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36.jpg" ContentType="image/jp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media/image92.jpg" ContentType="image/jpg"/>
  <Override PartName="/ppt/charts/chart12.xml" ContentType="application/vnd.openxmlformats-officedocument.drawingml.chart+xml"/>
  <Override PartName="/ppt/drawings/drawing1.xml" ContentType="application/vnd.openxmlformats-officedocument.drawingml.chartshape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2.xml" ContentType="application/vnd.openxmlformats-officedocument.drawingml.chartshapes+xml"/>
  <Override PartName="/ppt/media/image98.jpg" ContentType="image/jpg"/>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3.xml" ContentType="application/vnd.openxmlformats-officedocument.drawingml.chartshapes+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4.xml" ContentType="application/vnd.openxmlformats-officedocument.drawingml.chartshapes+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media/image109.jpg" ContentType="image/jpg"/>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59" r:id="rId5"/>
    <p:sldId id="331" r:id="rId6"/>
    <p:sldId id="262" r:id="rId7"/>
    <p:sldId id="264" r:id="rId8"/>
    <p:sldId id="265" r:id="rId9"/>
    <p:sldId id="266" r:id="rId10"/>
    <p:sldId id="267" r:id="rId11"/>
    <p:sldId id="268" r:id="rId12"/>
    <p:sldId id="272" r:id="rId13"/>
    <p:sldId id="273" r:id="rId14"/>
    <p:sldId id="275" r:id="rId15"/>
    <p:sldId id="276" r:id="rId16"/>
    <p:sldId id="277" r:id="rId17"/>
    <p:sldId id="278" r:id="rId18"/>
    <p:sldId id="279" r:id="rId19"/>
    <p:sldId id="281" r:id="rId20"/>
    <p:sldId id="282" r:id="rId21"/>
    <p:sldId id="283" r:id="rId22"/>
    <p:sldId id="284" r:id="rId23"/>
    <p:sldId id="287" r:id="rId24"/>
    <p:sldId id="290" r:id="rId25"/>
    <p:sldId id="292" r:id="rId26"/>
    <p:sldId id="293" r:id="rId27"/>
    <p:sldId id="336" r:id="rId28"/>
    <p:sldId id="297" r:id="rId29"/>
    <p:sldId id="298" r:id="rId30"/>
    <p:sldId id="299" r:id="rId31"/>
    <p:sldId id="300" r:id="rId32"/>
    <p:sldId id="303" r:id="rId33"/>
    <p:sldId id="304" r:id="rId34"/>
    <p:sldId id="294" r:id="rId35"/>
    <p:sldId id="295" r:id="rId36"/>
    <p:sldId id="313" r:id="rId37"/>
    <p:sldId id="314" r:id="rId38"/>
    <p:sldId id="335" r:id="rId39"/>
    <p:sldId id="321" r:id="rId40"/>
    <p:sldId id="322" r:id="rId41"/>
    <p:sldId id="333" r:id="rId42"/>
    <p:sldId id="334" r:id="rId43"/>
    <p:sldId id="318" r:id="rId44"/>
    <p:sldId id="325" r:id="rId45"/>
    <p:sldId id="326" r:id="rId46"/>
    <p:sldId id="327" r:id="rId47"/>
    <p:sldId id="328" r:id="rId48"/>
    <p:sldId id="329" r:id="rId49"/>
    <p:sldId id="332" r:id="rId50"/>
  </p:sldIdLst>
  <p:sldSz cx="7556500" cy="10693400"/>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3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4D7"/>
    <a:srgbClr val="A290B7"/>
    <a:srgbClr val="76737C"/>
    <a:srgbClr val="FFCCCC"/>
    <a:srgbClr val="4AACC5"/>
    <a:srgbClr val="D0D8E8"/>
    <a:srgbClr val="D9EEF3"/>
    <a:srgbClr val="964A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6" d="100"/>
          <a:sy n="106" d="100"/>
        </p:scale>
        <p:origin x="1308" y="-930"/>
      </p:cViewPr>
      <p:guideLst>
        <p:guide orient="horz" pos="2880"/>
        <p:guide pos="23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_____Microsoft_Excel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_____Microsoft_Excel14.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2.xml"/></Relationships>
</file>

<file path=ppt/charts/_rels/chart15.xml.rels><?xml version="1.0" encoding="UTF-8" standalone="yes"?>
<Relationships xmlns="http://schemas.openxmlformats.org/package/2006/relationships"><Relationship Id="rId3" Type="http://schemas.openxmlformats.org/officeDocument/2006/relationships/package" Target="../embeddings/_____Microsoft_Excel15.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3.xml"/></Relationships>
</file>

<file path=ppt/charts/_rels/chart16.xml.rels><?xml version="1.0" encoding="UTF-8" standalone="yes"?>
<Relationships xmlns="http://schemas.openxmlformats.org/package/2006/relationships"><Relationship Id="rId3" Type="http://schemas.openxmlformats.org/officeDocument/2006/relationships/package" Target="../embeddings/_____Microsoft_Excel16.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4.xml"/></Relationships>
</file>

<file path=ppt/charts/_rels/chart17.xml.rels><?xml version="1.0" encoding="UTF-8" standalone="yes"?>
<Relationships xmlns="http://schemas.openxmlformats.org/package/2006/relationships"><Relationship Id="rId3" Type="http://schemas.openxmlformats.org/officeDocument/2006/relationships/package" Target="../embeddings/_____Microsoft_Excel17.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_____Microsoft_Excel18.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_____Microsoft_Excel19.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Лист1!$B$1</c:f>
              <c:strCache>
                <c:ptCount val="1"/>
                <c:pt idx="0">
                  <c:v>Производство химических веществ и химических продуктов</c:v>
                </c:pt>
              </c:strCache>
            </c:strRef>
          </c:tx>
          <c:spPr>
            <a:solidFill>
              <a:schemeClr val="accent1"/>
            </a:solidFill>
            <a:ln>
              <a:noFill/>
            </a:ln>
            <a:effectLst/>
            <a:scene3d>
              <a:camera prst="orthographicFront"/>
              <a:lightRig rig="threePt" dir="t"/>
            </a:scene3d>
            <a:sp3d>
              <a:bevelT/>
              <a:bevelB/>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 (оценка)</c:v>
                </c:pt>
                <c:pt idx="1">
                  <c:v>2022 год (прогноз)</c:v>
                </c:pt>
                <c:pt idx="2">
                  <c:v>2023 год (прогноз)</c:v>
                </c:pt>
                <c:pt idx="3">
                  <c:v>2024 год (прогноз)</c:v>
                </c:pt>
              </c:strCache>
            </c:strRef>
          </c:cat>
          <c:val>
            <c:numRef>
              <c:f>Лист1!$B$2:$B$5</c:f>
              <c:numCache>
                <c:formatCode>General</c:formatCode>
                <c:ptCount val="4"/>
                <c:pt idx="0">
                  <c:v>90143.22</c:v>
                </c:pt>
                <c:pt idx="1">
                  <c:v>90603.73</c:v>
                </c:pt>
                <c:pt idx="2">
                  <c:v>91803.73</c:v>
                </c:pt>
                <c:pt idx="3">
                  <c:v>93003.73</c:v>
                </c:pt>
              </c:numCache>
            </c:numRef>
          </c:val>
        </c:ser>
        <c:ser>
          <c:idx val="1"/>
          <c:order val="1"/>
          <c:tx>
            <c:strRef>
              <c:f>Лист1!$C$1</c:f>
              <c:strCache>
                <c:ptCount val="1"/>
                <c:pt idx="0">
                  <c:v>Обеспечение электрической энергией, газом и паром, кондиционирование воздуха</c:v>
                </c:pt>
              </c:strCache>
            </c:strRef>
          </c:tx>
          <c:spPr>
            <a:solidFill>
              <a:schemeClr val="accent2"/>
            </a:solidFill>
            <a:ln>
              <a:noFill/>
            </a:ln>
            <a:effectLst/>
            <a:scene3d>
              <a:camera prst="orthographicFront"/>
              <a:lightRig rig="threePt" dir="t"/>
            </a:scene3d>
            <a:sp3d>
              <a:bevelT/>
              <a:bevelB/>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 (оценка)</c:v>
                </c:pt>
                <c:pt idx="1">
                  <c:v>2022 год (прогноз)</c:v>
                </c:pt>
                <c:pt idx="2">
                  <c:v>2023 год (прогноз)</c:v>
                </c:pt>
                <c:pt idx="3">
                  <c:v>2024 год (прогноз)</c:v>
                </c:pt>
              </c:strCache>
            </c:strRef>
          </c:cat>
          <c:val>
            <c:numRef>
              <c:f>Лист1!$C$2:$C$5</c:f>
              <c:numCache>
                <c:formatCode>General</c:formatCode>
                <c:ptCount val="4"/>
                <c:pt idx="0">
                  <c:v>17958.5</c:v>
                </c:pt>
                <c:pt idx="1">
                  <c:v>17041.3</c:v>
                </c:pt>
                <c:pt idx="2">
                  <c:v>17115.36</c:v>
                </c:pt>
                <c:pt idx="3">
                  <c:v>17749.650000000001</c:v>
                </c:pt>
              </c:numCache>
            </c:numRef>
          </c:val>
        </c:ser>
        <c:ser>
          <c:idx val="2"/>
          <c:order val="2"/>
          <c:tx>
            <c:strRef>
              <c:f>Лист1!$D$1</c:f>
              <c:strCache>
                <c:ptCount val="1"/>
                <c:pt idx="0">
                  <c:v>Водоснабжение, водотведение, организация сбора и утилизации отходов</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 (оценка)</c:v>
                </c:pt>
                <c:pt idx="1">
                  <c:v>2022 год (прогноз)</c:v>
                </c:pt>
                <c:pt idx="2">
                  <c:v>2023 год (прогноз)</c:v>
                </c:pt>
                <c:pt idx="3">
                  <c:v>2024 год (прогноз)</c:v>
                </c:pt>
              </c:strCache>
            </c:strRef>
          </c:cat>
          <c:val>
            <c:numRef>
              <c:f>Лист1!$D$2:$D$5</c:f>
              <c:numCache>
                <c:formatCode>General</c:formatCode>
                <c:ptCount val="4"/>
                <c:pt idx="0">
                  <c:v>607.04999999999995</c:v>
                </c:pt>
                <c:pt idx="1">
                  <c:v>611.23</c:v>
                </c:pt>
                <c:pt idx="2">
                  <c:v>622.29</c:v>
                </c:pt>
                <c:pt idx="3">
                  <c:v>633.54999999999995</c:v>
                </c:pt>
              </c:numCache>
            </c:numRef>
          </c:val>
        </c:ser>
        <c:dLbls>
          <c:dLblPos val="outEnd"/>
          <c:showLegendKey val="0"/>
          <c:showVal val="1"/>
          <c:showCatName val="0"/>
          <c:showSerName val="0"/>
          <c:showPercent val="0"/>
          <c:showBubbleSize val="0"/>
        </c:dLbls>
        <c:gapWidth val="182"/>
        <c:axId val="97961984"/>
        <c:axId val="97972864"/>
      </c:barChart>
      <c:catAx>
        <c:axId val="97961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crossAx val="97972864"/>
        <c:crosses val="autoZero"/>
        <c:auto val="1"/>
        <c:lblAlgn val="ctr"/>
        <c:lblOffset val="100"/>
        <c:noMultiLvlLbl val="0"/>
      </c:catAx>
      <c:valAx>
        <c:axId val="979728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7961984"/>
        <c:crosses val="autoZero"/>
        <c:crossBetween val="between"/>
      </c:valAx>
      <c:spPr>
        <a:noFill/>
        <a:ln>
          <a:noFill/>
        </a:ln>
        <a:effectLst/>
      </c:spPr>
    </c:plotArea>
    <c:legend>
      <c:legendPos val="r"/>
      <c:layout>
        <c:manualLayout>
          <c:xMode val="edge"/>
          <c:yMode val="edge"/>
          <c:x val="0.68989377583654221"/>
          <c:y val="7.8804648819512851E-2"/>
          <c:w val="0.29893723069643952"/>
          <c:h val="0.8764240225533016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rgbClr val="88C4D7"/>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c:v>
                </c:pt>
                <c:pt idx="1">
                  <c:v>2022 год</c:v>
                </c:pt>
                <c:pt idx="2">
                  <c:v>2023 год</c:v>
                </c:pt>
                <c:pt idx="3">
                  <c:v>2024 год</c:v>
                </c:pt>
              </c:strCache>
            </c:strRef>
          </c:cat>
          <c:val>
            <c:numRef>
              <c:f>Лист1!$B$2:$B$5</c:f>
              <c:numCache>
                <c:formatCode>General</c:formatCode>
                <c:ptCount val="4"/>
                <c:pt idx="0">
                  <c:v>74.099999999999994</c:v>
                </c:pt>
                <c:pt idx="1">
                  <c:v>76.099999999999994</c:v>
                </c:pt>
                <c:pt idx="2">
                  <c:v>74.2</c:v>
                </c:pt>
                <c:pt idx="3">
                  <c:v>72.3</c:v>
                </c:pt>
              </c:numCache>
            </c:numRef>
          </c:val>
        </c:ser>
        <c:dLbls>
          <c:dLblPos val="outEnd"/>
          <c:showLegendKey val="0"/>
          <c:showVal val="1"/>
          <c:showCatName val="0"/>
          <c:showSerName val="0"/>
          <c:showPercent val="0"/>
          <c:showBubbleSize val="0"/>
        </c:dLbls>
        <c:gapWidth val="219"/>
        <c:overlap val="-27"/>
        <c:axId val="191799424"/>
        <c:axId val="191793440"/>
      </c:barChart>
      <c:catAx>
        <c:axId val="19179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Century Gothic" panose="020B0502020202020204" pitchFamily="34" charset="0"/>
                <a:ea typeface="+mn-ea"/>
                <a:cs typeface="+mn-cs"/>
              </a:defRPr>
            </a:pPr>
            <a:endParaRPr lang="ru-RU"/>
          </a:p>
        </c:txPr>
        <c:crossAx val="191793440"/>
        <c:crosses val="autoZero"/>
        <c:auto val="1"/>
        <c:lblAlgn val="ctr"/>
        <c:lblOffset val="100"/>
        <c:noMultiLvlLbl val="0"/>
      </c:catAx>
      <c:valAx>
        <c:axId val="1917934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1799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rgbClr val="A290B7"/>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c:v>
                </c:pt>
                <c:pt idx="1">
                  <c:v>2022 год</c:v>
                </c:pt>
                <c:pt idx="2">
                  <c:v>2023 год</c:v>
                </c:pt>
                <c:pt idx="3">
                  <c:v>2024 год</c:v>
                </c:pt>
              </c:strCache>
            </c:strRef>
          </c:cat>
          <c:val>
            <c:numRef>
              <c:f>Лист1!$B$2:$B$5</c:f>
              <c:numCache>
                <c:formatCode>General</c:formatCode>
                <c:ptCount val="4"/>
                <c:pt idx="0">
                  <c:v>8.6</c:v>
                </c:pt>
                <c:pt idx="1">
                  <c:v>8.5</c:v>
                </c:pt>
                <c:pt idx="2">
                  <c:v>8.5</c:v>
                </c:pt>
                <c:pt idx="3">
                  <c:v>8.4</c:v>
                </c:pt>
              </c:numCache>
            </c:numRef>
          </c:val>
        </c:ser>
        <c:dLbls>
          <c:showLegendKey val="0"/>
          <c:showVal val="0"/>
          <c:showCatName val="0"/>
          <c:showSerName val="0"/>
          <c:showPercent val="0"/>
          <c:showBubbleSize val="0"/>
        </c:dLbls>
        <c:gapWidth val="219"/>
        <c:overlap val="-27"/>
        <c:axId val="191796160"/>
        <c:axId val="191804320"/>
      </c:barChart>
      <c:catAx>
        <c:axId val="19179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Century Gothic" panose="020B0502020202020204" pitchFamily="34" charset="0"/>
                <a:ea typeface="+mn-ea"/>
                <a:cs typeface="+mn-cs"/>
              </a:defRPr>
            </a:pPr>
            <a:endParaRPr lang="ru-RU"/>
          </a:p>
        </c:txPr>
        <c:crossAx val="191804320"/>
        <c:crosses val="autoZero"/>
        <c:auto val="1"/>
        <c:lblAlgn val="ctr"/>
        <c:lblOffset val="100"/>
        <c:noMultiLvlLbl val="0"/>
      </c:catAx>
      <c:valAx>
        <c:axId val="1918043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1796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33874920972575E-2"/>
          <c:y val="3.5781905062435691E-2"/>
          <c:w val="0.83320320496214806"/>
          <c:h val="0.7155894358087479"/>
        </c:manualLayout>
      </c:layout>
      <c:doughnutChart>
        <c:varyColors val="1"/>
        <c:ser>
          <c:idx val="0"/>
          <c:order val="0"/>
          <c:tx>
            <c:strRef>
              <c:f>Лист1!$B$1</c:f>
              <c:strCache>
                <c:ptCount val="1"/>
                <c:pt idx="0">
                  <c:v>Ряд 1</c:v>
                </c:pt>
              </c:strCache>
            </c:strRef>
          </c:tx>
          <c:spPr>
            <a:solidFill>
              <a:srgbClr val="FFFF00"/>
            </a:solidFill>
            <a:ln>
              <a:solidFill>
                <a:schemeClr val="bg1"/>
              </a:solidFill>
            </a:ln>
            <a:scene3d>
              <a:camera prst="orthographicFront"/>
              <a:lightRig rig="threePt" dir="t"/>
            </a:scene3d>
            <a:sp3d prstMaterial="flat">
              <a:bevelT w="25400" h="330200"/>
              <a:bevelB/>
              <a:contourClr>
                <a:srgbClr val="000000"/>
              </a:contourClr>
            </a:sp3d>
          </c:spPr>
          <c:explosion val="10"/>
          <c:dPt>
            <c:idx val="0"/>
            <c:bubble3D val="0"/>
            <c:spPr>
              <a:solidFill>
                <a:schemeClr val="accent2">
                  <a:lumMod val="60000"/>
                  <a:lumOff val="40000"/>
                </a:schemeClr>
              </a:solidFill>
              <a:ln>
                <a:solidFill>
                  <a:schemeClr val="bg1"/>
                </a:solidFill>
              </a:ln>
              <a:scene3d>
                <a:camera prst="orthographicFront"/>
                <a:lightRig rig="threePt" dir="t"/>
              </a:scene3d>
              <a:sp3d prstMaterial="flat">
                <a:bevelT w="25400" h="330200"/>
                <a:bevelB/>
                <a:contourClr>
                  <a:srgbClr val="000000"/>
                </a:contourClr>
              </a:sp3d>
            </c:spPr>
          </c:dPt>
          <c:dPt>
            <c:idx val="1"/>
            <c:bubble3D val="0"/>
            <c:spPr>
              <a:solidFill>
                <a:schemeClr val="tx2">
                  <a:lumMod val="60000"/>
                  <a:lumOff val="40000"/>
                </a:schemeClr>
              </a:solidFill>
              <a:ln>
                <a:solidFill>
                  <a:schemeClr val="bg1"/>
                </a:solidFill>
              </a:ln>
              <a:scene3d>
                <a:camera prst="orthographicFront"/>
                <a:lightRig rig="threePt" dir="t"/>
              </a:scene3d>
              <a:sp3d prstMaterial="flat">
                <a:bevelT w="25400" h="330200"/>
                <a:bevelB/>
                <a:contourClr>
                  <a:srgbClr val="000000"/>
                </a:contourClr>
              </a:sp3d>
            </c:spPr>
          </c:dPt>
          <c:dLbls>
            <c:dLbl>
              <c:idx val="0"/>
              <c:layout>
                <c:manualLayout>
                  <c:x val="4.2027614358081111E-3"/>
                  <c:y val="5.5465452114957972E-2"/>
                </c:manualLayout>
              </c:layout>
              <c:showLegendKey val="0"/>
              <c:showVal val="1"/>
              <c:showCatName val="0"/>
              <c:showSerName val="0"/>
              <c:showPercent val="0"/>
              <c:showBubbleSize val="0"/>
              <c:extLst>
                <c:ext xmlns:c15="http://schemas.microsoft.com/office/drawing/2012/chart" uri="{CE6537A1-D6FC-4f65-9D91-7224C49458BB}">
                  <c15:layout>
                    <c:manualLayout>
                      <c:w val="0.2243169667749024"/>
                      <c:h val="0.17737215361110495"/>
                    </c:manualLayout>
                  </c15:layout>
                </c:ext>
              </c:extLst>
            </c:dLbl>
            <c:dLbl>
              <c:idx val="1"/>
              <c:layout>
                <c:manualLayout>
                  <c:x val="8.0365542964686476E-4"/>
                  <c:y val="5.547551454093718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ru-RU" sz="800" b="1" i="0" u="none" strike="noStrike" kern="1200" baseline="0" dirty="0" smtClean="0">
                    <a:ln>
                      <a:noFill/>
                    </a:ln>
                    <a:solidFill>
                      <a:schemeClr val="tx1"/>
                    </a:solidFill>
                    <a:latin typeface="Century Gothic" panose="020B0502020202020204" pitchFamily="34" charset="0"/>
                    <a:ea typeface="Tahoma" pitchFamily="34" charset="0"/>
                    <a:cs typeface="Tahoma"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Лист1!$A$2:$A$4</c:f>
              <c:strCache>
                <c:ptCount val="3"/>
                <c:pt idx="0">
                  <c:v>Количество участников от общего числа поселений
</c:v>
                </c:pt>
                <c:pt idx="1">
                  <c:v>Количество победителей от числа участников</c:v>
                </c:pt>
                <c:pt idx="2">
                  <c:v>Категория 3</c:v>
                </c:pt>
              </c:strCache>
            </c:strRef>
          </c:cat>
          <c:val>
            <c:numRef>
              <c:f>Лист1!$B$2:$B$4</c:f>
              <c:numCache>
                <c:formatCode>General</c:formatCode>
                <c:ptCount val="3"/>
                <c:pt idx="0" formatCode="0.0">
                  <c:v>15</c:v>
                </c:pt>
                <c:pt idx="1">
                  <c:v>8.3000000000000007</c:v>
                </c:pt>
                <c:pt idx="2">
                  <c:v>4.3</c:v>
                </c:pt>
              </c:numCache>
            </c:numRef>
          </c:val>
        </c:ser>
        <c:dLbls>
          <c:showLegendKey val="0"/>
          <c:showVal val="0"/>
          <c:showCatName val="0"/>
          <c:showSerName val="0"/>
          <c:showPercent val="0"/>
          <c:showBubbleSize val="0"/>
          <c:showLeaderLines val="0"/>
        </c:dLbls>
        <c:firstSliceAng val="50"/>
        <c:holeSize val="50"/>
      </c:doughnutChart>
      <c:spPr>
        <a:noFill/>
        <a:ln w="25400">
          <a:noFill/>
        </a:ln>
      </c:spPr>
    </c:plotArea>
    <c:plotVisOnly val="1"/>
    <c:dispBlanksAs val="gap"/>
    <c:showDLblsOverMax val="0"/>
  </c:chart>
  <c:txPr>
    <a:bodyPr/>
    <a:lstStyle/>
    <a:p>
      <a:pPr>
        <a:defRPr sz="1800"/>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Ряд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Лист1!$A$2:$A$6</c:f>
              <c:strCache>
                <c:ptCount val="4"/>
                <c:pt idx="0">
                  <c:v>Категория 1</c:v>
                </c:pt>
                <c:pt idx="1">
                  <c:v>Категория 2</c:v>
                </c:pt>
                <c:pt idx="2">
                  <c:v>Категория 3</c:v>
                </c:pt>
                <c:pt idx="3">
                  <c:v>Категория 4</c:v>
                </c:pt>
              </c:strCache>
            </c:strRef>
          </c:cat>
          <c:val>
            <c:numRef>
              <c:f>Лист1!$B$2:$B$6</c:f>
              <c:numCache>
                <c:formatCode>General</c:formatCode>
                <c:ptCount val="5"/>
                <c:pt idx="0">
                  <c:v>55.6</c:v>
                </c:pt>
                <c:pt idx="1">
                  <c:v>68.599999999999994</c:v>
                </c:pt>
                <c:pt idx="2">
                  <c:v>151.5</c:v>
                </c:pt>
                <c:pt idx="3">
                  <c:v>0</c:v>
                </c:pt>
                <c:pt idx="4">
                  <c:v>0</c:v>
                </c:pt>
              </c:numCache>
            </c:numRef>
          </c:val>
          <c:smooth val="0"/>
        </c:ser>
        <c:dLbls>
          <c:showLegendKey val="0"/>
          <c:showVal val="0"/>
          <c:showCatName val="0"/>
          <c:showSerName val="0"/>
          <c:showPercent val="0"/>
          <c:showBubbleSize val="0"/>
        </c:dLbls>
        <c:marker val="1"/>
        <c:smooth val="0"/>
        <c:axId val="97967968"/>
        <c:axId val="97970144"/>
      </c:lineChart>
      <c:catAx>
        <c:axId val="97967968"/>
        <c:scaling>
          <c:orientation val="minMax"/>
        </c:scaling>
        <c:delete val="1"/>
        <c:axPos val="b"/>
        <c:numFmt formatCode="General" sourceLinked="1"/>
        <c:majorTickMark val="none"/>
        <c:minorTickMark val="none"/>
        <c:tickLblPos val="nextTo"/>
        <c:crossAx val="97970144"/>
        <c:crosses val="autoZero"/>
        <c:auto val="1"/>
        <c:lblAlgn val="ctr"/>
        <c:lblOffset val="100"/>
        <c:noMultiLvlLbl val="0"/>
      </c:catAx>
      <c:valAx>
        <c:axId val="97970144"/>
        <c:scaling>
          <c:orientation val="minMax"/>
        </c:scaling>
        <c:delete val="1"/>
        <c:axPos val="l"/>
        <c:numFmt formatCode="General" sourceLinked="1"/>
        <c:majorTickMark val="none"/>
        <c:minorTickMark val="none"/>
        <c:tickLblPos val="nextTo"/>
        <c:crossAx val="97967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7971924233891461E-2"/>
          <c:y val="3.5842736465927352E-2"/>
          <c:w val="0.95202807576610859"/>
          <c:h val="0.82037532566265847"/>
        </c:manualLayout>
      </c:layout>
      <c:bar3DChart>
        <c:barDir val="col"/>
        <c:grouping val="stacked"/>
        <c:varyColors val="0"/>
        <c:ser>
          <c:idx val="0"/>
          <c:order val="0"/>
          <c:tx>
            <c:strRef>
              <c:f>Лист1!$B$1</c:f>
              <c:strCache>
                <c:ptCount val="1"/>
                <c:pt idx="0">
                  <c:v>Предоставление мер социальной поддержки и социальной помощи отдельным категориям граждан</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c:v>
                </c:pt>
                <c:pt idx="1">
                  <c:v>2022 год</c:v>
                </c:pt>
                <c:pt idx="2">
                  <c:v>2023 год </c:v>
                </c:pt>
                <c:pt idx="3">
                  <c:v>2024 год</c:v>
                </c:pt>
              </c:strCache>
            </c:strRef>
          </c:cat>
          <c:val>
            <c:numRef>
              <c:f>Лист1!$B$2:$B$5</c:f>
              <c:numCache>
                <c:formatCode>General</c:formatCode>
                <c:ptCount val="4"/>
                <c:pt idx="0">
                  <c:v>921.7</c:v>
                </c:pt>
                <c:pt idx="1">
                  <c:v>926.2</c:v>
                </c:pt>
                <c:pt idx="2">
                  <c:v>962.9</c:v>
                </c:pt>
                <c:pt idx="3">
                  <c:v>998.7</c:v>
                </c:pt>
              </c:numCache>
            </c:numRef>
          </c:val>
        </c:ser>
        <c:ser>
          <c:idx val="1"/>
          <c:order val="1"/>
          <c:tx>
            <c:strRef>
              <c:f>Лист1!$C$1</c:f>
              <c:strCache>
                <c:ptCount val="1"/>
                <c:pt idx="0">
                  <c:v>Опека детей-сирот и детей, оставшихся без попечения родителей</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c:v>
                </c:pt>
                <c:pt idx="1">
                  <c:v>2022 год</c:v>
                </c:pt>
                <c:pt idx="2">
                  <c:v>2023 год </c:v>
                </c:pt>
                <c:pt idx="3">
                  <c:v>2024 год</c:v>
                </c:pt>
              </c:strCache>
            </c:strRef>
          </c:cat>
          <c:val>
            <c:numRef>
              <c:f>Лист1!$C$2:$C$5</c:f>
              <c:numCache>
                <c:formatCode>General</c:formatCode>
                <c:ptCount val="4"/>
                <c:pt idx="0">
                  <c:v>18.5</c:v>
                </c:pt>
                <c:pt idx="1">
                  <c:v>21.2</c:v>
                </c:pt>
                <c:pt idx="2">
                  <c:v>21.9</c:v>
                </c:pt>
                <c:pt idx="3">
                  <c:v>22.6</c:v>
                </c:pt>
              </c:numCache>
            </c:numRef>
          </c:val>
        </c:ser>
        <c:ser>
          <c:idx val="2"/>
          <c:order val="2"/>
          <c:tx>
            <c:strRef>
              <c:f>Лист1!$B$1:$D$1</c:f>
              <c:strCache>
                <c:ptCount val="1"/>
                <c:pt idx="0">
                  <c:v>Предоставление мер социальной поддержки и социальной помощи отдельным категориям граждан Опека детей-сирот и детей, оставшихся без попечения родителей Опека детей-сирот и детей, оставшихся без попечения родителей2</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c:v>
                </c:pt>
                <c:pt idx="1">
                  <c:v>2022 год</c:v>
                </c:pt>
                <c:pt idx="2">
                  <c:v>2023 год </c:v>
                </c:pt>
                <c:pt idx="3">
                  <c:v>2024 год</c:v>
                </c:pt>
              </c:strCache>
            </c:strRef>
          </c:cat>
          <c:val>
            <c:numRef>
              <c:f>Лист1!$D$2:$D$5</c:f>
              <c:numCache>
                <c:formatCode>General</c:formatCode>
                <c:ptCount val="4"/>
                <c:pt idx="0">
                  <c:v>35</c:v>
                </c:pt>
                <c:pt idx="1">
                  <c:v>35.299999999999997</c:v>
                </c:pt>
                <c:pt idx="2">
                  <c:v>35.299999999999997</c:v>
                </c:pt>
                <c:pt idx="3">
                  <c:v>35.299999999999997</c:v>
                </c:pt>
              </c:numCache>
            </c:numRef>
          </c:val>
        </c:ser>
        <c:dLbls>
          <c:showLegendKey val="0"/>
          <c:showVal val="1"/>
          <c:showCatName val="0"/>
          <c:showSerName val="0"/>
          <c:showPercent val="0"/>
          <c:showBubbleSize val="0"/>
        </c:dLbls>
        <c:gapWidth val="150"/>
        <c:shape val="cylinder"/>
        <c:axId val="97970688"/>
        <c:axId val="97971232"/>
        <c:axId val="0"/>
      </c:bar3DChart>
      <c:catAx>
        <c:axId val="979706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Century Gothic" panose="020B0502020202020204" pitchFamily="34" charset="0"/>
                <a:ea typeface="+mn-ea"/>
                <a:cs typeface="+mn-cs"/>
              </a:defRPr>
            </a:pPr>
            <a:endParaRPr lang="ru-RU"/>
          </a:p>
        </c:txPr>
        <c:crossAx val="97971232"/>
        <c:crosses val="autoZero"/>
        <c:auto val="1"/>
        <c:lblAlgn val="ctr"/>
        <c:lblOffset val="100"/>
        <c:noMultiLvlLbl val="0"/>
      </c:catAx>
      <c:valAx>
        <c:axId val="979712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7970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Лист1!$B$1</c:f>
              <c:strCache>
                <c:ptCount val="1"/>
                <c:pt idx="0">
                  <c:v>Развитие физической культуры и массового спорта в городе Невинномысске</c:v>
                </c:pt>
              </c:strCache>
            </c:strRef>
          </c:tx>
          <c:spPr>
            <a:solidFill>
              <a:schemeClr val="accent1"/>
            </a:solidFill>
            <a:ln>
              <a:noFill/>
            </a:ln>
            <a:effectLst/>
            <a:sp3d/>
          </c:spPr>
          <c:invertIfNegative val="0"/>
          <c:dLbls>
            <c:dLbl>
              <c:idx val="0"/>
              <c:layout>
                <c:manualLayout>
                  <c:x val="-5.0723460327304508E-2"/>
                  <c:y val="3.2701558113372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4636645088028004E-2"/>
                  <c:y val="3.2701558113372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2752398740396764E-2"/>
                  <c:y val="3.2701558113372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1362055113316211"/>
                  <c:y val="3.2701558113372438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c:v>
                </c:pt>
                <c:pt idx="1">
                  <c:v>2022 год</c:v>
                </c:pt>
                <c:pt idx="2">
                  <c:v>2023 год</c:v>
                </c:pt>
                <c:pt idx="3">
                  <c:v>2024 год</c:v>
                </c:pt>
              </c:strCache>
            </c:strRef>
          </c:cat>
          <c:val>
            <c:numRef>
              <c:f>Лист1!$B$2:$B$5</c:f>
              <c:numCache>
                <c:formatCode>General</c:formatCode>
                <c:ptCount val="4"/>
                <c:pt idx="0">
                  <c:v>1.1000000000000001</c:v>
                </c:pt>
                <c:pt idx="1">
                  <c:v>1.3</c:v>
                </c:pt>
                <c:pt idx="2">
                  <c:v>1.3</c:v>
                </c:pt>
                <c:pt idx="3">
                  <c:v>1.3</c:v>
                </c:pt>
              </c:numCache>
            </c:numRef>
          </c:val>
        </c:ser>
        <c:ser>
          <c:idx val="1"/>
          <c:order val="1"/>
          <c:tx>
            <c:strRef>
              <c:f>Лист1!$C$1</c:f>
              <c:strCache>
                <c:ptCount val="1"/>
                <c:pt idx="0">
                  <c:v>Развитие молодежной политики в городе Невинномысске</c:v>
                </c:pt>
              </c:strCache>
            </c:strRef>
          </c:tx>
          <c:spPr>
            <a:solidFill>
              <a:schemeClr val="accent2"/>
            </a:solidFill>
            <a:ln>
              <a:noFill/>
            </a:ln>
            <a:effectLst/>
            <a:sp3d/>
          </c:spPr>
          <c:invertIfNegative val="0"/>
          <c:dLbls>
            <c:dLbl>
              <c:idx val="0"/>
              <c:layout>
                <c:manualLayout>
                  <c:x val="5.6810275566581053E-2"/>
                  <c:y val="-5.9952163968668728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4347260957106091E-2"/>
                  <c:y val="2.28910906793606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289384130921729E-2"/>
                  <c:y val="2.28910906793607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4202568891645114E-2"/>
                  <c:y val="4.251202554738417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c:v>
                </c:pt>
                <c:pt idx="1">
                  <c:v>2022 год</c:v>
                </c:pt>
                <c:pt idx="2">
                  <c:v>2023 год</c:v>
                </c:pt>
                <c:pt idx="3">
                  <c:v>2024 год</c:v>
                </c:pt>
              </c:strCache>
            </c:strRef>
          </c:cat>
          <c:val>
            <c:numRef>
              <c:f>Лист1!$C$2:$C$5</c:f>
              <c:numCache>
                <c:formatCode>General</c:formatCode>
                <c:ptCount val="4"/>
                <c:pt idx="0">
                  <c:v>1.5</c:v>
                </c:pt>
                <c:pt idx="1">
                  <c:v>1.6</c:v>
                </c:pt>
                <c:pt idx="2">
                  <c:v>1.4</c:v>
                </c:pt>
                <c:pt idx="3">
                  <c:v>1.5</c:v>
                </c:pt>
              </c:numCache>
            </c:numRef>
          </c:val>
        </c:ser>
        <c:ser>
          <c:idx val="2"/>
          <c:order val="2"/>
          <c:tx>
            <c:strRef>
              <c:f>Лист1!$D$1</c:f>
              <c:strCache>
                <c:ptCount val="1"/>
                <c:pt idx="0">
                  <c:v>Развитие спортивно-культурной деятельности в городе Невинномысске</c:v>
                </c:pt>
              </c:strCache>
            </c:strRef>
          </c:tx>
          <c:spPr>
            <a:solidFill>
              <a:schemeClr val="accent3"/>
            </a:solidFill>
            <a:ln>
              <a:noFill/>
            </a:ln>
            <a:effectLst/>
            <a:sp3d/>
          </c:spPr>
          <c:invertIfNegative val="0"/>
          <c:dLbls>
            <c:dLbl>
              <c:idx val="0"/>
              <c:layout>
                <c:manualLayout>
                  <c:x val="-6.2897090805857606E-2"/>
                  <c:y val="-4.57821813587214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8694521914212328E-2"/>
                  <c:y val="-4.57821813587214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8983906045134061E-2"/>
                  <c:y val="-4.905233717005865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6810275566581053E-2"/>
                  <c:y val="3.597171392470962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c:v>
                </c:pt>
                <c:pt idx="1">
                  <c:v>2022 год</c:v>
                </c:pt>
                <c:pt idx="2">
                  <c:v>2023 год</c:v>
                </c:pt>
                <c:pt idx="3">
                  <c:v>2024 год</c:v>
                </c:pt>
              </c:strCache>
            </c:strRef>
          </c:cat>
          <c:val>
            <c:numRef>
              <c:f>Лист1!$D$2:$D$5</c:f>
              <c:numCache>
                <c:formatCode>General</c:formatCode>
                <c:ptCount val="4"/>
                <c:pt idx="0">
                  <c:v>0.4</c:v>
                </c:pt>
                <c:pt idx="1">
                  <c:v>0.7</c:v>
                </c:pt>
                <c:pt idx="2">
                  <c:v>0.6</c:v>
                </c:pt>
                <c:pt idx="3">
                  <c:v>0.6</c:v>
                </c:pt>
              </c:numCache>
            </c:numRef>
          </c:val>
        </c:ser>
        <c:ser>
          <c:idx val="3"/>
          <c:order val="3"/>
          <c:tx>
            <c:strRef>
              <c:f>Лист1!$E$1</c:f>
              <c:strCache>
                <c:ptCount val="1"/>
                <c:pt idx="0">
                  <c:v>Обеспечение реализации программы и общепрограммные мероприятия</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c:v>
                </c:pt>
                <c:pt idx="1">
                  <c:v>2022 год</c:v>
                </c:pt>
                <c:pt idx="2">
                  <c:v>2023 год</c:v>
                </c:pt>
                <c:pt idx="3">
                  <c:v>2024 год</c:v>
                </c:pt>
              </c:strCache>
            </c:strRef>
          </c:cat>
          <c:val>
            <c:numRef>
              <c:f>Лист1!$E$2:$E$5</c:f>
              <c:numCache>
                <c:formatCode>General</c:formatCode>
                <c:ptCount val="4"/>
                <c:pt idx="0">
                  <c:v>56.8</c:v>
                </c:pt>
                <c:pt idx="1">
                  <c:v>59.8</c:v>
                </c:pt>
                <c:pt idx="2">
                  <c:v>58.3</c:v>
                </c:pt>
                <c:pt idx="3">
                  <c:v>56.8</c:v>
                </c:pt>
              </c:numCache>
            </c:numRef>
          </c:val>
        </c:ser>
        <c:dLbls>
          <c:showLegendKey val="0"/>
          <c:showVal val="0"/>
          <c:showCatName val="0"/>
          <c:showSerName val="0"/>
          <c:showPercent val="0"/>
          <c:showBubbleSize val="0"/>
        </c:dLbls>
        <c:gapWidth val="150"/>
        <c:gapDepth val="337"/>
        <c:shape val="cylinder"/>
        <c:axId val="184337536"/>
        <c:axId val="184347328"/>
        <c:axId val="0"/>
      </c:bar3DChart>
      <c:catAx>
        <c:axId val="1843375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crossAx val="184347328"/>
        <c:crosses val="autoZero"/>
        <c:auto val="1"/>
        <c:lblAlgn val="ctr"/>
        <c:lblOffset val="100"/>
        <c:noMultiLvlLbl val="0"/>
      </c:catAx>
      <c:valAx>
        <c:axId val="18434732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84337536"/>
        <c:crosses val="autoZero"/>
        <c:crossBetween val="between"/>
      </c:valAx>
      <c:spPr>
        <a:noFill/>
        <a:ln>
          <a:noFill/>
        </a:ln>
        <a:effectLst/>
      </c:spPr>
    </c:plotArea>
    <c:legend>
      <c:legendPos val="b"/>
      <c:layout>
        <c:manualLayout>
          <c:xMode val="edge"/>
          <c:yMode val="edge"/>
          <c:x val="9.7094608120131043E-2"/>
          <c:y val="0.62763044767403087"/>
          <c:w val="0.87687475107561696"/>
          <c:h val="0.31350674772189874"/>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1129488371445817E-2"/>
          <c:y val="4.159664416021229E-2"/>
          <c:w val="0.94621584778177426"/>
          <c:h val="0.48137887664644696"/>
        </c:manualLayout>
      </c:layout>
      <c:bar3DChart>
        <c:barDir val="col"/>
        <c:grouping val="stacked"/>
        <c:varyColors val="0"/>
        <c:ser>
          <c:idx val="0"/>
          <c:order val="0"/>
          <c:tx>
            <c:strRef>
              <c:f>Лист1!$B$1</c:f>
              <c:strCache>
                <c:ptCount val="1"/>
                <c:pt idx="0">
                  <c:v>Дополнительное образование детей в области искусств</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c:v>
                </c:pt>
                <c:pt idx="1">
                  <c:v>2022 год</c:v>
                </c:pt>
                <c:pt idx="2">
                  <c:v>2023 год</c:v>
                </c:pt>
                <c:pt idx="3">
                  <c:v>2024 год</c:v>
                </c:pt>
              </c:strCache>
            </c:strRef>
          </c:cat>
          <c:val>
            <c:numRef>
              <c:f>Лист1!$B$2:$B$5</c:f>
              <c:numCache>
                <c:formatCode>General</c:formatCode>
                <c:ptCount val="4"/>
                <c:pt idx="0">
                  <c:v>32.299999999999997</c:v>
                </c:pt>
                <c:pt idx="1">
                  <c:v>36.799999999999997</c:v>
                </c:pt>
                <c:pt idx="2">
                  <c:v>35.9</c:v>
                </c:pt>
                <c:pt idx="3">
                  <c:v>35</c:v>
                </c:pt>
              </c:numCache>
            </c:numRef>
          </c:val>
        </c:ser>
        <c:ser>
          <c:idx val="1"/>
          <c:order val="1"/>
          <c:tx>
            <c:strRef>
              <c:f>Лист1!$C$1</c:f>
              <c:strCache>
                <c:ptCount val="1"/>
                <c:pt idx="0">
                  <c:v>Организация культурно-досуговой деятельности</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c:v>
                </c:pt>
                <c:pt idx="1">
                  <c:v>2022 год</c:v>
                </c:pt>
                <c:pt idx="2">
                  <c:v>2023 год</c:v>
                </c:pt>
                <c:pt idx="3">
                  <c:v>2024 год</c:v>
                </c:pt>
              </c:strCache>
            </c:strRef>
          </c:cat>
          <c:val>
            <c:numRef>
              <c:f>Лист1!$C$2:$C$5</c:f>
              <c:numCache>
                <c:formatCode>General</c:formatCode>
                <c:ptCount val="4"/>
                <c:pt idx="0">
                  <c:v>63.2</c:v>
                </c:pt>
                <c:pt idx="1">
                  <c:v>37.700000000000003</c:v>
                </c:pt>
                <c:pt idx="2">
                  <c:v>36.200000000000003</c:v>
                </c:pt>
                <c:pt idx="3">
                  <c:v>35.1</c:v>
                </c:pt>
              </c:numCache>
            </c:numRef>
          </c:val>
        </c:ser>
        <c:ser>
          <c:idx val="2"/>
          <c:order val="2"/>
          <c:tx>
            <c:strRef>
              <c:f>Лист1!$D$1</c:f>
              <c:strCache>
                <c:ptCount val="1"/>
                <c:pt idx="0">
                  <c:v>Библиотечное обслуживание населения</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c:v>
                </c:pt>
                <c:pt idx="1">
                  <c:v>2022 год</c:v>
                </c:pt>
                <c:pt idx="2">
                  <c:v>2023 год</c:v>
                </c:pt>
                <c:pt idx="3">
                  <c:v>2024 год</c:v>
                </c:pt>
              </c:strCache>
            </c:strRef>
          </c:cat>
          <c:val>
            <c:numRef>
              <c:f>Лист1!$D$2:$D$5</c:f>
              <c:numCache>
                <c:formatCode>General</c:formatCode>
                <c:ptCount val="4"/>
                <c:pt idx="0">
                  <c:v>20.9</c:v>
                </c:pt>
                <c:pt idx="1">
                  <c:v>22.1</c:v>
                </c:pt>
                <c:pt idx="2">
                  <c:v>21.6</c:v>
                </c:pt>
                <c:pt idx="3">
                  <c:v>21.2</c:v>
                </c:pt>
              </c:numCache>
            </c:numRef>
          </c:val>
        </c:ser>
        <c:ser>
          <c:idx val="3"/>
          <c:order val="3"/>
          <c:tx>
            <c:strRef>
              <c:f>Лист1!$E$1</c:f>
              <c:strCache>
                <c:ptCount val="1"/>
                <c:pt idx="0">
                  <c:v>Обеспечение реализации программы и общепрограммные мероприятия</c:v>
                </c:pt>
              </c:strCache>
            </c:strRef>
          </c:tx>
          <c:spPr>
            <a:solidFill>
              <a:schemeClr val="accent4"/>
            </a:solidFill>
            <a:ln>
              <a:noFill/>
            </a:ln>
            <a:effectLst/>
            <a:sp3d/>
          </c:spPr>
          <c:invertIfNegative val="0"/>
          <c:dLbls>
            <c:dLbl>
              <c:idx val="0"/>
              <c:layout>
                <c:manualLayout>
                  <c:x val="7.6834503168893885E-3"/>
                  <c:y val="-3.781513105473845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6043128961117354E-3"/>
                  <c:y val="-4.915967037115995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0430814282042708E-17"/>
                  <c:y val="-3.4033617949264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3.781513105473844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c:v>
                </c:pt>
                <c:pt idx="1">
                  <c:v>2022 год</c:v>
                </c:pt>
                <c:pt idx="2">
                  <c:v>2023 год</c:v>
                </c:pt>
                <c:pt idx="3">
                  <c:v>2024 год</c:v>
                </c:pt>
              </c:strCache>
            </c:strRef>
          </c:cat>
          <c:val>
            <c:numRef>
              <c:f>Лист1!$E$2:$E$5</c:f>
              <c:numCache>
                <c:formatCode>General</c:formatCode>
                <c:ptCount val="4"/>
                <c:pt idx="0">
                  <c:v>5.6</c:v>
                </c:pt>
                <c:pt idx="1">
                  <c:v>8.1999999999999993</c:v>
                </c:pt>
                <c:pt idx="2">
                  <c:v>5.3</c:v>
                </c:pt>
                <c:pt idx="3">
                  <c:v>5.0999999999999996</c:v>
                </c:pt>
              </c:numCache>
            </c:numRef>
          </c:val>
        </c:ser>
        <c:dLbls>
          <c:showLegendKey val="0"/>
          <c:showVal val="1"/>
          <c:showCatName val="0"/>
          <c:showSerName val="0"/>
          <c:showPercent val="0"/>
          <c:showBubbleSize val="0"/>
        </c:dLbls>
        <c:gapWidth val="150"/>
        <c:shape val="box"/>
        <c:axId val="184348416"/>
        <c:axId val="184335904"/>
        <c:axId val="0"/>
      </c:bar3DChart>
      <c:catAx>
        <c:axId val="1843484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crossAx val="184335904"/>
        <c:crosses val="autoZero"/>
        <c:auto val="1"/>
        <c:lblAlgn val="ctr"/>
        <c:lblOffset val="100"/>
        <c:noMultiLvlLbl val="0"/>
      </c:catAx>
      <c:valAx>
        <c:axId val="1843359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4348416"/>
        <c:crosses val="autoZero"/>
        <c:crossBetween val="between"/>
      </c:valAx>
      <c:spPr>
        <a:noFill/>
        <a:ln w="25400">
          <a:noFill/>
        </a:ln>
        <a:effectLst/>
      </c:spPr>
    </c:plotArea>
    <c:legend>
      <c:legendPos val="b"/>
      <c:layout>
        <c:manualLayout>
          <c:xMode val="edge"/>
          <c:yMode val="edge"/>
          <c:x val="0"/>
          <c:y val="0.65683691614330941"/>
          <c:w val="1"/>
          <c:h val="0.3204740052238477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spPr>
            <a:scene3d>
              <a:camera prst="orthographicFront"/>
              <a:lightRig rig="threePt" dir="t"/>
            </a:scene3d>
            <a:sp3d>
              <a:bevelT/>
            </a:sp3d>
          </c:spPr>
          <c:dPt>
            <c:idx val="0"/>
            <c:bubble3D val="0"/>
            <c:spPr>
              <a:solidFill>
                <a:schemeClr val="accent1"/>
              </a:solidFill>
              <a:ln w="19050">
                <a:solidFill>
                  <a:schemeClr val="lt1"/>
                </a:solidFill>
              </a:ln>
              <a:effectLst/>
              <a:scene3d>
                <a:camera prst="orthographicFront"/>
                <a:lightRig rig="threePt" dir="t"/>
              </a:scene3d>
              <a:sp3d>
                <a:bevelT/>
              </a:sp3d>
            </c:spPr>
          </c:dPt>
          <c:dPt>
            <c:idx val="1"/>
            <c:bubble3D val="0"/>
            <c:explosion val="9"/>
            <c:spPr>
              <a:solidFill>
                <a:schemeClr val="accent2"/>
              </a:solidFill>
              <a:ln w="19050">
                <a:solidFill>
                  <a:schemeClr val="lt1"/>
                </a:solidFill>
              </a:ln>
              <a:effectLst/>
              <a:scene3d>
                <a:camera prst="orthographicFront"/>
                <a:lightRig rig="threePt" dir="t"/>
              </a:scene3d>
              <a:sp3d>
                <a:bevelT/>
              </a:sp3d>
            </c:spPr>
          </c:dPt>
          <c:dPt>
            <c:idx val="2"/>
            <c:bubble3D val="0"/>
            <c:explosion val="9"/>
            <c:spPr>
              <a:solidFill>
                <a:schemeClr val="accent3"/>
              </a:solidFill>
              <a:ln w="19050">
                <a:solidFill>
                  <a:schemeClr val="lt1"/>
                </a:solidFill>
              </a:ln>
              <a:effectLst/>
              <a:scene3d>
                <a:camera prst="orthographicFront"/>
                <a:lightRig rig="threePt" dir="t"/>
              </a:scene3d>
              <a:sp3d>
                <a:bevelT/>
              </a:sp3d>
            </c:spPr>
          </c:dPt>
          <c:dPt>
            <c:idx val="3"/>
            <c:bubble3D val="0"/>
            <c:explosion val="11"/>
            <c:spPr>
              <a:solidFill>
                <a:schemeClr val="accent4"/>
              </a:solidFill>
              <a:ln w="19050">
                <a:solidFill>
                  <a:schemeClr val="lt1"/>
                </a:solidFill>
              </a:ln>
              <a:effectLst/>
              <a:scene3d>
                <a:camera prst="orthographicFront"/>
                <a:lightRig rig="threePt" dir="t"/>
              </a:scene3d>
              <a:sp3d>
                <a:bevelT/>
              </a:sp3d>
            </c:spPr>
          </c:dPt>
          <c:dPt>
            <c:idx val="4"/>
            <c:bubble3D val="0"/>
            <c:spPr>
              <a:solidFill>
                <a:schemeClr val="accent5"/>
              </a:solidFill>
              <a:ln w="19050">
                <a:solidFill>
                  <a:schemeClr val="lt1"/>
                </a:solidFill>
              </a:ln>
              <a:effectLst/>
              <a:scene3d>
                <a:camera prst="orthographicFront"/>
                <a:lightRig rig="threePt" dir="t"/>
              </a:scene3d>
              <a:sp3d>
                <a:bevelT/>
              </a:sp3d>
            </c:spPr>
          </c:dPt>
          <c:dPt>
            <c:idx val="5"/>
            <c:bubble3D val="0"/>
            <c:explosion val="9"/>
            <c:spPr>
              <a:solidFill>
                <a:schemeClr val="accent6"/>
              </a:solidFill>
              <a:ln w="19050">
                <a:solidFill>
                  <a:schemeClr val="lt1"/>
                </a:solidFill>
              </a:ln>
              <a:effectLst/>
              <a:scene3d>
                <a:camera prst="orthographicFront"/>
                <a:lightRig rig="threePt" dir="t"/>
              </a:scene3d>
              <a:sp3d>
                <a:bevelT/>
              </a:sp3d>
            </c:spPr>
          </c:dPt>
          <c:dPt>
            <c:idx val="6"/>
            <c:bubble3D val="0"/>
            <c:explosion val="15"/>
            <c:spPr>
              <a:solidFill>
                <a:schemeClr val="accent1">
                  <a:lumMod val="60000"/>
                </a:schemeClr>
              </a:solidFill>
              <a:ln w="19050">
                <a:solidFill>
                  <a:schemeClr val="lt1"/>
                </a:solidFill>
              </a:ln>
              <a:effectLst/>
              <a:scene3d>
                <a:camera prst="orthographicFront"/>
                <a:lightRig rig="threePt" dir="t"/>
              </a:scene3d>
              <a:sp3d>
                <a:bevelT/>
              </a:sp3d>
            </c:spPr>
          </c:dPt>
          <c:dPt>
            <c:idx val="7"/>
            <c:bubble3D val="0"/>
            <c:explosion val="13"/>
            <c:spPr>
              <a:solidFill>
                <a:schemeClr val="accent2">
                  <a:lumMod val="60000"/>
                </a:schemeClr>
              </a:solidFill>
              <a:ln w="19050">
                <a:solidFill>
                  <a:schemeClr val="lt1"/>
                </a:solidFill>
              </a:ln>
              <a:effectLst/>
              <a:scene3d>
                <a:camera prst="orthographicFront"/>
                <a:lightRig rig="threePt" dir="t"/>
              </a:scene3d>
              <a:sp3d>
                <a:bevelT/>
              </a:sp3d>
            </c:spPr>
          </c:dPt>
          <c:dLbls>
            <c:dLbl>
              <c:idx val="0"/>
              <c:layout>
                <c:manualLayout>
                  <c:x val="-2.8122104533748839E-2"/>
                  <c:y val="1.4390719093163301E-2"/>
                </c:manualLayout>
              </c:layout>
              <c:tx>
                <c:rich>
                  <a:bodyPr/>
                  <a:lstStyle/>
                  <a:p>
                    <a:fld id="{C579A650-919C-439E-B381-2D421A146F6A}" type="VALUE">
                      <a:rPr lang="en-US" smtClean="0"/>
                      <a:pPr/>
                      <a:t>[ЗНАЧЕНИЕ]</a:t>
                    </a:fld>
                    <a:r>
                      <a:rPr lang="en-US" smtClean="0"/>
                      <a:t> </a:t>
                    </a:r>
                  </a:p>
                  <a:p>
                    <a:r>
                      <a:rPr lang="en-US" smtClean="0"/>
                      <a:t>(1%)</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6.6196131258967244E-3"/>
                  <c:y val="5.6455897980871417E-2"/>
                </c:manualLayout>
              </c:layout>
              <c:tx>
                <c:rich>
                  <a:bodyPr/>
                  <a:lstStyle/>
                  <a:p>
                    <a:fld id="{6D5F9319-5A0D-43D4-AFE0-2AB1200F5A15}" type="VALUE">
                      <a:rPr lang="en-US" smtClean="0"/>
                      <a:pPr/>
                      <a:t>[ЗНАЧЕНИЕ]</a:t>
                    </a:fld>
                    <a:r>
                      <a:rPr lang="en-US" dirty="0" smtClean="0"/>
                      <a:t> </a:t>
                    </a:r>
                  </a:p>
                  <a:p>
                    <a:r>
                      <a:rPr lang="en-US" dirty="0" smtClean="0"/>
                      <a:t>(8%)</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2.8559405896543311E-2"/>
                  <c:y val="7.4458678850053417E-3"/>
                </c:manualLayout>
              </c:layout>
              <c:tx>
                <c:rich>
                  <a:bodyPr/>
                  <a:lstStyle/>
                  <a:p>
                    <a:fld id="{8BE581F8-CB0F-4880-9ED3-B7FCB85F6125}" type="VALUE">
                      <a:rPr lang="en-US" smtClean="0"/>
                      <a:pPr/>
                      <a:t>[ЗНАЧЕНИЕ]</a:t>
                    </a:fld>
                    <a:r>
                      <a:rPr lang="en-US" dirty="0" smtClean="0"/>
                      <a:t> </a:t>
                    </a:r>
                  </a:p>
                  <a:p>
                    <a:r>
                      <a:rPr lang="en-US" dirty="0" smtClean="0"/>
                      <a:t>(22%)</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1.7264168630916614E-2"/>
                  <c:y val="-0.10150974419908457"/>
                </c:manualLayout>
              </c:layout>
              <c:tx>
                <c:rich>
                  <a:bodyPr/>
                  <a:lstStyle/>
                  <a:p>
                    <a:fld id="{5A79A378-37FB-480A-A425-D2ABEA011E50}" type="VALUE">
                      <a:rPr lang="en-US" smtClean="0"/>
                      <a:pPr/>
                      <a:t>[ЗНАЧЕНИЕ]</a:t>
                    </a:fld>
                    <a:r>
                      <a:rPr lang="en-US" dirty="0" smtClean="0"/>
                      <a:t> </a:t>
                    </a:r>
                  </a:p>
                  <a:p>
                    <a:r>
                      <a:rPr lang="en-US" dirty="0" smtClean="0"/>
                      <a:t>(26%)</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manualLayout>
                  <c:x val="9.8638676826908554E-3"/>
                  <c:y val="1.6618273406578694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9.0582637201278287E-4"/>
                  <c:y val="-6.8482041498266491E-2"/>
                </c:manualLayout>
              </c:layout>
              <c:tx>
                <c:rich>
                  <a:bodyPr/>
                  <a:lstStyle/>
                  <a:p>
                    <a:fld id="{CD267FC3-3E4C-4EA0-ADBE-1E0752A72283}" type="VALUE">
                      <a:rPr lang="en-US" smtClean="0"/>
                      <a:pPr/>
                      <a:t>[ЗНАЧЕНИЕ]</a:t>
                    </a:fld>
                    <a:r>
                      <a:rPr lang="en-US" dirty="0" smtClean="0"/>
                      <a:t> </a:t>
                    </a:r>
                  </a:p>
                  <a:p>
                    <a:r>
                      <a:rPr lang="en-US" dirty="0" smtClean="0"/>
                      <a:t>(10%)</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6"/>
              <c:layout>
                <c:manualLayout>
                  <c:x val="1.7073012337503492E-2"/>
                  <c:y val="-4.2793169716697207E-2"/>
                </c:manualLayout>
              </c:layout>
              <c:tx>
                <c:rich>
                  <a:bodyPr/>
                  <a:lstStyle/>
                  <a:p>
                    <a:fld id="{729C6ED7-E5C7-479B-9C20-4FEB31A8E2FA}" type="VALUE">
                      <a:rPr lang="en-US" smtClean="0"/>
                      <a:pPr/>
                      <a:t>[ЗНАЧЕНИЕ]</a:t>
                    </a:fld>
                    <a:r>
                      <a:rPr lang="en-US" dirty="0" smtClean="0"/>
                      <a:t> </a:t>
                    </a:r>
                  </a:p>
                  <a:p>
                    <a:r>
                      <a:rPr lang="en-US" dirty="0" smtClean="0"/>
                      <a:t>(14%)</a:t>
                    </a:r>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7"/>
              <c:layout>
                <c:manualLayout>
                  <c:x val="1.9498937812637493E-3"/>
                  <c:y val="9.5199967365928354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fld id="{76BB9987-18F3-4658-8923-83EB03F274D0}" type="VALUE">
                      <a:rPr lang="en-US" smtClean="0"/>
                      <a:pPr>
                        <a:defRPr sz="1400" b="1">
                          <a:latin typeface="Century Gothic" panose="020B0502020202020204" pitchFamily="34" charset="0"/>
                        </a:defRPr>
                      </a:pPr>
                      <a:t>[ЗНАЧЕНИЕ]</a:t>
                    </a:fld>
                    <a:r>
                      <a:rPr lang="en-US" dirty="0" smtClean="0"/>
                      <a:t> (19%)</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bestFit"/>
              <c:showLegendKey val="0"/>
              <c:showVal val="1"/>
              <c:showCatName val="0"/>
              <c:showSerName val="0"/>
              <c:showPercent val="0"/>
              <c:showBubbleSize val="0"/>
              <c:extLst>
                <c:ext xmlns:c15="http://schemas.microsoft.com/office/drawing/2012/chart" uri="{CE6537A1-D6FC-4f65-9D91-7224C49458BB}">
                  <c15:layout>
                    <c:manualLayout>
                      <c:w val="0.11660284495332565"/>
                      <c:h val="0.1826514346439957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Лист1!$A$2:$A$9</c:f>
              <c:strCache>
                <c:ptCount val="8"/>
                <c:pt idx="0">
                  <c:v>Содержание и ремонт жилищного фонда города, оказание социальной помощи населению города</c:v>
                </c:pt>
                <c:pt idx="1">
                  <c:v>Улучшение экологической обстановки в городе</c:v>
                </c:pt>
                <c:pt idx="2">
                  <c:v>Развитие дорожной инфраструктуры</c:v>
                </c:pt>
                <c:pt idx="3">
                  <c:v>Организация благоустройства территории города</c:v>
                </c:pt>
                <c:pt idx="4">
                  <c:v>Развитие системы коммунальной инфраструктуры города</c:v>
                </c:pt>
                <c:pt idx="5">
                  <c:v>Обеспечение реализации программы </c:v>
                </c:pt>
                <c:pt idx="6">
                  <c:v>Энергосбережение и повышение энергетической эффективности использования электрической энергии</c:v>
                </c:pt>
                <c:pt idx="7">
                  <c:v>Обеспечение жильем молодых семей в городе</c:v>
                </c:pt>
              </c:strCache>
            </c:strRef>
          </c:cat>
          <c:val>
            <c:numRef>
              <c:f>Лист1!$B$2:$B$9</c:f>
              <c:numCache>
                <c:formatCode>General</c:formatCode>
                <c:ptCount val="8"/>
                <c:pt idx="0">
                  <c:v>1.5</c:v>
                </c:pt>
                <c:pt idx="1">
                  <c:v>19.3</c:v>
                </c:pt>
                <c:pt idx="2">
                  <c:v>49</c:v>
                </c:pt>
                <c:pt idx="3">
                  <c:v>58.9</c:v>
                </c:pt>
                <c:pt idx="4">
                  <c:v>1.1000000000000001</c:v>
                </c:pt>
                <c:pt idx="5">
                  <c:v>22.8</c:v>
                </c:pt>
                <c:pt idx="6">
                  <c:v>31.1</c:v>
                </c:pt>
                <c:pt idx="7">
                  <c:v>43.8</c:v>
                </c:pt>
              </c:numCache>
            </c:numRef>
          </c:val>
        </c:ser>
        <c:ser>
          <c:idx val="1"/>
          <c:order val="1"/>
          <c:tx>
            <c:strRef>
              <c:f>Лист1!$C$1</c:f>
              <c:strCache>
                <c:ptCount val="1"/>
                <c:pt idx="0">
                  <c:v>Столбец1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Лист1!$A$2:$A$9</c:f>
              <c:strCache>
                <c:ptCount val="8"/>
                <c:pt idx="0">
                  <c:v>Содержание и ремонт жилищного фонда города, оказание социальной помощи населению города</c:v>
                </c:pt>
                <c:pt idx="1">
                  <c:v>Улучшение экологической обстановки в городе</c:v>
                </c:pt>
                <c:pt idx="2">
                  <c:v>Развитие дорожной инфраструктуры</c:v>
                </c:pt>
                <c:pt idx="3">
                  <c:v>Организация благоустройства территории города</c:v>
                </c:pt>
                <c:pt idx="4">
                  <c:v>Развитие системы коммунальной инфраструктуры города</c:v>
                </c:pt>
                <c:pt idx="5">
                  <c:v>Обеспечение реализации программы </c:v>
                </c:pt>
                <c:pt idx="6">
                  <c:v>Энергосбережение и повышение энергетической эффективности использования электрической энергии</c:v>
                </c:pt>
                <c:pt idx="7">
                  <c:v>Обеспечение жильем молодых семей в городе</c:v>
                </c:pt>
              </c:strCache>
            </c:strRef>
          </c:cat>
          <c:val>
            <c:numRef>
              <c:f>Лист1!$C$2:$C$9</c:f>
              <c:numCache>
                <c:formatCode>0%</c:formatCode>
                <c:ptCount val="8"/>
                <c:pt idx="0">
                  <c:v>6.5934065934065934E-3</c:v>
                </c:pt>
                <c:pt idx="1">
                  <c:v>8.4835164835164845E-2</c:v>
                </c:pt>
                <c:pt idx="2">
                  <c:v>0.2153846153846154</c:v>
                </c:pt>
                <c:pt idx="3">
                  <c:v>0.25890109890109891</c:v>
                </c:pt>
                <c:pt idx="4">
                  <c:v>4.8351648351648352E-3</c:v>
                </c:pt>
                <c:pt idx="5">
                  <c:v>0.10021978021978022</c:v>
                </c:pt>
                <c:pt idx="6">
                  <c:v>0.1367032967032967</c:v>
                </c:pt>
                <c:pt idx="7">
                  <c:v>0.19252747252747252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9812890225381754"/>
          <c:y val="3.3715091660752462E-2"/>
          <c:w val="0.3899935569410124"/>
          <c:h val="0.96628490833924752"/>
        </c:manualLayout>
      </c:layout>
      <c:overlay val="0"/>
      <c:spPr>
        <a:noFill/>
        <a:ln>
          <a:noFill/>
        </a:ln>
        <a:effectLst/>
      </c:spPr>
      <c:txPr>
        <a:bodyPr rot="0" spcFirstLastPara="1" vertOverflow="ellipsis" vert="horz" wrap="square" anchor="ctr" anchorCtr="1"/>
        <a:lstStyle/>
        <a:p>
          <a:pPr>
            <a:defRPr sz="650" b="1"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602971768606931E-2"/>
          <c:y val="1.5126052421895377E-2"/>
          <c:w val="0.6509250391553969"/>
          <c:h val="0.91680671167957539"/>
        </c:manualLayout>
      </c:layout>
      <c:pie3DChart>
        <c:varyColors val="1"/>
        <c:ser>
          <c:idx val="0"/>
          <c:order val="0"/>
          <c:tx>
            <c:strRef>
              <c:f>Лист1!$B$1</c:f>
              <c:strCache>
                <c:ptCount val="1"/>
                <c:pt idx="0">
                  <c:v>Продажи</c:v>
                </c:pt>
              </c:strCache>
            </c:strRef>
          </c:tx>
          <c:spPr>
            <a:scene3d>
              <a:camera prst="orthographicFront"/>
              <a:lightRig rig="threePt" dir="t"/>
            </a:scene3d>
            <a:sp3d>
              <a:bevelT/>
              <a:bevelB/>
              <a:contourClr>
                <a:srgbClr val="000000"/>
              </a:contourClr>
            </a:sp3d>
          </c:spPr>
          <c:explosion val="16"/>
          <c:dPt>
            <c:idx val="0"/>
            <c:bubble3D val="0"/>
            <c:spPr>
              <a:solidFill>
                <a:srgbClr val="92D050"/>
              </a:solidFill>
              <a:ln w="25400">
                <a:solidFill>
                  <a:schemeClr val="lt1"/>
                </a:solidFill>
              </a:ln>
              <a:effectLst/>
              <a:scene3d>
                <a:camera prst="orthographicFront"/>
                <a:lightRig rig="threePt" dir="t"/>
              </a:scene3d>
              <a:sp3d contourW="25400">
                <a:bevelT/>
                <a:bevelB/>
                <a:contourClr>
                  <a:schemeClr val="lt1"/>
                </a:contourClr>
              </a:sp3d>
            </c:spPr>
          </c:dPt>
          <c:dPt>
            <c:idx val="1"/>
            <c:bubble3D val="0"/>
            <c:explosion val="14"/>
            <c:spPr>
              <a:solidFill>
                <a:schemeClr val="accent2"/>
              </a:solidFill>
              <a:ln w="25400">
                <a:solidFill>
                  <a:schemeClr val="lt1"/>
                </a:solidFill>
              </a:ln>
              <a:effectLst/>
              <a:scene3d>
                <a:camera prst="orthographicFront"/>
                <a:lightRig rig="threePt" dir="t"/>
              </a:scene3d>
              <a:sp3d contourW="25400">
                <a:bevelT/>
                <a:bevelB/>
                <a:contourClr>
                  <a:schemeClr val="lt1"/>
                </a:contourClr>
              </a:sp3d>
            </c:spPr>
          </c:dPt>
          <c:dPt>
            <c:idx val="2"/>
            <c:bubble3D val="0"/>
            <c:explosion val="40"/>
            <c:spPr>
              <a:solidFill>
                <a:srgbClr val="88C4D7"/>
              </a:solidFill>
              <a:ln w="25400">
                <a:noFill/>
              </a:ln>
              <a:effectLst/>
              <a:scene3d>
                <a:camera prst="orthographicFront"/>
                <a:lightRig rig="threePt" dir="t"/>
              </a:scene3d>
              <a:sp3d>
                <a:bevelT/>
                <a:bevelB/>
                <a:contourClr>
                  <a:srgbClr val="000000"/>
                </a:contourClr>
              </a:sp3d>
            </c:spPr>
          </c:dPt>
          <c:dPt>
            <c:idx val="3"/>
            <c:bubble3D val="0"/>
            <c:explosion val="51"/>
            <c:spPr>
              <a:solidFill>
                <a:schemeClr val="accent4"/>
              </a:solidFill>
              <a:ln w="25400">
                <a:solidFill>
                  <a:schemeClr val="lt1"/>
                </a:solidFill>
              </a:ln>
              <a:effectLst/>
              <a:scene3d>
                <a:camera prst="orthographicFront"/>
                <a:lightRig rig="threePt" dir="t"/>
              </a:scene3d>
              <a:sp3d contourW="25400">
                <a:bevelT/>
                <a:bevelB/>
                <a:contourClr>
                  <a:schemeClr val="lt1"/>
                </a:contourClr>
              </a:sp3d>
            </c:spPr>
          </c:dPt>
          <c:dLbls>
            <c:dLbl>
              <c:idx val="2"/>
              <c:layout>
                <c:manualLayout>
                  <c:x val="-8.2318290122758805E-2"/>
                  <c:y val="-0.23469350687401666"/>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7365277355836469E-2"/>
                  <c:y val="4.9317779304940024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Лист1!$A$2:$A$5</c:f>
              <c:strCache>
                <c:ptCount val="4"/>
                <c:pt idx="0">
                  <c:v>Жилищное хозяйство</c:v>
                </c:pt>
                <c:pt idx="1">
                  <c:v>Коммунальное хозяйство</c:v>
                </c:pt>
                <c:pt idx="2">
                  <c:v>Благоустройство</c:v>
                </c:pt>
                <c:pt idx="3">
                  <c:v>Другие вопросы в области жилищно-коммунального хозяйства</c:v>
                </c:pt>
              </c:strCache>
            </c:strRef>
          </c:cat>
          <c:val>
            <c:numRef>
              <c:f>Лист1!$B$2:$B$5</c:f>
              <c:numCache>
                <c:formatCode>General</c:formatCode>
                <c:ptCount val="4"/>
                <c:pt idx="0">
                  <c:v>1.1000000000000001</c:v>
                </c:pt>
                <c:pt idx="1">
                  <c:v>1.1000000000000001</c:v>
                </c:pt>
                <c:pt idx="2">
                  <c:v>260.2</c:v>
                </c:pt>
                <c:pt idx="3">
                  <c:v>22.7</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Лист1!$B$1</c:f>
              <c:strCache>
                <c:ptCount val="1"/>
                <c:pt idx="0">
                  <c:v>Кредиты кредитных организаций</c:v>
                </c:pt>
              </c:strCache>
            </c:strRef>
          </c:tx>
          <c:spPr>
            <a:solidFill>
              <a:schemeClr val="accent1"/>
            </a:solidFill>
            <a:ln>
              <a:noFill/>
            </a:ln>
            <a:effectLst/>
            <a:sp3d/>
          </c:spPr>
          <c:invertIfNegative val="0"/>
          <c:dPt>
            <c:idx val="0"/>
            <c:invertIfNegative val="0"/>
            <c:bubble3D val="0"/>
            <c:spPr>
              <a:solidFill>
                <a:schemeClr val="accent5">
                  <a:lumMod val="60000"/>
                  <a:lumOff val="40000"/>
                </a:schemeClr>
              </a:solidFill>
              <a:ln>
                <a:noFill/>
              </a:ln>
              <a:effectLst/>
              <a:sp3d/>
            </c:spPr>
          </c:dPt>
          <c:dPt>
            <c:idx val="1"/>
            <c:invertIfNegative val="0"/>
            <c:bubble3D val="0"/>
            <c:spPr>
              <a:solidFill>
                <a:schemeClr val="accent5">
                  <a:lumMod val="60000"/>
                  <a:lumOff val="40000"/>
                </a:schemeClr>
              </a:solidFill>
              <a:ln>
                <a:noFill/>
              </a:ln>
              <a:effectLst/>
              <a:sp3d/>
            </c:spPr>
          </c:dPt>
          <c:dPt>
            <c:idx val="2"/>
            <c:invertIfNegative val="0"/>
            <c:bubble3D val="0"/>
            <c:spPr>
              <a:solidFill>
                <a:schemeClr val="accent5">
                  <a:lumMod val="60000"/>
                  <a:lumOff val="40000"/>
                </a:schemeClr>
              </a:solidFill>
              <a:ln>
                <a:noFill/>
              </a:ln>
              <a:effectLst/>
              <a:sp3d/>
            </c:spPr>
          </c:dPt>
          <c:dPt>
            <c:idx val="3"/>
            <c:invertIfNegative val="0"/>
            <c:bubble3D val="0"/>
            <c:spPr>
              <a:solidFill>
                <a:schemeClr val="accent5">
                  <a:lumMod val="60000"/>
                  <a:lumOff val="40000"/>
                </a:schemeClr>
              </a:soli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c:v>
                </c:pt>
                <c:pt idx="1">
                  <c:v>2022 год</c:v>
                </c:pt>
                <c:pt idx="2">
                  <c:v>2023 год</c:v>
                </c:pt>
                <c:pt idx="3">
                  <c:v>2024 год</c:v>
                </c:pt>
              </c:strCache>
            </c:strRef>
          </c:cat>
          <c:val>
            <c:numRef>
              <c:f>Лист1!$B$2:$B$5</c:f>
              <c:numCache>
                <c:formatCode>General</c:formatCode>
                <c:ptCount val="4"/>
                <c:pt idx="0">
                  <c:v>200000</c:v>
                </c:pt>
                <c:pt idx="1">
                  <c:v>383076.25</c:v>
                </c:pt>
                <c:pt idx="2">
                  <c:v>424838.11</c:v>
                </c:pt>
                <c:pt idx="3">
                  <c:v>414413.52</c:v>
                </c:pt>
              </c:numCache>
            </c:numRef>
          </c:val>
        </c:ser>
        <c:ser>
          <c:idx val="1"/>
          <c:order val="1"/>
          <c:tx>
            <c:strRef>
              <c:f>Лист1!$C$1</c:f>
              <c:strCache>
                <c:ptCount val="1"/>
                <c:pt idx="0">
                  <c:v>Муниципальные гарантиии</c:v>
                </c:pt>
              </c:strCache>
            </c:strRef>
          </c:tx>
          <c:spPr>
            <a:solidFill>
              <a:srgbClr val="7030A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c:v>
                </c:pt>
                <c:pt idx="1">
                  <c:v>2022 год</c:v>
                </c:pt>
                <c:pt idx="2">
                  <c:v>2023 год</c:v>
                </c:pt>
                <c:pt idx="3">
                  <c:v>2024 год</c:v>
                </c:pt>
              </c:strCache>
            </c:strRef>
          </c:cat>
          <c:val>
            <c:numRef>
              <c:f>Лист1!$C$2:$C$5</c:f>
              <c:numCache>
                <c:formatCode>General</c:formatCode>
                <c:ptCount val="4"/>
                <c:pt idx="0">
                  <c:v>7.81</c:v>
                </c:pt>
                <c:pt idx="1">
                  <c:v>7.81</c:v>
                </c:pt>
                <c:pt idx="2">
                  <c:v>7.81</c:v>
                </c:pt>
                <c:pt idx="3">
                  <c:v>7.81</c:v>
                </c:pt>
              </c:numCache>
            </c:numRef>
          </c:val>
        </c:ser>
        <c:dLbls>
          <c:showLegendKey val="0"/>
          <c:showVal val="0"/>
          <c:showCatName val="0"/>
          <c:showSerName val="0"/>
          <c:showPercent val="0"/>
          <c:showBubbleSize val="0"/>
        </c:dLbls>
        <c:gapWidth val="150"/>
        <c:shape val="box"/>
        <c:axId val="184350592"/>
        <c:axId val="184343520"/>
        <c:axId val="0"/>
      </c:bar3DChart>
      <c:catAx>
        <c:axId val="1843505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crossAx val="184343520"/>
        <c:crosses val="autoZero"/>
        <c:auto val="1"/>
        <c:lblAlgn val="ctr"/>
        <c:lblOffset val="100"/>
        <c:noMultiLvlLbl val="0"/>
      </c:catAx>
      <c:valAx>
        <c:axId val="184343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843505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chemeClr val="accent1"/>
            </a:solidFill>
            <a:ln>
              <a:noFill/>
            </a:ln>
            <a:effectLst/>
          </c:spPr>
          <c:invertIfNegative val="0"/>
          <c:cat>
            <c:strRef>
              <c:f>Лист1!$A$2:$A$5</c:f>
              <c:strCache>
                <c:ptCount val="3"/>
                <c:pt idx="0">
                  <c:v>2022 год</c:v>
                </c:pt>
                <c:pt idx="1">
                  <c:v>2023 год</c:v>
                </c:pt>
                <c:pt idx="2">
                  <c:v>2024 год</c:v>
                </c:pt>
              </c:strCache>
            </c:strRef>
          </c:cat>
          <c:val>
            <c:numRef>
              <c:f>Лист1!$B$2:$B$5</c:f>
              <c:numCache>
                <c:formatCode>General</c:formatCode>
                <c:ptCount val="4"/>
                <c:pt idx="0">
                  <c:v>46909.54</c:v>
                </c:pt>
                <c:pt idx="1">
                  <c:v>48357.440000000002</c:v>
                </c:pt>
                <c:pt idx="2">
                  <c:v>49202.74</c:v>
                </c:pt>
              </c:numCache>
            </c:numRef>
          </c:val>
        </c:ser>
        <c:dLbls>
          <c:showLegendKey val="0"/>
          <c:showVal val="0"/>
          <c:showCatName val="0"/>
          <c:showSerName val="0"/>
          <c:showPercent val="0"/>
          <c:showBubbleSize val="0"/>
        </c:dLbls>
        <c:gapWidth val="219"/>
        <c:overlap val="-27"/>
        <c:axId val="97963616"/>
        <c:axId val="97965792"/>
      </c:barChart>
      <c:catAx>
        <c:axId val="9796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7965792"/>
        <c:crosses val="autoZero"/>
        <c:auto val="1"/>
        <c:lblAlgn val="ctr"/>
        <c:lblOffset val="100"/>
        <c:noMultiLvlLbl val="0"/>
      </c:catAx>
      <c:valAx>
        <c:axId val="97965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7963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chemeClr val="accent1"/>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2018 год</c:v>
                </c:pt>
                <c:pt idx="1">
                  <c:v>2019 год</c:v>
                </c:pt>
                <c:pt idx="2">
                  <c:v>2020 год</c:v>
                </c:pt>
                <c:pt idx="3">
                  <c:v>2021 год (оценка)</c:v>
                </c:pt>
                <c:pt idx="4">
                  <c:v>2022 год</c:v>
                </c:pt>
                <c:pt idx="5">
                  <c:v>2023 год</c:v>
                </c:pt>
                <c:pt idx="6">
                  <c:v>2024 год</c:v>
                </c:pt>
              </c:strCache>
            </c:strRef>
          </c:cat>
          <c:val>
            <c:numRef>
              <c:f>Лист1!$B$2:$B$8</c:f>
              <c:numCache>
                <c:formatCode>General</c:formatCode>
                <c:ptCount val="7"/>
                <c:pt idx="0">
                  <c:v>882.7</c:v>
                </c:pt>
                <c:pt idx="1">
                  <c:v>953.2</c:v>
                </c:pt>
                <c:pt idx="2">
                  <c:v>1035</c:v>
                </c:pt>
                <c:pt idx="3">
                  <c:v>1140.0999999999999</c:v>
                </c:pt>
                <c:pt idx="4">
                  <c:v>1116.3</c:v>
                </c:pt>
                <c:pt idx="5">
                  <c:v>1136.4000000000001</c:v>
                </c:pt>
                <c:pt idx="6">
                  <c:v>1160.9000000000001</c:v>
                </c:pt>
              </c:numCache>
            </c:numRef>
          </c:val>
        </c:ser>
        <c:dLbls>
          <c:showLegendKey val="0"/>
          <c:showVal val="0"/>
          <c:showCatName val="0"/>
          <c:showSerName val="0"/>
          <c:showPercent val="0"/>
          <c:showBubbleSize val="0"/>
        </c:dLbls>
        <c:gapWidth val="219"/>
        <c:overlap val="-27"/>
        <c:axId val="97971776"/>
        <c:axId val="97966880"/>
      </c:barChart>
      <c:catAx>
        <c:axId val="9797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crossAx val="97966880"/>
        <c:crosses val="autoZero"/>
        <c:auto val="1"/>
        <c:lblAlgn val="ctr"/>
        <c:lblOffset val="100"/>
        <c:noMultiLvlLbl val="0"/>
      </c:catAx>
      <c:valAx>
        <c:axId val="9796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7971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Лист1!$B$1</c:f>
              <c:strCache>
                <c:ptCount val="1"/>
                <c:pt idx="0">
                  <c:v>Налог на доходы физ. лиц</c:v>
                </c:pt>
              </c:strCache>
            </c:strRef>
          </c:tx>
          <c:spPr>
            <a:solidFill>
              <a:schemeClr val="accent1"/>
            </a:solidFill>
            <a:ln>
              <a:noFill/>
            </a:ln>
            <a:effectLst/>
            <a:scene3d>
              <a:camera prst="orthographicFront"/>
              <a:lightRig rig="threePt" dir="t"/>
            </a:scene3d>
            <a:sp3d>
              <a:bevelT/>
            </a:sp3d>
          </c:spPr>
          <c:invertIfNegative val="0"/>
          <c:cat>
            <c:strRef>
              <c:f>Лист1!$A$2:$A$5</c:f>
              <c:strCache>
                <c:ptCount val="4"/>
                <c:pt idx="0">
                  <c:v>2021 год* (оценка)</c:v>
                </c:pt>
                <c:pt idx="1">
                  <c:v>2022 год</c:v>
                </c:pt>
                <c:pt idx="2">
                  <c:v>2023 год</c:v>
                </c:pt>
                <c:pt idx="3">
                  <c:v>2024 год</c:v>
                </c:pt>
              </c:strCache>
            </c:strRef>
          </c:cat>
          <c:val>
            <c:numRef>
              <c:f>Лист1!$B$2:$B$5</c:f>
              <c:numCache>
                <c:formatCode>General</c:formatCode>
                <c:ptCount val="4"/>
                <c:pt idx="0">
                  <c:v>557.29999999999995</c:v>
                </c:pt>
                <c:pt idx="1">
                  <c:v>602.79999999999995</c:v>
                </c:pt>
                <c:pt idx="2">
                  <c:v>624</c:v>
                </c:pt>
                <c:pt idx="3">
                  <c:v>646.1</c:v>
                </c:pt>
              </c:numCache>
            </c:numRef>
          </c:val>
        </c:ser>
        <c:ser>
          <c:idx val="1"/>
          <c:order val="1"/>
          <c:tx>
            <c:strRef>
              <c:f>Лист1!$C$1</c:f>
              <c:strCache>
                <c:ptCount val="1"/>
                <c:pt idx="0">
                  <c:v>Акцизы</c:v>
                </c:pt>
              </c:strCache>
            </c:strRef>
          </c:tx>
          <c:spPr>
            <a:solidFill>
              <a:schemeClr val="accent2"/>
            </a:solidFill>
            <a:ln>
              <a:noFill/>
            </a:ln>
            <a:effectLst/>
            <a:scene3d>
              <a:camera prst="orthographicFront"/>
              <a:lightRig rig="threePt" dir="t"/>
            </a:scene3d>
            <a:sp3d>
              <a:bevelT/>
            </a:sp3d>
          </c:spPr>
          <c:invertIfNegative val="0"/>
          <c:cat>
            <c:strRef>
              <c:f>Лист1!$A$2:$A$5</c:f>
              <c:strCache>
                <c:ptCount val="4"/>
                <c:pt idx="0">
                  <c:v>2021 год* (оценка)</c:v>
                </c:pt>
                <c:pt idx="1">
                  <c:v>2022 год</c:v>
                </c:pt>
                <c:pt idx="2">
                  <c:v>2023 год</c:v>
                </c:pt>
                <c:pt idx="3">
                  <c:v>2024 год</c:v>
                </c:pt>
              </c:strCache>
            </c:strRef>
          </c:cat>
          <c:val>
            <c:numRef>
              <c:f>Лист1!$C$2:$C$5</c:f>
              <c:numCache>
                <c:formatCode>General</c:formatCode>
                <c:ptCount val="4"/>
                <c:pt idx="0">
                  <c:v>12.7</c:v>
                </c:pt>
                <c:pt idx="1">
                  <c:v>13.6</c:v>
                </c:pt>
                <c:pt idx="2">
                  <c:v>13.4</c:v>
                </c:pt>
                <c:pt idx="3">
                  <c:v>13.3</c:v>
                </c:pt>
              </c:numCache>
            </c:numRef>
          </c:val>
        </c:ser>
        <c:ser>
          <c:idx val="2"/>
          <c:order val="2"/>
          <c:tx>
            <c:strRef>
              <c:f>Лист1!$D$1</c:f>
              <c:strCache>
                <c:ptCount val="1"/>
                <c:pt idx="0">
                  <c:v>УСН</c:v>
                </c:pt>
              </c:strCache>
            </c:strRef>
          </c:tx>
          <c:spPr>
            <a:solidFill>
              <a:schemeClr val="accent3"/>
            </a:solidFill>
            <a:ln>
              <a:noFill/>
            </a:ln>
            <a:effectLst/>
            <a:scene3d>
              <a:camera prst="orthographicFront"/>
              <a:lightRig rig="threePt" dir="t"/>
            </a:scene3d>
            <a:sp3d>
              <a:bevelT/>
            </a:sp3d>
          </c:spPr>
          <c:invertIfNegative val="0"/>
          <c:cat>
            <c:strRef>
              <c:f>Лист1!$A$2:$A$5</c:f>
              <c:strCache>
                <c:ptCount val="4"/>
                <c:pt idx="0">
                  <c:v>2021 год* (оценка)</c:v>
                </c:pt>
                <c:pt idx="1">
                  <c:v>2022 год</c:v>
                </c:pt>
                <c:pt idx="2">
                  <c:v>2023 год</c:v>
                </c:pt>
                <c:pt idx="3">
                  <c:v>2024 год</c:v>
                </c:pt>
              </c:strCache>
            </c:strRef>
          </c:cat>
          <c:val>
            <c:numRef>
              <c:f>Лист1!$D$2:$D$5</c:f>
              <c:numCache>
                <c:formatCode>General</c:formatCode>
                <c:ptCount val="4"/>
                <c:pt idx="0">
                  <c:v>43.6</c:v>
                </c:pt>
                <c:pt idx="1">
                  <c:v>41.5</c:v>
                </c:pt>
                <c:pt idx="2">
                  <c:v>43.1</c:v>
                </c:pt>
                <c:pt idx="3">
                  <c:v>45.6</c:v>
                </c:pt>
              </c:numCache>
            </c:numRef>
          </c:val>
        </c:ser>
        <c:ser>
          <c:idx val="3"/>
          <c:order val="3"/>
          <c:tx>
            <c:strRef>
              <c:f>Лист1!$E$1</c:f>
              <c:strCache>
                <c:ptCount val="1"/>
                <c:pt idx="0">
                  <c:v>Налог на имущество физических лиц</c:v>
                </c:pt>
              </c:strCache>
            </c:strRef>
          </c:tx>
          <c:spPr>
            <a:solidFill>
              <a:schemeClr val="accent4"/>
            </a:solidFill>
            <a:ln>
              <a:noFill/>
            </a:ln>
            <a:effectLst/>
            <a:scene3d>
              <a:camera prst="orthographicFront"/>
              <a:lightRig rig="threePt" dir="t"/>
            </a:scene3d>
            <a:sp3d>
              <a:bevelT/>
            </a:sp3d>
          </c:spPr>
          <c:invertIfNegative val="0"/>
          <c:cat>
            <c:strRef>
              <c:f>Лист1!$A$2:$A$5</c:f>
              <c:strCache>
                <c:ptCount val="4"/>
                <c:pt idx="0">
                  <c:v>2021 год* (оценка)</c:v>
                </c:pt>
                <c:pt idx="1">
                  <c:v>2022 год</c:v>
                </c:pt>
                <c:pt idx="2">
                  <c:v>2023 год</c:v>
                </c:pt>
                <c:pt idx="3">
                  <c:v>2024 год</c:v>
                </c:pt>
              </c:strCache>
            </c:strRef>
          </c:cat>
          <c:val>
            <c:numRef>
              <c:f>Лист1!$E$2:$E$5</c:f>
              <c:numCache>
                <c:formatCode>General</c:formatCode>
                <c:ptCount val="4"/>
                <c:pt idx="0">
                  <c:v>49</c:v>
                </c:pt>
                <c:pt idx="1">
                  <c:v>48.9</c:v>
                </c:pt>
                <c:pt idx="2">
                  <c:v>48.9</c:v>
                </c:pt>
                <c:pt idx="3">
                  <c:v>48.9</c:v>
                </c:pt>
              </c:numCache>
            </c:numRef>
          </c:val>
        </c:ser>
        <c:ser>
          <c:idx val="4"/>
          <c:order val="4"/>
          <c:tx>
            <c:strRef>
              <c:f>Лист1!$F$1</c:f>
              <c:strCache>
                <c:ptCount val="1"/>
                <c:pt idx="0">
                  <c:v>Земельный налог</c:v>
                </c:pt>
              </c:strCache>
            </c:strRef>
          </c:tx>
          <c:spPr>
            <a:solidFill>
              <a:schemeClr val="accent5"/>
            </a:solidFill>
            <a:ln>
              <a:noFill/>
            </a:ln>
            <a:effectLst/>
            <a:scene3d>
              <a:camera prst="orthographicFront"/>
              <a:lightRig rig="threePt" dir="t"/>
            </a:scene3d>
            <a:sp3d>
              <a:bevelT/>
            </a:sp3d>
          </c:spPr>
          <c:invertIfNegative val="0"/>
          <c:cat>
            <c:strRef>
              <c:f>Лист1!$A$2:$A$5</c:f>
              <c:strCache>
                <c:ptCount val="4"/>
                <c:pt idx="0">
                  <c:v>2021 год* (оценка)</c:v>
                </c:pt>
                <c:pt idx="1">
                  <c:v>2022 год</c:v>
                </c:pt>
                <c:pt idx="2">
                  <c:v>2023 год</c:v>
                </c:pt>
                <c:pt idx="3">
                  <c:v>2024 год</c:v>
                </c:pt>
              </c:strCache>
            </c:strRef>
          </c:cat>
          <c:val>
            <c:numRef>
              <c:f>Лист1!$F$2:$F$5</c:f>
              <c:numCache>
                <c:formatCode>General</c:formatCode>
                <c:ptCount val="4"/>
                <c:pt idx="0">
                  <c:v>197.5</c:v>
                </c:pt>
                <c:pt idx="1">
                  <c:v>188.6</c:v>
                </c:pt>
                <c:pt idx="2">
                  <c:v>188.6</c:v>
                </c:pt>
                <c:pt idx="3">
                  <c:v>188.6</c:v>
                </c:pt>
              </c:numCache>
            </c:numRef>
          </c:val>
        </c:ser>
        <c:ser>
          <c:idx val="5"/>
          <c:order val="5"/>
          <c:tx>
            <c:strRef>
              <c:f>Лист1!$G$1</c:f>
              <c:strCache>
                <c:ptCount val="1"/>
                <c:pt idx="0">
                  <c:v>Патент</c:v>
                </c:pt>
              </c:strCache>
            </c:strRef>
          </c:tx>
          <c:spPr>
            <a:solidFill>
              <a:schemeClr val="accent6"/>
            </a:solidFill>
            <a:ln>
              <a:noFill/>
            </a:ln>
            <a:effectLst/>
            <a:scene3d>
              <a:camera prst="orthographicFront"/>
              <a:lightRig rig="threePt" dir="t"/>
            </a:scene3d>
            <a:sp3d>
              <a:bevelT/>
            </a:sp3d>
          </c:spPr>
          <c:invertIfNegative val="0"/>
          <c:cat>
            <c:strRef>
              <c:f>Лист1!$A$2:$A$5</c:f>
              <c:strCache>
                <c:ptCount val="4"/>
                <c:pt idx="0">
                  <c:v>2021 год* (оценка)</c:v>
                </c:pt>
                <c:pt idx="1">
                  <c:v>2022 год</c:v>
                </c:pt>
                <c:pt idx="2">
                  <c:v>2023 год</c:v>
                </c:pt>
                <c:pt idx="3">
                  <c:v>2024 год</c:v>
                </c:pt>
              </c:strCache>
            </c:strRef>
          </c:cat>
          <c:val>
            <c:numRef>
              <c:f>Лист1!$G$2:$G$5</c:f>
              <c:numCache>
                <c:formatCode>General</c:formatCode>
                <c:ptCount val="4"/>
                <c:pt idx="0">
                  <c:v>16.8</c:v>
                </c:pt>
                <c:pt idx="1">
                  <c:v>16.8</c:v>
                </c:pt>
                <c:pt idx="2">
                  <c:v>17</c:v>
                </c:pt>
                <c:pt idx="3">
                  <c:v>18</c:v>
                </c:pt>
              </c:numCache>
            </c:numRef>
          </c:val>
        </c:ser>
        <c:ser>
          <c:idx val="6"/>
          <c:order val="6"/>
          <c:tx>
            <c:strRef>
              <c:f>Лист1!$H$1</c:f>
              <c:strCache>
                <c:ptCount val="1"/>
                <c:pt idx="0">
                  <c:v>Доходы от использования имущества, находящегося в государственной и муниципальной собственности</c:v>
                </c:pt>
              </c:strCache>
            </c:strRef>
          </c:tx>
          <c:spPr>
            <a:solidFill>
              <a:schemeClr val="accent1">
                <a:lumMod val="60000"/>
              </a:schemeClr>
            </a:solidFill>
            <a:ln>
              <a:noFill/>
            </a:ln>
            <a:effectLst/>
            <a:scene3d>
              <a:camera prst="orthographicFront"/>
              <a:lightRig rig="threePt" dir="t"/>
            </a:scene3d>
            <a:sp3d>
              <a:bevelT/>
            </a:sp3d>
          </c:spPr>
          <c:invertIfNegative val="0"/>
          <c:cat>
            <c:strRef>
              <c:f>Лист1!$A$2:$A$5</c:f>
              <c:strCache>
                <c:ptCount val="4"/>
                <c:pt idx="0">
                  <c:v>2021 год* (оценка)</c:v>
                </c:pt>
                <c:pt idx="1">
                  <c:v>2022 год</c:v>
                </c:pt>
                <c:pt idx="2">
                  <c:v>2023 год</c:v>
                </c:pt>
                <c:pt idx="3">
                  <c:v>2024 год</c:v>
                </c:pt>
              </c:strCache>
            </c:strRef>
          </c:cat>
          <c:val>
            <c:numRef>
              <c:f>Лист1!$H$2:$H$5</c:f>
              <c:numCache>
                <c:formatCode>General</c:formatCode>
                <c:ptCount val="4"/>
                <c:pt idx="0">
                  <c:v>157.30000000000001</c:v>
                </c:pt>
                <c:pt idx="1">
                  <c:v>142.4</c:v>
                </c:pt>
                <c:pt idx="2">
                  <c:v>142.4</c:v>
                </c:pt>
                <c:pt idx="3">
                  <c:v>142.19999999999999</c:v>
                </c:pt>
              </c:numCache>
            </c:numRef>
          </c:val>
        </c:ser>
        <c:ser>
          <c:idx val="7"/>
          <c:order val="7"/>
          <c:tx>
            <c:strRef>
              <c:f>Лист1!$I$1</c:f>
              <c:strCache>
                <c:ptCount val="1"/>
                <c:pt idx="0">
                  <c:v>Доходы от продажи материальных и нематериальных активов</c:v>
                </c:pt>
              </c:strCache>
            </c:strRef>
          </c:tx>
          <c:spPr>
            <a:solidFill>
              <a:schemeClr val="accent2">
                <a:lumMod val="60000"/>
              </a:schemeClr>
            </a:solidFill>
            <a:ln>
              <a:noFill/>
            </a:ln>
            <a:effectLst/>
            <a:scene3d>
              <a:camera prst="orthographicFront"/>
              <a:lightRig rig="threePt" dir="t"/>
            </a:scene3d>
            <a:sp3d>
              <a:bevelT/>
            </a:sp3d>
          </c:spPr>
          <c:invertIfNegative val="0"/>
          <c:cat>
            <c:strRef>
              <c:f>Лист1!$A$2:$A$5</c:f>
              <c:strCache>
                <c:ptCount val="4"/>
                <c:pt idx="0">
                  <c:v>2021 год* (оценка)</c:v>
                </c:pt>
                <c:pt idx="1">
                  <c:v>2022 год</c:v>
                </c:pt>
                <c:pt idx="2">
                  <c:v>2023 год</c:v>
                </c:pt>
                <c:pt idx="3">
                  <c:v>2024 год</c:v>
                </c:pt>
              </c:strCache>
            </c:strRef>
          </c:cat>
          <c:val>
            <c:numRef>
              <c:f>Лист1!$I$2:$I$5</c:f>
              <c:numCache>
                <c:formatCode>General</c:formatCode>
                <c:ptCount val="4"/>
                <c:pt idx="0">
                  <c:v>58.5</c:v>
                </c:pt>
                <c:pt idx="1">
                  <c:v>31.9</c:v>
                </c:pt>
                <c:pt idx="2">
                  <c:v>31.1</c:v>
                </c:pt>
                <c:pt idx="3">
                  <c:v>30.4</c:v>
                </c:pt>
              </c:numCache>
            </c:numRef>
          </c:val>
        </c:ser>
        <c:ser>
          <c:idx val="8"/>
          <c:order val="8"/>
          <c:tx>
            <c:strRef>
              <c:f>Лист1!$J$1</c:f>
              <c:strCache>
                <c:ptCount val="1"/>
                <c:pt idx="0">
                  <c:v>Прочие налоговые и неналоговые доходы</c:v>
                </c:pt>
              </c:strCache>
            </c:strRef>
          </c:tx>
          <c:spPr>
            <a:solidFill>
              <a:schemeClr val="accent3">
                <a:lumMod val="60000"/>
              </a:schemeClr>
            </a:solidFill>
            <a:ln>
              <a:noFill/>
            </a:ln>
            <a:effectLst/>
            <a:scene3d>
              <a:camera prst="orthographicFront"/>
              <a:lightRig rig="threePt" dir="t"/>
            </a:scene3d>
            <a:sp3d>
              <a:bevelT/>
            </a:sp3d>
          </c:spPr>
          <c:invertIfNegative val="0"/>
          <c:cat>
            <c:strRef>
              <c:f>Лист1!$A$2:$A$5</c:f>
              <c:strCache>
                <c:ptCount val="4"/>
                <c:pt idx="0">
                  <c:v>2021 год* (оценка)</c:v>
                </c:pt>
                <c:pt idx="1">
                  <c:v>2022 год</c:v>
                </c:pt>
                <c:pt idx="2">
                  <c:v>2023 год</c:v>
                </c:pt>
                <c:pt idx="3">
                  <c:v>2024 год</c:v>
                </c:pt>
              </c:strCache>
            </c:strRef>
          </c:cat>
          <c:val>
            <c:numRef>
              <c:f>Лист1!$J$2:$J$5</c:f>
              <c:numCache>
                <c:formatCode>General</c:formatCode>
                <c:ptCount val="4"/>
                <c:pt idx="0">
                  <c:v>47.4</c:v>
                </c:pt>
                <c:pt idx="1">
                  <c:v>29.8</c:v>
                </c:pt>
                <c:pt idx="2">
                  <c:v>27.9</c:v>
                </c:pt>
                <c:pt idx="3">
                  <c:v>27.8</c:v>
                </c:pt>
              </c:numCache>
            </c:numRef>
          </c:val>
        </c:ser>
        <c:dLbls>
          <c:showLegendKey val="0"/>
          <c:showVal val="0"/>
          <c:showCatName val="0"/>
          <c:showSerName val="0"/>
          <c:showPercent val="0"/>
          <c:showBubbleSize val="0"/>
        </c:dLbls>
        <c:gapWidth val="150"/>
        <c:overlap val="100"/>
        <c:axId val="97962528"/>
        <c:axId val="97966336"/>
      </c:barChart>
      <c:catAx>
        <c:axId val="97962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crossAx val="97966336"/>
        <c:crosses val="autoZero"/>
        <c:auto val="1"/>
        <c:lblAlgn val="ctr"/>
        <c:lblOffset val="100"/>
        <c:noMultiLvlLbl val="0"/>
      </c:catAx>
      <c:valAx>
        <c:axId val="9796633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7962528"/>
        <c:crosses val="autoZero"/>
        <c:crossBetween val="between"/>
      </c:valAx>
      <c:spPr>
        <a:noFill/>
        <a:ln>
          <a:noFill/>
        </a:ln>
        <a:effectLst/>
      </c:spPr>
    </c:plotArea>
    <c:legend>
      <c:legendPos val="r"/>
      <c:layout>
        <c:manualLayout>
          <c:xMode val="edge"/>
          <c:yMode val="edge"/>
          <c:x val="0.65389141513392857"/>
          <c:y val="8.8428741576150091E-2"/>
          <c:w val="0.34427210449949258"/>
          <c:h val="0.82314251684769979"/>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794932797085969E-2"/>
          <c:y val="0"/>
          <c:w val="0.96103653417600776"/>
          <c:h val="0.64330344123651206"/>
        </c:manualLayout>
      </c:layout>
      <c:barChart>
        <c:barDir val="col"/>
        <c:grouping val="stacked"/>
        <c:varyColors val="0"/>
        <c:ser>
          <c:idx val="0"/>
          <c:order val="0"/>
          <c:tx>
            <c:strRef>
              <c:f>Лист1!$B$1</c:f>
              <c:strCache>
                <c:ptCount val="1"/>
                <c:pt idx="0">
                  <c:v>Ощегосударственные вопросы</c:v>
                </c:pt>
              </c:strCache>
            </c:strRef>
          </c:tx>
          <c:spPr>
            <a:solidFill>
              <a:schemeClr val="accent1"/>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 (отчет)</c:v>
                </c:pt>
                <c:pt idx="1">
                  <c:v>2022 год</c:v>
                </c:pt>
                <c:pt idx="2">
                  <c:v>2023 год</c:v>
                </c:pt>
                <c:pt idx="3">
                  <c:v>2024 год</c:v>
                </c:pt>
              </c:strCache>
            </c:strRef>
          </c:cat>
          <c:val>
            <c:numRef>
              <c:f>Лист1!$B$2:$B$5</c:f>
              <c:numCache>
                <c:formatCode>General</c:formatCode>
                <c:ptCount val="4"/>
                <c:pt idx="0">
                  <c:v>224.5</c:v>
                </c:pt>
                <c:pt idx="1">
                  <c:v>212.6</c:v>
                </c:pt>
                <c:pt idx="2">
                  <c:v>202.7</c:v>
                </c:pt>
                <c:pt idx="3">
                  <c:v>196.6</c:v>
                </c:pt>
              </c:numCache>
            </c:numRef>
          </c:val>
        </c:ser>
        <c:ser>
          <c:idx val="1"/>
          <c:order val="1"/>
          <c:tx>
            <c:strRef>
              <c:f>Лист1!$C$1</c:f>
              <c:strCache>
                <c:ptCount val="1"/>
                <c:pt idx="0">
                  <c:v>Национальная безопасность и правоохранительная деятельность</c:v>
                </c:pt>
              </c:strCache>
            </c:strRef>
          </c:tx>
          <c:spPr>
            <a:solidFill>
              <a:schemeClr val="accent2"/>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 (отчет)</c:v>
                </c:pt>
                <c:pt idx="1">
                  <c:v>2022 год</c:v>
                </c:pt>
                <c:pt idx="2">
                  <c:v>2023 год</c:v>
                </c:pt>
                <c:pt idx="3">
                  <c:v>2024 год</c:v>
                </c:pt>
              </c:strCache>
            </c:strRef>
          </c:cat>
          <c:val>
            <c:numRef>
              <c:f>Лист1!$C$2:$C$5</c:f>
              <c:numCache>
                <c:formatCode>General</c:formatCode>
                <c:ptCount val="4"/>
                <c:pt idx="0">
                  <c:v>19.8</c:v>
                </c:pt>
                <c:pt idx="1">
                  <c:v>20.399999999999999</c:v>
                </c:pt>
                <c:pt idx="2">
                  <c:v>19.899999999999999</c:v>
                </c:pt>
                <c:pt idx="3">
                  <c:v>19.399999999999999</c:v>
                </c:pt>
              </c:numCache>
            </c:numRef>
          </c:val>
        </c:ser>
        <c:ser>
          <c:idx val="2"/>
          <c:order val="2"/>
          <c:tx>
            <c:strRef>
              <c:f>Лист1!$D$1</c:f>
              <c:strCache>
                <c:ptCount val="1"/>
                <c:pt idx="0">
                  <c:v>Национальная экономика</c:v>
                </c:pt>
              </c:strCache>
            </c:strRef>
          </c:tx>
          <c:spPr>
            <a:solidFill>
              <a:schemeClr val="accent3"/>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 (отчет)</c:v>
                </c:pt>
                <c:pt idx="1">
                  <c:v>2022 год</c:v>
                </c:pt>
                <c:pt idx="2">
                  <c:v>2023 год</c:v>
                </c:pt>
                <c:pt idx="3">
                  <c:v>2024 год</c:v>
                </c:pt>
              </c:strCache>
            </c:strRef>
          </c:cat>
          <c:val>
            <c:numRef>
              <c:f>Лист1!$D$2:$D$5</c:f>
              <c:numCache>
                <c:formatCode>General</c:formatCode>
                <c:ptCount val="4"/>
                <c:pt idx="0">
                  <c:v>830.7</c:v>
                </c:pt>
                <c:pt idx="1">
                  <c:v>332.9</c:v>
                </c:pt>
                <c:pt idx="2">
                  <c:v>512.9</c:v>
                </c:pt>
                <c:pt idx="3">
                  <c:v>317.3</c:v>
                </c:pt>
              </c:numCache>
            </c:numRef>
          </c:val>
        </c:ser>
        <c:ser>
          <c:idx val="3"/>
          <c:order val="3"/>
          <c:tx>
            <c:strRef>
              <c:f>Лист1!$E$1</c:f>
              <c:strCache>
                <c:ptCount val="1"/>
                <c:pt idx="0">
                  <c:v>Жилищно-коммунальное хозяйство</c:v>
                </c:pt>
              </c:strCache>
            </c:strRef>
          </c:tx>
          <c:spPr>
            <a:solidFill>
              <a:schemeClr val="accent4"/>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 (отчет)</c:v>
                </c:pt>
                <c:pt idx="1">
                  <c:v>2022 год</c:v>
                </c:pt>
                <c:pt idx="2">
                  <c:v>2023 год</c:v>
                </c:pt>
                <c:pt idx="3">
                  <c:v>2024 год</c:v>
                </c:pt>
              </c:strCache>
            </c:strRef>
          </c:cat>
          <c:val>
            <c:numRef>
              <c:f>Лист1!$E$2:$E$5</c:f>
              <c:numCache>
                <c:formatCode>General</c:formatCode>
                <c:ptCount val="4"/>
                <c:pt idx="0">
                  <c:v>267.8</c:v>
                </c:pt>
                <c:pt idx="1">
                  <c:v>285.10000000000002</c:v>
                </c:pt>
                <c:pt idx="2">
                  <c:v>126.6</c:v>
                </c:pt>
                <c:pt idx="3">
                  <c:v>123.6</c:v>
                </c:pt>
              </c:numCache>
            </c:numRef>
          </c:val>
        </c:ser>
        <c:ser>
          <c:idx val="4"/>
          <c:order val="4"/>
          <c:tx>
            <c:strRef>
              <c:f>Лист1!$F$1</c:f>
              <c:strCache>
                <c:ptCount val="1"/>
                <c:pt idx="0">
                  <c:v>Охрана окружающей среды</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 (отчет)</c:v>
                </c:pt>
                <c:pt idx="1">
                  <c:v>2022 год</c:v>
                </c:pt>
                <c:pt idx="2">
                  <c:v>2023 год</c:v>
                </c:pt>
                <c:pt idx="3">
                  <c:v>2024 год</c:v>
                </c:pt>
              </c:strCache>
            </c:strRef>
          </c:cat>
          <c:val>
            <c:numRef>
              <c:f>Лист1!$F$2:$F$5</c:f>
              <c:numCache>
                <c:formatCode>General</c:formatCode>
                <c:ptCount val="4"/>
                <c:pt idx="0">
                  <c:v>1.5</c:v>
                </c:pt>
                <c:pt idx="1">
                  <c:v>0</c:v>
                </c:pt>
                <c:pt idx="2">
                  <c:v>0</c:v>
                </c:pt>
                <c:pt idx="3">
                  <c:v>0</c:v>
                </c:pt>
              </c:numCache>
            </c:numRef>
          </c:val>
        </c:ser>
        <c:ser>
          <c:idx val="5"/>
          <c:order val="5"/>
          <c:tx>
            <c:strRef>
              <c:f>Лист1!$G$1</c:f>
              <c:strCache>
                <c:ptCount val="1"/>
                <c:pt idx="0">
                  <c:v>Образование</c:v>
                </c:pt>
              </c:strCache>
            </c:strRef>
          </c:tx>
          <c:spPr>
            <a:solidFill>
              <a:schemeClr val="accent6"/>
            </a:solidFill>
            <a:ln>
              <a:noFill/>
            </a:ln>
            <a:effectLst/>
            <a:scene3d>
              <a:camera prst="orthographicFront"/>
              <a:lightRig rig="threePt" dir="t"/>
            </a:scene3d>
            <a:sp3d>
              <a:bevelT/>
              <a:bevelB/>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 (отчет)</c:v>
                </c:pt>
                <c:pt idx="1">
                  <c:v>2022 год</c:v>
                </c:pt>
                <c:pt idx="2">
                  <c:v>2023 год</c:v>
                </c:pt>
                <c:pt idx="3">
                  <c:v>2024 год</c:v>
                </c:pt>
              </c:strCache>
            </c:strRef>
          </c:cat>
          <c:val>
            <c:numRef>
              <c:f>Лист1!$G$2:$G$5</c:f>
              <c:numCache>
                <c:formatCode>General</c:formatCode>
                <c:ptCount val="4"/>
                <c:pt idx="0">
                  <c:v>1502.5</c:v>
                </c:pt>
                <c:pt idx="1">
                  <c:v>1545.1</c:v>
                </c:pt>
                <c:pt idx="2">
                  <c:v>1490.7</c:v>
                </c:pt>
                <c:pt idx="3">
                  <c:v>1326.5</c:v>
                </c:pt>
              </c:numCache>
            </c:numRef>
          </c:val>
        </c:ser>
        <c:ser>
          <c:idx val="6"/>
          <c:order val="6"/>
          <c:tx>
            <c:strRef>
              <c:f>Лист1!$H$1</c:f>
              <c:strCache>
                <c:ptCount val="1"/>
                <c:pt idx="0">
                  <c:v>Культура, кинематография</c:v>
                </c:pt>
              </c:strCache>
            </c:strRef>
          </c:tx>
          <c:spPr>
            <a:solidFill>
              <a:schemeClr val="accent1">
                <a:lumMod val="60000"/>
              </a:schemeClr>
            </a:solidFill>
            <a:ln>
              <a:noFill/>
            </a:ln>
            <a:effectLst/>
            <a:scene3d>
              <a:camera prst="orthographicFront"/>
              <a:lightRig rig="threePt" dir="t"/>
            </a:scene3d>
            <a:sp3d>
              <a:bevelT/>
            </a:sp3d>
          </c:spPr>
          <c:invertIfNegative val="0"/>
          <c:dLbls>
            <c:dLbl>
              <c:idx val="0"/>
              <c:layout>
                <c:manualLayout>
                  <c:x val="7.0842665134531344E-2"/>
                  <c:y val="-3.0864197530864196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8.501119816143754E-2"/>
                  <c:y val="-2.3148148148148147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7.9697998276347756E-2"/>
                  <c:y val="-1.5432098765432664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7.4384798391257778E-2"/>
                  <c:y val="-1.6975308641975367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 (отчет)</c:v>
                </c:pt>
                <c:pt idx="1">
                  <c:v>2022 год</c:v>
                </c:pt>
                <c:pt idx="2">
                  <c:v>2023 год</c:v>
                </c:pt>
                <c:pt idx="3">
                  <c:v>2024 год</c:v>
                </c:pt>
              </c:strCache>
            </c:strRef>
          </c:cat>
          <c:val>
            <c:numRef>
              <c:f>Лист1!$H$2:$H$5</c:f>
              <c:numCache>
                <c:formatCode>General</c:formatCode>
                <c:ptCount val="4"/>
                <c:pt idx="0">
                  <c:v>89.2</c:v>
                </c:pt>
                <c:pt idx="1">
                  <c:v>65</c:v>
                </c:pt>
                <c:pt idx="2">
                  <c:v>62.8</c:v>
                </c:pt>
                <c:pt idx="3">
                  <c:v>61.2</c:v>
                </c:pt>
              </c:numCache>
            </c:numRef>
          </c:val>
        </c:ser>
        <c:ser>
          <c:idx val="7"/>
          <c:order val="7"/>
          <c:tx>
            <c:strRef>
              <c:f>Лист1!$I$1</c:f>
              <c:strCache>
                <c:ptCount val="1"/>
                <c:pt idx="0">
                  <c:v>Социальная политика</c:v>
                </c:pt>
              </c:strCache>
            </c:strRef>
          </c:tx>
          <c:spPr>
            <a:solidFill>
              <a:schemeClr val="accent5">
                <a:lumMod val="60000"/>
                <a:lumOff val="40000"/>
              </a:schemeClr>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 (отчет)</c:v>
                </c:pt>
                <c:pt idx="1">
                  <c:v>2022 год</c:v>
                </c:pt>
                <c:pt idx="2">
                  <c:v>2023 год</c:v>
                </c:pt>
                <c:pt idx="3">
                  <c:v>2024 год</c:v>
                </c:pt>
              </c:strCache>
            </c:strRef>
          </c:cat>
          <c:val>
            <c:numRef>
              <c:f>Лист1!$I$2:$I$5</c:f>
              <c:numCache>
                <c:formatCode>General</c:formatCode>
                <c:ptCount val="4"/>
                <c:pt idx="0">
                  <c:v>1004.9</c:v>
                </c:pt>
                <c:pt idx="1">
                  <c:v>1047.3</c:v>
                </c:pt>
                <c:pt idx="2">
                  <c:v>1045.3</c:v>
                </c:pt>
                <c:pt idx="3">
                  <c:v>1081.9000000000001</c:v>
                </c:pt>
              </c:numCache>
            </c:numRef>
          </c:val>
        </c:ser>
        <c:ser>
          <c:idx val="8"/>
          <c:order val="8"/>
          <c:tx>
            <c:strRef>
              <c:f>Лист1!$J$1</c:f>
              <c:strCache>
                <c:ptCount val="1"/>
                <c:pt idx="0">
                  <c:v>Физическая культура и спорт</c:v>
                </c:pt>
              </c:strCache>
            </c:strRef>
          </c:tx>
          <c:spPr>
            <a:solidFill>
              <a:schemeClr val="accent3">
                <a:lumMod val="60000"/>
              </a:schemeClr>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 (отчет)</c:v>
                </c:pt>
                <c:pt idx="1">
                  <c:v>2022 год</c:v>
                </c:pt>
                <c:pt idx="2">
                  <c:v>2023 год</c:v>
                </c:pt>
                <c:pt idx="3">
                  <c:v>2024 год</c:v>
                </c:pt>
              </c:strCache>
            </c:strRef>
          </c:cat>
          <c:val>
            <c:numRef>
              <c:f>Лист1!$J$2:$J$5</c:f>
              <c:numCache>
                <c:formatCode>General</c:formatCode>
                <c:ptCount val="4"/>
                <c:pt idx="0">
                  <c:v>55.9</c:v>
                </c:pt>
                <c:pt idx="1">
                  <c:v>58.7</c:v>
                </c:pt>
                <c:pt idx="2">
                  <c:v>57.1</c:v>
                </c:pt>
                <c:pt idx="3">
                  <c:v>55.7</c:v>
                </c:pt>
              </c:numCache>
            </c:numRef>
          </c:val>
        </c:ser>
        <c:ser>
          <c:idx val="9"/>
          <c:order val="9"/>
          <c:tx>
            <c:strRef>
              <c:f>Лист1!$K$1</c:f>
              <c:strCache>
                <c:ptCount val="1"/>
                <c:pt idx="0">
                  <c:v>Обслуживание государственного и муниципального долга</c:v>
                </c:pt>
              </c:strCache>
            </c:strRef>
          </c:tx>
          <c:spPr>
            <a:solidFill>
              <a:schemeClr val="accent4">
                <a:lumMod val="60000"/>
              </a:schemeClr>
            </a:solidFill>
            <a:ln>
              <a:noFill/>
            </a:ln>
            <a:effectLst/>
            <a:scene3d>
              <a:camera prst="orthographicFront"/>
              <a:lightRig rig="threePt" dir="t"/>
            </a:scene3d>
            <a:sp3d>
              <a:bevelT/>
            </a:sp3d>
          </c:spPr>
          <c:invertIfNegative val="0"/>
          <c:dLbls>
            <c:dLbl>
              <c:idx val="0"/>
              <c:layout>
                <c:manualLayout>
                  <c:x val="7.0842665134531338E-3"/>
                  <c:y val="-4.6296296296296301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3.0993665996357458E-2"/>
                  <c:y val="-4.3209876543209874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6.7619323870910159E-2"/>
                      <c:h val="2.7175925925925926E-2"/>
                    </c:manualLayout>
                  </c15:layout>
                </c:ext>
              </c:extLst>
            </c:dLbl>
            <c:dLbl>
              <c:idx val="2"/>
              <c:layout>
                <c:manualLayout>
                  <c:x val="5.3131998850898506E-3"/>
                  <c:y val="-4.012345679012346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1.2987671906636599E-16"/>
                  <c:y val="-2.3148148148148147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 (отчет)</c:v>
                </c:pt>
                <c:pt idx="1">
                  <c:v>2022 год</c:v>
                </c:pt>
                <c:pt idx="2">
                  <c:v>2023 год</c:v>
                </c:pt>
                <c:pt idx="3">
                  <c:v>2024 год</c:v>
                </c:pt>
              </c:strCache>
            </c:strRef>
          </c:cat>
          <c:val>
            <c:numRef>
              <c:f>Лист1!$K$2:$K$5</c:f>
              <c:numCache>
                <c:formatCode>General</c:formatCode>
                <c:ptCount val="4"/>
                <c:pt idx="0">
                  <c:v>6.1</c:v>
                </c:pt>
                <c:pt idx="1">
                  <c:v>28.3</c:v>
                </c:pt>
                <c:pt idx="2">
                  <c:v>30.7</c:v>
                </c:pt>
                <c:pt idx="3">
                  <c:v>33.6</c:v>
                </c:pt>
              </c:numCache>
            </c:numRef>
          </c:val>
        </c:ser>
        <c:dLbls>
          <c:dLblPos val="ctr"/>
          <c:showLegendKey val="0"/>
          <c:showVal val="1"/>
          <c:showCatName val="0"/>
          <c:showSerName val="0"/>
          <c:showPercent val="0"/>
          <c:showBubbleSize val="0"/>
        </c:dLbls>
        <c:gapWidth val="150"/>
        <c:overlap val="100"/>
        <c:axId val="97967424"/>
        <c:axId val="97969056"/>
      </c:barChart>
      <c:catAx>
        <c:axId val="97967424"/>
        <c:scaling>
          <c:orientation val="minMax"/>
        </c:scaling>
        <c:delete val="1"/>
        <c:axPos val="b"/>
        <c:numFmt formatCode="General" sourceLinked="1"/>
        <c:majorTickMark val="none"/>
        <c:minorTickMark val="none"/>
        <c:tickLblPos val="nextTo"/>
        <c:crossAx val="97969056"/>
        <c:crosses val="autoZero"/>
        <c:auto val="1"/>
        <c:lblAlgn val="ctr"/>
        <c:lblOffset val="100"/>
        <c:noMultiLvlLbl val="0"/>
      </c:catAx>
      <c:valAx>
        <c:axId val="97969056"/>
        <c:scaling>
          <c:orientation val="minMax"/>
        </c:scaling>
        <c:delete val="1"/>
        <c:axPos val="l"/>
        <c:numFmt formatCode="General" sourceLinked="1"/>
        <c:majorTickMark val="none"/>
        <c:minorTickMark val="none"/>
        <c:tickLblPos val="nextTo"/>
        <c:crossAx val="979674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legendEntry>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legendEntry>
      <c:legendEntry>
        <c:idx val="2"/>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legendEntry>
      <c:legendEntry>
        <c:idx val="3"/>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legendEntry>
      <c:legendEntry>
        <c:idx val="4"/>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legendEntry>
      <c:legendEntry>
        <c:idx val="5"/>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legendEntry>
      <c:legendEntry>
        <c:idx val="6"/>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legendEntry>
      <c:legendEntry>
        <c:idx val="7"/>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legendEntry>
      <c:legendEntry>
        <c:idx val="8"/>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legendEntry>
      <c:legendEntry>
        <c:idx val="9"/>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ru-RU"/>
          </a:p>
        </c:txPr>
      </c:legendEntry>
      <c:layout>
        <c:manualLayout>
          <c:xMode val="edge"/>
          <c:yMode val="edge"/>
          <c:x val="5.2965909059214993E-2"/>
          <c:y val="0.67725405852046272"/>
          <c:w val="0.81968338349031211"/>
          <c:h val="0.313486682220278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Ряд 1</c:v>
                </c:pt>
              </c:strCache>
            </c:strRef>
          </c:tx>
          <c:spPr>
            <a:solidFill>
              <a:schemeClr val="accent1"/>
            </a:solidFill>
            <a:ln>
              <a:noFill/>
            </a:ln>
            <a:effectLst/>
            <a:sp3d/>
          </c:spPr>
          <c:invertIfNegative val="0"/>
          <c:cat>
            <c:strRef>
              <c:f>Лист1!$A$2:$A$6</c:f>
              <c:strCache>
                <c:ptCount val="5"/>
                <c:pt idx="0">
                  <c:v>2020 год</c:v>
                </c:pt>
                <c:pt idx="1">
                  <c:v>2021 год</c:v>
                </c:pt>
                <c:pt idx="2">
                  <c:v>2022 год</c:v>
                </c:pt>
                <c:pt idx="3">
                  <c:v>2023 год</c:v>
                </c:pt>
                <c:pt idx="4">
                  <c:v>2024 год</c:v>
                </c:pt>
              </c:strCache>
            </c:strRef>
          </c:cat>
          <c:val>
            <c:numRef>
              <c:f>Лист1!$B$2:$B$6</c:f>
              <c:numCache>
                <c:formatCode>General</c:formatCode>
                <c:ptCount val="5"/>
                <c:pt idx="0">
                  <c:v>92.7</c:v>
                </c:pt>
                <c:pt idx="1">
                  <c:v>93.8</c:v>
                </c:pt>
                <c:pt idx="2">
                  <c:v>92.9</c:v>
                </c:pt>
                <c:pt idx="3">
                  <c:v>92.2</c:v>
                </c:pt>
                <c:pt idx="4">
                  <c:v>90.7</c:v>
                </c:pt>
              </c:numCache>
            </c:numRef>
          </c:val>
        </c:ser>
        <c:dLbls>
          <c:showLegendKey val="0"/>
          <c:showVal val="0"/>
          <c:showCatName val="0"/>
          <c:showSerName val="0"/>
          <c:showPercent val="0"/>
          <c:showBubbleSize val="0"/>
        </c:dLbls>
        <c:gapWidth val="150"/>
        <c:shape val="box"/>
        <c:axId val="97963072"/>
        <c:axId val="97969600"/>
        <c:axId val="0"/>
      </c:bar3DChart>
      <c:catAx>
        <c:axId val="97963072"/>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Century Gothic" panose="020B0502020202020204" pitchFamily="34" charset="0"/>
                <a:ea typeface="+mn-ea"/>
                <a:cs typeface="+mn-cs"/>
              </a:defRPr>
            </a:pPr>
            <a:endParaRPr lang="ru-RU"/>
          </a:p>
        </c:txPr>
        <c:crossAx val="97969600"/>
        <c:crosses val="autoZero"/>
        <c:auto val="1"/>
        <c:lblAlgn val="ctr"/>
        <c:lblOffset val="100"/>
        <c:noMultiLvlLbl val="0"/>
      </c:catAx>
      <c:valAx>
        <c:axId val="97969600"/>
        <c:scaling>
          <c:orientation val="minMax"/>
        </c:scaling>
        <c:delete val="1"/>
        <c:axPos val="l"/>
        <c:numFmt formatCode="General" sourceLinked="1"/>
        <c:majorTickMark val="out"/>
        <c:minorTickMark val="none"/>
        <c:tickLblPos val="nextTo"/>
        <c:crossAx val="97963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395495139622309E-2"/>
          <c:y val="6.54392331686936E-2"/>
          <c:w val="0.88757826078001478"/>
          <c:h val="0.82896186448248055"/>
        </c:manualLayout>
      </c:layout>
      <c:bar3DChart>
        <c:barDir val="col"/>
        <c:grouping val="standard"/>
        <c:varyColors val="0"/>
        <c:ser>
          <c:idx val="0"/>
          <c:order val="0"/>
          <c:tx>
            <c:strRef>
              <c:f>Лист1!$B$1</c:f>
              <c:strCache>
                <c:ptCount val="1"/>
                <c:pt idx="0">
                  <c:v>Ряд 1</c:v>
                </c:pt>
              </c:strCache>
            </c:strRef>
          </c:tx>
          <c:spPr>
            <a:solidFill>
              <a:schemeClr val="accent3">
                <a:lumMod val="75000"/>
              </a:schemeClr>
            </a:solidFill>
            <a:ln>
              <a:solidFill>
                <a:schemeClr val="accent3">
                  <a:lumMod val="75000"/>
                </a:schemeClr>
              </a:solidFill>
            </a:ln>
            <a:effectLst/>
            <a:scene3d>
              <a:camera prst="orthographicFront"/>
              <a:lightRig rig="threePt" dir="t"/>
            </a:scene3d>
            <a:sp3d>
              <a:bevelT w="165100" prst="coolSlant"/>
              <a:bevelB prst="angle"/>
              <a:contourClr>
                <a:schemeClr val="accent3">
                  <a:lumMod val="75000"/>
                </a:schemeClr>
              </a:contourClr>
            </a:sp3d>
          </c:spPr>
          <c:invertIfNegative val="0"/>
          <c:cat>
            <c:strRef>
              <c:f>Лист1!$A$2:$A$5</c:f>
              <c:strCache>
                <c:ptCount val="4"/>
                <c:pt idx="0">
                  <c:v>2021 год</c:v>
                </c:pt>
                <c:pt idx="1">
                  <c:v>2022 год</c:v>
                </c:pt>
                <c:pt idx="2">
                  <c:v>2023 год</c:v>
                </c:pt>
                <c:pt idx="3">
                  <c:v>2024 год</c:v>
                </c:pt>
              </c:strCache>
            </c:strRef>
          </c:cat>
          <c:val>
            <c:numRef>
              <c:f>Лист1!$B$2:$B$5</c:f>
              <c:numCache>
                <c:formatCode>General</c:formatCode>
                <c:ptCount val="4"/>
                <c:pt idx="0">
                  <c:v>1488.3</c:v>
                </c:pt>
                <c:pt idx="1">
                  <c:v>1523.2</c:v>
                </c:pt>
                <c:pt idx="2">
                  <c:v>1470.1</c:v>
                </c:pt>
                <c:pt idx="3">
                  <c:v>1306.7</c:v>
                </c:pt>
              </c:numCache>
            </c:numRef>
          </c:val>
        </c:ser>
        <c:dLbls>
          <c:showLegendKey val="0"/>
          <c:showVal val="0"/>
          <c:showCatName val="0"/>
          <c:showSerName val="0"/>
          <c:showPercent val="0"/>
          <c:showBubbleSize val="0"/>
        </c:dLbls>
        <c:gapWidth val="150"/>
        <c:shape val="box"/>
        <c:axId val="172122192"/>
        <c:axId val="172120560"/>
        <c:axId val="99152944"/>
      </c:bar3DChart>
      <c:catAx>
        <c:axId val="1721221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ru-RU"/>
          </a:p>
        </c:txPr>
        <c:crossAx val="172120560"/>
        <c:crosses val="autoZero"/>
        <c:auto val="1"/>
        <c:lblAlgn val="ctr"/>
        <c:lblOffset val="100"/>
        <c:noMultiLvlLbl val="0"/>
      </c:catAx>
      <c:valAx>
        <c:axId val="17212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172122192"/>
        <c:crosses val="autoZero"/>
        <c:crossBetween val="between"/>
      </c:valAx>
      <c:serAx>
        <c:axId val="99152944"/>
        <c:scaling>
          <c:orientation val="minMax"/>
        </c:scaling>
        <c:delete val="1"/>
        <c:axPos val="b"/>
        <c:majorTickMark val="none"/>
        <c:minorTickMark val="none"/>
        <c:tickLblPos val="nextTo"/>
        <c:crossAx val="172120560"/>
        <c:crosses val="autoZero"/>
      </c:ser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rgbClr val="FFCCCC"/>
            </a:solidFill>
            <a:ln>
              <a:noFill/>
            </a:ln>
            <a:effectLst/>
            <a:scene3d>
              <a:camera prst="orthographicFront"/>
              <a:lightRig rig="threePt" dir="t"/>
            </a:scene3d>
            <a:sp3d>
              <a:bevelT/>
              <a:bevelB/>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c:v>
                </c:pt>
                <c:pt idx="1">
                  <c:v>2022 год</c:v>
                </c:pt>
                <c:pt idx="2">
                  <c:v>2023 год</c:v>
                </c:pt>
                <c:pt idx="3">
                  <c:v>2024 год</c:v>
                </c:pt>
              </c:strCache>
            </c:strRef>
          </c:cat>
          <c:val>
            <c:numRef>
              <c:f>Лист1!$B$2:$B$5</c:f>
              <c:numCache>
                <c:formatCode>General</c:formatCode>
                <c:ptCount val="4"/>
                <c:pt idx="0">
                  <c:v>767.7</c:v>
                </c:pt>
                <c:pt idx="1">
                  <c:v>617.29999999999995</c:v>
                </c:pt>
                <c:pt idx="2">
                  <c:v>602.20000000000005</c:v>
                </c:pt>
                <c:pt idx="3">
                  <c:v>594.20000000000005</c:v>
                </c:pt>
              </c:numCache>
            </c:numRef>
          </c:val>
        </c:ser>
        <c:dLbls>
          <c:dLblPos val="outEnd"/>
          <c:showLegendKey val="0"/>
          <c:showVal val="1"/>
          <c:showCatName val="0"/>
          <c:showSerName val="0"/>
          <c:showPercent val="0"/>
          <c:showBubbleSize val="0"/>
        </c:dLbls>
        <c:gapWidth val="219"/>
        <c:overlap val="-27"/>
        <c:axId val="191801056"/>
        <c:axId val="191808672"/>
      </c:barChart>
      <c:catAx>
        <c:axId val="19180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Century Gothic" panose="020B0502020202020204" pitchFamily="34" charset="0"/>
                <a:ea typeface="+mn-ea"/>
                <a:cs typeface="+mn-cs"/>
              </a:defRPr>
            </a:pPr>
            <a:endParaRPr lang="ru-RU"/>
          </a:p>
        </c:txPr>
        <c:crossAx val="191808672"/>
        <c:crosses val="autoZero"/>
        <c:auto val="1"/>
        <c:lblAlgn val="ctr"/>
        <c:lblOffset val="100"/>
        <c:noMultiLvlLbl val="0"/>
      </c:catAx>
      <c:valAx>
        <c:axId val="1918086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1801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chemeClr val="accent3">
                <a:lumMod val="75000"/>
              </a:schemeClr>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Century Gothic" panose="020B0502020202020204" pitchFamily="34" charset="0"/>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 год</c:v>
                </c:pt>
                <c:pt idx="1">
                  <c:v>2022 год</c:v>
                </c:pt>
                <c:pt idx="2">
                  <c:v>2023 год</c:v>
                </c:pt>
                <c:pt idx="3">
                  <c:v>2024 год</c:v>
                </c:pt>
              </c:strCache>
            </c:strRef>
          </c:cat>
          <c:val>
            <c:numRef>
              <c:f>Лист1!$B$2:$B$5</c:f>
              <c:numCache>
                <c:formatCode>General</c:formatCode>
                <c:ptCount val="4"/>
                <c:pt idx="0">
                  <c:v>588.20000000000005</c:v>
                </c:pt>
                <c:pt idx="1">
                  <c:v>770.1</c:v>
                </c:pt>
                <c:pt idx="2">
                  <c:v>587</c:v>
                </c:pt>
                <c:pt idx="3">
                  <c:v>583.79999999999995</c:v>
                </c:pt>
              </c:numCache>
            </c:numRef>
          </c:val>
        </c:ser>
        <c:dLbls>
          <c:showLegendKey val="0"/>
          <c:showVal val="0"/>
          <c:showCatName val="0"/>
          <c:showSerName val="0"/>
          <c:showPercent val="0"/>
          <c:showBubbleSize val="0"/>
        </c:dLbls>
        <c:gapWidth val="219"/>
        <c:overlap val="-27"/>
        <c:axId val="191805408"/>
        <c:axId val="191802688"/>
      </c:barChart>
      <c:catAx>
        <c:axId val="19180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Century Gothic" panose="020B0502020202020204" pitchFamily="34" charset="0"/>
                <a:ea typeface="+mn-ea"/>
                <a:cs typeface="+mn-cs"/>
              </a:defRPr>
            </a:pPr>
            <a:endParaRPr lang="ru-RU"/>
          </a:p>
        </c:txPr>
        <c:crossAx val="191802688"/>
        <c:crosses val="autoZero"/>
        <c:auto val="1"/>
        <c:lblAlgn val="ctr"/>
        <c:lblOffset val="100"/>
        <c:noMultiLvlLbl val="0"/>
      </c:catAx>
      <c:valAx>
        <c:axId val="1918026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1805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96.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3241039" cy="1753058"/>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0.15294</cdr:x>
      <cdr:y>0.25675</cdr:y>
    </cdr:from>
    <cdr:to>
      <cdr:x>0.24453</cdr:x>
      <cdr:y>0.34939</cdr:y>
    </cdr:to>
    <cdr:sp macro="" textlink="">
      <cdr:nvSpPr>
        <cdr:cNvPr id="2" name="TextBox 1"/>
        <cdr:cNvSpPr txBox="1"/>
      </cdr:nvSpPr>
      <cdr:spPr>
        <a:xfrm xmlns:a="http://schemas.openxmlformats.org/drawingml/2006/main">
          <a:off x="890786" y="727773"/>
          <a:ext cx="533400" cy="26261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u="sng" dirty="0" smtClean="0">
              <a:latin typeface="Century Gothic" panose="020B0502020202020204" pitchFamily="34" charset="0"/>
            </a:rPr>
            <a:t>975,2</a:t>
          </a:r>
          <a:endParaRPr lang="ru-RU" sz="1400" b="1" u="sng" dirty="0">
            <a:latin typeface="Century Gothic" panose="020B0502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0.19654</cdr:x>
      <cdr:y>0.00411</cdr:y>
    </cdr:from>
    <cdr:to>
      <cdr:x>0.28176</cdr:x>
      <cdr:y>0.07173</cdr:y>
    </cdr:to>
    <cdr:sp macro="" textlink="">
      <cdr:nvSpPr>
        <cdr:cNvPr id="2" name="TextBox 1"/>
        <cdr:cNvSpPr txBox="1"/>
      </cdr:nvSpPr>
      <cdr:spPr>
        <a:xfrm xmlns:a="http://schemas.openxmlformats.org/drawingml/2006/main">
          <a:off x="1230231" y="15943"/>
          <a:ext cx="533400" cy="2626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u="sng" dirty="0" smtClean="0">
              <a:latin typeface="Century Gothic" panose="020B0502020202020204" pitchFamily="34" charset="0"/>
            </a:rPr>
            <a:t>59,8</a:t>
          </a:r>
          <a:endParaRPr lang="ru-RU" sz="1400" b="1" u="sng" dirty="0">
            <a:latin typeface="Century Gothic" panose="020B0502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0.20745</cdr:x>
      <cdr:y>0</cdr:y>
    </cdr:from>
    <cdr:to>
      <cdr:x>0.28813</cdr:x>
      <cdr:y>0.0782</cdr:y>
    </cdr:to>
    <cdr:sp macro="" textlink="">
      <cdr:nvSpPr>
        <cdr:cNvPr id="2" name="TextBox 1"/>
        <cdr:cNvSpPr txBox="1"/>
      </cdr:nvSpPr>
      <cdr:spPr>
        <a:xfrm xmlns:a="http://schemas.openxmlformats.org/drawingml/2006/main">
          <a:off x="1371600" y="-2984500"/>
          <a:ext cx="533400" cy="26261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u="sng" dirty="0" smtClean="0">
              <a:latin typeface="Century Gothic" panose="020B0502020202020204" pitchFamily="34" charset="0"/>
            </a:rPr>
            <a:t>122,0</a:t>
          </a:r>
          <a:endParaRPr lang="ru-RU" sz="1400" b="1" u="sng" dirty="0">
            <a:latin typeface="Century Gothic" panose="020B0502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30311" cy="498897"/>
          </a:xfrm>
          <a:prstGeom prst="rect">
            <a:avLst/>
          </a:prstGeom>
        </p:spPr>
        <p:txBody>
          <a:bodyPr vert="horz" lIns="83686" tIns="41843" rIns="83686" bIns="41843" rtlCol="0"/>
          <a:lstStyle>
            <a:lvl1pPr algn="l">
              <a:defRPr sz="1100"/>
            </a:lvl1pPr>
          </a:lstStyle>
          <a:p>
            <a:endParaRPr lang="ru-RU"/>
          </a:p>
        </p:txBody>
      </p:sp>
      <p:sp>
        <p:nvSpPr>
          <p:cNvPr id="3" name="Дата 2"/>
          <p:cNvSpPr>
            <a:spLocks noGrp="1"/>
          </p:cNvSpPr>
          <p:nvPr>
            <p:ph type="dt" idx="1"/>
          </p:nvPr>
        </p:nvSpPr>
        <p:spPr>
          <a:xfrm>
            <a:off x="3829432" y="0"/>
            <a:ext cx="2930311" cy="498897"/>
          </a:xfrm>
          <a:prstGeom prst="rect">
            <a:avLst/>
          </a:prstGeom>
        </p:spPr>
        <p:txBody>
          <a:bodyPr vert="horz" lIns="83686" tIns="41843" rIns="83686" bIns="41843" rtlCol="0"/>
          <a:lstStyle>
            <a:lvl1pPr algn="r">
              <a:defRPr sz="1100"/>
            </a:lvl1pPr>
          </a:lstStyle>
          <a:p>
            <a:fld id="{97B75EFA-F1D4-4B09-A349-79A4721DD393}" type="datetimeFigureOut">
              <a:rPr lang="ru-RU" smtClean="0"/>
              <a:t>09.06.2022</a:t>
            </a:fld>
            <a:endParaRPr lang="ru-RU"/>
          </a:p>
        </p:txBody>
      </p:sp>
      <p:sp>
        <p:nvSpPr>
          <p:cNvPr id="4" name="Образ слайда 3"/>
          <p:cNvSpPr>
            <a:spLocks noGrp="1" noRot="1" noChangeAspect="1"/>
          </p:cNvSpPr>
          <p:nvPr>
            <p:ph type="sldImg" idx="2"/>
          </p:nvPr>
        </p:nvSpPr>
        <p:spPr>
          <a:xfrm>
            <a:off x="2195513" y="1243013"/>
            <a:ext cx="2370137" cy="3354387"/>
          </a:xfrm>
          <a:prstGeom prst="rect">
            <a:avLst/>
          </a:prstGeom>
          <a:noFill/>
          <a:ln w="12700">
            <a:solidFill>
              <a:prstClr val="black"/>
            </a:solidFill>
          </a:ln>
        </p:spPr>
        <p:txBody>
          <a:bodyPr vert="horz" lIns="83686" tIns="41843" rIns="83686" bIns="41843" rtlCol="0" anchor="ctr"/>
          <a:lstStyle/>
          <a:p>
            <a:endParaRPr lang="ru-RU"/>
          </a:p>
        </p:txBody>
      </p:sp>
      <p:sp>
        <p:nvSpPr>
          <p:cNvPr id="5" name="Заметки 4"/>
          <p:cNvSpPr>
            <a:spLocks noGrp="1"/>
          </p:cNvSpPr>
          <p:nvPr>
            <p:ph type="body" sz="quarter" idx="3"/>
          </p:nvPr>
        </p:nvSpPr>
        <p:spPr>
          <a:xfrm>
            <a:off x="676117" y="4785277"/>
            <a:ext cx="5408930" cy="3914422"/>
          </a:xfrm>
          <a:prstGeom prst="rect">
            <a:avLst/>
          </a:prstGeom>
        </p:spPr>
        <p:txBody>
          <a:bodyPr vert="horz" lIns="83686" tIns="41843" rIns="83686" bIns="41843"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43617"/>
            <a:ext cx="2930311" cy="498897"/>
          </a:xfrm>
          <a:prstGeom prst="rect">
            <a:avLst/>
          </a:prstGeom>
        </p:spPr>
        <p:txBody>
          <a:bodyPr vert="horz" lIns="83686" tIns="41843" rIns="83686" bIns="41843" rtlCol="0" anchor="b"/>
          <a:lstStyle>
            <a:lvl1pPr algn="l">
              <a:defRPr sz="1100"/>
            </a:lvl1pPr>
          </a:lstStyle>
          <a:p>
            <a:endParaRPr lang="ru-RU"/>
          </a:p>
        </p:txBody>
      </p:sp>
      <p:sp>
        <p:nvSpPr>
          <p:cNvPr id="7" name="Номер слайда 6"/>
          <p:cNvSpPr>
            <a:spLocks noGrp="1"/>
          </p:cNvSpPr>
          <p:nvPr>
            <p:ph type="sldNum" sz="quarter" idx="5"/>
          </p:nvPr>
        </p:nvSpPr>
        <p:spPr>
          <a:xfrm>
            <a:off x="3829432" y="9443617"/>
            <a:ext cx="2930311" cy="498897"/>
          </a:xfrm>
          <a:prstGeom prst="rect">
            <a:avLst/>
          </a:prstGeom>
        </p:spPr>
        <p:txBody>
          <a:bodyPr vert="horz" lIns="83686" tIns="41843" rIns="83686" bIns="41843" rtlCol="0" anchor="b"/>
          <a:lstStyle>
            <a:lvl1pPr algn="r">
              <a:defRPr sz="1100"/>
            </a:lvl1pPr>
          </a:lstStyle>
          <a:p>
            <a:fld id="{9B8EC99C-7271-401E-BCEC-F99DDAD3B80B}" type="slidenum">
              <a:rPr lang="ru-RU" smtClean="0"/>
              <a:t>‹#›</a:t>
            </a:fld>
            <a:endParaRPr lang="ru-RU"/>
          </a:p>
        </p:txBody>
      </p:sp>
    </p:spTree>
    <p:extLst>
      <p:ext uri="{BB962C8B-B14F-4D97-AF65-F5344CB8AC3E}">
        <p14:creationId xmlns:p14="http://schemas.microsoft.com/office/powerpoint/2010/main" val="1762276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8EC99C-7271-401E-BCEC-F99DDAD3B80B}" type="slidenum">
              <a:rPr lang="ru-RU" smtClean="0"/>
              <a:t>15</a:t>
            </a:fld>
            <a:endParaRPr lang="ru-RU"/>
          </a:p>
        </p:txBody>
      </p:sp>
    </p:spTree>
    <p:extLst>
      <p:ext uri="{BB962C8B-B14F-4D97-AF65-F5344CB8AC3E}">
        <p14:creationId xmlns:p14="http://schemas.microsoft.com/office/powerpoint/2010/main" val="2586758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8EC99C-7271-401E-BCEC-F99DDAD3B80B}" type="slidenum">
              <a:rPr lang="ru-RU" smtClean="0"/>
              <a:t>17</a:t>
            </a:fld>
            <a:endParaRPr lang="ru-RU"/>
          </a:p>
        </p:txBody>
      </p:sp>
    </p:spTree>
    <p:extLst>
      <p:ext uri="{BB962C8B-B14F-4D97-AF65-F5344CB8AC3E}">
        <p14:creationId xmlns:p14="http://schemas.microsoft.com/office/powerpoint/2010/main" val="19936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096759" y="179704"/>
            <a:ext cx="464184" cy="371475"/>
          </a:xfrm>
          <a:custGeom>
            <a:avLst/>
            <a:gdLst/>
            <a:ahLst/>
            <a:cxnLst/>
            <a:rect l="l" t="t" r="r" b="b"/>
            <a:pathLst>
              <a:path w="464184" h="371475">
                <a:moveTo>
                  <a:pt x="61975" y="371475"/>
                </a:moveTo>
                <a:lnTo>
                  <a:pt x="37826" y="366613"/>
                </a:lnTo>
                <a:lnTo>
                  <a:pt x="18129" y="353345"/>
                </a:lnTo>
                <a:lnTo>
                  <a:pt x="4861" y="333648"/>
                </a:lnTo>
                <a:lnTo>
                  <a:pt x="0" y="309499"/>
                </a:lnTo>
                <a:lnTo>
                  <a:pt x="0" y="61975"/>
                </a:lnTo>
                <a:lnTo>
                  <a:pt x="4861" y="37826"/>
                </a:lnTo>
                <a:lnTo>
                  <a:pt x="18129" y="18129"/>
                </a:lnTo>
                <a:lnTo>
                  <a:pt x="37826" y="4861"/>
                </a:lnTo>
                <a:lnTo>
                  <a:pt x="61975" y="0"/>
                </a:lnTo>
                <a:lnTo>
                  <a:pt x="463804" y="0"/>
                </a:lnTo>
              </a:path>
            </a:pathLst>
          </a:custGeom>
          <a:ln w="9525">
            <a:solidFill>
              <a:srgbClr val="D99593"/>
            </a:solidFill>
          </a:ln>
        </p:spPr>
        <p:txBody>
          <a:bodyPr wrap="square" lIns="0" tIns="0" rIns="0" bIns="0" rtlCol="0"/>
          <a:lstStyle/>
          <a:p>
            <a:endParaRPr/>
          </a:p>
        </p:txBody>
      </p:sp>
      <p:sp>
        <p:nvSpPr>
          <p:cNvPr id="17" name="bk object 17"/>
          <p:cNvSpPr/>
          <p:nvPr/>
        </p:nvSpPr>
        <p:spPr>
          <a:xfrm>
            <a:off x="7158735" y="551179"/>
            <a:ext cx="401955" cy="0"/>
          </a:xfrm>
          <a:custGeom>
            <a:avLst/>
            <a:gdLst/>
            <a:ahLst/>
            <a:cxnLst/>
            <a:rect l="l" t="t" r="r" b="b"/>
            <a:pathLst>
              <a:path w="401954">
                <a:moveTo>
                  <a:pt x="401828" y="0"/>
                </a:moveTo>
                <a:lnTo>
                  <a:pt x="0" y="0"/>
                </a:lnTo>
              </a:path>
            </a:pathLst>
          </a:custGeom>
          <a:ln w="9525">
            <a:solidFill>
              <a:srgbClr val="D99593"/>
            </a:solidFill>
          </a:ln>
        </p:spPr>
        <p:txBody>
          <a:bodyPr wrap="square" lIns="0" tIns="0" rIns="0" bIns="0" rtlCol="0"/>
          <a:lstStyle/>
          <a:p>
            <a:endParaRPr/>
          </a:p>
        </p:txBody>
      </p:sp>
      <p:sp>
        <p:nvSpPr>
          <p:cNvPr id="18" name="bk object 18"/>
          <p:cNvSpPr/>
          <p:nvPr/>
        </p:nvSpPr>
        <p:spPr>
          <a:xfrm>
            <a:off x="7127113" y="218439"/>
            <a:ext cx="433451" cy="294004"/>
          </a:xfrm>
          <a:prstGeom prst="rect">
            <a:avLst/>
          </a:prstGeom>
          <a:blipFill>
            <a:blip r:embed="rId7" cstate="print"/>
            <a:stretch>
              <a:fillRect/>
            </a:stretch>
          </a:blipFill>
        </p:spPr>
        <p:txBody>
          <a:bodyPr wrap="square" lIns="0" tIns="0" rIns="0" bIns="0" rtlCol="0"/>
          <a:lstStyle/>
          <a:p>
            <a:endParaRPr/>
          </a:p>
        </p:txBody>
      </p:sp>
      <p:sp>
        <p:nvSpPr>
          <p:cNvPr id="19" name="bk object 19"/>
          <p:cNvSpPr/>
          <p:nvPr/>
        </p:nvSpPr>
        <p:spPr>
          <a:xfrm>
            <a:off x="7127113" y="218439"/>
            <a:ext cx="433705" cy="294005"/>
          </a:xfrm>
          <a:custGeom>
            <a:avLst/>
            <a:gdLst/>
            <a:ahLst/>
            <a:cxnLst/>
            <a:rect l="l" t="t" r="r" b="b"/>
            <a:pathLst>
              <a:path w="433704" h="294005">
                <a:moveTo>
                  <a:pt x="49021" y="294004"/>
                </a:moveTo>
                <a:lnTo>
                  <a:pt x="29950" y="290149"/>
                </a:lnTo>
                <a:lnTo>
                  <a:pt x="14366" y="279638"/>
                </a:lnTo>
                <a:lnTo>
                  <a:pt x="3855" y="264054"/>
                </a:lnTo>
                <a:lnTo>
                  <a:pt x="0" y="244983"/>
                </a:lnTo>
                <a:lnTo>
                  <a:pt x="0" y="49022"/>
                </a:lnTo>
                <a:lnTo>
                  <a:pt x="3855" y="29950"/>
                </a:lnTo>
                <a:lnTo>
                  <a:pt x="14366" y="14366"/>
                </a:lnTo>
                <a:lnTo>
                  <a:pt x="29950" y="3855"/>
                </a:lnTo>
                <a:lnTo>
                  <a:pt x="49021" y="0"/>
                </a:lnTo>
                <a:lnTo>
                  <a:pt x="433451" y="0"/>
                </a:lnTo>
              </a:path>
            </a:pathLst>
          </a:custGeom>
          <a:ln w="9525">
            <a:solidFill>
              <a:srgbClr val="D99593"/>
            </a:solidFill>
          </a:ln>
        </p:spPr>
        <p:txBody>
          <a:bodyPr wrap="square" lIns="0" tIns="0" rIns="0" bIns="0" rtlCol="0"/>
          <a:lstStyle/>
          <a:p>
            <a:endParaRPr/>
          </a:p>
        </p:txBody>
      </p:sp>
      <p:sp>
        <p:nvSpPr>
          <p:cNvPr id="20" name="bk object 20"/>
          <p:cNvSpPr/>
          <p:nvPr/>
        </p:nvSpPr>
        <p:spPr>
          <a:xfrm>
            <a:off x="7176134" y="512444"/>
            <a:ext cx="384810" cy="0"/>
          </a:xfrm>
          <a:custGeom>
            <a:avLst/>
            <a:gdLst/>
            <a:ahLst/>
            <a:cxnLst/>
            <a:rect l="l" t="t" r="r" b="b"/>
            <a:pathLst>
              <a:path w="384809">
                <a:moveTo>
                  <a:pt x="384429" y="0"/>
                </a:moveTo>
                <a:lnTo>
                  <a:pt x="0" y="0"/>
                </a:lnTo>
              </a:path>
            </a:pathLst>
          </a:custGeom>
          <a:ln w="9525">
            <a:solidFill>
              <a:srgbClr val="D99593"/>
            </a:solidFill>
          </a:ln>
        </p:spPr>
        <p:txBody>
          <a:bodyPr wrap="square" lIns="0" tIns="0" rIns="0" bIns="0" rtlCol="0"/>
          <a:lstStyle/>
          <a:p>
            <a:endParaRPr/>
          </a:p>
        </p:txBody>
      </p:sp>
      <p:sp>
        <p:nvSpPr>
          <p:cNvPr id="21" name="bk object 21"/>
          <p:cNvSpPr/>
          <p:nvPr/>
        </p:nvSpPr>
        <p:spPr>
          <a:xfrm>
            <a:off x="7196328" y="236219"/>
            <a:ext cx="364236" cy="284988"/>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6/9/2022</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3" Type="http://schemas.openxmlformats.org/officeDocument/2006/relationships/image" Target="../media/image54.png"/><Relationship Id="rId18" Type="http://schemas.openxmlformats.org/officeDocument/2006/relationships/image" Target="../media/image59.png"/><Relationship Id="rId26" Type="http://schemas.openxmlformats.org/officeDocument/2006/relationships/image" Target="../media/image67.png"/><Relationship Id="rId3" Type="http://schemas.openxmlformats.org/officeDocument/2006/relationships/image" Target="../media/image44.png"/><Relationship Id="rId21" Type="http://schemas.openxmlformats.org/officeDocument/2006/relationships/image" Target="../media/image62.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5" Type="http://schemas.openxmlformats.org/officeDocument/2006/relationships/image" Target="../media/image66.png"/><Relationship Id="rId33" Type="http://schemas.openxmlformats.org/officeDocument/2006/relationships/image" Target="../media/image74.png"/><Relationship Id="rId2" Type="http://schemas.openxmlformats.org/officeDocument/2006/relationships/image" Target="../media/image43.png"/><Relationship Id="rId16" Type="http://schemas.openxmlformats.org/officeDocument/2006/relationships/image" Target="../media/image57.png"/><Relationship Id="rId20" Type="http://schemas.openxmlformats.org/officeDocument/2006/relationships/image" Target="../media/image61.png"/><Relationship Id="rId29" Type="http://schemas.openxmlformats.org/officeDocument/2006/relationships/image" Target="../media/image70.png"/><Relationship Id="rId1" Type="http://schemas.openxmlformats.org/officeDocument/2006/relationships/slideLayout" Target="../slideLayouts/slideLayout5.x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65.png"/><Relationship Id="rId32" Type="http://schemas.openxmlformats.org/officeDocument/2006/relationships/image" Target="../media/image73.png"/><Relationship Id="rId5" Type="http://schemas.openxmlformats.org/officeDocument/2006/relationships/image" Target="../media/image46.png"/><Relationship Id="rId15" Type="http://schemas.openxmlformats.org/officeDocument/2006/relationships/image" Target="../media/image56.png"/><Relationship Id="rId23" Type="http://schemas.openxmlformats.org/officeDocument/2006/relationships/image" Target="../media/image64.png"/><Relationship Id="rId28" Type="http://schemas.openxmlformats.org/officeDocument/2006/relationships/image" Target="../media/image69.png"/><Relationship Id="rId10" Type="http://schemas.openxmlformats.org/officeDocument/2006/relationships/image" Target="../media/image51.png"/><Relationship Id="rId19" Type="http://schemas.openxmlformats.org/officeDocument/2006/relationships/image" Target="../media/image60.png"/><Relationship Id="rId31" Type="http://schemas.openxmlformats.org/officeDocument/2006/relationships/image" Target="../media/image72.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63.png"/><Relationship Id="rId27" Type="http://schemas.openxmlformats.org/officeDocument/2006/relationships/image" Target="../media/image68.png"/><Relationship Id="rId30" Type="http://schemas.openxmlformats.org/officeDocument/2006/relationships/image" Target="../media/image71.png"/><Relationship Id="rId8"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5.xml"/><Relationship Id="rId6" Type="http://schemas.openxmlformats.org/officeDocument/2006/relationships/chart" Target="../charts/chart6.xml"/><Relationship Id="rId5" Type="http://schemas.openxmlformats.org/officeDocument/2006/relationships/image" Target="../media/image78.png"/><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5.xml"/><Relationship Id="rId5" Type="http://schemas.openxmlformats.org/officeDocument/2006/relationships/image" Target="../media/image82.png"/><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5.xml"/><Relationship Id="rId5" Type="http://schemas.openxmlformats.org/officeDocument/2006/relationships/chart" Target="../charts/chart7.xml"/><Relationship Id="rId4" Type="http://schemas.openxmlformats.org/officeDocument/2006/relationships/image" Target="../media/image86.png"/></Relationships>
</file>

<file path=ppt/slides/_rels/slide24.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image" Target="../media/image88.png"/><Relationship Id="rId7" Type="http://schemas.openxmlformats.org/officeDocument/2006/relationships/chart" Target="../charts/chart9.xml"/><Relationship Id="rId2" Type="http://schemas.openxmlformats.org/officeDocument/2006/relationships/image" Target="../media/image87.png"/><Relationship Id="rId1" Type="http://schemas.openxmlformats.org/officeDocument/2006/relationships/slideLayout" Target="../slideLayouts/slideLayout5.xml"/><Relationship Id="rId6" Type="http://schemas.openxmlformats.org/officeDocument/2006/relationships/chart" Target="../charts/chart8.xml"/><Relationship Id="rId5" Type="http://schemas.openxmlformats.org/officeDocument/2006/relationships/image" Target="../media/image90.png"/><Relationship Id="rId4" Type="http://schemas.openxmlformats.org/officeDocument/2006/relationships/image" Target="../media/image89.png"/><Relationship Id="rId9" Type="http://schemas.openxmlformats.org/officeDocument/2006/relationships/chart" Target="../charts/char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slideLayout" Target="../slideLayouts/slideLayout5.xml"/><Relationship Id="rId7" Type="http://schemas.openxmlformats.org/officeDocument/2006/relationships/image" Target="../media/image9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jpg"/><Relationship Id="rId9" Type="http://schemas.openxmlformats.org/officeDocument/2006/relationships/chart" Target="../charts/char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9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9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0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chart" Target="../charts/chart18.xm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image" Target="../media/image105.png"/><Relationship Id="rId4" Type="http://schemas.openxmlformats.org/officeDocument/2006/relationships/image" Target="../media/image104.png"/></Relationships>
</file>

<file path=ppt/slides/_rels/slide3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5.xml"/><Relationship Id="rId4" Type="http://schemas.openxmlformats.org/officeDocument/2006/relationships/image" Target="../media/image108.png"/></Relationships>
</file>

<file path=ppt/slides/_rels/slide3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09.jpg"/></Relationships>
</file>

<file path=ppt/slides/_rels/slide4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11.jpg"/><Relationship Id="rId4" Type="http://schemas.openxmlformats.org/officeDocument/2006/relationships/image" Target="../media/image110.png"/></Relationships>
</file>

<file path=ppt/slides/_rels/slide4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880470" y="9867821"/>
            <a:ext cx="2306678" cy="37274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7491621" y="909250"/>
            <a:ext cx="6877055" cy="2329560"/>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232270" y="3319899"/>
            <a:ext cx="8879980" cy="843821"/>
          </a:xfrm>
          <a:prstGeom prst="rect">
            <a:avLst/>
          </a:prstGeom>
        </p:spPr>
        <p:txBody>
          <a:bodyPr vert="horz" wrap="square" lIns="0" tIns="12700" rIns="0" bIns="0" rtlCol="0">
            <a:spAutoFit/>
          </a:bodyPr>
          <a:lstStyle/>
          <a:p>
            <a:pPr marL="12700" marR="1782445" algn="just">
              <a:spcBef>
                <a:spcPts val="100"/>
              </a:spcBef>
            </a:pPr>
            <a:r>
              <a:rPr b="1" spc="-5" dirty="0" smtClean="0">
                <a:solidFill>
                  <a:srgbClr val="964A7B"/>
                </a:solidFill>
                <a:latin typeface="Century Gothic" panose="020B0502020202020204" pitchFamily="34" charset="0"/>
                <a:cs typeface="Franklin Gothic Demi"/>
              </a:rPr>
              <a:t>(</a:t>
            </a:r>
            <a:r>
              <a:rPr lang="ru-RU" b="1" spc="-5" dirty="0" smtClean="0">
                <a:solidFill>
                  <a:srgbClr val="964A7B"/>
                </a:solidFill>
                <a:latin typeface="Century Gothic" panose="020B0502020202020204" pitchFamily="34" charset="0"/>
                <a:cs typeface="Franklin Gothic Book"/>
              </a:rPr>
              <a:t>По </a:t>
            </a:r>
            <a:r>
              <a:rPr lang="ru-RU" b="1" spc="-5" dirty="0">
                <a:solidFill>
                  <a:srgbClr val="964A7B"/>
                </a:solidFill>
                <a:latin typeface="Century Gothic" panose="020B0502020202020204" pitchFamily="34" charset="0"/>
                <a:cs typeface="Franklin Gothic Demi"/>
              </a:rPr>
              <a:t>материалам</a:t>
            </a:r>
            <a:r>
              <a:rPr lang="ru-RU" b="1" spc="-5" dirty="0" smtClean="0">
                <a:solidFill>
                  <a:srgbClr val="964A7B"/>
                </a:solidFill>
                <a:latin typeface="Century Gothic" panose="020B0502020202020204" pitchFamily="34" charset="0"/>
                <a:cs typeface="Franklin Gothic Book"/>
              </a:rPr>
              <a:t> решения Думы</a:t>
            </a:r>
            <a:r>
              <a:rPr lang="ru-RU" b="1" spc="-15" dirty="0" smtClean="0">
                <a:solidFill>
                  <a:srgbClr val="964A7B"/>
                </a:solidFill>
                <a:latin typeface="Century Gothic" panose="020B0502020202020204" pitchFamily="34" charset="0"/>
                <a:cs typeface="Franklin Gothic Book"/>
              </a:rPr>
              <a:t> </a:t>
            </a:r>
            <a:r>
              <a:rPr lang="ru-RU" b="1" dirty="0" smtClean="0">
                <a:solidFill>
                  <a:srgbClr val="964A7B"/>
                </a:solidFill>
                <a:latin typeface="Century Gothic" panose="020B0502020202020204" pitchFamily="34" charset="0"/>
                <a:cs typeface="Franklin Gothic Book"/>
              </a:rPr>
              <a:t>города</a:t>
            </a:r>
            <a:r>
              <a:rPr lang="ru-RU" b="1" spc="-15" dirty="0" smtClean="0">
                <a:solidFill>
                  <a:srgbClr val="964A7B"/>
                </a:solidFill>
                <a:latin typeface="Century Gothic" panose="020B0502020202020204" pitchFamily="34" charset="0"/>
                <a:cs typeface="Franklin Gothic Book"/>
              </a:rPr>
              <a:t> </a:t>
            </a:r>
            <a:r>
              <a:rPr lang="ru-RU" b="1" spc="-5" dirty="0" smtClean="0">
                <a:solidFill>
                  <a:srgbClr val="964A7B"/>
                </a:solidFill>
                <a:latin typeface="Century Gothic" panose="020B0502020202020204" pitchFamily="34" charset="0"/>
                <a:cs typeface="Franklin Gothic Book"/>
              </a:rPr>
              <a:t>Невинномысска</a:t>
            </a:r>
            <a:r>
              <a:rPr lang="ru-RU" b="1" dirty="0" smtClean="0">
                <a:solidFill>
                  <a:srgbClr val="964A7B"/>
                </a:solidFill>
                <a:latin typeface="Century Gothic" panose="020B0502020202020204" pitchFamily="34" charset="0"/>
                <a:cs typeface="Franklin Gothic Book"/>
              </a:rPr>
              <a:t> от</a:t>
            </a:r>
            <a:r>
              <a:rPr lang="ru-RU" b="1" spc="-15" dirty="0" smtClean="0">
                <a:solidFill>
                  <a:srgbClr val="964A7B"/>
                </a:solidFill>
                <a:latin typeface="Century Gothic" panose="020B0502020202020204" pitchFamily="34" charset="0"/>
                <a:cs typeface="Franklin Gothic Book"/>
              </a:rPr>
              <a:t> </a:t>
            </a:r>
            <a:r>
              <a:rPr lang="ru-RU" b="1" spc="-5" dirty="0" smtClean="0">
                <a:solidFill>
                  <a:srgbClr val="964A7B"/>
                </a:solidFill>
                <a:latin typeface="Century Gothic" panose="020B0502020202020204" pitchFamily="34" charset="0"/>
                <a:cs typeface="Franklin Gothic Book"/>
              </a:rPr>
              <a:t>17.12.2021</a:t>
            </a:r>
            <a:r>
              <a:rPr lang="ru-RU" b="1" spc="-65" dirty="0" smtClean="0">
                <a:solidFill>
                  <a:srgbClr val="964A7B"/>
                </a:solidFill>
                <a:latin typeface="Century Gothic" panose="020B0502020202020204" pitchFamily="34" charset="0"/>
                <a:cs typeface="Franklin Gothic Book"/>
              </a:rPr>
              <a:t> </a:t>
            </a:r>
            <a:r>
              <a:rPr lang="ru-RU" b="1" dirty="0" smtClean="0">
                <a:solidFill>
                  <a:srgbClr val="964A7B"/>
                </a:solidFill>
                <a:latin typeface="Century Gothic" panose="020B0502020202020204" pitchFamily="34" charset="0"/>
                <a:cs typeface="Franklin Gothic Book"/>
              </a:rPr>
              <a:t>№</a:t>
            </a:r>
            <a:r>
              <a:rPr lang="ru-RU" b="1" spc="-15" dirty="0" smtClean="0">
                <a:solidFill>
                  <a:srgbClr val="964A7B"/>
                </a:solidFill>
                <a:latin typeface="Century Gothic" panose="020B0502020202020204" pitchFamily="34" charset="0"/>
                <a:cs typeface="Franklin Gothic Book"/>
              </a:rPr>
              <a:t> </a:t>
            </a:r>
            <a:r>
              <a:rPr lang="ru-RU" b="1" spc="-5" dirty="0" smtClean="0">
                <a:solidFill>
                  <a:srgbClr val="964A7B"/>
                </a:solidFill>
                <a:latin typeface="Century Gothic" panose="020B0502020202020204" pitchFamily="34" charset="0"/>
                <a:cs typeface="Franklin Gothic Book"/>
              </a:rPr>
              <a:t>36-6 </a:t>
            </a:r>
            <a:r>
              <a:rPr lang="ru-RU" b="1" dirty="0" smtClean="0">
                <a:solidFill>
                  <a:srgbClr val="964A7B"/>
                </a:solidFill>
                <a:latin typeface="Century Gothic" panose="020B0502020202020204" pitchFamily="34" charset="0"/>
                <a:cs typeface="Franklin Gothic Book"/>
              </a:rPr>
              <a:t>«О бюджете города</a:t>
            </a:r>
            <a:r>
              <a:rPr lang="ru-RU" b="1" spc="-10" dirty="0" smtClean="0">
                <a:solidFill>
                  <a:srgbClr val="964A7B"/>
                </a:solidFill>
                <a:latin typeface="Century Gothic" panose="020B0502020202020204" pitchFamily="34" charset="0"/>
                <a:cs typeface="Franklin Gothic Book"/>
              </a:rPr>
              <a:t> </a:t>
            </a:r>
            <a:r>
              <a:rPr lang="ru-RU" b="1" spc="-5" dirty="0" smtClean="0">
                <a:solidFill>
                  <a:srgbClr val="964A7B"/>
                </a:solidFill>
                <a:latin typeface="Century Gothic" panose="020B0502020202020204" pitchFamily="34" charset="0"/>
                <a:cs typeface="Franklin Gothic Book"/>
              </a:rPr>
              <a:t>Невинномысска</a:t>
            </a:r>
            <a:r>
              <a:rPr lang="ru-RU" b="1" spc="-10" dirty="0" smtClean="0">
                <a:solidFill>
                  <a:srgbClr val="964A7B"/>
                </a:solidFill>
                <a:latin typeface="Century Gothic" panose="020B0502020202020204" pitchFamily="34" charset="0"/>
                <a:cs typeface="Franklin Gothic Book"/>
              </a:rPr>
              <a:t> </a:t>
            </a:r>
            <a:r>
              <a:rPr lang="ru-RU" b="1" spc="-5" dirty="0" smtClean="0">
                <a:solidFill>
                  <a:srgbClr val="964A7B"/>
                </a:solidFill>
                <a:latin typeface="Century Gothic" panose="020B0502020202020204" pitchFamily="34" charset="0"/>
                <a:cs typeface="Franklin Gothic Book"/>
              </a:rPr>
              <a:t>на</a:t>
            </a:r>
            <a:r>
              <a:rPr lang="ru-RU" b="1" dirty="0" smtClean="0">
                <a:solidFill>
                  <a:srgbClr val="964A7B"/>
                </a:solidFill>
                <a:latin typeface="Century Gothic" panose="020B0502020202020204" pitchFamily="34" charset="0"/>
                <a:cs typeface="Franklin Gothic Book"/>
              </a:rPr>
              <a:t> </a:t>
            </a:r>
            <a:r>
              <a:rPr lang="ru-RU" b="1" spc="-5" dirty="0" smtClean="0">
                <a:solidFill>
                  <a:srgbClr val="964A7B"/>
                </a:solidFill>
                <a:latin typeface="Century Gothic" panose="020B0502020202020204" pitchFamily="34" charset="0"/>
                <a:cs typeface="Franklin Gothic Book"/>
              </a:rPr>
              <a:t>2022</a:t>
            </a:r>
            <a:r>
              <a:rPr lang="ru-RU" b="1" spc="-40" dirty="0" smtClean="0">
                <a:solidFill>
                  <a:srgbClr val="964A7B"/>
                </a:solidFill>
                <a:latin typeface="Century Gothic" panose="020B0502020202020204" pitchFamily="34" charset="0"/>
                <a:cs typeface="Franklin Gothic Book"/>
              </a:rPr>
              <a:t> </a:t>
            </a:r>
            <a:r>
              <a:rPr lang="ru-RU" b="1" dirty="0" smtClean="0">
                <a:solidFill>
                  <a:srgbClr val="964A7B"/>
                </a:solidFill>
                <a:latin typeface="Century Gothic" panose="020B0502020202020204" pitchFamily="34" charset="0"/>
                <a:cs typeface="Franklin Gothic Book"/>
              </a:rPr>
              <a:t>год и на плановый период </a:t>
            </a:r>
            <a:r>
              <a:rPr lang="ru-RU" b="1" spc="-5" dirty="0" smtClean="0">
                <a:solidFill>
                  <a:srgbClr val="964A7B"/>
                </a:solidFill>
                <a:latin typeface="Century Gothic" panose="020B0502020202020204" pitchFamily="34" charset="0"/>
                <a:cs typeface="Franklin Gothic Book"/>
              </a:rPr>
              <a:t>2023 </a:t>
            </a:r>
            <a:r>
              <a:rPr lang="ru-RU" b="1" dirty="0" smtClean="0">
                <a:solidFill>
                  <a:srgbClr val="964A7B"/>
                </a:solidFill>
                <a:latin typeface="Century Gothic" panose="020B0502020202020204" pitchFamily="34" charset="0"/>
                <a:cs typeface="Franklin Gothic Book"/>
              </a:rPr>
              <a:t>и</a:t>
            </a:r>
            <a:r>
              <a:rPr lang="ru-RU" b="1" spc="-5" dirty="0" smtClean="0">
                <a:solidFill>
                  <a:srgbClr val="964A7B"/>
                </a:solidFill>
                <a:latin typeface="Century Gothic" panose="020B0502020202020204" pitchFamily="34" charset="0"/>
                <a:cs typeface="Franklin Gothic Book"/>
              </a:rPr>
              <a:t> 2024</a:t>
            </a:r>
            <a:r>
              <a:rPr lang="ru-RU" b="1" spc="-25" dirty="0" smtClean="0">
                <a:solidFill>
                  <a:srgbClr val="964A7B"/>
                </a:solidFill>
                <a:latin typeface="Century Gothic" panose="020B0502020202020204" pitchFamily="34" charset="0"/>
                <a:cs typeface="Franklin Gothic Book"/>
              </a:rPr>
              <a:t> </a:t>
            </a:r>
            <a:r>
              <a:rPr lang="ru-RU" b="1" dirty="0" smtClean="0">
                <a:solidFill>
                  <a:srgbClr val="964A7B"/>
                </a:solidFill>
                <a:latin typeface="Century Gothic" panose="020B0502020202020204" pitchFamily="34" charset="0"/>
                <a:cs typeface="Franklin Gothic Book"/>
              </a:rPr>
              <a:t>годов»)</a:t>
            </a:r>
            <a:endParaRPr lang="ru-RU" b="1" dirty="0">
              <a:solidFill>
                <a:srgbClr val="964A7B"/>
              </a:solidFill>
              <a:latin typeface="Century Gothic" panose="020B0502020202020204" pitchFamily="34" charset="0"/>
              <a:cs typeface="Franklin Gothic Book"/>
            </a:endParaRPr>
          </a:p>
        </p:txBody>
      </p:sp>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128" y="4691609"/>
            <a:ext cx="3477909" cy="27061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523" y="7674827"/>
            <a:ext cx="3490514" cy="25657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8470" y="7666745"/>
            <a:ext cx="3142349" cy="25599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Рисунок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1356" y="4683527"/>
            <a:ext cx="3139463" cy="27050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7" name="object 13"/>
          <p:cNvSpPr txBox="1"/>
          <p:nvPr/>
        </p:nvSpPr>
        <p:spPr>
          <a:xfrm>
            <a:off x="1416050" y="655103"/>
            <a:ext cx="4996181" cy="659155"/>
          </a:xfrm>
          <a:prstGeom prst="rect">
            <a:avLst/>
          </a:prstGeom>
        </p:spPr>
        <p:txBody>
          <a:bodyPr vert="horz" wrap="square" lIns="0" tIns="12700" rIns="0" bIns="0" rtlCol="0">
            <a:spAutoFit/>
          </a:bodyPr>
          <a:lstStyle/>
          <a:p>
            <a:pPr marL="12700">
              <a:lnSpc>
                <a:spcPct val="100000"/>
              </a:lnSpc>
              <a:spcBef>
                <a:spcPts val="100"/>
              </a:spcBef>
            </a:pPr>
            <a:r>
              <a:rPr lang="ru-RU" sz="1400" spc="-5" dirty="0" smtClean="0">
                <a:latin typeface="Century Gothic" panose="020B0502020202020204" pitchFamily="34" charset="0"/>
                <a:cs typeface="Calibri"/>
              </a:rPr>
              <a:t>Администрация города</a:t>
            </a:r>
            <a:r>
              <a:rPr sz="1400" spc="-15" dirty="0" smtClean="0">
                <a:latin typeface="Century Gothic" panose="020B0502020202020204" pitchFamily="34" charset="0"/>
                <a:cs typeface="Calibri"/>
              </a:rPr>
              <a:t> </a:t>
            </a:r>
            <a:r>
              <a:rPr lang="ru-RU" sz="1400" spc="-10" dirty="0" smtClean="0">
                <a:latin typeface="Century Gothic" panose="020B0502020202020204" pitchFamily="34" charset="0"/>
                <a:cs typeface="Calibri"/>
              </a:rPr>
              <a:t>Невинномысска</a:t>
            </a:r>
            <a:endParaRPr sz="1400" dirty="0">
              <a:latin typeface="Century Gothic" panose="020B0502020202020204" pitchFamily="34" charset="0"/>
              <a:cs typeface="Calibri"/>
            </a:endParaRPr>
          </a:p>
          <a:p>
            <a:pPr marL="12700">
              <a:lnSpc>
                <a:spcPct val="100000"/>
              </a:lnSpc>
              <a:spcBef>
                <a:spcPts val="5"/>
              </a:spcBef>
            </a:pPr>
            <a:r>
              <a:rPr lang="ru-RU" sz="1400" spc="-10" dirty="0" smtClean="0">
                <a:latin typeface="Century Gothic" panose="020B0502020202020204" pitchFamily="34" charset="0"/>
                <a:cs typeface="Calibri"/>
              </a:rPr>
              <a:t>Финансовое управление администрации города Невинномысска</a:t>
            </a:r>
            <a:endParaRPr sz="1400" dirty="0">
              <a:latin typeface="Century Gothic" panose="020B0502020202020204" pitchFamily="34" charset="0"/>
              <a:cs typeface="Calibri"/>
            </a:endParaRPr>
          </a:p>
        </p:txBody>
      </p:sp>
      <p:pic>
        <p:nvPicPr>
          <p:cNvPr id="18" name="Picture 13" descr="Безимени-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9250" y="444766"/>
            <a:ext cx="915580" cy="92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bject 12"/>
          <p:cNvSpPr txBox="1"/>
          <p:nvPr/>
        </p:nvSpPr>
        <p:spPr>
          <a:xfrm>
            <a:off x="310169" y="1687910"/>
            <a:ext cx="5607050" cy="2039020"/>
          </a:xfrm>
          <a:prstGeom prst="rect">
            <a:avLst/>
          </a:prstGeom>
        </p:spPr>
        <p:txBody>
          <a:bodyPr vert="horz" wrap="square" lIns="0" tIns="12700" rIns="0" bIns="0" rtlCol="0">
            <a:spAutoFit/>
          </a:bodyPr>
          <a:lstStyle/>
          <a:p>
            <a:pPr marL="1035050" marR="5080" indent="466090" algn="ctr">
              <a:lnSpc>
                <a:spcPct val="100000"/>
              </a:lnSpc>
              <a:spcBef>
                <a:spcPts val="100"/>
              </a:spcBef>
            </a:pPr>
            <a:r>
              <a:rPr sz="4400" b="1" spc="-20" dirty="0">
                <a:latin typeface="Century Gothic" panose="020B0502020202020204" pitchFamily="34" charset="0"/>
                <a:cs typeface="Arial"/>
              </a:rPr>
              <a:t>БЮДЖЕТ </a:t>
            </a:r>
            <a:r>
              <a:rPr sz="4400" b="1" spc="-15" dirty="0">
                <a:latin typeface="Century Gothic" panose="020B0502020202020204" pitchFamily="34" charset="0"/>
                <a:cs typeface="Arial"/>
              </a:rPr>
              <a:t> </a:t>
            </a:r>
            <a:endParaRPr lang="ru-RU" sz="4400" b="1" spc="-15" dirty="0" smtClean="0">
              <a:latin typeface="Century Gothic" panose="020B0502020202020204" pitchFamily="34" charset="0"/>
              <a:cs typeface="Arial"/>
            </a:endParaRPr>
          </a:p>
          <a:p>
            <a:pPr marL="1035050" marR="5080" indent="466090" algn="ctr">
              <a:lnSpc>
                <a:spcPct val="100000"/>
              </a:lnSpc>
              <a:spcBef>
                <a:spcPts val="100"/>
              </a:spcBef>
            </a:pPr>
            <a:r>
              <a:rPr sz="4400" b="1" dirty="0" smtClean="0">
                <a:latin typeface="Century Gothic" panose="020B0502020202020204" pitchFamily="34" charset="0"/>
                <a:cs typeface="Arial"/>
              </a:rPr>
              <a:t>ДЛЯ</a:t>
            </a:r>
            <a:r>
              <a:rPr sz="4400" b="1" spc="-110" dirty="0" smtClean="0">
                <a:latin typeface="Century Gothic" panose="020B0502020202020204" pitchFamily="34" charset="0"/>
                <a:cs typeface="Arial"/>
              </a:rPr>
              <a:t> </a:t>
            </a:r>
            <a:r>
              <a:rPr sz="4400" b="1" spc="-55" dirty="0">
                <a:latin typeface="Century Gothic" panose="020B0502020202020204" pitchFamily="34" charset="0"/>
                <a:cs typeface="Arial"/>
              </a:rPr>
              <a:t>ГРАЖДАН</a:t>
            </a:r>
            <a:endParaRPr sz="4400" dirty="0">
              <a:latin typeface="Century Gothic" panose="020B0502020202020204" pitchFamily="34" charset="0"/>
              <a:cs typeface="Arial"/>
            </a:endParaRPr>
          </a:p>
          <a:p>
            <a:pPr>
              <a:lnSpc>
                <a:spcPct val="100000"/>
              </a:lnSpc>
              <a:spcBef>
                <a:spcPts val="55"/>
              </a:spcBef>
            </a:pPr>
            <a:endParaRPr sz="42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85152" y="209816"/>
            <a:ext cx="371348" cy="258404"/>
          </a:xfrm>
          <a:prstGeom prst="rect">
            <a:avLst/>
          </a:prstGeom>
        </p:spPr>
        <p:txBody>
          <a:bodyPr vert="horz" wrap="square" lIns="0" tIns="12065" rIns="0" bIns="0" rtlCol="0">
            <a:spAutoFit/>
          </a:bodyPr>
          <a:lstStyle/>
          <a:p>
            <a:pPr marL="12700">
              <a:lnSpc>
                <a:spcPct val="100000"/>
              </a:lnSpc>
              <a:spcBef>
                <a:spcPts val="95"/>
              </a:spcBef>
            </a:pPr>
            <a:r>
              <a:rPr lang="ru-RU" sz="1600" b="1" dirty="0" smtClean="0">
                <a:latin typeface="Century Gothic" panose="020B0502020202020204" pitchFamily="34" charset="0"/>
                <a:cs typeface="Times New Roman"/>
              </a:rPr>
              <a:t>10</a:t>
            </a:r>
            <a:endParaRPr sz="1600" dirty="0">
              <a:latin typeface="Century Gothic" panose="020B0502020202020204" pitchFamily="34" charset="0"/>
              <a:cs typeface="Times New Roman"/>
            </a:endParaRPr>
          </a:p>
        </p:txBody>
      </p:sp>
      <p:sp>
        <p:nvSpPr>
          <p:cNvPr id="3" name="object 3"/>
          <p:cNvSpPr txBox="1"/>
          <p:nvPr/>
        </p:nvSpPr>
        <p:spPr>
          <a:xfrm>
            <a:off x="356617" y="464505"/>
            <a:ext cx="5578600" cy="243656"/>
          </a:xfrm>
          <a:prstGeom prst="rect">
            <a:avLst/>
          </a:prstGeom>
        </p:spPr>
        <p:txBody>
          <a:bodyPr vert="horz" wrap="square" lIns="0" tIns="12700" rIns="0" bIns="0" rtlCol="0">
            <a:spAutoFit/>
          </a:bodyPr>
          <a:lstStyle/>
          <a:p>
            <a:pPr marL="12700">
              <a:lnSpc>
                <a:spcPct val="100000"/>
              </a:lnSpc>
              <a:spcBef>
                <a:spcPts val="100"/>
              </a:spcBef>
            </a:pPr>
            <a:r>
              <a:rPr sz="1500" b="1" spc="-5" dirty="0">
                <a:solidFill>
                  <a:srgbClr val="4AACC5"/>
                </a:solidFill>
                <a:latin typeface="Century Gothic" panose="020B0502020202020204" pitchFamily="34" charset="0"/>
                <a:cs typeface="Calibri"/>
              </a:rPr>
              <a:t>БЕЗВОЗМЕЗДНЫЕ ПОСТУПЛЕНИЯ ИЗ КРАЕВОГО</a:t>
            </a:r>
            <a:r>
              <a:rPr sz="1500" b="1" spc="65" dirty="0">
                <a:solidFill>
                  <a:srgbClr val="4AACC5"/>
                </a:solidFill>
                <a:latin typeface="Century Gothic" panose="020B0502020202020204" pitchFamily="34" charset="0"/>
                <a:cs typeface="Calibri"/>
              </a:rPr>
              <a:t> </a:t>
            </a:r>
            <a:r>
              <a:rPr sz="1500" b="1" spc="-5" dirty="0">
                <a:solidFill>
                  <a:srgbClr val="4AACC5"/>
                </a:solidFill>
                <a:latin typeface="Century Gothic" panose="020B0502020202020204" pitchFamily="34" charset="0"/>
                <a:cs typeface="Calibri"/>
              </a:rPr>
              <a:t>БЮДЖЕТА</a:t>
            </a:r>
            <a:endParaRPr sz="1500" dirty="0">
              <a:latin typeface="Century Gothic" panose="020B0502020202020204" pitchFamily="34" charset="0"/>
              <a:cs typeface="Calibri"/>
            </a:endParaRPr>
          </a:p>
        </p:txBody>
      </p:sp>
      <p:sp>
        <p:nvSpPr>
          <p:cNvPr id="4" name="object 4"/>
          <p:cNvSpPr txBox="1"/>
          <p:nvPr/>
        </p:nvSpPr>
        <p:spPr>
          <a:xfrm>
            <a:off x="6066929" y="783129"/>
            <a:ext cx="1089648" cy="212238"/>
          </a:xfrm>
          <a:prstGeom prst="rect">
            <a:avLst/>
          </a:prstGeom>
        </p:spPr>
        <p:txBody>
          <a:bodyPr vert="horz" wrap="square" lIns="0" tIns="12065" rIns="0" bIns="0" rtlCol="0">
            <a:spAutoFit/>
          </a:bodyPr>
          <a:lstStyle/>
          <a:p>
            <a:pPr marL="12700">
              <a:lnSpc>
                <a:spcPct val="100000"/>
              </a:lnSpc>
              <a:spcBef>
                <a:spcPts val="95"/>
              </a:spcBef>
            </a:pPr>
            <a:r>
              <a:rPr sz="1300" spc="-5" dirty="0">
                <a:solidFill>
                  <a:srgbClr val="30839A"/>
                </a:solidFill>
                <a:latin typeface="Century Gothic" panose="020B0502020202020204" pitchFamily="34" charset="0"/>
                <a:cs typeface="Times New Roman"/>
              </a:rPr>
              <a:t>млн.</a:t>
            </a:r>
            <a:r>
              <a:rPr sz="1300" spc="-75" dirty="0">
                <a:solidFill>
                  <a:srgbClr val="30839A"/>
                </a:solidFill>
                <a:latin typeface="Century Gothic" panose="020B0502020202020204" pitchFamily="34" charset="0"/>
                <a:cs typeface="Times New Roman"/>
              </a:rPr>
              <a:t> </a:t>
            </a:r>
            <a:r>
              <a:rPr sz="1300" spc="-10" dirty="0">
                <a:solidFill>
                  <a:srgbClr val="30839A"/>
                </a:solidFill>
                <a:latin typeface="Century Gothic" panose="020B0502020202020204" pitchFamily="34" charset="0"/>
                <a:cs typeface="Times New Roman"/>
              </a:rPr>
              <a:t>рублей</a:t>
            </a:r>
            <a:endParaRPr sz="1300" dirty="0">
              <a:latin typeface="Century Gothic" panose="020B0502020202020204" pitchFamily="34" charset="0"/>
              <a:cs typeface="Times New Roman"/>
            </a:endParaRPr>
          </a:p>
        </p:txBody>
      </p:sp>
      <p:graphicFrame>
        <p:nvGraphicFramePr>
          <p:cNvPr id="5" name="object 5"/>
          <p:cNvGraphicFramePr>
            <a:graphicFrameLocks noGrp="1"/>
          </p:cNvGraphicFramePr>
          <p:nvPr>
            <p:extLst>
              <p:ext uri="{D42A27DB-BD31-4B8C-83A1-F6EECF244321}">
                <p14:modId xmlns:p14="http://schemas.microsoft.com/office/powerpoint/2010/main" val="3908133229"/>
              </p:ext>
            </p:extLst>
          </p:nvPr>
        </p:nvGraphicFramePr>
        <p:xfrm>
          <a:off x="356617" y="1024752"/>
          <a:ext cx="6799960" cy="4076186"/>
        </p:xfrm>
        <a:graphic>
          <a:graphicData uri="http://schemas.openxmlformats.org/drawingml/2006/table">
            <a:tbl>
              <a:tblPr firstRow="1" bandRow="1">
                <a:tableStyleId>{2D5ABB26-0587-4C30-8999-92F81FD0307C}</a:tableStyleId>
              </a:tblPr>
              <a:tblGrid>
                <a:gridCol w="1810105"/>
                <a:gridCol w="630464"/>
                <a:gridCol w="126797"/>
                <a:gridCol w="595246"/>
                <a:gridCol w="843549"/>
                <a:gridCol w="602312"/>
                <a:gridCol w="760758"/>
                <a:gridCol w="685231"/>
                <a:gridCol w="745498"/>
              </a:tblGrid>
              <a:tr h="384533">
                <a:tc rowSpan="2">
                  <a:txBody>
                    <a:bodyPr/>
                    <a:lstStyle/>
                    <a:p>
                      <a:pPr>
                        <a:lnSpc>
                          <a:spcPct val="100000"/>
                        </a:lnSpc>
                        <a:spcBef>
                          <a:spcPts val="15"/>
                        </a:spcBef>
                      </a:pPr>
                      <a:endParaRPr sz="1200" dirty="0">
                        <a:latin typeface="Century Gothic" panose="020B0502020202020204" pitchFamily="34" charset="0"/>
                        <a:cs typeface="Times New Roman"/>
                      </a:endParaRPr>
                    </a:p>
                    <a:p>
                      <a:pPr marL="449580" marR="320675" indent="-121285">
                        <a:lnSpc>
                          <a:spcPts val="1340"/>
                        </a:lnSpc>
                      </a:pPr>
                      <a:r>
                        <a:rPr sz="1200" b="1" spc="-5" dirty="0">
                          <a:solidFill>
                            <a:srgbClr val="FFFFFF"/>
                          </a:solidFill>
                          <a:latin typeface="Century Gothic" panose="020B0502020202020204" pitchFamily="34" charset="0"/>
                          <a:cs typeface="Cambria"/>
                        </a:rPr>
                        <a:t>На</a:t>
                      </a:r>
                      <a:r>
                        <a:rPr sz="1200" b="1" dirty="0">
                          <a:solidFill>
                            <a:srgbClr val="FFFFFF"/>
                          </a:solidFill>
                          <a:latin typeface="Century Gothic" panose="020B0502020202020204" pitchFamily="34" charset="0"/>
                          <a:cs typeface="Cambria"/>
                        </a:rPr>
                        <a:t>име</a:t>
                      </a:r>
                      <a:r>
                        <a:rPr sz="1200" b="1" spc="-5" dirty="0">
                          <a:solidFill>
                            <a:srgbClr val="FFFFFF"/>
                          </a:solidFill>
                          <a:latin typeface="Century Gothic" panose="020B0502020202020204" pitchFamily="34" charset="0"/>
                          <a:cs typeface="Cambria"/>
                        </a:rPr>
                        <a:t>н</a:t>
                      </a:r>
                      <a:r>
                        <a:rPr sz="1200" b="1" dirty="0">
                          <a:solidFill>
                            <a:srgbClr val="FFFFFF"/>
                          </a:solidFill>
                          <a:latin typeface="Century Gothic" panose="020B0502020202020204" pitchFamily="34" charset="0"/>
                          <a:cs typeface="Cambria"/>
                        </a:rPr>
                        <a:t>о</a:t>
                      </a:r>
                      <a:r>
                        <a:rPr sz="1200" b="1" spc="-10" dirty="0">
                          <a:solidFill>
                            <a:srgbClr val="FFFFFF"/>
                          </a:solidFill>
                          <a:latin typeface="Century Gothic" panose="020B0502020202020204" pitchFamily="34" charset="0"/>
                          <a:cs typeface="Cambria"/>
                        </a:rPr>
                        <a:t>в</a:t>
                      </a:r>
                      <a:r>
                        <a:rPr sz="1200" b="1" spc="-5" dirty="0">
                          <a:solidFill>
                            <a:srgbClr val="FFFFFF"/>
                          </a:solidFill>
                          <a:latin typeface="Century Gothic" panose="020B0502020202020204" pitchFamily="34" charset="0"/>
                          <a:cs typeface="Cambria"/>
                        </a:rPr>
                        <a:t>ан</a:t>
                      </a:r>
                      <a:r>
                        <a:rPr sz="1200" b="1" dirty="0">
                          <a:solidFill>
                            <a:srgbClr val="FFFFFF"/>
                          </a:solidFill>
                          <a:latin typeface="Century Gothic" panose="020B0502020202020204" pitchFamily="34" charset="0"/>
                          <a:cs typeface="Cambria"/>
                        </a:rPr>
                        <a:t>ие  </a:t>
                      </a:r>
                      <a:r>
                        <a:rPr sz="1200" b="1" spc="-5" dirty="0">
                          <a:solidFill>
                            <a:srgbClr val="FFFFFF"/>
                          </a:solidFill>
                          <a:latin typeface="Century Gothic" panose="020B0502020202020204" pitchFamily="34" charset="0"/>
                          <a:cs typeface="Cambria"/>
                        </a:rPr>
                        <a:t>показателя</a:t>
                      </a:r>
                      <a:endParaRPr sz="1200" dirty="0">
                        <a:latin typeface="Century Gothic" panose="020B0502020202020204" pitchFamily="34" charset="0"/>
                        <a:cs typeface="Cambria"/>
                      </a:endParaRPr>
                    </a:p>
                  </a:txBody>
                  <a:tcPr marL="0" marR="0" marT="1905" marB="0">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rowSpan="2" gridSpan="2">
                  <a:txBody>
                    <a:bodyPr/>
                    <a:lstStyle/>
                    <a:p>
                      <a:pPr>
                        <a:lnSpc>
                          <a:spcPct val="100000"/>
                        </a:lnSpc>
                        <a:spcBef>
                          <a:spcPts val="15"/>
                        </a:spcBef>
                      </a:pPr>
                      <a:endParaRPr sz="1200" dirty="0">
                        <a:latin typeface="Century Gothic" panose="020B0502020202020204" pitchFamily="34" charset="0"/>
                        <a:cs typeface="Times New Roman"/>
                      </a:endParaRPr>
                    </a:p>
                    <a:p>
                      <a:pPr marL="95250" marR="40640" indent="-48895">
                        <a:lnSpc>
                          <a:spcPts val="1340"/>
                        </a:lnSpc>
                      </a:pPr>
                      <a:r>
                        <a:rPr lang="ru-RU" sz="1200" b="1" spc="-5" dirty="0" smtClean="0">
                          <a:solidFill>
                            <a:srgbClr val="FFFFFF"/>
                          </a:solidFill>
                          <a:latin typeface="Century Gothic" panose="020B0502020202020204" pitchFamily="34" charset="0"/>
                          <a:cs typeface="Cambria"/>
                        </a:rPr>
                        <a:t>2020</a:t>
                      </a:r>
                      <a:r>
                        <a:rPr sz="1200" b="1" spc="-65" dirty="0" smtClean="0">
                          <a:solidFill>
                            <a:srgbClr val="FFFFFF"/>
                          </a:solidFill>
                          <a:latin typeface="Century Gothic" panose="020B0502020202020204" pitchFamily="34" charset="0"/>
                          <a:cs typeface="Cambria"/>
                        </a:rPr>
                        <a:t> </a:t>
                      </a:r>
                      <a:r>
                        <a:rPr sz="1200" b="1" spc="-5" dirty="0">
                          <a:solidFill>
                            <a:srgbClr val="FFFFFF"/>
                          </a:solidFill>
                          <a:latin typeface="Century Gothic" panose="020B0502020202020204" pitchFamily="34" charset="0"/>
                          <a:cs typeface="Cambria"/>
                        </a:rPr>
                        <a:t>год  (отчёт)</a:t>
                      </a:r>
                      <a:endParaRPr sz="1200" dirty="0">
                        <a:latin typeface="Century Gothic" panose="020B0502020202020204" pitchFamily="34" charset="0"/>
                        <a:cs typeface="Cambria"/>
                      </a:endParaRPr>
                    </a:p>
                  </a:txBody>
                  <a:tcPr marL="0" marR="0" marT="1905" marB="0">
                    <a:lnL w="6350" cap="flat" cmpd="sng" algn="ctr">
                      <a:solidFill>
                        <a:srgbClr val="D9D9D9"/>
                      </a:solidFill>
                      <a:prstDash val="solid"/>
                      <a:round/>
                      <a:headEnd type="none" w="med" len="med"/>
                      <a:tailEnd type="none" w="med" len="med"/>
                    </a:lnL>
                    <a:lnR w="6350">
                      <a:solidFill>
                        <a:srgbClr val="D9D9D9"/>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solidFill>
                      <a:srgbClr val="4AACC5"/>
                    </a:solidFill>
                  </a:tcPr>
                </a:tc>
                <a:tc rowSpan="2" hMerge="1">
                  <a:txBody>
                    <a:bodyPr/>
                    <a:lstStyle/>
                    <a:p>
                      <a:pPr marL="345440">
                        <a:lnSpc>
                          <a:spcPct val="100000"/>
                        </a:lnSpc>
                        <a:spcBef>
                          <a:spcPts val="195"/>
                        </a:spcBef>
                      </a:pPr>
                      <a:endParaRPr sz="1200" dirty="0">
                        <a:latin typeface="Century Gothic" panose="020B0502020202020204" pitchFamily="34" charset="0"/>
                        <a:cs typeface="Cambria"/>
                      </a:endParaRPr>
                    </a:p>
                  </a:txBody>
                  <a:tcPr marL="0" marR="0" marT="24765" marB="0">
                    <a:lnL w="6350">
                      <a:solidFill>
                        <a:srgbClr val="D9D9D9"/>
                      </a:solidFill>
                      <a:prstDash val="solid"/>
                    </a:lnL>
                    <a:lnR w="6350">
                      <a:solidFill>
                        <a:srgbClr val="D9D9D9"/>
                      </a:solidFill>
                      <a:prstDash val="solid"/>
                    </a:lnR>
                    <a:lnT w="6350">
                      <a:solidFill>
                        <a:srgbClr val="91CDDC"/>
                      </a:solidFill>
                      <a:prstDash val="solid"/>
                    </a:lnT>
                    <a:lnB w="6350">
                      <a:solidFill>
                        <a:srgbClr val="D9D9D9"/>
                      </a:solidFill>
                      <a:prstDash val="solid"/>
                    </a:lnB>
                    <a:solidFill>
                      <a:srgbClr val="4AACC5"/>
                    </a:solidFill>
                  </a:tcPr>
                </a:tc>
                <a:tc gridSpan="2">
                  <a:txBody>
                    <a:bodyPr/>
                    <a:lstStyle/>
                    <a:p>
                      <a:pPr marL="345440" algn="ctr">
                        <a:lnSpc>
                          <a:spcPct val="100000"/>
                        </a:lnSpc>
                        <a:spcBef>
                          <a:spcPts val="195"/>
                        </a:spcBef>
                      </a:pPr>
                      <a:r>
                        <a:rPr lang="ru-RU" sz="1200" b="1" spc="-5" dirty="0" smtClean="0">
                          <a:solidFill>
                            <a:srgbClr val="FFFFFF"/>
                          </a:solidFill>
                          <a:latin typeface="Century Gothic" panose="020B0502020202020204" pitchFamily="34" charset="0"/>
                          <a:cs typeface="Cambria"/>
                        </a:rPr>
                        <a:t>2021</a:t>
                      </a:r>
                      <a:r>
                        <a:rPr sz="1200" b="1" spc="-75" dirty="0" smtClean="0">
                          <a:solidFill>
                            <a:srgbClr val="FFFFFF"/>
                          </a:solidFill>
                          <a:latin typeface="Century Gothic" panose="020B0502020202020204" pitchFamily="34" charset="0"/>
                          <a:cs typeface="Cambria"/>
                        </a:rPr>
                        <a:t> </a:t>
                      </a:r>
                      <a:r>
                        <a:rPr lang="ru-RU" sz="1200" b="1" spc="-5" dirty="0" smtClean="0">
                          <a:solidFill>
                            <a:srgbClr val="FFFFFF"/>
                          </a:solidFill>
                          <a:latin typeface="Century Gothic" panose="020B0502020202020204" pitchFamily="34" charset="0"/>
                          <a:cs typeface="Cambria"/>
                        </a:rPr>
                        <a:t>год</a:t>
                      </a:r>
                      <a:r>
                        <a:rPr lang="ru-RU" sz="1200" b="1" spc="-5" baseline="0" dirty="0" smtClean="0">
                          <a:solidFill>
                            <a:srgbClr val="FFFFFF"/>
                          </a:solidFill>
                          <a:latin typeface="Century Gothic" panose="020B0502020202020204" pitchFamily="34" charset="0"/>
                          <a:cs typeface="Cambria"/>
                        </a:rPr>
                        <a:t> (оценка)</a:t>
                      </a:r>
                      <a:endParaRPr sz="1200" dirty="0">
                        <a:latin typeface="Century Gothic" panose="020B0502020202020204" pitchFamily="34" charset="0"/>
                        <a:cs typeface="Cambria"/>
                      </a:endParaRPr>
                    </a:p>
                  </a:txBody>
                  <a:tcPr marL="0" marR="0" marT="24765" marB="0" anchor="ctr">
                    <a:lnL w="6350">
                      <a:solidFill>
                        <a:srgbClr val="D9D9D9"/>
                      </a:solidFill>
                      <a:prstDash val="solid"/>
                    </a:lnL>
                    <a:lnR w="6350">
                      <a:solidFill>
                        <a:srgbClr val="D9D9D9"/>
                      </a:solidFill>
                      <a:prstDash val="solid"/>
                    </a:lnR>
                    <a:lnT w="6350">
                      <a:solidFill>
                        <a:srgbClr val="91CDDC"/>
                      </a:solidFill>
                      <a:prstDash val="solid"/>
                    </a:lnT>
                    <a:lnB w="6350">
                      <a:solidFill>
                        <a:srgbClr val="D9D9D9"/>
                      </a:solidFill>
                      <a:prstDash val="solid"/>
                    </a:lnB>
                    <a:solidFill>
                      <a:srgbClr val="4AACC5"/>
                    </a:solidFill>
                  </a:tcPr>
                </a:tc>
                <a:tc hMerge="1">
                  <a:txBody>
                    <a:bodyPr/>
                    <a:lstStyle/>
                    <a:p>
                      <a:endParaRPr/>
                    </a:p>
                  </a:txBody>
                  <a:tcPr marL="0" marR="0" marT="0" marB="0"/>
                </a:tc>
                <a:tc gridSpan="2">
                  <a:txBody>
                    <a:bodyPr/>
                    <a:lstStyle/>
                    <a:p>
                      <a:pPr marL="377190" algn="ctr">
                        <a:lnSpc>
                          <a:spcPct val="100000"/>
                        </a:lnSpc>
                        <a:spcBef>
                          <a:spcPts val="195"/>
                        </a:spcBef>
                      </a:pPr>
                      <a:r>
                        <a:rPr sz="1200" b="1" spc="-5" dirty="0" smtClean="0">
                          <a:solidFill>
                            <a:srgbClr val="FFFFFF"/>
                          </a:solidFill>
                          <a:latin typeface="Century Gothic" panose="020B0502020202020204" pitchFamily="34" charset="0"/>
                          <a:cs typeface="Cambria"/>
                        </a:rPr>
                        <a:t>202</a:t>
                      </a:r>
                      <a:r>
                        <a:rPr lang="ru-RU" sz="1200" b="1" spc="-5" dirty="0" smtClean="0">
                          <a:solidFill>
                            <a:srgbClr val="FFFFFF"/>
                          </a:solidFill>
                          <a:latin typeface="Century Gothic" panose="020B0502020202020204" pitchFamily="34" charset="0"/>
                          <a:cs typeface="Cambria"/>
                        </a:rPr>
                        <a:t>2</a:t>
                      </a:r>
                      <a:r>
                        <a:rPr sz="1200" b="1" spc="-75" dirty="0" smtClean="0">
                          <a:solidFill>
                            <a:srgbClr val="FFFFFF"/>
                          </a:solidFill>
                          <a:latin typeface="Century Gothic" panose="020B0502020202020204" pitchFamily="34" charset="0"/>
                          <a:cs typeface="Cambria"/>
                        </a:rPr>
                        <a:t> </a:t>
                      </a:r>
                      <a:r>
                        <a:rPr sz="1200" b="1" spc="-5" dirty="0">
                          <a:solidFill>
                            <a:srgbClr val="FFFFFF"/>
                          </a:solidFill>
                          <a:latin typeface="Century Gothic" panose="020B0502020202020204" pitchFamily="34" charset="0"/>
                          <a:cs typeface="Cambria"/>
                        </a:rPr>
                        <a:t>год</a:t>
                      </a:r>
                      <a:endParaRPr sz="1200" dirty="0">
                        <a:latin typeface="Century Gothic" panose="020B0502020202020204" pitchFamily="34" charset="0"/>
                        <a:cs typeface="Cambria"/>
                      </a:endParaRPr>
                    </a:p>
                  </a:txBody>
                  <a:tcPr marL="0" marR="0" marT="24765" marB="0" anchor="ctr">
                    <a:lnL w="6350" cap="flat" cmpd="sng" algn="ctr">
                      <a:solidFill>
                        <a:srgbClr val="D9D9D9"/>
                      </a:solidFill>
                      <a:prstDash val="solid"/>
                      <a:round/>
                      <a:headEnd type="none" w="med" len="med"/>
                      <a:tailEnd type="none" w="med" len="med"/>
                    </a:lnL>
                    <a:lnR w="6350">
                      <a:solidFill>
                        <a:srgbClr val="D9D9D9"/>
                      </a:solidFill>
                      <a:prstDash val="solid"/>
                    </a:lnR>
                    <a:lnT w="6350">
                      <a:solidFill>
                        <a:srgbClr val="91CDDC"/>
                      </a:solidFill>
                      <a:prstDash val="solid"/>
                    </a:lnT>
                    <a:lnB w="6350" cap="flat" cmpd="sng" algn="ctr">
                      <a:solidFill>
                        <a:srgbClr val="D9D9D9"/>
                      </a:solidFill>
                      <a:prstDash val="solid"/>
                      <a:round/>
                      <a:headEnd type="none" w="med" len="med"/>
                      <a:tailEnd type="none" w="med" len="med"/>
                    </a:lnB>
                    <a:solidFill>
                      <a:srgbClr val="4AACC5"/>
                    </a:solidFill>
                  </a:tcPr>
                </a:tc>
                <a:tc hMerge="1">
                  <a:txBody>
                    <a:bodyPr/>
                    <a:lstStyle/>
                    <a:p>
                      <a:endParaRPr/>
                    </a:p>
                  </a:txBody>
                  <a:tcPr marL="0" marR="0" marT="0" marB="0"/>
                </a:tc>
                <a:tc gridSpan="2">
                  <a:txBody>
                    <a:bodyPr/>
                    <a:lstStyle/>
                    <a:p>
                      <a:pPr marL="150495" algn="ctr">
                        <a:lnSpc>
                          <a:spcPct val="100000"/>
                        </a:lnSpc>
                        <a:spcBef>
                          <a:spcPts val="195"/>
                        </a:spcBef>
                      </a:pPr>
                      <a:r>
                        <a:rPr sz="1200" b="1" spc="-5" dirty="0">
                          <a:solidFill>
                            <a:srgbClr val="FFFFFF"/>
                          </a:solidFill>
                          <a:latin typeface="Century Gothic" panose="020B0502020202020204" pitchFamily="34" charset="0"/>
                          <a:cs typeface="Cambria"/>
                        </a:rPr>
                        <a:t>Плановый</a:t>
                      </a:r>
                      <a:r>
                        <a:rPr sz="1200" b="1" spc="-60" dirty="0">
                          <a:solidFill>
                            <a:srgbClr val="FFFFFF"/>
                          </a:solidFill>
                          <a:latin typeface="Century Gothic" panose="020B0502020202020204" pitchFamily="34" charset="0"/>
                          <a:cs typeface="Cambria"/>
                        </a:rPr>
                        <a:t> </a:t>
                      </a:r>
                      <a:r>
                        <a:rPr sz="1200" b="1" spc="-5" dirty="0">
                          <a:solidFill>
                            <a:srgbClr val="FFFFFF"/>
                          </a:solidFill>
                          <a:latin typeface="Century Gothic" panose="020B0502020202020204" pitchFamily="34" charset="0"/>
                          <a:cs typeface="Cambria"/>
                        </a:rPr>
                        <a:t>период</a:t>
                      </a:r>
                      <a:endParaRPr sz="1200" dirty="0">
                        <a:latin typeface="Century Gothic" panose="020B0502020202020204" pitchFamily="34" charset="0"/>
                        <a:cs typeface="Cambria"/>
                      </a:endParaRPr>
                    </a:p>
                  </a:txBody>
                  <a:tcPr marL="0" marR="0" marT="24765" marB="0" anchor="ctr">
                    <a:lnL w="6350" cap="flat" cmpd="sng" algn="ctr">
                      <a:solidFill>
                        <a:srgbClr val="D9D9D9"/>
                      </a:solidFill>
                      <a:prstDash val="solid"/>
                      <a:round/>
                      <a:headEnd type="none" w="med" len="med"/>
                      <a:tailEnd type="none" w="med" len="med"/>
                    </a:lnL>
                    <a:lnR w="6350">
                      <a:solidFill>
                        <a:srgbClr val="91CDDC"/>
                      </a:solidFill>
                      <a:prstDash val="solid"/>
                    </a:lnR>
                    <a:lnT w="6350">
                      <a:solidFill>
                        <a:srgbClr val="91CDDC"/>
                      </a:solidFill>
                      <a:prstDash val="solid"/>
                    </a:lnT>
                    <a:lnB w="6350" cap="flat" cmpd="sng" algn="ctr">
                      <a:solidFill>
                        <a:srgbClr val="D9D9D9"/>
                      </a:solidFill>
                      <a:prstDash val="solid"/>
                      <a:round/>
                      <a:headEnd type="none" w="med" len="med"/>
                      <a:tailEnd type="none" w="med" len="med"/>
                    </a:lnB>
                    <a:solidFill>
                      <a:srgbClr val="4AACC5"/>
                    </a:solidFill>
                  </a:tcPr>
                </a:tc>
                <a:tc hMerge="1">
                  <a:txBody>
                    <a:bodyPr/>
                    <a:lstStyle/>
                    <a:p>
                      <a:endParaRPr/>
                    </a:p>
                  </a:txBody>
                  <a:tcPr marL="0" marR="0" marT="0" marB="0"/>
                </a:tc>
              </a:tr>
              <a:tr h="723296">
                <a:tc vMerge="1">
                  <a:txBody>
                    <a:bodyPr/>
                    <a:lstStyle/>
                    <a:p>
                      <a:endParaRPr/>
                    </a:p>
                  </a:txBody>
                  <a:tcPr marL="0" marR="0" marT="1905" marB="0">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gridSpan="2" vMerge="1">
                  <a:txBody>
                    <a:bodyPr/>
                    <a:lstStyle/>
                    <a:p>
                      <a:endParaRPr lang="ru-RU"/>
                    </a:p>
                  </a:txBody>
                  <a:tcPr/>
                </a:tc>
                <a:tc hMerge="1" vMerge="1">
                  <a:txBody>
                    <a:bodyPr/>
                    <a:lstStyle/>
                    <a:p>
                      <a:pPr>
                        <a:lnSpc>
                          <a:spcPct val="100000"/>
                        </a:lnSpc>
                        <a:spcBef>
                          <a:spcPts val="45"/>
                        </a:spcBef>
                      </a:pPr>
                      <a:endParaRPr sz="1200" dirty="0">
                        <a:latin typeface="Century Gothic" panose="020B0502020202020204" pitchFamily="34" charset="0"/>
                        <a:cs typeface="Cambria"/>
                      </a:endParaRPr>
                    </a:p>
                  </a:txBody>
                  <a:tcPr marL="0" marR="0" marT="5715" marB="0">
                    <a:lnL w="6350">
                      <a:solidFill>
                        <a:srgbClr val="D9D9D9"/>
                      </a:solidFill>
                      <a:prstDash val="solid"/>
                    </a:lnL>
                    <a:lnR w="6350">
                      <a:solidFill>
                        <a:srgbClr val="D9D9D9"/>
                      </a:solidFill>
                      <a:prstDash val="solid"/>
                    </a:lnR>
                    <a:lnT w="6350">
                      <a:solidFill>
                        <a:srgbClr val="D9D9D9"/>
                      </a:solidFill>
                      <a:prstDash val="solid"/>
                    </a:lnT>
                    <a:lnB w="6350">
                      <a:solidFill>
                        <a:srgbClr val="91CDDC"/>
                      </a:solidFill>
                      <a:prstDash val="solid"/>
                    </a:lnB>
                    <a:solidFill>
                      <a:srgbClr val="4AACC5"/>
                    </a:solidFill>
                  </a:tcPr>
                </a:tc>
                <a:tc>
                  <a:txBody>
                    <a:bodyPr/>
                    <a:lstStyle/>
                    <a:p>
                      <a:pPr>
                        <a:lnSpc>
                          <a:spcPct val="100000"/>
                        </a:lnSpc>
                        <a:spcBef>
                          <a:spcPts val="45"/>
                        </a:spcBef>
                      </a:pPr>
                      <a:endParaRPr sz="1200" dirty="0">
                        <a:latin typeface="Century Gothic" panose="020B0502020202020204" pitchFamily="34" charset="0"/>
                        <a:cs typeface="Times New Roman"/>
                      </a:endParaRPr>
                    </a:p>
                    <a:p>
                      <a:pPr algn="ctr">
                        <a:lnSpc>
                          <a:spcPct val="100000"/>
                        </a:lnSpc>
                      </a:pPr>
                      <a:r>
                        <a:rPr sz="1200" b="1" spc="-5" dirty="0">
                          <a:solidFill>
                            <a:srgbClr val="FFFFFF"/>
                          </a:solidFill>
                          <a:latin typeface="Century Gothic" panose="020B0502020202020204" pitchFamily="34" charset="0"/>
                          <a:cs typeface="Cambria"/>
                        </a:rPr>
                        <a:t>всего</a:t>
                      </a:r>
                      <a:endParaRPr sz="1200" dirty="0">
                        <a:latin typeface="Century Gothic" panose="020B0502020202020204" pitchFamily="34" charset="0"/>
                        <a:cs typeface="Cambria"/>
                      </a:endParaRPr>
                    </a:p>
                  </a:txBody>
                  <a:tcPr marL="0" marR="0" marT="5715" marB="0">
                    <a:lnL w="6350">
                      <a:solidFill>
                        <a:srgbClr val="D9D9D9"/>
                      </a:solidFill>
                      <a:prstDash val="solid"/>
                    </a:lnL>
                    <a:lnR w="6350">
                      <a:solidFill>
                        <a:srgbClr val="D9D9D9"/>
                      </a:solidFill>
                      <a:prstDash val="solid"/>
                    </a:lnR>
                    <a:lnT w="6350">
                      <a:solidFill>
                        <a:srgbClr val="D9D9D9"/>
                      </a:solidFill>
                      <a:prstDash val="solid"/>
                    </a:lnT>
                    <a:lnB w="6350">
                      <a:solidFill>
                        <a:srgbClr val="91CDDC"/>
                      </a:solidFill>
                      <a:prstDash val="solid"/>
                    </a:lnB>
                    <a:solidFill>
                      <a:srgbClr val="4AACC5"/>
                    </a:solidFill>
                  </a:tcPr>
                </a:tc>
                <a:tc>
                  <a:txBody>
                    <a:bodyPr/>
                    <a:lstStyle/>
                    <a:p>
                      <a:pPr marL="45085" marR="38100" indent="-1270" algn="ctr">
                        <a:lnSpc>
                          <a:spcPct val="97700"/>
                        </a:lnSpc>
                        <a:spcBef>
                          <a:spcPts val="140"/>
                        </a:spcBef>
                      </a:pPr>
                      <a:r>
                        <a:rPr sz="1200" spc="-5" dirty="0">
                          <a:solidFill>
                            <a:srgbClr val="FFFFFF"/>
                          </a:solidFill>
                          <a:latin typeface="Century Gothic" panose="020B0502020202020204" pitchFamily="34" charset="0"/>
                          <a:cs typeface="Cambria"/>
                        </a:rPr>
                        <a:t>уд. </a:t>
                      </a:r>
                      <a:r>
                        <a:rPr sz="1200" dirty="0">
                          <a:solidFill>
                            <a:srgbClr val="FFFFFF"/>
                          </a:solidFill>
                          <a:latin typeface="Century Gothic" panose="020B0502020202020204" pitchFamily="34" charset="0"/>
                          <a:cs typeface="Cambria"/>
                        </a:rPr>
                        <a:t>вес в  общем  </a:t>
                      </a:r>
                      <a:r>
                        <a:rPr sz="1200" spc="-5" dirty="0">
                          <a:solidFill>
                            <a:srgbClr val="FFFFFF"/>
                          </a:solidFill>
                          <a:latin typeface="Century Gothic" panose="020B0502020202020204" pitchFamily="34" charset="0"/>
                          <a:cs typeface="Cambria"/>
                        </a:rPr>
                        <a:t>объёме</a:t>
                      </a:r>
                      <a:r>
                        <a:rPr sz="1200" spc="-70" dirty="0">
                          <a:solidFill>
                            <a:srgbClr val="FFFFFF"/>
                          </a:solidFill>
                          <a:latin typeface="Century Gothic" panose="020B0502020202020204" pitchFamily="34" charset="0"/>
                          <a:cs typeface="Cambria"/>
                        </a:rPr>
                        <a:t> </a:t>
                      </a:r>
                      <a:r>
                        <a:rPr sz="1200" dirty="0">
                          <a:solidFill>
                            <a:srgbClr val="FFFFFF"/>
                          </a:solidFill>
                          <a:latin typeface="Century Gothic" panose="020B0502020202020204" pitchFamily="34" charset="0"/>
                          <a:cs typeface="Cambria"/>
                        </a:rPr>
                        <a:t>%</a:t>
                      </a:r>
                      <a:endParaRPr sz="1200" dirty="0">
                        <a:latin typeface="Century Gothic" panose="020B0502020202020204" pitchFamily="34" charset="0"/>
                        <a:cs typeface="Cambria"/>
                      </a:endParaRPr>
                    </a:p>
                  </a:txBody>
                  <a:tcPr marL="0" marR="0" marT="17780" marB="0">
                    <a:lnL w="6350">
                      <a:solidFill>
                        <a:srgbClr val="D9D9D9"/>
                      </a:solidFill>
                      <a:prstDash val="solid"/>
                    </a:lnL>
                    <a:lnR w="6350">
                      <a:solidFill>
                        <a:srgbClr val="D9D9D9"/>
                      </a:solidFill>
                      <a:prstDash val="solid"/>
                    </a:lnR>
                    <a:lnT w="6350">
                      <a:solidFill>
                        <a:srgbClr val="D9D9D9"/>
                      </a:solidFill>
                      <a:prstDash val="solid"/>
                    </a:lnT>
                    <a:lnB w="6350">
                      <a:solidFill>
                        <a:srgbClr val="91CDDC"/>
                      </a:solidFill>
                      <a:prstDash val="solid"/>
                    </a:lnB>
                    <a:solidFill>
                      <a:srgbClr val="4AACC5"/>
                    </a:solidFill>
                  </a:tcPr>
                </a:tc>
                <a:tc>
                  <a:txBody>
                    <a:bodyPr/>
                    <a:lstStyle/>
                    <a:p>
                      <a:pPr>
                        <a:lnSpc>
                          <a:spcPct val="100000"/>
                        </a:lnSpc>
                        <a:spcBef>
                          <a:spcPts val="45"/>
                        </a:spcBef>
                      </a:pPr>
                      <a:endParaRPr sz="1200" dirty="0">
                        <a:latin typeface="Century Gothic" panose="020B0502020202020204" pitchFamily="34" charset="0"/>
                        <a:cs typeface="Times New Roman"/>
                      </a:endParaRPr>
                    </a:p>
                    <a:p>
                      <a:pPr algn="ctr">
                        <a:lnSpc>
                          <a:spcPct val="100000"/>
                        </a:lnSpc>
                      </a:pPr>
                      <a:r>
                        <a:rPr sz="1200" b="1" spc="-5" dirty="0">
                          <a:solidFill>
                            <a:srgbClr val="FFFFFF"/>
                          </a:solidFill>
                          <a:latin typeface="Century Gothic" panose="020B0502020202020204" pitchFamily="34" charset="0"/>
                          <a:cs typeface="Cambria"/>
                        </a:rPr>
                        <a:t>всего</a:t>
                      </a:r>
                      <a:endParaRPr sz="1200" dirty="0">
                        <a:latin typeface="Century Gothic" panose="020B0502020202020204" pitchFamily="34" charset="0"/>
                        <a:cs typeface="Cambria"/>
                      </a:endParaRPr>
                    </a:p>
                  </a:txBody>
                  <a:tcPr marL="0" marR="0" marT="5715" marB="0">
                    <a:lnL w="6350" cap="flat" cmpd="sng" algn="ctr">
                      <a:solidFill>
                        <a:srgbClr val="D9D9D9"/>
                      </a:solidFill>
                      <a:prstDash val="solid"/>
                      <a:round/>
                      <a:headEnd type="none" w="med" len="med"/>
                      <a:tailEnd type="none" w="med" len="med"/>
                    </a:lnL>
                    <a:lnR w="6350">
                      <a:solidFill>
                        <a:srgbClr val="D9D9D9"/>
                      </a:solidFill>
                      <a:prstDash val="solid"/>
                    </a:lnR>
                    <a:lnT w="6350" cap="flat" cmpd="sng" algn="ctr">
                      <a:solidFill>
                        <a:srgbClr val="D9D9D9"/>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4AACC5"/>
                    </a:solidFill>
                  </a:tcPr>
                </a:tc>
                <a:tc>
                  <a:txBody>
                    <a:bodyPr/>
                    <a:lstStyle/>
                    <a:p>
                      <a:pPr marL="14604" marR="9525" indent="-1270" algn="ctr">
                        <a:lnSpc>
                          <a:spcPct val="97700"/>
                        </a:lnSpc>
                        <a:spcBef>
                          <a:spcPts val="140"/>
                        </a:spcBef>
                      </a:pPr>
                      <a:r>
                        <a:rPr sz="1200" spc="-5" dirty="0">
                          <a:solidFill>
                            <a:srgbClr val="FFFFFF"/>
                          </a:solidFill>
                          <a:latin typeface="Century Gothic" panose="020B0502020202020204" pitchFamily="34" charset="0"/>
                          <a:cs typeface="Cambria"/>
                        </a:rPr>
                        <a:t>уд. </a:t>
                      </a:r>
                      <a:r>
                        <a:rPr sz="1200" dirty="0">
                          <a:solidFill>
                            <a:srgbClr val="FFFFFF"/>
                          </a:solidFill>
                          <a:latin typeface="Century Gothic" panose="020B0502020202020204" pitchFamily="34" charset="0"/>
                          <a:cs typeface="Cambria"/>
                        </a:rPr>
                        <a:t>вес в  общем  </a:t>
                      </a:r>
                      <a:r>
                        <a:rPr sz="1200" spc="-5" dirty="0">
                          <a:solidFill>
                            <a:srgbClr val="FFFFFF"/>
                          </a:solidFill>
                          <a:latin typeface="Century Gothic" panose="020B0502020202020204" pitchFamily="34" charset="0"/>
                          <a:cs typeface="Cambria"/>
                        </a:rPr>
                        <a:t>объёме</a:t>
                      </a:r>
                      <a:r>
                        <a:rPr sz="1200" spc="-70" dirty="0">
                          <a:solidFill>
                            <a:srgbClr val="FFFFFF"/>
                          </a:solidFill>
                          <a:latin typeface="Century Gothic" panose="020B0502020202020204" pitchFamily="34" charset="0"/>
                          <a:cs typeface="Cambria"/>
                        </a:rPr>
                        <a:t> </a:t>
                      </a:r>
                      <a:r>
                        <a:rPr sz="1200" dirty="0">
                          <a:solidFill>
                            <a:srgbClr val="FFFFFF"/>
                          </a:solidFill>
                          <a:latin typeface="Century Gothic" panose="020B0502020202020204" pitchFamily="34" charset="0"/>
                          <a:cs typeface="Cambria"/>
                        </a:rPr>
                        <a:t>%</a:t>
                      </a:r>
                      <a:endParaRPr sz="1200" dirty="0">
                        <a:latin typeface="Century Gothic" panose="020B0502020202020204" pitchFamily="34" charset="0"/>
                        <a:cs typeface="Cambria"/>
                      </a:endParaRPr>
                    </a:p>
                  </a:txBody>
                  <a:tcPr marL="0" marR="0" marT="17780" marB="0">
                    <a:lnL w="6350">
                      <a:solidFill>
                        <a:srgbClr val="D9D9D9"/>
                      </a:solidFill>
                      <a:prstDash val="solid"/>
                    </a:lnL>
                    <a:lnR w="6350">
                      <a:solidFill>
                        <a:srgbClr val="D9D9D9"/>
                      </a:solidFill>
                      <a:prstDash val="solid"/>
                    </a:lnR>
                    <a:lnT w="6350">
                      <a:solidFill>
                        <a:srgbClr val="D9D9D9"/>
                      </a:solidFill>
                      <a:prstDash val="solid"/>
                    </a:lnT>
                    <a:lnB w="6350">
                      <a:solidFill>
                        <a:srgbClr val="91CDDC"/>
                      </a:solidFill>
                      <a:prstDash val="solid"/>
                    </a:lnB>
                    <a:solidFill>
                      <a:srgbClr val="4AACC5"/>
                    </a:solidFill>
                  </a:tcPr>
                </a:tc>
                <a:tc>
                  <a:txBody>
                    <a:bodyPr/>
                    <a:lstStyle/>
                    <a:p>
                      <a:pPr>
                        <a:lnSpc>
                          <a:spcPct val="100000"/>
                        </a:lnSpc>
                        <a:spcBef>
                          <a:spcPts val="45"/>
                        </a:spcBef>
                      </a:pPr>
                      <a:endParaRPr sz="1200" dirty="0">
                        <a:latin typeface="Century Gothic" panose="020B0502020202020204" pitchFamily="34" charset="0"/>
                        <a:cs typeface="Times New Roman"/>
                      </a:endParaRPr>
                    </a:p>
                    <a:p>
                      <a:pPr marL="1270" algn="ctr">
                        <a:lnSpc>
                          <a:spcPct val="100000"/>
                        </a:lnSpc>
                      </a:pPr>
                      <a:r>
                        <a:rPr sz="1200" b="1" spc="-5" dirty="0" smtClean="0">
                          <a:solidFill>
                            <a:srgbClr val="FFFFFF"/>
                          </a:solidFill>
                          <a:latin typeface="Century Gothic" panose="020B0502020202020204" pitchFamily="34" charset="0"/>
                          <a:cs typeface="Cambria"/>
                        </a:rPr>
                        <a:t>202</a:t>
                      </a:r>
                      <a:r>
                        <a:rPr lang="ru-RU" sz="1200" b="1" spc="-5" dirty="0" smtClean="0">
                          <a:solidFill>
                            <a:srgbClr val="FFFFFF"/>
                          </a:solidFill>
                          <a:latin typeface="Century Gothic" panose="020B0502020202020204" pitchFamily="34" charset="0"/>
                          <a:cs typeface="Cambria"/>
                        </a:rPr>
                        <a:t>3</a:t>
                      </a:r>
                      <a:r>
                        <a:rPr sz="1200" b="1" spc="-75" dirty="0" smtClean="0">
                          <a:solidFill>
                            <a:srgbClr val="FFFFFF"/>
                          </a:solidFill>
                          <a:latin typeface="Century Gothic" panose="020B0502020202020204" pitchFamily="34" charset="0"/>
                          <a:cs typeface="Cambria"/>
                        </a:rPr>
                        <a:t> </a:t>
                      </a:r>
                      <a:r>
                        <a:rPr sz="1200" b="1" spc="-5" dirty="0">
                          <a:solidFill>
                            <a:srgbClr val="FFFFFF"/>
                          </a:solidFill>
                          <a:latin typeface="Century Gothic" panose="020B0502020202020204" pitchFamily="34" charset="0"/>
                          <a:cs typeface="Cambria"/>
                        </a:rPr>
                        <a:t>год</a:t>
                      </a:r>
                      <a:endParaRPr sz="1200" dirty="0">
                        <a:latin typeface="Century Gothic" panose="020B0502020202020204" pitchFamily="34" charset="0"/>
                        <a:cs typeface="Cambria"/>
                      </a:endParaRPr>
                    </a:p>
                  </a:txBody>
                  <a:tcPr marL="0" marR="0" marT="5715" marB="0">
                    <a:lnL w="6350" cap="flat" cmpd="sng" algn="ctr">
                      <a:solidFill>
                        <a:srgbClr val="D9D9D9"/>
                      </a:solidFill>
                      <a:prstDash val="solid"/>
                      <a:round/>
                      <a:headEnd type="none" w="med" len="med"/>
                      <a:tailEnd type="none" w="med" len="med"/>
                    </a:lnL>
                    <a:lnR w="6350">
                      <a:solidFill>
                        <a:srgbClr val="D9D9D9"/>
                      </a:solidFill>
                      <a:prstDash val="solid"/>
                    </a:lnR>
                    <a:lnT w="6350" cap="flat" cmpd="sng" algn="ctr">
                      <a:solidFill>
                        <a:srgbClr val="D9D9D9"/>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4AACC5"/>
                    </a:solidFill>
                  </a:tcPr>
                </a:tc>
                <a:tc>
                  <a:txBody>
                    <a:bodyPr/>
                    <a:lstStyle/>
                    <a:p>
                      <a:pPr>
                        <a:lnSpc>
                          <a:spcPct val="100000"/>
                        </a:lnSpc>
                        <a:spcBef>
                          <a:spcPts val="45"/>
                        </a:spcBef>
                      </a:pPr>
                      <a:endParaRPr sz="1200" dirty="0">
                        <a:latin typeface="Century Gothic" panose="020B0502020202020204" pitchFamily="34" charset="0"/>
                        <a:cs typeface="Times New Roman"/>
                      </a:endParaRPr>
                    </a:p>
                    <a:p>
                      <a:pPr algn="ctr">
                        <a:lnSpc>
                          <a:spcPct val="100000"/>
                        </a:lnSpc>
                      </a:pPr>
                      <a:r>
                        <a:rPr sz="1200" b="1" spc="-5" dirty="0" smtClean="0">
                          <a:solidFill>
                            <a:srgbClr val="FFFFFF"/>
                          </a:solidFill>
                          <a:latin typeface="Century Gothic" panose="020B0502020202020204" pitchFamily="34" charset="0"/>
                          <a:cs typeface="Cambria"/>
                        </a:rPr>
                        <a:t>202</a:t>
                      </a:r>
                      <a:r>
                        <a:rPr lang="ru-RU" sz="1200" b="1" spc="-5" dirty="0" smtClean="0">
                          <a:solidFill>
                            <a:srgbClr val="FFFFFF"/>
                          </a:solidFill>
                          <a:latin typeface="Century Gothic" panose="020B0502020202020204" pitchFamily="34" charset="0"/>
                          <a:cs typeface="Cambria"/>
                        </a:rPr>
                        <a:t>4</a:t>
                      </a:r>
                      <a:r>
                        <a:rPr sz="1200" b="1" spc="-75" dirty="0" smtClean="0">
                          <a:solidFill>
                            <a:srgbClr val="FFFFFF"/>
                          </a:solidFill>
                          <a:latin typeface="Century Gothic" panose="020B0502020202020204" pitchFamily="34" charset="0"/>
                          <a:cs typeface="Cambria"/>
                        </a:rPr>
                        <a:t> </a:t>
                      </a:r>
                      <a:r>
                        <a:rPr sz="1200" b="1" spc="-5" dirty="0">
                          <a:solidFill>
                            <a:srgbClr val="FFFFFF"/>
                          </a:solidFill>
                          <a:latin typeface="Century Gothic" panose="020B0502020202020204" pitchFamily="34" charset="0"/>
                          <a:cs typeface="Cambria"/>
                        </a:rPr>
                        <a:t>год</a:t>
                      </a:r>
                      <a:endParaRPr sz="1200" dirty="0">
                        <a:latin typeface="Century Gothic" panose="020B0502020202020204" pitchFamily="34" charset="0"/>
                        <a:cs typeface="Cambria"/>
                      </a:endParaRPr>
                    </a:p>
                  </a:txBody>
                  <a:tcPr marL="0" marR="0" marT="5715" marB="0">
                    <a:lnL w="6350">
                      <a:solidFill>
                        <a:srgbClr val="D9D9D9"/>
                      </a:solidFill>
                      <a:prstDash val="solid"/>
                    </a:lnL>
                    <a:lnT w="6350">
                      <a:solidFill>
                        <a:srgbClr val="D9D9D9"/>
                      </a:solidFill>
                      <a:prstDash val="solid"/>
                    </a:lnT>
                    <a:lnB w="6350">
                      <a:solidFill>
                        <a:srgbClr val="91CDDC"/>
                      </a:solidFill>
                      <a:prstDash val="solid"/>
                    </a:lnB>
                    <a:solidFill>
                      <a:srgbClr val="4AACC5"/>
                    </a:solidFill>
                  </a:tcPr>
                </a:tc>
              </a:tr>
              <a:tr h="218811">
                <a:tc>
                  <a:txBody>
                    <a:bodyPr/>
                    <a:lstStyle/>
                    <a:p>
                      <a:pPr>
                        <a:lnSpc>
                          <a:spcPct val="100000"/>
                        </a:lnSpc>
                        <a:spcBef>
                          <a:spcPts val="55"/>
                        </a:spcBef>
                      </a:pPr>
                      <a:r>
                        <a:rPr sz="1100" b="1" spc="-5" dirty="0">
                          <a:latin typeface="Century Gothic" panose="020B0502020202020204" pitchFamily="34" charset="0"/>
                          <a:cs typeface="Cambria"/>
                        </a:rPr>
                        <a:t>Всего</a:t>
                      </a:r>
                      <a:endParaRPr sz="1100" dirty="0">
                        <a:latin typeface="Century Gothic" panose="020B0502020202020204" pitchFamily="34" charset="0"/>
                        <a:cs typeface="Cambria"/>
                      </a:endParaRPr>
                    </a:p>
                  </a:txBody>
                  <a:tcPr marL="0" marR="0" marT="69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gridSpan="2">
                  <a:txBody>
                    <a:bodyPr/>
                    <a:lstStyle/>
                    <a:p>
                      <a:pPr algn="ctr">
                        <a:lnSpc>
                          <a:spcPct val="100000"/>
                        </a:lnSpc>
                        <a:spcBef>
                          <a:spcPts val="120"/>
                        </a:spcBef>
                      </a:pPr>
                      <a:r>
                        <a:rPr lang="ru-RU" sz="1100" b="1" spc="-5" dirty="0" smtClean="0">
                          <a:latin typeface="Century Gothic" panose="020B0502020202020204" pitchFamily="34" charset="0"/>
                          <a:cs typeface="Cambria"/>
                        </a:rPr>
                        <a:t>2527,3</a:t>
                      </a:r>
                      <a:endParaRPr sz="1100" dirty="0">
                        <a:latin typeface="Century Gothic" panose="020B0502020202020204" pitchFamily="34" charset="0"/>
                        <a:cs typeface="Cambria"/>
                      </a:endParaRPr>
                    </a:p>
                  </a:txBody>
                  <a:tcPr marL="0" marR="0" marT="1524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hMerge="1">
                  <a:txBody>
                    <a:bodyPr/>
                    <a:lstStyle/>
                    <a:p>
                      <a:pPr marL="1270" algn="ctr">
                        <a:lnSpc>
                          <a:spcPct val="100000"/>
                        </a:lnSpc>
                        <a:spcBef>
                          <a:spcPts val="120"/>
                        </a:spcBef>
                      </a:pPr>
                      <a:endParaRPr sz="1200">
                        <a:latin typeface="Century Gothic" panose="020B0502020202020204" pitchFamily="34" charset="0"/>
                        <a:cs typeface="Cambria"/>
                      </a:endParaRPr>
                    </a:p>
                  </a:txBody>
                  <a:tcPr marL="0" marR="0" marT="1524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1270" algn="ctr">
                        <a:lnSpc>
                          <a:spcPct val="100000"/>
                        </a:lnSpc>
                        <a:spcBef>
                          <a:spcPts val="120"/>
                        </a:spcBef>
                      </a:pPr>
                      <a:r>
                        <a:rPr lang="ru-RU" sz="1100" b="1" spc="-5" dirty="0" smtClean="0">
                          <a:latin typeface="Century Gothic" panose="020B0502020202020204" pitchFamily="34" charset="0"/>
                          <a:cs typeface="Cambria"/>
                        </a:rPr>
                        <a:t>2738,6</a:t>
                      </a:r>
                      <a:endParaRPr sz="1100" dirty="0">
                        <a:latin typeface="Century Gothic" panose="020B0502020202020204" pitchFamily="34" charset="0"/>
                        <a:cs typeface="Cambria"/>
                      </a:endParaRPr>
                    </a:p>
                  </a:txBody>
                  <a:tcPr marL="0" marR="0" marT="1524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120"/>
                        </a:spcBef>
                      </a:pPr>
                      <a:r>
                        <a:rPr sz="1100" b="1" spc="-5" dirty="0">
                          <a:latin typeface="Century Gothic" panose="020B0502020202020204" pitchFamily="34" charset="0"/>
                          <a:cs typeface="Cambria"/>
                        </a:rPr>
                        <a:t>100,0</a:t>
                      </a:r>
                      <a:endParaRPr sz="1100" dirty="0">
                        <a:latin typeface="Century Gothic" panose="020B0502020202020204" pitchFamily="34" charset="0"/>
                        <a:cs typeface="Cambria"/>
                      </a:endParaRPr>
                    </a:p>
                  </a:txBody>
                  <a:tcPr marL="0" marR="0" marT="1524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1270" algn="ctr">
                        <a:lnSpc>
                          <a:spcPct val="100000"/>
                        </a:lnSpc>
                        <a:spcBef>
                          <a:spcPts val="120"/>
                        </a:spcBef>
                      </a:pPr>
                      <a:r>
                        <a:rPr lang="ru-RU" sz="1100" b="1" spc="-5" dirty="0" smtClean="0">
                          <a:latin typeface="Century Gothic" panose="020B0502020202020204" pitchFamily="34" charset="0"/>
                          <a:cs typeface="Cambria"/>
                        </a:rPr>
                        <a:t>2376,0</a:t>
                      </a:r>
                      <a:endParaRPr sz="1100" dirty="0">
                        <a:latin typeface="Century Gothic" panose="020B0502020202020204" pitchFamily="34" charset="0"/>
                        <a:cs typeface="Cambria"/>
                      </a:endParaRPr>
                    </a:p>
                  </a:txBody>
                  <a:tcPr marL="0" marR="0" marT="1524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ct val="100000"/>
                        </a:lnSpc>
                        <a:spcBef>
                          <a:spcPts val="120"/>
                        </a:spcBef>
                      </a:pPr>
                      <a:r>
                        <a:rPr sz="1100" b="1" spc="-5" dirty="0">
                          <a:latin typeface="Century Gothic" panose="020B0502020202020204" pitchFamily="34" charset="0"/>
                          <a:cs typeface="Cambria"/>
                        </a:rPr>
                        <a:t>100,0</a:t>
                      </a:r>
                      <a:endParaRPr sz="1100">
                        <a:latin typeface="Century Gothic" panose="020B0502020202020204" pitchFamily="34" charset="0"/>
                        <a:cs typeface="Cambria"/>
                      </a:endParaRPr>
                    </a:p>
                  </a:txBody>
                  <a:tcPr marL="0" marR="0" marT="1524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120"/>
                        </a:spcBef>
                      </a:pPr>
                      <a:r>
                        <a:rPr lang="ru-RU" sz="1100" b="1" spc="-5" dirty="0" smtClean="0">
                          <a:latin typeface="Century Gothic" panose="020B0502020202020204" pitchFamily="34" charset="0"/>
                          <a:cs typeface="Cambria"/>
                        </a:rPr>
                        <a:t>2400,1</a:t>
                      </a:r>
                      <a:endParaRPr sz="1100" dirty="0">
                        <a:latin typeface="Century Gothic" panose="020B0502020202020204" pitchFamily="34" charset="0"/>
                        <a:cs typeface="Cambria"/>
                      </a:endParaRPr>
                    </a:p>
                  </a:txBody>
                  <a:tcPr marL="0" marR="0" marT="1524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ct val="100000"/>
                        </a:lnSpc>
                        <a:spcBef>
                          <a:spcPts val="80"/>
                        </a:spcBef>
                      </a:pPr>
                      <a:r>
                        <a:rPr lang="ru-RU" sz="1100" b="1" dirty="0" smtClean="0">
                          <a:solidFill>
                            <a:srgbClr val="252525"/>
                          </a:solidFill>
                          <a:latin typeface="Century Gothic" panose="020B0502020202020204" pitchFamily="34" charset="0"/>
                          <a:cs typeface="Times New Roman"/>
                        </a:rPr>
                        <a:t>2123,7</a:t>
                      </a:r>
                      <a:endParaRPr sz="1100" dirty="0">
                        <a:latin typeface="Century Gothic" panose="020B0502020202020204" pitchFamily="34" charset="0"/>
                        <a:cs typeface="Times New Roman"/>
                      </a:endParaRPr>
                    </a:p>
                  </a:txBody>
                  <a:tcPr marL="0" marR="0" marT="1016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175398">
                <a:tc gridSpan="9">
                  <a:txBody>
                    <a:bodyPr/>
                    <a:lstStyle/>
                    <a:p>
                      <a:pPr algn="ctr">
                        <a:lnSpc>
                          <a:spcPts val="1370"/>
                        </a:lnSpc>
                      </a:pPr>
                      <a:r>
                        <a:rPr sz="1100" spc="-5" dirty="0">
                          <a:latin typeface="Century Gothic" panose="020B0502020202020204" pitchFamily="34" charset="0"/>
                          <a:cs typeface="Cambria"/>
                        </a:rPr>
                        <a:t>в том</a:t>
                      </a:r>
                      <a:r>
                        <a:rPr sz="1100" spc="-85" dirty="0">
                          <a:latin typeface="Century Gothic" panose="020B0502020202020204" pitchFamily="34" charset="0"/>
                          <a:cs typeface="Cambria"/>
                        </a:rPr>
                        <a:t> </a:t>
                      </a:r>
                      <a:r>
                        <a:rPr sz="1100" spc="-5" dirty="0">
                          <a:latin typeface="Century Gothic" panose="020B0502020202020204" pitchFamily="34" charset="0"/>
                          <a:cs typeface="Cambria"/>
                        </a:rPr>
                        <a:t>числе:</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hMerge="1">
                  <a:txBody>
                    <a:bodyPr/>
                    <a:lstStyle/>
                    <a:p>
                      <a:endParaRPr lang="ru-RU"/>
                    </a:p>
                  </a:txBody>
                  <a:tcPr/>
                </a:tc>
                <a:tc hMerge="1">
                  <a:txBody>
                    <a:bodyPr/>
                    <a:lstStyle/>
                    <a:p>
                      <a:endParaRPr/>
                    </a:p>
                  </a:txBody>
                  <a:tcPr marL="0" marR="0" marT="0" marB="0"/>
                </a:tc>
                <a:tc hMerge="1">
                  <a:txBody>
                    <a:bodyPr/>
                    <a:lstStyle/>
                    <a:p>
                      <a:endParaRPr lang="ru-RU"/>
                    </a:p>
                  </a:txBody>
                  <a:tcPr/>
                </a:tc>
                <a:tc hMerge="1">
                  <a:txBody>
                    <a:bodyPr/>
                    <a:lstStyle/>
                    <a:p>
                      <a:endParaRPr/>
                    </a:p>
                  </a:txBody>
                  <a:tcPr marL="0" marR="0" marT="0" marB="0"/>
                </a:tc>
                <a:tc hMerge="1">
                  <a:txBody>
                    <a:bodyPr/>
                    <a:lstStyle/>
                    <a:p>
                      <a:endParaRPr lang="ru-RU"/>
                    </a:p>
                  </a:txBody>
                  <a:tcPr/>
                </a:tc>
                <a:tc hMerge="1">
                  <a:txBody>
                    <a:bodyPr/>
                    <a:lstStyle/>
                    <a:p>
                      <a:endParaRPr/>
                    </a:p>
                  </a:txBody>
                  <a:tcPr marL="0" marR="0" marT="0" marB="0"/>
                </a:tc>
                <a:tc hMerge="1">
                  <a:txBody>
                    <a:bodyPr/>
                    <a:lstStyle/>
                    <a:p>
                      <a:endParaRPr lang="ru-RU"/>
                    </a:p>
                  </a:txBody>
                  <a:tcPr/>
                </a:tc>
                <a:tc hMerge="1">
                  <a:txBody>
                    <a:bodyPr/>
                    <a:lstStyle/>
                    <a:p>
                      <a:endParaRPr/>
                    </a:p>
                  </a:txBody>
                  <a:tcPr marL="0" marR="0" marT="0" marB="0"/>
                </a:tc>
              </a:tr>
              <a:tr h="180198">
                <a:tc>
                  <a:txBody>
                    <a:bodyPr/>
                    <a:lstStyle/>
                    <a:p>
                      <a:pPr>
                        <a:lnSpc>
                          <a:spcPts val="1375"/>
                        </a:lnSpc>
                      </a:pPr>
                      <a:r>
                        <a:rPr sz="1100" spc="-5" dirty="0">
                          <a:latin typeface="Century Gothic" panose="020B0502020202020204" pitchFamily="34" charset="0"/>
                          <a:cs typeface="Cambria"/>
                        </a:rPr>
                        <a:t>Дотации</a:t>
                      </a:r>
                      <a:endParaRPr sz="110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ts val="1375"/>
                        </a:lnSpc>
                      </a:pPr>
                      <a:r>
                        <a:rPr lang="ru-RU" sz="1100" dirty="0" smtClean="0">
                          <a:latin typeface="Century Gothic" panose="020B0502020202020204" pitchFamily="34" charset="0"/>
                          <a:cs typeface="Cambria"/>
                        </a:rPr>
                        <a:t>83,0</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gridSpan="2">
                  <a:txBody>
                    <a:bodyPr/>
                    <a:lstStyle/>
                    <a:p>
                      <a:pPr algn="ctr">
                        <a:lnSpc>
                          <a:spcPts val="1375"/>
                        </a:lnSpc>
                      </a:pPr>
                      <a:r>
                        <a:rPr lang="ru-RU" sz="1100" dirty="0" smtClean="0">
                          <a:latin typeface="Century Gothic" panose="020B0502020202020204" pitchFamily="34" charset="0"/>
                          <a:cs typeface="Cambria"/>
                        </a:rPr>
                        <a:t>42,5</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hMerge="1">
                  <a:txBody>
                    <a:bodyPr/>
                    <a:lstStyle/>
                    <a:p>
                      <a:endParaRPr lang="ru-RU"/>
                    </a:p>
                  </a:txBody>
                  <a:tcPr/>
                </a:tc>
                <a:tc>
                  <a:txBody>
                    <a:bodyPr/>
                    <a:lstStyle/>
                    <a:p>
                      <a:pPr algn="ctr">
                        <a:lnSpc>
                          <a:spcPts val="1375"/>
                        </a:lnSpc>
                      </a:pPr>
                      <a:r>
                        <a:rPr lang="ru-RU" sz="1100" dirty="0" smtClean="0">
                          <a:latin typeface="Century Gothic" panose="020B0502020202020204" pitchFamily="34" charset="0"/>
                          <a:cs typeface="Cambria"/>
                        </a:rPr>
                        <a:t>1,6</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ts val="1375"/>
                        </a:lnSpc>
                      </a:pPr>
                      <a:r>
                        <a:rPr lang="ru-RU" sz="1100" dirty="0" smtClean="0">
                          <a:latin typeface="Century Gothic" panose="020B0502020202020204" pitchFamily="34" charset="0"/>
                          <a:cs typeface="Cambria"/>
                        </a:rPr>
                        <a:t>3,1</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ts val="1375"/>
                        </a:lnSpc>
                      </a:pPr>
                      <a:r>
                        <a:rPr lang="ru-RU" sz="1100" dirty="0" smtClean="0">
                          <a:latin typeface="Century Gothic" panose="020B0502020202020204" pitchFamily="34" charset="0"/>
                          <a:cs typeface="Cambria"/>
                        </a:rPr>
                        <a:t>0,1</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ts val="1375"/>
                        </a:lnSpc>
                      </a:pPr>
                      <a:r>
                        <a:rPr sz="1100" dirty="0">
                          <a:latin typeface="Century Gothic" panose="020B0502020202020204" pitchFamily="34" charset="0"/>
                          <a:cs typeface="Cambria"/>
                        </a:rPr>
                        <a:t>0,0</a:t>
                      </a: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ts val="1375"/>
                        </a:lnSpc>
                      </a:pPr>
                      <a:r>
                        <a:rPr sz="1100" dirty="0">
                          <a:solidFill>
                            <a:srgbClr val="252525"/>
                          </a:solidFill>
                          <a:latin typeface="Century Gothic" panose="020B0502020202020204" pitchFamily="34" charset="0"/>
                          <a:cs typeface="Times New Roman"/>
                        </a:rPr>
                        <a:t>0,0</a:t>
                      </a:r>
                      <a:endParaRPr sz="1100" dirty="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180198">
                <a:tc>
                  <a:txBody>
                    <a:bodyPr/>
                    <a:lstStyle/>
                    <a:p>
                      <a:pPr>
                        <a:lnSpc>
                          <a:spcPts val="1330"/>
                        </a:lnSpc>
                      </a:pPr>
                      <a:r>
                        <a:rPr sz="1100" spc="-5" dirty="0">
                          <a:latin typeface="Century Gothic" panose="020B0502020202020204" pitchFamily="34" charset="0"/>
                          <a:cs typeface="Cambria"/>
                        </a:rPr>
                        <a:t>Субсидии</a:t>
                      </a:r>
                      <a:endParaRPr sz="110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algn="ctr">
                        <a:lnSpc>
                          <a:spcPts val="1330"/>
                        </a:lnSpc>
                      </a:pPr>
                      <a:r>
                        <a:rPr lang="ru-RU" sz="1100" dirty="0" smtClean="0">
                          <a:latin typeface="Century Gothic" panose="020B0502020202020204" pitchFamily="34" charset="0"/>
                          <a:cs typeface="Cambria"/>
                        </a:rPr>
                        <a:t>1008,4</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solidFill>
                      <a:srgbClr val="DAEEF3"/>
                    </a:solidFill>
                  </a:tcPr>
                </a:tc>
                <a:tc gridSpan="2">
                  <a:txBody>
                    <a:bodyPr/>
                    <a:lstStyle/>
                    <a:p>
                      <a:pPr algn="ctr">
                        <a:lnSpc>
                          <a:spcPts val="1330"/>
                        </a:lnSpc>
                      </a:pPr>
                      <a:r>
                        <a:rPr lang="ru-RU" sz="1100" dirty="0" smtClean="0">
                          <a:latin typeface="Century Gothic" panose="020B0502020202020204" pitchFamily="34" charset="0"/>
                          <a:cs typeface="Cambria"/>
                        </a:rPr>
                        <a:t>1118,1</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hMerge="1">
                  <a:txBody>
                    <a:bodyPr/>
                    <a:lstStyle/>
                    <a:p>
                      <a:endParaRPr lang="ru-RU"/>
                    </a:p>
                  </a:txBody>
                  <a:tcPr/>
                </a:tc>
                <a:tc>
                  <a:txBody>
                    <a:bodyPr/>
                    <a:lstStyle/>
                    <a:p>
                      <a:pPr algn="ctr">
                        <a:lnSpc>
                          <a:spcPts val="1330"/>
                        </a:lnSpc>
                      </a:pPr>
                      <a:r>
                        <a:rPr lang="ru-RU" sz="1100" spc="-5" dirty="0" smtClean="0">
                          <a:latin typeface="Century Gothic" panose="020B0502020202020204" pitchFamily="34" charset="0"/>
                          <a:cs typeface="Cambria"/>
                        </a:rPr>
                        <a:t>40,8</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algn="ctr">
                        <a:lnSpc>
                          <a:spcPts val="1330"/>
                        </a:lnSpc>
                      </a:pPr>
                      <a:r>
                        <a:rPr lang="ru-RU" sz="1100" dirty="0" smtClean="0">
                          <a:latin typeface="Century Gothic" panose="020B0502020202020204" pitchFamily="34" charset="0"/>
                          <a:cs typeface="Cambria"/>
                        </a:rPr>
                        <a:t>651,5</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AEEF3"/>
                    </a:solidFill>
                  </a:tcPr>
                </a:tc>
                <a:tc>
                  <a:txBody>
                    <a:bodyPr/>
                    <a:lstStyle/>
                    <a:p>
                      <a:pPr algn="ctr">
                        <a:lnSpc>
                          <a:spcPts val="1330"/>
                        </a:lnSpc>
                      </a:pPr>
                      <a:r>
                        <a:rPr lang="ru-RU" sz="1100" spc="-5" dirty="0" smtClean="0">
                          <a:latin typeface="Century Gothic" panose="020B0502020202020204" pitchFamily="34" charset="0"/>
                          <a:cs typeface="Cambria"/>
                        </a:rPr>
                        <a:t>27,4</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algn="ctr">
                        <a:lnSpc>
                          <a:spcPts val="1330"/>
                        </a:lnSpc>
                      </a:pPr>
                      <a:r>
                        <a:rPr lang="ru-RU" sz="1100" dirty="0" smtClean="0">
                          <a:latin typeface="Century Gothic" panose="020B0502020202020204" pitchFamily="34" charset="0"/>
                          <a:cs typeface="Cambria"/>
                        </a:rPr>
                        <a:t>641,5</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AEEF3"/>
                    </a:solidFill>
                  </a:tcPr>
                </a:tc>
                <a:tc>
                  <a:txBody>
                    <a:bodyPr/>
                    <a:lstStyle/>
                    <a:p>
                      <a:pPr algn="ctr">
                        <a:lnSpc>
                          <a:spcPts val="1330"/>
                        </a:lnSpc>
                      </a:pPr>
                      <a:r>
                        <a:rPr lang="ru-RU" sz="1100" dirty="0" smtClean="0">
                          <a:solidFill>
                            <a:srgbClr val="252525"/>
                          </a:solidFill>
                          <a:latin typeface="Century Gothic" panose="020B0502020202020204" pitchFamily="34" charset="0"/>
                          <a:cs typeface="Times New Roman"/>
                        </a:rPr>
                        <a:t>328,6</a:t>
                      </a:r>
                      <a:endParaRPr sz="1100" dirty="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r>
              <a:tr h="205940">
                <a:tc>
                  <a:txBody>
                    <a:bodyPr/>
                    <a:lstStyle/>
                    <a:p>
                      <a:pPr>
                        <a:lnSpc>
                          <a:spcPts val="1475"/>
                        </a:lnSpc>
                        <a:spcBef>
                          <a:spcPts val="25"/>
                        </a:spcBef>
                      </a:pPr>
                      <a:r>
                        <a:rPr sz="1100" spc="-5" dirty="0">
                          <a:latin typeface="Century Gothic" panose="020B0502020202020204" pitchFamily="34" charset="0"/>
                          <a:cs typeface="Cambria"/>
                        </a:rPr>
                        <a:t>Субвенции</a:t>
                      </a:r>
                      <a:endParaRPr sz="1100">
                        <a:latin typeface="Century Gothic" panose="020B0502020202020204" pitchFamily="34" charset="0"/>
                        <a:cs typeface="Cambria"/>
                      </a:endParaRPr>
                    </a:p>
                  </a:txBody>
                  <a:tcPr marL="0" marR="0" marT="317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90"/>
                        </a:spcBef>
                      </a:pPr>
                      <a:r>
                        <a:rPr lang="ru-RU" sz="1100" dirty="0" smtClean="0">
                          <a:latin typeface="Century Gothic" panose="020B0502020202020204" pitchFamily="34" charset="0"/>
                          <a:cs typeface="Cambria"/>
                        </a:rPr>
                        <a:t>1495,7</a:t>
                      </a:r>
                      <a:endParaRPr sz="1100" dirty="0">
                        <a:latin typeface="Century Gothic" panose="020B0502020202020204" pitchFamily="34" charset="0"/>
                        <a:cs typeface="Cambria"/>
                      </a:endParaRPr>
                    </a:p>
                  </a:txBody>
                  <a:tcPr marL="0" marR="0" marT="11430" marB="0">
                    <a:lnL w="6350" cap="flat" cmpd="sng" algn="ctr">
                      <a:solidFill>
                        <a:srgbClr val="91CDDC"/>
                      </a:solidFill>
                      <a:prstDash val="solid"/>
                      <a:round/>
                      <a:headEnd type="none" w="med" len="med"/>
                      <a:tailEnd type="none" w="med" len="med"/>
                    </a:lnL>
                    <a:lnR w="6350">
                      <a:solidFill>
                        <a:srgbClr val="91CDDC"/>
                      </a:solidFill>
                      <a:prstDash val="solid"/>
                    </a:lnR>
                    <a:lnB w="6350" cap="flat" cmpd="sng" algn="ctr">
                      <a:solidFill>
                        <a:srgbClr val="91CDDC"/>
                      </a:solidFill>
                      <a:prstDash val="solid"/>
                      <a:round/>
                      <a:headEnd type="none" w="med" len="med"/>
                      <a:tailEnd type="none" w="med" len="med"/>
                    </a:lnB>
                  </a:tcPr>
                </a:tc>
                <a:tc gridSpan="2">
                  <a:txBody>
                    <a:bodyPr/>
                    <a:lstStyle/>
                    <a:p>
                      <a:pPr algn="ctr">
                        <a:lnSpc>
                          <a:spcPct val="100000"/>
                        </a:lnSpc>
                        <a:spcBef>
                          <a:spcPts val="90"/>
                        </a:spcBef>
                      </a:pPr>
                      <a:r>
                        <a:rPr lang="ru-RU" sz="1100" dirty="0" smtClean="0">
                          <a:latin typeface="Century Gothic" panose="020B0502020202020204" pitchFamily="34" charset="0"/>
                          <a:cs typeface="Cambria"/>
                        </a:rPr>
                        <a:t>1557,9</a:t>
                      </a:r>
                      <a:endParaRPr sz="1100" dirty="0">
                        <a:latin typeface="Century Gothic" panose="020B0502020202020204" pitchFamily="34" charset="0"/>
                        <a:cs typeface="Cambria"/>
                      </a:endParaRPr>
                    </a:p>
                  </a:txBody>
                  <a:tcPr marL="0" marR="0" marT="1143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hMerge="1">
                  <a:txBody>
                    <a:bodyPr/>
                    <a:lstStyle/>
                    <a:p>
                      <a:endParaRPr lang="ru-RU"/>
                    </a:p>
                  </a:txBody>
                  <a:tcPr/>
                </a:tc>
                <a:tc>
                  <a:txBody>
                    <a:bodyPr/>
                    <a:lstStyle/>
                    <a:p>
                      <a:pPr algn="ctr">
                        <a:lnSpc>
                          <a:spcPct val="100000"/>
                        </a:lnSpc>
                        <a:spcBef>
                          <a:spcPts val="90"/>
                        </a:spcBef>
                      </a:pPr>
                      <a:r>
                        <a:rPr lang="ru-RU" sz="1100" spc="-5" dirty="0" smtClean="0">
                          <a:latin typeface="Century Gothic" panose="020B0502020202020204" pitchFamily="34" charset="0"/>
                          <a:cs typeface="Cambria"/>
                        </a:rPr>
                        <a:t>56,9</a:t>
                      </a:r>
                      <a:endParaRPr sz="1100" dirty="0">
                        <a:latin typeface="Century Gothic" panose="020B0502020202020204" pitchFamily="34" charset="0"/>
                        <a:cs typeface="Cambria"/>
                      </a:endParaRPr>
                    </a:p>
                  </a:txBody>
                  <a:tcPr marL="0" marR="0" marT="1143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90"/>
                        </a:spcBef>
                      </a:pPr>
                      <a:r>
                        <a:rPr lang="ru-RU" sz="1100" dirty="0" smtClean="0">
                          <a:latin typeface="Century Gothic" panose="020B0502020202020204" pitchFamily="34" charset="0"/>
                          <a:cs typeface="Cambria"/>
                        </a:rPr>
                        <a:t>1715,3</a:t>
                      </a:r>
                      <a:endParaRPr sz="1100" dirty="0">
                        <a:latin typeface="Century Gothic" panose="020B0502020202020204" pitchFamily="34" charset="0"/>
                        <a:cs typeface="Cambria"/>
                      </a:endParaRPr>
                    </a:p>
                  </a:txBody>
                  <a:tcPr marL="0" marR="0" marT="1143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ct val="100000"/>
                        </a:lnSpc>
                        <a:spcBef>
                          <a:spcPts val="90"/>
                        </a:spcBef>
                      </a:pPr>
                      <a:r>
                        <a:rPr lang="ru-RU" sz="1100" spc="-5" dirty="0" smtClean="0">
                          <a:latin typeface="Century Gothic" panose="020B0502020202020204" pitchFamily="34" charset="0"/>
                          <a:cs typeface="Cambria"/>
                        </a:rPr>
                        <a:t>72,2</a:t>
                      </a:r>
                      <a:endParaRPr sz="1100" dirty="0">
                        <a:latin typeface="Century Gothic" panose="020B0502020202020204" pitchFamily="34" charset="0"/>
                        <a:cs typeface="Cambria"/>
                      </a:endParaRPr>
                    </a:p>
                  </a:txBody>
                  <a:tcPr marL="0" marR="0" marT="1143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90"/>
                        </a:spcBef>
                      </a:pPr>
                      <a:r>
                        <a:rPr lang="ru-RU" sz="1100" dirty="0" smtClean="0">
                          <a:latin typeface="Century Gothic" panose="020B0502020202020204" pitchFamily="34" charset="0"/>
                          <a:cs typeface="Cambria"/>
                        </a:rPr>
                        <a:t>1752,5</a:t>
                      </a:r>
                      <a:endParaRPr sz="1100" dirty="0">
                        <a:latin typeface="Century Gothic" panose="020B0502020202020204" pitchFamily="34" charset="0"/>
                        <a:cs typeface="Cambria"/>
                      </a:endParaRPr>
                    </a:p>
                  </a:txBody>
                  <a:tcPr marL="0" marR="0" marT="1143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ct val="100000"/>
                        </a:lnSpc>
                        <a:spcBef>
                          <a:spcPts val="15"/>
                        </a:spcBef>
                      </a:pPr>
                      <a:r>
                        <a:rPr lang="ru-RU" sz="1100" dirty="0" smtClean="0">
                          <a:solidFill>
                            <a:srgbClr val="252525"/>
                          </a:solidFill>
                          <a:latin typeface="Century Gothic" panose="020B0502020202020204" pitchFamily="34" charset="0"/>
                          <a:cs typeface="Times New Roman"/>
                        </a:rPr>
                        <a:t>1789,0</a:t>
                      </a:r>
                      <a:endParaRPr sz="1100" dirty="0">
                        <a:latin typeface="Century Gothic" panose="020B0502020202020204" pitchFamily="34" charset="0"/>
                        <a:cs typeface="Times New Roman"/>
                      </a:endParaRPr>
                    </a:p>
                  </a:txBody>
                  <a:tcPr marL="0" marR="0" marT="19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366573">
                <a:tc>
                  <a:txBody>
                    <a:bodyPr/>
                    <a:lstStyle/>
                    <a:p>
                      <a:pPr marR="105410">
                        <a:lnSpc>
                          <a:spcPts val="1480"/>
                        </a:lnSpc>
                        <a:spcBef>
                          <a:spcPts val="5"/>
                        </a:spcBef>
                      </a:pPr>
                      <a:r>
                        <a:rPr sz="1100" spc="-5" dirty="0">
                          <a:latin typeface="Century Gothic" panose="020B0502020202020204" pitchFamily="34" charset="0"/>
                          <a:cs typeface="Cambria"/>
                        </a:rPr>
                        <a:t>Иные</a:t>
                      </a:r>
                      <a:r>
                        <a:rPr sz="1100" spc="-35" dirty="0">
                          <a:latin typeface="Century Gothic" panose="020B0502020202020204" pitchFamily="34" charset="0"/>
                          <a:cs typeface="Cambria"/>
                        </a:rPr>
                        <a:t> </a:t>
                      </a:r>
                      <a:r>
                        <a:rPr sz="1100" spc="-5" dirty="0">
                          <a:latin typeface="Century Gothic" panose="020B0502020202020204" pitchFamily="34" charset="0"/>
                          <a:cs typeface="Cambria"/>
                        </a:rPr>
                        <a:t>межбюджетные  трансферты</a:t>
                      </a:r>
                      <a:endParaRPr sz="1100" dirty="0">
                        <a:latin typeface="Century Gothic" panose="020B0502020202020204" pitchFamily="34" charset="0"/>
                        <a:cs typeface="Cambria"/>
                      </a:endParaRPr>
                    </a:p>
                  </a:txBody>
                  <a:tcPr marL="0" marR="0" marT="635" marB="0">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solidFill>
                      <a:srgbClr val="DAEEF3"/>
                    </a:solidFill>
                  </a:tcPr>
                </a:tc>
                <a:tc>
                  <a:txBody>
                    <a:bodyPr/>
                    <a:lstStyle/>
                    <a:p>
                      <a:pPr algn="ctr">
                        <a:lnSpc>
                          <a:spcPct val="100000"/>
                        </a:lnSpc>
                        <a:spcBef>
                          <a:spcPts val="735"/>
                        </a:spcBef>
                      </a:pPr>
                      <a:r>
                        <a:rPr lang="ru-RU" sz="1100" dirty="0" smtClean="0">
                          <a:latin typeface="Century Gothic" panose="020B0502020202020204" pitchFamily="34" charset="0"/>
                          <a:cs typeface="Cambria"/>
                        </a:rPr>
                        <a:t>18,9</a:t>
                      </a:r>
                      <a:endParaRPr sz="1100" dirty="0">
                        <a:latin typeface="Century Gothic" panose="020B0502020202020204" pitchFamily="34" charset="0"/>
                        <a:cs typeface="Cambria"/>
                      </a:endParaRPr>
                    </a:p>
                  </a:txBody>
                  <a:tcPr marL="0" marR="0" marT="9334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AEEF3"/>
                    </a:solidFill>
                  </a:tcPr>
                </a:tc>
                <a:tc gridSpan="2">
                  <a:txBody>
                    <a:bodyPr/>
                    <a:lstStyle/>
                    <a:p>
                      <a:pPr algn="ctr">
                        <a:lnSpc>
                          <a:spcPct val="100000"/>
                        </a:lnSpc>
                        <a:spcBef>
                          <a:spcPts val="735"/>
                        </a:spcBef>
                      </a:pPr>
                      <a:r>
                        <a:rPr lang="ru-RU" sz="1100" dirty="0" smtClean="0">
                          <a:latin typeface="Century Gothic" panose="020B0502020202020204" pitchFamily="34" charset="0"/>
                          <a:cs typeface="Cambria"/>
                        </a:rPr>
                        <a:t>51,0</a:t>
                      </a:r>
                      <a:endParaRPr sz="1100" dirty="0">
                        <a:latin typeface="Century Gothic" panose="020B0502020202020204" pitchFamily="34" charset="0"/>
                        <a:cs typeface="Cambria"/>
                      </a:endParaRPr>
                    </a:p>
                  </a:txBody>
                  <a:tcPr marL="0" marR="0" marT="93345" marB="0">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solidFill>
                      <a:srgbClr val="DAEEF3"/>
                    </a:solidFill>
                  </a:tcPr>
                </a:tc>
                <a:tc hMerge="1">
                  <a:txBody>
                    <a:bodyPr/>
                    <a:lstStyle/>
                    <a:p>
                      <a:endParaRPr lang="ru-RU"/>
                    </a:p>
                  </a:txBody>
                  <a:tcPr/>
                </a:tc>
                <a:tc>
                  <a:txBody>
                    <a:bodyPr/>
                    <a:lstStyle/>
                    <a:p>
                      <a:pPr algn="ctr">
                        <a:lnSpc>
                          <a:spcPct val="100000"/>
                        </a:lnSpc>
                        <a:spcBef>
                          <a:spcPts val="735"/>
                        </a:spcBef>
                      </a:pPr>
                      <a:r>
                        <a:rPr lang="ru-RU" sz="1100" spc="-5" dirty="0" smtClean="0">
                          <a:latin typeface="Century Gothic" panose="020B0502020202020204" pitchFamily="34" charset="0"/>
                          <a:cs typeface="Cambria"/>
                        </a:rPr>
                        <a:t>1,9</a:t>
                      </a:r>
                      <a:endParaRPr sz="1100" dirty="0">
                        <a:latin typeface="Century Gothic" panose="020B0502020202020204" pitchFamily="34" charset="0"/>
                        <a:cs typeface="Cambria"/>
                      </a:endParaRPr>
                    </a:p>
                  </a:txBody>
                  <a:tcPr marL="0" marR="0" marT="93345" marB="0">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solidFill>
                      <a:srgbClr val="DAEEF3"/>
                    </a:solidFill>
                  </a:tcPr>
                </a:tc>
                <a:tc>
                  <a:txBody>
                    <a:bodyPr/>
                    <a:lstStyle/>
                    <a:p>
                      <a:pPr algn="ctr">
                        <a:lnSpc>
                          <a:spcPct val="100000"/>
                        </a:lnSpc>
                        <a:spcBef>
                          <a:spcPts val="735"/>
                        </a:spcBef>
                      </a:pPr>
                      <a:r>
                        <a:rPr lang="ru-RU" sz="1100" dirty="0" smtClean="0">
                          <a:latin typeface="Century Gothic" panose="020B0502020202020204" pitchFamily="34" charset="0"/>
                          <a:cs typeface="Cambria"/>
                        </a:rPr>
                        <a:t>6,1</a:t>
                      </a:r>
                      <a:endParaRPr sz="1100" dirty="0">
                        <a:latin typeface="Century Gothic" panose="020B0502020202020204" pitchFamily="34" charset="0"/>
                        <a:cs typeface="Cambria"/>
                      </a:endParaRPr>
                    </a:p>
                  </a:txBody>
                  <a:tcPr marL="0" marR="0" marT="9334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AEEF3"/>
                    </a:solidFill>
                  </a:tcPr>
                </a:tc>
                <a:tc>
                  <a:txBody>
                    <a:bodyPr/>
                    <a:lstStyle/>
                    <a:p>
                      <a:pPr algn="ctr">
                        <a:lnSpc>
                          <a:spcPct val="100000"/>
                        </a:lnSpc>
                        <a:spcBef>
                          <a:spcPts val="735"/>
                        </a:spcBef>
                      </a:pPr>
                      <a:r>
                        <a:rPr lang="ru-RU" sz="1100" spc="-5" dirty="0" smtClean="0">
                          <a:latin typeface="Century Gothic" panose="020B0502020202020204" pitchFamily="34" charset="0"/>
                          <a:cs typeface="Cambria"/>
                        </a:rPr>
                        <a:t>0,3</a:t>
                      </a:r>
                      <a:endParaRPr sz="1100" dirty="0">
                        <a:latin typeface="Century Gothic" panose="020B0502020202020204" pitchFamily="34" charset="0"/>
                        <a:cs typeface="Cambria"/>
                      </a:endParaRPr>
                    </a:p>
                  </a:txBody>
                  <a:tcPr marL="0" marR="0" marT="93345" marB="0">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solidFill>
                      <a:srgbClr val="DAEEF3"/>
                    </a:solidFill>
                  </a:tcPr>
                </a:tc>
                <a:tc>
                  <a:txBody>
                    <a:bodyPr/>
                    <a:lstStyle/>
                    <a:p>
                      <a:pPr algn="ctr">
                        <a:lnSpc>
                          <a:spcPct val="100000"/>
                        </a:lnSpc>
                        <a:spcBef>
                          <a:spcPts val="735"/>
                        </a:spcBef>
                      </a:pPr>
                      <a:r>
                        <a:rPr lang="ru-RU" sz="1100" spc="-5" dirty="0" smtClean="0">
                          <a:latin typeface="Century Gothic" panose="020B0502020202020204" pitchFamily="34" charset="0"/>
                          <a:cs typeface="Cambria"/>
                        </a:rPr>
                        <a:t>6,1</a:t>
                      </a:r>
                      <a:endParaRPr sz="1100" dirty="0">
                        <a:latin typeface="Century Gothic" panose="020B0502020202020204" pitchFamily="34" charset="0"/>
                        <a:cs typeface="Cambria"/>
                      </a:endParaRPr>
                    </a:p>
                  </a:txBody>
                  <a:tcPr marL="0" marR="0" marT="9334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AEEF3"/>
                    </a:solidFill>
                  </a:tcPr>
                </a:tc>
                <a:tc>
                  <a:txBody>
                    <a:bodyPr/>
                    <a:lstStyle/>
                    <a:p>
                      <a:pPr algn="ctr">
                        <a:lnSpc>
                          <a:spcPct val="100000"/>
                        </a:lnSpc>
                        <a:spcBef>
                          <a:spcPts val="670"/>
                        </a:spcBef>
                      </a:pPr>
                      <a:r>
                        <a:rPr lang="ru-RU" sz="1100" dirty="0" smtClean="0">
                          <a:solidFill>
                            <a:srgbClr val="252525"/>
                          </a:solidFill>
                          <a:latin typeface="Century Gothic" panose="020B0502020202020204" pitchFamily="34" charset="0"/>
                          <a:cs typeface="Times New Roman"/>
                        </a:rPr>
                        <a:t>6,1</a:t>
                      </a:r>
                    </a:p>
                    <a:p>
                      <a:pPr algn="ctr">
                        <a:lnSpc>
                          <a:spcPct val="100000"/>
                        </a:lnSpc>
                        <a:spcBef>
                          <a:spcPts val="670"/>
                        </a:spcBef>
                      </a:pPr>
                      <a:endParaRPr sz="1100" dirty="0">
                        <a:latin typeface="Century Gothic" panose="020B0502020202020204" pitchFamily="34" charset="0"/>
                        <a:cs typeface="Times New Roman"/>
                      </a:endParaRPr>
                    </a:p>
                  </a:txBody>
                  <a:tcPr marL="0" marR="0" marT="85090" marB="0">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solidFill>
                      <a:srgbClr val="DAEEF3"/>
                    </a:solidFill>
                  </a:tcPr>
                </a:tc>
              </a:tr>
              <a:tr h="353038">
                <a:tc>
                  <a:txBody>
                    <a:bodyPr/>
                    <a:lstStyle/>
                    <a:p>
                      <a:pPr marR="105410">
                        <a:lnSpc>
                          <a:spcPts val="1480"/>
                        </a:lnSpc>
                        <a:spcBef>
                          <a:spcPts val="5"/>
                        </a:spcBef>
                      </a:pPr>
                      <a:r>
                        <a:rPr lang="ru-RU" sz="1100" dirty="0" smtClean="0">
                          <a:latin typeface="Century Gothic" panose="020B0502020202020204" pitchFamily="34" charset="0"/>
                          <a:cs typeface="Cambria"/>
                        </a:rPr>
                        <a:t>Прочие безвозмездные поступления</a:t>
                      </a:r>
                      <a:endParaRPr sz="1100" dirty="0">
                        <a:latin typeface="Century Gothic" panose="020B0502020202020204" pitchFamily="34" charset="0"/>
                        <a:cs typeface="Cambria"/>
                      </a:endParaRPr>
                    </a:p>
                  </a:txBody>
                  <a:tcPr marL="0" marR="0" marT="635" marB="0">
                    <a:lnL w="6350">
                      <a:solidFill>
                        <a:srgbClr val="91CDDC"/>
                      </a:solidFill>
                      <a:prstDash val="soli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gn="ctr">
                        <a:lnSpc>
                          <a:spcPct val="100000"/>
                        </a:lnSpc>
                        <a:spcBef>
                          <a:spcPts val="735"/>
                        </a:spcBef>
                      </a:pPr>
                      <a:r>
                        <a:rPr lang="ru-RU" sz="1100" dirty="0" smtClean="0">
                          <a:latin typeface="Century Gothic" panose="020B0502020202020204" pitchFamily="34" charset="0"/>
                          <a:cs typeface="Cambria"/>
                        </a:rPr>
                        <a:t>4,7</a:t>
                      </a:r>
                      <a:endParaRPr sz="1100" dirty="0">
                        <a:latin typeface="Century Gothic" panose="020B0502020202020204" pitchFamily="34" charset="0"/>
                        <a:cs typeface="Cambria"/>
                      </a:endParaRPr>
                    </a:p>
                  </a:txBody>
                  <a:tcPr marL="0" marR="0" marT="9334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gridSpan="2">
                  <a:txBody>
                    <a:bodyPr/>
                    <a:lstStyle/>
                    <a:p>
                      <a:pPr algn="ctr">
                        <a:lnSpc>
                          <a:spcPct val="100000"/>
                        </a:lnSpc>
                        <a:spcBef>
                          <a:spcPts val="735"/>
                        </a:spcBef>
                      </a:pPr>
                      <a:r>
                        <a:rPr lang="ru-RU" sz="1100" dirty="0" smtClean="0">
                          <a:latin typeface="Century Gothic" panose="020B0502020202020204" pitchFamily="34" charset="0"/>
                          <a:cs typeface="Cambria"/>
                        </a:rPr>
                        <a:t>0,4</a:t>
                      </a:r>
                      <a:endParaRPr sz="1100" dirty="0">
                        <a:latin typeface="Century Gothic" panose="020B0502020202020204" pitchFamily="34" charset="0"/>
                        <a:cs typeface="Cambria"/>
                      </a:endParaRPr>
                    </a:p>
                  </a:txBody>
                  <a:tcPr marL="0" marR="0" marT="9334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hMerge="1">
                  <a:txBody>
                    <a:bodyPr/>
                    <a:lstStyle/>
                    <a:p>
                      <a:endParaRPr lang="ru-RU"/>
                    </a:p>
                  </a:txBody>
                  <a:tcPr/>
                </a:tc>
                <a:tc>
                  <a:txBody>
                    <a:bodyPr/>
                    <a:lstStyle/>
                    <a:p>
                      <a:pPr algn="ctr">
                        <a:lnSpc>
                          <a:spcPct val="100000"/>
                        </a:lnSpc>
                        <a:spcBef>
                          <a:spcPts val="735"/>
                        </a:spcBef>
                      </a:pPr>
                      <a:endParaRPr sz="1100" dirty="0">
                        <a:latin typeface="Century Gothic" panose="020B0502020202020204" pitchFamily="34" charset="0"/>
                        <a:cs typeface="Cambria"/>
                      </a:endParaRPr>
                    </a:p>
                  </a:txBody>
                  <a:tcPr marL="0" marR="0" marT="9334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endParaRPr lang="ru-RU"/>
                    </a:p>
                  </a:txBody>
                  <a:tcPr marL="0" marR="0" marT="9334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gn="ctr">
                        <a:lnSpc>
                          <a:spcPct val="100000"/>
                        </a:lnSpc>
                        <a:spcBef>
                          <a:spcPts val="735"/>
                        </a:spcBef>
                      </a:pPr>
                      <a:r>
                        <a:rPr lang="ru-RU" sz="1100"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9334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gn="ctr"/>
                      <a:r>
                        <a:rPr lang="ru-RU" sz="1100" dirty="0" smtClean="0">
                          <a:latin typeface="Century Gothic" panose="020B0502020202020204" pitchFamily="34" charset="0"/>
                        </a:rPr>
                        <a:t>0,0</a:t>
                      </a:r>
                      <a:endParaRPr lang="ru-RU" sz="1100" dirty="0">
                        <a:latin typeface="Century Gothic" panose="020B0502020202020204" pitchFamily="34" charset="0"/>
                      </a:endParaRPr>
                    </a:p>
                  </a:txBody>
                  <a:tcPr marL="0" marR="0" marT="9334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gn="ctr">
                        <a:lnSpc>
                          <a:spcPct val="100000"/>
                        </a:lnSpc>
                        <a:spcBef>
                          <a:spcPts val="670"/>
                        </a:spcBef>
                      </a:pPr>
                      <a:r>
                        <a:rPr lang="ru-RU" sz="1100" dirty="0" smtClean="0">
                          <a:latin typeface="Century Gothic" panose="020B0502020202020204" pitchFamily="34" charset="0"/>
                          <a:cs typeface="Times New Roman"/>
                        </a:rPr>
                        <a:t>0,0</a:t>
                      </a:r>
                      <a:endParaRPr sz="1100" dirty="0">
                        <a:latin typeface="Century Gothic" panose="020B0502020202020204" pitchFamily="34" charset="0"/>
                        <a:cs typeface="Times New Roman"/>
                      </a:endParaRPr>
                    </a:p>
                  </a:txBody>
                  <a:tcPr marL="0" marR="0" marT="8509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r>
              <a:tr h="353038">
                <a:tc>
                  <a:txBody>
                    <a:bodyPr/>
                    <a:lstStyle/>
                    <a:p>
                      <a:pPr marR="105410">
                        <a:lnSpc>
                          <a:spcPts val="1480"/>
                        </a:lnSpc>
                        <a:spcBef>
                          <a:spcPts val="5"/>
                        </a:spcBef>
                      </a:pPr>
                      <a:r>
                        <a:rPr lang="ru-RU" sz="900" dirty="0" smtClean="0">
                          <a:solidFill>
                            <a:schemeClr val="tx1"/>
                          </a:solidFill>
                          <a:effectLst/>
                          <a:latin typeface="Century Gothic" panose="020B0502020202020204" pitchFamily="34" charset="0"/>
                          <a:ea typeface="+mn-ea"/>
                          <a:cs typeface="+mn-cs"/>
                        </a:rPr>
                        <a:t>Доходы от возврата бюджетными учреждениями остатков субсидий прошлых лет</a:t>
                      </a:r>
                      <a:endParaRPr sz="900" dirty="0">
                        <a:latin typeface="Century Gothic" panose="020B0502020202020204" pitchFamily="34" charset="0"/>
                        <a:cs typeface="Cambria"/>
                      </a:endParaRPr>
                    </a:p>
                  </a:txBody>
                  <a:tcPr marL="0" marR="0" marT="635" marB="0">
                    <a:lnL w="6350">
                      <a:solidFill>
                        <a:srgbClr val="91CDDC"/>
                      </a:solidFill>
                      <a:prstDash val="soli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gn="ctr">
                        <a:lnSpc>
                          <a:spcPct val="100000"/>
                        </a:lnSpc>
                        <a:spcBef>
                          <a:spcPts val="735"/>
                        </a:spcBef>
                      </a:pPr>
                      <a:endParaRPr sz="1100" dirty="0">
                        <a:latin typeface="Century Gothic" panose="020B0502020202020204" pitchFamily="34" charset="0"/>
                        <a:cs typeface="Cambria"/>
                      </a:endParaRPr>
                    </a:p>
                  </a:txBody>
                  <a:tcPr marL="0" marR="0" marT="9334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gridSpan="2">
                  <a:txBody>
                    <a:bodyPr/>
                    <a:lstStyle/>
                    <a:p>
                      <a:pPr algn="ctr">
                        <a:lnSpc>
                          <a:spcPct val="100000"/>
                        </a:lnSpc>
                        <a:spcBef>
                          <a:spcPts val="735"/>
                        </a:spcBef>
                      </a:pPr>
                      <a:r>
                        <a:rPr lang="ru-RU" sz="1100" dirty="0" smtClean="0">
                          <a:latin typeface="Century Gothic" panose="020B0502020202020204" pitchFamily="34" charset="0"/>
                          <a:cs typeface="Cambria"/>
                        </a:rPr>
                        <a:t>0,7</a:t>
                      </a:r>
                      <a:endParaRPr sz="1100" dirty="0">
                        <a:latin typeface="Century Gothic" panose="020B0502020202020204" pitchFamily="34" charset="0"/>
                        <a:cs typeface="Cambria"/>
                      </a:endParaRPr>
                    </a:p>
                  </a:txBody>
                  <a:tcPr marL="0" marR="0" marT="9334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hMerge="1">
                  <a:txBody>
                    <a:bodyPr/>
                    <a:lstStyle/>
                    <a:p>
                      <a:endParaRPr lang="ru-RU"/>
                    </a:p>
                  </a:txBody>
                  <a:tcPr/>
                </a:tc>
                <a:tc>
                  <a:txBody>
                    <a:bodyPr/>
                    <a:lstStyle/>
                    <a:p>
                      <a:pPr algn="ctr">
                        <a:lnSpc>
                          <a:spcPct val="100000"/>
                        </a:lnSpc>
                        <a:spcBef>
                          <a:spcPts val="735"/>
                        </a:spcBef>
                      </a:pPr>
                      <a:endParaRPr sz="1100" dirty="0">
                        <a:latin typeface="Century Gothic" panose="020B0502020202020204" pitchFamily="34" charset="0"/>
                        <a:cs typeface="Cambria"/>
                      </a:endParaRPr>
                    </a:p>
                  </a:txBody>
                  <a:tcPr marL="0" marR="0" marT="9334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endParaRPr lang="ru-RU"/>
                    </a:p>
                  </a:txBody>
                  <a:tcPr marL="0" marR="0" marT="9334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gn="ctr">
                        <a:lnSpc>
                          <a:spcPct val="100000"/>
                        </a:lnSpc>
                        <a:spcBef>
                          <a:spcPts val="735"/>
                        </a:spcBef>
                      </a:pPr>
                      <a:r>
                        <a:rPr lang="ru-RU" sz="1100"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9334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gn="ctr"/>
                      <a:r>
                        <a:rPr lang="ru-RU" sz="1100" dirty="0" smtClean="0">
                          <a:latin typeface="Century Gothic" panose="020B0502020202020204" pitchFamily="34" charset="0"/>
                        </a:rPr>
                        <a:t>0,0</a:t>
                      </a:r>
                      <a:endParaRPr lang="ru-RU" sz="1100" dirty="0">
                        <a:latin typeface="Century Gothic" panose="020B0502020202020204" pitchFamily="34" charset="0"/>
                      </a:endParaRPr>
                    </a:p>
                  </a:txBody>
                  <a:tcPr marL="0" marR="0" marT="9334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gn="ctr">
                        <a:lnSpc>
                          <a:spcPct val="100000"/>
                        </a:lnSpc>
                        <a:spcBef>
                          <a:spcPts val="670"/>
                        </a:spcBef>
                      </a:pPr>
                      <a:r>
                        <a:rPr lang="ru-RU" sz="1100" dirty="0" smtClean="0">
                          <a:latin typeface="Century Gothic" panose="020B0502020202020204" pitchFamily="34" charset="0"/>
                          <a:cs typeface="Times New Roman"/>
                        </a:rPr>
                        <a:t>0,0</a:t>
                      </a:r>
                      <a:endParaRPr sz="1100" dirty="0">
                        <a:latin typeface="Century Gothic" panose="020B0502020202020204" pitchFamily="34" charset="0"/>
                        <a:cs typeface="Times New Roman"/>
                      </a:endParaRPr>
                    </a:p>
                  </a:txBody>
                  <a:tcPr marL="0" marR="0" marT="8509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r>
              <a:tr h="373266">
                <a:tc>
                  <a:txBody>
                    <a:bodyPr/>
                    <a:lstStyle/>
                    <a:p>
                      <a:pPr marR="105410">
                        <a:lnSpc>
                          <a:spcPts val="1480"/>
                        </a:lnSpc>
                        <a:spcBef>
                          <a:spcPts val="5"/>
                        </a:spcBef>
                      </a:pPr>
                      <a:endParaRPr sz="900" dirty="0">
                        <a:latin typeface="Century Gothic" panose="020B0502020202020204" pitchFamily="34" charset="0"/>
                        <a:cs typeface="Cambria"/>
                      </a:endParaRPr>
                    </a:p>
                  </a:txBody>
                  <a:tcPr marL="0" marR="0" marT="635" marB="0">
                    <a:lnL w="6350">
                      <a:solidFill>
                        <a:srgbClr val="91CDDC"/>
                      </a:solidFill>
                      <a:prstDash val="solid"/>
                    </a:lnL>
                    <a:lnR w="6350" cap="flat" cmpd="sng" algn="ctr">
                      <a:solidFill>
                        <a:srgbClr val="91CDDC"/>
                      </a:solidFill>
                      <a:prstDash val="solid"/>
                      <a:round/>
                      <a:headEnd type="none" w="med" len="med"/>
                      <a:tailEnd type="none" w="med" len="med"/>
                    </a:lnR>
                    <a:lnT w="6350">
                      <a:solidFill>
                        <a:srgbClr val="91CDDC"/>
                      </a:solidFill>
                      <a:prstDash val="solid"/>
                    </a:lnT>
                    <a:lnB w="6350">
                      <a:solidFill>
                        <a:srgbClr val="91CDDC"/>
                      </a:solidFill>
                      <a:prstDash val="solid"/>
                    </a:lnB>
                    <a:solidFill>
                      <a:srgbClr val="DAEEF3"/>
                    </a:solidFill>
                  </a:tcPr>
                </a:tc>
                <a:tc>
                  <a:txBody>
                    <a:bodyPr/>
                    <a:lstStyle/>
                    <a:p>
                      <a:pPr algn="ctr">
                        <a:lnSpc>
                          <a:spcPct val="100000"/>
                        </a:lnSpc>
                        <a:spcBef>
                          <a:spcPts val="735"/>
                        </a:spcBef>
                      </a:pPr>
                      <a:r>
                        <a:rPr lang="ru-RU" sz="1100" dirty="0" smtClean="0">
                          <a:latin typeface="Century Gothic" panose="020B0502020202020204" pitchFamily="34" charset="0"/>
                          <a:cs typeface="Cambria"/>
                        </a:rPr>
                        <a:t>-83,4</a:t>
                      </a:r>
                      <a:endParaRPr sz="1100" dirty="0">
                        <a:latin typeface="Century Gothic" panose="020B0502020202020204" pitchFamily="34" charset="0"/>
                        <a:cs typeface="Cambria"/>
                      </a:endParaRPr>
                    </a:p>
                  </a:txBody>
                  <a:tcPr marL="0" marR="0" marT="9334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AEEF3"/>
                    </a:solidFill>
                  </a:tcPr>
                </a:tc>
                <a:tc gridSpan="2">
                  <a:txBody>
                    <a:bodyPr/>
                    <a:lstStyle/>
                    <a:p>
                      <a:pPr algn="ctr">
                        <a:lnSpc>
                          <a:spcPct val="100000"/>
                        </a:lnSpc>
                        <a:spcBef>
                          <a:spcPts val="735"/>
                        </a:spcBef>
                      </a:pPr>
                      <a:r>
                        <a:rPr lang="ru-RU" sz="1100" dirty="0" smtClean="0">
                          <a:latin typeface="Century Gothic" panose="020B0502020202020204" pitchFamily="34" charset="0"/>
                          <a:cs typeface="Cambria"/>
                        </a:rPr>
                        <a:t>-32,0</a:t>
                      </a:r>
                      <a:endParaRPr sz="1100" dirty="0">
                        <a:latin typeface="Century Gothic" panose="020B0502020202020204" pitchFamily="34" charset="0"/>
                        <a:cs typeface="Cambria"/>
                      </a:endParaRPr>
                    </a:p>
                  </a:txBody>
                  <a:tcPr marL="0" marR="0" marT="9334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a:solidFill>
                        <a:srgbClr val="91CDDC"/>
                      </a:solidFill>
                      <a:prstDash val="solid"/>
                    </a:lnT>
                    <a:lnB w="6350">
                      <a:solidFill>
                        <a:srgbClr val="91CDDC"/>
                      </a:solidFill>
                      <a:prstDash val="solid"/>
                    </a:lnB>
                    <a:solidFill>
                      <a:srgbClr val="DAEEF3"/>
                    </a:solidFill>
                  </a:tcPr>
                </a:tc>
                <a:tc hMerge="1">
                  <a:txBody>
                    <a:bodyPr/>
                    <a:lstStyle/>
                    <a:p>
                      <a:endParaRPr lang="ru-RU"/>
                    </a:p>
                  </a:txBody>
                  <a:tcPr/>
                </a:tc>
                <a:tc>
                  <a:txBody>
                    <a:bodyPr/>
                    <a:lstStyle/>
                    <a:p>
                      <a:pPr algn="ctr">
                        <a:lnSpc>
                          <a:spcPct val="100000"/>
                        </a:lnSpc>
                        <a:spcBef>
                          <a:spcPts val="735"/>
                        </a:spcBef>
                      </a:pPr>
                      <a:r>
                        <a:rPr lang="ru-RU" sz="1100" dirty="0" smtClean="0">
                          <a:latin typeface="Century Gothic" panose="020B0502020202020204" pitchFamily="34" charset="0"/>
                          <a:cs typeface="Cambria"/>
                        </a:rPr>
                        <a:t>-1,2</a:t>
                      </a:r>
                      <a:endParaRPr sz="1100" dirty="0">
                        <a:latin typeface="Century Gothic" panose="020B0502020202020204" pitchFamily="34" charset="0"/>
                        <a:cs typeface="Cambria"/>
                      </a:endParaRPr>
                    </a:p>
                  </a:txBody>
                  <a:tcPr marL="0" marR="0" marT="9334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a:solidFill>
                        <a:srgbClr val="91CDDC"/>
                      </a:solidFill>
                      <a:prstDash val="solid"/>
                    </a:lnT>
                    <a:lnB w="6350">
                      <a:solidFill>
                        <a:srgbClr val="91CDDC"/>
                      </a:solidFill>
                      <a:prstDash val="solid"/>
                    </a:lnB>
                    <a:solidFill>
                      <a:srgbClr val="DAEEF3"/>
                    </a:solidFill>
                  </a:tcPr>
                </a:tc>
                <a:tc>
                  <a:txBody>
                    <a:bodyPr/>
                    <a:lstStyle/>
                    <a:p>
                      <a:endParaRPr lang="ru-RU"/>
                    </a:p>
                  </a:txBody>
                  <a:tcPr marL="0" marR="0" marT="9334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AEEF3"/>
                    </a:solidFill>
                  </a:tcPr>
                </a:tc>
                <a:tc>
                  <a:txBody>
                    <a:bodyPr/>
                    <a:lstStyle/>
                    <a:p>
                      <a:pPr algn="ctr">
                        <a:lnSpc>
                          <a:spcPct val="100000"/>
                        </a:lnSpc>
                        <a:spcBef>
                          <a:spcPts val="735"/>
                        </a:spcBef>
                      </a:pPr>
                      <a:endParaRPr sz="1100" dirty="0">
                        <a:latin typeface="Century Gothic" panose="020B0502020202020204" pitchFamily="34" charset="0"/>
                        <a:cs typeface="Cambria"/>
                      </a:endParaRPr>
                    </a:p>
                  </a:txBody>
                  <a:tcPr marL="0" marR="0" marT="9334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a:solidFill>
                        <a:srgbClr val="91CDDC"/>
                      </a:solidFill>
                      <a:prstDash val="solid"/>
                    </a:lnT>
                    <a:lnB w="6350">
                      <a:solidFill>
                        <a:srgbClr val="91CDDC"/>
                      </a:solidFill>
                      <a:prstDash val="solid"/>
                    </a:lnB>
                    <a:solidFill>
                      <a:srgbClr val="DAEEF3"/>
                    </a:solidFill>
                  </a:tcPr>
                </a:tc>
                <a:tc>
                  <a:txBody>
                    <a:bodyPr/>
                    <a:lstStyle/>
                    <a:p>
                      <a:endParaRPr lang="ru-RU"/>
                    </a:p>
                  </a:txBody>
                  <a:tcPr marL="0" marR="0" marT="9334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AEEF3"/>
                    </a:solidFill>
                  </a:tcPr>
                </a:tc>
                <a:tc>
                  <a:txBody>
                    <a:bodyPr/>
                    <a:lstStyle/>
                    <a:p>
                      <a:pPr algn="ctr">
                        <a:lnSpc>
                          <a:spcPct val="100000"/>
                        </a:lnSpc>
                        <a:spcBef>
                          <a:spcPts val="670"/>
                        </a:spcBef>
                      </a:pPr>
                      <a:endParaRPr sz="1100" dirty="0">
                        <a:latin typeface="Century Gothic" panose="020B0502020202020204" pitchFamily="34" charset="0"/>
                        <a:cs typeface="Times New Roman"/>
                      </a:endParaRPr>
                    </a:p>
                  </a:txBody>
                  <a:tcPr marL="0" marR="0" marT="85090" marB="0">
                    <a:lnL w="6350" cap="flat" cmpd="sng" algn="ctr">
                      <a:solidFill>
                        <a:srgbClr val="91CDDC"/>
                      </a:solidFill>
                      <a:prstDash val="solid"/>
                      <a:round/>
                      <a:headEnd type="none" w="med" len="med"/>
                      <a:tailEnd type="none" w="med" len="me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r>
            </a:tbl>
          </a:graphicData>
        </a:graphic>
      </p:graphicFrame>
      <p:sp>
        <p:nvSpPr>
          <p:cNvPr id="6" name="object 6"/>
          <p:cNvSpPr txBox="1"/>
          <p:nvPr/>
        </p:nvSpPr>
        <p:spPr>
          <a:xfrm>
            <a:off x="372492" y="4813300"/>
            <a:ext cx="7788400" cy="1814086"/>
          </a:xfrm>
          <a:prstGeom prst="rect">
            <a:avLst/>
          </a:prstGeom>
        </p:spPr>
        <p:txBody>
          <a:bodyPr vert="horz" wrap="square" lIns="0" tIns="12700" rIns="0" bIns="0" rtlCol="0">
            <a:spAutoFit/>
          </a:bodyPr>
          <a:lstStyle/>
          <a:p>
            <a:pPr>
              <a:lnSpc>
                <a:spcPct val="100000"/>
              </a:lnSpc>
              <a:spcBef>
                <a:spcPts val="20"/>
              </a:spcBef>
            </a:pPr>
            <a:r>
              <a:rPr lang="ru-RU" sz="1100" dirty="0" smtClean="0">
                <a:latin typeface="Century Gothic" panose="020B0502020202020204" pitchFamily="34" charset="0"/>
                <a:cs typeface="Times New Roman"/>
              </a:rPr>
              <a:t>Возврат остатков</a:t>
            </a:r>
            <a:endParaRPr sz="1100" dirty="0">
              <a:latin typeface="Century Gothic" panose="020B0502020202020204" pitchFamily="34" charset="0"/>
              <a:cs typeface="Times New Roman"/>
            </a:endParaRPr>
          </a:p>
          <a:p>
            <a:pPr marL="12700" marR="2765425">
              <a:lnSpc>
                <a:spcPct val="101299"/>
              </a:lnSpc>
              <a:spcBef>
                <a:spcPts val="5"/>
              </a:spcBef>
            </a:pPr>
            <a:endParaRPr lang="ru-RU" sz="1500" b="1" spc="-5" dirty="0" smtClean="0">
              <a:solidFill>
                <a:srgbClr val="4AACC5"/>
              </a:solidFill>
              <a:latin typeface="Century Gothic" panose="020B0502020202020204" pitchFamily="34" charset="0"/>
              <a:cs typeface="Calibri"/>
            </a:endParaRPr>
          </a:p>
          <a:p>
            <a:pPr marL="12700" marR="2765425">
              <a:lnSpc>
                <a:spcPct val="101299"/>
              </a:lnSpc>
              <a:spcBef>
                <a:spcPts val="5"/>
              </a:spcBef>
            </a:pPr>
            <a:endParaRPr lang="ru-RU" sz="1500" b="1" spc="-5" dirty="0" smtClean="0">
              <a:solidFill>
                <a:srgbClr val="4AACC5"/>
              </a:solidFill>
              <a:latin typeface="Century Gothic" panose="020B0502020202020204" pitchFamily="34" charset="0"/>
              <a:cs typeface="Calibri"/>
            </a:endParaRPr>
          </a:p>
          <a:p>
            <a:pPr marL="12700" marR="2765425">
              <a:lnSpc>
                <a:spcPct val="101299"/>
              </a:lnSpc>
              <a:spcBef>
                <a:spcPts val="5"/>
              </a:spcBef>
            </a:pPr>
            <a:r>
              <a:rPr sz="1500" b="1" spc="-5" dirty="0" smtClean="0">
                <a:solidFill>
                  <a:srgbClr val="4AACC5"/>
                </a:solidFill>
                <a:latin typeface="Century Gothic" panose="020B0502020202020204" pitchFamily="34" charset="0"/>
                <a:cs typeface="Calibri"/>
              </a:rPr>
              <a:t>РАСПРЕДЕЛЕНИЕ </a:t>
            </a:r>
            <a:r>
              <a:rPr sz="1500" b="1" spc="-5" dirty="0">
                <a:solidFill>
                  <a:srgbClr val="4AACC5"/>
                </a:solidFill>
                <a:latin typeface="Century Gothic" panose="020B0502020202020204" pitchFamily="34" charset="0"/>
                <a:cs typeface="Calibri"/>
              </a:rPr>
              <a:t>БЕЗВОЗМЕЗДНЫХ ПОСТУПЛЕНИЙ,  ПЕРЕДАВАЕМЫХ ИЗ КРАЕВОГО</a:t>
            </a:r>
            <a:r>
              <a:rPr sz="1500" b="1" spc="0" dirty="0">
                <a:solidFill>
                  <a:srgbClr val="4AACC5"/>
                </a:solidFill>
                <a:latin typeface="Century Gothic" panose="020B0502020202020204" pitchFamily="34" charset="0"/>
                <a:cs typeface="Calibri"/>
              </a:rPr>
              <a:t> </a:t>
            </a:r>
            <a:r>
              <a:rPr sz="1500" b="1" spc="-5" dirty="0" smtClean="0">
                <a:solidFill>
                  <a:srgbClr val="4AACC5"/>
                </a:solidFill>
                <a:latin typeface="Century Gothic" panose="020B0502020202020204" pitchFamily="34" charset="0"/>
                <a:cs typeface="Calibri"/>
              </a:rPr>
              <a:t>БЮДЖЕТА</a:t>
            </a:r>
            <a:r>
              <a:rPr lang="ru-RU" sz="1500" dirty="0">
                <a:latin typeface="Century Gothic" panose="020B0502020202020204" pitchFamily="34" charset="0"/>
                <a:cs typeface="Calibri"/>
              </a:rPr>
              <a:t> </a:t>
            </a:r>
            <a:r>
              <a:rPr lang="ru-RU" sz="1500" dirty="0" smtClean="0">
                <a:latin typeface="Century Gothic" panose="020B0502020202020204" pitchFamily="34" charset="0"/>
                <a:cs typeface="Calibri"/>
              </a:rPr>
              <a:t>               </a:t>
            </a:r>
          </a:p>
          <a:p>
            <a:pPr marL="12700" marR="2765425">
              <a:lnSpc>
                <a:spcPct val="101299"/>
              </a:lnSpc>
              <a:spcBef>
                <a:spcPts val="5"/>
              </a:spcBef>
            </a:pPr>
            <a:endParaRPr lang="ru-RU" sz="1500" spc="-5" dirty="0">
              <a:solidFill>
                <a:srgbClr val="30839A"/>
              </a:solidFill>
              <a:latin typeface="Century Gothic" panose="020B0502020202020204" pitchFamily="34" charset="0"/>
              <a:cs typeface="Calibri"/>
            </a:endParaRPr>
          </a:p>
          <a:p>
            <a:pPr marL="12700" marR="2765425">
              <a:lnSpc>
                <a:spcPct val="101299"/>
              </a:lnSpc>
              <a:spcBef>
                <a:spcPts val="5"/>
              </a:spcBef>
            </a:pPr>
            <a:endParaRPr lang="ru-RU" sz="1500" spc="-5" dirty="0" smtClean="0">
              <a:solidFill>
                <a:srgbClr val="30839A"/>
              </a:solidFill>
              <a:latin typeface="Century Gothic" panose="020B0502020202020204" pitchFamily="34" charset="0"/>
              <a:cs typeface="Calibri"/>
            </a:endParaRPr>
          </a:p>
          <a:p>
            <a:pPr marL="12700" marR="2765425" algn="r">
              <a:lnSpc>
                <a:spcPct val="101299"/>
              </a:lnSpc>
              <a:spcBef>
                <a:spcPts val="5"/>
              </a:spcBef>
            </a:pPr>
            <a:r>
              <a:rPr lang="ru-RU" sz="1500" spc="-5" dirty="0">
                <a:solidFill>
                  <a:srgbClr val="30839A"/>
                </a:solidFill>
                <a:latin typeface="Century Gothic" panose="020B0502020202020204" pitchFamily="34" charset="0"/>
                <a:cs typeface="Calibri"/>
              </a:rPr>
              <a:t> </a:t>
            </a:r>
            <a:r>
              <a:rPr lang="ru-RU" sz="1500" spc="-5" dirty="0" smtClean="0">
                <a:solidFill>
                  <a:srgbClr val="30839A"/>
                </a:solidFill>
                <a:latin typeface="Century Gothic" panose="020B0502020202020204" pitchFamily="34" charset="0"/>
                <a:cs typeface="Calibri"/>
              </a:rPr>
              <a:t>    </a:t>
            </a:r>
            <a:endParaRPr sz="1300" dirty="0">
              <a:latin typeface="Century Gothic" panose="020B0502020202020204" pitchFamily="34" charset="0"/>
              <a:cs typeface="Times New Roman"/>
            </a:endParaRPr>
          </a:p>
        </p:txBody>
      </p:sp>
      <p:graphicFrame>
        <p:nvGraphicFramePr>
          <p:cNvPr id="7" name="object 7"/>
          <p:cNvGraphicFramePr>
            <a:graphicFrameLocks noGrp="1"/>
          </p:cNvGraphicFramePr>
          <p:nvPr>
            <p:extLst>
              <p:ext uri="{D42A27DB-BD31-4B8C-83A1-F6EECF244321}">
                <p14:modId xmlns:p14="http://schemas.microsoft.com/office/powerpoint/2010/main" val="1399036188"/>
              </p:ext>
            </p:extLst>
          </p:nvPr>
        </p:nvGraphicFramePr>
        <p:xfrm>
          <a:off x="425450" y="6184901"/>
          <a:ext cx="6731127" cy="4093614"/>
        </p:xfrm>
        <a:graphic>
          <a:graphicData uri="http://schemas.openxmlformats.org/drawingml/2006/table">
            <a:tbl>
              <a:tblPr firstRow="1" bandRow="1">
                <a:tableStyleId>{2D5ABB26-0587-4C30-8999-92F81FD0307C}</a:tableStyleId>
              </a:tblPr>
              <a:tblGrid>
                <a:gridCol w="4071028"/>
                <a:gridCol w="887872"/>
                <a:gridCol w="887491"/>
                <a:gridCol w="884736"/>
              </a:tblGrid>
              <a:tr h="229602">
                <a:tc rowSpan="2">
                  <a:txBody>
                    <a:bodyPr/>
                    <a:lstStyle/>
                    <a:p>
                      <a:pPr>
                        <a:lnSpc>
                          <a:spcPct val="100000"/>
                        </a:lnSpc>
                        <a:spcBef>
                          <a:spcPts val="50"/>
                        </a:spcBef>
                      </a:pPr>
                      <a:endParaRPr sz="1700" dirty="0">
                        <a:latin typeface="Century Gothic" panose="020B0502020202020204" pitchFamily="34" charset="0"/>
                        <a:cs typeface="Times New Roman"/>
                      </a:endParaRPr>
                    </a:p>
                    <a:p>
                      <a:pPr marL="1136650">
                        <a:lnSpc>
                          <a:spcPct val="100000"/>
                        </a:lnSpc>
                      </a:pPr>
                      <a:r>
                        <a:rPr sz="1150" b="1" spc="-5" dirty="0">
                          <a:solidFill>
                            <a:srgbClr val="FFFFFF"/>
                          </a:solidFill>
                          <a:latin typeface="Century Gothic" panose="020B0502020202020204" pitchFamily="34" charset="0"/>
                          <a:cs typeface="Cambria"/>
                        </a:rPr>
                        <a:t>Наименование</a:t>
                      </a:r>
                      <a:r>
                        <a:rPr sz="1150" b="1" spc="-50" dirty="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показателя</a:t>
                      </a:r>
                      <a:endParaRPr sz="1150" dirty="0">
                        <a:latin typeface="Century Gothic" panose="020B0502020202020204" pitchFamily="34" charset="0"/>
                        <a:cs typeface="Cambria"/>
                      </a:endParaRPr>
                    </a:p>
                  </a:txBody>
                  <a:tcPr marL="0" marR="0" marT="6350" marB="0">
                    <a:lnL w="6350">
                      <a:solidFill>
                        <a:srgbClr val="91CDDC"/>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rowSpan="2">
                  <a:txBody>
                    <a:bodyPr/>
                    <a:lstStyle/>
                    <a:p>
                      <a:pPr>
                        <a:lnSpc>
                          <a:spcPct val="100000"/>
                        </a:lnSpc>
                        <a:spcBef>
                          <a:spcPts val="50"/>
                        </a:spcBef>
                      </a:pPr>
                      <a:endParaRPr sz="1700" dirty="0">
                        <a:latin typeface="Century Gothic" panose="020B0502020202020204" pitchFamily="34" charset="0"/>
                        <a:cs typeface="Times New Roman"/>
                      </a:endParaRPr>
                    </a:p>
                    <a:p>
                      <a:pPr marL="154940">
                        <a:lnSpc>
                          <a:spcPct val="100000"/>
                        </a:lnSpc>
                      </a:pPr>
                      <a:r>
                        <a:rPr lang="ru-RU" sz="1150" b="1" dirty="0" smtClean="0">
                          <a:solidFill>
                            <a:srgbClr val="FFFFFF"/>
                          </a:solidFill>
                          <a:latin typeface="Century Gothic" panose="020B0502020202020204" pitchFamily="34" charset="0"/>
                          <a:cs typeface="Cambria"/>
                        </a:rPr>
                        <a:t>2022</a:t>
                      </a:r>
                      <a:r>
                        <a:rPr sz="1150" b="1" spc="-8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635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gridSpan="2">
                  <a:txBody>
                    <a:bodyPr/>
                    <a:lstStyle/>
                    <a:p>
                      <a:pPr marL="272415">
                        <a:lnSpc>
                          <a:spcPct val="100000"/>
                        </a:lnSpc>
                        <a:spcBef>
                          <a:spcPts val="455"/>
                        </a:spcBef>
                      </a:pPr>
                      <a:r>
                        <a:rPr sz="1150" b="1" spc="-5" dirty="0">
                          <a:solidFill>
                            <a:srgbClr val="FFFFFF"/>
                          </a:solidFill>
                          <a:latin typeface="Century Gothic" panose="020B0502020202020204" pitchFamily="34" charset="0"/>
                          <a:cs typeface="Cambria"/>
                        </a:rPr>
                        <a:t>Плановый</a:t>
                      </a:r>
                      <a:r>
                        <a:rPr sz="1150" b="1" spc="-60" dirty="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период</a:t>
                      </a:r>
                      <a:endParaRPr sz="1150" dirty="0">
                        <a:latin typeface="Century Gothic" panose="020B0502020202020204" pitchFamily="34" charset="0"/>
                        <a:cs typeface="Cambria"/>
                      </a:endParaRPr>
                    </a:p>
                  </a:txBody>
                  <a:tcPr marL="0" marR="0" marT="57785" marB="0">
                    <a:lnL w="6350">
                      <a:solidFill>
                        <a:srgbClr val="D9D9D9"/>
                      </a:solidFill>
                      <a:prstDash val="solid"/>
                    </a:lnL>
                    <a:lnR w="6350">
                      <a:solidFill>
                        <a:srgbClr val="91CDDC"/>
                      </a:solidFill>
                      <a:prstDash val="solid"/>
                    </a:lnR>
                    <a:lnT w="6350">
                      <a:solidFill>
                        <a:srgbClr val="91CDDC"/>
                      </a:solidFill>
                      <a:prstDash val="solid"/>
                    </a:lnT>
                    <a:lnB w="6350">
                      <a:solidFill>
                        <a:srgbClr val="D9D9D9"/>
                      </a:solidFill>
                      <a:prstDash val="solid"/>
                    </a:lnB>
                    <a:solidFill>
                      <a:srgbClr val="4AACC5"/>
                    </a:solidFill>
                  </a:tcPr>
                </a:tc>
                <a:tc hMerge="1">
                  <a:txBody>
                    <a:bodyPr/>
                    <a:lstStyle/>
                    <a:p>
                      <a:endParaRPr/>
                    </a:p>
                  </a:txBody>
                  <a:tcPr marL="0" marR="0" marT="0" marB="0"/>
                </a:tc>
              </a:tr>
              <a:tr h="299481">
                <a:tc vMerge="1">
                  <a:txBody>
                    <a:bodyPr/>
                    <a:lstStyle/>
                    <a:p>
                      <a:endParaRPr/>
                    </a:p>
                  </a:txBody>
                  <a:tcPr marL="0" marR="0" marT="6350" marB="0">
                    <a:lnL w="6350">
                      <a:solidFill>
                        <a:srgbClr val="91CDDC"/>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vMerge="1">
                  <a:txBody>
                    <a:bodyPr/>
                    <a:lstStyle/>
                    <a:p>
                      <a:endParaRPr/>
                    </a:p>
                  </a:txBody>
                  <a:tcPr marL="0" marR="0" marT="635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a:txBody>
                    <a:bodyPr/>
                    <a:lstStyle/>
                    <a:p>
                      <a:pPr marL="33655" algn="ctr">
                        <a:lnSpc>
                          <a:spcPct val="100000"/>
                        </a:lnSpc>
                        <a:spcBef>
                          <a:spcPts val="790"/>
                        </a:spcBef>
                      </a:pPr>
                      <a:r>
                        <a:rPr sz="1150" b="1" dirty="0" smtClean="0">
                          <a:solidFill>
                            <a:srgbClr val="FFFFFF"/>
                          </a:solidFill>
                          <a:latin typeface="Century Gothic" panose="020B0502020202020204" pitchFamily="34" charset="0"/>
                          <a:cs typeface="Cambria"/>
                        </a:rPr>
                        <a:t>202</a:t>
                      </a:r>
                      <a:r>
                        <a:rPr lang="ru-RU" sz="1150" b="1" dirty="0" smtClean="0">
                          <a:solidFill>
                            <a:srgbClr val="FFFFFF"/>
                          </a:solidFill>
                          <a:latin typeface="Century Gothic" panose="020B0502020202020204" pitchFamily="34" charset="0"/>
                          <a:cs typeface="Cambria"/>
                        </a:rPr>
                        <a:t>3</a:t>
                      </a:r>
                      <a:r>
                        <a:rPr sz="1150" b="1" spc="-8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100330" marB="0">
                    <a:lnL w="6350">
                      <a:solidFill>
                        <a:srgbClr val="D9D9D9"/>
                      </a:solidFill>
                      <a:prstDash val="solid"/>
                    </a:lnL>
                    <a:lnR w="6350">
                      <a:solidFill>
                        <a:srgbClr val="D9D9D9"/>
                      </a:solidFill>
                      <a:prstDash val="solid"/>
                    </a:lnR>
                    <a:lnT w="6350">
                      <a:solidFill>
                        <a:srgbClr val="D9D9D9"/>
                      </a:solidFill>
                      <a:prstDash val="solid"/>
                    </a:lnT>
                    <a:lnB w="6350">
                      <a:solidFill>
                        <a:srgbClr val="91CDDC"/>
                      </a:solidFill>
                      <a:prstDash val="solid"/>
                    </a:lnB>
                    <a:solidFill>
                      <a:srgbClr val="4AACC5"/>
                    </a:solidFill>
                  </a:tcPr>
                </a:tc>
                <a:tc>
                  <a:txBody>
                    <a:bodyPr/>
                    <a:lstStyle/>
                    <a:p>
                      <a:pPr marL="33655" algn="ctr">
                        <a:lnSpc>
                          <a:spcPct val="100000"/>
                        </a:lnSpc>
                        <a:spcBef>
                          <a:spcPts val="790"/>
                        </a:spcBef>
                      </a:pPr>
                      <a:r>
                        <a:rPr sz="1150" b="1" dirty="0" smtClean="0">
                          <a:solidFill>
                            <a:srgbClr val="FFFFFF"/>
                          </a:solidFill>
                          <a:latin typeface="Century Gothic" panose="020B0502020202020204" pitchFamily="34" charset="0"/>
                          <a:cs typeface="Cambria"/>
                        </a:rPr>
                        <a:t>202</a:t>
                      </a:r>
                      <a:r>
                        <a:rPr lang="ru-RU" sz="1150" b="1" dirty="0" smtClean="0">
                          <a:solidFill>
                            <a:srgbClr val="FFFFFF"/>
                          </a:solidFill>
                          <a:latin typeface="Century Gothic" panose="020B0502020202020204" pitchFamily="34" charset="0"/>
                          <a:cs typeface="Cambria"/>
                        </a:rPr>
                        <a:t>4</a:t>
                      </a:r>
                      <a:r>
                        <a:rPr sz="1150" b="1" spc="-8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100330" marB="0">
                    <a:lnL w="6350">
                      <a:solidFill>
                        <a:srgbClr val="D9D9D9"/>
                      </a:solidFill>
                      <a:prstDash val="solid"/>
                    </a:lnL>
                    <a:lnR w="6350">
                      <a:solidFill>
                        <a:srgbClr val="91CDDC"/>
                      </a:solidFill>
                      <a:prstDash val="solid"/>
                    </a:lnR>
                    <a:lnT w="6350">
                      <a:solidFill>
                        <a:srgbClr val="D9D9D9"/>
                      </a:solidFill>
                      <a:prstDash val="solid"/>
                    </a:lnT>
                    <a:lnB w="6350">
                      <a:solidFill>
                        <a:srgbClr val="91CDDC"/>
                      </a:solidFill>
                      <a:prstDash val="solid"/>
                    </a:lnB>
                    <a:solidFill>
                      <a:srgbClr val="4AACC5"/>
                    </a:solidFill>
                  </a:tcPr>
                </a:tc>
              </a:tr>
              <a:tr h="399763">
                <a:tc>
                  <a:txBody>
                    <a:bodyPr/>
                    <a:lstStyle/>
                    <a:p>
                      <a:pPr marL="65405" marR="248285">
                        <a:lnSpc>
                          <a:spcPts val="1460"/>
                        </a:lnSpc>
                        <a:spcBef>
                          <a:spcPts val="425"/>
                        </a:spcBef>
                      </a:pPr>
                      <a:r>
                        <a:rPr sz="1100" b="1" spc="-5" dirty="0">
                          <a:latin typeface="Century Gothic" panose="020B0502020202020204" pitchFamily="34" charset="0"/>
                          <a:cs typeface="Cambria"/>
                        </a:rPr>
                        <a:t>Безвозмездные поступления от других бюджетов  бюджетной системы РФ, всего</a:t>
                      </a:r>
                      <a:endParaRPr sz="1100" dirty="0">
                        <a:latin typeface="Century Gothic" panose="020B0502020202020204" pitchFamily="34" charset="0"/>
                        <a:cs typeface="Cambria"/>
                      </a:endParaRPr>
                    </a:p>
                  </a:txBody>
                  <a:tcPr marL="0" marR="0" marT="5397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6ECF2"/>
                    </a:solidFill>
                  </a:tcPr>
                </a:tc>
                <a:tc>
                  <a:txBody>
                    <a:bodyPr/>
                    <a:lstStyle/>
                    <a:p>
                      <a:pPr marL="31115" algn="ctr">
                        <a:lnSpc>
                          <a:spcPct val="100000"/>
                        </a:lnSpc>
                        <a:spcBef>
                          <a:spcPts val="1130"/>
                        </a:spcBef>
                      </a:pPr>
                      <a:r>
                        <a:rPr lang="ru-RU" sz="1100" b="1" spc="-5" dirty="0" smtClean="0">
                          <a:latin typeface="Century Gothic" panose="020B0502020202020204" pitchFamily="34" charset="0"/>
                          <a:cs typeface="Cambria"/>
                        </a:rPr>
                        <a:t>2376,0</a:t>
                      </a:r>
                      <a:endParaRPr sz="1100" dirty="0">
                        <a:latin typeface="Century Gothic" panose="020B0502020202020204" pitchFamily="34" charset="0"/>
                        <a:cs typeface="Cambria"/>
                      </a:endParaRPr>
                    </a:p>
                  </a:txBody>
                  <a:tcPr marL="0" marR="0" marT="14351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6ECF2"/>
                    </a:solidFill>
                  </a:tcPr>
                </a:tc>
                <a:tc>
                  <a:txBody>
                    <a:bodyPr/>
                    <a:lstStyle/>
                    <a:p>
                      <a:pPr marL="31750" algn="ctr">
                        <a:lnSpc>
                          <a:spcPct val="100000"/>
                        </a:lnSpc>
                        <a:spcBef>
                          <a:spcPts val="1130"/>
                        </a:spcBef>
                      </a:pPr>
                      <a:r>
                        <a:rPr lang="ru-RU" sz="1100" b="1" spc="-5" dirty="0" smtClean="0">
                          <a:latin typeface="Century Gothic" panose="020B0502020202020204" pitchFamily="34" charset="0"/>
                          <a:cs typeface="Cambria"/>
                        </a:rPr>
                        <a:t>2400,1</a:t>
                      </a:r>
                      <a:endParaRPr sz="1100" dirty="0">
                        <a:latin typeface="Century Gothic" panose="020B0502020202020204" pitchFamily="34" charset="0"/>
                        <a:cs typeface="Cambria"/>
                      </a:endParaRPr>
                    </a:p>
                  </a:txBody>
                  <a:tcPr marL="0" marR="0" marT="14351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6ECF2"/>
                    </a:solidFill>
                  </a:tcPr>
                </a:tc>
                <a:tc>
                  <a:txBody>
                    <a:bodyPr/>
                    <a:lstStyle/>
                    <a:p>
                      <a:pPr marL="33020" algn="ctr">
                        <a:lnSpc>
                          <a:spcPct val="100000"/>
                        </a:lnSpc>
                        <a:spcBef>
                          <a:spcPts val="1130"/>
                        </a:spcBef>
                      </a:pPr>
                      <a:r>
                        <a:rPr lang="ru-RU" sz="1100" b="1" dirty="0" smtClean="0">
                          <a:latin typeface="Century Gothic" panose="020B0502020202020204" pitchFamily="34" charset="0"/>
                          <a:cs typeface="Cambria"/>
                        </a:rPr>
                        <a:t>2123,7</a:t>
                      </a:r>
                      <a:endParaRPr sz="1100" dirty="0">
                        <a:latin typeface="Century Gothic" panose="020B0502020202020204" pitchFamily="34" charset="0"/>
                        <a:cs typeface="Cambria"/>
                      </a:endParaRPr>
                    </a:p>
                  </a:txBody>
                  <a:tcPr marL="0" marR="0" marT="14351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6ECF2"/>
                    </a:solidFill>
                  </a:tcPr>
                </a:tc>
              </a:tr>
              <a:tr h="169707">
                <a:tc gridSpan="4">
                  <a:txBody>
                    <a:bodyPr/>
                    <a:lstStyle/>
                    <a:p>
                      <a:pPr marL="29845" algn="ctr">
                        <a:lnSpc>
                          <a:spcPct val="100000"/>
                        </a:lnSpc>
                        <a:spcBef>
                          <a:spcPts val="65"/>
                        </a:spcBef>
                      </a:pPr>
                      <a:r>
                        <a:rPr sz="1100" spc="-5" dirty="0">
                          <a:latin typeface="Century Gothic" panose="020B0502020202020204" pitchFamily="34" charset="0"/>
                          <a:cs typeface="Cambria"/>
                        </a:rPr>
                        <a:t>в том</a:t>
                      </a:r>
                      <a:r>
                        <a:rPr sz="1100" spc="-85" dirty="0">
                          <a:latin typeface="Century Gothic" panose="020B0502020202020204" pitchFamily="34" charset="0"/>
                          <a:cs typeface="Cambria"/>
                        </a:rPr>
                        <a:t> </a:t>
                      </a:r>
                      <a:r>
                        <a:rPr sz="1100" spc="-5" dirty="0">
                          <a:latin typeface="Century Gothic" panose="020B0502020202020204" pitchFamily="34" charset="0"/>
                          <a:cs typeface="Cambria"/>
                        </a:rPr>
                        <a:t>числе:</a:t>
                      </a:r>
                      <a:endParaRPr sz="1100" dirty="0">
                        <a:latin typeface="Century Gothic" panose="020B0502020202020204" pitchFamily="34" charset="0"/>
                        <a:cs typeface="Cambria"/>
                      </a:endParaRPr>
                    </a:p>
                  </a:txBody>
                  <a:tcPr marL="0" marR="0" marT="825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190595">
                <a:tc>
                  <a:txBody>
                    <a:bodyPr/>
                    <a:lstStyle/>
                    <a:p>
                      <a:pPr marL="65405">
                        <a:lnSpc>
                          <a:spcPct val="100000"/>
                        </a:lnSpc>
                        <a:spcBef>
                          <a:spcPts val="190"/>
                        </a:spcBef>
                      </a:pPr>
                      <a:r>
                        <a:rPr sz="1100" b="1" spc="-5" dirty="0">
                          <a:latin typeface="Century Gothic" panose="020B0502020202020204" pitchFamily="34" charset="0"/>
                          <a:cs typeface="Cambria"/>
                        </a:rPr>
                        <a:t>Субсидии:</a:t>
                      </a:r>
                      <a:endParaRPr sz="1100" dirty="0">
                        <a:latin typeface="Century Gothic" panose="020B0502020202020204" pitchFamily="34" charset="0"/>
                        <a:cs typeface="Cambria"/>
                      </a:endParaRPr>
                    </a:p>
                  </a:txBody>
                  <a:tcPr marL="0" marR="0" marT="24130" marB="0">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solidFill>
                      <a:srgbClr val="D6ECF2"/>
                    </a:solidFill>
                  </a:tcPr>
                </a:tc>
                <a:tc>
                  <a:txBody>
                    <a:bodyPr/>
                    <a:lstStyle/>
                    <a:p>
                      <a:pPr marL="32384" algn="ctr">
                        <a:lnSpc>
                          <a:spcPct val="100000"/>
                        </a:lnSpc>
                        <a:spcBef>
                          <a:spcPts val="250"/>
                        </a:spcBef>
                      </a:pPr>
                      <a:r>
                        <a:rPr lang="ru-RU" sz="1100" b="1" dirty="0" smtClean="0">
                          <a:latin typeface="Century Gothic" panose="020B0502020202020204" pitchFamily="34" charset="0"/>
                          <a:cs typeface="Cambria"/>
                        </a:rPr>
                        <a:t>651,5</a:t>
                      </a:r>
                      <a:endParaRPr sz="1100" dirty="0">
                        <a:latin typeface="Century Gothic" panose="020B0502020202020204" pitchFamily="34" charset="0"/>
                        <a:cs typeface="Cambria"/>
                      </a:endParaRPr>
                    </a:p>
                  </a:txBody>
                  <a:tcPr marL="0" marR="0" marT="3175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6ECF2"/>
                    </a:solidFill>
                  </a:tcPr>
                </a:tc>
                <a:tc>
                  <a:txBody>
                    <a:bodyPr/>
                    <a:lstStyle/>
                    <a:p>
                      <a:pPr marL="33020" algn="ctr">
                        <a:lnSpc>
                          <a:spcPct val="100000"/>
                        </a:lnSpc>
                        <a:spcBef>
                          <a:spcPts val="250"/>
                        </a:spcBef>
                      </a:pPr>
                      <a:r>
                        <a:rPr lang="ru-RU" sz="1100" b="1" dirty="0" smtClean="0">
                          <a:latin typeface="Century Gothic" panose="020B0502020202020204" pitchFamily="34" charset="0"/>
                          <a:cs typeface="Cambria"/>
                        </a:rPr>
                        <a:t>641,5</a:t>
                      </a:r>
                      <a:endParaRPr sz="1100" dirty="0">
                        <a:latin typeface="Century Gothic" panose="020B0502020202020204" pitchFamily="34" charset="0"/>
                        <a:cs typeface="Cambria"/>
                      </a:endParaRPr>
                    </a:p>
                  </a:txBody>
                  <a:tcPr marL="0" marR="0" marT="3175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6ECF2"/>
                    </a:solidFill>
                  </a:tcPr>
                </a:tc>
                <a:tc>
                  <a:txBody>
                    <a:bodyPr/>
                    <a:lstStyle/>
                    <a:p>
                      <a:pPr marL="33020" algn="ctr">
                        <a:lnSpc>
                          <a:spcPct val="100000"/>
                        </a:lnSpc>
                        <a:spcBef>
                          <a:spcPts val="250"/>
                        </a:spcBef>
                      </a:pPr>
                      <a:r>
                        <a:rPr lang="ru-RU" sz="1100" b="1" spc="-5" dirty="0" smtClean="0">
                          <a:latin typeface="Century Gothic" panose="020B0502020202020204" pitchFamily="34" charset="0"/>
                          <a:cs typeface="Cambria"/>
                        </a:rPr>
                        <a:t>328,6</a:t>
                      </a:r>
                      <a:endParaRPr sz="1100" dirty="0">
                        <a:latin typeface="Century Gothic" panose="020B0502020202020204" pitchFamily="34" charset="0"/>
                        <a:cs typeface="Cambria"/>
                      </a:endParaRPr>
                    </a:p>
                  </a:txBody>
                  <a:tcPr marL="0" marR="0" marT="3175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6ECF2"/>
                    </a:solidFill>
                  </a:tcPr>
                </a:tc>
              </a:tr>
              <a:tr h="320490">
                <a:tc>
                  <a:txBody>
                    <a:bodyPr/>
                    <a:lstStyle/>
                    <a:p>
                      <a:pPr algn="l" fontAlgn="t"/>
                      <a:r>
                        <a:rPr lang="ru-RU" sz="1100" b="0" i="0" u="none" strike="noStrike" dirty="0">
                          <a:solidFill>
                            <a:srgbClr val="000000"/>
                          </a:solidFill>
                          <a:effectLst/>
                          <a:latin typeface="Century Gothic" panose="020B0502020202020204" pitchFamily="34" charset="0"/>
                        </a:rPr>
                        <a:t>Субсидии бюджетам городских округов на реализацию мероприятий по обеспечению жильем молодых семей</a:t>
                      </a: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tcPr>
                </a:tc>
                <a:tc>
                  <a:txBody>
                    <a:bodyPr/>
                    <a:lstStyle/>
                    <a:p>
                      <a:pPr marL="29845" algn="ctr">
                        <a:lnSpc>
                          <a:spcPct val="100000"/>
                        </a:lnSpc>
                        <a:spcBef>
                          <a:spcPts val="865"/>
                        </a:spcBef>
                      </a:pPr>
                      <a:r>
                        <a:rPr lang="ru-RU" sz="1100" dirty="0" smtClean="0">
                          <a:latin typeface="Century Gothic" panose="020B0502020202020204" pitchFamily="34" charset="0"/>
                          <a:cs typeface="Cambria"/>
                        </a:rPr>
                        <a:t>3,7</a:t>
                      </a:r>
                      <a:endParaRPr sz="1100" dirty="0">
                        <a:latin typeface="Century Gothic" panose="020B0502020202020204" pitchFamily="34" charset="0"/>
                        <a:cs typeface="Cambria"/>
                      </a:endParaRPr>
                    </a:p>
                  </a:txBody>
                  <a:tcPr marL="0" marR="0" marT="109855" marB="0" anchor="b">
                    <a:lnL w="6350" cap="flat" cmpd="sng" algn="ctr">
                      <a:solidFill>
                        <a:srgbClr val="91CDDC"/>
                      </a:solidFill>
                      <a:prstDash val="solid"/>
                      <a:round/>
                      <a:headEnd type="none" w="med" len="med"/>
                      <a:tailEnd type="none" w="med" len="me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30480" algn="ctr">
                        <a:lnSpc>
                          <a:spcPct val="100000"/>
                        </a:lnSpc>
                        <a:spcBef>
                          <a:spcPts val="865"/>
                        </a:spcBef>
                      </a:pPr>
                      <a:r>
                        <a:rPr lang="ru-RU" sz="1100"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109855" marB="0" anchor="b">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33020" algn="ctr">
                        <a:lnSpc>
                          <a:spcPct val="100000"/>
                        </a:lnSpc>
                        <a:spcBef>
                          <a:spcPts val="865"/>
                        </a:spcBef>
                      </a:pPr>
                      <a:r>
                        <a:rPr lang="ru-RU" sz="1100"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109855" marB="0" anchor="b">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472297">
                <a:tc>
                  <a:txBody>
                    <a:bodyPr/>
                    <a:lstStyle/>
                    <a:p>
                      <a:pPr algn="just" fontAlgn="t"/>
                      <a:r>
                        <a:rPr lang="ru-RU" sz="1100" b="0" i="0" u="none" strike="noStrike" dirty="0">
                          <a:solidFill>
                            <a:srgbClr val="000000"/>
                          </a:solidFill>
                          <a:effectLst/>
                          <a:latin typeface="Century Gothic" panose="020B0502020202020204" pitchFamily="34" charset="0"/>
                        </a:rPr>
                        <a:t>Прочие субсидии бюджетам городских округов (предоставление молодым семьям социальных выплат на приобретение (строительство) жилья)</a:t>
                      </a:r>
                    </a:p>
                  </a:txBody>
                  <a:tcPr marL="0" marR="0" marT="0" marB="0">
                    <a:lnL w="6350">
                      <a:solidFill>
                        <a:srgbClr val="91CDDC"/>
                      </a:solidFill>
                      <a:prstDash val="soli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ct val="100000"/>
                        </a:lnSpc>
                      </a:pPr>
                      <a:endParaRPr sz="1100" dirty="0">
                        <a:latin typeface="Century Gothic" panose="020B0502020202020204" pitchFamily="34" charset="0"/>
                        <a:cs typeface="Times New Roman"/>
                      </a:endParaRPr>
                    </a:p>
                    <a:p>
                      <a:pPr algn="ctr">
                        <a:lnSpc>
                          <a:spcPct val="100000"/>
                        </a:lnSpc>
                      </a:pPr>
                      <a:endParaRPr sz="1100" dirty="0">
                        <a:latin typeface="Century Gothic" panose="020B0502020202020204" pitchFamily="34" charset="0"/>
                        <a:cs typeface="Times New Roman"/>
                      </a:endParaRPr>
                    </a:p>
                    <a:p>
                      <a:pPr marL="29845" algn="ctr">
                        <a:lnSpc>
                          <a:spcPct val="100000"/>
                        </a:lnSpc>
                        <a:spcBef>
                          <a:spcPts val="1020"/>
                        </a:spcBef>
                      </a:pPr>
                      <a:r>
                        <a:rPr lang="ru-RU" sz="1100" dirty="0" smtClean="0">
                          <a:latin typeface="Century Gothic" panose="020B0502020202020204" pitchFamily="34" charset="0"/>
                          <a:cs typeface="Cambria"/>
                        </a:rPr>
                        <a:t>37,8</a:t>
                      </a:r>
                      <a:endParaRPr sz="1100" dirty="0">
                        <a:latin typeface="Century Gothic" panose="020B0502020202020204" pitchFamily="34" charset="0"/>
                        <a:cs typeface="Cambria"/>
                      </a:endParaRPr>
                    </a:p>
                  </a:txBody>
                  <a:tcPr marL="0" marR="0" marT="0" marB="0" anchor="b">
                    <a:lnL w="6350" cap="flat" cmpd="sng" algn="ctr">
                      <a:solidFill>
                        <a:srgbClr val="91CDDC"/>
                      </a:solidFill>
                      <a:prstDash val="solid"/>
                      <a:round/>
                      <a:headEnd type="none" w="med" len="med"/>
                      <a:tailEnd type="none" w="med" len="me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pPr>
                      <a:r>
                        <a:rPr lang="ru-RU" sz="1100" dirty="0" smtClean="0">
                          <a:latin typeface="Century Gothic" panose="020B0502020202020204" pitchFamily="34" charset="0"/>
                          <a:cs typeface="Cambria"/>
                        </a:rPr>
                        <a:t>3,9</a:t>
                      </a:r>
                      <a:endParaRPr sz="1100" dirty="0">
                        <a:latin typeface="Century Gothic" panose="020B0502020202020204" pitchFamily="34" charset="0"/>
                        <a:cs typeface="Cambria"/>
                      </a:endParaRPr>
                    </a:p>
                  </a:txBody>
                  <a:tcPr marL="0" marR="0" marT="0" marB="0" anchor="b">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pPr>
                      <a:r>
                        <a:rPr lang="ru-RU" sz="1100" dirty="0" smtClean="0">
                          <a:latin typeface="Century Gothic" panose="020B0502020202020204" pitchFamily="34" charset="0"/>
                          <a:cs typeface="Cambria"/>
                        </a:rPr>
                        <a:t>4,0</a:t>
                      </a:r>
                      <a:endParaRPr sz="1100" dirty="0">
                        <a:latin typeface="Century Gothic" panose="020B0502020202020204" pitchFamily="34" charset="0"/>
                        <a:cs typeface="Cambria"/>
                      </a:endParaRPr>
                    </a:p>
                  </a:txBody>
                  <a:tcPr marL="0" marR="0" marT="0" marB="0" anchor="b">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480735">
                <a:tc>
                  <a:txBody>
                    <a:bodyPr/>
                    <a:lstStyle/>
                    <a:p>
                      <a:pPr algn="just" fontAlgn="t"/>
                      <a:r>
                        <a:rPr lang="ru-RU" sz="1100" b="0" i="0" u="none" strike="noStrike" dirty="0">
                          <a:solidFill>
                            <a:srgbClr val="000000"/>
                          </a:solidFill>
                          <a:effectLst/>
                          <a:latin typeface="Century Gothic" panose="020B0502020202020204" pitchFamily="34" charset="0"/>
                        </a:rPr>
                        <a:t>Субсидии бюджетам городских округов на реализацию программ формирования современной городской </a:t>
                      </a:r>
                      <a:r>
                        <a:rPr lang="ru-RU" sz="1100" b="0" i="0" u="none" strike="noStrike" dirty="0" smtClean="0">
                          <a:solidFill>
                            <a:srgbClr val="000000"/>
                          </a:solidFill>
                          <a:effectLst/>
                          <a:latin typeface="Century Gothic" panose="020B0502020202020204" pitchFamily="34" charset="0"/>
                        </a:rPr>
                        <a:t>среды (Б. Мира </a:t>
                      </a:r>
                      <a:r>
                        <a:rPr lang="ru-RU" sz="1100" b="0" i="0" u="none" strike="noStrike" dirty="0">
                          <a:solidFill>
                            <a:srgbClr val="000000"/>
                          </a:solidFill>
                          <a:effectLst/>
                          <a:latin typeface="Century Gothic" panose="020B0502020202020204" pitchFamily="34" charset="0"/>
                        </a:rPr>
                        <a:t>3 часть)</a:t>
                      </a:r>
                    </a:p>
                  </a:txBody>
                  <a:tcPr marL="0" marR="0" marT="0" marB="0">
                    <a:lnL w="6350">
                      <a:solidFill>
                        <a:srgbClr val="91CDDC"/>
                      </a:solidFill>
                      <a:prstDash val="soli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ct val="100000"/>
                        </a:lnSpc>
                      </a:pPr>
                      <a:endParaRPr sz="1100" dirty="0">
                        <a:latin typeface="Century Gothic" panose="020B0502020202020204" pitchFamily="34" charset="0"/>
                        <a:cs typeface="Times New Roman"/>
                      </a:endParaRPr>
                    </a:p>
                    <a:p>
                      <a:pPr marL="29845" algn="ctr">
                        <a:lnSpc>
                          <a:spcPct val="100000"/>
                        </a:lnSpc>
                        <a:spcBef>
                          <a:spcPts val="955"/>
                        </a:spcBef>
                      </a:pPr>
                      <a:r>
                        <a:rPr lang="ru-RU" sz="1100" dirty="0" smtClean="0">
                          <a:latin typeface="Century Gothic" panose="020B0502020202020204" pitchFamily="34" charset="0"/>
                          <a:cs typeface="Cambria"/>
                        </a:rPr>
                        <a:t>126,4</a:t>
                      </a:r>
                      <a:endParaRPr sz="1100" dirty="0">
                        <a:latin typeface="Century Gothic" panose="020B0502020202020204" pitchFamily="34" charset="0"/>
                        <a:cs typeface="Cambria"/>
                      </a:endParaRPr>
                    </a:p>
                  </a:txBody>
                  <a:tcPr marL="0" marR="0" marT="0" marB="0" anchor="b">
                    <a:lnL w="6350" cap="flat" cmpd="sng" algn="ctr">
                      <a:solidFill>
                        <a:srgbClr val="91CDDC"/>
                      </a:solidFill>
                      <a:prstDash val="solid"/>
                      <a:round/>
                      <a:headEnd type="none" w="med" len="med"/>
                      <a:tailEnd type="none" w="med" len="me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tcPr>
                </a:tc>
                <a:tc>
                  <a:txBody>
                    <a:bodyPr/>
                    <a:lstStyle/>
                    <a:p>
                      <a:pPr algn="ctr">
                        <a:lnSpc>
                          <a:spcPct val="100000"/>
                        </a:lnSpc>
                      </a:pPr>
                      <a:r>
                        <a:rPr lang="ru-RU" sz="1100"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0" marB="0" anchor="b">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tcPr>
                </a:tc>
                <a:tc>
                  <a:txBody>
                    <a:bodyPr/>
                    <a:lstStyle/>
                    <a:p>
                      <a:pPr algn="ctr">
                        <a:lnSpc>
                          <a:spcPct val="100000"/>
                        </a:lnSpc>
                      </a:pPr>
                      <a:r>
                        <a:rPr lang="ru-RU" sz="1100"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0" marB="0" anchor="b">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tcPr>
                </a:tc>
              </a:tr>
              <a:tr h="640980">
                <a:tc>
                  <a:txBody>
                    <a:bodyPr/>
                    <a:lstStyle/>
                    <a:p>
                      <a:pPr algn="just" fontAlgn="t"/>
                      <a:r>
                        <a:rPr lang="ru-RU" sz="1100" b="0" i="0" u="none" strike="noStrike" dirty="0">
                          <a:solidFill>
                            <a:srgbClr val="000000"/>
                          </a:solidFill>
                          <a:effectLst/>
                          <a:latin typeface="Century Gothic" panose="020B0502020202020204" pitchFamily="34" charset="0"/>
                        </a:rPr>
                        <a:t>Субсидии бюджетам городских округов на финансовое обеспечение дорожной деятельности в рамках реализации национального проекта "Безопасные качественные дороги"</a:t>
                      </a:r>
                    </a:p>
                  </a:txBody>
                  <a:tcPr marL="0" marR="0" marT="0" marB="0">
                    <a:lnL w="6350">
                      <a:solidFill>
                        <a:srgbClr val="91CDDC"/>
                      </a:solidFill>
                      <a:prstDash val="soli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29845" algn="ctr">
                        <a:lnSpc>
                          <a:spcPct val="100000"/>
                        </a:lnSpc>
                        <a:spcBef>
                          <a:spcPts val="955"/>
                        </a:spcBef>
                      </a:pPr>
                      <a:r>
                        <a:rPr lang="ru-RU" sz="1100" dirty="0" smtClean="0">
                          <a:latin typeface="Century Gothic" panose="020B0502020202020204" pitchFamily="34" charset="0"/>
                          <a:cs typeface="Cambria"/>
                        </a:rPr>
                        <a:t>264,9</a:t>
                      </a:r>
                      <a:endParaRPr sz="1100" dirty="0">
                        <a:latin typeface="Century Gothic" panose="020B0502020202020204" pitchFamily="34" charset="0"/>
                        <a:cs typeface="Cambria"/>
                      </a:endParaRPr>
                    </a:p>
                  </a:txBody>
                  <a:tcPr marL="0" marR="0" marT="0" marB="0" anchor="b">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a:solidFill>
                        <a:srgbClr val="91CDDC"/>
                      </a:solidFill>
                      <a:prstDash val="solid"/>
                    </a:lnT>
                    <a:lnB w="6350" cap="flat" cmpd="sng" algn="ctr">
                      <a:solidFill>
                        <a:srgbClr val="91CDDC"/>
                      </a:solidFill>
                      <a:prstDash val="solid"/>
                      <a:round/>
                      <a:headEnd type="none" w="med" len="med"/>
                      <a:tailEnd type="none" w="med" len="med"/>
                    </a:lnB>
                  </a:tcPr>
                </a:tc>
                <a:tc>
                  <a:txBody>
                    <a:bodyPr/>
                    <a:lstStyle/>
                    <a:p>
                      <a:pPr marL="30480" algn="ctr">
                        <a:lnSpc>
                          <a:spcPct val="100000"/>
                        </a:lnSpc>
                        <a:spcBef>
                          <a:spcPts val="955"/>
                        </a:spcBef>
                      </a:pPr>
                      <a:r>
                        <a:rPr lang="ru-RU" sz="1100" dirty="0" smtClean="0">
                          <a:latin typeface="Century Gothic" panose="020B0502020202020204" pitchFamily="34" charset="0"/>
                          <a:cs typeface="Cambria"/>
                        </a:rPr>
                        <a:t>436,4</a:t>
                      </a:r>
                      <a:endParaRPr sz="1100" dirty="0">
                        <a:latin typeface="Century Gothic" panose="020B0502020202020204" pitchFamily="34" charset="0"/>
                        <a:cs typeface="Cambria"/>
                      </a:endParaRPr>
                    </a:p>
                  </a:txBody>
                  <a:tcPr marL="0" marR="0" marT="0" marB="0" anchor="b">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a:solidFill>
                        <a:srgbClr val="91CDDC"/>
                      </a:solidFill>
                      <a:prstDash val="solid"/>
                    </a:lnT>
                    <a:lnB w="6350" cap="flat" cmpd="sng" algn="ctr">
                      <a:solidFill>
                        <a:srgbClr val="91CDDC"/>
                      </a:solidFill>
                      <a:prstDash val="solid"/>
                      <a:round/>
                      <a:headEnd type="none" w="med" len="med"/>
                      <a:tailEnd type="none" w="med" len="med"/>
                    </a:lnB>
                  </a:tcPr>
                </a:tc>
                <a:tc>
                  <a:txBody>
                    <a:bodyPr/>
                    <a:lstStyle/>
                    <a:p>
                      <a:pPr marL="31750" algn="ctr">
                        <a:lnSpc>
                          <a:spcPct val="100000"/>
                        </a:lnSpc>
                        <a:spcBef>
                          <a:spcPts val="955"/>
                        </a:spcBef>
                      </a:pPr>
                      <a:r>
                        <a:rPr lang="ru-RU" sz="1100" dirty="0" smtClean="0">
                          <a:latin typeface="Century Gothic" panose="020B0502020202020204" pitchFamily="34" charset="0"/>
                          <a:cs typeface="Cambria"/>
                        </a:rPr>
                        <a:t>264,9</a:t>
                      </a:r>
                      <a:endParaRPr sz="1100" dirty="0">
                        <a:latin typeface="Century Gothic" panose="020B0502020202020204" pitchFamily="34" charset="0"/>
                        <a:cs typeface="Cambria"/>
                      </a:endParaRPr>
                    </a:p>
                  </a:txBody>
                  <a:tcPr marL="0" marR="0" marT="0" marB="0" anchor="b">
                    <a:lnL w="6350" cap="flat" cmpd="sng" algn="ctr">
                      <a:solidFill>
                        <a:srgbClr val="91CDDC"/>
                      </a:solidFill>
                      <a:prstDash val="solid"/>
                      <a:round/>
                      <a:headEnd type="none" w="med" len="med"/>
                      <a:tailEnd type="none" w="med" len="me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tcPr>
                </a:tc>
              </a:tr>
              <a:tr h="628912">
                <a:tc>
                  <a:txBody>
                    <a:bodyPr/>
                    <a:lstStyle/>
                    <a:p>
                      <a:pPr algn="just" fontAlgn="t"/>
                      <a:r>
                        <a:rPr lang="ru-RU" sz="1100" b="0" i="0" u="none" strike="noStrike" dirty="0">
                          <a:solidFill>
                            <a:srgbClr val="000000"/>
                          </a:solidFill>
                          <a:effectLst/>
                          <a:latin typeface="Century Gothic" panose="020B0502020202020204" pitchFamily="34" charset="0"/>
                        </a:rPr>
                        <a:t>Субсидия бюджетам городских округов на поддержку отрасли культуры</a:t>
                      </a:r>
                    </a:p>
                  </a:txBody>
                  <a:tcPr marL="0" marR="0" marT="0" marB="0">
                    <a:lnL w="6350">
                      <a:solidFill>
                        <a:srgbClr val="91CDDC"/>
                      </a:solidFill>
                      <a:prstDash val="soli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9525">
                      <a:solidFill>
                        <a:srgbClr val="91CDDC"/>
                      </a:solidFill>
                      <a:prstDash val="solid"/>
                    </a:lnB>
                  </a:tcPr>
                </a:tc>
                <a:tc>
                  <a:txBody>
                    <a:bodyPr/>
                    <a:lstStyle/>
                    <a:p>
                      <a:pPr marL="29845" algn="ctr">
                        <a:lnSpc>
                          <a:spcPct val="100000"/>
                        </a:lnSpc>
                        <a:spcBef>
                          <a:spcPts val="955"/>
                        </a:spcBef>
                      </a:pPr>
                      <a:r>
                        <a:rPr lang="ru-RU" sz="1100" dirty="0" smtClean="0">
                          <a:latin typeface="Century Gothic" panose="020B0502020202020204" pitchFamily="34" charset="0"/>
                          <a:cs typeface="Cambria"/>
                        </a:rPr>
                        <a:t>0,7</a:t>
                      </a:r>
                      <a:endParaRPr sz="1100" dirty="0">
                        <a:latin typeface="Century Gothic" panose="020B0502020202020204" pitchFamily="34" charset="0"/>
                        <a:cs typeface="Cambria"/>
                      </a:endParaRPr>
                    </a:p>
                  </a:txBody>
                  <a:tcPr marL="0" marR="0" marT="0" marB="0" anchor="b">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a:solidFill>
                        <a:srgbClr val="91CDDC"/>
                      </a:solidFill>
                      <a:prstDash val="solid"/>
                    </a:lnT>
                    <a:lnB w="9525">
                      <a:solidFill>
                        <a:srgbClr val="91CDDC"/>
                      </a:solidFill>
                      <a:prstDash val="solid"/>
                    </a:lnB>
                  </a:tcPr>
                </a:tc>
                <a:tc>
                  <a:txBody>
                    <a:bodyPr/>
                    <a:lstStyle/>
                    <a:p>
                      <a:pPr marL="30480" algn="ctr">
                        <a:lnSpc>
                          <a:spcPct val="100000"/>
                        </a:lnSpc>
                        <a:spcBef>
                          <a:spcPts val="955"/>
                        </a:spcBef>
                      </a:pPr>
                      <a:r>
                        <a:rPr lang="ru-RU" sz="1100" dirty="0" smtClean="0">
                          <a:latin typeface="Century Gothic" panose="020B0502020202020204" pitchFamily="34" charset="0"/>
                          <a:cs typeface="Cambria"/>
                        </a:rPr>
                        <a:t>0,7</a:t>
                      </a:r>
                      <a:endParaRPr sz="1100" dirty="0">
                        <a:latin typeface="Century Gothic" panose="020B0502020202020204" pitchFamily="34" charset="0"/>
                        <a:cs typeface="Cambria"/>
                      </a:endParaRPr>
                    </a:p>
                  </a:txBody>
                  <a:tcPr marL="0" marR="0" marT="0" marB="0" anchor="b">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a:solidFill>
                        <a:srgbClr val="91CDDC"/>
                      </a:solidFill>
                      <a:prstDash val="solid"/>
                    </a:lnT>
                    <a:lnB w="9525">
                      <a:solidFill>
                        <a:srgbClr val="91CDDC"/>
                      </a:solidFill>
                      <a:prstDash val="solid"/>
                    </a:lnB>
                  </a:tcPr>
                </a:tc>
                <a:tc>
                  <a:txBody>
                    <a:bodyPr/>
                    <a:lstStyle/>
                    <a:p>
                      <a:pPr marL="31750" algn="ctr">
                        <a:lnSpc>
                          <a:spcPct val="100000"/>
                        </a:lnSpc>
                        <a:spcBef>
                          <a:spcPts val="955"/>
                        </a:spcBef>
                      </a:pPr>
                      <a:r>
                        <a:rPr lang="ru-RU" sz="1100" dirty="0" smtClean="0">
                          <a:latin typeface="Century Gothic" panose="020B0502020202020204" pitchFamily="34" charset="0"/>
                          <a:cs typeface="Cambria"/>
                        </a:rPr>
                        <a:t>0,7</a:t>
                      </a:r>
                      <a:endParaRPr sz="1100" dirty="0">
                        <a:latin typeface="Century Gothic" panose="020B0502020202020204" pitchFamily="34" charset="0"/>
                        <a:cs typeface="Cambria"/>
                      </a:endParaRPr>
                    </a:p>
                  </a:txBody>
                  <a:tcPr marL="0" marR="0" marT="0" marB="0" anchor="b">
                    <a:lnL w="6350" cap="flat" cmpd="sng" algn="ctr">
                      <a:solidFill>
                        <a:srgbClr val="91CDDC"/>
                      </a:solidFill>
                      <a:prstDash val="solid"/>
                      <a:round/>
                      <a:headEnd type="none" w="med" len="med"/>
                      <a:tailEnd type="none" w="med" len="med"/>
                    </a:lnL>
                    <a:lnR w="6350">
                      <a:solidFill>
                        <a:srgbClr val="91CDDC"/>
                      </a:solidFill>
                      <a:prstDash val="solid"/>
                    </a:lnR>
                    <a:lnT w="6350">
                      <a:solidFill>
                        <a:srgbClr val="91CDDC"/>
                      </a:solidFill>
                      <a:prstDash val="solid"/>
                    </a:lnT>
                    <a:lnB w="9525">
                      <a:solidFill>
                        <a:srgbClr val="91CDDC"/>
                      </a:solidFill>
                      <a:prstDash val="solid"/>
                    </a:lnB>
                  </a:tcPr>
                </a:tc>
              </a:tr>
            </a:tbl>
          </a:graphicData>
        </a:graphic>
      </p:graphicFrame>
      <p:sp>
        <p:nvSpPr>
          <p:cNvPr id="10" name="object 4"/>
          <p:cNvSpPr txBox="1"/>
          <p:nvPr/>
        </p:nvSpPr>
        <p:spPr>
          <a:xfrm>
            <a:off x="6095504" y="5858060"/>
            <a:ext cx="1089648" cy="212238"/>
          </a:xfrm>
          <a:prstGeom prst="rect">
            <a:avLst/>
          </a:prstGeom>
        </p:spPr>
        <p:txBody>
          <a:bodyPr vert="horz" wrap="square" lIns="0" tIns="12065" rIns="0" bIns="0" rtlCol="0">
            <a:spAutoFit/>
          </a:bodyPr>
          <a:lstStyle/>
          <a:p>
            <a:pPr marL="12700">
              <a:lnSpc>
                <a:spcPct val="100000"/>
              </a:lnSpc>
              <a:spcBef>
                <a:spcPts val="95"/>
              </a:spcBef>
            </a:pPr>
            <a:r>
              <a:rPr sz="1300" spc="-5" dirty="0">
                <a:solidFill>
                  <a:srgbClr val="30839A"/>
                </a:solidFill>
                <a:latin typeface="Century Gothic" panose="020B0502020202020204" pitchFamily="34" charset="0"/>
                <a:cs typeface="Times New Roman"/>
              </a:rPr>
              <a:t>млн.</a:t>
            </a:r>
            <a:r>
              <a:rPr sz="1300" spc="-75" dirty="0">
                <a:solidFill>
                  <a:srgbClr val="30839A"/>
                </a:solidFill>
                <a:latin typeface="Century Gothic" panose="020B0502020202020204" pitchFamily="34" charset="0"/>
                <a:cs typeface="Times New Roman"/>
              </a:rPr>
              <a:t> </a:t>
            </a:r>
            <a:r>
              <a:rPr sz="1300" spc="-10" dirty="0">
                <a:solidFill>
                  <a:srgbClr val="30839A"/>
                </a:solidFill>
                <a:latin typeface="Century Gothic" panose="020B0502020202020204" pitchFamily="34" charset="0"/>
                <a:cs typeface="Times New Roman"/>
              </a:rPr>
              <a:t>рублей</a:t>
            </a:r>
            <a:endParaRPr sz="1300" dirty="0">
              <a:latin typeface="Century Gothic" panose="020B0502020202020204" pitchFamily="34" charset="0"/>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85152" y="209816"/>
            <a:ext cx="371348" cy="258404"/>
          </a:xfrm>
          <a:prstGeom prst="rect">
            <a:avLst/>
          </a:prstGeom>
        </p:spPr>
        <p:txBody>
          <a:bodyPr vert="horz" wrap="square" lIns="0" tIns="12065" rIns="0" bIns="0" rtlCol="0">
            <a:spAutoFit/>
          </a:bodyPr>
          <a:lstStyle/>
          <a:p>
            <a:pPr marL="12700">
              <a:lnSpc>
                <a:spcPct val="100000"/>
              </a:lnSpc>
              <a:spcBef>
                <a:spcPts val="95"/>
              </a:spcBef>
            </a:pPr>
            <a:r>
              <a:rPr lang="ru-RU" sz="1600" b="1" dirty="0" smtClean="0">
                <a:latin typeface="Century Gothic" panose="020B0502020202020204" pitchFamily="34" charset="0"/>
                <a:cs typeface="Times New Roman"/>
              </a:rPr>
              <a:t>11</a:t>
            </a:r>
            <a:endParaRPr sz="1600" dirty="0">
              <a:latin typeface="Century Gothic" panose="020B0502020202020204" pitchFamily="34" charset="0"/>
              <a:cs typeface="Times New Roman"/>
            </a:endParaRPr>
          </a:p>
        </p:txBody>
      </p:sp>
      <p:graphicFrame>
        <p:nvGraphicFramePr>
          <p:cNvPr id="3" name="object 3"/>
          <p:cNvGraphicFramePr>
            <a:graphicFrameLocks noGrp="1"/>
          </p:cNvGraphicFramePr>
          <p:nvPr>
            <p:extLst>
              <p:ext uri="{D42A27DB-BD31-4B8C-83A1-F6EECF244321}">
                <p14:modId xmlns:p14="http://schemas.microsoft.com/office/powerpoint/2010/main" val="853022592"/>
              </p:ext>
            </p:extLst>
          </p:nvPr>
        </p:nvGraphicFramePr>
        <p:xfrm>
          <a:off x="356617" y="749801"/>
          <a:ext cx="6842745" cy="5631815"/>
        </p:xfrm>
        <a:graphic>
          <a:graphicData uri="http://schemas.openxmlformats.org/drawingml/2006/table">
            <a:tbl>
              <a:tblPr firstRow="1" bandRow="1">
                <a:tableStyleId>{2D5ABB26-0587-4C30-8999-92F81FD0307C}</a:tableStyleId>
              </a:tblPr>
              <a:tblGrid>
                <a:gridCol w="4138535"/>
                <a:gridCol w="902595"/>
                <a:gridCol w="902208"/>
                <a:gridCol w="899407"/>
              </a:tblGrid>
              <a:tr h="292100">
                <a:tc rowSpan="2">
                  <a:txBody>
                    <a:bodyPr/>
                    <a:lstStyle/>
                    <a:p>
                      <a:pPr>
                        <a:lnSpc>
                          <a:spcPct val="100000"/>
                        </a:lnSpc>
                        <a:spcBef>
                          <a:spcPts val="5"/>
                        </a:spcBef>
                      </a:pPr>
                      <a:endParaRPr sz="1750" dirty="0">
                        <a:latin typeface="Century Gothic" panose="020B0502020202020204" pitchFamily="34" charset="0"/>
                        <a:cs typeface="Times New Roman"/>
                      </a:endParaRPr>
                    </a:p>
                    <a:p>
                      <a:pPr marL="1136650">
                        <a:lnSpc>
                          <a:spcPct val="100000"/>
                        </a:lnSpc>
                      </a:pPr>
                      <a:r>
                        <a:rPr sz="1150" b="1" spc="-5" dirty="0">
                          <a:solidFill>
                            <a:srgbClr val="FFFFFF"/>
                          </a:solidFill>
                          <a:latin typeface="Century Gothic" panose="020B0502020202020204" pitchFamily="34" charset="0"/>
                          <a:cs typeface="Cambria"/>
                        </a:rPr>
                        <a:t>Наименование</a:t>
                      </a:r>
                      <a:r>
                        <a:rPr sz="1150" b="1" spc="-50" dirty="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показателя</a:t>
                      </a:r>
                      <a:endParaRPr sz="1150" dirty="0">
                        <a:latin typeface="Century Gothic" panose="020B0502020202020204" pitchFamily="34" charset="0"/>
                        <a:cs typeface="Cambria"/>
                      </a:endParaRPr>
                    </a:p>
                  </a:txBody>
                  <a:tcPr marL="0" marR="0" marT="635" marB="0">
                    <a:lnL w="6350">
                      <a:solidFill>
                        <a:srgbClr val="91CDDC"/>
                      </a:solidFill>
                      <a:prstDash val="solid"/>
                    </a:lnL>
                    <a:lnR w="6350">
                      <a:solidFill>
                        <a:srgbClr val="D9D9D9"/>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solidFill>
                      <a:srgbClr val="4AACC5"/>
                    </a:solidFill>
                  </a:tcPr>
                </a:tc>
                <a:tc rowSpan="2">
                  <a:txBody>
                    <a:bodyPr/>
                    <a:lstStyle/>
                    <a:p>
                      <a:pPr>
                        <a:lnSpc>
                          <a:spcPct val="100000"/>
                        </a:lnSpc>
                        <a:spcBef>
                          <a:spcPts val="5"/>
                        </a:spcBef>
                      </a:pPr>
                      <a:endParaRPr sz="1750" dirty="0">
                        <a:latin typeface="Century Gothic" panose="020B0502020202020204" pitchFamily="34" charset="0"/>
                        <a:cs typeface="Times New Roman"/>
                      </a:endParaRPr>
                    </a:p>
                    <a:p>
                      <a:pPr marL="154940">
                        <a:lnSpc>
                          <a:spcPct val="100000"/>
                        </a:lnSpc>
                      </a:pPr>
                      <a:r>
                        <a:rPr sz="1150" b="1" dirty="0" smtClean="0">
                          <a:solidFill>
                            <a:srgbClr val="FFFFFF"/>
                          </a:solidFill>
                          <a:latin typeface="Century Gothic" panose="020B0502020202020204" pitchFamily="34" charset="0"/>
                          <a:cs typeface="Cambria"/>
                        </a:rPr>
                        <a:t>202</a:t>
                      </a:r>
                      <a:r>
                        <a:rPr lang="ru-RU" sz="1150" b="1" dirty="0" smtClean="0">
                          <a:solidFill>
                            <a:srgbClr val="FFFFFF"/>
                          </a:solidFill>
                          <a:latin typeface="Century Gothic" panose="020B0502020202020204" pitchFamily="34" charset="0"/>
                          <a:cs typeface="Cambria"/>
                        </a:rPr>
                        <a:t>2</a:t>
                      </a:r>
                      <a:r>
                        <a:rPr sz="1150" b="1" spc="-8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635"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gridSpan="2">
                  <a:txBody>
                    <a:bodyPr/>
                    <a:lstStyle/>
                    <a:p>
                      <a:pPr marL="272415">
                        <a:lnSpc>
                          <a:spcPct val="100000"/>
                        </a:lnSpc>
                        <a:spcBef>
                          <a:spcPts val="470"/>
                        </a:spcBef>
                      </a:pPr>
                      <a:r>
                        <a:rPr sz="1150" b="1" spc="-5" dirty="0">
                          <a:solidFill>
                            <a:srgbClr val="FFFFFF"/>
                          </a:solidFill>
                          <a:latin typeface="Century Gothic" panose="020B0502020202020204" pitchFamily="34" charset="0"/>
                          <a:cs typeface="Cambria"/>
                        </a:rPr>
                        <a:t>Плановый</a:t>
                      </a:r>
                      <a:r>
                        <a:rPr sz="1150" b="1" spc="-60" dirty="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период</a:t>
                      </a:r>
                      <a:endParaRPr sz="1150">
                        <a:latin typeface="Century Gothic" panose="020B0502020202020204" pitchFamily="34" charset="0"/>
                        <a:cs typeface="Cambria"/>
                      </a:endParaRPr>
                    </a:p>
                  </a:txBody>
                  <a:tcPr marL="0" marR="0" marT="59690" marB="0">
                    <a:lnL w="6350">
                      <a:solidFill>
                        <a:srgbClr val="D9D9D9"/>
                      </a:solidFill>
                      <a:prstDash val="solid"/>
                    </a:lnL>
                    <a:lnR w="6350">
                      <a:solidFill>
                        <a:srgbClr val="91CDDC"/>
                      </a:solidFill>
                      <a:prstDash val="solid"/>
                    </a:lnR>
                    <a:lnT w="6350">
                      <a:solidFill>
                        <a:srgbClr val="91CDDC"/>
                      </a:solidFill>
                      <a:prstDash val="solid"/>
                    </a:lnT>
                    <a:lnB w="6350">
                      <a:solidFill>
                        <a:srgbClr val="D9D9D9"/>
                      </a:solidFill>
                      <a:prstDash val="solid"/>
                    </a:lnB>
                    <a:solidFill>
                      <a:srgbClr val="4AACC5"/>
                    </a:solidFill>
                  </a:tcPr>
                </a:tc>
                <a:tc hMerge="1">
                  <a:txBody>
                    <a:bodyPr/>
                    <a:lstStyle/>
                    <a:p>
                      <a:endParaRPr/>
                    </a:p>
                  </a:txBody>
                  <a:tcPr marL="0" marR="0" marT="0" marB="0"/>
                </a:tc>
              </a:tr>
              <a:tr h="381000">
                <a:tc vMerge="1">
                  <a:txBody>
                    <a:bodyPr/>
                    <a:lstStyle/>
                    <a:p>
                      <a:endParaRPr/>
                    </a:p>
                  </a:txBody>
                  <a:tcPr marL="0" marR="0" marT="635" marB="0">
                    <a:lnL w="6350">
                      <a:solidFill>
                        <a:srgbClr val="91CDDC"/>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vMerge="1">
                  <a:txBody>
                    <a:bodyPr/>
                    <a:lstStyle/>
                    <a:p>
                      <a:endParaRPr/>
                    </a:p>
                  </a:txBody>
                  <a:tcPr marL="0" marR="0" marT="635"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a:txBody>
                    <a:bodyPr/>
                    <a:lstStyle/>
                    <a:p>
                      <a:pPr marL="33655" algn="ctr">
                        <a:lnSpc>
                          <a:spcPct val="100000"/>
                        </a:lnSpc>
                        <a:spcBef>
                          <a:spcPts val="805"/>
                        </a:spcBef>
                      </a:pPr>
                      <a:r>
                        <a:rPr sz="1150" b="1" dirty="0" smtClean="0">
                          <a:solidFill>
                            <a:srgbClr val="FFFFFF"/>
                          </a:solidFill>
                          <a:latin typeface="Century Gothic" panose="020B0502020202020204" pitchFamily="34" charset="0"/>
                          <a:cs typeface="Cambria"/>
                        </a:rPr>
                        <a:t>202</a:t>
                      </a:r>
                      <a:r>
                        <a:rPr lang="ru-RU" sz="1150" b="1" dirty="0" smtClean="0">
                          <a:solidFill>
                            <a:srgbClr val="FFFFFF"/>
                          </a:solidFill>
                          <a:latin typeface="Century Gothic" panose="020B0502020202020204" pitchFamily="34" charset="0"/>
                          <a:cs typeface="Cambria"/>
                        </a:rPr>
                        <a:t>3</a:t>
                      </a:r>
                      <a:r>
                        <a:rPr sz="1150" b="1" spc="-8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102235" marB="0">
                    <a:lnL w="6350">
                      <a:solidFill>
                        <a:srgbClr val="D9D9D9"/>
                      </a:solidFill>
                      <a:prstDash val="solid"/>
                    </a:lnL>
                    <a:lnR w="6350">
                      <a:solidFill>
                        <a:srgbClr val="D9D9D9"/>
                      </a:solidFill>
                      <a:prstDash val="solid"/>
                    </a:lnR>
                    <a:lnT w="6350">
                      <a:solidFill>
                        <a:srgbClr val="D9D9D9"/>
                      </a:solidFill>
                      <a:prstDash val="solid"/>
                    </a:lnT>
                    <a:lnB w="6350">
                      <a:solidFill>
                        <a:srgbClr val="91CDDC"/>
                      </a:solidFill>
                      <a:prstDash val="solid"/>
                    </a:lnB>
                    <a:solidFill>
                      <a:srgbClr val="4AACC5"/>
                    </a:solidFill>
                  </a:tcPr>
                </a:tc>
                <a:tc>
                  <a:txBody>
                    <a:bodyPr/>
                    <a:lstStyle/>
                    <a:p>
                      <a:pPr marL="33655" algn="ctr">
                        <a:lnSpc>
                          <a:spcPct val="100000"/>
                        </a:lnSpc>
                        <a:spcBef>
                          <a:spcPts val="805"/>
                        </a:spcBef>
                      </a:pPr>
                      <a:r>
                        <a:rPr sz="1150" b="1" dirty="0" smtClean="0">
                          <a:solidFill>
                            <a:srgbClr val="FFFFFF"/>
                          </a:solidFill>
                          <a:latin typeface="Century Gothic" panose="020B0502020202020204" pitchFamily="34" charset="0"/>
                          <a:cs typeface="Cambria"/>
                        </a:rPr>
                        <a:t>202</a:t>
                      </a:r>
                      <a:r>
                        <a:rPr lang="ru-RU" sz="1150" b="1" dirty="0" smtClean="0">
                          <a:solidFill>
                            <a:srgbClr val="FFFFFF"/>
                          </a:solidFill>
                          <a:latin typeface="Century Gothic" panose="020B0502020202020204" pitchFamily="34" charset="0"/>
                          <a:cs typeface="Cambria"/>
                        </a:rPr>
                        <a:t>4</a:t>
                      </a:r>
                      <a:r>
                        <a:rPr sz="1150" b="1" spc="-8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102235" marB="0">
                    <a:lnL w="6350">
                      <a:solidFill>
                        <a:srgbClr val="D9D9D9"/>
                      </a:solidFill>
                      <a:prstDash val="solid"/>
                    </a:lnL>
                    <a:lnR w="6350">
                      <a:solidFill>
                        <a:srgbClr val="91CDDC"/>
                      </a:solidFill>
                      <a:prstDash val="solid"/>
                    </a:lnR>
                    <a:lnT w="6350">
                      <a:solidFill>
                        <a:srgbClr val="D9D9D9"/>
                      </a:solidFill>
                      <a:prstDash val="solid"/>
                    </a:lnT>
                    <a:lnB w="6350">
                      <a:solidFill>
                        <a:srgbClr val="91CDDC"/>
                      </a:solidFill>
                      <a:prstDash val="solid"/>
                    </a:lnB>
                    <a:solidFill>
                      <a:srgbClr val="4AACC5"/>
                    </a:solidFill>
                  </a:tcPr>
                </a:tc>
              </a:tr>
              <a:tr h="647199">
                <a:tc>
                  <a:txBody>
                    <a:bodyPr/>
                    <a:lstStyle/>
                    <a:p>
                      <a:pPr algn="just" fontAlgn="t"/>
                      <a:r>
                        <a:rPr lang="ru-RU" sz="1100" b="0" i="0" u="none" strike="noStrike" dirty="0">
                          <a:solidFill>
                            <a:srgbClr val="000000"/>
                          </a:solidFill>
                          <a:effectLst/>
                          <a:latin typeface="Century Gothic" panose="020B0502020202020204" pitchFamily="34" charset="0"/>
                        </a:rPr>
                        <a:t>Субсидии бюджетам городских округов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tcPr>
                </a:tc>
                <a:tc>
                  <a:txBody>
                    <a:bodyPr/>
                    <a:lstStyle/>
                    <a:p>
                      <a:pPr algn="ctr">
                        <a:lnSpc>
                          <a:spcPct val="100000"/>
                        </a:lnSpc>
                      </a:pPr>
                      <a:endParaRPr sz="1100" dirty="0">
                        <a:latin typeface="Century Gothic" panose="020B0502020202020204" pitchFamily="34" charset="0"/>
                        <a:cs typeface="Times New Roman"/>
                      </a:endParaRPr>
                    </a:p>
                    <a:p>
                      <a:pPr algn="ctr">
                        <a:lnSpc>
                          <a:spcPct val="100000"/>
                        </a:lnSpc>
                        <a:spcBef>
                          <a:spcPts val="50"/>
                        </a:spcBef>
                      </a:pPr>
                      <a:endParaRPr sz="1100" dirty="0">
                        <a:latin typeface="Century Gothic" panose="020B0502020202020204" pitchFamily="34" charset="0"/>
                        <a:cs typeface="Times New Roman"/>
                      </a:endParaRPr>
                    </a:p>
                    <a:p>
                      <a:pPr marL="29845" algn="ctr">
                        <a:lnSpc>
                          <a:spcPct val="100000"/>
                        </a:lnSpc>
                        <a:spcBef>
                          <a:spcPts val="5"/>
                        </a:spcBef>
                      </a:pPr>
                      <a:r>
                        <a:rPr lang="ru-RU" sz="1100" dirty="0" smtClean="0">
                          <a:latin typeface="Century Gothic" panose="020B0502020202020204" pitchFamily="34" charset="0"/>
                          <a:cs typeface="Cambria"/>
                        </a:rPr>
                        <a:t>58,9</a:t>
                      </a:r>
                      <a:endParaRPr sz="1100" dirty="0">
                        <a:latin typeface="Century Gothic" panose="020B0502020202020204" pitchFamily="34" charset="0"/>
                        <a:cs typeface="Cambria"/>
                      </a:endParaRPr>
                    </a:p>
                  </a:txBody>
                  <a:tcPr marL="0" marR="0" marT="0" marB="0" anchor="b">
                    <a:lnL w="6350" cap="flat" cmpd="sng" algn="ctr">
                      <a:solidFill>
                        <a:srgbClr val="91CDDC"/>
                      </a:solidFill>
                      <a:prstDash val="solid"/>
                      <a:round/>
                      <a:headEnd type="none" w="med" len="med"/>
                      <a:tailEnd type="none" w="med" len="me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pPr>
                      <a:r>
                        <a:rPr lang="ru-RU" sz="1100" dirty="0" smtClean="0">
                          <a:latin typeface="Century Gothic" panose="020B0502020202020204" pitchFamily="34" charset="0"/>
                          <a:cs typeface="Cambria"/>
                        </a:rPr>
                        <a:t>58,9</a:t>
                      </a:r>
                      <a:endParaRPr sz="1100" dirty="0">
                        <a:latin typeface="Century Gothic" panose="020B0502020202020204" pitchFamily="34" charset="0"/>
                        <a:cs typeface="Cambria"/>
                      </a:endParaRPr>
                    </a:p>
                  </a:txBody>
                  <a:tcPr marL="0" marR="0" marT="0" marB="0" anchor="b">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pPr>
                      <a:r>
                        <a:rPr lang="ru-RU" sz="1100" dirty="0" smtClean="0">
                          <a:latin typeface="Century Gothic" panose="020B0502020202020204" pitchFamily="34" charset="0"/>
                          <a:cs typeface="Cambria"/>
                        </a:rPr>
                        <a:t>58,9</a:t>
                      </a:r>
                      <a:endParaRPr sz="1100" dirty="0">
                        <a:latin typeface="Century Gothic" panose="020B0502020202020204" pitchFamily="34" charset="0"/>
                        <a:cs typeface="Cambria"/>
                      </a:endParaRPr>
                    </a:p>
                  </a:txBody>
                  <a:tcPr marL="0" marR="0" marT="0" marB="0" anchor="b">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281439">
                <a:tc>
                  <a:txBody>
                    <a:bodyPr/>
                    <a:lstStyle/>
                    <a:p>
                      <a:pPr algn="l" fontAlgn="t"/>
                      <a:r>
                        <a:rPr lang="ru-RU" sz="1100" b="0" i="0" u="none" strike="noStrike" dirty="0">
                          <a:solidFill>
                            <a:srgbClr val="000000"/>
                          </a:solidFill>
                          <a:effectLst/>
                          <a:latin typeface="Century Gothic" panose="020B0502020202020204" pitchFamily="34" charset="0"/>
                        </a:rPr>
                        <a:t>Прочие субсидии бюджетам городских округов  (реализация инициативных проектов)</a:t>
                      </a:r>
                    </a:p>
                  </a:txBody>
                  <a:tcPr marL="0" marR="0" marT="0" marB="0">
                    <a:lnL w="6350">
                      <a:solidFill>
                        <a:srgbClr val="91CDDC"/>
                      </a:solidFill>
                      <a:prstDash val="soli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ct val="100000"/>
                        </a:lnSpc>
                        <a:spcBef>
                          <a:spcPts val="5"/>
                        </a:spcBef>
                      </a:pPr>
                      <a:endParaRPr sz="1100" dirty="0">
                        <a:latin typeface="Century Gothic" panose="020B0502020202020204" pitchFamily="34" charset="0"/>
                        <a:cs typeface="Times New Roman"/>
                      </a:endParaRPr>
                    </a:p>
                    <a:p>
                      <a:pPr marL="29845" algn="ctr">
                        <a:lnSpc>
                          <a:spcPct val="100000"/>
                        </a:lnSpc>
                      </a:pPr>
                      <a:r>
                        <a:rPr lang="ru-RU" sz="1100" spc="-5" dirty="0" smtClean="0">
                          <a:latin typeface="Century Gothic" panose="020B0502020202020204" pitchFamily="34" charset="0"/>
                          <a:cs typeface="Cambria"/>
                        </a:rPr>
                        <a:t>5,0</a:t>
                      </a:r>
                      <a:endParaRPr sz="1100" dirty="0">
                        <a:latin typeface="Century Gothic" panose="020B0502020202020204" pitchFamily="34" charset="0"/>
                        <a:cs typeface="Cambria"/>
                      </a:endParaRPr>
                    </a:p>
                  </a:txBody>
                  <a:tcPr marL="0" marR="0" marT="635" marB="0" anchor="b">
                    <a:lnL w="6350" cap="flat" cmpd="sng" algn="ctr">
                      <a:solidFill>
                        <a:srgbClr val="91CDDC"/>
                      </a:solidFill>
                      <a:prstDash val="solid"/>
                      <a:round/>
                      <a:headEnd type="none" w="med" len="med"/>
                      <a:tailEnd type="none" w="med" len="me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5"/>
                        </a:spcBef>
                      </a:pPr>
                      <a:r>
                        <a:rPr lang="ru-RU" sz="1100"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635" marB="0" anchor="b">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5"/>
                        </a:spcBef>
                      </a:pPr>
                      <a:r>
                        <a:rPr lang="ru-RU" sz="1100"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635" marB="0" anchor="b">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175637">
                <a:tc>
                  <a:txBody>
                    <a:bodyPr/>
                    <a:lstStyle/>
                    <a:p>
                      <a:pPr algn="just" fontAlgn="t"/>
                      <a:r>
                        <a:rPr lang="ru-RU" sz="1100" b="0" i="0" u="none" strike="noStrike" dirty="0">
                          <a:solidFill>
                            <a:srgbClr val="000000"/>
                          </a:solidFill>
                          <a:effectLst/>
                          <a:latin typeface="Century Gothic" panose="020B0502020202020204" pitchFamily="34" charset="0"/>
                        </a:rPr>
                        <a:t>Субсидии бюджетам городских округов на реализацию мероприятий по модернизации школьных систем образования</a:t>
                      </a:r>
                    </a:p>
                  </a:txBody>
                  <a:tcPr marL="0" marR="0" marT="0" marB="0">
                    <a:lnL w="6350">
                      <a:solidFill>
                        <a:srgbClr val="91CDDC"/>
                      </a:solidFill>
                      <a:prstDash val="soli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31115" algn="ctr">
                        <a:lnSpc>
                          <a:spcPts val="1370"/>
                        </a:lnSpc>
                      </a:pPr>
                      <a:r>
                        <a:rPr lang="ru-RU" sz="1100" spc="-5" dirty="0" smtClean="0">
                          <a:latin typeface="Century Gothic" panose="020B0502020202020204" pitchFamily="34" charset="0"/>
                          <a:cs typeface="Cambria"/>
                        </a:rPr>
                        <a:t>144,8</a:t>
                      </a:r>
                      <a:endParaRPr sz="1100" dirty="0">
                        <a:latin typeface="Century Gothic" panose="020B0502020202020204" pitchFamily="34" charset="0"/>
                        <a:cs typeface="Cambria"/>
                      </a:endParaRPr>
                    </a:p>
                  </a:txBody>
                  <a:tcPr marL="0" marR="0" marT="0" marB="0" anchor="b">
                    <a:lnL w="6350" cap="flat" cmpd="sng" algn="ctr">
                      <a:solidFill>
                        <a:srgbClr val="91CDDC"/>
                      </a:solidFill>
                      <a:prstDash val="solid"/>
                      <a:round/>
                      <a:headEnd type="none" w="med" len="med"/>
                      <a:tailEnd type="none" w="med" len="me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31750" algn="ctr">
                        <a:lnSpc>
                          <a:spcPts val="1370"/>
                        </a:lnSpc>
                      </a:pPr>
                      <a:r>
                        <a:rPr lang="ru-RU" sz="1100" dirty="0" smtClean="0">
                          <a:latin typeface="Century Gothic" panose="020B0502020202020204" pitchFamily="34" charset="0"/>
                          <a:cs typeface="Cambria"/>
                        </a:rPr>
                        <a:t>141,5</a:t>
                      </a:r>
                      <a:endParaRPr sz="1100" dirty="0">
                        <a:latin typeface="Century Gothic" panose="020B0502020202020204" pitchFamily="34" charset="0"/>
                        <a:cs typeface="Cambria"/>
                      </a:endParaRPr>
                    </a:p>
                  </a:txBody>
                  <a:tcPr marL="0" marR="0" marT="0" marB="0" anchor="b">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31750" algn="ctr">
                        <a:lnSpc>
                          <a:spcPts val="1370"/>
                        </a:lnSpc>
                      </a:pPr>
                      <a:r>
                        <a:rPr lang="ru-RU" sz="1100"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0" marB="0" anchor="b">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368300">
                <a:tc>
                  <a:txBody>
                    <a:bodyPr/>
                    <a:lstStyle/>
                    <a:p>
                      <a:pPr algn="just" fontAlgn="t"/>
                      <a:r>
                        <a:rPr lang="ru-RU" sz="1100" b="0" i="0" u="none" strike="noStrike" dirty="0">
                          <a:solidFill>
                            <a:srgbClr val="000000"/>
                          </a:solidFill>
                          <a:effectLst/>
                          <a:latin typeface="Century Gothic" panose="020B0502020202020204" pitchFamily="34" charset="0"/>
                        </a:rPr>
                        <a:t>Прочие субсидии бюджетам городских округов (на проведение антитеррористических мероприятий в муниципальных образовательных организациях)</a:t>
                      </a:r>
                    </a:p>
                  </a:txBody>
                  <a:tcPr marL="0" marR="0" marT="0" marB="0">
                    <a:lnL w="6350">
                      <a:solidFill>
                        <a:srgbClr val="91CDDC"/>
                      </a:solidFill>
                      <a:prstDash val="soli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29845" algn="ctr">
                        <a:lnSpc>
                          <a:spcPct val="100000"/>
                        </a:lnSpc>
                        <a:spcBef>
                          <a:spcPts val="730"/>
                        </a:spcBef>
                      </a:pPr>
                      <a:r>
                        <a:rPr lang="ru-RU" sz="1100" dirty="0" smtClean="0">
                          <a:latin typeface="Century Gothic" panose="020B0502020202020204" pitchFamily="34" charset="0"/>
                          <a:cs typeface="Cambria"/>
                        </a:rPr>
                        <a:t>9,2</a:t>
                      </a:r>
                      <a:endParaRPr sz="1100" dirty="0">
                        <a:latin typeface="Century Gothic" panose="020B0502020202020204" pitchFamily="34" charset="0"/>
                        <a:cs typeface="Cambria"/>
                      </a:endParaRPr>
                    </a:p>
                  </a:txBody>
                  <a:tcPr marL="0" marR="0" marT="92710" marB="0" anchor="b">
                    <a:lnL w="6350" cap="flat" cmpd="sng" algn="ctr">
                      <a:solidFill>
                        <a:srgbClr val="91CDDC"/>
                      </a:solidFill>
                      <a:prstDash val="solid"/>
                      <a:round/>
                      <a:headEnd type="none" w="med" len="med"/>
                      <a:tailEnd type="none" w="med" len="me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30480" algn="ctr">
                        <a:lnSpc>
                          <a:spcPct val="100000"/>
                        </a:lnSpc>
                        <a:spcBef>
                          <a:spcPts val="730"/>
                        </a:spcBef>
                      </a:pPr>
                      <a:r>
                        <a:rPr lang="ru-RU" sz="1100"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92710" marB="0" anchor="b">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33020" algn="ctr">
                        <a:lnSpc>
                          <a:spcPct val="100000"/>
                        </a:lnSpc>
                        <a:spcBef>
                          <a:spcPts val="730"/>
                        </a:spcBef>
                      </a:pPr>
                      <a:r>
                        <a:rPr lang="ru-RU" sz="1100"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92710" marB="0" anchor="b">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365644">
                <a:tc>
                  <a:txBody>
                    <a:bodyPr/>
                    <a:lstStyle/>
                    <a:p>
                      <a:pPr algn="just" fontAlgn="t"/>
                      <a:r>
                        <a:rPr lang="ru-RU" sz="1100" b="0" i="0" u="none" strike="noStrike" dirty="0">
                          <a:solidFill>
                            <a:srgbClr val="000000"/>
                          </a:solidFill>
                          <a:effectLst/>
                          <a:latin typeface="Century Gothic" panose="020B0502020202020204" pitchFamily="34" charset="0"/>
                        </a:rPr>
                        <a:t>Прочие субсидии бюджетам городских округов (проведение информационно-пропагандистских мероприятий, направленных на профилактику идеологии терроризма)</a:t>
                      </a:r>
                    </a:p>
                  </a:txBody>
                  <a:tcPr marL="0" marR="0" marT="0" marB="0">
                    <a:lnL w="6350">
                      <a:solidFill>
                        <a:srgbClr val="91CDDC"/>
                      </a:solidFill>
                      <a:prstDash val="soli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29845" algn="ctr">
                        <a:lnSpc>
                          <a:spcPct val="100000"/>
                        </a:lnSpc>
                        <a:spcBef>
                          <a:spcPts val="710"/>
                        </a:spcBef>
                      </a:pPr>
                      <a:r>
                        <a:rPr lang="ru-RU" sz="1100" spc="-5" dirty="0" smtClean="0">
                          <a:latin typeface="Century Gothic" panose="020B0502020202020204" pitchFamily="34" charset="0"/>
                          <a:cs typeface="Cambria"/>
                        </a:rPr>
                        <a:t>0,1</a:t>
                      </a:r>
                      <a:endParaRPr sz="1100" dirty="0">
                        <a:latin typeface="Century Gothic" panose="020B0502020202020204" pitchFamily="34" charset="0"/>
                        <a:cs typeface="Cambria"/>
                      </a:endParaRPr>
                    </a:p>
                  </a:txBody>
                  <a:tcPr marL="0" marR="0" marT="90170" marB="0" anchor="b">
                    <a:lnL w="6350" cap="flat" cmpd="sng" algn="ctr">
                      <a:solidFill>
                        <a:srgbClr val="91CDDC"/>
                      </a:solidFill>
                      <a:prstDash val="solid"/>
                      <a:round/>
                      <a:headEnd type="none" w="med" len="med"/>
                      <a:tailEnd type="none" w="med" len="me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30480" algn="ctr">
                        <a:lnSpc>
                          <a:spcPct val="100000"/>
                        </a:lnSpc>
                        <a:spcBef>
                          <a:spcPts val="710"/>
                        </a:spcBef>
                      </a:pPr>
                      <a:r>
                        <a:rPr lang="ru-RU" sz="1100" dirty="0" smtClean="0">
                          <a:latin typeface="Century Gothic" panose="020B0502020202020204" pitchFamily="34" charset="0"/>
                          <a:cs typeface="Cambria"/>
                        </a:rPr>
                        <a:t>0,1</a:t>
                      </a:r>
                      <a:endParaRPr sz="1100" dirty="0">
                        <a:latin typeface="Century Gothic" panose="020B0502020202020204" pitchFamily="34" charset="0"/>
                        <a:cs typeface="Cambria"/>
                      </a:endParaRPr>
                    </a:p>
                  </a:txBody>
                  <a:tcPr marL="0" marR="0" marT="90170" marB="0" anchor="b">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33020" algn="ctr">
                        <a:lnSpc>
                          <a:spcPct val="100000"/>
                        </a:lnSpc>
                        <a:spcBef>
                          <a:spcPts val="710"/>
                        </a:spcBef>
                      </a:pPr>
                      <a:r>
                        <a:rPr lang="ru-RU" sz="1100" dirty="0" smtClean="0">
                          <a:latin typeface="Century Gothic" panose="020B0502020202020204" pitchFamily="34" charset="0"/>
                          <a:cs typeface="Cambria"/>
                        </a:rPr>
                        <a:t>0,1</a:t>
                      </a:r>
                      <a:endParaRPr sz="1100" dirty="0">
                        <a:latin typeface="Century Gothic" panose="020B0502020202020204" pitchFamily="34" charset="0"/>
                        <a:cs typeface="Cambria"/>
                      </a:endParaRPr>
                    </a:p>
                  </a:txBody>
                  <a:tcPr marL="0" marR="0" marT="90170" marB="0" anchor="b">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292100">
                <a:tc>
                  <a:txBody>
                    <a:bodyPr/>
                    <a:lstStyle/>
                    <a:p>
                      <a:pPr marL="65405">
                        <a:lnSpc>
                          <a:spcPct val="100000"/>
                        </a:lnSpc>
                        <a:spcBef>
                          <a:spcPts val="405"/>
                        </a:spcBef>
                      </a:pPr>
                      <a:r>
                        <a:rPr lang="ru-RU" sz="1100" b="1" spc="-5" dirty="0" smtClean="0">
                          <a:latin typeface="Century Gothic" panose="020B0502020202020204" pitchFamily="34" charset="0"/>
                          <a:cs typeface="Cambria"/>
                        </a:rPr>
                        <a:t>Субвенции</a:t>
                      </a:r>
                      <a:r>
                        <a:rPr sz="1100" b="1" spc="-5" dirty="0" smtClean="0">
                          <a:latin typeface="Century Gothic" panose="020B0502020202020204" pitchFamily="34" charset="0"/>
                          <a:cs typeface="Cambria"/>
                        </a:rPr>
                        <a:t> </a:t>
                      </a:r>
                      <a:r>
                        <a:rPr lang="ru-RU" sz="1100" b="1" spc="-5" dirty="0" smtClean="0">
                          <a:latin typeface="Century Gothic" panose="020B0502020202020204" pitchFamily="34" charset="0"/>
                          <a:cs typeface="Cambria"/>
                        </a:rPr>
                        <a:t>бюджетам</a:t>
                      </a:r>
                      <a:r>
                        <a:rPr sz="1100" b="1" spc="-5" dirty="0" smtClean="0">
                          <a:latin typeface="Century Gothic" panose="020B0502020202020204" pitchFamily="34" charset="0"/>
                          <a:cs typeface="Cambria"/>
                        </a:rPr>
                        <a:t> </a:t>
                      </a:r>
                      <a:r>
                        <a:rPr lang="ru-RU" sz="1100" b="1" spc="-5" dirty="0" smtClean="0">
                          <a:latin typeface="Century Gothic" panose="020B0502020202020204" pitchFamily="34" charset="0"/>
                          <a:cs typeface="Cambria"/>
                        </a:rPr>
                        <a:t>городских</a:t>
                      </a:r>
                      <a:r>
                        <a:rPr sz="1100" b="1" spc="-10" dirty="0" smtClean="0">
                          <a:latin typeface="Century Gothic" panose="020B0502020202020204" pitchFamily="34" charset="0"/>
                          <a:cs typeface="Cambria"/>
                        </a:rPr>
                        <a:t> </a:t>
                      </a:r>
                      <a:r>
                        <a:rPr lang="ru-RU" sz="1100" b="1" spc="-5" dirty="0" smtClean="0">
                          <a:latin typeface="Century Gothic" panose="020B0502020202020204" pitchFamily="34" charset="0"/>
                          <a:cs typeface="Cambria"/>
                        </a:rPr>
                        <a:t>округов</a:t>
                      </a:r>
                      <a:endParaRPr sz="1100" dirty="0">
                        <a:latin typeface="Century Gothic" panose="020B0502020202020204" pitchFamily="34" charset="0"/>
                        <a:cs typeface="Cambria"/>
                      </a:endParaRPr>
                    </a:p>
                  </a:txBody>
                  <a:tcPr marL="0" marR="0" marT="51435" marB="0">
                    <a:lnL w="6350">
                      <a:solidFill>
                        <a:srgbClr val="91CDDC"/>
                      </a:solidFill>
                      <a:prstDash val="soli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solidFill>
                      <a:srgbClr val="D6ECF2"/>
                    </a:solidFill>
                  </a:tcPr>
                </a:tc>
                <a:tc>
                  <a:txBody>
                    <a:bodyPr/>
                    <a:lstStyle/>
                    <a:p>
                      <a:pPr algn="ctr">
                        <a:lnSpc>
                          <a:spcPct val="100000"/>
                        </a:lnSpc>
                        <a:spcBef>
                          <a:spcPts val="90"/>
                        </a:spcBef>
                      </a:pPr>
                      <a:r>
                        <a:rPr lang="ru-RU" sz="1100" b="1" dirty="0" smtClean="0">
                          <a:latin typeface="Century Gothic" panose="020B0502020202020204" pitchFamily="34" charset="0"/>
                          <a:cs typeface="Cambria"/>
                        </a:rPr>
                        <a:t>1715,3</a:t>
                      </a:r>
                      <a:endParaRPr lang="ru-RU" sz="1100" b="1" dirty="0">
                        <a:latin typeface="Century Gothic" panose="020B0502020202020204" pitchFamily="34" charset="0"/>
                        <a:cs typeface="Cambria"/>
                      </a:endParaRPr>
                    </a:p>
                  </a:txBody>
                  <a:tcPr marL="0" marR="0" marT="5969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solidFill>
                      <a:srgbClr val="D6ECF2"/>
                    </a:solidFill>
                  </a:tcPr>
                </a:tc>
                <a:tc>
                  <a:txBody>
                    <a:bodyPr/>
                    <a:lstStyle/>
                    <a:p>
                      <a:pPr algn="ctr">
                        <a:lnSpc>
                          <a:spcPct val="100000"/>
                        </a:lnSpc>
                        <a:spcBef>
                          <a:spcPts val="90"/>
                        </a:spcBef>
                      </a:pPr>
                      <a:r>
                        <a:rPr lang="ru-RU" sz="1100" b="1" dirty="0" smtClean="0">
                          <a:latin typeface="Century Gothic" panose="020B0502020202020204" pitchFamily="34" charset="0"/>
                          <a:cs typeface="Cambria"/>
                        </a:rPr>
                        <a:t>1752,5</a:t>
                      </a:r>
                      <a:endParaRPr lang="ru-RU" sz="1100" b="1" dirty="0">
                        <a:latin typeface="Century Gothic" panose="020B0502020202020204" pitchFamily="34" charset="0"/>
                        <a:cs typeface="Cambria"/>
                      </a:endParaRPr>
                    </a:p>
                  </a:txBody>
                  <a:tcPr marL="0" marR="0" marT="5969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solidFill>
                      <a:srgbClr val="D6ECF2"/>
                    </a:solidFill>
                  </a:tcPr>
                </a:tc>
                <a:tc>
                  <a:txBody>
                    <a:bodyPr/>
                    <a:lstStyle/>
                    <a:p>
                      <a:pPr algn="ctr">
                        <a:lnSpc>
                          <a:spcPct val="100000"/>
                        </a:lnSpc>
                        <a:spcBef>
                          <a:spcPts val="15"/>
                        </a:spcBef>
                      </a:pPr>
                      <a:r>
                        <a:rPr lang="ru-RU" sz="1100" b="1" dirty="0" smtClean="0">
                          <a:solidFill>
                            <a:srgbClr val="252525"/>
                          </a:solidFill>
                          <a:latin typeface="Century Gothic" panose="020B0502020202020204" pitchFamily="34" charset="0"/>
                          <a:cs typeface="Times New Roman"/>
                        </a:rPr>
                        <a:t>1789,0</a:t>
                      </a:r>
                      <a:endParaRPr lang="ru-RU" sz="1100" b="1" dirty="0">
                        <a:latin typeface="Century Gothic" panose="020B0502020202020204" pitchFamily="34" charset="0"/>
                        <a:cs typeface="Times New Roman"/>
                      </a:endParaRPr>
                    </a:p>
                  </a:txBody>
                  <a:tcPr marL="0" marR="0" marT="5969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solidFill>
                      <a:srgbClr val="D6ECF2"/>
                    </a:solidFill>
                  </a:tcPr>
                </a:tc>
              </a:tr>
              <a:tr h="241300">
                <a:tc>
                  <a:txBody>
                    <a:bodyPr/>
                    <a:lstStyle/>
                    <a:p>
                      <a:pPr marL="65405">
                        <a:lnSpc>
                          <a:spcPct val="100000"/>
                        </a:lnSpc>
                        <a:spcBef>
                          <a:spcPts val="150"/>
                        </a:spcBef>
                      </a:pPr>
                      <a:r>
                        <a:rPr sz="1100" b="1" spc="-10" dirty="0">
                          <a:latin typeface="Century Gothic" panose="020B0502020202020204" pitchFamily="34" charset="0"/>
                          <a:cs typeface="Cambria"/>
                        </a:rPr>
                        <a:t>Иные </a:t>
                      </a:r>
                      <a:r>
                        <a:rPr sz="1100" b="1" spc="-5" dirty="0">
                          <a:latin typeface="Century Gothic" panose="020B0502020202020204" pitchFamily="34" charset="0"/>
                          <a:cs typeface="Cambria"/>
                        </a:rPr>
                        <a:t>межбюджетные</a:t>
                      </a:r>
                      <a:r>
                        <a:rPr sz="1100" b="1" spc="-35" dirty="0">
                          <a:latin typeface="Century Gothic" panose="020B0502020202020204" pitchFamily="34" charset="0"/>
                          <a:cs typeface="Cambria"/>
                        </a:rPr>
                        <a:t> </a:t>
                      </a:r>
                      <a:r>
                        <a:rPr sz="1100" b="1" spc="-5" dirty="0">
                          <a:latin typeface="Century Gothic" panose="020B0502020202020204" pitchFamily="34" charset="0"/>
                          <a:cs typeface="Cambria"/>
                        </a:rPr>
                        <a:t>трансферты:</a:t>
                      </a:r>
                      <a:endParaRPr sz="1100" dirty="0">
                        <a:latin typeface="Century Gothic" panose="020B0502020202020204" pitchFamily="34" charset="0"/>
                        <a:cs typeface="Cambria"/>
                      </a:endParaRPr>
                    </a:p>
                  </a:txBody>
                  <a:tcPr marL="0" marR="0" marT="19050" marB="0">
                    <a:lnL w="6350">
                      <a:solidFill>
                        <a:srgbClr val="91CDDC"/>
                      </a:solidFill>
                      <a:prstDash val="soli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6ECF2"/>
                    </a:solidFill>
                  </a:tcPr>
                </a:tc>
                <a:tc>
                  <a:txBody>
                    <a:bodyPr/>
                    <a:lstStyle/>
                    <a:p>
                      <a:pPr marL="32384" algn="ctr">
                        <a:lnSpc>
                          <a:spcPct val="100000"/>
                        </a:lnSpc>
                        <a:spcBef>
                          <a:spcPts val="215"/>
                        </a:spcBef>
                      </a:pPr>
                      <a:r>
                        <a:rPr lang="ru-RU" sz="1100" b="1" dirty="0" smtClean="0">
                          <a:latin typeface="Century Gothic" panose="020B0502020202020204" pitchFamily="34" charset="0"/>
                          <a:cs typeface="Cambria"/>
                        </a:rPr>
                        <a:t>6,1</a:t>
                      </a:r>
                      <a:endParaRPr sz="1100" dirty="0">
                        <a:latin typeface="Century Gothic" panose="020B0502020202020204" pitchFamily="34" charset="0"/>
                        <a:cs typeface="Cambria"/>
                      </a:endParaRPr>
                    </a:p>
                  </a:txBody>
                  <a:tcPr marL="0" marR="0" marT="2730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solidFill>
                      <a:srgbClr val="D6ECF2"/>
                    </a:solidFill>
                  </a:tcPr>
                </a:tc>
                <a:tc>
                  <a:txBody>
                    <a:bodyPr/>
                    <a:lstStyle/>
                    <a:p>
                      <a:pPr marL="33020" algn="ctr">
                        <a:lnSpc>
                          <a:spcPct val="100000"/>
                        </a:lnSpc>
                        <a:spcBef>
                          <a:spcPts val="215"/>
                        </a:spcBef>
                      </a:pPr>
                      <a:r>
                        <a:rPr lang="ru-RU" sz="1100" b="1" spc="-5" dirty="0" smtClean="0">
                          <a:latin typeface="Century Gothic" panose="020B0502020202020204" pitchFamily="34" charset="0"/>
                          <a:cs typeface="Cambria"/>
                        </a:rPr>
                        <a:t>6,1</a:t>
                      </a:r>
                      <a:endParaRPr sz="1100" dirty="0">
                        <a:latin typeface="Century Gothic" panose="020B0502020202020204" pitchFamily="34" charset="0"/>
                        <a:cs typeface="Cambria"/>
                      </a:endParaRPr>
                    </a:p>
                  </a:txBody>
                  <a:tcPr marL="0" marR="0" marT="2730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solidFill>
                      <a:srgbClr val="D6ECF2"/>
                    </a:solidFill>
                  </a:tcPr>
                </a:tc>
                <a:tc>
                  <a:txBody>
                    <a:bodyPr/>
                    <a:lstStyle/>
                    <a:p>
                      <a:pPr marL="33020" algn="ctr">
                        <a:lnSpc>
                          <a:spcPct val="100000"/>
                        </a:lnSpc>
                        <a:spcBef>
                          <a:spcPts val="215"/>
                        </a:spcBef>
                      </a:pPr>
                      <a:r>
                        <a:rPr lang="ru-RU" sz="1100" b="1" spc="-5" dirty="0" smtClean="0">
                          <a:latin typeface="Century Gothic" panose="020B0502020202020204" pitchFamily="34" charset="0"/>
                          <a:cs typeface="Cambria"/>
                        </a:rPr>
                        <a:t>6,1</a:t>
                      </a:r>
                      <a:endParaRPr sz="1100" dirty="0">
                        <a:latin typeface="Century Gothic" panose="020B0502020202020204" pitchFamily="34" charset="0"/>
                        <a:cs typeface="Cambria"/>
                      </a:endParaRPr>
                    </a:p>
                  </a:txBody>
                  <a:tcPr marL="0" marR="0" marT="2730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solidFill>
                      <a:srgbClr val="D6ECF2"/>
                    </a:solidFill>
                  </a:tcPr>
                </a:tc>
              </a:tr>
              <a:tr h="736600">
                <a:tc>
                  <a:txBody>
                    <a:bodyPr/>
                    <a:lstStyle/>
                    <a:p>
                      <a:pPr algn="just" fontAlgn="t"/>
                      <a:r>
                        <a:rPr lang="ru-RU" sz="1100" b="0" i="0" u="none" strike="noStrike" dirty="0">
                          <a:solidFill>
                            <a:srgbClr val="000000"/>
                          </a:solidFill>
                          <a:effectLst/>
                          <a:latin typeface="Century Gothic" panose="020B0502020202020204" pitchFamily="34" charset="0"/>
                        </a:rPr>
                        <a:t>Прочие межбюджетные трансферты, передаваемые бюджетам городских округов (обеспечение деятельности депутатов Думы Ставропольского края  и их помощников в избирательном округе)</a:t>
                      </a: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tcPr>
                </a:tc>
                <a:tc>
                  <a:txBody>
                    <a:bodyPr/>
                    <a:lstStyle/>
                    <a:p>
                      <a:pPr algn="ctr">
                        <a:lnSpc>
                          <a:spcPct val="100000"/>
                        </a:lnSpc>
                        <a:spcBef>
                          <a:spcPts val="10"/>
                        </a:spcBef>
                      </a:pPr>
                      <a:endParaRPr sz="1900" dirty="0">
                        <a:latin typeface="Century Gothic" panose="020B0502020202020204" pitchFamily="34" charset="0"/>
                        <a:cs typeface="Times New Roman"/>
                      </a:endParaRPr>
                    </a:p>
                    <a:p>
                      <a:pPr marL="29845" algn="ctr">
                        <a:lnSpc>
                          <a:spcPct val="100000"/>
                        </a:lnSpc>
                      </a:pPr>
                      <a:r>
                        <a:rPr lang="ru-RU" sz="1150" spc="-5" dirty="0" smtClean="0">
                          <a:latin typeface="Century Gothic" panose="020B0502020202020204" pitchFamily="34" charset="0"/>
                          <a:cs typeface="Cambria"/>
                        </a:rPr>
                        <a:t>3,2</a:t>
                      </a:r>
                      <a:endParaRPr sz="1150" dirty="0">
                        <a:latin typeface="Century Gothic" panose="020B0502020202020204" pitchFamily="34" charset="0"/>
                        <a:cs typeface="Cambria"/>
                      </a:endParaRPr>
                    </a:p>
                  </a:txBody>
                  <a:tcPr marL="0" marR="0" marT="1270" marB="0" anchor="b">
                    <a:lnL w="6350" cap="flat" cmpd="sng" algn="ctr">
                      <a:solidFill>
                        <a:srgbClr val="91CDDC"/>
                      </a:solidFill>
                      <a:prstDash val="solid"/>
                      <a:round/>
                      <a:headEnd type="none" w="med" len="med"/>
                      <a:tailEnd type="none" w="med" len="me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10"/>
                        </a:spcBef>
                      </a:pPr>
                      <a:r>
                        <a:rPr lang="ru-RU" sz="1150" dirty="0" smtClean="0">
                          <a:latin typeface="Century Gothic" panose="020B0502020202020204" pitchFamily="34" charset="0"/>
                          <a:cs typeface="Cambria"/>
                        </a:rPr>
                        <a:t>3,2</a:t>
                      </a:r>
                      <a:endParaRPr sz="1150" dirty="0">
                        <a:latin typeface="Century Gothic" panose="020B0502020202020204" pitchFamily="34" charset="0"/>
                        <a:cs typeface="Cambria"/>
                      </a:endParaRPr>
                    </a:p>
                  </a:txBody>
                  <a:tcPr marL="0" marR="0" marT="1270" marB="0" anchor="b">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10"/>
                        </a:spcBef>
                      </a:pPr>
                      <a:r>
                        <a:rPr lang="ru-RU" sz="1150" dirty="0" smtClean="0">
                          <a:latin typeface="Century Gothic" panose="020B0502020202020204" pitchFamily="34" charset="0"/>
                          <a:cs typeface="Cambria"/>
                        </a:rPr>
                        <a:t>3,2</a:t>
                      </a:r>
                      <a:endParaRPr sz="1150" dirty="0">
                        <a:latin typeface="Century Gothic" panose="020B0502020202020204" pitchFamily="34" charset="0"/>
                        <a:cs typeface="Cambria"/>
                      </a:endParaRPr>
                    </a:p>
                  </a:txBody>
                  <a:tcPr marL="0" marR="0" marT="1270" marB="0" anchor="b">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734563">
                <a:tc>
                  <a:txBody>
                    <a:bodyPr/>
                    <a:lstStyle/>
                    <a:p>
                      <a:pPr algn="just" fontAlgn="t"/>
                      <a:r>
                        <a:rPr lang="ru-RU" sz="1100" b="0" i="0" u="none" strike="noStrike" dirty="0">
                          <a:solidFill>
                            <a:srgbClr val="000000"/>
                          </a:solidFill>
                          <a:effectLst/>
                          <a:latin typeface="Century Gothic" panose="020B0502020202020204" pitchFamily="34" charset="0"/>
                        </a:rPr>
                        <a:t>Прочие межбюджетные трансферты, передаваемые бюджетам городских округов (приобретение новогодних подарков детям, обучающимся по образовательным программам начального общего образования в муниципальных и частных образовательных организациях Ставропольского края)</a:t>
                      </a:r>
                    </a:p>
                  </a:txBody>
                  <a:tcPr marL="0" marR="0" marT="0" marB="0">
                    <a:lnL w="6350">
                      <a:solidFill>
                        <a:srgbClr val="91CDDC"/>
                      </a:solidFill>
                      <a:prstDash val="soli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50"/>
                        </a:spcBef>
                      </a:pPr>
                      <a:endParaRPr sz="1850" dirty="0">
                        <a:latin typeface="Century Gothic" panose="020B0502020202020204" pitchFamily="34" charset="0"/>
                        <a:cs typeface="Times New Roman"/>
                      </a:endParaRPr>
                    </a:p>
                    <a:p>
                      <a:pPr marL="29845" algn="ctr">
                        <a:lnSpc>
                          <a:spcPct val="100000"/>
                        </a:lnSpc>
                      </a:pPr>
                      <a:r>
                        <a:rPr lang="ru-RU" sz="1150" dirty="0" smtClean="0">
                          <a:latin typeface="Century Gothic" panose="020B0502020202020204" pitchFamily="34" charset="0"/>
                          <a:cs typeface="Cambria"/>
                        </a:rPr>
                        <a:t>2,9</a:t>
                      </a:r>
                      <a:endParaRPr sz="1150" dirty="0">
                        <a:latin typeface="Century Gothic" panose="020B0502020202020204" pitchFamily="34" charset="0"/>
                        <a:cs typeface="Cambria"/>
                      </a:endParaRPr>
                    </a:p>
                  </a:txBody>
                  <a:tcPr marL="0" marR="0" marT="6350" marB="0" anchor="b">
                    <a:lnL w="6350" cap="flat" cmpd="sng" algn="ctr">
                      <a:solidFill>
                        <a:srgbClr val="91CDDC"/>
                      </a:solidFill>
                      <a:prstDash val="solid"/>
                      <a:round/>
                      <a:headEnd type="none" w="med" len="med"/>
                      <a:tailEnd type="none" w="med" len="me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50"/>
                        </a:spcBef>
                      </a:pPr>
                      <a:r>
                        <a:rPr lang="ru-RU" sz="1150" dirty="0" smtClean="0">
                          <a:latin typeface="Century Gothic" panose="020B0502020202020204" pitchFamily="34" charset="0"/>
                          <a:cs typeface="Cambria"/>
                        </a:rPr>
                        <a:t>2,9</a:t>
                      </a:r>
                      <a:endParaRPr sz="1150" dirty="0">
                        <a:latin typeface="Century Gothic" panose="020B0502020202020204" pitchFamily="34" charset="0"/>
                        <a:cs typeface="Cambria"/>
                      </a:endParaRPr>
                    </a:p>
                  </a:txBody>
                  <a:tcPr marL="0" marR="0" marT="6350" marB="0" anchor="b">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50"/>
                        </a:spcBef>
                      </a:pPr>
                      <a:r>
                        <a:rPr lang="ru-RU" sz="1150" dirty="0" smtClean="0">
                          <a:latin typeface="Century Gothic" panose="020B0502020202020204" pitchFamily="34" charset="0"/>
                          <a:cs typeface="Cambria"/>
                        </a:rPr>
                        <a:t>2,9</a:t>
                      </a:r>
                      <a:endParaRPr sz="1150" dirty="0">
                        <a:latin typeface="Century Gothic" panose="020B0502020202020204" pitchFamily="34" charset="0"/>
                        <a:cs typeface="Cambria"/>
                      </a:endParaRPr>
                    </a:p>
                  </a:txBody>
                  <a:tcPr marL="0" marR="0" marT="6350" marB="0" anchor="b">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85152" y="209816"/>
            <a:ext cx="371348" cy="258404"/>
          </a:xfrm>
          <a:prstGeom prst="rect">
            <a:avLst/>
          </a:prstGeom>
        </p:spPr>
        <p:txBody>
          <a:bodyPr vert="horz" wrap="square" lIns="0" tIns="12065" rIns="0" bIns="0" rtlCol="0">
            <a:spAutoFit/>
          </a:bodyPr>
          <a:lstStyle/>
          <a:p>
            <a:pPr marL="12700">
              <a:lnSpc>
                <a:spcPct val="100000"/>
              </a:lnSpc>
              <a:spcBef>
                <a:spcPts val="95"/>
              </a:spcBef>
            </a:pPr>
            <a:r>
              <a:rPr lang="ru-RU" sz="1600" b="1" dirty="0" smtClean="0">
                <a:latin typeface="Century Gothic" panose="020B0502020202020204" pitchFamily="34" charset="0"/>
                <a:cs typeface="Times New Roman"/>
              </a:rPr>
              <a:t>12</a:t>
            </a:r>
            <a:endParaRPr sz="1600" dirty="0">
              <a:latin typeface="Century Gothic" panose="020B0502020202020204" pitchFamily="34" charset="0"/>
              <a:cs typeface="Times New Roman"/>
            </a:endParaRPr>
          </a:p>
        </p:txBody>
      </p:sp>
      <p:sp>
        <p:nvSpPr>
          <p:cNvPr id="3" name="object 3"/>
          <p:cNvSpPr txBox="1"/>
          <p:nvPr/>
        </p:nvSpPr>
        <p:spPr>
          <a:xfrm>
            <a:off x="346967" y="959863"/>
            <a:ext cx="4726683" cy="478593"/>
          </a:xfrm>
          <a:prstGeom prst="rect">
            <a:avLst/>
          </a:prstGeom>
        </p:spPr>
        <p:txBody>
          <a:bodyPr vert="horz" wrap="square" lIns="0" tIns="7620" rIns="0" bIns="0" rtlCol="0">
            <a:spAutoFit/>
          </a:bodyPr>
          <a:lstStyle/>
          <a:p>
            <a:pPr marL="12700" marR="5080">
              <a:lnSpc>
                <a:spcPct val="102000"/>
              </a:lnSpc>
              <a:spcBef>
                <a:spcPts val="60"/>
              </a:spcBef>
            </a:pPr>
            <a:r>
              <a:rPr sz="1500" b="1" spc="-5" dirty="0">
                <a:solidFill>
                  <a:srgbClr val="4AACC5"/>
                </a:solidFill>
                <a:latin typeface="Century Gothic" panose="020B0502020202020204" pitchFamily="34" charset="0"/>
                <a:cs typeface="Calibri"/>
              </a:rPr>
              <a:t>ОБЪЕМ ПОСТУПЛЕНИЙ ДОХОДОВ  </a:t>
            </a:r>
            <a:r>
              <a:rPr sz="1500" b="1" dirty="0">
                <a:solidFill>
                  <a:srgbClr val="4AACC5"/>
                </a:solidFill>
                <a:latin typeface="Century Gothic" panose="020B0502020202020204" pitchFamily="34" charset="0"/>
                <a:cs typeface="Calibri"/>
              </a:rPr>
              <a:t>В </a:t>
            </a:r>
            <a:r>
              <a:rPr sz="1500" b="1" spc="-5" dirty="0">
                <a:solidFill>
                  <a:srgbClr val="4AACC5"/>
                </a:solidFill>
                <a:latin typeface="Century Gothic" panose="020B0502020202020204" pitchFamily="34" charset="0"/>
                <a:cs typeface="Calibri"/>
              </a:rPr>
              <a:t>МЕСТНЫЙ</a:t>
            </a:r>
            <a:r>
              <a:rPr sz="1500" b="1" spc="-55" dirty="0">
                <a:solidFill>
                  <a:srgbClr val="4AACC5"/>
                </a:solidFill>
                <a:latin typeface="Century Gothic" panose="020B0502020202020204" pitchFamily="34" charset="0"/>
                <a:cs typeface="Calibri"/>
              </a:rPr>
              <a:t> </a:t>
            </a:r>
            <a:r>
              <a:rPr sz="1500" b="1" spc="-5" dirty="0">
                <a:solidFill>
                  <a:srgbClr val="4AACC5"/>
                </a:solidFill>
                <a:latin typeface="Century Gothic" panose="020B0502020202020204" pitchFamily="34" charset="0"/>
                <a:cs typeface="Calibri"/>
              </a:rPr>
              <a:t>БЮДЖЕТ</a:t>
            </a:r>
            <a:endParaRPr sz="1500" dirty="0">
              <a:latin typeface="Century Gothic" panose="020B0502020202020204" pitchFamily="34" charset="0"/>
              <a:cs typeface="Calibri"/>
            </a:endParaRPr>
          </a:p>
        </p:txBody>
      </p:sp>
      <p:sp>
        <p:nvSpPr>
          <p:cNvPr id="4" name="object 4"/>
          <p:cNvSpPr txBox="1"/>
          <p:nvPr/>
        </p:nvSpPr>
        <p:spPr>
          <a:xfrm>
            <a:off x="6165096" y="1410062"/>
            <a:ext cx="1079997" cy="196849"/>
          </a:xfrm>
          <a:prstGeom prst="rect">
            <a:avLst/>
          </a:prstGeom>
        </p:spPr>
        <p:txBody>
          <a:bodyPr vert="horz" wrap="square" lIns="0" tIns="12065" rIns="0" bIns="0" rtlCol="0">
            <a:spAutoFit/>
          </a:bodyPr>
          <a:lstStyle/>
          <a:p>
            <a:pPr marL="12700">
              <a:lnSpc>
                <a:spcPct val="100000"/>
              </a:lnSpc>
              <a:spcBef>
                <a:spcPts val="95"/>
              </a:spcBef>
            </a:pPr>
            <a:r>
              <a:rPr sz="1200" spc="-5" dirty="0">
                <a:solidFill>
                  <a:srgbClr val="30839A"/>
                </a:solidFill>
                <a:latin typeface="Century Gothic" panose="020B0502020202020204" pitchFamily="34" charset="0"/>
                <a:cs typeface="Times New Roman"/>
              </a:rPr>
              <a:t>млн.</a:t>
            </a:r>
            <a:r>
              <a:rPr sz="1200" spc="-65" dirty="0">
                <a:solidFill>
                  <a:srgbClr val="30839A"/>
                </a:solidFill>
                <a:latin typeface="Century Gothic" panose="020B0502020202020204" pitchFamily="34" charset="0"/>
                <a:cs typeface="Times New Roman"/>
              </a:rPr>
              <a:t> </a:t>
            </a:r>
            <a:r>
              <a:rPr sz="1200" spc="-10" dirty="0">
                <a:solidFill>
                  <a:srgbClr val="30839A"/>
                </a:solidFill>
                <a:latin typeface="Century Gothic" panose="020B0502020202020204" pitchFamily="34" charset="0"/>
                <a:cs typeface="Times New Roman"/>
              </a:rPr>
              <a:t>рублей</a:t>
            </a:r>
            <a:endParaRPr sz="1200" dirty="0">
              <a:latin typeface="Century Gothic" panose="020B0502020202020204" pitchFamily="34" charset="0"/>
              <a:cs typeface="Times New Roman"/>
            </a:endParaRPr>
          </a:p>
        </p:txBody>
      </p:sp>
      <p:graphicFrame>
        <p:nvGraphicFramePr>
          <p:cNvPr id="5" name="object 5"/>
          <p:cNvGraphicFramePr>
            <a:graphicFrameLocks noGrp="1"/>
          </p:cNvGraphicFramePr>
          <p:nvPr>
            <p:extLst>
              <p:ext uri="{D42A27DB-BD31-4B8C-83A1-F6EECF244321}">
                <p14:modId xmlns:p14="http://schemas.microsoft.com/office/powerpoint/2010/main" val="3217687453"/>
              </p:ext>
            </p:extLst>
          </p:nvPr>
        </p:nvGraphicFramePr>
        <p:xfrm>
          <a:off x="356616" y="1653812"/>
          <a:ext cx="6828536" cy="7828064"/>
        </p:xfrm>
        <a:graphic>
          <a:graphicData uri="http://schemas.openxmlformats.org/drawingml/2006/table">
            <a:tbl>
              <a:tblPr firstRow="1" bandRow="1">
                <a:tableStyleId>{2D5ABB26-0587-4C30-8999-92F81FD0307C}</a:tableStyleId>
              </a:tblPr>
              <a:tblGrid>
                <a:gridCol w="2181530"/>
                <a:gridCol w="962151"/>
                <a:gridCol w="769300"/>
                <a:gridCol w="802685"/>
                <a:gridCol w="734017"/>
                <a:gridCol w="471337"/>
                <a:gridCol w="453906"/>
                <a:gridCol w="453610"/>
              </a:tblGrid>
              <a:tr h="254000">
                <a:tc rowSpan="2">
                  <a:txBody>
                    <a:bodyPr/>
                    <a:lstStyle/>
                    <a:p>
                      <a:pPr>
                        <a:lnSpc>
                          <a:spcPct val="100000"/>
                        </a:lnSpc>
                      </a:pPr>
                      <a:endParaRPr sz="1300" dirty="0">
                        <a:latin typeface="Century Gothic" panose="020B0502020202020204" pitchFamily="34" charset="0"/>
                        <a:cs typeface="Times New Roman"/>
                      </a:endParaRPr>
                    </a:p>
                    <a:p>
                      <a:pPr marL="560705" marR="16510" indent="-535305">
                        <a:lnSpc>
                          <a:spcPts val="1360"/>
                        </a:lnSpc>
                        <a:spcBef>
                          <a:spcPts val="800"/>
                        </a:spcBef>
                      </a:pPr>
                      <a:r>
                        <a:rPr sz="1150" b="1" spc="-5" dirty="0">
                          <a:solidFill>
                            <a:srgbClr val="FFFFFF"/>
                          </a:solidFill>
                          <a:latin typeface="Century Gothic" panose="020B0502020202020204" pitchFamily="34" charset="0"/>
                          <a:cs typeface="Cambria"/>
                        </a:rPr>
                        <a:t>Наименование доходного  источника</a:t>
                      </a:r>
                      <a:endParaRPr sz="1150" dirty="0">
                        <a:latin typeface="Century Gothic" panose="020B0502020202020204" pitchFamily="34" charset="0"/>
                        <a:cs typeface="Cambria"/>
                      </a:endParaRPr>
                    </a:p>
                  </a:txBody>
                  <a:tcPr marL="0" marR="0" marT="0" marB="0">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rowSpan="2">
                  <a:txBody>
                    <a:bodyPr/>
                    <a:lstStyle/>
                    <a:p>
                      <a:pPr algn="ctr">
                        <a:lnSpc>
                          <a:spcPct val="100000"/>
                        </a:lnSpc>
                      </a:pPr>
                      <a:endParaRPr sz="1300" dirty="0">
                        <a:latin typeface="Century Gothic" panose="020B0502020202020204" pitchFamily="34" charset="0"/>
                        <a:cs typeface="Times New Roman"/>
                      </a:endParaRPr>
                    </a:p>
                    <a:p>
                      <a:pPr marR="43180" algn="ctr">
                        <a:lnSpc>
                          <a:spcPts val="1365"/>
                        </a:lnSpc>
                        <a:spcBef>
                          <a:spcPts val="775"/>
                        </a:spcBef>
                      </a:pPr>
                      <a:r>
                        <a:rPr sz="1150" b="1" spc="-5" dirty="0" smtClean="0">
                          <a:solidFill>
                            <a:srgbClr val="FFFFFF"/>
                          </a:solidFill>
                          <a:latin typeface="Century Gothic" panose="020B0502020202020204" pitchFamily="34" charset="0"/>
                          <a:cs typeface="Cambria"/>
                        </a:rPr>
                        <a:t>202</a:t>
                      </a:r>
                      <a:r>
                        <a:rPr lang="ru-RU" sz="1150" b="1" spc="-5" dirty="0" smtClean="0">
                          <a:solidFill>
                            <a:srgbClr val="FFFFFF"/>
                          </a:solidFill>
                          <a:latin typeface="Century Gothic" panose="020B0502020202020204" pitchFamily="34" charset="0"/>
                          <a:cs typeface="Cambria"/>
                        </a:rPr>
                        <a:t>1</a:t>
                      </a:r>
                      <a:r>
                        <a:rPr sz="1150" b="1" spc="-7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p>
                      <a:pPr marL="1905" algn="ctr">
                        <a:lnSpc>
                          <a:spcPts val="1305"/>
                        </a:lnSpc>
                      </a:pPr>
                      <a:r>
                        <a:rPr sz="1100" b="1" spc="-5" dirty="0">
                          <a:solidFill>
                            <a:srgbClr val="FFFFFF"/>
                          </a:solidFill>
                          <a:latin typeface="Century Gothic" panose="020B0502020202020204" pitchFamily="34" charset="0"/>
                          <a:cs typeface="Cambria"/>
                        </a:rPr>
                        <a:t>(оценка)</a:t>
                      </a:r>
                      <a:endParaRPr sz="1100" dirty="0">
                        <a:latin typeface="Century Gothic" panose="020B0502020202020204" pitchFamily="34" charset="0"/>
                        <a:cs typeface="Cambria"/>
                      </a:endParaRPr>
                    </a:p>
                  </a:txBody>
                  <a:tcPr marL="0" marR="0" marT="0" marB="0">
                    <a:lnL w="6350" cap="flat" cmpd="sng" algn="ctr">
                      <a:solidFill>
                        <a:srgbClr val="D9D9D9"/>
                      </a:solidFill>
                      <a:prstDash val="solid"/>
                      <a:round/>
                      <a:headEnd type="none" w="med" len="med"/>
                      <a:tailEnd type="none" w="med" len="med"/>
                    </a:lnL>
                    <a:lnR w="6350">
                      <a:solidFill>
                        <a:srgbClr val="D9D9D9"/>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solidFill>
                      <a:srgbClr val="4AACC5"/>
                    </a:solidFill>
                  </a:tcPr>
                </a:tc>
                <a:tc rowSpan="2">
                  <a:txBody>
                    <a:bodyPr/>
                    <a:lstStyle/>
                    <a:p>
                      <a:pPr algn="ctr">
                        <a:lnSpc>
                          <a:spcPct val="100000"/>
                        </a:lnSpc>
                      </a:pPr>
                      <a:endParaRPr sz="1300" dirty="0">
                        <a:latin typeface="Century Gothic" panose="020B0502020202020204" pitchFamily="34" charset="0"/>
                        <a:cs typeface="Times New Roman"/>
                      </a:endParaRPr>
                    </a:p>
                    <a:p>
                      <a:pPr algn="ctr">
                        <a:lnSpc>
                          <a:spcPct val="100000"/>
                        </a:lnSpc>
                        <a:spcBef>
                          <a:spcPts val="40"/>
                        </a:spcBef>
                      </a:pPr>
                      <a:endParaRPr sz="1200" dirty="0">
                        <a:latin typeface="Century Gothic" panose="020B0502020202020204" pitchFamily="34" charset="0"/>
                        <a:cs typeface="Times New Roman"/>
                      </a:endParaRPr>
                    </a:p>
                    <a:p>
                      <a:pPr marL="17780" algn="ctr">
                        <a:lnSpc>
                          <a:spcPct val="100000"/>
                        </a:lnSpc>
                      </a:pPr>
                      <a:r>
                        <a:rPr sz="1150" b="1" spc="-5" dirty="0" smtClean="0">
                          <a:solidFill>
                            <a:srgbClr val="FFFFFF"/>
                          </a:solidFill>
                          <a:latin typeface="Century Gothic" panose="020B0502020202020204" pitchFamily="34" charset="0"/>
                          <a:cs typeface="Cambria"/>
                        </a:rPr>
                        <a:t>202</a:t>
                      </a:r>
                      <a:r>
                        <a:rPr lang="ru-RU" sz="1150" b="1" spc="-5" dirty="0" smtClean="0">
                          <a:solidFill>
                            <a:srgbClr val="FFFFFF"/>
                          </a:solidFill>
                          <a:latin typeface="Century Gothic" panose="020B0502020202020204" pitchFamily="34" charset="0"/>
                          <a:cs typeface="Cambria"/>
                        </a:rPr>
                        <a:t>2</a:t>
                      </a:r>
                      <a:r>
                        <a:rPr sz="1150" b="1" spc="-7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rowSpan="2">
                  <a:txBody>
                    <a:bodyPr/>
                    <a:lstStyle/>
                    <a:p>
                      <a:pPr algn="ctr">
                        <a:lnSpc>
                          <a:spcPct val="100000"/>
                        </a:lnSpc>
                      </a:pPr>
                      <a:endParaRPr sz="1300" dirty="0">
                        <a:latin typeface="Century Gothic" panose="020B0502020202020204" pitchFamily="34" charset="0"/>
                        <a:cs typeface="Times New Roman"/>
                      </a:endParaRPr>
                    </a:p>
                    <a:p>
                      <a:pPr algn="ctr">
                        <a:lnSpc>
                          <a:spcPct val="100000"/>
                        </a:lnSpc>
                        <a:spcBef>
                          <a:spcPts val="40"/>
                        </a:spcBef>
                      </a:pPr>
                      <a:endParaRPr sz="1200" dirty="0">
                        <a:latin typeface="Century Gothic" panose="020B0502020202020204" pitchFamily="34" charset="0"/>
                        <a:cs typeface="Times New Roman"/>
                      </a:endParaRPr>
                    </a:p>
                    <a:p>
                      <a:pPr marL="33020" algn="ctr">
                        <a:lnSpc>
                          <a:spcPct val="100000"/>
                        </a:lnSpc>
                      </a:pPr>
                      <a:r>
                        <a:rPr sz="1150" b="1" spc="-5" dirty="0" smtClean="0">
                          <a:solidFill>
                            <a:srgbClr val="FFFFFF"/>
                          </a:solidFill>
                          <a:latin typeface="Century Gothic" panose="020B0502020202020204" pitchFamily="34" charset="0"/>
                          <a:cs typeface="Cambria"/>
                        </a:rPr>
                        <a:t>202</a:t>
                      </a:r>
                      <a:r>
                        <a:rPr lang="ru-RU" sz="1150" b="1" spc="-5" dirty="0" smtClean="0">
                          <a:solidFill>
                            <a:srgbClr val="FFFFFF"/>
                          </a:solidFill>
                          <a:latin typeface="Century Gothic" panose="020B0502020202020204" pitchFamily="34" charset="0"/>
                          <a:cs typeface="Cambria"/>
                        </a:rPr>
                        <a:t>3</a:t>
                      </a:r>
                      <a:r>
                        <a:rPr sz="1150" b="1" spc="-7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rowSpan="2">
                  <a:txBody>
                    <a:bodyPr/>
                    <a:lstStyle/>
                    <a:p>
                      <a:pPr algn="ctr">
                        <a:lnSpc>
                          <a:spcPct val="100000"/>
                        </a:lnSpc>
                      </a:pPr>
                      <a:endParaRPr sz="1300" dirty="0">
                        <a:latin typeface="Century Gothic" panose="020B0502020202020204" pitchFamily="34" charset="0"/>
                        <a:cs typeface="Times New Roman"/>
                      </a:endParaRPr>
                    </a:p>
                    <a:p>
                      <a:pPr algn="ctr">
                        <a:lnSpc>
                          <a:spcPct val="100000"/>
                        </a:lnSpc>
                        <a:spcBef>
                          <a:spcPts val="40"/>
                        </a:spcBef>
                      </a:pPr>
                      <a:endParaRPr sz="1200" dirty="0">
                        <a:latin typeface="Century Gothic" panose="020B0502020202020204" pitchFamily="34" charset="0"/>
                        <a:cs typeface="Times New Roman"/>
                      </a:endParaRPr>
                    </a:p>
                    <a:p>
                      <a:pPr marL="3810" algn="ctr">
                        <a:lnSpc>
                          <a:spcPct val="100000"/>
                        </a:lnSpc>
                      </a:pPr>
                      <a:r>
                        <a:rPr sz="1150" b="1" spc="-5" dirty="0" smtClean="0">
                          <a:solidFill>
                            <a:srgbClr val="FFFFFF"/>
                          </a:solidFill>
                          <a:latin typeface="Century Gothic" panose="020B0502020202020204" pitchFamily="34" charset="0"/>
                          <a:cs typeface="Cambria"/>
                        </a:rPr>
                        <a:t>202</a:t>
                      </a:r>
                      <a:r>
                        <a:rPr lang="ru-RU" sz="1150" b="1" spc="-5" dirty="0" smtClean="0">
                          <a:solidFill>
                            <a:srgbClr val="FFFFFF"/>
                          </a:solidFill>
                          <a:latin typeface="Century Gothic" panose="020B0502020202020204" pitchFamily="34" charset="0"/>
                          <a:cs typeface="Cambria"/>
                        </a:rPr>
                        <a:t>4</a:t>
                      </a:r>
                      <a:r>
                        <a:rPr sz="1150" b="1" spc="-7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gridSpan="3">
                  <a:txBody>
                    <a:bodyPr/>
                    <a:lstStyle/>
                    <a:p>
                      <a:pPr marL="319405">
                        <a:lnSpc>
                          <a:spcPct val="100000"/>
                        </a:lnSpc>
                        <a:spcBef>
                          <a:spcPts val="275"/>
                        </a:spcBef>
                      </a:pPr>
                      <a:r>
                        <a:rPr sz="1150" b="1" spc="-5" dirty="0">
                          <a:solidFill>
                            <a:srgbClr val="FFFFFF"/>
                          </a:solidFill>
                          <a:latin typeface="Century Gothic" panose="020B0502020202020204" pitchFamily="34" charset="0"/>
                          <a:cs typeface="Cambria"/>
                        </a:rPr>
                        <a:t>Динамика,</a:t>
                      </a:r>
                      <a:r>
                        <a:rPr sz="1150" b="1" spc="-70" dirty="0">
                          <a:solidFill>
                            <a:srgbClr val="FFFFFF"/>
                          </a:solidFill>
                          <a:latin typeface="Century Gothic" panose="020B0502020202020204" pitchFamily="34" charset="0"/>
                          <a:cs typeface="Cambria"/>
                        </a:rPr>
                        <a:t> </a:t>
                      </a:r>
                      <a:r>
                        <a:rPr sz="1150" b="1" dirty="0">
                          <a:solidFill>
                            <a:srgbClr val="FFFFFF"/>
                          </a:solidFill>
                          <a:latin typeface="Century Gothic" panose="020B0502020202020204" pitchFamily="34" charset="0"/>
                          <a:cs typeface="Cambria"/>
                        </a:rPr>
                        <a:t>%</a:t>
                      </a:r>
                      <a:endParaRPr sz="1150" dirty="0">
                        <a:latin typeface="Century Gothic" panose="020B0502020202020204" pitchFamily="34" charset="0"/>
                        <a:cs typeface="Cambria"/>
                      </a:endParaRPr>
                    </a:p>
                  </a:txBody>
                  <a:tcPr marL="0" marR="0" marT="34925" marB="0">
                    <a:lnL w="6350" cap="flat" cmpd="sng" algn="ctr">
                      <a:solidFill>
                        <a:srgbClr val="D9D9D9"/>
                      </a:solidFill>
                      <a:prstDash val="solid"/>
                      <a:round/>
                      <a:headEnd type="none" w="med" len="med"/>
                      <a:tailEnd type="none" w="med" len="me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solidFill>
                      <a:srgbClr val="4AACC5"/>
                    </a:solidFill>
                  </a:tcPr>
                </a:tc>
                <a:tc hMerge="1">
                  <a:txBody>
                    <a:bodyPr/>
                    <a:lstStyle/>
                    <a:p>
                      <a:endParaRPr/>
                    </a:p>
                  </a:txBody>
                  <a:tcPr marL="0" marR="0" marT="0" marB="0"/>
                </a:tc>
                <a:tc hMerge="1">
                  <a:txBody>
                    <a:bodyPr/>
                    <a:lstStyle/>
                    <a:p>
                      <a:endParaRPr/>
                    </a:p>
                  </a:txBody>
                  <a:tcPr marL="0" marR="0" marT="0" marB="0"/>
                </a:tc>
              </a:tr>
              <a:tr h="660400">
                <a:tc vMerge="1">
                  <a:txBody>
                    <a:bodyPr/>
                    <a:lstStyle/>
                    <a:p>
                      <a:endParaRPr/>
                    </a:p>
                  </a:txBody>
                  <a:tcPr marL="0" marR="0" marT="0" marB="0">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vMerge="1">
                  <a:txBody>
                    <a:bodyPr/>
                    <a:lstStyle/>
                    <a:p>
                      <a:endParaRPr/>
                    </a:p>
                  </a:txBody>
                  <a:tcPr marL="0" marR="0" marT="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vMerge="1">
                  <a:txBody>
                    <a:bodyPr/>
                    <a:lstStyle/>
                    <a:p>
                      <a:endParaRPr/>
                    </a:p>
                  </a:txBody>
                  <a:tcPr marL="0" marR="0" marT="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vMerge="1">
                  <a:txBody>
                    <a:bodyPr/>
                    <a:lstStyle/>
                    <a:p>
                      <a:endParaRPr/>
                    </a:p>
                  </a:txBody>
                  <a:tcPr marL="0" marR="0" marT="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vMerge="1">
                  <a:txBody>
                    <a:bodyPr/>
                    <a:lstStyle/>
                    <a:p>
                      <a:endParaRPr/>
                    </a:p>
                  </a:txBody>
                  <a:tcPr marL="0" marR="0" marT="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a:txBody>
                    <a:bodyPr/>
                    <a:lstStyle/>
                    <a:p>
                      <a:pPr algn="ctr">
                        <a:lnSpc>
                          <a:spcPct val="100000"/>
                        </a:lnSpc>
                      </a:pPr>
                      <a:endParaRPr sz="1150" dirty="0">
                        <a:latin typeface="Century Gothic" panose="020B0502020202020204" pitchFamily="34" charset="0"/>
                        <a:cs typeface="Times New Roman"/>
                      </a:endParaRPr>
                    </a:p>
                    <a:p>
                      <a:pPr marL="6985" algn="ctr">
                        <a:lnSpc>
                          <a:spcPts val="1240"/>
                        </a:lnSpc>
                      </a:pPr>
                      <a:r>
                        <a:rPr sz="1050" b="1" spc="-5" dirty="0" smtClean="0">
                          <a:solidFill>
                            <a:srgbClr val="FFFFFF"/>
                          </a:solidFill>
                          <a:latin typeface="Century Gothic" panose="020B0502020202020204" pitchFamily="34" charset="0"/>
                          <a:cs typeface="Cambria"/>
                        </a:rPr>
                        <a:t>202</a:t>
                      </a:r>
                      <a:r>
                        <a:rPr lang="ru-RU" sz="1050" b="1" spc="-5" dirty="0" smtClean="0">
                          <a:solidFill>
                            <a:srgbClr val="FFFFFF"/>
                          </a:solidFill>
                          <a:latin typeface="Century Gothic" panose="020B0502020202020204" pitchFamily="34" charset="0"/>
                          <a:cs typeface="Cambria"/>
                        </a:rPr>
                        <a:t>2</a:t>
                      </a:r>
                      <a:r>
                        <a:rPr sz="1050" b="1" spc="-5" dirty="0" smtClean="0">
                          <a:solidFill>
                            <a:srgbClr val="FFFFFF"/>
                          </a:solidFill>
                          <a:latin typeface="Century Gothic" panose="020B0502020202020204" pitchFamily="34" charset="0"/>
                          <a:cs typeface="Cambria"/>
                        </a:rPr>
                        <a:t>/</a:t>
                      </a:r>
                      <a:endParaRPr sz="1050" dirty="0">
                        <a:latin typeface="Century Gothic" panose="020B0502020202020204" pitchFamily="34" charset="0"/>
                        <a:cs typeface="Cambria"/>
                      </a:endParaRPr>
                    </a:p>
                    <a:p>
                      <a:pPr marL="40640" algn="ctr">
                        <a:lnSpc>
                          <a:spcPts val="1240"/>
                        </a:lnSpc>
                      </a:pPr>
                      <a:r>
                        <a:rPr lang="ru-RU" sz="1050" b="1" spc="-5" dirty="0" smtClean="0">
                          <a:solidFill>
                            <a:srgbClr val="FFFFFF"/>
                          </a:solidFill>
                          <a:latin typeface="Century Gothic" panose="020B0502020202020204" pitchFamily="34" charset="0"/>
                          <a:cs typeface="Cambria"/>
                        </a:rPr>
                        <a:t>2021</a:t>
                      </a:r>
                      <a:endParaRPr sz="1050" dirty="0">
                        <a:latin typeface="Century Gothic" panose="020B0502020202020204" pitchFamily="34" charset="0"/>
                        <a:cs typeface="Cambria"/>
                      </a:endParaRPr>
                    </a:p>
                  </a:txBody>
                  <a:tcPr marL="0" marR="0" marT="0" marB="0">
                    <a:lnL w="6350">
                      <a:solidFill>
                        <a:srgbClr val="D9D9D9"/>
                      </a:solidFill>
                      <a:prstDash val="solid"/>
                    </a:lnL>
                    <a:lnR w="6350">
                      <a:solidFill>
                        <a:srgbClr val="D9D9D9"/>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4AACC5"/>
                    </a:solidFill>
                  </a:tcPr>
                </a:tc>
                <a:tc>
                  <a:txBody>
                    <a:bodyPr/>
                    <a:lstStyle/>
                    <a:p>
                      <a:pPr algn="ctr">
                        <a:lnSpc>
                          <a:spcPct val="100000"/>
                        </a:lnSpc>
                      </a:pPr>
                      <a:endParaRPr sz="1150" dirty="0">
                        <a:latin typeface="Century Gothic" panose="020B0502020202020204" pitchFamily="34" charset="0"/>
                        <a:cs typeface="Times New Roman"/>
                      </a:endParaRPr>
                    </a:p>
                    <a:p>
                      <a:pPr algn="ctr">
                        <a:lnSpc>
                          <a:spcPts val="1240"/>
                        </a:lnSpc>
                      </a:pPr>
                      <a:r>
                        <a:rPr sz="1050" b="1" spc="-5" dirty="0" smtClean="0">
                          <a:solidFill>
                            <a:srgbClr val="FFFFFF"/>
                          </a:solidFill>
                          <a:latin typeface="Century Gothic" panose="020B0502020202020204" pitchFamily="34" charset="0"/>
                          <a:cs typeface="Cambria"/>
                        </a:rPr>
                        <a:t>202</a:t>
                      </a:r>
                      <a:r>
                        <a:rPr lang="ru-RU" sz="1050" b="1" spc="-5" dirty="0" smtClean="0">
                          <a:solidFill>
                            <a:srgbClr val="FFFFFF"/>
                          </a:solidFill>
                          <a:latin typeface="Century Gothic" panose="020B0502020202020204" pitchFamily="34" charset="0"/>
                          <a:cs typeface="Cambria"/>
                        </a:rPr>
                        <a:t>3</a:t>
                      </a:r>
                      <a:r>
                        <a:rPr sz="1050" b="1" spc="-5" dirty="0" smtClean="0">
                          <a:solidFill>
                            <a:srgbClr val="FFFFFF"/>
                          </a:solidFill>
                          <a:latin typeface="Century Gothic" panose="020B0502020202020204" pitchFamily="34" charset="0"/>
                          <a:cs typeface="Cambria"/>
                        </a:rPr>
                        <a:t>/</a:t>
                      </a:r>
                      <a:endParaRPr sz="1050" dirty="0">
                        <a:latin typeface="Century Gothic" panose="020B0502020202020204" pitchFamily="34" charset="0"/>
                        <a:cs typeface="Cambria"/>
                      </a:endParaRPr>
                    </a:p>
                    <a:p>
                      <a:pPr marL="33020" algn="ctr">
                        <a:lnSpc>
                          <a:spcPts val="1240"/>
                        </a:lnSpc>
                      </a:pPr>
                      <a:r>
                        <a:rPr lang="ru-RU" sz="1050" b="1" spc="-5" dirty="0" smtClean="0">
                          <a:solidFill>
                            <a:srgbClr val="FFFFFF"/>
                          </a:solidFill>
                          <a:latin typeface="Century Gothic" panose="020B0502020202020204" pitchFamily="34" charset="0"/>
                          <a:cs typeface="Cambria"/>
                        </a:rPr>
                        <a:t>2022</a:t>
                      </a:r>
                      <a:endParaRPr sz="1050" dirty="0">
                        <a:latin typeface="Century Gothic" panose="020B0502020202020204" pitchFamily="34" charset="0"/>
                        <a:cs typeface="Cambria"/>
                      </a:endParaRPr>
                    </a:p>
                  </a:txBody>
                  <a:tcPr marL="0" marR="0" marT="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a:txBody>
                    <a:bodyPr/>
                    <a:lstStyle/>
                    <a:p>
                      <a:pPr algn="ctr">
                        <a:lnSpc>
                          <a:spcPct val="100000"/>
                        </a:lnSpc>
                      </a:pPr>
                      <a:endParaRPr sz="1150" dirty="0">
                        <a:latin typeface="Century Gothic" panose="020B0502020202020204" pitchFamily="34" charset="0"/>
                        <a:cs typeface="Times New Roman"/>
                      </a:endParaRPr>
                    </a:p>
                    <a:p>
                      <a:pPr algn="ctr">
                        <a:lnSpc>
                          <a:spcPts val="1240"/>
                        </a:lnSpc>
                      </a:pPr>
                      <a:r>
                        <a:rPr sz="1050" b="1" spc="-5" dirty="0" smtClean="0">
                          <a:solidFill>
                            <a:srgbClr val="FFFFFF"/>
                          </a:solidFill>
                          <a:latin typeface="Century Gothic" panose="020B0502020202020204" pitchFamily="34" charset="0"/>
                          <a:cs typeface="Cambria"/>
                        </a:rPr>
                        <a:t>202</a:t>
                      </a:r>
                      <a:r>
                        <a:rPr lang="ru-RU" sz="1050" b="1" spc="-5" dirty="0" smtClean="0">
                          <a:solidFill>
                            <a:srgbClr val="FFFFFF"/>
                          </a:solidFill>
                          <a:latin typeface="Century Gothic" panose="020B0502020202020204" pitchFamily="34" charset="0"/>
                          <a:cs typeface="Cambria"/>
                        </a:rPr>
                        <a:t>4</a:t>
                      </a:r>
                      <a:r>
                        <a:rPr sz="1050" b="1" spc="-5" dirty="0" smtClean="0">
                          <a:solidFill>
                            <a:srgbClr val="FFFFFF"/>
                          </a:solidFill>
                          <a:latin typeface="Century Gothic" panose="020B0502020202020204" pitchFamily="34" charset="0"/>
                          <a:cs typeface="Cambria"/>
                        </a:rPr>
                        <a:t>/</a:t>
                      </a:r>
                      <a:endParaRPr sz="1050" dirty="0">
                        <a:latin typeface="Century Gothic" panose="020B0502020202020204" pitchFamily="34" charset="0"/>
                        <a:cs typeface="Cambria"/>
                      </a:endParaRPr>
                    </a:p>
                    <a:p>
                      <a:pPr marL="33020" algn="ctr">
                        <a:lnSpc>
                          <a:spcPts val="1240"/>
                        </a:lnSpc>
                      </a:pPr>
                      <a:r>
                        <a:rPr sz="1050" b="1" spc="-5" dirty="0" smtClean="0">
                          <a:solidFill>
                            <a:srgbClr val="FFFFFF"/>
                          </a:solidFill>
                          <a:latin typeface="Century Gothic" panose="020B0502020202020204" pitchFamily="34" charset="0"/>
                          <a:cs typeface="Cambria"/>
                        </a:rPr>
                        <a:t>202</a:t>
                      </a:r>
                      <a:r>
                        <a:rPr lang="ru-RU" sz="1050" b="1" spc="-5" dirty="0" smtClean="0">
                          <a:solidFill>
                            <a:srgbClr val="FFFFFF"/>
                          </a:solidFill>
                          <a:latin typeface="Century Gothic" panose="020B0502020202020204" pitchFamily="34" charset="0"/>
                          <a:cs typeface="Cambria"/>
                        </a:rPr>
                        <a:t>3</a:t>
                      </a:r>
                      <a:endParaRPr sz="1050" dirty="0">
                        <a:latin typeface="Century Gothic" panose="020B0502020202020204" pitchFamily="34" charset="0"/>
                        <a:cs typeface="Cambria"/>
                      </a:endParaRPr>
                    </a:p>
                  </a:txBody>
                  <a:tcPr marL="0" marR="0" marT="0" marB="0">
                    <a:lnL w="6350">
                      <a:solidFill>
                        <a:srgbClr val="D9D9D9"/>
                      </a:solidFill>
                      <a:prstDash val="solid"/>
                    </a:lnL>
                    <a:lnT w="6350">
                      <a:solidFill>
                        <a:srgbClr val="91CDDC"/>
                      </a:solidFill>
                      <a:prstDash val="solid"/>
                    </a:lnT>
                    <a:lnB w="6350">
                      <a:solidFill>
                        <a:srgbClr val="91CDDC"/>
                      </a:solidFill>
                      <a:prstDash val="solid"/>
                    </a:lnB>
                    <a:solidFill>
                      <a:srgbClr val="4AACC5"/>
                    </a:solidFill>
                  </a:tcPr>
                </a:tc>
              </a:tr>
              <a:tr h="50800">
                <a:tc>
                  <a:txBody>
                    <a:bodyPr/>
                    <a:lstStyle/>
                    <a:p>
                      <a:pPr>
                        <a:lnSpc>
                          <a:spcPct val="100000"/>
                        </a:lnSpc>
                      </a:pPr>
                      <a:endParaRPr sz="200">
                        <a:latin typeface="Times New Roman"/>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AEEF3"/>
                    </a:solidFill>
                  </a:tcPr>
                </a:tc>
                <a:tc>
                  <a:txBody>
                    <a:bodyPr/>
                    <a:lstStyle/>
                    <a:p>
                      <a:pPr>
                        <a:lnSpc>
                          <a:spcPct val="100000"/>
                        </a:lnSpc>
                      </a:pPr>
                      <a:endParaRPr sz="200">
                        <a:latin typeface="Times New Roman"/>
                        <a:cs typeface="Times New Roman"/>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AEEF3"/>
                    </a:solidFill>
                  </a:tcPr>
                </a:tc>
                <a:tc>
                  <a:txBody>
                    <a:bodyPr/>
                    <a:lstStyle/>
                    <a:p>
                      <a:pPr>
                        <a:lnSpc>
                          <a:spcPct val="100000"/>
                        </a:lnSpc>
                      </a:pPr>
                      <a:endParaRPr sz="200">
                        <a:latin typeface="Times New Roman"/>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AEEF3"/>
                    </a:solidFill>
                  </a:tcPr>
                </a:tc>
                <a:tc>
                  <a:txBody>
                    <a:bodyPr/>
                    <a:lstStyle/>
                    <a:p>
                      <a:pPr>
                        <a:lnSpc>
                          <a:spcPct val="100000"/>
                        </a:lnSpc>
                      </a:pPr>
                      <a:endParaRPr sz="200">
                        <a:latin typeface="Times New Roman"/>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AEEF3"/>
                    </a:solidFill>
                  </a:tcPr>
                </a:tc>
                <a:tc>
                  <a:txBody>
                    <a:bodyPr/>
                    <a:lstStyle/>
                    <a:p>
                      <a:pPr>
                        <a:lnSpc>
                          <a:spcPct val="100000"/>
                        </a:lnSpc>
                      </a:pPr>
                      <a:endParaRPr sz="200">
                        <a:latin typeface="Times New Roman"/>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AEEF3"/>
                    </a:solidFill>
                  </a:tcPr>
                </a:tc>
                <a:tc>
                  <a:txBody>
                    <a:bodyPr/>
                    <a:lstStyle/>
                    <a:p>
                      <a:pPr>
                        <a:lnSpc>
                          <a:spcPct val="100000"/>
                        </a:lnSpc>
                      </a:pPr>
                      <a:endParaRPr sz="200">
                        <a:latin typeface="Times New Roman"/>
                        <a:cs typeface="Times New Roman"/>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AEEF3"/>
                    </a:solidFill>
                  </a:tcPr>
                </a:tc>
                <a:tc>
                  <a:txBody>
                    <a:bodyPr/>
                    <a:lstStyle/>
                    <a:p>
                      <a:pPr>
                        <a:lnSpc>
                          <a:spcPct val="100000"/>
                        </a:lnSpc>
                      </a:pPr>
                      <a:endParaRPr sz="200">
                        <a:latin typeface="Times New Roman"/>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AEEF3"/>
                    </a:solidFill>
                  </a:tcPr>
                </a:tc>
                <a:tc>
                  <a:txBody>
                    <a:bodyPr/>
                    <a:lstStyle/>
                    <a:p>
                      <a:pPr>
                        <a:lnSpc>
                          <a:spcPct val="100000"/>
                        </a:lnSpc>
                      </a:pPr>
                      <a:endParaRPr sz="200">
                        <a:latin typeface="Times New Roman"/>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AEEF3"/>
                    </a:solidFill>
                  </a:tcPr>
                </a:tc>
              </a:tr>
              <a:tr h="228600">
                <a:tc>
                  <a:txBody>
                    <a:bodyPr/>
                    <a:lstStyle/>
                    <a:p>
                      <a:pPr>
                        <a:lnSpc>
                          <a:spcPts val="1370"/>
                        </a:lnSpc>
                      </a:pPr>
                      <a:r>
                        <a:rPr sz="1100" b="1" spc="-5" dirty="0">
                          <a:latin typeface="Century Gothic" panose="020B0502020202020204" pitchFamily="34" charset="0"/>
                          <a:cs typeface="Cambria"/>
                        </a:rPr>
                        <a:t>Доходы</a:t>
                      </a:r>
                      <a:r>
                        <a:rPr sz="1100" b="1" spc="-70" dirty="0">
                          <a:latin typeface="Century Gothic" panose="020B0502020202020204" pitchFamily="34" charset="0"/>
                          <a:cs typeface="Cambria"/>
                        </a:rPr>
                        <a:t> </a:t>
                      </a:r>
                      <a:r>
                        <a:rPr sz="1100" b="1" spc="-5" dirty="0">
                          <a:latin typeface="Century Gothic" panose="020B0502020202020204" pitchFamily="34" charset="0"/>
                          <a:cs typeface="Cambria"/>
                        </a:rPr>
                        <a:t>всего</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AEEF3"/>
                    </a:solidFill>
                  </a:tcPr>
                </a:tc>
                <a:tc>
                  <a:txBody>
                    <a:bodyPr/>
                    <a:lstStyle/>
                    <a:p>
                      <a:pPr marL="2540" algn="ctr">
                        <a:lnSpc>
                          <a:spcPts val="1315"/>
                        </a:lnSpc>
                      </a:pPr>
                      <a:r>
                        <a:rPr lang="ru-RU" sz="1100" b="1" dirty="0" smtClean="0">
                          <a:latin typeface="Century Gothic" panose="020B0502020202020204" pitchFamily="34" charset="0"/>
                          <a:cs typeface="Cambria"/>
                        </a:rPr>
                        <a:t>3878,7</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9525" cap="flat" cmpd="sng" algn="ctr">
                      <a:solidFill>
                        <a:srgbClr val="FFFFFF"/>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AEEF3"/>
                    </a:solidFill>
                  </a:tcPr>
                </a:tc>
                <a:tc>
                  <a:txBody>
                    <a:bodyPr/>
                    <a:lstStyle/>
                    <a:p>
                      <a:pPr marL="1270" algn="ctr">
                        <a:lnSpc>
                          <a:spcPts val="1315"/>
                        </a:lnSpc>
                      </a:pPr>
                      <a:r>
                        <a:rPr lang="ru-RU" sz="1100" b="1" dirty="0" smtClean="0">
                          <a:latin typeface="Century Gothic" panose="020B0502020202020204" pitchFamily="34" charset="0"/>
                          <a:cs typeface="Cambria"/>
                        </a:rPr>
                        <a:t>3492,3</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AEEF3"/>
                    </a:solidFill>
                  </a:tcPr>
                </a:tc>
                <a:tc>
                  <a:txBody>
                    <a:bodyPr/>
                    <a:lstStyle/>
                    <a:p>
                      <a:pPr marL="2540" algn="ctr">
                        <a:lnSpc>
                          <a:spcPts val="1315"/>
                        </a:lnSpc>
                      </a:pPr>
                      <a:r>
                        <a:rPr lang="ru-RU" sz="1100" b="1" dirty="0" smtClean="0">
                          <a:latin typeface="Century Gothic" panose="020B0502020202020204" pitchFamily="34" charset="0"/>
                          <a:cs typeface="Cambria"/>
                        </a:rPr>
                        <a:t>3536,5</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AEEF3"/>
                    </a:solidFill>
                  </a:tcPr>
                </a:tc>
                <a:tc>
                  <a:txBody>
                    <a:bodyPr/>
                    <a:lstStyle/>
                    <a:p>
                      <a:pPr marL="635" algn="ctr">
                        <a:lnSpc>
                          <a:spcPts val="1315"/>
                        </a:lnSpc>
                      </a:pPr>
                      <a:r>
                        <a:rPr lang="ru-RU" sz="1100" b="1" dirty="0" smtClean="0">
                          <a:latin typeface="Century Gothic" panose="020B0502020202020204" pitchFamily="34" charset="0"/>
                          <a:cs typeface="Cambria"/>
                        </a:rPr>
                        <a:t>3284,6</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AEEF3"/>
                    </a:solidFill>
                  </a:tcPr>
                </a:tc>
                <a:tc>
                  <a:txBody>
                    <a:bodyPr/>
                    <a:lstStyle/>
                    <a:p>
                      <a:pPr marL="51435">
                        <a:lnSpc>
                          <a:spcPts val="1315"/>
                        </a:lnSpc>
                      </a:pPr>
                      <a:r>
                        <a:rPr lang="ru-RU" sz="1100" b="1" spc="-5" dirty="0" smtClean="0">
                          <a:latin typeface="Century Gothic" panose="020B0502020202020204" pitchFamily="34" charset="0"/>
                          <a:cs typeface="Cambria"/>
                        </a:rPr>
                        <a:t>90,0</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9525" cap="flat" cmpd="sng" algn="ctr">
                      <a:solidFill>
                        <a:srgbClr val="FFFFFF"/>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AEEF3"/>
                    </a:solidFill>
                  </a:tcPr>
                </a:tc>
                <a:tc>
                  <a:txBody>
                    <a:bodyPr/>
                    <a:lstStyle/>
                    <a:p>
                      <a:pPr marR="37465" algn="r">
                        <a:lnSpc>
                          <a:spcPts val="1315"/>
                        </a:lnSpc>
                      </a:pPr>
                      <a:r>
                        <a:rPr lang="ru-RU" sz="1100" b="1" spc="-5" dirty="0" smtClean="0">
                          <a:latin typeface="Century Gothic" panose="020B0502020202020204" pitchFamily="34" charset="0"/>
                          <a:cs typeface="Cambria"/>
                        </a:rPr>
                        <a:t>101,3</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AEEF3"/>
                    </a:solidFill>
                  </a:tcPr>
                </a:tc>
                <a:tc>
                  <a:txBody>
                    <a:bodyPr/>
                    <a:lstStyle/>
                    <a:p>
                      <a:pPr marR="37465" algn="r">
                        <a:lnSpc>
                          <a:spcPts val="1315"/>
                        </a:lnSpc>
                      </a:pPr>
                      <a:r>
                        <a:rPr lang="ru-RU" sz="1100" b="1" spc="-5" dirty="0" smtClean="0">
                          <a:latin typeface="Century Gothic" panose="020B0502020202020204" pitchFamily="34" charset="0"/>
                          <a:cs typeface="Cambria"/>
                        </a:rPr>
                        <a:t>92,9</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AEEF3"/>
                    </a:solidFill>
                  </a:tcPr>
                </a:tc>
              </a:tr>
              <a:tr h="228600">
                <a:tc gridSpan="8">
                  <a:txBody>
                    <a:bodyPr/>
                    <a:lstStyle/>
                    <a:p>
                      <a:endParaRPr lang="ru-RU" sz="1100" dirty="0">
                        <a:latin typeface="Century Gothic" panose="020B0502020202020204" pitchFamily="34" charset="0"/>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444500">
                <a:tc>
                  <a:txBody>
                    <a:bodyPr/>
                    <a:lstStyle/>
                    <a:p>
                      <a:pPr marR="228600">
                        <a:lnSpc>
                          <a:spcPts val="1460"/>
                        </a:lnSpc>
                        <a:spcBef>
                          <a:spcPts val="355"/>
                        </a:spcBef>
                      </a:pPr>
                      <a:r>
                        <a:rPr sz="1100" b="1" spc="-5" dirty="0">
                          <a:latin typeface="Century Gothic" panose="020B0502020202020204" pitchFamily="34" charset="0"/>
                          <a:cs typeface="Cambria"/>
                        </a:rPr>
                        <a:t>Налоговые и  неналоговые</a:t>
                      </a:r>
                      <a:r>
                        <a:rPr sz="1100" b="1" spc="-80" dirty="0">
                          <a:latin typeface="Century Gothic" panose="020B0502020202020204" pitchFamily="34" charset="0"/>
                          <a:cs typeface="Cambria"/>
                        </a:rPr>
                        <a:t> </a:t>
                      </a:r>
                      <a:r>
                        <a:rPr sz="1100" b="1" spc="-5" dirty="0">
                          <a:latin typeface="Century Gothic" panose="020B0502020202020204" pitchFamily="34" charset="0"/>
                          <a:cs typeface="Cambria"/>
                        </a:rPr>
                        <a:t>доходы</a:t>
                      </a:r>
                      <a:endParaRPr sz="1100">
                        <a:latin typeface="Century Gothic" panose="020B0502020202020204" pitchFamily="34" charset="0"/>
                        <a:cs typeface="Cambria"/>
                      </a:endParaRPr>
                    </a:p>
                  </a:txBody>
                  <a:tcPr marL="0" marR="0" marT="450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marL="2540" algn="ctr">
                        <a:lnSpc>
                          <a:spcPct val="100000"/>
                        </a:lnSpc>
                        <a:spcBef>
                          <a:spcPts val="1070"/>
                        </a:spcBef>
                      </a:pPr>
                      <a:r>
                        <a:rPr lang="ru-RU" sz="1100" b="1" spc="-5" dirty="0" smtClean="0">
                          <a:latin typeface="Century Gothic" panose="020B0502020202020204" pitchFamily="34" charset="0"/>
                          <a:cs typeface="Cambria"/>
                        </a:rPr>
                        <a:t>1140,1</a:t>
                      </a:r>
                      <a:endParaRPr sz="1100" dirty="0">
                        <a:latin typeface="Century Gothic" panose="020B0502020202020204" pitchFamily="34" charset="0"/>
                        <a:cs typeface="Cambria"/>
                      </a:endParaRPr>
                    </a:p>
                  </a:txBody>
                  <a:tcPr marL="0" marR="0" marT="13589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AEEF3"/>
                    </a:solidFill>
                  </a:tcPr>
                </a:tc>
                <a:tc>
                  <a:txBody>
                    <a:bodyPr/>
                    <a:lstStyle/>
                    <a:p>
                      <a:pPr marL="635" algn="ctr">
                        <a:lnSpc>
                          <a:spcPct val="100000"/>
                        </a:lnSpc>
                        <a:spcBef>
                          <a:spcPts val="1070"/>
                        </a:spcBef>
                      </a:pPr>
                      <a:r>
                        <a:rPr lang="ru-RU" sz="1100" b="1" spc="-5" dirty="0" smtClean="0">
                          <a:latin typeface="Century Gothic" panose="020B0502020202020204" pitchFamily="34" charset="0"/>
                          <a:cs typeface="Cambria"/>
                        </a:rPr>
                        <a:t>1116,3</a:t>
                      </a:r>
                      <a:endParaRPr sz="1100" dirty="0">
                        <a:latin typeface="Century Gothic" panose="020B0502020202020204" pitchFamily="34" charset="0"/>
                        <a:cs typeface="Cambria"/>
                      </a:endParaRPr>
                    </a:p>
                  </a:txBody>
                  <a:tcPr marL="0" marR="0" marT="13589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marL="2540" algn="ctr">
                        <a:lnSpc>
                          <a:spcPct val="100000"/>
                        </a:lnSpc>
                        <a:spcBef>
                          <a:spcPts val="1070"/>
                        </a:spcBef>
                      </a:pPr>
                      <a:r>
                        <a:rPr lang="ru-RU" sz="1100" b="1" spc="-5" dirty="0" smtClean="0">
                          <a:latin typeface="Century Gothic" panose="020B0502020202020204" pitchFamily="34" charset="0"/>
                          <a:cs typeface="Cambria"/>
                        </a:rPr>
                        <a:t>1136,4</a:t>
                      </a:r>
                      <a:endParaRPr sz="1100" dirty="0">
                        <a:latin typeface="Century Gothic" panose="020B0502020202020204" pitchFamily="34" charset="0"/>
                        <a:cs typeface="Cambria"/>
                      </a:endParaRPr>
                    </a:p>
                  </a:txBody>
                  <a:tcPr marL="0" marR="0" marT="13589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marL="635" algn="ctr">
                        <a:lnSpc>
                          <a:spcPct val="100000"/>
                        </a:lnSpc>
                        <a:spcBef>
                          <a:spcPts val="1070"/>
                        </a:spcBef>
                      </a:pPr>
                      <a:r>
                        <a:rPr lang="ru-RU" sz="1100" b="1" spc="-5" dirty="0" smtClean="0">
                          <a:latin typeface="Century Gothic" panose="020B0502020202020204" pitchFamily="34" charset="0"/>
                          <a:cs typeface="Cambria"/>
                        </a:rPr>
                        <a:t>1160,9</a:t>
                      </a:r>
                      <a:endParaRPr sz="1100" dirty="0">
                        <a:latin typeface="Century Gothic" panose="020B0502020202020204" pitchFamily="34" charset="0"/>
                        <a:cs typeface="Cambria"/>
                      </a:endParaRPr>
                    </a:p>
                  </a:txBody>
                  <a:tcPr marL="0" marR="0" marT="13589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marL="8890">
                        <a:lnSpc>
                          <a:spcPct val="100000"/>
                        </a:lnSpc>
                        <a:spcBef>
                          <a:spcPts val="1070"/>
                        </a:spcBef>
                      </a:pPr>
                      <a:r>
                        <a:rPr lang="ru-RU" sz="1100" b="1" spc="-5" dirty="0" smtClean="0">
                          <a:latin typeface="Century Gothic" panose="020B0502020202020204" pitchFamily="34" charset="0"/>
                          <a:cs typeface="Cambria"/>
                        </a:rPr>
                        <a:t>97,9</a:t>
                      </a:r>
                      <a:endParaRPr sz="1100" dirty="0">
                        <a:latin typeface="Century Gothic" panose="020B0502020202020204" pitchFamily="34" charset="0"/>
                        <a:cs typeface="Cambria"/>
                      </a:endParaRPr>
                    </a:p>
                  </a:txBody>
                  <a:tcPr marL="0" marR="0" marT="13589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AEEF3"/>
                    </a:solidFill>
                  </a:tcPr>
                </a:tc>
                <a:tc>
                  <a:txBody>
                    <a:bodyPr/>
                    <a:lstStyle/>
                    <a:p>
                      <a:pPr algn="r">
                        <a:lnSpc>
                          <a:spcPct val="100000"/>
                        </a:lnSpc>
                        <a:spcBef>
                          <a:spcPts val="1070"/>
                        </a:spcBef>
                      </a:pPr>
                      <a:r>
                        <a:rPr lang="ru-RU" sz="1100" b="1" spc="-5" dirty="0" smtClean="0">
                          <a:latin typeface="Century Gothic" panose="020B0502020202020204" pitchFamily="34" charset="0"/>
                          <a:cs typeface="Cambria"/>
                        </a:rPr>
                        <a:t>101,8</a:t>
                      </a:r>
                      <a:endParaRPr sz="1100" dirty="0">
                        <a:latin typeface="Century Gothic" panose="020B0502020202020204" pitchFamily="34" charset="0"/>
                        <a:cs typeface="Cambria"/>
                      </a:endParaRPr>
                    </a:p>
                  </a:txBody>
                  <a:tcPr marL="0" marR="0" marT="13589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algn="r">
                        <a:lnSpc>
                          <a:spcPct val="100000"/>
                        </a:lnSpc>
                        <a:spcBef>
                          <a:spcPts val="1070"/>
                        </a:spcBef>
                      </a:pPr>
                      <a:r>
                        <a:rPr lang="ru-RU" sz="1100" b="1" spc="-5" dirty="0" smtClean="0">
                          <a:latin typeface="Century Gothic" panose="020B0502020202020204" pitchFamily="34" charset="0"/>
                          <a:cs typeface="Cambria"/>
                        </a:rPr>
                        <a:t>102,2</a:t>
                      </a:r>
                      <a:endParaRPr sz="1100" dirty="0">
                        <a:latin typeface="Century Gothic" panose="020B0502020202020204" pitchFamily="34" charset="0"/>
                        <a:cs typeface="Cambria"/>
                      </a:endParaRPr>
                    </a:p>
                  </a:txBody>
                  <a:tcPr marL="0" marR="0" marT="13589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r>
              <a:tr h="215900">
                <a:tc>
                  <a:txBody>
                    <a:bodyPr/>
                    <a:lstStyle/>
                    <a:p>
                      <a:pPr>
                        <a:lnSpc>
                          <a:spcPct val="100000"/>
                        </a:lnSpc>
                        <a:spcBef>
                          <a:spcPts val="65"/>
                        </a:spcBef>
                      </a:pPr>
                      <a:r>
                        <a:rPr sz="1100" spc="-5" dirty="0">
                          <a:latin typeface="Century Gothic" panose="020B0502020202020204" pitchFamily="34" charset="0"/>
                          <a:cs typeface="Cambria"/>
                        </a:rPr>
                        <a:t>из</a:t>
                      </a:r>
                      <a:r>
                        <a:rPr sz="1100" spc="-90" dirty="0">
                          <a:latin typeface="Century Gothic" panose="020B0502020202020204" pitchFamily="34" charset="0"/>
                          <a:cs typeface="Cambria"/>
                        </a:rPr>
                        <a:t> </a:t>
                      </a:r>
                      <a:r>
                        <a:rPr sz="1100" spc="-5" dirty="0">
                          <a:latin typeface="Century Gothic" panose="020B0502020202020204" pitchFamily="34" charset="0"/>
                          <a:cs typeface="Cambria"/>
                        </a:rPr>
                        <a:t>них:</a:t>
                      </a:r>
                      <a:endParaRPr sz="1100">
                        <a:latin typeface="Century Gothic" panose="020B0502020202020204" pitchFamily="34" charset="0"/>
                        <a:cs typeface="Cambria"/>
                      </a:endParaRPr>
                    </a:p>
                  </a:txBody>
                  <a:tcPr marL="0" marR="0" marT="825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00">
                        <a:latin typeface="Century Gothic" panose="020B0502020202020204" pitchFamily="34" charset="0"/>
                        <a:cs typeface="Times New Roman"/>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nSpc>
                          <a:spcPct val="100000"/>
                        </a:lnSpc>
                      </a:pPr>
                      <a:endParaRPr sz="1100" dirty="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368300">
                <a:tc>
                  <a:txBody>
                    <a:bodyPr/>
                    <a:lstStyle/>
                    <a:p>
                      <a:pPr marR="650875">
                        <a:lnSpc>
                          <a:spcPts val="1460"/>
                        </a:lnSpc>
                        <a:spcBef>
                          <a:spcPts val="20"/>
                        </a:spcBef>
                      </a:pPr>
                      <a:r>
                        <a:rPr sz="1100" spc="-10" dirty="0">
                          <a:latin typeface="Century Gothic" panose="020B0502020202020204" pitchFamily="34" charset="0"/>
                          <a:cs typeface="Cambria"/>
                        </a:rPr>
                        <a:t>Налог </a:t>
                      </a:r>
                      <a:r>
                        <a:rPr sz="1100" spc="-5" dirty="0">
                          <a:latin typeface="Century Gothic" panose="020B0502020202020204" pitchFamily="34" charset="0"/>
                          <a:cs typeface="Cambria"/>
                        </a:rPr>
                        <a:t>на доходы  физических</a:t>
                      </a:r>
                      <a:r>
                        <a:rPr sz="1100" spc="-70" dirty="0">
                          <a:latin typeface="Century Gothic" panose="020B0502020202020204" pitchFamily="34" charset="0"/>
                          <a:cs typeface="Cambria"/>
                        </a:rPr>
                        <a:t> </a:t>
                      </a:r>
                      <a:r>
                        <a:rPr sz="1100" spc="-5" dirty="0">
                          <a:latin typeface="Century Gothic" panose="020B0502020202020204" pitchFamily="34" charset="0"/>
                          <a:cs typeface="Cambria"/>
                        </a:rPr>
                        <a:t>лиц</a:t>
                      </a:r>
                      <a:endParaRPr sz="1100" dirty="0">
                        <a:latin typeface="Century Gothic" panose="020B0502020202020204" pitchFamily="34" charset="0"/>
                        <a:cs typeface="Cambria"/>
                      </a:endParaRPr>
                    </a:p>
                  </a:txBody>
                  <a:tcPr marL="0" marR="0" marT="2540" marB="0">
                    <a:lnL w="6350">
                      <a:solidFill>
                        <a:srgbClr val="91CDDC"/>
                      </a:solidFill>
                      <a:prstDash val="soli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1270" algn="ctr">
                        <a:lnSpc>
                          <a:spcPct val="100000"/>
                        </a:lnSpc>
                        <a:spcBef>
                          <a:spcPts val="760"/>
                        </a:spcBef>
                      </a:pPr>
                      <a:r>
                        <a:rPr lang="ru-RU" sz="1100" dirty="0" smtClean="0">
                          <a:latin typeface="Century Gothic" panose="020B0502020202020204" pitchFamily="34" charset="0"/>
                          <a:cs typeface="Cambria"/>
                        </a:rPr>
                        <a:t>557,3</a:t>
                      </a:r>
                      <a:endParaRPr sz="1100" dirty="0">
                        <a:latin typeface="Century Gothic" panose="020B0502020202020204" pitchFamily="34" charset="0"/>
                        <a:cs typeface="Cambria"/>
                      </a:endParaRPr>
                    </a:p>
                  </a:txBody>
                  <a:tcPr marL="0" marR="0" marT="9652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gn="ctr">
                        <a:lnSpc>
                          <a:spcPct val="100000"/>
                        </a:lnSpc>
                        <a:spcBef>
                          <a:spcPts val="760"/>
                        </a:spcBef>
                      </a:pPr>
                      <a:r>
                        <a:rPr lang="ru-RU" sz="1100" dirty="0" smtClean="0">
                          <a:latin typeface="Century Gothic" panose="020B0502020202020204" pitchFamily="34" charset="0"/>
                          <a:cs typeface="Cambria"/>
                        </a:rPr>
                        <a:t>602,8</a:t>
                      </a:r>
                      <a:endParaRPr sz="1100" dirty="0">
                        <a:latin typeface="Century Gothic" panose="020B0502020202020204" pitchFamily="34" charset="0"/>
                        <a:cs typeface="Cambria"/>
                      </a:endParaRPr>
                    </a:p>
                  </a:txBody>
                  <a:tcPr marL="0" marR="0" marT="9652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1270" algn="ctr">
                        <a:lnSpc>
                          <a:spcPct val="100000"/>
                        </a:lnSpc>
                        <a:spcBef>
                          <a:spcPts val="760"/>
                        </a:spcBef>
                      </a:pPr>
                      <a:r>
                        <a:rPr lang="ru-RU" sz="1100" dirty="0" smtClean="0">
                          <a:latin typeface="Century Gothic" panose="020B0502020202020204" pitchFamily="34" charset="0"/>
                          <a:cs typeface="Cambria"/>
                        </a:rPr>
                        <a:t>624,0</a:t>
                      </a:r>
                      <a:endParaRPr sz="1100" dirty="0">
                        <a:latin typeface="Century Gothic" panose="020B0502020202020204" pitchFamily="34" charset="0"/>
                        <a:cs typeface="Cambria"/>
                      </a:endParaRPr>
                    </a:p>
                  </a:txBody>
                  <a:tcPr marL="0" marR="0" marT="9652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2540" algn="ctr">
                        <a:lnSpc>
                          <a:spcPct val="100000"/>
                        </a:lnSpc>
                        <a:spcBef>
                          <a:spcPts val="760"/>
                        </a:spcBef>
                      </a:pPr>
                      <a:r>
                        <a:rPr lang="ru-RU" sz="1100" dirty="0" smtClean="0">
                          <a:latin typeface="Century Gothic" panose="020B0502020202020204" pitchFamily="34" charset="0"/>
                          <a:cs typeface="Cambria"/>
                        </a:rPr>
                        <a:t>646,1</a:t>
                      </a:r>
                      <a:endParaRPr sz="1100" dirty="0">
                        <a:latin typeface="Century Gothic" panose="020B0502020202020204" pitchFamily="34" charset="0"/>
                        <a:cs typeface="Cambria"/>
                      </a:endParaRPr>
                    </a:p>
                  </a:txBody>
                  <a:tcPr marL="0" marR="0" marT="9652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29845">
                        <a:lnSpc>
                          <a:spcPct val="100000"/>
                        </a:lnSpc>
                        <a:spcBef>
                          <a:spcPts val="760"/>
                        </a:spcBef>
                      </a:pPr>
                      <a:r>
                        <a:rPr lang="ru-RU" sz="1100" dirty="0" smtClean="0">
                          <a:latin typeface="Century Gothic" panose="020B0502020202020204" pitchFamily="34" charset="0"/>
                          <a:cs typeface="Cambria"/>
                        </a:rPr>
                        <a:t>108,2</a:t>
                      </a:r>
                      <a:endParaRPr sz="1100" dirty="0">
                        <a:latin typeface="Century Gothic" panose="020B0502020202020204" pitchFamily="34" charset="0"/>
                        <a:cs typeface="Cambria"/>
                      </a:endParaRPr>
                    </a:p>
                  </a:txBody>
                  <a:tcPr marL="0" marR="0" marT="9652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marR="13970" algn="r">
                        <a:lnSpc>
                          <a:spcPct val="100000"/>
                        </a:lnSpc>
                        <a:spcBef>
                          <a:spcPts val="760"/>
                        </a:spcBef>
                      </a:pPr>
                      <a:r>
                        <a:rPr lang="ru-RU" sz="1100" dirty="0" smtClean="0">
                          <a:latin typeface="Century Gothic" panose="020B0502020202020204" pitchFamily="34" charset="0"/>
                          <a:cs typeface="Cambria"/>
                        </a:rPr>
                        <a:t>103,5</a:t>
                      </a:r>
                      <a:endParaRPr sz="1100" dirty="0">
                        <a:latin typeface="Century Gothic" panose="020B0502020202020204" pitchFamily="34" charset="0"/>
                        <a:cs typeface="Cambria"/>
                      </a:endParaRPr>
                    </a:p>
                  </a:txBody>
                  <a:tcPr marL="0" marR="0" marT="9652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noFill/>
                  </a:tcPr>
                </a:tc>
                <a:tc>
                  <a:txBody>
                    <a:bodyPr/>
                    <a:lstStyle/>
                    <a:p>
                      <a:pPr marR="13335" algn="r">
                        <a:lnSpc>
                          <a:spcPct val="100000"/>
                        </a:lnSpc>
                        <a:spcBef>
                          <a:spcPts val="760"/>
                        </a:spcBef>
                      </a:pPr>
                      <a:r>
                        <a:rPr lang="ru-RU" sz="1100" dirty="0" smtClean="0">
                          <a:latin typeface="Century Gothic" panose="020B0502020202020204" pitchFamily="34" charset="0"/>
                          <a:cs typeface="Cambria"/>
                        </a:rPr>
                        <a:t>103,5</a:t>
                      </a:r>
                      <a:endParaRPr sz="1100" dirty="0">
                        <a:latin typeface="Century Gothic" panose="020B0502020202020204" pitchFamily="34" charset="0"/>
                        <a:cs typeface="Cambria"/>
                      </a:endParaRPr>
                    </a:p>
                  </a:txBody>
                  <a:tcPr marL="0" marR="0" marT="9652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noFill/>
                  </a:tcPr>
                </a:tc>
              </a:tr>
              <a:tr h="607560">
                <a:tc>
                  <a:txBody>
                    <a:bodyPr/>
                    <a:lstStyle/>
                    <a:p>
                      <a:pPr marR="535305">
                        <a:lnSpc>
                          <a:spcPct val="98100"/>
                        </a:lnSpc>
                        <a:spcBef>
                          <a:spcPts val="190"/>
                        </a:spcBef>
                      </a:pPr>
                      <a:r>
                        <a:rPr lang="ru-RU" sz="1100" spc="-10" dirty="0" smtClean="0">
                          <a:latin typeface="Century Gothic" panose="020B0502020202020204" pitchFamily="34" charset="0"/>
                          <a:cs typeface="Cambria"/>
                        </a:rPr>
                        <a:t>Акцизы по подакцизным товарам (продукции), производимым на территории РФ</a:t>
                      </a:r>
                      <a:endParaRPr sz="1100" dirty="0">
                        <a:latin typeface="Century Gothic" panose="020B0502020202020204" pitchFamily="34" charset="0"/>
                        <a:cs typeface="Cambria"/>
                      </a:endParaRPr>
                    </a:p>
                  </a:txBody>
                  <a:tcPr marL="0" marR="0" marT="2413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p>
                      <a:pPr marL="2540" algn="ctr">
                        <a:lnSpc>
                          <a:spcPct val="100000"/>
                        </a:lnSpc>
                      </a:pPr>
                      <a:r>
                        <a:rPr lang="ru-RU" sz="1100" dirty="0" smtClean="0">
                          <a:latin typeface="Century Gothic" panose="020B0502020202020204" pitchFamily="34" charset="0"/>
                          <a:cs typeface="Cambria"/>
                        </a:rPr>
                        <a:t>12,7</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nSpc>
                          <a:spcPct val="100000"/>
                        </a:lnSpc>
                      </a:pPr>
                      <a:endParaRPr sz="1100" dirty="0">
                        <a:latin typeface="Century Gothic" panose="020B0502020202020204" pitchFamily="34" charset="0"/>
                        <a:cs typeface="Times New Roman"/>
                      </a:endParaRPr>
                    </a:p>
                    <a:p>
                      <a:pPr marL="1270" algn="ctr">
                        <a:lnSpc>
                          <a:spcPct val="100000"/>
                        </a:lnSpc>
                      </a:pPr>
                      <a:r>
                        <a:rPr lang="ru-RU" sz="1100" dirty="0" smtClean="0">
                          <a:latin typeface="Century Gothic" panose="020B0502020202020204" pitchFamily="34" charset="0"/>
                          <a:cs typeface="Cambria"/>
                        </a:rPr>
                        <a:t>13,6</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p>
                      <a:pPr marL="2540" algn="ctr">
                        <a:lnSpc>
                          <a:spcPct val="100000"/>
                        </a:lnSpc>
                      </a:pPr>
                      <a:r>
                        <a:rPr lang="ru-RU" sz="1100" dirty="0" smtClean="0">
                          <a:latin typeface="Century Gothic" panose="020B0502020202020204" pitchFamily="34" charset="0"/>
                          <a:cs typeface="Cambria"/>
                        </a:rPr>
                        <a:t>13,4</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p>
                      <a:pPr marL="635" algn="ctr">
                        <a:lnSpc>
                          <a:spcPct val="100000"/>
                        </a:lnSpc>
                      </a:pPr>
                      <a:r>
                        <a:rPr lang="ru-RU" sz="1100" dirty="0" smtClean="0">
                          <a:latin typeface="Century Gothic" panose="020B0502020202020204" pitchFamily="34" charset="0"/>
                          <a:cs typeface="Cambria"/>
                        </a:rPr>
                        <a:t>13,3</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p>
                      <a:pPr marL="29845">
                        <a:lnSpc>
                          <a:spcPct val="100000"/>
                        </a:lnSpc>
                      </a:pPr>
                      <a:r>
                        <a:rPr lang="ru-RU" sz="1100" dirty="0" smtClean="0">
                          <a:latin typeface="Century Gothic" panose="020B0502020202020204" pitchFamily="34" charset="0"/>
                          <a:cs typeface="Cambria"/>
                        </a:rPr>
                        <a:t>107,1</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nSpc>
                          <a:spcPct val="100000"/>
                        </a:lnSpc>
                      </a:pPr>
                      <a:endParaRPr sz="1100" dirty="0">
                        <a:latin typeface="Century Gothic" panose="020B0502020202020204" pitchFamily="34" charset="0"/>
                        <a:cs typeface="Times New Roman"/>
                      </a:endParaRPr>
                    </a:p>
                    <a:p>
                      <a:pPr marR="13970" algn="r">
                        <a:lnSpc>
                          <a:spcPct val="100000"/>
                        </a:lnSpc>
                      </a:pPr>
                      <a:r>
                        <a:rPr lang="ru-RU" sz="1100" dirty="0" smtClean="0">
                          <a:latin typeface="Century Gothic" panose="020B0502020202020204" pitchFamily="34" charset="0"/>
                          <a:cs typeface="Cambria"/>
                        </a:rPr>
                        <a:t>98,5</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c>
                  <a:txBody>
                    <a:bodyPr/>
                    <a:lstStyle/>
                    <a:p>
                      <a:pPr>
                        <a:lnSpc>
                          <a:spcPct val="100000"/>
                        </a:lnSpc>
                      </a:pPr>
                      <a:endParaRPr sz="1100" dirty="0">
                        <a:latin typeface="Century Gothic" panose="020B0502020202020204" pitchFamily="34" charset="0"/>
                        <a:cs typeface="Times New Roman"/>
                      </a:endParaRPr>
                    </a:p>
                    <a:p>
                      <a:pPr marR="13335" algn="r">
                        <a:lnSpc>
                          <a:spcPct val="100000"/>
                        </a:lnSpc>
                      </a:pPr>
                      <a:r>
                        <a:rPr lang="ru-RU" sz="1100" dirty="0" smtClean="0">
                          <a:latin typeface="Century Gothic" panose="020B0502020202020204" pitchFamily="34" charset="0"/>
                          <a:cs typeface="Cambria"/>
                        </a:rPr>
                        <a:t>99,3</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r>
              <a:tr h="800100">
                <a:tc>
                  <a:txBody>
                    <a:bodyPr/>
                    <a:lstStyle/>
                    <a:p>
                      <a:pPr marR="297815">
                        <a:lnSpc>
                          <a:spcPts val="1460"/>
                        </a:lnSpc>
                        <a:spcBef>
                          <a:spcPts val="270"/>
                        </a:spcBef>
                      </a:pPr>
                      <a:r>
                        <a:rPr sz="1100" spc="-5" dirty="0">
                          <a:latin typeface="Century Gothic" panose="020B0502020202020204" pitchFamily="34" charset="0"/>
                          <a:cs typeface="Cambria"/>
                        </a:rPr>
                        <a:t>Налог, взимаемый в  связи с применением  упрощённой</a:t>
                      </a:r>
                      <a:r>
                        <a:rPr sz="1100" spc="-35" dirty="0">
                          <a:latin typeface="Century Gothic" panose="020B0502020202020204" pitchFamily="34" charset="0"/>
                          <a:cs typeface="Cambria"/>
                        </a:rPr>
                        <a:t> </a:t>
                      </a:r>
                      <a:r>
                        <a:rPr sz="1100" spc="-5" dirty="0">
                          <a:latin typeface="Century Gothic" panose="020B0502020202020204" pitchFamily="34" charset="0"/>
                          <a:cs typeface="Cambria"/>
                        </a:rPr>
                        <a:t>системы  налогообложения</a:t>
                      </a:r>
                      <a:endParaRPr sz="1100">
                        <a:latin typeface="Century Gothic" panose="020B0502020202020204" pitchFamily="34" charset="0"/>
                        <a:cs typeface="Cambria"/>
                      </a:endParaRPr>
                    </a:p>
                  </a:txBody>
                  <a:tcPr marL="0" marR="0" marT="3429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p>
                      <a:pPr marL="1270" algn="ctr">
                        <a:lnSpc>
                          <a:spcPct val="100000"/>
                        </a:lnSpc>
                        <a:spcBef>
                          <a:spcPts val="980"/>
                        </a:spcBef>
                      </a:pPr>
                      <a:r>
                        <a:rPr lang="ru-RU" sz="1100" dirty="0" smtClean="0">
                          <a:latin typeface="Century Gothic" panose="020B0502020202020204" pitchFamily="34" charset="0"/>
                          <a:cs typeface="Cambria"/>
                        </a:rPr>
                        <a:t>43,6</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980"/>
                        </a:spcBef>
                      </a:pPr>
                      <a:r>
                        <a:rPr lang="ru-RU" sz="1100" dirty="0" smtClean="0">
                          <a:latin typeface="Century Gothic" panose="020B0502020202020204" pitchFamily="34" charset="0"/>
                          <a:cs typeface="Cambria"/>
                        </a:rPr>
                        <a:t>41,5</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p>
                      <a:pPr marL="1270" algn="ctr">
                        <a:lnSpc>
                          <a:spcPct val="100000"/>
                        </a:lnSpc>
                        <a:spcBef>
                          <a:spcPts val="980"/>
                        </a:spcBef>
                      </a:pPr>
                      <a:r>
                        <a:rPr lang="ru-RU" sz="1100" dirty="0" smtClean="0">
                          <a:latin typeface="Century Gothic" panose="020B0502020202020204" pitchFamily="34" charset="0"/>
                          <a:cs typeface="Cambria"/>
                        </a:rPr>
                        <a:t>43,1</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p>
                      <a:pPr marL="2540" algn="ctr">
                        <a:lnSpc>
                          <a:spcPct val="100000"/>
                        </a:lnSpc>
                        <a:spcBef>
                          <a:spcPts val="980"/>
                        </a:spcBef>
                      </a:pPr>
                      <a:r>
                        <a:rPr lang="ru-RU" sz="1100" dirty="0" smtClean="0">
                          <a:latin typeface="Century Gothic" panose="020B0502020202020204" pitchFamily="34" charset="0"/>
                          <a:cs typeface="Cambria"/>
                        </a:rPr>
                        <a:t>45,6</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p>
                      <a:pPr marL="29845">
                        <a:lnSpc>
                          <a:spcPct val="100000"/>
                        </a:lnSpc>
                        <a:spcBef>
                          <a:spcPts val="980"/>
                        </a:spcBef>
                      </a:pPr>
                      <a:r>
                        <a:rPr lang="ru-RU" sz="1100" dirty="0" smtClean="0">
                          <a:latin typeface="Century Gothic" panose="020B0502020202020204" pitchFamily="34" charset="0"/>
                          <a:cs typeface="Cambria"/>
                        </a:rPr>
                        <a:t>95,2</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nSpc>
                          <a:spcPct val="100000"/>
                        </a:lnSpc>
                      </a:pPr>
                      <a:endParaRPr sz="1100" dirty="0">
                        <a:latin typeface="Century Gothic" panose="020B0502020202020204" pitchFamily="34" charset="0"/>
                        <a:cs typeface="Times New Roman"/>
                      </a:endParaRPr>
                    </a:p>
                    <a:p>
                      <a:pPr marR="13970" algn="r">
                        <a:lnSpc>
                          <a:spcPct val="100000"/>
                        </a:lnSpc>
                        <a:spcBef>
                          <a:spcPts val="980"/>
                        </a:spcBef>
                      </a:pPr>
                      <a:r>
                        <a:rPr lang="ru-RU" sz="1100" dirty="0" smtClean="0">
                          <a:latin typeface="Century Gothic" panose="020B0502020202020204" pitchFamily="34" charset="0"/>
                          <a:cs typeface="Cambria"/>
                        </a:rPr>
                        <a:t>103,9</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c>
                  <a:txBody>
                    <a:bodyPr/>
                    <a:lstStyle/>
                    <a:p>
                      <a:pPr>
                        <a:lnSpc>
                          <a:spcPct val="100000"/>
                        </a:lnSpc>
                      </a:pPr>
                      <a:endParaRPr sz="1100" dirty="0">
                        <a:latin typeface="Century Gothic" panose="020B0502020202020204" pitchFamily="34" charset="0"/>
                        <a:cs typeface="Times New Roman"/>
                      </a:endParaRPr>
                    </a:p>
                    <a:p>
                      <a:pPr marR="13335" algn="r">
                        <a:lnSpc>
                          <a:spcPct val="100000"/>
                        </a:lnSpc>
                        <a:spcBef>
                          <a:spcPts val="980"/>
                        </a:spcBef>
                      </a:pPr>
                      <a:r>
                        <a:rPr lang="ru-RU" sz="1100" dirty="0" smtClean="0">
                          <a:latin typeface="Century Gothic" panose="020B0502020202020204" pitchFamily="34" charset="0"/>
                          <a:cs typeface="Cambria"/>
                        </a:rPr>
                        <a:t>105,8</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r>
              <a:tr h="368300">
                <a:tc>
                  <a:txBody>
                    <a:bodyPr/>
                    <a:lstStyle/>
                    <a:p>
                      <a:pPr marR="388620">
                        <a:lnSpc>
                          <a:spcPts val="1460"/>
                        </a:lnSpc>
                        <a:spcBef>
                          <a:spcPts val="15"/>
                        </a:spcBef>
                      </a:pPr>
                      <a:r>
                        <a:rPr sz="1100" spc="-10" dirty="0">
                          <a:latin typeface="Century Gothic" panose="020B0502020202020204" pitchFamily="34" charset="0"/>
                          <a:cs typeface="Cambria"/>
                        </a:rPr>
                        <a:t>Налог </a:t>
                      </a:r>
                      <a:r>
                        <a:rPr sz="1100" spc="-5" dirty="0">
                          <a:latin typeface="Century Gothic" panose="020B0502020202020204" pitchFamily="34" charset="0"/>
                          <a:cs typeface="Cambria"/>
                        </a:rPr>
                        <a:t>на имущество  физических</a:t>
                      </a:r>
                      <a:r>
                        <a:rPr sz="1100" spc="-70" dirty="0">
                          <a:latin typeface="Century Gothic" panose="020B0502020202020204" pitchFamily="34" charset="0"/>
                          <a:cs typeface="Cambria"/>
                        </a:rPr>
                        <a:t> </a:t>
                      </a:r>
                      <a:r>
                        <a:rPr sz="1100" spc="-5" dirty="0">
                          <a:latin typeface="Century Gothic" panose="020B0502020202020204" pitchFamily="34" charset="0"/>
                          <a:cs typeface="Cambria"/>
                        </a:rPr>
                        <a:t>лиц</a:t>
                      </a:r>
                      <a:endParaRPr sz="1100">
                        <a:latin typeface="Century Gothic" panose="020B0502020202020204" pitchFamily="34" charset="0"/>
                        <a:cs typeface="Cambria"/>
                      </a:endParaRPr>
                    </a:p>
                  </a:txBody>
                  <a:tcPr marL="0" marR="0" marT="19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2540" algn="ctr">
                        <a:lnSpc>
                          <a:spcPct val="100000"/>
                        </a:lnSpc>
                        <a:spcBef>
                          <a:spcPts val="755"/>
                        </a:spcBef>
                      </a:pPr>
                      <a:r>
                        <a:rPr lang="ru-RU" sz="1100" dirty="0" smtClean="0">
                          <a:latin typeface="Century Gothic" panose="020B0502020202020204" pitchFamily="34" charset="0"/>
                          <a:cs typeface="Cambria"/>
                        </a:rPr>
                        <a:t>49,0</a:t>
                      </a:r>
                      <a:endParaRPr sz="1100" dirty="0">
                        <a:latin typeface="Century Gothic" panose="020B0502020202020204" pitchFamily="34" charset="0"/>
                        <a:cs typeface="Cambria"/>
                      </a:endParaRPr>
                    </a:p>
                  </a:txBody>
                  <a:tcPr marL="0" marR="0" marT="9588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marL="1270" algn="ctr">
                        <a:lnSpc>
                          <a:spcPct val="100000"/>
                        </a:lnSpc>
                        <a:spcBef>
                          <a:spcPts val="755"/>
                        </a:spcBef>
                      </a:pPr>
                      <a:r>
                        <a:rPr lang="ru-RU" sz="1100" dirty="0" smtClean="0">
                          <a:latin typeface="Century Gothic" panose="020B0502020202020204" pitchFamily="34" charset="0"/>
                          <a:cs typeface="Cambria"/>
                        </a:rPr>
                        <a:t>48,9</a:t>
                      </a:r>
                      <a:endParaRPr sz="1100" dirty="0">
                        <a:latin typeface="Century Gothic" panose="020B0502020202020204" pitchFamily="34" charset="0"/>
                        <a:cs typeface="Cambria"/>
                      </a:endParaRPr>
                    </a:p>
                  </a:txBody>
                  <a:tcPr marL="0" marR="0" marT="958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2540" algn="ctr">
                        <a:lnSpc>
                          <a:spcPct val="100000"/>
                        </a:lnSpc>
                        <a:spcBef>
                          <a:spcPts val="755"/>
                        </a:spcBef>
                      </a:pPr>
                      <a:r>
                        <a:rPr lang="ru-RU" sz="1100" dirty="0" smtClean="0">
                          <a:latin typeface="Century Gothic" panose="020B0502020202020204" pitchFamily="34" charset="0"/>
                          <a:cs typeface="Cambria"/>
                        </a:rPr>
                        <a:t>48,9</a:t>
                      </a:r>
                      <a:endParaRPr sz="1100" dirty="0">
                        <a:latin typeface="Century Gothic" panose="020B0502020202020204" pitchFamily="34" charset="0"/>
                        <a:cs typeface="Cambria"/>
                      </a:endParaRPr>
                    </a:p>
                  </a:txBody>
                  <a:tcPr marL="0" marR="0" marT="958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2540" algn="ctr">
                        <a:lnSpc>
                          <a:spcPct val="100000"/>
                        </a:lnSpc>
                        <a:spcBef>
                          <a:spcPts val="755"/>
                        </a:spcBef>
                      </a:pPr>
                      <a:r>
                        <a:rPr lang="ru-RU" sz="1100" dirty="0" smtClean="0">
                          <a:latin typeface="Century Gothic" panose="020B0502020202020204" pitchFamily="34" charset="0"/>
                          <a:cs typeface="Cambria"/>
                        </a:rPr>
                        <a:t>48,9</a:t>
                      </a:r>
                      <a:endParaRPr sz="1100" dirty="0">
                        <a:latin typeface="Century Gothic" panose="020B0502020202020204" pitchFamily="34" charset="0"/>
                        <a:cs typeface="Cambria"/>
                      </a:endParaRPr>
                    </a:p>
                  </a:txBody>
                  <a:tcPr marL="0" marR="0" marT="958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29845">
                        <a:lnSpc>
                          <a:spcPct val="100000"/>
                        </a:lnSpc>
                        <a:spcBef>
                          <a:spcPts val="755"/>
                        </a:spcBef>
                      </a:pPr>
                      <a:r>
                        <a:rPr lang="ru-RU" sz="1100" dirty="0" smtClean="0">
                          <a:latin typeface="Century Gothic" panose="020B0502020202020204" pitchFamily="34" charset="0"/>
                          <a:cs typeface="Cambria"/>
                        </a:rPr>
                        <a:t>99,8</a:t>
                      </a:r>
                      <a:endParaRPr sz="1100" dirty="0">
                        <a:latin typeface="Century Gothic" panose="020B0502020202020204" pitchFamily="34" charset="0"/>
                        <a:cs typeface="Cambria"/>
                      </a:endParaRPr>
                    </a:p>
                  </a:txBody>
                  <a:tcPr marL="0" marR="0" marT="9588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marR="13970" algn="r">
                        <a:lnSpc>
                          <a:spcPct val="100000"/>
                        </a:lnSpc>
                        <a:spcBef>
                          <a:spcPts val="755"/>
                        </a:spcBef>
                      </a:pPr>
                      <a:r>
                        <a:rPr lang="ru-RU" sz="1100" dirty="0" smtClean="0">
                          <a:latin typeface="Century Gothic" panose="020B0502020202020204" pitchFamily="34" charset="0"/>
                          <a:cs typeface="Cambria"/>
                        </a:rPr>
                        <a:t>100,0</a:t>
                      </a:r>
                      <a:endParaRPr sz="1100" dirty="0">
                        <a:latin typeface="Century Gothic" panose="020B0502020202020204" pitchFamily="34" charset="0"/>
                        <a:cs typeface="Cambria"/>
                      </a:endParaRPr>
                    </a:p>
                  </a:txBody>
                  <a:tcPr marL="0" marR="0" marT="958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c>
                  <a:txBody>
                    <a:bodyPr/>
                    <a:lstStyle/>
                    <a:p>
                      <a:pPr marR="13335" algn="r">
                        <a:lnSpc>
                          <a:spcPct val="100000"/>
                        </a:lnSpc>
                        <a:spcBef>
                          <a:spcPts val="755"/>
                        </a:spcBef>
                      </a:pPr>
                      <a:r>
                        <a:rPr lang="ru-RU" sz="1100" dirty="0" smtClean="0">
                          <a:latin typeface="Century Gothic" panose="020B0502020202020204" pitchFamily="34" charset="0"/>
                          <a:cs typeface="Cambria"/>
                        </a:rPr>
                        <a:t>100,0</a:t>
                      </a:r>
                      <a:endParaRPr sz="1100" dirty="0">
                        <a:latin typeface="Century Gothic" panose="020B0502020202020204" pitchFamily="34" charset="0"/>
                        <a:cs typeface="Cambria"/>
                      </a:endParaRPr>
                    </a:p>
                  </a:txBody>
                  <a:tcPr marL="0" marR="0" marT="958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r>
              <a:tr h="225932">
                <a:tc>
                  <a:txBody>
                    <a:bodyPr/>
                    <a:lstStyle/>
                    <a:p>
                      <a:pPr>
                        <a:lnSpc>
                          <a:spcPct val="100000"/>
                        </a:lnSpc>
                        <a:spcBef>
                          <a:spcPts val="120"/>
                        </a:spcBef>
                      </a:pPr>
                      <a:r>
                        <a:rPr sz="1100" spc="-5" dirty="0">
                          <a:latin typeface="Century Gothic" panose="020B0502020202020204" pitchFamily="34" charset="0"/>
                          <a:cs typeface="Cambria"/>
                        </a:rPr>
                        <a:t>Земельный</a:t>
                      </a:r>
                      <a:r>
                        <a:rPr sz="1100" spc="-65" dirty="0">
                          <a:latin typeface="Century Gothic" panose="020B0502020202020204" pitchFamily="34" charset="0"/>
                          <a:cs typeface="Cambria"/>
                        </a:rPr>
                        <a:t> </a:t>
                      </a:r>
                      <a:r>
                        <a:rPr sz="1100" spc="-5" dirty="0">
                          <a:latin typeface="Century Gothic" panose="020B0502020202020204" pitchFamily="34" charset="0"/>
                          <a:cs typeface="Cambria"/>
                        </a:rPr>
                        <a:t>налог</a:t>
                      </a:r>
                      <a:endParaRPr sz="1100">
                        <a:latin typeface="Century Gothic" panose="020B0502020202020204" pitchFamily="34" charset="0"/>
                        <a:cs typeface="Cambria"/>
                      </a:endParaRPr>
                    </a:p>
                  </a:txBody>
                  <a:tcPr marL="0" marR="0" marT="1524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1270" algn="ctr">
                        <a:lnSpc>
                          <a:spcPct val="100000"/>
                        </a:lnSpc>
                        <a:spcBef>
                          <a:spcPts val="220"/>
                        </a:spcBef>
                      </a:pPr>
                      <a:r>
                        <a:rPr lang="ru-RU" sz="1100" dirty="0" smtClean="0">
                          <a:latin typeface="Century Gothic" panose="020B0502020202020204" pitchFamily="34" charset="0"/>
                          <a:cs typeface="Cambria"/>
                        </a:rPr>
                        <a:t>197,5</a:t>
                      </a:r>
                      <a:endParaRPr sz="1100" dirty="0">
                        <a:latin typeface="Century Gothic" panose="020B0502020202020204" pitchFamily="34" charset="0"/>
                        <a:cs typeface="Cambria"/>
                      </a:endParaRPr>
                    </a:p>
                  </a:txBody>
                  <a:tcPr marL="0" marR="0" marT="2794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gn="ctr">
                        <a:lnSpc>
                          <a:spcPct val="100000"/>
                        </a:lnSpc>
                        <a:spcBef>
                          <a:spcPts val="220"/>
                        </a:spcBef>
                      </a:pPr>
                      <a:r>
                        <a:rPr lang="ru-RU" sz="1100" dirty="0" smtClean="0">
                          <a:latin typeface="Century Gothic" panose="020B0502020202020204" pitchFamily="34" charset="0"/>
                          <a:cs typeface="Cambria"/>
                        </a:rPr>
                        <a:t>188,6</a:t>
                      </a:r>
                      <a:endParaRPr sz="1100" dirty="0">
                        <a:latin typeface="Century Gothic" panose="020B0502020202020204" pitchFamily="34" charset="0"/>
                        <a:cs typeface="Cambria"/>
                      </a:endParaRPr>
                    </a:p>
                  </a:txBody>
                  <a:tcPr marL="0" marR="0" marT="2794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1270" algn="ctr">
                        <a:lnSpc>
                          <a:spcPct val="100000"/>
                        </a:lnSpc>
                        <a:spcBef>
                          <a:spcPts val="220"/>
                        </a:spcBef>
                      </a:pPr>
                      <a:r>
                        <a:rPr lang="ru-RU" sz="1100" dirty="0" smtClean="0">
                          <a:latin typeface="Century Gothic" panose="020B0502020202020204" pitchFamily="34" charset="0"/>
                          <a:cs typeface="Cambria"/>
                        </a:rPr>
                        <a:t>188,6</a:t>
                      </a:r>
                      <a:endParaRPr sz="1100" dirty="0">
                        <a:latin typeface="Century Gothic" panose="020B0502020202020204" pitchFamily="34" charset="0"/>
                        <a:cs typeface="Cambria"/>
                      </a:endParaRPr>
                    </a:p>
                  </a:txBody>
                  <a:tcPr marL="0" marR="0" marT="2794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2540" algn="ctr">
                        <a:lnSpc>
                          <a:spcPct val="100000"/>
                        </a:lnSpc>
                        <a:spcBef>
                          <a:spcPts val="220"/>
                        </a:spcBef>
                      </a:pPr>
                      <a:r>
                        <a:rPr lang="ru-RU" sz="1100" dirty="0" smtClean="0">
                          <a:latin typeface="Century Gothic" panose="020B0502020202020204" pitchFamily="34" charset="0"/>
                          <a:cs typeface="Cambria"/>
                        </a:rPr>
                        <a:t>188,6</a:t>
                      </a:r>
                      <a:endParaRPr sz="1100" dirty="0">
                        <a:latin typeface="Century Gothic" panose="020B0502020202020204" pitchFamily="34" charset="0"/>
                        <a:cs typeface="Cambria"/>
                      </a:endParaRPr>
                    </a:p>
                  </a:txBody>
                  <a:tcPr marL="0" marR="0" marT="2794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29845">
                        <a:lnSpc>
                          <a:spcPct val="100000"/>
                        </a:lnSpc>
                        <a:spcBef>
                          <a:spcPts val="220"/>
                        </a:spcBef>
                      </a:pPr>
                      <a:r>
                        <a:rPr lang="ru-RU" sz="1100" dirty="0" smtClean="0">
                          <a:latin typeface="Century Gothic" panose="020B0502020202020204" pitchFamily="34" charset="0"/>
                          <a:cs typeface="Cambria"/>
                        </a:rPr>
                        <a:t>95,5</a:t>
                      </a:r>
                      <a:endParaRPr sz="1100" dirty="0">
                        <a:latin typeface="Century Gothic" panose="020B0502020202020204" pitchFamily="34" charset="0"/>
                        <a:cs typeface="Cambria"/>
                      </a:endParaRPr>
                    </a:p>
                  </a:txBody>
                  <a:tcPr marL="0" marR="0" marT="2794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marR="13970" algn="r">
                        <a:lnSpc>
                          <a:spcPct val="100000"/>
                        </a:lnSpc>
                        <a:spcBef>
                          <a:spcPts val="220"/>
                        </a:spcBef>
                      </a:pPr>
                      <a:r>
                        <a:rPr lang="ru-RU" sz="1100" dirty="0" smtClean="0">
                          <a:latin typeface="Century Gothic" panose="020B0502020202020204" pitchFamily="34" charset="0"/>
                          <a:cs typeface="Cambria"/>
                        </a:rPr>
                        <a:t>100,0</a:t>
                      </a:r>
                      <a:endParaRPr sz="1100" dirty="0">
                        <a:latin typeface="Century Gothic" panose="020B0502020202020204" pitchFamily="34" charset="0"/>
                        <a:cs typeface="Cambria"/>
                      </a:endParaRPr>
                    </a:p>
                  </a:txBody>
                  <a:tcPr marL="0" marR="0" marT="2794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c>
                  <a:txBody>
                    <a:bodyPr/>
                    <a:lstStyle/>
                    <a:p>
                      <a:pPr marR="13335" algn="r">
                        <a:lnSpc>
                          <a:spcPct val="100000"/>
                        </a:lnSpc>
                        <a:spcBef>
                          <a:spcPts val="220"/>
                        </a:spcBef>
                      </a:pPr>
                      <a:r>
                        <a:rPr lang="ru-RU" sz="1100" dirty="0" smtClean="0">
                          <a:latin typeface="Century Gothic" panose="020B0502020202020204" pitchFamily="34" charset="0"/>
                          <a:cs typeface="Cambria"/>
                        </a:rPr>
                        <a:t>100,0</a:t>
                      </a:r>
                      <a:endParaRPr sz="1100" dirty="0">
                        <a:latin typeface="Century Gothic" panose="020B0502020202020204" pitchFamily="34" charset="0"/>
                        <a:cs typeface="Cambria"/>
                      </a:endParaRPr>
                    </a:p>
                  </a:txBody>
                  <a:tcPr marL="0" marR="0" marT="2794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r>
              <a:tr h="368300">
                <a:tc>
                  <a:txBody>
                    <a:bodyPr/>
                    <a:lstStyle/>
                    <a:p>
                      <a:pPr marR="388620">
                        <a:lnSpc>
                          <a:spcPts val="1460"/>
                        </a:lnSpc>
                        <a:spcBef>
                          <a:spcPts val="15"/>
                        </a:spcBef>
                      </a:pPr>
                      <a:r>
                        <a:rPr lang="ru-RU" sz="1100" spc="-10" dirty="0" smtClean="0">
                          <a:latin typeface="Century Gothic" panose="020B0502020202020204" pitchFamily="34" charset="0"/>
                          <a:cs typeface="Cambria"/>
                        </a:rPr>
                        <a:t>Налог, взимаемый в связи с применением патентной системы налогообложения</a:t>
                      </a:r>
                      <a:endParaRPr sz="1100" dirty="0">
                        <a:latin typeface="Century Gothic" panose="020B0502020202020204" pitchFamily="34" charset="0"/>
                        <a:cs typeface="Cambria"/>
                      </a:endParaRPr>
                    </a:p>
                  </a:txBody>
                  <a:tcPr marL="0" marR="0" marT="19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2540" algn="ctr">
                        <a:lnSpc>
                          <a:spcPct val="100000"/>
                        </a:lnSpc>
                        <a:spcBef>
                          <a:spcPts val="755"/>
                        </a:spcBef>
                      </a:pPr>
                      <a:r>
                        <a:rPr lang="ru-RU" sz="1100" dirty="0" smtClean="0">
                          <a:latin typeface="Century Gothic" panose="020B0502020202020204" pitchFamily="34" charset="0"/>
                          <a:cs typeface="Cambria"/>
                        </a:rPr>
                        <a:t>16,8</a:t>
                      </a:r>
                      <a:endParaRPr sz="1100" dirty="0">
                        <a:latin typeface="Century Gothic" panose="020B0502020202020204" pitchFamily="34" charset="0"/>
                        <a:cs typeface="Cambria"/>
                      </a:endParaRPr>
                    </a:p>
                  </a:txBody>
                  <a:tcPr marL="0" marR="0" marT="9588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marL="1270" algn="ctr">
                        <a:lnSpc>
                          <a:spcPct val="100000"/>
                        </a:lnSpc>
                        <a:spcBef>
                          <a:spcPts val="755"/>
                        </a:spcBef>
                      </a:pPr>
                      <a:r>
                        <a:rPr lang="ru-RU" sz="1100" dirty="0" smtClean="0">
                          <a:latin typeface="Century Gothic" panose="020B0502020202020204" pitchFamily="34" charset="0"/>
                          <a:cs typeface="Cambria"/>
                        </a:rPr>
                        <a:t>16,8</a:t>
                      </a:r>
                      <a:endParaRPr sz="1100" dirty="0">
                        <a:latin typeface="Century Gothic" panose="020B0502020202020204" pitchFamily="34" charset="0"/>
                        <a:cs typeface="Cambria"/>
                      </a:endParaRPr>
                    </a:p>
                  </a:txBody>
                  <a:tcPr marL="0" marR="0" marT="958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2540" algn="ctr">
                        <a:lnSpc>
                          <a:spcPct val="100000"/>
                        </a:lnSpc>
                        <a:spcBef>
                          <a:spcPts val="755"/>
                        </a:spcBef>
                      </a:pPr>
                      <a:r>
                        <a:rPr lang="ru-RU" sz="1100" dirty="0" smtClean="0">
                          <a:latin typeface="Century Gothic" panose="020B0502020202020204" pitchFamily="34" charset="0"/>
                          <a:cs typeface="Cambria"/>
                        </a:rPr>
                        <a:t>17,0</a:t>
                      </a:r>
                      <a:endParaRPr sz="1100" dirty="0">
                        <a:latin typeface="Century Gothic" panose="020B0502020202020204" pitchFamily="34" charset="0"/>
                        <a:cs typeface="Cambria"/>
                      </a:endParaRPr>
                    </a:p>
                  </a:txBody>
                  <a:tcPr marL="0" marR="0" marT="958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35" algn="ctr">
                        <a:lnSpc>
                          <a:spcPct val="100000"/>
                        </a:lnSpc>
                        <a:spcBef>
                          <a:spcPts val="755"/>
                        </a:spcBef>
                      </a:pPr>
                      <a:r>
                        <a:rPr lang="ru-RU" sz="1100" dirty="0" smtClean="0">
                          <a:latin typeface="Century Gothic" panose="020B0502020202020204" pitchFamily="34" charset="0"/>
                          <a:cs typeface="Cambria"/>
                        </a:rPr>
                        <a:t>18,0</a:t>
                      </a:r>
                      <a:endParaRPr sz="1100" dirty="0">
                        <a:latin typeface="Century Gothic" panose="020B0502020202020204" pitchFamily="34" charset="0"/>
                        <a:cs typeface="Cambria"/>
                      </a:endParaRPr>
                    </a:p>
                  </a:txBody>
                  <a:tcPr marL="0" marR="0" marT="958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29845">
                        <a:lnSpc>
                          <a:spcPct val="100000"/>
                        </a:lnSpc>
                        <a:spcBef>
                          <a:spcPts val="755"/>
                        </a:spcBef>
                      </a:pPr>
                      <a:r>
                        <a:rPr lang="ru-RU" sz="1100" dirty="0" smtClean="0">
                          <a:latin typeface="Century Gothic" panose="020B0502020202020204" pitchFamily="34" charset="0"/>
                          <a:cs typeface="Cambria"/>
                        </a:rPr>
                        <a:t>100,0</a:t>
                      </a:r>
                      <a:endParaRPr sz="1100" dirty="0">
                        <a:latin typeface="Century Gothic" panose="020B0502020202020204" pitchFamily="34" charset="0"/>
                        <a:cs typeface="Cambria"/>
                      </a:endParaRPr>
                    </a:p>
                  </a:txBody>
                  <a:tcPr marL="0" marR="0" marT="9588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marR="13970" algn="r">
                        <a:lnSpc>
                          <a:spcPct val="100000"/>
                        </a:lnSpc>
                        <a:spcBef>
                          <a:spcPts val="755"/>
                        </a:spcBef>
                      </a:pPr>
                      <a:r>
                        <a:rPr lang="ru-RU" sz="1100" dirty="0" smtClean="0">
                          <a:latin typeface="Century Gothic" panose="020B0502020202020204" pitchFamily="34" charset="0"/>
                          <a:cs typeface="Cambria"/>
                        </a:rPr>
                        <a:t>101,2</a:t>
                      </a:r>
                      <a:endParaRPr sz="1100" dirty="0">
                        <a:latin typeface="Century Gothic" panose="020B0502020202020204" pitchFamily="34" charset="0"/>
                        <a:cs typeface="Cambria"/>
                      </a:endParaRPr>
                    </a:p>
                  </a:txBody>
                  <a:tcPr marL="0" marR="0" marT="958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c>
                  <a:txBody>
                    <a:bodyPr/>
                    <a:lstStyle/>
                    <a:p>
                      <a:pPr marR="13335" algn="r">
                        <a:lnSpc>
                          <a:spcPct val="100000"/>
                        </a:lnSpc>
                        <a:spcBef>
                          <a:spcPts val="755"/>
                        </a:spcBef>
                      </a:pPr>
                      <a:r>
                        <a:rPr lang="ru-RU" sz="1100" dirty="0" smtClean="0">
                          <a:latin typeface="Century Gothic" panose="020B0502020202020204" pitchFamily="34" charset="0"/>
                          <a:cs typeface="Cambria"/>
                        </a:rPr>
                        <a:t>105,9</a:t>
                      </a:r>
                      <a:endParaRPr sz="1100" dirty="0">
                        <a:latin typeface="Century Gothic" panose="020B0502020202020204" pitchFamily="34" charset="0"/>
                        <a:cs typeface="Cambria"/>
                      </a:endParaRPr>
                    </a:p>
                  </a:txBody>
                  <a:tcPr marL="0" marR="0" marT="958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r>
              <a:tr h="1030596">
                <a:tc>
                  <a:txBody>
                    <a:bodyPr/>
                    <a:lstStyle/>
                    <a:p>
                      <a:pPr>
                        <a:lnSpc>
                          <a:spcPts val="1400"/>
                        </a:lnSpc>
                      </a:pPr>
                      <a:r>
                        <a:rPr lang="ru-RU" sz="1100" spc="-10" dirty="0" smtClean="0">
                          <a:latin typeface="Century Gothic" panose="020B0502020202020204" pitchFamily="34" charset="0"/>
                          <a:cs typeface="Cambria"/>
                        </a:rPr>
                        <a:t>Доходы от</a:t>
                      </a:r>
                      <a:r>
                        <a:rPr lang="ru-RU" sz="1100" spc="-10" baseline="0" dirty="0" smtClean="0">
                          <a:latin typeface="Century Gothic" panose="020B0502020202020204" pitchFamily="34" charset="0"/>
                          <a:cs typeface="Cambria"/>
                        </a:rPr>
                        <a:t> использования имущества, находящегося в государственной и муниципальной собственности</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p>
                      <a:pPr>
                        <a:lnSpc>
                          <a:spcPct val="100000"/>
                        </a:lnSpc>
                      </a:pPr>
                      <a:endParaRPr sz="1100" dirty="0">
                        <a:latin typeface="Century Gothic" panose="020B0502020202020204" pitchFamily="34" charset="0"/>
                        <a:cs typeface="Times New Roman"/>
                      </a:endParaRPr>
                    </a:p>
                    <a:p>
                      <a:pPr>
                        <a:lnSpc>
                          <a:spcPct val="100000"/>
                        </a:lnSpc>
                        <a:spcBef>
                          <a:spcPts val="40"/>
                        </a:spcBef>
                      </a:pPr>
                      <a:endParaRPr sz="1100" dirty="0">
                        <a:latin typeface="Century Gothic" panose="020B0502020202020204" pitchFamily="34" charset="0"/>
                        <a:cs typeface="Times New Roman"/>
                      </a:endParaRPr>
                    </a:p>
                    <a:p>
                      <a:pPr marL="2540" algn="ctr">
                        <a:lnSpc>
                          <a:spcPct val="100000"/>
                        </a:lnSpc>
                      </a:pPr>
                      <a:r>
                        <a:rPr lang="ru-RU" sz="1100" dirty="0" smtClean="0">
                          <a:latin typeface="Century Gothic" panose="020B0502020202020204" pitchFamily="34" charset="0"/>
                          <a:cs typeface="Cambria"/>
                        </a:rPr>
                        <a:t>157,3</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nSpc>
                          <a:spcPct val="100000"/>
                        </a:lnSpc>
                      </a:pPr>
                      <a:endParaRPr sz="1100" dirty="0">
                        <a:latin typeface="Century Gothic" panose="020B0502020202020204" pitchFamily="34" charset="0"/>
                        <a:cs typeface="Times New Roman"/>
                      </a:endParaRPr>
                    </a:p>
                    <a:p>
                      <a:pPr>
                        <a:lnSpc>
                          <a:spcPct val="100000"/>
                        </a:lnSpc>
                      </a:pPr>
                      <a:endParaRPr sz="1100" dirty="0">
                        <a:latin typeface="Century Gothic" panose="020B0502020202020204" pitchFamily="34" charset="0"/>
                        <a:cs typeface="Times New Roman"/>
                      </a:endParaRPr>
                    </a:p>
                    <a:p>
                      <a:pPr>
                        <a:lnSpc>
                          <a:spcPct val="100000"/>
                        </a:lnSpc>
                        <a:spcBef>
                          <a:spcPts val="40"/>
                        </a:spcBef>
                      </a:pPr>
                      <a:endParaRPr sz="1100" dirty="0">
                        <a:latin typeface="Century Gothic" panose="020B0502020202020204" pitchFamily="34" charset="0"/>
                        <a:cs typeface="Times New Roman"/>
                      </a:endParaRPr>
                    </a:p>
                    <a:p>
                      <a:pPr marL="1270" algn="ctr">
                        <a:lnSpc>
                          <a:spcPct val="100000"/>
                        </a:lnSpc>
                      </a:pPr>
                      <a:r>
                        <a:rPr lang="ru-RU" sz="1100" dirty="0" smtClean="0">
                          <a:latin typeface="Century Gothic" panose="020B0502020202020204" pitchFamily="34" charset="0"/>
                          <a:cs typeface="Cambria"/>
                        </a:rPr>
                        <a:t>142,4</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p>
                      <a:pPr>
                        <a:lnSpc>
                          <a:spcPct val="100000"/>
                        </a:lnSpc>
                      </a:pPr>
                      <a:endParaRPr sz="1100" dirty="0">
                        <a:latin typeface="Century Gothic" panose="020B0502020202020204" pitchFamily="34" charset="0"/>
                        <a:cs typeface="Times New Roman"/>
                      </a:endParaRPr>
                    </a:p>
                    <a:p>
                      <a:pPr>
                        <a:lnSpc>
                          <a:spcPct val="100000"/>
                        </a:lnSpc>
                        <a:spcBef>
                          <a:spcPts val="40"/>
                        </a:spcBef>
                      </a:pPr>
                      <a:endParaRPr sz="1100" dirty="0">
                        <a:latin typeface="Century Gothic" panose="020B0502020202020204" pitchFamily="34" charset="0"/>
                        <a:cs typeface="Times New Roman"/>
                      </a:endParaRPr>
                    </a:p>
                    <a:p>
                      <a:pPr marL="2540" algn="ctr">
                        <a:lnSpc>
                          <a:spcPct val="100000"/>
                        </a:lnSpc>
                      </a:pPr>
                      <a:r>
                        <a:rPr lang="ru-RU" sz="1100" dirty="0" smtClean="0">
                          <a:latin typeface="Century Gothic" panose="020B0502020202020204" pitchFamily="34" charset="0"/>
                          <a:cs typeface="Cambria"/>
                        </a:rPr>
                        <a:t>142,4</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p>
                      <a:pPr>
                        <a:lnSpc>
                          <a:spcPct val="100000"/>
                        </a:lnSpc>
                      </a:pPr>
                      <a:endParaRPr sz="1100" dirty="0">
                        <a:latin typeface="Century Gothic" panose="020B0502020202020204" pitchFamily="34" charset="0"/>
                        <a:cs typeface="Times New Roman"/>
                      </a:endParaRPr>
                    </a:p>
                    <a:p>
                      <a:pPr>
                        <a:lnSpc>
                          <a:spcPct val="100000"/>
                        </a:lnSpc>
                        <a:spcBef>
                          <a:spcPts val="40"/>
                        </a:spcBef>
                      </a:pPr>
                      <a:endParaRPr sz="1100" dirty="0">
                        <a:latin typeface="Century Gothic" panose="020B0502020202020204" pitchFamily="34" charset="0"/>
                        <a:cs typeface="Times New Roman"/>
                      </a:endParaRPr>
                    </a:p>
                    <a:p>
                      <a:pPr marL="635" algn="ctr">
                        <a:lnSpc>
                          <a:spcPct val="100000"/>
                        </a:lnSpc>
                      </a:pPr>
                      <a:r>
                        <a:rPr lang="ru-RU" sz="1100" dirty="0" smtClean="0">
                          <a:latin typeface="Century Gothic" panose="020B0502020202020204" pitchFamily="34" charset="0"/>
                          <a:cs typeface="Cambria"/>
                        </a:rPr>
                        <a:t>142,2</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p>
                      <a:pPr>
                        <a:lnSpc>
                          <a:spcPct val="100000"/>
                        </a:lnSpc>
                      </a:pPr>
                      <a:endParaRPr sz="1100" dirty="0">
                        <a:latin typeface="Century Gothic" panose="020B0502020202020204" pitchFamily="34" charset="0"/>
                        <a:cs typeface="Times New Roman"/>
                      </a:endParaRPr>
                    </a:p>
                    <a:p>
                      <a:pPr>
                        <a:lnSpc>
                          <a:spcPct val="100000"/>
                        </a:lnSpc>
                        <a:spcBef>
                          <a:spcPts val="40"/>
                        </a:spcBef>
                      </a:pPr>
                      <a:endParaRPr sz="1100" dirty="0">
                        <a:latin typeface="Century Gothic" panose="020B0502020202020204" pitchFamily="34" charset="0"/>
                        <a:cs typeface="Times New Roman"/>
                      </a:endParaRPr>
                    </a:p>
                    <a:p>
                      <a:pPr marL="29845">
                        <a:lnSpc>
                          <a:spcPct val="100000"/>
                        </a:lnSpc>
                      </a:pPr>
                      <a:r>
                        <a:rPr lang="ru-RU" sz="1100" dirty="0" smtClean="0">
                          <a:latin typeface="Century Gothic" panose="020B0502020202020204" pitchFamily="34" charset="0"/>
                          <a:cs typeface="Cambria"/>
                        </a:rPr>
                        <a:t>90,5</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nSpc>
                          <a:spcPct val="100000"/>
                        </a:lnSpc>
                      </a:pPr>
                      <a:endParaRPr sz="1100" dirty="0">
                        <a:latin typeface="Century Gothic" panose="020B0502020202020204" pitchFamily="34" charset="0"/>
                        <a:cs typeface="Times New Roman"/>
                      </a:endParaRPr>
                    </a:p>
                    <a:p>
                      <a:pPr>
                        <a:lnSpc>
                          <a:spcPct val="100000"/>
                        </a:lnSpc>
                      </a:pPr>
                      <a:endParaRPr sz="1100" dirty="0">
                        <a:latin typeface="Century Gothic" panose="020B0502020202020204" pitchFamily="34" charset="0"/>
                        <a:cs typeface="Times New Roman"/>
                      </a:endParaRPr>
                    </a:p>
                    <a:p>
                      <a:pPr>
                        <a:lnSpc>
                          <a:spcPct val="100000"/>
                        </a:lnSpc>
                        <a:spcBef>
                          <a:spcPts val="40"/>
                        </a:spcBef>
                      </a:pPr>
                      <a:endParaRPr sz="1100" dirty="0">
                        <a:latin typeface="Century Gothic" panose="020B0502020202020204" pitchFamily="34" charset="0"/>
                        <a:cs typeface="Times New Roman"/>
                      </a:endParaRPr>
                    </a:p>
                    <a:p>
                      <a:pPr marR="53340" algn="r">
                        <a:lnSpc>
                          <a:spcPct val="100000"/>
                        </a:lnSpc>
                      </a:pPr>
                      <a:r>
                        <a:rPr lang="ru-RU" sz="1100" dirty="0" smtClean="0">
                          <a:latin typeface="Century Gothic" panose="020B0502020202020204" pitchFamily="34" charset="0"/>
                          <a:cs typeface="Cambria"/>
                        </a:rPr>
                        <a:t>100,0</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c>
                  <a:txBody>
                    <a:bodyPr/>
                    <a:lstStyle/>
                    <a:p>
                      <a:pPr>
                        <a:lnSpc>
                          <a:spcPct val="100000"/>
                        </a:lnSpc>
                      </a:pPr>
                      <a:endParaRPr sz="1100" dirty="0">
                        <a:latin typeface="Century Gothic" panose="020B0502020202020204" pitchFamily="34" charset="0"/>
                        <a:cs typeface="Times New Roman"/>
                      </a:endParaRPr>
                    </a:p>
                    <a:p>
                      <a:pPr>
                        <a:lnSpc>
                          <a:spcPct val="100000"/>
                        </a:lnSpc>
                      </a:pPr>
                      <a:endParaRPr sz="1100" dirty="0">
                        <a:latin typeface="Century Gothic" panose="020B0502020202020204" pitchFamily="34" charset="0"/>
                        <a:cs typeface="Times New Roman"/>
                      </a:endParaRPr>
                    </a:p>
                    <a:p>
                      <a:pPr>
                        <a:lnSpc>
                          <a:spcPct val="100000"/>
                        </a:lnSpc>
                        <a:spcBef>
                          <a:spcPts val="40"/>
                        </a:spcBef>
                      </a:pPr>
                      <a:endParaRPr sz="1100" dirty="0">
                        <a:latin typeface="Century Gothic" panose="020B0502020202020204" pitchFamily="34" charset="0"/>
                        <a:cs typeface="Times New Roman"/>
                      </a:endParaRPr>
                    </a:p>
                    <a:p>
                      <a:pPr marR="13335" algn="r">
                        <a:lnSpc>
                          <a:spcPct val="100000"/>
                        </a:lnSpc>
                      </a:pPr>
                      <a:r>
                        <a:rPr lang="ru-RU" sz="1100" dirty="0" smtClean="0">
                          <a:latin typeface="Century Gothic" panose="020B0502020202020204" pitchFamily="34" charset="0"/>
                          <a:cs typeface="Cambria"/>
                        </a:rPr>
                        <a:t>99,9</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r>
              <a:tr h="381000">
                <a:tc>
                  <a:txBody>
                    <a:bodyPr/>
                    <a:lstStyle/>
                    <a:p>
                      <a:pPr>
                        <a:lnSpc>
                          <a:spcPts val="1480"/>
                        </a:lnSpc>
                        <a:spcBef>
                          <a:spcPts val="50"/>
                        </a:spcBef>
                      </a:pPr>
                      <a:r>
                        <a:rPr lang="ru-RU" sz="1100" spc="-10" dirty="0" smtClean="0">
                          <a:latin typeface="Century Gothic" panose="020B0502020202020204" pitchFamily="34" charset="0"/>
                          <a:cs typeface="Cambria"/>
                        </a:rPr>
                        <a:t>Доходы от </a:t>
                      </a:r>
                      <a:r>
                        <a:rPr lang="ru-RU" sz="1100" spc="-5" dirty="0" smtClean="0">
                          <a:latin typeface="Century Gothic" panose="020B0502020202020204" pitchFamily="34" charset="0"/>
                          <a:cs typeface="Cambria"/>
                        </a:rPr>
                        <a:t>продажи материальных и нематериальных активов</a:t>
                      </a:r>
                      <a:endParaRPr sz="1100" dirty="0">
                        <a:latin typeface="Century Gothic" panose="020B0502020202020204" pitchFamily="34" charset="0"/>
                        <a:cs typeface="Cambria"/>
                      </a:endParaRPr>
                    </a:p>
                  </a:txBody>
                  <a:tcPr marL="0" marR="0" marT="635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2540" algn="ctr">
                        <a:lnSpc>
                          <a:spcPct val="100000"/>
                        </a:lnSpc>
                        <a:spcBef>
                          <a:spcPts val="815"/>
                        </a:spcBef>
                      </a:pPr>
                      <a:r>
                        <a:rPr lang="ru-RU" sz="1100" dirty="0" smtClean="0">
                          <a:latin typeface="Century Gothic" panose="020B0502020202020204" pitchFamily="34" charset="0"/>
                          <a:cs typeface="Cambria"/>
                        </a:rPr>
                        <a:t>58,5</a:t>
                      </a:r>
                      <a:endParaRPr sz="1100" dirty="0">
                        <a:latin typeface="Century Gothic" panose="020B0502020202020204" pitchFamily="34" charset="0"/>
                        <a:cs typeface="Cambria"/>
                      </a:endParaRPr>
                    </a:p>
                  </a:txBody>
                  <a:tcPr marL="0" marR="0" marT="10350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marL="1270" algn="ctr">
                        <a:lnSpc>
                          <a:spcPct val="100000"/>
                        </a:lnSpc>
                        <a:spcBef>
                          <a:spcPts val="815"/>
                        </a:spcBef>
                      </a:pPr>
                      <a:r>
                        <a:rPr lang="ru-RU" sz="1100" dirty="0" smtClean="0">
                          <a:latin typeface="Century Gothic" panose="020B0502020202020204" pitchFamily="34" charset="0"/>
                          <a:cs typeface="Cambria"/>
                        </a:rPr>
                        <a:t>31,9</a:t>
                      </a:r>
                      <a:endParaRPr sz="1100" dirty="0">
                        <a:latin typeface="Century Gothic" panose="020B0502020202020204" pitchFamily="34" charset="0"/>
                        <a:cs typeface="Cambria"/>
                      </a:endParaRPr>
                    </a:p>
                  </a:txBody>
                  <a:tcPr marL="0" marR="0" marT="1035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2540" algn="ctr">
                        <a:lnSpc>
                          <a:spcPct val="100000"/>
                        </a:lnSpc>
                        <a:spcBef>
                          <a:spcPts val="815"/>
                        </a:spcBef>
                      </a:pPr>
                      <a:r>
                        <a:rPr lang="ru-RU" sz="1100" dirty="0" smtClean="0">
                          <a:latin typeface="Century Gothic" panose="020B0502020202020204" pitchFamily="34" charset="0"/>
                          <a:cs typeface="Cambria"/>
                        </a:rPr>
                        <a:t>31,1</a:t>
                      </a:r>
                      <a:endParaRPr sz="1100" dirty="0">
                        <a:latin typeface="Century Gothic" panose="020B0502020202020204" pitchFamily="34" charset="0"/>
                        <a:cs typeface="Cambria"/>
                      </a:endParaRPr>
                    </a:p>
                  </a:txBody>
                  <a:tcPr marL="0" marR="0" marT="1035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35" algn="ctr">
                        <a:lnSpc>
                          <a:spcPct val="100000"/>
                        </a:lnSpc>
                        <a:spcBef>
                          <a:spcPts val="815"/>
                        </a:spcBef>
                      </a:pPr>
                      <a:r>
                        <a:rPr lang="ru-RU" sz="1100" dirty="0" smtClean="0">
                          <a:latin typeface="Century Gothic" panose="020B0502020202020204" pitchFamily="34" charset="0"/>
                          <a:cs typeface="Cambria"/>
                        </a:rPr>
                        <a:t>30,4</a:t>
                      </a:r>
                      <a:endParaRPr sz="1100" dirty="0">
                        <a:latin typeface="Century Gothic" panose="020B0502020202020204" pitchFamily="34" charset="0"/>
                        <a:cs typeface="Cambria"/>
                      </a:endParaRPr>
                    </a:p>
                  </a:txBody>
                  <a:tcPr marL="0" marR="0" marT="1035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7945">
                        <a:lnSpc>
                          <a:spcPct val="100000"/>
                        </a:lnSpc>
                        <a:spcBef>
                          <a:spcPts val="815"/>
                        </a:spcBef>
                      </a:pPr>
                      <a:r>
                        <a:rPr lang="ru-RU" sz="1100" dirty="0" smtClean="0">
                          <a:latin typeface="Century Gothic" panose="020B0502020202020204" pitchFamily="34" charset="0"/>
                          <a:cs typeface="Cambria"/>
                        </a:rPr>
                        <a:t>54,5</a:t>
                      </a:r>
                      <a:endParaRPr sz="1100" dirty="0">
                        <a:latin typeface="Century Gothic" panose="020B0502020202020204" pitchFamily="34" charset="0"/>
                        <a:cs typeface="Cambria"/>
                      </a:endParaRPr>
                    </a:p>
                  </a:txBody>
                  <a:tcPr marL="0" marR="0" marT="10350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marR="13970" algn="r">
                        <a:lnSpc>
                          <a:spcPct val="100000"/>
                        </a:lnSpc>
                        <a:spcBef>
                          <a:spcPts val="815"/>
                        </a:spcBef>
                      </a:pPr>
                      <a:r>
                        <a:rPr lang="ru-RU" sz="1100" dirty="0" smtClean="0">
                          <a:latin typeface="Century Gothic" panose="020B0502020202020204" pitchFamily="34" charset="0"/>
                          <a:cs typeface="Cambria"/>
                        </a:rPr>
                        <a:t>97,5</a:t>
                      </a:r>
                      <a:endParaRPr sz="1100" dirty="0">
                        <a:latin typeface="Century Gothic" panose="020B0502020202020204" pitchFamily="34" charset="0"/>
                        <a:cs typeface="Cambria"/>
                      </a:endParaRPr>
                    </a:p>
                  </a:txBody>
                  <a:tcPr marL="0" marR="0" marT="1035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c>
                  <a:txBody>
                    <a:bodyPr/>
                    <a:lstStyle/>
                    <a:p>
                      <a:pPr marR="13335" algn="r">
                        <a:lnSpc>
                          <a:spcPct val="100000"/>
                        </a:lnSpc>
                        <a:spcBef>
                          <a:spcPts val="815"/>
                        </a:spcBef>
                      </a:pPr>
                      <a:r>
                        <a:rPr lang="ru-RU" sz="1100" dirty="0" smtClean="0">
                          <a:latin typeface="Century Gothic" panose="020B0502020202020204" pitchFamily="34" charset="0"/>
                          <a:cs typeface="Cambria"/>
                        </a:rPr>
                        <a:t>97,7</a:t>
                      </a:r>
                      <a:endParaRPr sz="1100" dirty="0">
                        <a:latin typeface="Century Gothic" panose="020B0502020202020204" pitchFamily="34" charset="0"/>
                        <a:cs typeface="Cambria"/>
                      </a:endParaRPr>
                    </a:p>
                  </a:txBody>
                  <a:tcPr marL="0" marR="0" marT="1035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r>
              <a:tr h="368300">
                <a:tc>
                  <a:txBody>
                    <a:bodyPr/>
                    <a:lstStyle/>
                    <a:p>
                      <a:pPr marR="339090">
                        <a:lnSpc>
                          <a:spcPts val="1460"/>
                        </a:lnSpc>
                        <a:spcBef>
                          <a:spcPts val="20"/>
                        </a:spcBef>
                      </a:pPr>
                      <a:r>
                        <a:rPr sz="1100" spc="-5" dirty="0">
                          <a:latin typeface="Century Gothic" panose="020B0502020202020204" pitchFamily="34" charset="0"/>
                          <a:cs typeface="Cambria"/>
                        </a:rPr>
                        <a:t>Прочие налоговые и  неналоговые</a:t>
                      </a:r>
                      <a:r>
                        <a:rPr sz="1100" spc="-50" dirty="0">
                          <a:latin typeface="Century Gothic" panose="020B0502020202020204" pitchFamily="34" charset="0"/>
                          <a:cs typeface="Cambria"/>
                        </a:rPr>
                        <a:t> </a:t>
                      </a:r>
                      <a:r>
                        <a:rPr sz="1100" spc="-10" dirty="0">
                          <a:latin typeface="Century Gothic" panose="020B0502020202020204" pitchFamily="34" charset="0"/>
                          <a:cs typeface="Cambria"/>
                        </a:rPr>
                        <a:t>доходы</a:t>
                      </a:r>
                      <a:endParaRPr sz="1100">
                        <a:latin typeface="Century Gothic" panose="020B0502020202020204" pitchFamily="34" charset="0"/>
                        <a:cs typeface="Cambria"/>
                      </a:endParaRPr>
                    </a:p>
                  </a:txBody>
                  <a:tcPr marL="0" marR="0" marT="254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1270" algn="ctr">
                        <a:lnSpc>
                          <a:spcPct val="100000"/>
                        </a:lnSpc>
                        <a:spcBef>
                          <a:spcPts val="755"/>
                        </a:spcBef>
                      </a:pPr>
                      <a:r>
                        <a:rPr lang="ru-RU" sz="1100" dirty="0" smtClean="0">
                          <a:latin typeface="Century Gothic" panose="020B0502020202020204" pitchFamily="34" charset="0"/>
                          <a:cs typeface="Cambria"/>
                        </a:rPr>
                        <a:t>47,4</a:t>
                      </a:r>
                      <a:endParaRPr sz="1100" dirty="0">
                        <a:latin typeface="Century Gothic" panose="020B0502020202020204" pitchFamily="34" charset="0"/>
                        <a:cs typeface="Cambria"/>
                      </a:endParaRPr>
                    </a:p>
                  </a:txBody>
                  <a:tcPr marL="0" marR="0" marT="9588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gn="ctr">
                        <a:lnSpc>
                          <a:spcPct val="100000"/>
                        </a:lnSpc>
                        <a:spcBef>
                          <a:spcPts val="755"/>
                        </a:spcBef>
                      </a:pPr>
                      <a:r>
                        <a:rPr lang="ru-RU" sz="1100" dirty="0" smtClean="0">
                          <a:latin typeface="Century Gothic" panose="020B0502020202020204" pitchFamily="34" charset="0"/>
                          <a:cs typeface="Cambria"/>
                        </a:rPr>
                        <a:t>29,8</a:t>
                      </a:r>
                      <a:endParaRPr sz="1100" dirty="0">
                        <a:latin typeface="Century Gothic" panose="020B0502020202020204" pitchFamily="34" charset="0"/>
                        <a:cs typeface="Cambria"/>
                      </a:endParaRPr>
                    </a:p>
                  </a:txBody>
                  <a:tcPr marL="0" marR="0" marT="958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2540" algn="ctr">
                        <a:lnSpc>
                          <a:spcPct val="100000"/>
                        </a:lnSpc>
                        <a:spcBef>
                          <a:spcPts val="755"/>
                        </a:spcBef>
                      </a:pPr>
                      <a:r>
                        <a:rPr lang="ru-RU" sz="1100" dirty="0" smtClean="0">
                          <a:latin typeface="Century Gothic" panose="020B0502020202020204" pitchFamily="34" charset="0"/>
                          <a:cs typeface="Cambria"/>
                        </a:rPr>
                        <a:t>27,9</a:t>
                      </a:r>
                      <a:endParaRPr sz="1100" dirty="0">
                        <a:latin typeface="Century Gothic" panose="020B0502020202020204" pitchFamily="34" charset="0"/>
                        <a:cs typeface="Cambria"/>
                      </a:endParaRPr>
                    </a:p>
                  </a:txBody>
                  <a:tcPr marL="0" marR="0" marT="958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35" algn="ctr">
                        <a:lnSpc>
                          <a:spcPct val="100000"/>
                        </a:lnSpc>
                        <a:spcBef>
                          <a:spcPts val="755"/>
                        </a:spcBef>
                      </a:pPr>
                      <a:r>
                        <a:rPr lang="ru-RU" sz="1100" dirty="0" smtClean="0">
                          <a:latin typeface="Century Gothic" panose="020B0502020202020204" pitchFamily="34" charset="0"/>
                          <a:cs typeface="Cambria"/>
                        </a:rPr>
                        <a:t>27,8</a:t>
                      </a:r>
                      <a:endParaRPr sz="1100" dirty="0">
                        <a:latin typeface="Century Gothic" panose="020B0502020202020204" pitchFamily="34" charset="0"/>
                        <a:cs typeface="Cambria"/>
                      </a:endParaRPr>
                    </a:p>
                  </a:txBody>
                  <a:tcPr marL="0" marR="0" marT="958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7945">
                        <a:lnSpc>
                          <a:spcPct val="100000"/>
                        </a:lnSpc>
                        <a:spcBef>
                          <a:spcPts val="755"/>
                        </a:spcBef>
                      </a:pPr>
                      <a:r>
                        <a:rPr lang="ru-RU" sz="1100" dirty="0" smtClean="0">
                          <a:latin typeface="Century Gothic" panose="020B0502020202020204" pitchFamily="34" charset="0"/>
                          <a:cs typeface="Cambria"/>
                        </a:rPr>
                        <a:t>62,9</a:t>
                      </a:r>
                      <a:endParaRPr sz="1100" dirty="0">
                        <a:latin typeface="Century Gothic" panose="020B0502020202020204" pitchFamily="34" charset="0"/>
                        <a:cs typeface="Cambria"/>
                      </a:endParaRPr>
                    </a:p>
                  </a:txBody>
                  <a:tcPr marL="0" marR="0" marT="9588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marR="53340" algn="r">
                        <a:lnSpc>
                          <a:spcPct val="100000"/>
                        </a:lnSpc>
                        <a:spcBef>
                          <a:spcPts val="755"/>
                        </a:spcBef>
                      </a:pPr>
                      <a:r>
                        <a:rPr lang="ru-RU" sz="1100" dirty="0" smtClean="0">
                          <a:latin typeface="Century Gothic" panose="020B0502020202020204" pitchFamily="34" charset="0"/>
                          <a:cs typeface="Cambria"/>
                        </a:rPr>
                        <a:t>93,6</a:t>
                      </a:r>
                      <a:endParaRPr sz="1100" dirty="0">
                        <a:latin typeface="Century Gothic" panose="020B0502020202020204" pitchFamily="34" charset="0"/>
                        <a:cs typeface="Cambria"/>
                      </a:endParaRPr>
                    </a:p>
                  </a:txBody>
                  <a:tcPr marL="0" marR="0" marT="958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c>
                  <a:txBody>
                    <a:bodyPr/>
                    <a:lstStyle/>
                    <a:p>
                      <a:pPr marL="60325">
                        <a:lnSpc>
                          <a:spcPct val="100000"/>
                        </a:lnSpc>
                        <a:spcBef>
                          <a:spcPts val="755"/>
                        </a:spcBef>
                      </a:pPr>
                      <a:r>
                        <a:rPr lang="ru-RU" sz="1100" dirty="0" smtClean="0">
                          <a:latin typeface="Century Gothic" panose="020B0502020202020204" pitchFamily="34" charset="0"/>
                          <a:cs typeface="Cambria"/>
                        </a:rPr>
                        <a:t>99,6</a:t>
                      </a:r>
                      <a:endParaRPr sz="1100" dirty="0">
                        <a:latin typeface="Century Gothic" panose="020B0502020202020204" pitchFamily="34" charset="0"/>
                        <a:cs typeface="Cambria"/>
                      </a:endParaRPr>
                    </a:p>
                  </a:txBody>
                  <a:tcPr marL="0" marR="0" marT="958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r>
              <a:tr h="429752">
                <a:tc>
                  <a:txBody>
                    <a:bodyPr/>
                    <a:lstStyle/>
                    <a:p>
                      <a:pPr marR="668655">
                        <a:lnSpc>
                          <a:spcPts val="1480"/>
                        </a:lnSpc>
                        <a:spcBef>
                          <a:spcPts val="225"/>
                        </a:spcBef>
                      </a:pPr>
                      <a:r>
                        <a:rPr sz="1100" b="1" dirty="0">
                          <a:latin typeface="Century Gothic" panose="020B0502020202020204" pitchFamily="34" charset="0"/>
                          <a:cs typeface="Cambria"/>
                        </a:rPr>
                        <a:t>Б</a:t>
                      </a:r>
                      <a:r>
                        <a:rPr sz="1100" b="1" spc="-5" dirty="0">
                          <a:latin typeface="Century Gothic" panose="020B0502020202020204" pitchFamily="34" charset="0"/>
                          <a:cs typeface="Cambria"/>
                        </a:rPr>
                        <a:t>ез</a:t>
                      </a:r>
                      <a:r>
                        <a:rPr sz="1100" b="1" dirty="0">
                          <a:latin typeface="Century Gothic" panose="020B0502020202020204" pitchFamily="34" charset="0"/>
                          <a:cs typeface="Cambria"/>
                        </a:rPr>
                        <a:t>воз</a:t>
                      </a:r>
                      <a:r>
                        <a:rPr sz="1100" b="1" spc="-5" dirty="0">
                          <a:latin typeface="Century Gothic" panose="020B0502020202020204" pitchFamily="34" charset="0"/>
                          <a:cs typeface="Cambria"/>
                        </a:rPr>
                        <a:t>мез</a:t>
                      </a:r>
                      <a:r>
                        <a:rPr sz="1100" b="1" spc="5" dirty="0">
                          <a:latin typeface="Century Gothic" panose="020B0502020202020204" pitchFamily="34" charset="0"/>
                          <a:cs typeface="Cambria"/>
                        </a:rPr>
                        <a:t>д</a:t>
                      </a:r>
                      <a:r>
                        <a:rPr sz="1100" b="1" spc="-10" dirty="0">
                          <a:latin typeface="Century Gothic" panose="020B0502020202020204" pitchFamily="34" charset="0"/>
                          <a:cs typeface="Cambria"/>
                        </a:rPr>
                        <a:t>н</a:t>
                      </a:r>
                      <a:r>
                        <a:rPr sz="1100" b="1" dirty="0">
                          <a:latin typeface="Century Gothic" panose="020B0502020202020204" pitchFamily="34" charset="0"/>
                          <a:cs typeface="Cambria"/>
                        </a:rPr>
                        <a:t>ые  </a:t>
                      </a:r>
                      <a:r>
                        <a:rPr sz="1100" b="1" spc="-5" dirty="0">
                          <a:latin typeface="Century Gothic" panose="020B0502020202020204" pitchFamily="34" charset="0"/>
                          <a:cs typeface="Cambria"/>
                        </a:rPr>
                        <a:t>поступления</a:t>
                      </a:r>
                      <a:endParaRPr sz="1100">
                        <a:latin typeface="Century Gothic" panose="020B0502020202020204" pitchFamily="34" charset="0"/>
                        <a:cs typeface="Cambria"/>
                      </a:endParaRPr>
                    </a:p>
                  </a:txBody>
                  <a:tcPr marL="0" marR="0" marT="2857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marL="2540" algn="ctr">
                        <a:lnSpc>
                          <a:spcPct val="100000"/>
                        </a:lnSpc>
                        <a:spcBef>
                          <a:spcPts val="955"/>
                        </a:spcBef>
                      </a:pPr>
                      <a:r>
                        <a:rPr lang="ru-RU" sz="1100" b="1" dirty="0" smtClean="0">
                          <a:latin typeface="Century Gothic" panose="020B0502020202020204" pitchFamily="34" charset="0"/>
                          <a:cs typeface="Cambria"/>
                        </a:rPr>
                        <a:t>2738,6</a:t>
                      </a:r>
                      <a:endParaRPr sz="1100" dirty="0">
                        <a:latin typeface="Century Gothic" panose="020B0502020202020204" pitchFamily="34" charset="0"/>
                        <a:cs typeface="Cambria"/>
                      </a:endParaRPr>
                    </a:p>
                  </a:txBody>
                  <a:tcPr marL="0" marR="0" marT="12128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solidFill>
                      <a:srgbClr val="DAEEF3"/>
                    </a:solidFill>
                  </a:tcPr>
                </a:tc>
                <a:tc>
                  <a:txBody>
                    <a:bodyPr/>
                    <a:lstStyle/>
                    <a:p>
                      <a:pPr marL="1270" algn="ctr">
                        <a:lnSpc>
                          <a:spcPct val="100000"/>
                        </a:lnSpc>
                        <a:spcBef>
                          <a:spcPts val="955"/>
                        </a:spcBef>
                      </a:pPr>
                      <a:r>
                        <a:rPr lang="ru-RU" sz="1100" b="1" dirty="0" smtClean="0">
                          <a:latin typeface="Century Gothic" panose="020B0502020202020204" pitchFamily="34" charset="0"/>
                          <a:cs typeface="Cambria"/>
                        </a:rPr>
                        <a:t>2376,0</a:t>
                      </a:r>
                      <a:endParaRPr sz="1100" dirty="0">
                        <a:latin typeface="Century Gothic" panose="020B0502020202020204" pitchFamily="34" charset="0"/>
                        <a:cs typeface="Cambria"/>
                      </a:endParaRPr>
                    </a:p>
                  </a:txBody>
                  <a:tcPr marL="0" marR="0" marT="1212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marL="2540" algn="ctr">
                        <a:lnSpc>
                          <a:spcPct val="100000"/>
                        </a:lnSpc>
                        <a:spcBef>
                          <a:spcPts val="955"/>
                        </a:spcBef>
                      </a:pPr>
                      <a:r>
                        <a:rPr lang="ru-RU" sz="1100" b="1" dirty="0" smtClean="0">
                          <a:latin typeface="Century Gothic" panose="020B0502020202020204" pitchFamily="34" charset="0"/>
                          <a:cs typeface="Cambria"/>
                        </a:rPr>
                        <a:t>2400,1</a:t>
                      </a:r>
                      <a:endParaRPr sz="1100" dirty="0">
                        <a:latin typeface="Century Gothic" panose="020B0502020202020204" pitchFamily="34" charset="0"/>
                        <a:cs typeface="Cambria"/>
                      </a:endParaRPr>
                    </a:p>
                  </a:txBody>
                  <a:tcPr marL="0" marR="0" marT="1212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marL="1905" algn="ctr">
                        <a:lnSpc>
                          <a:spcPct val="100000"/>
                        </a:lnSpc>
                        <a:spcBef>
                          <a:spcPts val="955"/>
                        </a:spcBef>
                      </a:pPr>
                      <a:r>
                        <a:rPr lang="ru-RU" sz="1100" b="1" dirty="0" smtClean="0">
                          <a:latin typeface="Century Gothic" panose="020B0502020202020204" pitchFamily="34" charset="0"/>
                          <a:cs typeface="Cambria"/>
                        </a:rPr>
                        <a:t>2123,7</a:t>
                      </a:r>
                      <a:endParaRPr sz="1100" dirty="0">
                        <a:latin typeface="Century Gothic" panose="020B0502020202020204" pitchFamily="34" charset="0"/>
                        <a:cs typeface="Cambria"/>
                      </a:endParaRPr>
                    </a:p>
                  </a:txBody>
                  <a:tcPr marL="0" marR="0" marT="1212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marL="51435">
                        <a:lnSpc>
                          <a:spcPct val="100000"/>
                        </a:lnSpc>
                        <a:spcBef>
                          <a:spcPts val="955"/>
                        </a:spcBef>
                      </a:pPr>
                      <a:r>
                        <a:rPr lang="ru-RU" sz="1100" b="1" spc="-5" dirty="0" smtClean="0">
                          <a:latin typeface="Century Gothic" panose="020B0502020202020204" pitchFamily="34" charset="0"/>
                          <a:cs typeface="Cambria"/>
                        </a:rPr>
                        <a:t>86,8</a:t>
                      </a:r>
                      <a:endParaRPr sz="1100" dirty="0">
                        <a:latin typeface="Century Gothic" panose="020B0502020202020204" pitchFamily="34" charset="0"/>
                        <a:cs typeface="Cambria"/>
                      </a:endParaRPr>
                    </a:p>
                  </a:txBody>
                  <a:tcPr marL="0" marR="0" marT="12128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solidFill>
                      <a:srgbClr val="DAEEF3"/>
                    </a:solidFill>
                  </a:tcPr>
                </a:tc>
                <a:tc>
                  <a:txBody>
                    <a:bodyPr/>
                    <a:lstStyle/>
                    <a:p>
                      <a:pPr marR="37465" algn="r">
                        <a:lnSpc>
                          <a:spcPct val="100000"/>
                        </a:lnSpc>
                        <a:spcBef>
                          <a:spcPts val="955"/>
                        </a:spcBef>
                      </a:pPr>
                      <a:r>
                        <a:rPr lang="ru-RU" sz="1100" b="1" spc="-5" dirty="0" smtClean="0">
                          <a:latin typeface="Century Gothic" panose="020B0502020202020204" pitchFamily="34" charset="0"/>
                          <a:cs typeface="Cambria"/>
                        </a:rPr>
                        <a:t>101,0</a:t>
                      </a:r>
                      <a:endParaRPr sz="1100" dirty="0">
                        <a:latin typeface="Century Gothic" panose="020B0502020202020204" pitchFamily="34" charset="0"/>
                        <a:cs typeface="Cambria"/>
                      </a:endParaRPr>
                    </a:p>
                  </a:txBody>
                  <a:tcPr marL="0" marR="0" marT="1212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marR="37465" algn="r">
                        <a:lnSpc>
                          <a:spcPct val="100000"/>
                        </a:lnSpc>
                        <a:spcBef>
                          <a:spcPts val="955"/>
                        </a:spcBef>
                      </a:pPr>
                      <a:r>
                        <a:rPr lang="ru-RU" sz="1100" b="1" spc="-5" dirty="0" smtClean="0">
                          <a:latin typeface="Century Gothic" panose="020B0502020202020204" pitchFamily="34" charset="0"/>
                          <a:cs typeface="Cambria"/>
                        </a:rPr>
                        <a:t>88,5</a:t>
                      </a:r>
                      <a:endParaRPr sz="1100" dirty="0">
                        <a:latin typeface="Century Gothic" panose="020B0502020202020204" pitchFamily="34" charset="0"/>
                        <a:cs typeface="Cambria"/>
                      </a:endParaRPr>
                    </a:p>
                  </a:txBody>
                  <a:tcPr marL="0" marR="0" marT="1212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r>
            </a:tbl>
          </a:graphicData>
        </a:graphic>
      </p:graphicFrame>
      <p:sp>
        <p:nvSpPr>
          <p:cNvPr id="6" name="object 6"/>
          <p:cNvSpPr/>
          <p:nvPr/>
        </p:nvSpPr>
        <p:spPr>
          <a:xfrm>
            <a:off x="269751" y="10172700"/>
            <a:ext cx="1829435" cy="0"/>
          </a:xfrm>
          <a:custGeom>
            <a:avLst/>
            <a:gdLst/>
            <a:ahLst/>
            <a:cxnLst/>
            <a:rect l="l" t="t" r="r" b="b"/>
            <a:pathLst>
              <a:path w="1829435">
                <a:moveTo>
                  <a:pt x="0" y="0"/>
                </a:moveTo>
                <a:lnTo>
                  <a:pt x="1829047" y="0"/>
                </a:lnTo>
              </a:path>
            </a:pathLst>
          </a:custGeom>
          <a:ln w="9128">
            <a:solidFill>
              <a:srgbClr val="000000"/>
            </a:solidFill>
          </a:ln>
        </p:spPr>
        <p:txBody>
          <a:bodyPr wrap="square" lIns="0" tIns="0" rIns="0" bIns="0" rtlCol="0"/>
          <a:lstStyle/>
          <a:p>
            <a:endParaRPr/>
          </a:p>
        </p:txBody>
      </p:sp>
      <p:sp>
        <p:nvSpPr>
          <p:cNvPr id="7" name="object 7"/>
          <p:cNvSpPr txBox="1"/>
          <p:nvPr/>
        </p:nvSpPr>
        <p:spPr>
          <a:xfrm>
            <a:off x="327148" y="10213337"/>
            <a:ext cx="6803901" cy="204543"/>
          </a:xfrm>
          <a:prstGeom prst="rect">
            <a:avLst/>
          </a:prstGeom>
        </p:spPr>
        <p:txBody>
          <a:bodyPr vert="horz" wrap="square" lIns="0" tIns="12065" rIns="0" bIns="0" rtlCol="0">
            <a:spAutoFit/>
          </a:bodyPr>
          <a:lstStyle/>
          <a:p>
            <a:pPr marL="12700">
              <a:lnSpc>
                <a:spcPct val="100000"/>
              </a:lnSpc>
              <a:spcBef>
                <a:spcPts val="95"/>
              </a:spcBef>
            </a:pPr>
            <a:r>
              <a:rPr sz="1200" dirty="0">
                <a:latin typeface="Century Gothic" panose="020B0502020202020204" pitchFamily="34" charset="0"/>
                <a:cs typeface="Times New Roman"/>
              </a:rPr>
              <a:t>* </a:t>
            </a:r>
            <a:r>
              <a:rPr lang="ru-RU" sz="1250" spc="-5" dirty="0" smtClean="0">
                <a:latin typeface="Century Gothic" panose="020B0502020202020204" pitchFamily="34" charset="0"/>
                <a:cs typeface="Times New Roman"/>
              </a:rPr>
              <a:t>За</a:t>
            </a:r>
            <a:r>
              <a:rPr sz="1250" spc="-5" dirty="0" smtClean="0">
                <a:latin typeface="Century Gothic" panose="020B0502020202020204" pitchFamily="34" charset="0"/>
                <a:cs typeface="Times New Roman"/>
              </a:rPr>
              <a:t> 202</a:t>
            </a:r>
            <a:r>
              <a:rPr lang="ru-RU" sz="1250" spc="-5" dirty="0" smtClean="0">
                <a:latin typeface="Century Gothic" panose="020B0502020202020204" pitchFamily="34" charset="0"/>
                <a:cs typeface="Times New Roman"/>
              </a:rPr>
              <a:t>1</a:t>
            </a:r>
            <a:r>
              <a:rPr sz="1250" spc="-5" dirty="0" smtClean="0">
                <a:latin typeface="Century Gothic" panose="020B0502020202020204" pitchFamily="34" charset="0"/>
                <a:cs typeface="Times New Roman"/>
              </a:rPr>
              <a:t> </a:t>
            </a:r>
            <a:r>
              <a:rPr sz="1250" spc="-30" dirty="0">
                <a:latin typeface="Century Gothic" panose="020B0502020202020204" pitchFamily="34" charset="0"/>
                <a:cs typeface="Times New Roman"/>
              </a:rPr>
              <a:t>год </a:t>
            </a:r>
            <a:r>
              <a:rPr sz="1250" spc="-5" dirty="0">
                <a:latin typeface="Century Gothic" panose="020B0502020202020204" pitchFamily="34" charset="0"/>
                <a:cs typeface="Times New Roman"/>
              </a:rPr>
              <a:t>- приведены </a:t>
            </a:r>
            <a:r>
              <a:rPr sz="1250" spc="-10" dirty="0">
                <a:latin typeface="Century Gothic" panose="020B0502020202020204" pitchFamily="34" charset="0"/>
                <a:cs typeface="Times New Roman"/>
              </a:rPr>
              <a:t>показатели ожидаемого </a:t>
            </a:r>
            <a:r>
              <a:rPr sz="1250" spc="-5" dirty="0">
                <a:latin typeface="Century Gothic" panose="020B0502020202020204" pitchFamily="34" charset="0"/>
                <a:cs typeface="Times New Roman"/>
              </a:rPr>
              <a:t>исполнения местного</a:t>
            </a:r>
            <a:r>
              <a:rPr sz="1250" spc="25" dirty="0">
                <a:latin typeface="Century Gothic" panose="020B0502020202020204" pitchFamily="34" charset="0"/>
                <a:cs typeface="Times New Roman"/>
              </a:rPr>
              <a:t> </a:t>
            </a:r>
            <a:r>
              <a:rPr sz="1250" spc="-10" dirty="0">
                <a:latin typeface="Century Gothic" panose="020B0502020202020204" pitchFamily="34" charset="0"/>
                <a:cs typeface="Times New Roman"/>
              </a:rPr>
              <a:t>бюджета</a:t>
            </a:r>
            <a:r>
              <a:rPr sz="1250" spc="-10" dirty="0">
                <a:latin typeface="Times New Roman"/>
                <a:cs typeface="Times New Roman"/>
              </a:rPr>
              <a:t>.</a:t>
            </a:r>
            <a:endParaRPr sz="1250" dirty="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object 68"/>
          <p:cNvSpPr/>
          <p:nvPr/>
        </p:nvSpPr>
        <p:spPr>
          <a:xfrm rot="5400000">
            <a:off x="3649790" y="5604172"/>
            <a:ext cx="4953369" cy="3629649"/>
          </a:xfrm>
          <a:prstGeom prst="rect">
            <a:avLst/>
          </a:prstGeom>
          <a:blipFill>
            <a:blip r:embed="rId2" cstate="print"/>
            <a:stretch>
              <a:fillRect/>
            </a:stretch>
          </a:blipFill>
        </p:spPr>
        <p:txBody>
          <a:bodyPr wrap="square" lIns="0" tIns="0" rIns="0" bIns="0" rtlCol="0"/>
          <a:lstStyle/>
          <a:p>
            <a:endParaRPr/>
          </a:p>
        </p:txBody>
      </p:sp>
      <p:sp>
        <p:nvSpPr>
          <p:cNvPr id="2" name="object 2"/>
          <p:cNvSpPr txBox="1"/>
          <p:nvPr/>
        </p:nvSpPr>
        <p:spPr>
          <a:xfrm>
            <a:off x="7185152" y="209816"/>
            <a:ext cx="371348" cy="258404"/>
          </a:xfrm>
          <a:prstGeom prst="rect">
            <a:avLst/>
          </a:prstGeom>
        </p:spPr>
        <p:txBody>
          <a:bodyPr vert="horz" wrap="square" lIns="0" tIns="12065" rIns="0" bIns="0" rtlCol="0">
            <a:spAutoFit/>
          </a:bodyPr>
          <a:lstStyle/>
          <a:p>
            <a:pPr marL="12700">
              <a:lnSpc>
                <a:spcPct val="100000"/>
              </a:lnSpc>
              <a:spcBef>
                <a:spcPts val="95"/>
              </a:spcBef>
            </a:pPr>
            <a:r>
              <a:rPr lang="ru-RU" sz="1600" b="1" dirty="0" smtClean="0">
                <a:latin typeface="Century Gothic" panose="020B0502020202020204" pitchFamily="34" charset="0"/>
                <a:cs typeface="Times New Roman"/>
              </a:rPr>
              <a:t>13</a:t>
            </a:r>
            <a:endParaRPr sz="1600" dirty="0">
              <a:latin typeface="Century Gothic" panose="020B0502020202020204" pitchFamily="34" charset="0"/>
              <a:cs typeface="Times New Roman"/>
            </a:endParaRPr>
          </a:p>
        </p:txBody>
      </p:sp>
      <p:sp>
        <p:nvSpPr>
          <p:cNvPr id="3" name="object 3"/>
          <p:cNvSpPr txBox="1"/>
          <p:nvPr/>
        </p:nvSpPr>
        <p:spPr>
          <a:xfrm>
            <a:off x="346967" y="727963"/>
            <a:ext cx="3776722" cy="486409"/>
          </a:xfrm>
          <a:prstGeom prst="rect">
            <a:avLst/>
          </a:prstGeom>
        </p:spPr>
        <p:txBody>
          <a:bodyPr vert="horz" wrap="square" lIns="0" tIns="9525" rIns="0" bIns="0" rtlCol="0">
            <a:spAutoFit/>
          </a:bodyPr>
          <a:lstStyle/>
          <a:p>
            <a:pPr marL="12700" marR="5080">
              <a:lnSpc>
                <a:spcPct val="101400"/>
              </a:lnSpc>
              <a:spcBef>
                <a:spcPts val="75"/>
              </a:spcBef>
            </a:pPr>
            <a:r>
              <a:rPr sz="1500" b="1" spc="-5" dirty="0">
                <a:solidFill>
                  <a:srgbClr val="4AACC5"/>
                </a:solidFill>
                <a:latin typeface="Century Gothic" panose="020B0502020202020204" pitchFamily="34" charset="0"/>
                <a:cs typeface="Calibri"/>
              </a:rPr>
              <a:t>НАЛОГОВЫЕ </a:t>
            </a:r>
            <a:r>
              <a:rPr sz="1500" b="1" dirty="0">
                <a:solidFill>
                  <a:srgbClr val="4AACC5"/>
                </a:solidFill>
                <a:latin typeface="Century Gothic" panose="020B0502020202020204" pitchFamily="34" charset="0"/>
                <a:cs typeface="Calibri"/>
              </a:rPr>
              <a:t>И </a:t>
            </a:r>
            <a:r>
              <a:rPr sz="1500" b="1" spc="-5" dirty="0">
                <a:solidFill>
                  <a:srgbClr val="4AACC5"/>
                </a:solidFill>
                <a:latin typeface="Century Gothic" panose="020B0502020202020204" pitchFamily="34" charset="0"/>
                <a:cs typeface="Calibri"/>
              </a:rPr>
              <a:t>НЕНАЛОГОВЫЕ ДОХОДЫ  МЕСТНОГО</a:t>
            </a:r>
            <a:r>
              <a:rPr sz="1500" b="1" spc="-60" dirty="0">
                <a:solidFill>
                  <a:srgbClr val="4AACC5"/>
                </a:solidFill>
                <a:latin typeface="Century Gothic" panose="020B0502020202020204" pitchFamily="34" charset="0"/>
                <a:cs typeface="Calibri"/>
              </a:rPr>
              <a:t> </a:t>
            </a:r>
            <a:r>
              <a:rPr sz="1500" b="1" spc="-5" dirty="0">
                <a:solidFill>
                  <a:srgbClr val="4AACC5"/>
                </a:solidFill>
                <a:latin typeface="Century Gothic" panose="020B0502020202020204" pitchFamily="34" charset="0"/>
                <a:cs typeface="Calibri"/>
              </a:rPr>
              <a:t>БЮДЖЕТА</a:t>
            </a:r>
            <a:endParaRPr sz="1500" dirty="0">
              <a:latin typeface="Century Gothic" panose="020B0502020202020204" pitchFamily="34" charset="0"/>
              <a:cs typeface="Calibri"/>
            </a:endParaRPr>
          </a:p>
        </p:txBody>
      </p:sp>
      <p:sp>
        <p:nvSpPr>
          <p:cNvPr id="4" name="object 4"/>
          <p:cNvSpPr txBox="1"/>
          <p:nvPr/>
        </p:nvSpPr>
        <p:spPr>
          <a:xfrm>
            <a:off x="346967" y="4889131"/>
            <a:ext cx="5328678" cy="487680"/>
          </a:xfrm>
          <a:prstGeom prst="rect">
            <a:avLst/>
          </a:prstGeom>
        </p:spPr>
        <p:txBody>
          <a:bodyPr vert="horz" wrap="square" lIns="0" tIns="7620" rIns="0" bIns="0" rtlCol="0">
            <a:spAutoFit/>
          </a:bodyPr>
          <a:lstStyle/>
          <a:p>
            <a:pPr marL="12700" marR="5080" indent="-635">
              <a:lnSpc>
                <a:spcPct val="102099"/>
              </a:lnSpc>
              <a:spcBef>
                <a:spcPts val="60"/>
              </a:spcBef>
            </a:pPr>
            <a:r>
              <a:rPr sz="1500" b="1" spc="-5" dirty="0">
                <a:solidFill>
                  <a:srgbClr val="4AACC5"/>
                </a:solidFill>
                <a:latin typeface="Century Gothic" panose="020B0502020202020204" pitchFamily="34" charset="0"/>
                <a:cs typeface="Calibri"/>
              </a:rPr>
              <a:t>СТРУКТУРА НАЛОГОВЫХ </a:t>
            </a:r>
            <a:r>
              <a:rPr sz="1500" b="1" dirty="0">
                <a:solidFill>
                  <a:srgbClr val="4AACC5"/>
                </a:solidFill>
                <a:latin typeface="Century Gothic" panose="020B0502020202020204" pitchFamily="34" charset="0"/>
                <a:cs typeface="Calibri"/>
              </a:rPr>
              <a:t>И </a:t>
            </a:r>
            <a:r>
              <a:rPr sz="1500" b="1" spc="-5" dirty="0">
                <a:solidFill>
                  <a:srgbClr val="4AACC5"/>
                </a:solidFill>
                <a:latin typeface="Century Gothic" panose="020B0502020202020204" pitchFamily="34" charset="0"/>
                <a:cs typeface="Calibri"/>
              </a:rPr>
              <a:t>НЕНАЛОГОВЫХ ДОХОДОВ  МЕСТНОГО БЮДЖЕТА,</a:t>
            </a:r>
            <a:r>
              <a:rPr sz="1500" b="1" spc="-55" dirty="0">
                <a:solidFill>
                  <a:srgbClr val="4AACC5"/>
                </a:solidFill>
                <a:latin typeface="Century Gothic" panose="020B0502020202020204" pitchFamily="34" charset="0"/>
                <a:cs typeface="Calibri"/>
              </a:rPr>
              <a:t> </a:t>
            </a:r>
            <a:r>
              <a:rPr sz="1500" b="1" dirty="0">
                <a:solidFill>
                  <a:srgbClr val="4AACC5"/>
                </a:solidFill>
                <a:latin typeface="Century Gothic" panose="020B0502020202020204" pitchFamily="34" charset="0"/>
                <a:cs typeface="Calibri"/>
              </a:rPr>
              <a:t>%</a:t>
            </a:r>
            <a:endParaRPr sz="1500" dirty="0">
              <a:latin typeface="Century Gothic" panose="020B0502020202020204" pitchFamily="34" charset="0"/>
              <a:cs typeface="Calibri"/>
            </a:endParaRPr>
          </a:p>
        </p:txBody>
      </p:sp>
      <p:sp>
        <p:nvSpPr>
          <p:cNvPr id="5" name="object 5"/>
          <p:cNvSpPr txBox="1"/>
          <p:nvPr/>
        </p:nvSpPr>
        <p:spPr>
          <a:xfrm>
            <a:off x="472109" y="10147300"/>
            <a:ext cx="6728918" cy="204543"/>
          </a:xfrm>
          <a:prstGeom prst="rect">
            <a:avLst/>
          </a:prstGeom>
        </p:spPr>
        <p:txBody>
          <a:bodyPr vert="horz" wrap="square" lIns="0" tIns="12065" rIns="0" bIns="0" rtlCol="0">
            <a:spAutoFit/>
          </a:bodyPr>
          <a:lstStyle/>
          <a:p>
            <a:pPr marL="12700">
              <a:lnSpc>
                <a:spcPct val="100000"/>
              </a:lnSpc>
              <a:spcBef>
                <a:spcPts val="95"/>
              </a:spcBef>
            </a:pPr>
            <a:r>
              <a:rPr sz="1200" dirty="0">
                <a:latin typeface="Century Gothic" panose="020B0502020202020204" pitchFamily="34" charset="0"/>
                <a:cs typeface="Times New Roman"/>
              </a:rPr>
              <a:t>* </a:t>
            </a:r>
            <a:r>
              <a:rPr lang="ru-RU" sz="1250" spc="-5" dirty="0" smtClean="0">
                <a:latin typeface="Century Gothic" panose="020B0502020202020204" pitchFamily="34" charset="0"/>
                <a:cs typeface="Times New Roman"/>
              </a:rPr>
              <a:t>За</a:t>
            </a:r>
            <a:r>
              <a:rPr sz="1250" spc="-5" dirty="0" smtClean="0">
                <a:latin typeface="Century Gothic" panose="020B0502020202020204" pitchFamily="34" charset="0"/>
                <a:cs typeface="Times New Roman"/>
              </a:rPr>
              <a:t> 202</a:t>
            </a:r>
            <a:r>
              <a:rPr lang="ru-RU" sz="1250" spc="-5" dirty="0" smtClean="0">
                <a:latin typeface="Century Gothic" panose="020B0502020202020204" pitchFamily="34" charset="0"/>
                <a:cs typeface="Times New Roman"/>
              </a:rPr>
              <a:t>1</a:t>
            </a:r>
            <a:r>
              <a:rPr sz="1250" spc="-5" dirty="0" smtClean="0">
                <a:latin typeface="Century Gothic" panose="020B0502020202020204" pitchFamily="34" charset="0"/>
                <a:cs typeface="Times New Roman"/>
              </a:rPr>
              <a:t> </a:t>
            </a:r>
            <a:r>
              <a:rPr sz="1250" spc="-30" dirty="0">
                <a:latin typeface="Century Gothic" panose="020B0502020202020204" pitchFamily="34" charset="0"/>
                <a:cs typeface="Times New Roman"/>
              </a:rPr>
              <a:t>год </a:t>
            </a:r>
            <a:r>
              <a:rPr sz="1250" spc="-5" dirty="0">
                <a:latin typeface="Century Gothic" panose="020B0502020202020204" pitchFamily="34" charset="0"/>
                <a:cs typeface="Times New Roman"/>
              </a:rPr>
              <a:t>- приведены </a:t>
            </a:r>
            <a:r>
              <a:rPr sz="1250" spc="-10" dirty="0">
                <a:latin typeface="Century Gothic" panose="020B0502020202020204" pitchFamily="34" charset="0"/>
                <a:cs typeface="Times New Roman"/>
              </a:rPr>
              <a:t>показатели ожидаемого </a:t>
            </a:r>
            <a:r>
              <a:rPr sz="1250" spc="-5" dirty="0">
                <a:latin typeface="Century Gothic" panose="020B0502020202020204" pitchFamily="34" charset="0"/>
                <a:cs typeface="Times New Roman"/>
              </a:rPr>
              <a:t>исполнения местного</a:t>
            </a:r>
            <a:r>
              <a:rPr sz="1250" spc="85" dirty="0">
                <a:latin typeface="Century Gothic" panose="020B0502020202020204" pitchFamily="34" charset="0"/>
                <a:cs typeface="Times New Roman"/>
              </a:rPr>
              <a:t> </a:t>
            </a:r>
            <a:r>
              <a:rPr sz="1250" spc="-10" dirty="0">
                <a:latin typeface="Century Gothic" panose="020B0502020202020204" pitchFamily="34" charset="0"/>
                <a:cs typeface="Times New Roman"/>
              </a:rPr>
              <a:t>бюджета.</a:t>
            </a:r>
            <a:endParaRPr sz="1250" dirty="0">
              <a:latin typeface="Century Gothic" panose="020B0502020202020204" pitchFamily="34" charset="0"/>
              <a:cs typeface="Times New Roman"/>
            </a:endParaRPr>
          </a:p>
        </p:txBody>
      </p:sp>
      <p:sp>
        <p:nvSpPr>
          <p:cNvPr id="49" name="object 49"/>
          <p:cNvSpPr txBox="1"/>
          <p:nvPr/>
        </p:nvSpPr>
        <p:spPr>
          <a:xfrm>
            <a:off x="5823724" y="1179785"/>
            <a:ext cx="1380478" cy="212238"/>
          </a:xfrm>
          <a:prstGeom prst="rect">
            <a:avLst/>
          </a:prstGeom>
        </p:spPr>
        <p:txBody>
          <a:bodyPr vert="horz" wrap="square" lIns="0" tIns="12065" rIns="0" bIns="0" rtlCol="0">
            <a:spAutoFit/>
          </a:bodyPr>
          <a:lstStyle/>
          <a:p>
            <a:pPr marL="12700">
              <a:lnSpc>
                <a:spcPct val="100000"/>
              </a:lnSpc>
              <a:spcBef>
                <a:spcPts val="95"/>
              </a:spcBef>
            </a:pPr>
            <a:r>
              <a:rPr lang="ru-RU" sz="1300" spc="-10" dirty="0" smtClean="0">
                <a:solidFill>
                  <a:srgbClr val="16375E"/>
                </a:solidFill>
                <a:latin typeface="Century Gothic" panose="020B0502020202020204" pitchFamily="34" charset="0"/>
                <a:cs typeface="Times New Roman"/>
              </a:rPr>
              <a:t>млн</a:t>
            </a:r>
            <a:r>
              <a:rPr sz="1300" spc="-10" dirty="0" smtClean="0">
                <a:solidFill>
                  <a:srgbClr val="16375E"/>
                </a:solidFill>
                <a:latin typeface="Century Gothic" panose="020B0502020202020204" pitchFamily="34" charset="0"/>
                <a:cs typeface="Times New Roman"/>
              </a:rPr>
              <a:t>.</a:t>
            </a:r>
            <a:r>
              <a:rPr sz="1300" spc="-65" dirty="0" smtClean="0">
                <a:solidFill>
                  <a:srgbClr val="16375E"/>
                </a:solidFill>
                <a:latin typeface="Century Gothic" panose="020B0502020202020204" pitchFamily="34" charset="0"/>
                <a:cs typeface="Times New Roman"/>
              </a:rPr>
              <a:t> </a:t>
            </a:r>
            <a:r>
              <a:rPr sz="1300" spc="-20" dirty="0">
                <a:solidFill>
                  <a:srgbClr val="16375E"/>
                </a:solidFill>
                <a:latin typeface="Century Gothic" panose="020B0502020202020204" pitchFamily="34" charset="0"/>
                <a:cs typeface="Times New Roman"/>
              </a:rPr>
              <a:t>рублей</a:t>
            </a:r>
            <a:endParaRPr sz="1300" dirty="0">
              <a:latin typeface="Century Gothic" panose="020B0502020202020204" pitchFamily="34" charset="0"/>
              <a:cs typeface="Times New Roman"/>
            </a:endParaRPr>
          </a:p>
        </p:txBody>
      </p:sp>
      <p:sp>
        <p:nvSpPr>
          <p:cNvPr id="102" name="object 102"/>
          <p:cNvSpPr/>
          <p:nvPr/>
        </p:nvSpPr>
        <p:spPr>
          <a:xfrm>
            <a:off x="269750" y="4745637"/>
            <a:ext cx="6932930" cy="0"/>
          </a:xfrm>
          <a:custGeom>
            <a:avLst/>
            <a:gdLst/>
            <a:ahLst/>
            <a:cxnLst/>
            <a:rect l="l" t="t" r="r" b="b"/>
            <a:pathLst>
              <a:path w="6932930">
                <a:moveTo>
                  <a:pt x="0" y="0"/>
                </a:moveTo>
                <a:lnTo>
                  <a:pt x="6932316" y="0"/>
                </a:lnTo>
              </a:path>
            </a:pathLst>
          </a:custGeom>
          <a:ln w="8915">
            <a:solidFill>
              <a:srgbClr val="A4A4A4"/>
            </a:solidFill>
          </a:ln>
        </p:spPr>
        <p:txBody>
          <a:bodyPr wrap="square" lIns="0" tIns="0" rIns="0" bIns="0" rtlCol="0"/>
          <a:lstStyle/>
          <a:p>
            <a:endParaRPr/>
          </a:p>
        </p:txBody>
      </p:sp>
      <p:sp>
        <p:nvSpPr>
          <p:cNvPr id="103" name="object 103"/>
          <p:cNvSpPr/>
          <p:nvPr/>
        </p:nvSpPr>
        <p:spPr>
          <a:xfrm>
            <a:off x="501650" y="9994900"/>
            <a:ext cx="990600" cy="0"/>
          </a:xfrm>
          <a:custGeom>
            <a:avLst/>
            <a:gdLst/>
            <a:ahLst/>
            <a:cxnLst/>
            <a:rect l="l" t="t" r="r" b="b"/>
            <a:pathLst>
              <a:path w="990600">
                <a:moveTo>
                  <a:pt x="0" y="0"/>
                </a:moveTo>
                <a:lnTo>
                  <a:pt x="990600" y="0"/>
                </a:lnTo>
              </a:path>
            </a:pathLst>
          </a:custGeom>
          <a:ln w="7620">
            <a:solidFill>
              <a:srgbClr val="000000"/>
            </a:solidFill>
          </a:ln>
        </p:spPr>
        <p:txBody>
          <a:bodyPr wrap="square" lIns="0" tIns="0" rIns="0" bIns="0" rtlCol="0"/>
          <a:lstStyle/>
          <a:p>
            <a:endParaRPr/>
          </a:p>
        </p:txBody>
      </p:sp>
      <p:graphicFrame>
        <p:nvGraphicFramePr>
          <p:cNvPr id="106" name="Диаграмма 105"/>
          <p:cNvGraphicFramePr/>
          <p:nvPr>
            <p:extLst>
              <p:ext uri="{D42A27DB-BD31-4B8C-83A1-F6EECF244321}">
                <p14:modId xmlns:p14="http://schemas.microsoft.com/office/powerpoint/2010/main" val="932149681"/>
              </p:ext>
            </p:extLst>
          </p:nvPr>
        </p:nvGraphicFramePr>
        <p:xfrm>
          <a:off x="269750" y="1427908"/>
          <a:ext cx="6931277" cy="33894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1" name="Диаграмма 110"/>
          <p:cNvGraphicFramePr/>
          <p:nvPr>
            <p:extLst>
              <p:ext uri="{D42A27DB-BD31-4B8C-83A1-F6EECF244321}">
                <p14:modId xmlns:p14="http://schemas.microsoft.com/office/powerpoint/2010/main" val="1169603654"/>
              </p:ext>
            </p:extLst>
          </p:nvPr>
        </p:nvGraphicFramePr>
        <p:xfrm>
          <a:off x="269751" y="5448582"/>
          <a:ext cx="6915402" cy="448518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85152" y="209816"/>
            <a:ext cx="371348" cy="258404"/>
          </a:xfrm>
          <a:prstGeom prst="rect">
            <a:avLst/>
          </a:prstGeom>
        </p:spPr>
        <p:txBody>
          <a:bodyPr vert="horz" wrap="square" lIns="0" tIns="12065" rIns="0" bIns="0" rtlCol="0">
            <a:spAutoFit/>
          </a:bodyPr>
          <a:lstStyle/>
          <a:p>
            <a:pPr marL="12700">
              <a:lnSpc>
                <a:spcPct val="100000"/>
              </a:lnSpc>
              <a:spcBef>
                <a:spcPts val="95"/>
              </a:spcBef>
            </a:pPr>
            <a:r>
              <a:rPr lang="ru-RU" sz="1600" b="1" dirty="0" smtClean="0">
                <a:latin typeface="Century Gothic" panose="020B0502020202020204" pitchFamily="34" charset="0"/>
                <a:cs typeface="Times New Roman"/>
              </a:rPr>
              <a:t>14</a:t>
            </a:r>
            <a:endParaRPr sz="1600" dirty="0">
              <a:latin typeface="Century Gothic" panose="020B0502020202020204" pitchFamily="34" charset="0"/>
              <a:cs typeface="Times New Roman"/>
            </a:endParaRPr>
          </a:p>
        </p:txBody>
      </p:sp>
      <p:sp>
        <p:nvSpPr>
          <p:cNvPr id="3" name="object 3"/>
          <p:cNvSpPr txBox="1"/>
          <p:nvPr/>
        </p:nvSpPr>
        <p:spPr>
          <a:xfrm>
            <a:off x="390135" y="349591"/>
            <a:ext cx="6865620" cy="1075423"/>
          </a:xfrm>
          <a:prstGeom prst="rect">
            <a:avLst/>
          </a:prstGeom>
        </p:spPr>
        <p:txBody>
          <a:bodyPr vert="horz" wrap="square" lIns="0" tIns="9525" rIns="0" bIns="0" rtlCol="0">
            <a:spAutoFit/>
          </a:bodyPr>
          <a:lstStyle/>
          <a:p>
            <a:pPr marL="12700" marR="1595755">
              <a:lnSpc>
                <a:spcPct val="101400"/>
              </a:lnSpc>
              <a:spcBef>
                <a:spcPts val="75"/>
              </a:spcBef>
            </a:pPr>
            <a:r>
              <a:rPr sz="1400" b="1" spc="-5" dirty="0">
                <a:solidFill>
                  <a:srgbClr val="4AACC5"/>
                </a:solidFill>
                <a:latin typeface="Century Gothic" panose="020B0502020202020204" pitchFamily="34" charset="0"/>
                <a:cs typeface="Calibri"/>
              </a:rPr>
              <a:t>РАСПРЕДЕЛЕНИЕ БЮДЖЕТНЫХ АССИГНОВАНИЙ </a:t>
            </a:r>
            <a:r>
              <a:rPr sz="1400" b="1" dirty="0">
                <a:solidFill>
                  <a:srgbClr val="4AACC5"/>
                </a:solidFill>
                <a:latin typeface="Century Gothic" panose="020B0502020202020204" pitchFamily="34" charset="0"/>
                <a:cs typeface="Calibri"/>
              </a:rPr>
              <a:t>ПО </a:t>
            </a:r>
            <a:r>
              <a:rPr sz="1400" b="1" spc="-5" dirty="0">
                <a:solidFill>
                  <a:srgbClr val="4AACC5"/>
                </a:solidFill>
                <a:latin typeface="Century Gothic" panose="020B0502020202020204" pitchFamily="34" charset="0"/>
                <a:cs typeface="Calibri"/>
              </a:rPr>
              <a:t>РАЗДЕЛАМ  </a:t>
            </a:r>
            <a:r>
              <a:rPr sz="1400" b="1" dirty="0">
                <a:solidFill>
                  <a:srgbClr val="4AACC5"/>
                </a:solidFill>
                <a:latin typeface="Century Gothic" panose="020B0502020202020204" pitchFamily="34" charset="0"/>
                <a:cs typeface="Calibri"/>
              </a:rPr>
              <a:t>И ПОДРАЗДЕЛАМ </a:t>
            </a:r>
            <a:r>
              <a:rPr sz="1400" b="1" spc="-5" dirty="0">
                <a:solidFill>
                  <a:srgbClr val="4AACC5"/>
                </a:solidFill>
                <a:latin typeface="Century Gothic" panose="020B0502020202020204" pitchFamily="34" charset="0"/>
                <a:cs typeface="Calibri"/>
              </a:rPr>
              <a:t>КЛАССИФИКАЦИИ РАСХОДОВ</a:t>
            </a:r>
            <a:r>
              <a:rPr sz="1400" b="1" spc="-40" dirty="0">
                <a:solidFill>
                  <a:srgbClr val="4AACC5"/>
                </a:solidFill>
                <a:latin typeface="Century Gothic" panose="020B0502020202020204" pitchFamily="34" charset="0"/>
                <a:cs typeface="Calibri"/>
              </a:rPr>
              <a:t> </a:t>
            </a:r>
            <a:r>
              <a:rPr sz="1400" b="1" spc="-5" dirty="0">
                <a:solidFill>
                  <a:srgbClr val="4AACC5"/>
                </a:solidFill>
                <a:latin typeface="Century Gothic" panose="020B0502020202020204" pitchFamily="34" charset="0"/>
                <a:cs typeface="Calibri"/>
              </a:rPr>
              <a:t>БЮДЖЕТОВ</a:t>
            </a:r>
            <a:endParaRPr sz="1400" dirty="0">
              <a:latin typeface="Century Gothic" panose="020B0502020202020204" pitchFamily="34" charset="0"/>
              <a:cs typeface="Calibri"/>
            </a:endParaRPr>
          </a:p>
          <a:p>
            <a:pPr>
              <a:lnSpc>
                <a:spcPct val="100000"/>
              </a:lnSpc>
              <a:spcBef>
                <a:spcPts val="50"/>
              </a:spcBef>
            </a:pPr>
            <a:endParaRPr sz="1400" dirty="0">
              <a:latin typeface="Century Gothic" panose="020B0502020202020204" pitchFamily="34" charset="0"/>
              <a:cs typeface="Times New Roman"/>
            </a:endParaRPr>
          </a:p>
          <a:p>
            <a:pPr marR="5080" algn="r">
              <a:lnSpc>
                <a:spcPct val="100000"/>
              </a:lnSpc>
            </a:pPr>
            <a:r>
              <a:rPr sz="1200" spc="-5" dirty="0">
                <a:solidFill>
                  <a:srgbClr val="30839A"/>
                </a:solidFill>
                <a:latin typeface="Century Gothic" panose="020B0502020202020204" pitchFamily="34" charset="0"/>
                <a:cs typeface="Times New Roman"/>
              </a:rPr>
              <a:t>млн.</a:t>
            </a:r>
            <a:r>
              <a:rPr sz="1200" spc="-65" dirty="0">
                <a:solidFill>
                  <a:srgbClr val="30839A"/>
                </a:solidFill>
                <a:latin typeface="Century Gothic" panose="020B0502020202020204" pitchFamily="34" charset="0"/>
                <a:cs typeface="Times New Roman"/>
              </a:rPr>
              <a:t> </a:t>
            </a:r>
            <a:r>
              <a:rPr sz="1200" spc="-10" dirty="0">
                <a:solidFill>
                  <a:srgbClr val="30839A"/>
                </a:solidFill>
                <a:latin typeface="Century Gothic" panose="020B0502020202020204" pitchFamily="34" charset="0"/>
                <a:cs typeface="Times New Roman"/>
              </a:rPr>
              <a:t>рублей</a:t>
            </a:r>
            <a:endParaRPr sz="1200" dirty="0">
              <a:latin typeface="Century Gothic" panose="020B0502020202020204" pitchFamily="34" charset="0"/>
              <a:cs typeface="Times New Roman"/>
            </a:endParaRPr>
          </a:p>
        </p:txBody>
      </p:sp>
      <p:graphicFrame>
        <p:nvGraphicFramePr>
          <p:cNvPr id="4" name="object 4"/>
          <p:cNvGraphicFramePr>
            <a:graphicFrameLocks noGrp="1"/>
          </p:cNvGraphicFramePr>
          <p:nvPr>
            <p:extLst>
              <p:ext uri="{D42A27DB-BD31-4B8C-83A1-F6EECF244321}">
                <p14:modId xmlns:p14="http://schemas.microsoft.com/office/powerpoint/2010/main" val="2689080655"/>
              </p:ext>
            </p:extLst>
          </p:nvPr>
        </p:nvGraphicFramePr>
        <p:xfrm>
          <a:off x="356616" y="1624831"/>
          <a:ext cx="6828535" cy="8065269"/>
        </p:xfrm>
        <a:graphic>
          <a:graphicData uri="http://schemas.openxmlformats.org/drawingml/2006/table">
            <a:tbl>
              <a:tblPr firstRow="1" bandRow="1">
                <a:tableStyleId>{2D5ABB26-0587-4C30-8999-92F81FD0307C}</a:tableStyleId>
              </a:tblPr>
              <a:tblGrid>
                <a:gridCol w="2206993"/>
                <a:gridCol w="839130"/>
                <a:gridCol w="736292"/>
                <a:gridCol w="736025"/>
                <a:gridCol w="734668"/>
                <a:gridCol w="524466"/>
                <a:gridCol w="524625"/>
                <a:gridCol w="526336"/>
              </a:tblGrid>
              <a:tr h="300903">
                <a:tc rowSpan="2">
                  <a:txBody>
                    <a:bodyPr/>
                    <a:lstStyle/>
                    <a:p>
                      <a:pPr>
                        <a:lnSpc>
                          <a:spcPct val="100000"/>
                        </a:lnSpc>
                        <a:spcBef>
                          <a:spcPts val="20"/>
                        </a:spcBef>
                      </a:pPr>
                      <a:endParaRPr sz="1300" dirty="0">
                        <a:latin typeface="Century Gothic" panose="020B0502020202020204" pitchFamily="34" charset="0"/>
                        <a:cs typeface="Times New Roman"/>
                      </a:endParaRPr>
                    </a:p>
                    <a:p>
                      <a:pPr marL="292100" marR="71755" indent="-215265">
                        <a:lnSpc>
                          <a:spcPts val="1240"/>
                        </a:lnSpc>
                      </a:pPr>
                      <a:r>
                        <a:rPr sz="1050" b="1" spc="-5" dirty="0">
                          <a:solidFill>
                            <a:srgbClr val="FFFFFF"/>
                          </a:solidFill>
                          <a:latin typeface="Century Gothic" panose="020B0502020202020204" pitchFamily="34" charset="0"/>
                          <a:cs typeface="Cambria"/>
                        </a:rPr>
                        <a:t>Наименование показателя  (раздел,</a:t>
                      </a:r>
                      <a:r>
                        <a:rPr sz="1050" b="1" spc="-65" dirty="0">
                          <a:solidFill>
                            <a:srgbClr val="FFFFFF"/>
                          </a:solidFill>
                          <a:latin typeface="Century Gothic" panose="020B0502020202020204" pitchFamily="34" charset="0"/>
                          <a:cs typeface="Cambria"/>
                        </a:rPr>
                        <a:t> </a:t>
                      </a:r>
                      <a:r>
                        <a:rPr sz="1050" b="1" spc="-5" dirty="0">
                          <a:solidFill>
                            <a:srgbClr val="FFFFFF"/>
                          </a:solidFill>
                          <a:latin typeface="Century Gothic" panose="020B0502020202020204" pitchFamily="34" charset="0"/>
                          <a:cs typeface="Cambria"/>
                        </a:rPr>
                        <a:t>подраздел)</a:t>
                      </a:r>
                      <a:endParaRPr sz="1050" dirty="0">
                        <a:latin typeface="Century Gothic" panose="020B0502020202020204" pitchFamily="34" charset="0"/>
                        <a:cs typeface="Cambria"/>
                      </a:endParaRPr>
                    </a:p>
                  </a:txBody>
                  <a:tcPr marL="0" marR="0" marT="2540" marB="0">
                    <a:lnL w="6350">
                      <a:solidFill>
                        <a:srgbClr val="91CDDC"/>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rowSpan="2">
                  <a:txBody>
                    <a:bodyPr/>
                    <a:lstStyle/>
                    <a:p>
                      <a:pPr algn="ctr">
                        <a:lnSpc>
                          <a:spcPct val="100000"/>
                        </a:lnSpc>
                        <a:spcBef>
                          <a:spcPts val="20"/>
                        </a:spcBef>
                      </a:pPr>
                      <a:endParaRPr sz="1300" dirty="0">
                        <a:latin typeface="Century Gothic" panose="020B0502020202020204" pitchFamily="34" charset="0"/>
                        <a:cs typeface="Times New Roman"/>
                      </a:endParaRPr>
                    </a:p>
                    <a:p>
                      <a:pPr marL="41910" algn="ctr">
                        <a:lnSpc>
                          <a:spcPts val="1250"/>
                        </a:lnSpc>
                      </a:pPr>
                      <a:r>
                        <a:rPr lang="ru-RU" sz="1050" b="1" spc="-5" dirty="0" smtClean="0">
                          <a:solidFill>
                            <a:srgbClr val="FFFFFF"/>
                          </a:solidFill>
                          <a:latin typeface="Century Gothic" panose="020B0502020202020204" pitchFamily="34" charset="0"/>
                          <a:cs typeface="Cambria"/>
                        </a:rPr>
                        <a:t>2021 год (отчет)</a:t>
                      </a:r>
                      <a:endParaRPr sz="1050" dirty="0">
                        <a:latin typeface="Century Gothic" panose="020B0502020202020204" pitchFamily="34" charset="0"/>
                        <a:cs typeface="Cambria"/>
                      </a:endParaRPr>
                    </a:p>
                    <a:p>
                      <a:pPr marL="17780" algn="ctr">
                        <a:lnSpc>
                          <a:spcPts val="1130"/>
                        </a:lnSpc>
                      </a:pPr>
                      <a:endParaRPr sz="950" dirty="0">
                        <a:latin typeface="Century Gothic" panose="020B0502020202020204" pitchFamily="34" charset="0"/>
                        <a:cs typeface="Cambria"/>
                      </a:endParaRPr>
                    </a:p>
                  </a:txBody>
                  <a:tcPr marL="0" marR="0" marT="2540" marB="0">
                    <a:lnL w="6350" cap="flat" cmpd="sng" algn="ctr">
                      <a:solidFill>
                        <a:srgbClr val="D9D9D9"/>
                      </a:solidFill>
                      <a:prstDash val="solid"/>
                      <a:round/>
                      <a:headEnd type="none" w="med" len="med"/>
                      <a:tailEnd type="none" w="med" len="med"/>
                    </a:lnL>
                    <a:lnR w="6350">
                      <a:solidFill>
                        <a:srgbClr val="D9D9D9"/>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solidFill>
                      <a:srgbClr val="4AACC5"/>
                    </a:solidFill>
                  </a:tcPr>
                </a:tc>
                <a:tc rowSpan="2">
                  <a:txBody>
                    <a:bodyPr/>
                    <a:lstStyle/>
                    <a:p>
                      <a:pPr algn="ctr">
                        <a:lnSpc>
                          <a:spcPct val="100000"/>
                        </a:lnSpc>
                      </a:pPr>
                      <a:endParaRPr sz="1200" dirty="0">
                        <a:latin typeface="Century Gothic" panose="020B0502020202020204" pitchFamily="34" charset="0"/>
                        <a:cs typeface="Times New Roman"/>
                      </a:endParaRPr>
                    </a:p>
                    <a:p>
                      <a:pPr marL="29845" algn="ctr">
                        <a:lnSpc>
                          <a:spcPct val="100000"/>
                        </a:lnSpc>
                        <a:spcBef>
                          <a:spcPts val="700"/>
                        </a:spcBef>
                      </a:pPr>
                      <a:r>
                        <a:rPr sz="1050" b="1" spc="-5" dirty="0" smtClean="0">
                          <a:solidFill>
                            <a:srgbClr val="FFFFFF"/>
                          </a:solidFill>
                          <a:latin typeface="Century Gothic" panose="020B0502020202020204" pitchFamily="34" charset="0"/>
                          <a:cs typeface="Cambria"/>
                        </a:rPr>
                        <a:t>202</a:t>
                      </a:r>
                      <a:r>
                        <a:rPr lang="ru-RU" sz="1050" b="1" spc="-5" dirty="0" smtClean="0">
                          <a:solidFill>
                            <a:srgbClr val="FFFFFF"/>
                          </a:solidFill>
                          <a:latin typeface="Century Gothic" panose="020B0502020202020204" pitchFamily="34" charset="0"/>
                          <a:cs typeface="Cambria"/>
                        </a:rPr>
                        <a:t>2</a:t>
                      </a:r>
                      <a:r>
                        <a:rPr sz="1050" b="1" spc="-80" dirty="0" smtClean="0">
                          <a:solidFill>
                            <a:srgbClr val="FFFFFF"/>
                          </a:solidFill>
                          <a:latin typeface="Century Gothic" panose="020B0502020202020204" pitchFamily="34" charset="0"/>
                          <a:cs typeface="Cambria"/>
                        </a:rPr>
                        <a:t> </a:t>
                      </a:r>
                      <a:r>
                        <a:rPr sz="1050" b="1" spc="-5" dirty="0">
                          <a:solidFill>
                            <a:srgbClr val="FFFFFF"/>
                          </a:solidFill>
                          <a:latin typeface="Century Gothic" panose="020B0502020202020204" pitchFamily="34" charset="0"/>
                          <a:cs typeface="Cambria"/>
                        </a:rPr>
                        <a:t>год</a:t>
                      </a:r>
                      <a:endParaRPr sz="1050" dirty="0">
                        <a:latin typeface="Century Gothic" panose="020B0502020202020204" pitchFamily="34" charset="0"/>
                        <a:cs typeface="Cambria"/>
                      </a:endParaRPr>
                    </a:p>
                  </a:txBody>
                  <a:tcPr marL="0" marR="0" marT="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gridSpan="2">
                  <a:txBody>
                    <a:bodyPr/>
                    <a:lstStyle/>
                    <a:p>
                      <a:pPr marL="40640" algn="ctr">
                        <a:lnSpc>
                          <a:spcPct val="100000"/>
                        </a:lnSpc>
                        <a:spcBef>
                          <a:spcPts val="409"/>
                        </a:spcBef>
                      </a:pPr>
                      <a:r>
                        <a:rPr sz="1050" b="1" dirty="0">
                          <a:solidFill>
                            <a:srgbClr val="FFFFFF"/>
                          </a:solidFill>
                          <a:latin typeface="Century Gothic" panose="020B0502020202020204" pitchFamily="34" charset="0"/>
                          <a:cs typeface="Cambria"/>
                        </a:rPr>
                        <a:t>Плановый</a:t>
                      </a:r>
                      <a:r>
                        <a:rPr sz="1050" b="1" spc="-95" dirty="0">
                          <a:solidFill>
                            <a:srgbClr val="FFFFFF"/>
                          </a:solidFill>
                          <a:latin typeface="Century Gothic" panose="020B0502020202020204" pitchFamily="34" charset="0"/>
                          <a:cs typeface="Cambria"/>
                        </a:rPr>
                        <a:t> </a:t>
                      </a:r>
                      <a:r>
                        <a:rPr sz="1050" b="1" spc="-5" dirty="0">
                          <a:solidFill>
                            <a:srgbClr val="FFFFFF"/>
                          </a:solidFill>
                          <a:latin typeface="Century Gothic" panose="020B0502020202020204" pitchFamily="34" charset="0"/>
                          <a:cs typeface="Cambria"/>
                        </a:rPr>
                        <a:t>период</a:t>
                      </a:r>
                      <a:endParaRPr sz="1050" dirty="0">
                        <a:latin typeface="Century Gothic" panose="020B0502020202020204" pitchFamily="34" charset="0"/>
                        <a:cs typeface="Cambria"/>
                      </a:endParaRPr>
                    </a:p>
                  </a:txBody>
                  <a:tcPr marL="0" marR="0" marT="52069" marB="0">
                    <a:lnL w="6350">
                      <a:solidFill>
                        <a:srgbClr val="D9D9D9"/>
                      </a:solidFill>
                      <a:prstDash val="solid"/>
                    </a:lnL>
                    <a:lnR w="6350">
                      <a:solidFill>
                        <a:srgbClr val="D9D9D9"/>
                      </a:solidFill>
                      <a:prstDash val="solid"/>
                    </a:lnR>
                    <a:lnT w="6350">
                      <a:solidFill>
                        <a:srgbClr val="91CDDC"/>
                      </a:solidFill>
                      <a:prstDash val="solid"/>
                    </a:lnT>
                    <a:lnB w="6350">
                      <a:solidFill>
                        <a:srgbClr val="D9D9D9"/>
                      </a:solidFill>
                      <a:prstDash val="solid"/>
                    </a:lnB>
                    <a:solidFill>
                      <a:srgbClr val="4AACC5"/>
                    </a:solidFill>
                  </a:tcPr>
                </a:tc>
                <a:tc hMerge="1">
                  <a:txBody>
                    <a:bodyPr/>
                    <a:lstStyle/>
                    <a:p>
                      <a:endParaRPr/>
                    </a:p>
                  </a:txBody>
                  <a:tcPr marL="0" marR="0" marT="0" marB="0"/>
                </a:tc>
                <a:tc gridSpan="3">
                  <a:txBody>
                    <a:bodyPr/>
                    <a:lstStyle/>
                    <a:p>
                      <a:pPr marL="471805" algn="ctr">
                        <a:lnSpc>
                          <a:spcPct val="100000"/>
                        </a:lnSpc>
                        <a:spcBef>
                          <a:spcPts val="409"/>
                        </a:spcBef>
                      </a:pPr>
                      <a:r>
                        <a:rPr sz="1050" b="1" spc="-5" dirty="0">
                          <a:solidFill>
                            <a:srgbClr val="FFFFFF"/>
                          </a:solidFill>
                          <a:latin typeface="Century Gothic" panose="020B0502020202020204" pitchFamily="34" charset="0"/>
                          <a:cs typeface="Cambria"/>
                        </a:rPr>
                        <a:t>Динамика,</a:t>
                      </a:r>
                      <a:r>
                        <a:rPr sz="1050" b="1" spc="-75" dirty="0">
                          <a:solidFill>
                            <a:srgbClr val="FFFFFF"/>
                          </a:solidFill>
                          <a:latin typeface="Century Gothic" panose="020B0502020202020204" pitchFamily="34" charset="0"/>
                          <a:cs typeface="Cambria"/>
                        </a:rPr>
                        <a:t> </a:t>
                      </a:r>
                      <a:r>
                        <a:rPr sz="1050" b="1" spc="0" dirty="0">
                          <a:solidFill>
                            <a:srgbClr val="FFFFFF"/>
                          </a:solidFill>
                          <a:latin typeface="Century Gothic" panose="020B0502020202020204" pitchFamily="34" charset="0"/>
                          <a:cs typeface="Cambria"/>
                        </a:rPr>
                        <a:t>%</a:t>
                      </a:r>
                      <a:endParaRPr sz="1050" dirty="0">
                        <a:latin typeface="Century Gothic" panose="020B0502020202020204" pitchFamily="34" charset="0"/>
                        <a:cs typeface="Cambria"/>
                      </a:endParaRPr>
                    </a:p>
                  </a:txBody>
                  <a:tcPr marL="0" marR="0" marT="52069" marB="0">
                    <a:lnL w="6350" cap="flat" cmpd="sng" algn="ctr">
                      <a:solidFill>
                        <a:srgbClr val="D9D9D9"/>
                      </a:solidFill>
                      <a:prstDash val="solid"/>
                      <a:round/>
                      <a:headEnd type="none" w="med" len="med"/>
                      <a:tailEnd type="none" w="med" len="med"/>
                    </a:lnL>
                    <a:lnR w="6350">
                      <a:solidFill>
                        <a:srgbClr val="91CDDC"/>
                      </a:solidFill>
                      <a:prstDash val="solid"/>
                    </a:lnR>
                    <a:lnT w="6350">
                      <a:solidFill>
                        <a:srgbClr val="91CDDC"/>
                      </a:solidFill>
                      <a:prstDash val="solid"/>
                    </a:lnT>
                    <a:lnB w="6350" cap="flat" cmpd="sng" algn="ctr">
                      <a:solidFill>
                        <a:srgbClr val="D9D9D9"/>
                      </a:solidFill>
                      <a:prstDash val="solid"/>
                      <a:round/>
                      <a:headEnd type="none" w="med" len="med"/>
                      <a:tailEnd type="none" w="med" len="med"/>
                    </a:lnB>
                    <a:solidFill>
                      <a:srgbClr val="4AACC5"/>
                    </a:solidFill>
                  </a:tcPr>
                </a:tc>
                <a:tc hMerge="1">
                  <a:txBody>
                    <a:bodyPr/>
                    <a:lstStyle/>
                    <a:p>
                      <a:endParaRPr/>
                    </a:p>
                  </a:txBody>
                  <a:tcPr marL="0" marR="0" marT="0" marB="0"/>
                </a:tc>
                <a:tc hMerge="1">
                  <a:txBody>
                    <a:bodyPr/>
                    <a:lstStyle/>
                    <a:p>
                      <a:endParaRPr/>
                    </a:p>
                  </a:txBody>
                  <a:tcPr marL="0" marR="0" marT="0" marB="0"/>
                </a:tc>
              </a:tr>
              <a:tr h="458519">
                <a:tc vMerge="1">
                  <a:txBody>
                    <a:bodyPr/>
                    <a:lstStyle/>
                    <a:p>
                      <a:endParaRPr/>
                    </a:p>
                  </a:txBody>
                  <a:tcPr marL="0" marR="0" marT="2540" marB="0">
                    <a:lnL w="6350">
                      <a:solidFill>
                        <a:srgbClr val="91CDDC"/>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vMerge="1">
                  <a:txBody>
                    <a:bodyPr/>
                    <a:lstStyle/>
                    <a:p>
                      <a:endParaRPr/>
                    </a:p>
                  </a:txBody>
                  <a:tcPr marL="0" marR="0" marT="254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vMerge="1">
                  <a:txBody>
                    <a:bodyPr/>
                    <a:lstStyle/>
                    <a:p>
                      <a:endParaRPr/>
                    </a:p>
                  </a:txBody>
                  <a:tcPr marL="0" marR="0" marT="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a:txBody>
                    <a:bodyPr/>
                    <a:lstStyle/>
                    <a:p>
                      <a:pPr marL="635" algn="ctr">
                        <a:lnSpc>
                          <a:spcPct val="100000"/>
                        </a:lnSpc>
                        <a:spcBef>
                          <a:spcPts val="955"/>
                        </a:spcBef>
                      </a:pPr>
                      <a:r>
                        <a:rPr sz="1050" b="1" spc="-5" dirty="0" smtClean="0">
                          <a:solidFill>
                            <a:srgbClr val="FFFFFF"/>
                          </a:solidFill>
                          <a:latin typeface="Century Gothic" panose="020B0502020202020204" pitchFamily="34" charset="0"/>
                          <a:cs typeface="Cambria"/>
                        </a:rPr>
                        <a:t>202</a:t>
                      </a:r>
                      <a:r>
                        <a:rPr lang="ru-RU" sz="1050" b="1" spc="-5" dirty="0" smtClean="0">
                          <a:solidFill>
                            <a:srgbClr val="FFFFFF"/>
                          </a:solidFill>
                          <a:latin typeface="Century Gothic" panose="020B0502020202020204" pitchFamily="34" charset="0"/>
                          <a:cs typeface="Cambria"/>
                        </a:rPr>
                        <a:t>3</a:t>
                      </a:r>
                      <a:r>
                        <a:rPr sz="1050" b="1" spc="-80" dirty="0" smtClean="0">
                          <a:solidFill>
                            <a:srgbClr val="FFFFFF"/>
                          </a:solidFill>
                          <a:latin typeface="Century Gothic" panose="020B0502020202020204" pitchFamily="34" charset="0"/>
                          <a:cs typeface="Cambria"/>
                        </a:rPr>
                        <a:t> </a:t>
                      </a:r>
                      <a:r>
                        <a:rPr sz="1050" b="1" spc="-5" dirty="0">
                          <a:solidFill>
                            <a:srgbClr val="FFFFFF"/>
                          </a:solidFill>
                          <a:latin typeface="Century Gothic" panose="020B0502020202020204" pitchFamily="34" charset="0"/>
                          <a:cs typeface="Cambria"/>
                        </a:rPr>
                        <a:t>год</a:t>
                      </a:r>
                      <a:endParaRPr sz="1050" dirty="0">
                        <a:latin typeface="Century Gothic" panose="020B0502020202020204" pitchFamily="34" charset="0"/>
                        <a:cs typeface="Cambria"/>
                      </a:endParaRPr>
                    </a:p>
                  </a:txBody>
                  <a:tcPr marL="0" marR="0" marT="121285" marB="0">
                    <a:lnL w="6350">
                      <a:solidFill>
                        <a:srgbClr val="D9D9D9"/>
                      </a:solidFill>
                      <a:prstDash val="solid"/>
                    </a:lnL>
                    <a:lnR w="6350">
                      <a:solidFill>
                        <a:srgbClr val="D9D9D9"/>
                      </a:solidFill>
                      <a:prstDash val="solid"/>
                    </a:lnR>
                    <a:lnT w="6350">
                      <a:solidFill>
                        <a:srgbClr val="D9D9D9"/>
                      </a:solidFill>
                      <a:prstDash val="solid"/>
                    </a:lnT>
                    <a:lnB w="6350">
                      <a:solidFill>
                        <a:srgbClr val="91CDDC"/>
                      </a:solidFill>
                      <a:prstDash val="solid"/>
                    </a:lnB>
                    <a:solidFill>
                      <a:srgbClr val="4AACC5"/>
                    </a:solidFill>
                  </a:tcPr>
                </a:tc>
                <a:tc>
                  <a:txBody>
                    <a:bodyPr/>
                    <a:lstStyle/>
                    <a:p>
                      <a:pPr marR="22225" algn="ctr">
                        <a:lnSpc>
                          <a:spcPct val="100000"/>
                        </a:lnSpc>
                        <a:spcBef>
                          <a:spcPts val="955"/>
                        </a:spcBef>
                      </a:pPr>
                      <a:r>
                        <a:rPr sz="1050" b="1" spc="-5" dirty="0" smtClean="0">
                          <a:solidFill>
                            <a:srgbClr val="FFFFFF"/>
                          </a:solidFill>
                          <a:latin typeface="Century Gothic" panose="020B0502020202020204" pitchFamily="34" charset="0"/>
                          <a:cs typeface="Cambria"/>
                        </a:rPr>
                        <a:t>202</a:t>
                      </a:r>
                      <a:r>
                        <a:rPr lang="ru-RU" sz="1050" b="1" spc="-5" dirty="0" smtClean="0">
                          <a:solidFill>
                            <a:srgbClr val="FFFFFF"/>
                          </a:solidFill>
                          <a:latin typeface="Century Gothic" panose="020B0502020202020204" pitchFamily="34" charset="0"/>
                          <a:cs typeface="Cambria"/>
                        </a:rPr>
                        <a:t>4</a:t>
                      </a:r>
                      <a:r>
                        <a:rPr sz="1050" b="1" spc="-80" dirty="0" smtClean="0">
                          <a:solidFill>
                            <a:srgbClr val="FFFFFF"/>
                          </a:solidFill>
                          <a:latin typeface="Century Gothic" panose="020B0502020202020204" pitchFamily="34" charset="0"/>
                          <a:cs typeface="Cambria"/>
                        </a:rPr>
                        <a:t> </a:t>
                      </a:r>
                      <a:r>
                        <a:rPr sz="1050" b="1" spc="-5" dirty="0">
                          <a:solidFill>
                            <a:srgbClr val="FFFFFF"/>
                          </a:solidFill>
                          <a:latin typeface="Century Gothic" panose="020B0502020202020204" pitchFamily="34" charset="0"/>
                          <a:cs typeface="Cambria"/>
                        </a:rPr>
                        <a:t>год</a:t>
                      </a:r>
                      <a:endParaRPr sz="1050" dirty="0">
                        <a:latin typeface="Century Gothic" panose="020B0502020202020204" pitchFamily="34" charset="0"/>
                        <a:cs typeface="Cambria"/>
                      </a:endParaRPr>
                    </a:p>
                  </a:txBody>
                  <a:tcPr marL="0" marR="0" marT="121285" marB="0">
                    <a:lnL w="6350">
                      <a:solidFill>
                        <a:srgbClr val="D9D9D9"/>
                      </a:solidFill>
                      <a:prstDash val="solid"/>
                    </a:lnL>
                    <a:lnR w="6350">
                      <a:solidFill>
                        <a:srgbClr val="D9D9D9"/>
                      </a:solidFill>
                      <a:prstDash val="solid"/>
                    </a:lnR>
                    <a:lnT w="6350">
                      <a:solidFill>
                        <a:srgbClr val="D9D9D9"/>
                      </a:solidFill>
                      <a:prstDash val="solid"/>
                    </a:lnT>
                    <a:lnB w="6350">
                      <a:solidFill>
                        <a:srgbClr val="91CDDC"/>
                      </a:solidFill>
                      <a:prstDash val="solid"/>
                    </a:lnB>
                    <a:solidFill>
                      <a:srgbClr val="4AACC5"/>
                    </a:solidFill>
                  </a:tcPr>
                </a:tc>
                <a:tc>
                  <a:txBody>
                    <a:bodyPr/>
                    <a:lstStyle/>
                    <a:p>
                      <a:pPr marL="37465" algn="ctr">
                        <a:lnSpc>
                          <a:spcPts val="1190"/>
                        </a:lnSpc>
                        <a:spcBef>
                          <a:spcPts val="420"/>
                        </a:spcBef>
                      </a:pPr>
                      <a:r>
                        <a:rPr sz="1000" b="1" spc="-10" dirty="0" smtClean="0">
                          <a:solidFill>
                            <a:srgbClr val="FFFFFF"/>
                          </a:solidFill>
                          <a:latin typeface="Century Gothic" panose="020B0502020202020204" pitchFamily="34" charset="0"/>
                          <a:cs typeface="Cambria"/>
                        </a:rPr>
                        <a:t>202</a:t>
                      </a:r>
                      <a:r>
                        <a:rPr lang="ru-RU" sz="1000" b="1" spc="-10" dirty="0" smtClean="0">
                          <a:solidFill>
                            <a:srgbClr val="FFFFFF"/>
                          </a:solidFill>
                          <a:latin typeface="Century Gothic" panose="020B0502020202020204" pitchFamily="34" charset="0"/>
                          <a:cs typeface="Cambria"/>
                        </a:rPr>
                        <a:t>2</a:t>
                      </a:r>
                      <a:r>
                        <a:rPr sz="1000" b="1" spc="-10" dirty="0" smtClean="0">
                          <a:solidFill>
                            <a:srgbClr val="FFFFFF"/>
                          </a:solidFill>
                          <a:latin typeface="Century Gothic" panose="020B0502020202020204" pitchFamily="34" charset="0"/>
                          <a:cs typeface="Cambria"/>
                        </a:rPr>
                        <a:t>/</a:t>
                      </a:r>
                      <a:endParaRPr sz="1000" dirty="0">
                        <a:latin typeface="Century Gothic" panose="020B0502020202020204" pitchFamily="34" charset="0"/>
                        <a:cs typeface="Cambria"/>
                      </a:endParaRPr>
                    </a:p>
                    <a:p>
                      <a:pPr marL="71120" algn="ctr">
                        <a:lnSpc>
                          <a:spcPts val="1190"/>
                        </a:lnSpc>
                      </a:pPr>
                      <a:r>
                        <a:rPr lang="ru-RU" sz="1000" b="1" spc="-10" dirty="0" smtClean="0">
                          <a:solidFill>
                            <a:srgbClr val="FFFFFF"/>
                          </a:solidFill>
                          <a:latin typeface="Century Gothic" panose="020B0502020202020204" pitchFamily="34" charset="0"/>
                          <a:cs typeface="Cambria"/>
                        </a:rPr>
                        <a:t>2021</a:t>
                      </a:r>
                      <a:endParaRPr sz="1000" dirty="0">
                        <a:latin typeface="Century Gothic" panose="020B0502020202020204" pitchFamily="34" charset="0"/>
                        <a:cs typeface="Cambria"/>
                      </a:endParaRPr>
                    </a:p>
                  </a:txBody>
                  <a:tcPr marL="0" marR="0" marT="53340" marB="0">
                    <a:lnL w="6350" cap="flat" cmpd="sng" algn="ctr">
                      <a:solidFill>
                        <a:srgbClr val="D9D9D9"/>
                      </a:solidFill>
                      <a:prstDash val="solid"/>
                      <a:round/>
                      <a:headEnd type="none" w="med" len="med"/>
                      <a:tailEnd type="none" w="med" len="med"/>
                    </a:lnL>
                    <a:lnR w="6350">
                      <a:solidFill>
                        <a:srgbClr val="D9D9D9"/>
                      </a:solidFill>
                      <a:prstDash val="solid"/>
                    </a:lnR>
                    <a:lnT w="6350" cap="flat" cmpd="sng" algn="ctr">
                      <a:solidFill>
                        <a:srgbClr val="D9D9D9"/>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4AACC5"/>
                    </a:solidFill>
                  </a:tcPr>
                </a:tc>
                <a:tc>
                  <a:txBody>
                    <a:bodyPr/>
                    <a:lstStyle/>
                    <a:p>
                      <a:pPr marL="37465" algn="ctr">
                        <a:lnSpc>
                          <a:spcPts val="1190"/>
                        </a:lnSpc>
                        <a:spcBef>
                          <a:spcPts val="420"/>
                        </a:spcBef>
                      </a:pPr>
                      <a:r>
                        <a:rPr sz="1000" b="1" spc="-10" dirty="0" smtClean="0">
                          <a:solidFill>
                            <a:srgbClr val="FFFFFF"/>
                          </a:solidFill>
                          <a:latin typeface="Century Gothic" panose="020B0502020202020204" pitchFamily="34" charset="0"/>
                          <a:cs typeface="Cambria"/>
                        </a:rPr>
                        <a:t>202</a:t>
                      </a:r>
                      <a:r>
                        <a:rPr lang="ru-RU" sz="1000" b="1" spc="-10" dirty="0" smtClean="0">
                          <a:solidFill>
                            <a:srgbClr val="FFFFFF"/>
                          </a:solidFill>
                          <a:latin typeface="Century Gothic" panose="020B0502020202020204" pitchFamily="34" charset="0"/>
                          <a:cs typeface="Cambria"/>
                        </a:rPr>
                        <a:t>3</a:t>
                      </a:r>
                      <a:r>
                        <a:rPr sz="1000" b="1" spc="-10" dirty="0" smtClean="0">
                          <a:solidFill>
                            <a:srgbClr val="FFFFFF"/>
                          </a:solidFill>
                          <a:latin typeface="Century Gothic" panose="020B0502020202020204" pitchFamily="34" charset="0"/>
                          <a:cs typeface="Cambria"/>
                        </a:rPr>
                        <a:t>/</a:t>
                      </a:r>
                      <a:endParaRPr sz="1000" dirty="0">
                        <a:latin typeface="Century Gothic" panose="020B0502020202020204" pitchFamily="34" charset="0"/>
                        <a:cs typeface="Cambria"/>
                      </a:endParaRPr>
                    </a:p>
                    <a:p>
                      <a:pPr marL="71120" algn="ctr">
                        <a:lnSpc>
                          <a:spcPts val="1190"/>
                        </a:lnSpc>
                      </a:pPr>
                      <a:r>
                        <a:rPr lang="ru-RU" sz="1000" b="1" spc="-10" dirty="0" smtClean="0">
                          <a:solidFill>
                            <a:srgbClr val="FFFFFF"/>
                          </a:solidFill>
                          <a:latin typeface="Century Gothic" panose="020B0502020202020204" pitchFamily="34" charset="0"/>
                          <a:cs typeface="Cambria"/>
                        </a:rPr>
                        <a:t>2022</a:t>
                      </a:r>
                      <a:endParaRPr sz="1000" dirty="0">
                        <a:latin typeface="Century Gothic" panose="020B0502020202020204" pitchFamily="34" charset="0"/>
                        <a:cs typeface="Cambria"/>
                      </a:endParaRPr>
                    </a:p>
                  </a:txBody>
                  <a:tcPr marL="0" marR="0" marT="53340" marB="0">
                    <a:lnL w="6350">
                      <a:solidFill>
                        <a:srgbClr val="D9D9D9"/>
                      </a:solidFill>
                      <a:prstDash val="solid"/>
                    </a:lnL>
                    <a:lnR w="9525">
                      <a:solidFill>
                        <a:srgbClr val="D9D9D9"/>
                      </a:solidFill>
                      <a:prstDash val="solid"/>
                    </a:lnR>
                    <a:lnT w="6350">
                      <a:solidFill>
                        <a:srgbClr val="D9D9D9"/>
                      </a:solidFill>
                      <a:prstDash val="solid"/>
                    </a:lnT>
                    <a:lnB w="6350">
                      <a:solidFill>
                        <a:srgbClr val="91CDDC"/>
                      </a:solidFill>
                      <a:prstDash val="solid"/>
                    </a:lnB>
                    <a:solidFill>
                      <a:srgbClr val="4AACC5"/>
                    </a:solidFill>
                  </a:tcPr>
                </a:tc>
                <a:tc>
                  <a:txBody>
                    <a:bodyPr/>
                    <a:lstStyle/>
                    <a:p>
                      <a:pPr marL="37465" algn="ctr">
                        <a:lnSpc>
                          <a:spcPts val="1190"/>
                        </a:lnSpc>
                        <a:spcBef>
                          <a:spcPts val="420"/>
                        </a:spcBef>
                      </a:pPr>
                      <a:r>
                        <a:rPr sz="1000" b="1" spc="-10" dirty="0" smtClean="0">
                          <a:solidFill>
                            <a:srgbClr val="FFFFFF"/>
                          </a:solidFill>
                          <a:latin typeface="Century Gothic" panose="020B0502020202020204" pitchFamily="34" charset="0"/>
                          <a:cs typeface="Cambria"/>
                        </a:rPr>
                        <a:t>202</a:t>
                      </a:r>
                      <a:r>
                        <a:rPr lang="ru-RU" sz="1000" b="1" spc="-10" dirty="0" smtClean="0">
                          <a:solidFill>
                            <a:srgbClr val="FFFFFF"/>
                          </a:solidFill>
                          <a:latin typeface="Century Gothic" panose="020B0502020202020204" pitchFamily="34" charset="0"/>
                          <a:cs typeface="Cambria"/>
                        </a:rPr>
                        <a:t>4</a:t>
                      </a:r>
                      <a:r>
                        <a:rPr sz="1000" b="1" spc="-10" dirty="0" smtClean="0">
                          <a:solidFill>
                            <a:srgbClr val="FFFFFF"/>
                          </a:solidFill>
                          <a:latin typeface="Century Gothic" panose="020B0502020202020204" pitchFamily="34" charset="0"/>
                          <a:cs typeface="Cambria"/>
                        </a:rPr>
                        <a:t>/</a:t>
                      </a:r>
                      <a:endParaRPr sz="1000" dirty="0">
                        <a:latin typeface="Century Gothic" panose="020B0502020202020204" pitchFamily="34" charset="0"/>
                        <a:cs typeface="Cambria"/>
                      </a:endParaRPr>
                    </a:p>
                    <a:p>
                      <a:pPr marL="69850" algn="ctr">
                        <a:lnSpc>
                          <a:spcPts val="1190"/>
                        </a:lnSpc>
                      </a:pPr>
                      <a:r>
                        <a:rPr lang="ru-RU" sz="1000" b="1" spc="-10" dirty="0" smtClean="0">
                          <a:solidFill>
                            <a:srgbClr val="FFFFFF"/>
                          </a:solidFill>
                          <a:latin typeface="Century Gothic" panose="020B0502020202020204" pitchFamily="34" charset="0"/>
                          <a:cs typeface="Cambria"/>
                        </a:rPr>
                        <a:t>2023</a:t>
                      </a:r>
                      <a:endParaRPr sz="1000" dirty="0">
                        <a:latin typeface="Century Gothic" panose="020B0502020202020204" pitchFamily="34" charset="0"/>
                        <a:cs typeface="Cambria"/>
                      </a:endParaRPr>
                    </a:p>
                  </a:txBody>
                  <a:tcPr marL="0" marR="0" marT="53340" marB="0">
                    <a:lnL w="9525">
                      <a:solidFill>
                        <a:srgbClr val="D9D9D9"/>
                      </a:solidFill>
                      <a:prstDash val="solid"/>
                    </a:lnL>
                    <a:lnR w="6350">
                      <a:solidFill>
                        <a:srgbClr val="91CDDC"/>
                      </a:solidFill>
                      <a:prstDash val="solid"/>
                    </a:lnR>
                    <a:lnT w="6350">
                      <a:solidFill>
                        <a:srgbClr val="D9D9D9"/>
                      </a:solidFill>
                      <a:prstDash val="solid"/>
                    </a:lnT>
                    <a:lnB w="6350">
                      <a:solidFill>
                        <a:srgbClr val="91CDDC"/>
                      </a:solidFill>
                      <a:prstDash val="solid"/>
                    </a:lnB>
                    <a:solidFill>
                      <a:srgbClr val="4AACC5"/>
                    </a:solidFill>
                  </a:tcPr>
                </a:tc>
              </a:tr>
              <a:tr h="0">
                <a:tc>
                  <a:txBody>
                    <a:bodyPr/>
                    <a:lstStyle/>
                    <a:p>
                      <a:pPr>
                        <a:lnSpc>
                          <a:spcPct val="100000"/>
                        </a:lnSpc>
                      </a:pPr>
                      <a:endParaRPr sz="100">
                        <a:latin typeface="Times New Roman"/>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a:txBody>
                    <a:bodyPr/>
                    <a:lstStyle/>
                    <a:p>
                      <a:pPr>
                        <a:lnSpc>
                          <a:spcPct val="100000"/>
                        </a:lnSpc>
                      </a:pPr>
                      <a:endParaRPr sz="100">
                        <a:latin typeface="Times New Roman"/>
                        <a:cs typeface="Times New Roman"/>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EF3"/>
                    </a:solidFill>
                  </a:tcPr>
                </a:tc>
                <a:tc>
                  <a:txBody>
                    <a:bodyPr/>
                    <a:lstStyle/>
                    <a:p>
                      <a:pPr>
                        <a:lnSpc>
                          <a:spcPct val="100000"/>
                        </a:lnSpc>
                      </a:pPr>
                      <a:endParaRPr sz="100">
                        <a:latin typeface="Times New Roman"/>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a:txBody>
                    <a:bodyPr/>
                    <a:lstStyle/>
                    <a:p>
                      <a:pPr>
                        <a:lnSpc>
                          <a:spcPct val="100000"/>
                        </a:lnSpc>
                      </a:pPr>
                      <a:endParaRPr sz="100" dirty="0">
                        <a:latin typeface="Times New Roman"/>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a:txBody>
                    <a:bodyPr/>
                    <a:lstStyle/>
                    <a:p>
                      <a:pPr>
                        <a:lnSpc>
                          <a:spcPct val="100000"/>
                        </a:lnSpc>
                      </a:pPr>
                      <a:endParaRPr sz="100">
                        <a:latin typeface="Times New Roman"/>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a:txBody>
                    <a:bodyPr/>
                    <a:lstStyle/>
                    <a:p>
                      <a:pPr>
                        <a:lnSpc>
                          <a:spcPct val="100000"/>
                        </a:lnSpc>
                      </a:pPr>
                      <a:endParaRPr sz="100" dirty="0">
                        <a:latin typeface="Times New Roman"/>
                        <a:cs typeface="Times New Roman"/>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EF3"/>
                    </a:solidFill>
                  </a:tcPr>
                </a:tc>
                <a:tc>
                  <a:txBody>
                    <a:bodyPr/>
                    <a:lstStyle/>
                    <a:p>
                      <a:pPr>
                        <a:lnSpc>
                          <a:spcPct val="100000"/>
                        </a:lnSpc>
                      </a:pPr>
                      <a:endParaRPr sz="100" dirty="0">
                        <a:latin typeface="Times New Roman"/>
                        <a:cs typeface="Times New Roman"/>
                      </a:endParaRPr>
                    </a:p>
                  </a:txBody>
                  <a:tcPr marL="0" marR="0" marT="0" marB="0">
                    <a:lnL w="6350">
                      <a:solidFill>
                        <a:srgbClr val="91CDDC"/>
                      </a:solidFill>
                      <a:prstDash val="solid"/>
                    </a:lnL>
                    <a:lnR w="9525">
                      <a:solidFill>
                        <a:srgbClr val="91CDDC"/>
                      </a:solidFill>
                      <a:prstDash val="solid"/>
                    </a:lnR>
                    <a:lnT w="6350">
                      <a:solidFill>
                        <a:srgbClr val="91CDDC"/>
                      </a:solidFill>
                      <a:prstDash val="solid"/>
                    </a:lnT>
                    <a:lnB w="9525">
                      <a:solidFill>
                        <a:srgbClr val="FFFFFF"/>
                      </a:solidFill>
                      <a:prstDash val="solid"/>
                    </a:lnB>
                    <a:solidFill>
                      <a:srgbClr val="D9EEF3"/>
                    </a:solidFill>
                  </a:tcPr>
                </a:tc>
                <a:tc>
                  <a:txBody>
                    <a:bodyPr/>
                    <a:lstStyle/>
                    <a:p>
                      <a:pPr>
                        <a:lnSpc>
                          <a:spcPct val="100000"/>
                        </a:lnSpc>
                      </a:pPr>
                      <a:endParaRPr sz="100">
                        <a:latin typeface="Times New Roman"/>
                        <a:cs typeface="Times New Roman"/>
                      </a:endParaRPr>
                    </a:p>
                  </a:txBody>
                  <a:tcPr marL="0" marR="0" marT="0" marB="0">
                    <a:lnL w="9525">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r>
              <a:tr h="229260">
                <a:tc>
                  <a:txBody>
                    <a:bodyPr/>
                    <a:lstStyle/>
                    <a:p>
                      <a:pPr marL="3810">
                        <a:lnSpc>
                          <a:spcPts val="1255"/>
                        </a:lnSpc>
                      </a:pPr>
                      <a:r>
                        <a:rPr sz="1150" b="1" spc="-5" dirty="0">
                          <a:latin typeface="Century Gothic" panose="020B0502020202020204" pitchFamily="34" charset="0"/>
                          <a:cs typeface="Cambria"/>
                        </a:rPr>
                        <a:t>РАСХОДЫ,</a:t>
                      </a:r>
                      <a:r>
                        <a:rPr sz="1150" b="1" spc="-50" dirty="0">
                          <a:latin typeface="Century Gothic" panose="020B0502020202020204" pitchFamily="34" charset="0"/>
                          <a:cs typeface="Cambria"/>
                        </a:rPr>
                        <a:t> </a:t>
                      </a:r>
                      <a:r>
                        <a:rPr sz="1150" b="1" spc="-5" dirty="0">
                          <a:latin typeface="Century Gothic" panose="020B0502020202020204" pitchFamily="34" charset="0"/>
                          <a:cs typeface="Cambria"/>
                        </a:rPr>
                        <a:t>всего</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185"/>
                        </a:lnSpc>
                      </a:pPr>
                      <a:r>
                        <a:rPr lang="ru-RU" sz="1150" b="1" dirty="0" smtClean="0">
                          <a:solidFill>
                            <a:schemeClr val="tx1"/>
                          </a:solidFill>
                          <a:latin typeface="Century Gothic" panose="020B0502020202020204" pitchFamily="34" charset="0"/>
                          <a:ea typeface="+mn-ea"/>
                          <a:cs typeface="Cambria"/>
                        </a:rPr>
                        <a:t>4002,9</a:t>
                      </a:r>
                      <a:endParaRPr sz="1150" b="1" dirty="0">
                        <a:solidFill>
                          <a:schemeClr val="tx1"/>
                        </a:solidFill>
                        <a:latin typeface="Century Gothic" panose="020B0502020202020204" pitchFamily="34" charset="0"/>
                        <a:ea typeface="+mn-ea"/>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9525" cap="flat" cmpd="sng" algn="ctr">
                      <a:solidFill>
                        <a:srgbClr val="FFFFFF"/>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marL="1270" algn="ctr">
                        <a:lnSpc>
                          <a:spcPts val="1185"/>
                        </a:lnSpc>
                      </a:pPr>
                      <a:r>
                        <a:rPr lang="ru-RU" sz="1150" b="1" dirty="0" smtClean="0">
                          <a:latin typeface="Century Gothic" panose="020B0502020202020204" pitchFamily="34" charset="0"/>
                          <a:cs typeface="Cambria"/>
                        </a:rPr>
                        <a:t>3595,4</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185"/>
                        </a:lnSpc>
                      </a:pPr>
                      <a:r>
                        <a:rPr lang="ru-RU" sz="1150" b="1" dirty="0" smtClean="0">
                          <a:latin typeface="Century Gothic" panose="020B0502020202020204" pitchFamily="34" charset="0"/>
                          <a:cs typeface="Cambria"/>
                        </a:rPr>
                        <a:t>3578,2</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marR="36195" algn="ctr">
                        <a:lnSpc>
                          <a:spcPts val="1185"/>
                        </a:lnSpc>
                      </a:pPr>
                      <a:r>
                        <a:rPr lang="ru-RU" sz="1150" b="1" dirty="0" smtClean="0">
                          <a:latin typeface="Century Gothic" panose="020B0502020202020204" pitchFamily="34" charset="0"/>
                          <a:cs typeface="Cambria"/>
                        </a:rPr>
                        <a:t>3274,2</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marL="86360" algn="ctr">
                        <a:lnSpc>
                          <a:spcPts val="1185"/>
                        </a:lnSpc>
                      </a:pPr>
                      <a:r>
                        <a:rPr lang="ru-RU" sz="1150" b="1" spc="-5" dirty="0" smtClean="0">
                          <a:latin typeface="Century Gothic" panose="020B0502020202020204" pitchFamily="34" charset="0"/>
                          <a:cs typeface="Cambria"/>
                        </a:rPr>
                        <a:t>89,8</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9525" cap="flat" cmpd="sng" algn="ctr">
                      <a:solidFill>
                        <a:srgbClr val="FFFFFF"/>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gn="ctr">
                        <a:lnSpc>
                          <a:spcPts val="1185"/>
                        </a:lnSpc>
                      </a:pPr>
                      <a:r>
                        <a:rPr lang="ru-RU" sz="1150" b="1" spc="-5" dirty="0" smtClean="0">
                          <a:latin typeface="Century Gothic" panose="020B0502020202020204" pitchFamily="34" charset="0"/>
                          <a:cs typeface="Cambria"/>
                        </a:rPr>
                        <a:t>99,5</a:t>
                      </a:r>
                      <a:endParaRPr sz="1150" dirty="0">
                        <a:latin typeface="Century Gothic" panose="020B0502020202020204" pitchFamily="34" charset="0"/>
                        <a:cs typeface="Cambria"/>
                      </a:endParaRPr>
                    </a:p>
                  </a:txBody>
                  <a:tcPr marL="0" marR="0" marT="0" marB="0">
                    <a:lnL w="6350">
                      <a:solidFill>
                        <a:srgbClr val="91CDDC"/>
                      </a:solidFill>
                      <a:prstDash val="solid"/>
                    </a:lnL>
                    <a:lnR w="9525">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185"/>
                        </a:lnSpc>
                      </a:pPr>
                      <a:r>
                        <a:rPr lang="ru-RU" sz="1150" b="1" spc="-5" dirty="0" smtClean="0">
                          <a:latin typeface="Century Gothic" panose="020B0502020202020204" pitchFamily="34" charset="0"/>
                          <a:cs typeface="Cambria"/>
                        </a:rPr>
                        <a:t>91,5</a:t>
                      </a:r>
                      <a:endParaRPr sz="1150" dirty="0">
                        <a:latin typeface="Century Gothic" panose="020B0502020202020204" pitchFamily="34" charset="0"/>
                        <a:cs typeface="Cambria"/>
                      </a:endParaRPr>
                    </a:p>
                  </a:txBody>
                  <a:tcPr marL="0" marR="0" marT="0" marB="0">
                    <a:lnL w="9525">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r>
              <a:tr h="401204">
                <a:tc>
                  <a:txBody>
                    <a:bodyPr/>
                    <a:lstStyle/>
                    <a:p>
                      <a:pPr marL="3810" marR="252095">
                        <a:lnSpc>
                          <a:spcPts val="1360"/>
                        </a:lnSpc>
                      </a:pPr>
                      <a:r>
                        <a:rPr sz="1150" b="1" spc="-5" dirty="0">
                          <a:latin typeface="Century Gothic" panose="020B0502020202020204" pitchFamily="34" charset="0"/>
                          <a:cs typeface="Cambria"/>
                        </a:rPr>
                        <a:t>О</a:t>
                      </a:r>
                      <a:r>
                        <a:rPr sz="1150" b="1" dirty="0">
                          <a:latin typeface="Century Gothic" panose="020B0502020202020204" pitchFamily="34" charset="0"/>
                          <a:cs typeface="Cambria"/>
                        </a:rPr>
                        <a:t>б</a:t>
                      </a:r>
                      <a:r>
                        <a:rPr sz="1150" b="1" spc="-5" dirty="0">
                          <a:latin typeface="Century Gothic" panose="020B0502020202020204" pitchFamily="34" charset="0"/>
                          <a:cs typeface="Cambria"/>
                        </a:rPr>
                        <a:t>щ</a:t>
                      </a:r>
                      <a:r>
                        <a:rPr sz="1150" b="1" dirty="0">
                          <a:latin typeface="Century Gothic" panose="020B0502020202020204" pitchFamily="34" charset="0"/>
                          <a:cs typeface="Cambria"/>
                        </a:rPr>
                        <a:t>е</a:t>
                      </a:r>
                      <a:r>
                        <a:rPr sz="1150" b="1" spc="-5" dirty="0">
                          <a:latin typeface="Century Gothic" panose="020B0502020202020204" pitchFamily="34" charset="0"/>
                          <a:cs typeface="Cambria"/>
                        </a:rPr>
                        <a:t>г</a:t>
                      </a:r>
                      <a:r>
                        <a:rPr sz="1150" b="1" dirty="0">
                          <a:latin typeface="Century Gothic" panose="020B0502020202020204" pitchFamily="34" charset="0"/>
                          <a:cs typeface="Cambria"/>
                        </a:rPr>
                        <a:t>осу</a:t>
                      </a:r>
                      <a:r>
                        <a:rPr sz="1150" b="1" spc="-5" dirty="0">
                          <a:latin typeface="Century Gothic" panose="020B0502020202020204" pitchFamily="34" charset="0"/>
                          <a:cs typeface="Cambria"/>
                        </a:rPr>
                        <a:t>дар</a:t>
                      </a:r>
                      <a:r>
                        <a:rPr sz="1150" b="1" dirty="0">
                          <a:latin typeface="Century Gothic" panose="020B0502020202020204" pitchFamily="34" charset="0"/>
                          <a:cs typeface="Cambria"/>
                        </a:rPr>
                        <a:t>ст</a:t>
                      </a:r>
                      <a:r>
                        <a:rPr sz="1150" b="1" spc="-10" dirty="0">
                          <a:latin typeface="Century Gothic" panose="020B0502020202020204" pitchFamily="34" charset="0"/>
                          <a:cs typeface="Cambria"/>
                        </a:rPr>
                        <a:t>в</a:t>
                      </a:r>
                      <a:r>
                        <a:rPr sz="1150" b="1" dirty="0">
                          <a:latin typeface="Century Gothic" panose="020B0502020202020204" pitchFamily="34" charset="0"/>
                          <a:cs typeface="Cambria"/>
                        </a:rPr>
                        <a:t>е</a:t>
                      </a:r>
                      <a:r>
                        <a:rPr sz="1150" b="1" spc="-5" dirty="0">
                          <a:latin typeface="Century Gothic" panose="020B0502020202020204" pitchFamily="34" charset="0"/>
                          <a:cs typeface="Cambria"/>
                        </a:rPr>
                        <a:t>нн</a:t>
                      </a:r>
                      <a:r>
                        <a:rPr sz="1150" b="1" spc="0" dirty="0">
                          <a:latin typeface="Century Gothic" panose="020B0502020202020204" pitchFamily="34" charset="0"/>
                          <a:cs typeface="Cambria"/>
                        </a:rPr>
                        <a:t>ы</a:t>
                      </a:r>
                      <a:r>
                        <a:rPr sz="1150" b="1" dirty="0">
                          <a:latin typeface="Century Gothic" panose="020B0502020202020204" pitchFamily="34" charset="0"/>
                          <a:cs typeface="Cambria"/>
                        </a:rPr>
                        <a:t>е  </a:t>
                      </a:r>
                      <a:r>
                        <a:rPr sz="1150" b="1" spc="-5" dirty="0">
                          <a:latin typeface="Century Gothic" panose="020B0502020202020204" pitchFamily="34" charset="0"/>
                          <a:cs typeface="Cambria"/>
                        </a:rPr>
                        <a:t>вопросы</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675"/>
                        </a:spcBef>
                      </a:pPr>
                      <a:r>
                        <a:rPr lang="ru-RU" sz="1150" b="1" dirty="0" smtClean="0">
                          <a:solidFill>
                            <a:schemeClr val="tx1"/>
                          </a:solidFill>
                          <a:latin typeface="Century Gothic" panose="020B0502020202020204" pitchFamily="34" charset="0"/>
                          <a:ea typeface="+mn-ea"/>
                          <a:cs typeface="Cambria"/>
                        </a:rPr>
                        <a:t>224,5</a:t>
                      </a:r>
                      <a:endParaRPr sz="1150" b="1" dirty="0">
                        <a:solidFill>
                          <a:schemeClr val="tx1"/>
                        </a:solidFill>
                        <a:latin typeface="Century Gothic" panose="020B0502020202020204" pitchFamily="34" charset="0"/>
                        <a:ea typeface="+mn-ea"/>
                        <a:cs typeface="Cambria"/>
                      </a:endParaRPr>
                    </a:p>
                  </a:txBody>
                  <a:tcPr marL="0" marR="0" marT="8572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marL="1270" algn="ctr">
                        <a:lnSpc>
                          <a:spcPct val="100000"/>
                        </a:lnSpc>
                        <a:spcBef>
                          <a:spcPts val="675"/>
                        </a:spcBef>
                      </a:pPr>
                      <a:r>
                        <a:rPr lang="ru-RU" sz="1150" b="1" dirty="0" smtClean="0">
                          <a:latin typeface="Century Gothic" panose="020B0502020202020204" pitchFamily="34" charset="0"/>
                          <a:cs typeface="Cambria"/>
                        </a:rPr>
                        <a:t>212,6</a:t>
                      </a:r>
                      <a:endParaRPr sz="1150" dirty="0">
                        <a:latin typeface="Century Gothic" panose="020B0502020202020204" pitchFamily="34" charset="0"/>
                        <a:cs typeface="Cambria"/>
                      </a:endParaRPr>
                    </a:p>
                  </a:txBody>
                  <a:tcPr marL="0" marR="0" marT="8572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675"/>
                        </a:spcBef>
                      </a:pPr>
                      <a:r>
                        <a:rPr lang="ru-RU" sz="1150" b="1" dirty="0" smtClean="0">
                          <a:latin typeface="Century Gothic" panose="020B0502020202020204" pitchFamily="34" charset="0"/>
                          <a:cs typeface="Cambria"/>
                        </a:rPr>
                        <a:t>202,7</a:t>
                      </a:r>
                      <a:endParaRPr sz="1150" dirty="0">
                        <a:latin typeface="Century Gothic" panose="020B0502020202020204" pitchFamily="34" charset="0"/>
                        <a:cs typeface="Cambria"/>
                      </a:endParaRPr>
                    </a:p>
                  </a:txBody>
                  <a:tcPr marL="0" marR="0" marT="8572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marL="83185" algn="ctr">
                        <a:lnSpc>
                          <a:spcPct val="100000"/>
                        </a:lnSpc>
                        <a:spcBef>
                          <a:spcPts val="675"/>
                        </a:spcBef>
                      </a:pPr>
                      <a:r>
                        <a:rPr lang="ru-RU" sz="1150" b="1" dirty="0" smtClean="0">
                          <a:latin typeface="Century Gothic" panose="020B0502020202020204" pitchFamily="34" charset="0"/>
                          <a:cs typeface="Cambria"/>
                        </a:rPr>
                        <a:t>196,6</a:t>
                      </a:r>
                      <a:endParaRPr sz="1150" dirty="0">
                        <a:latin typeface="Century Gothic" panose="020B0502020202020204" pitchFamily="34" charset="0"/>
                        <a:cs typeface="Cambria"/>
                      </a:endParaRPr>
                    </a:p>
                  </a:txBody>
                  <a:tcPr marL="0" marR="0" marT="8572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marL="46990" algn="ctr">
                        <a:lnSpc>
                          <a:spcPct val="100000"/>
                        </a:lnSpc>
                        <a:spcBef>
                          <a:spcPts val="675"/>
                        </a:spcBef>
                      </a:pPr>
                      <a:r>
                        <a:rPr lang="ru-RU" sz="1150" b="1" spc="-5" dirty="0" smtClean="0">
                          <a:latin typeface="Century Gothic" panose="020B0502020202020204" pitchFamily="34" charset="0"/>
                          <a:cs typeface="Cambria"/>
                        </a:rPr>
                        <a:t>94,7</a:t>
                      </a:r>
                      <a:endParaRPr sz="1150" dirty="0">
                        <a:latin typeface="Century Gothic" panose="020B0502020202020204" pitchFamily="34" charset="0"/>
                        <a:cs typeface="Cambria"/>
                      </a:endParaRPr>
                    </a:p>
                  </a:txBody>
                  <a:tcPr marL="0" marR="0" marT="8572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gn="ctr">
                        <a:lnSpc>
                          <a:spcPct val="100000"/>
                        </a:lnSpc>
                        <a:spcBef>
                          <a:spcPts val="675"/>
                        </a:spcBef>
                      </a:pPr>
                      <a:r>
                        <a:rPr lang="ru-RU" sz="1150" b="1" spc="-5" dirty="0" smtClean="0">
                          <a:latin typeface="Century Gothic" panose="020B0502020202020204" pitchFamily="34" charset="0"/>
                          <a:cs typeface="Cambria"/>
                        </a:rPr>
                        <a:t>95,3</a:t>
                      </a:r>
                      <a:endParaRPr sz="1150" dirty="0">
                        <a:latin typeface="Century Gothic" panose="020B0502020202020204" pitchFamily="34" charset="0"/>
                        <a:cs typeface="Cambria"/>
                      </a:endParaRPr>
                    </a:p>
                  </a:txBody>
                  <a:tcPr marL="0" marR="0" marT="85725"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675"/>
                        </a:spcBef>
                      </a:pPr>
                      <a:r>
                        <a:rPr lang="ru-RU" sz="1150" b="1" spc="-5" dirty="0" smtClean="0">
                          <a:latin typeface="Century Gothic" panose="020B0502020202020204" pitchFamily="34" charset="0"/>
                          <a:cs typeface="Cambria"/>
                        </a:rPr>
                        <a:t>97,0</a:t>
                      </a:r>
                      <a:endParaRPr sz="1150" dirty="0">
                        <a:latin typeface="Century Gothic" panose="020B0502020202020204" pitchFamily="34" charset="0"/>
                        <a:cs typeface="Cambria"/>
                      </a:endParaRPr>
                    </a:p>
                  </a:txBody>
                  <a:tcPr marL="0" marR="0" marT="85725"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r>
              <a:tr h="874920">
                <a:tc>
                  <a:txBody>
                    <a:bodyPr/>
                    <a:lstStyle/>
                    <a:p>
                      <a:pPr marL="3810" marR="114300">
                        <a:lnSpc>
                          <a:spcPct val="97700"/>
                        </a:lnSpc>
                        <a:spcBef>
                          <a:spcPts val="359"/>
                        </a:spcBef>
                      </a:pPr>
                      <a:r>
                        <a:rPr sz="1150" spc="-5" dirty="0">
                          <a:latin typeface="Century Gothic" panose="020B0502020202020204" pitchFamily="34" charset="0"/>
                          <a:cs typeface="Cambria"/>
                        </a:rPr>
                        <a:t>Функционирование  </a:t>
                      </a:r>
                      <a:r>
                        <a:rPr sz="1150" dirty="0">
                          <a:latin typeface="Century Gothic" panose="020B0502020202020204" pitchFamily="34" charset="0"/>
                          <a:cs typeface="Cambria"/>
                        </a:rPr>
                        <a:t>высшего </a:t>
                      </a:r>
                      <a:r>
                        <a:rPr sz="1150" spc="-5" dirty="0">
                          <a:latin typeface="Century Gothic" panose="020B0502020202020204" pitchFamily="34" charset="0"/>
                          <a:cs typeface="Cambria"/>
                        </a:rPr>
                        <a:t>должностного  </a:t>
                      </a:r>
                      <a:r>
                        <a:rPr sz="1150" dirty="0">
                          <a:latin typeface="Century Gothic" panose="020B0502020202020204" pitchFamily="34" charset="0"/>
                          <a:cs typeface="Cambria"/>
                        </a:rPr>
                        <a:t>лица </a:t>
                      </a:r>
                      <a:r>
                        <a:rPr sz="1150" spc="-10" dirty="0">
                          <a:latin typeface="Century Gothic" panose="020B0502020202020204" pitchFamily="34" charset="0"/>
                          <a:cs typeface="Cambria"/>
                        </a:rPr>
                        <a:t>субъекта </a:t>
                      </a:r>
                      <a:r>
                        <a:rPr sz="1150" spc="-5" dirty="0">
                          <a:latin typeface="Century Gothic" panose="020B0502020202020204" pitchFamily="34" charset="0"/>
                          <a:cs typeface="Cambria"/>
                        </a:rPr>
                        <a:t>Российской  Федерации </a:t>
                      </a:r>
                      <a:r>
                        <a:rPr sz="1150" dirty="0">
                          <a:latin typeface="Century Gothic" panose="020B0502020202020204" pitchFamily="34" charset="0"/>
                          <a:cs typeface="Cambria"/>
                        </a:rPr>
                        <a:t>и  </a:t>
                      </a:r>
                      <a:r>
                        <a:rPr sz="1150" spc="-5" dirty="0">
                          <a:latin typeface="Century Gothic" panose="020B0502020202020204" pitchFamily="34" charset="0"/>
                          <a:cs typeface="Cambria"/>
                        </a:rPr>
                        <a:t>муниципального  образования</a:t>
                      </a:r>
                      <a:endParaRPr sz="1150" dirty="0">
                        <a:latin typeface="Century Gothic" panose="020B0502020202020204" pitchFamily="34" charset="0"/>
                        <a:cs typeface="Cambria"/>
                      </a:endParaRPr>
                    </a:p>
                  </a:txBody>
                  <a:tcPr marL="0" marR="0" marT="45719"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50" dirty="0">
                        <a:latin typeface="Century Gothic" panose="020B0502020202020204" pitchFamily="34" charset="0"/>
                        <a:cs typeface="Times New Roman"/>
                      </a:endParaRPr>
                    </a:p>
                    <a:p>
                      <a:pPr>
                        <a:lnSpc>
                          <a:spcPct val="100000"/>
                        </a:lnSpc>
                      </a:pPr>
                      <a:endParaRPr sz="1150" dirty="0">
                        <a:latin typeface="Century Gothic" panose="020B0502020202020204" pitchFamily="34" charset="0"/>
                        <a:cs typeface="Times New Roman"/>
                      </a:endParaRPr>
                    </a:p>
                    <a:p>
                      <a:pPr algn="ctr">
                        <a:lnSpc>
                          <a:spcPct val="100000"/>
                        </a:lnSpc>
                        <a:spcBef>
                          <a:spcPts val="1005"/>
                        </a:spcBef>
                      </a:pPr>
                      <a:r>
                        <a:rPr lang="ru-RU" sz="1150" dirty="0" smtClean="0">
                          <a:latin typeface="Century Gothic" panose="020B0502020202020204" pitchFamily="34" charset="0"/>
                          <a:cs typeface="Cambria"/>
                        </a:rPr>
                        <a:t>2,0</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nSpc>
                          <a:spcPct val="100000"/>
                        </a:lnSpc>
                      </a:pPr>
                      <a:endParaRPr sz="1150" dirty="0" smtClean="0">
                        <a:latin typeface="Century Gothic" panose="020B0502020202020204" pitchFamily="34" charset="0"/>
                        <a:cs typeface="Times New Roman"/>
                      </a:endParaRPr>
                    </a:p>
                    <a:p>
                      <a:pPr>
                        <a:lnSpc>
                          <a:spcPct val="100000"/>
                        </a:lnSpc>
                      </a:pPr>
                      <a:endParaRPr sz="1150" dirty="0" smtClean="0">
                        <a:latin typeface="Century Gothic" panose="020B0502020202020204" pitchFamily="34" charset="0"/>
                        <a:cs typeface="Times New Roman"/>
                      </a:endParaRPr>
                    </a:p>
                    <a:p>
                      <a:pPr marL="2540" algn="ctr">
                        <a:lnSpc>
                          <a:spcPct val="100000"/>
                        </a:lnSpc>
                        <a:spcBef>
                          <a:spcPts val="1005"/>
                        </a:spcBef>
                      </a:pPr>
                      <a:r>
                        <a:rPr lang="ru-RU" sz="1150" dirty="0" smtClean="0">
                          <a:latin typeface="Century Gothic" panose="020B0502020202020204" pitchFamily="34" charset="0"/>
                          <a:cs typeface="Cambria"/>
                        </a:rPr>
                        <a:t>1,6</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50" dirty="0">
                        <a:latin typeface="Century Gothic" panose="020B0502020202020204" pitchFamily="34" charset="0"/>
                        <a:cs typeface="Times New Roman"/>
                      </a:endParaRPr>
                    </a:p>
                    <a:p>
                      <a:pPr>
                        <a:lnSpc>
                          <a:spcPct val="100000"/>
                        </a:lnSpc>
                      </a:pPr>
                      <a:endParaRPr sz="1150" dirty="0">
                        <a:latin typeface="Century Gothic" panose="020B0502020202020204" pitchFamily="34" charset="0"/>
                        <a:cs typeface="Times New Roman"/>
                      </a:endParaRPr>
                    </a:p>
                    <a:p>
                      <a:pPr algn="ctr">
                        <a:lnSpc>
                          <a:spcPct val="100000"/>
                        </a:lnSpc>
                        <a:spcBef>
                          <a:spcPts val="1005"/>
                        </a:spcBef>
                      </a:pPr>
                      <a:r>
                        <a:rPr lang="ru-RU" sz="1150" dirty="0" smtClean="0">
                          <a:latin typeface="Century Gothic" panose="020B0502020202020204" pitchFamily="34" charset="0"/>
                          <a:cs typeface="Cambria"/>
                        </a:rPr>
                        <a:t>1,6</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50" dirty="0">
                        <a:latin typeface="Century Gothic" panose="020B0502020202020204" pitchFamily="34" charset="0"/>
                        <a:cs typeface="Times New Roman"/>
                      </a:endParaRPr>
                    </a:p>
                    <a:p>
                      <a:pPr>
                        <a:lnSpc>
                          <a:spcPct val="100000"/>
                        </a:lnSpc>
                      </a:pPr>
                      <a:endParaRPr sz="1150" dirty="0">
                        <a:latin typeface="Century Gothic" panose="020B0502020202020204" pitchFamily="34" charset="0"/>
                        <a:cs typeface="Times New Roman"/>
                      </a:endParaRPr>
                    </a:p>
                    <a:p>
                      <a:pPr algn="ctr">
                        <a:lnSpc>
                          <a:spcPct val="100000"/>
                        </a:lnSpc>
                        <a:spcBef>
                          <a:spcPts val="1005"/>
                        </a:spcBef>
                      </a:pPr>
                      <a:r>
                        <a:rPr lang="ru-RU" sz="1150" dirty="0" smtClean="0">
                          <a:latin typeface="Century Gothic" panose="020B0502020202020204" pitchFamily="34" charset="0"/>
                          <a:cs typeface="Cambria"/>
                        </a:rPr>
                        <a:t>1,6</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50" dirty="0">
                        <a:latin typeface="Century Gothic" panose="020B0502020202020204" pitchFamily="34" charset="0"/>
                        <a:cs typeface="Times New Roman"/>
                      </a:endParaRPr>
                    </a:p>
                    <a:p>
                      <a:pPr>
                        <a:lnSpc>
                          <a:spcPct val="100000"/>
                        </a:lnSpc>
                      </a:pPr>
                      <a:endParaRPr sz="1150" dirty="0">
                        <a:latin typeface="Century Gothic" panose="020B0502020202020204" pitchFamily="34" charset="0"/>
                        <a:cs typeface="Times New Roman"/>
                      </a:endParaRPr>
                    </a:p>
                    <a:p>
                      <a:pPr marL="59055">
                        <a:lnSpc>
                          <a:spcPct val="100000"/>
                        </a:lnSpc>
                        <a:spcBef>
                          <a:spcPts val="1005"/>
                        </a:spcBef>
                      </a:pPr>
                      <a:r>
                        <a:rPr lang="ru-RU" sz="1150" dirty="0" smtClean="0">
                          <a:latin typeface="Century Gothic" panose="020B0502020202020204" pitchFamily="34" charset="0"/>
                          <a:cs typeface="Cambria"/>
                        </a:rPr>
                        <a:t>80,0</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nSpc>
                          <a:spcPct val="100000"/>
                        </a:lnSpc>
                      </a:pPr>
                      <a:endParaRPr sz="1150" dirty="0">
                        <a:latin typeface="Century Gothic" panose="020B0502020202020204" pitchFamily="34" charset="0"/>
                        <a:cs typeface="Times New Roman"/>
                      </a:endParaRPr>
                    </a:p>
                    <a:p>
                      <a:pPr>
                        <a:lnSpc>
                          <a:spcPct val="100000"/>
                        </a:lnSpc>
                      </a:pPr>
                      <a:endParaRPr sz="1150" dirty="0">
                        <a:latin typeface="Century Gothic" panose="020B0502020202020204" pitchFamily="34" charset="0"/>
                        <a:cs typeface="Times New Roman"/>
                      </a:endParaRPr>
                    </a:p>
                    <a:p>
                      <a:pPr marL="635" algn="ctr">
                        <a:lnSpc>
                          <a:spcPct val="100000"/>
                        </a:lnSpc>
                        <a:spcBef>
                          <a:spcPts val="1005"/>
                        </a:spcBef>
                      </a:pPr>
                      <a:r>
                        <a:rPr sz="1150" dirty="0">
                          <a:latin typeface="Century Gothic" panose="020B0502020202020204" pitchFamily="34" charset="0"/>
                          <a:cs typeface="Cambria"/>
                        </a:rPr>
                        <a:t>100,0</a:t>
                      </a:r>
                    </a:p>
                  </a:txBody>
                  <a:tcPr marL="0" marR="0" marT="0"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noFill/>
                  </a:tcPr>
                </a:tc>
                <a:tc>
                  <a:txBody>
                    <a:bodyPr/>
                    <a:lstStyle/>
                    <a:p>
                      <a:pPr>
                        <a:lnSpc>
                          <a:spcPct val="100000"/>
                        </a:lnSpc>
                      </a:pPr>
                      <a:endParaRPr sz="1150" dirty="0">
                        <a:latin typeface="Century Gothic" panose="020B0502020202020204" pitchFamily="34" charset="0"/>
                        <a:cs typeface="Times New Roman"/>
                      </a:endParaRPr>
                    </a:p>
                    <a:p>
                      <a:pPr>
                        <a:lnSpc>
                          <a:spcPct val="100000"/>
                        </a:lnSpc>
                      </a:pPr>
                      <a:endParaRPr sz="1150" dirty="0">
                        <a:latin typeface="Century Gothic" panose="020B0502020202020204" pitchFamily="34" charset="0"/>
                        <a:cs typeface="Times New Roman"/>
                      </a:endParaRPr>
                    </a:p>
                    <a:p>
                      <a:pPr algn="ctr">
                        <a:lnSpc>
                          <a:spcPct val="100000"/>
                        </a:lnSpc>
                        <a:spcBef>
                          <a:spcPts val="1005"/>
                        </a:spcBef>
                      </a:pPr>
                      <a:r>
                        <a:rPr sz="1150" dirty="0">
                          <a:latin typeface="Century Gothic" panose="020B0502020202020204" pitchFamily="34" charset="0"/>
                          <a:cs typeface="Cambria"/>
                        </a:rPr>
                        <a:t>100,0</a:t>
                      </a:r>
                    </a:p>
                  </a:txBody>
                  <a:tcPr marL="0" marR="0" marT="0"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r>
              <a:tr h="1346900">
                <a:tc>
                  <a:txBody>
                    <a:bodyPr/>
                    <a:lstStyle/>
                    <a:p>
                      <a:pPr marL="3810" marR="502284">
                        <a:lnSpc>
                          <a:spcPts val="1340"/>
                        </a:lnSpc>
                        <a:spcBef>
                          <a:spcPts val="20"/>
                        </a:spcBef>
                      </a:pPr>
                      <a:r>
                        <a:rPr sz="1150" spc="-5" dirty="0">
                          <a:latin typeface="Century Gothic" panose="020B0502020202020204" pitchFamily="34" charset="0"/>
                          <a:cs typeface="Cambria"/>
                        </a:rPr>
                        <a:t>Функционирование  законодательных</a:t>
                      </a:r>
                      <a:endParaRPr sz="1150" dirty="0">
                        <a:latin typeface="Century Gothic" panose="020B0502020202020204" pitchFamily="34" charset="0"/>
                        <a:cs typeface="Cambria"/>
                      </a:endParaRPr>
                    </a:p>
                    <a:p>
                      <a:pPr marL="3810" marR="8890">
                        <a:lnSpc>
                          <a:spcPts val="1340"/>
                        </a:lnSpc>
                        <a:spcBef>
                          <a:spcPts val="15"/>
                        </a:spcBef>
                      </a:pPr>
                      <a:r>
                        <a:rPr sz="1150" spc="-5" dirty="0">
                          <a:latin typeface="Century Gothic" panose="020B0502020202020204" pitchFamily="34" charset="0"/>
                          <a:cs typeface="Cambria"/>
                        </a:rPr>
                        <a:t>(представительных)  органов</a:t>
                      </a:r>
                      <a:r>
                        <a:rPr sz="1150" spc="-45" dirty="0">
                          <a:latin typeface="Century Gothic" panose="020B0502020202020204" pitchFamily="34" charset="0"/>
                          <a:cs typeface="Cambria"/>
                        </a:rPr>
                        <a:t> </a:t>
                      </a:r>
                      <a:r>
                        <a:rPr sz="1150" spc="-5" dirty="0">
                          <a:latin typeface="Century Gothic" panose="020B0502020202020204" pitchFamily="34" charset="0"/>
                          <a:cs typeface="Cambria"/>
                        </a:rPr>
                        <a:t>государственной</a:t>
                      </a:r>
                      <a:endParaRPr sz="1150" dirty="0">
                        <a:latin typeface="Century Gothic" panose="020B0502020202020204" pitchFamily="34" charset="0"/>
                        <a:cs typeface="Cambria"/>
                      </a:endParaRPr>
                    </a:p>
                    <a:p>
                      <a:pPr marL="3810" marR="8890">
                        <a:lnSpc>
                          <a:spcPts val="1340"/>
                        </a:lnSpc>
                        <a:spcBef>
                          <a:spcPts val="15"/>
                        </a:spcBef>
                      </a:pPr>
                      <a:r>
                        <a:rPr sz="1150" dirty="0">
                          <a:latin typeface="Century Gothic" panose="020B0502020202020204" pitchFamily="34" charset="0"/>
                          <a:cs typeface="Cambria"/>
                        </a:rPr>
                        <a:t>власти и</a:t>
                      </a:r>
                      <a:r>
                        <a:rPr sz="1150" spc="-45" dirty="0">
                          <a:latin typeface="Century Gothic" panose="020B0502020202020204" pitchFamily="34" charset="0"/>
                          <a:cs typeface="Cambria"/>
                        </a:rPr>
                        <a:t> </a:t>
                      </a:r>
                      <a:r>
                        <a:rPr sz="1150" spc="-5" dirty="0">
                          <a:latin typeface="Century Gothic" panose="020B0502020202020204" pitchFamily="34" charset="0"/>
                          <a:cs typeface="Cambria"/>
                        </a:rPr>
                        <a:t>представительных  органов</a:t>
                      </a:r>
                      <a:r>
                        <a:rPr sz="1150" spc="-50" dirty="0">
                          <a:latin typeface="Century Gothic" panose="020B0502020202020204" pitchFamily="34" charset="0"/>
                          <a:cs typeface="Cambria"/>
                        </a:rPr>
                        <a:t> </a:t>
                      </a:r>
                      <a:r>
                        <a:rPr sz="1150" spc="-5" dirty="0">
                          <a:latin typeface="Century Gothic" panose="020B0502020202020204" pitchFamily="34" charset="0"/>
                          <a:cs typeface="Cambria"/>
                        </a:rPr>
                        <a:t>муниципальных</a:t>
                      </a:r>
                      <a:endParaRPr sz="1150" dirty="0">
                        <a:latin typeface="Century Gothic" panose="020B0502020202020204" pitchFamily="34" charset="0"/>
                        <a:cs typeface="Cambria"/>
                      </a:endParaRPr>
                    </a:p>
                    <a:p>
                      <a:pPr marL="3810">
                        <a:lnSpc>
                          <a:spcPts val="1240"/>
                        </a:lnSpc>
                      </a:pPr>
                      <a:r>
                        <a:rPr sz="1150" spc="-5" dirty="0">
                          <a:latin typeface="Century Gothic" panose="020B0502020202020204" pitchFamily="34" charset="0"/>
                          <a:cs typeface="Cambria"/>
                        </a:rPr>
                        <a:t>образований</a:t>
                      </a:r>
                      <a:endParaRPr sz="1150" dirty="0">
                        <a:latin typeface="Century Gothic" panose="020B0502020202020204" pitchFamily="34" charset="0"/>
                        <a:cs typeface="Cambria"/>
                      </a:endParaRPr>
                    </a:p>
                  </a:txBody>
                  <a:tcPr marL="0" marR="0" marT="254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50" dirty="0">
                        <a:latin typeface="Century Gothic" panose="020B0502020202020204" pitchFamily="34" charset="0"/>
                        <a:cs typeface="Times New Roman"/>
                      </a:endParaRPr>
                    </a:p>
                    <a:p>
                      <a:pPr>
                        <a:lnSpc>
                          <a:spcPct val="100000"/>
                        </a:lnSpc>
                      </a:pPr>
                      <a:endParaRPr sz="1150" dirty="0">
                        <a:latin typeface="Century Gothic" panose="020B0502020202020204" pitchFamily="34" charset="0"/>
                        <a:cs typeface="Times New Roman"/>
                      </a:endParaRPr>
                    </a:p>
                    <a:p>
                      <a:pPr>
                        <a:lnSpc>
                          <a:spcPct val="100000"/>
                        </a:lnSpc>
                        <a:spcBef>
                          <a:spcPts val="20"/>
                        </a:spcBef>
                      </a:pPr>
                      <a:endParaRPr sz="1150" dirty="0">
                        <a:latin typeface="Century Gothic" panose="020B0502020202020204" pitchFamily="34" charset="0"/>
                        <a:cs typeface="Times New Roman"/>
                      </a:endParaRPr>
                    </a:p>
                    <a:p>
                      <a:pPr marL="635" algn="ctr">
                        <a:lnSpc>
                          <a:spcPct val="100000"/>
                        </a:lnSpc>
                        <a:spcBef>
                          <a:spcPts val="5"/>
                        </a:spcBef>
                      </a:pPr>
                      <a:r>
                        <a:rPr lang="ru-RU" sz="1150" dirty="0" smtClean="0">
                          <a:latin typeface="Century Gothic" panose="020B0502020202020204" pitchFamily="34" charset="0"/>
                          <a:cs typeface="Cambria"/>
                        </a:rPr>
                        <a:t>9,8</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gn="ctr">
                        <a:lnSpc>
                          <a:spcPct val="100000"/>
                        </a:lnSpc>
                      </a:pPr>
                      <a:endParaRPr sz="1150" dirty="0">
                        <a:latin typeface="Century Gothic" panose="020B0502020202020204" pitchFamily="34" charset="0"/>
                        <a:cs typeface="Times New Roman"/>
                      </a:endParaRPr>
                    </a:p>
                    <a:p>
                      <a:pPr algn="ctr">
                        <a:lnSpc>
                          <a:spcPct val="100000"/>
                        </a:lnSpc>
                      </a:pPr>
                      <a:endParaRPr sz="1150" dirty="0">
                        <a:latin typeface="Century Gothic" panose="020B0502020202020204" pitchFamily="34" charset="0"/>
                        <a:cs typeface="Times New Roman"/>
                      </a:endParaRPr>
                    </a:p>
                    <a:p>
                      <a:pPr algn="ctr">
                        <a:lnSpc>
                          <a:spcPct val="100000"/>
                        </a:lnSpc>
                        <a:spcBef>
                          <a:spcPts val="20"/>
                        </a:spcBef>
                      </a:pPr>
                      <a:endParaRPr sz="1150" dirty="0">
                        <a:latin typeface="Century Gothic" panose="020B0502020202020204" pitchFamily="34" charset="0"/>
                        <a:cs typeface="Times New Roman"/>
                      </a:endParaRPr>
                    </a:p>
                    <a:p>
                      <a:pPr algn="ctr">
                        <a:lnSpc>
                          <a:spcPct val="100000"/>
                        </a:lnSpc>
                        <a:spcBef>
                          <a:spcPts val="5"/>
                        </a:spcBef>
                      </a:pPr>
                      <a:r>
                        <a:rPr lang="ru-RU" sz="1150" dirty="0" smtClean="0">
                          <a:latin typeface="Century Gothic" panose="020B0502020202020204" pitchFamily="34" charset="0"/>
                          <a:cs typeface="Cambria"/>
                        </a:rPr>
                        <a:t>6,7</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pPr>
                      <a:endParaRPr lang="ru-RU" sz="1150" dirty="0" smtClean="0">
                        <a:latin typeface="Century Gothic" panose="020B0502020202020204" pitchFamily="34" charset="0"/>
                        <a:cs typeface="Times New Roman"/>
                      </a:endParaRPr>
                    </a:p>
                    <a:p>
                      <a:pPr algn="ctr">
                        <a:lnSpc>
                          <a:spcPct val="100000"/>
                        </a:lnSpc>
                      </a:pPr>
                      <a:endParaRPr lang="ru-RU" sz="1150" dirty="0" smtClean="0">
                        <a:latin typeface="Century Gothic" panose="020B0502020202020204" pitchFamily="34" charset="0"/>
                        <a:cs typeface="Times New Roman"/>
                      </a:endParaRPr>
                    </a:p>
                    <a:p>
                      <a:pPr algn="ctr">
                        <a:lnSpc>
                          <a:spcPct val="100000"/>
                        </a:lnSpc>
                      </a:pPr>
                      <a:endParaRPr lang="ru-RU" sz="1150" dirty="0" smtClean="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Times New Roman"/>
                        </a:rPr>
                        <a:t>6,4</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pPr>
                      <a:endParaRPr sz="1150" dirty="0">
                        <a:latin typeface="Century Gothic" panose="020B0502020202020204" pitchFamily="34" charset="0"/>
                        <a:cs typeface="Times New Roman"/>
                      </a:endParaRPr>
                    </a:p>
                    <a:p>
                      <a:pPr algn="ctr">
                        <a:lnSpc>
                          <a:spcPct val="100000"/>
                        </a:lnSpc>
                      </a:pPr>
                      <a:endParaRPr sz="1150" dirty="0">
                        <a:latin typeface="Century Gothic" panose="020B0502020202020204" pitchFamily="34" charset="0"/>
                        <a:cs typeface="Times New Roman"/>
                      </a:endParaRPr>
                    </a:p>
                    <a:p>
                      <a:pPr algn="ctr">
                        <a:lnSpc>
                          <a:spcPct val="100000"/>
                        </a:lnSpc>
                        <a:spcBef>
                          <a:spcPts val="20"/>
                        </a:spcBef>
                      </a:pPr>
                      <a:endParaRPr sz="1150" dirty="0">
                        <a:latin typeface="Century Gothic" panose="020B0502020202020204" pitchFamily="34" charset="0"/>
                        <a:cs typeface="Times New Roman"/>
                      </a:endParaRPr>
                    </a:p>
                    <a:p>
                      <a:pPr marL="148590" algn="ctr">
                        <a:lnSpc>
                          <a:spcPct val="100000"/>
                        </a:lnSpc>
                        <a:spcBef>
                          <a:spcPts val="5"/>
                        </a:spcBef>
                      </a:pPr>
                      <a:r>
                        <a:rPr lang="ru-RU" sz="1150" dirty="0" smtClean="0">
                          <a:latin typeface="Century Gothic" panose="020B0502020202020204" pitchFamily="34" charset="0"/>
                          <a:cs typeface="Cambria"/>
                        </a:rPr>
                        <a:t>6,3</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50" dirty="0">
                        <a:latin typeface="Century Gothic" panose="020B0502020202020204" pitchFamily="34" charset="0"/>
                        <a:cs typeface="Times New Roman"/>
                      </a:endParaRPr>
                    </a:p>
                    <a:p>
                      <a:pPr>
                        <a:lnSpc>
                          <a:spcPct val="100000"/>
                        </a:lnSpc>
                      </a:pPr>
                      <a:endParaRPr sz="1150" dirty="0">
                        <a:latin typeface="Century Gothic" panose="020B0502020202020204" pitchFamily="34" charset="0"/>
                        <a:cs typeface="Times New Roman"/>
                      </a:endParaRPr>
                    </a:p>
                    <a:p>
                      <a:pPr>
                        <a:lnSpc>
                          <a:spcPct val="100000"/>
                        </a:lnSpc>
                        <a:spcBef>
                          <a:spcPts val="20"/>
                        </a:spcBef>
                      </a:pPr>
                      <a:endParaRPr sz="1150" dirty="0">
                        <a:latin typeface="Century Gothic" panose="020B0502020202020204" pitchFamily="34" charset="0"/>
                        <a:cs typeface="Times New Roman"/>
                      </a:endParaRPr>
                    </a:p>
                    <a:p>
                      <a:pPr marL="59055">
                        <a:lnSpc>
                          <a:spcPct val="100000"/>
                        </a:lnSpc>
                        <a:spcBef>
                          <a:spcPts val="5"/>
                        </a:spcBef>
                      </a:pPr>
                      <a:r>
                        <a:rPr lang="ru-RU" sz="1150" dirty="0" smtClean="0">
                          <a:latin typeface="Century Gothic" panose="020B0502020202020204" pitchFamily="34" charset="0"/>
                          <a:cs typeface="Cambria"/>
                        </a:rPr>
                        <a:t>68,4</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nSpc>
                          <a:spcPct val="100000"/>
                        </a:lnSpc>
                      </a:pPr>
                      <a:endParaRPr sz="1150" dirty="0">
                        <a:latin typeface="Century Gothic" panose="020B0502020202020204" pitchFamily="34" charset="0"/>
                        <a:cs typeface="Times New Roman"/>
                      </a:endParaRPr>
                    </a:p>
                    <a:p>
                      <a:pPr>
                        <a:lnSpc>
                          <a:spcPct val="100000"/>
                        </a:lnSpc>
                      </a:pPr>
                      <a:endParaRPr sz="1150" dirty="0">
                        <a:latin typeface="Century Gothic" panose="020B0502020202020204" pitchFamily="34" charset="0"/>
                        <a:cs typeface="Times New Roman"/>
                      </a:endParaRPr>
                    </a:p>
                    <a:p>
                      <a:pPr>
                        <a:lnSpc>
                          <a:spcPct val="100000"/>
                        </a:lnSpc>
                        <a:spcBef>
                          <a:spcPts val="20"/>
                        </a:spcBef>
                      </a:pPr>
                      <a:endParaRPr sz="1150" dirty="0">
                        <a:latin typeface="Century Gothic" panose="020B0502020202020204" pitchFamily="34" charset="0"/>
                        <a:cs typeface="Times New Roman"/>
                      </a:endParaRPr>
                    </a:p>
                    <a:p>
                      <a:pPr marL="635" algn="ctr">
                        <a:lnSpc>
                          <a:spcPct val="100000"/>
                        </a:lnSpc>
                        <a:spcBef>
                          <a:spcPts val="5"/>
                        </a:spcBef>
                      </a:pPr>
                      <a:r>
                        <a:rPr lang="ru-RU" sz="1150" spc="-5" dirty="0" smtClean="0">
                          <a:latin typeface="Century Gothic" panose="020B0502020202020204" pitchFamily="34" charset="0"/>
                          <a:cs typeface="Cambria"/>
                        </a:rPr>
                        <a:t>95,5</a:t>
                      </a:r>
                      <a:endParaRPr sz="1150" dirty="0">
                        <a:latin typeface="Century Gothic" panose="020B0502020202020204" pitchFamily="34" charset="0"/>
                        <a:cs typeface="Cambria"/>
                      </a:endParaRPr>
                    </a:p>
                  </a:txBody>
                  <a:tcPr marL="0" marR="0" marT="0"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noFill/>
                  </a:tcPr>
                </a:tc>
                <a:tc>
                  <a:txBody>
                    <a:bodyPr/>
                    <a:lstStyle/>
                    <a:p>
                      <a:pPr>
                        <a:lnSpc>
                          <a:spcPct val="100000"/>
                        </a:lnSpc>
                      </a:pPr>
                      <a:endParaRPr sz="1150" dirty="0">
                        <a:latin typeface="Century Gothic" panose="020B0502020202020204" pitchFamily="34" charset="0"/>
                        <a:cs typeface="Times New Roman"/>
                      </a:endParaRPr>
                    </a:p>
                    <a:p>
                      <a:pPr>
                        <a:lnSpc>
                          <a:spcPct val="100000"/>
                        </a:lnSpc>
                      </a:pPr>
                      <a:endParaRPr sz="1150" dirty="0">
                        <a:latin typeface="Century Gothic" panose="020B0502020202020204" pitchFamily="34" charset="0"/>
                        <a:cs typeface="Times New Roman"/>
                      </a:endParaRPr>
                    </a:p>
                    <a:p>
                      <a:pPr>
                        <a:lnSpc>
                          <a:spcPct val="100000"/>
                        </a:lnSpc>
                        <a:spcBef>
                          <a:spcPts val="20"/>
                        </a:spcBef>
                      </a:pPr>
                      <a:endParaRPr sz="1150" dirty="0">
                        <a:latin typeface="Century Gothic" panose="020B0502020202020204" pitchFamily="34" charset="0"/>
                        <a:cs typeface="Times New Roman"/>
                      </a:endParaRPr>
                    </a:p>
                    <a:p>
                      <a:pPr algn="ctr">
                        <a:lnSpc>
                          <a:spcPct val="100000"/>
                        </a:lnSpc>
                        <a:spcBef>
                          <a:spcPts val="5"/>
                        </a:spcBef>
                      </a:pPr>
                      <a:r>
                        <a:rPr lang="ru-RU" sz="1150" spc="-5" dirty="0" smtClean="0">
                          <a:latin typeface="Century Gothic" panose="020B0502020202020204" pitchFamily="34" charset="0"/>
                          <a:cs typeface="Cambria"/>
                        </a:rPr>
                        <a:t>98,4</a:t>
                      </a:r>
                      <a:endParaRPr sz="1150" dirty="0">
                        <a:latin typeface="Century Gothic" panose="020B0502020202020204" pitchFamily="34" charset="0"/>
                        <a:cs typeface="Cambria"/>
                      </a:endParaRPr>
                    </a:p>
                  </a:txBody>
                  <a:tcPr marL="0" marR="0" marT="0"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r>
              <a:tr h="1533173">
                <a:tc>
                  <a:txBody>
                    <a:bodyPr/>
                    <a:lstStyle/>
                    <a:p>
                      <a:pPr marL="3810" marR="70485">
                        <a:lnSpc>
                          <a:spcPts val="1340"/>
                        </a:lnSpc>
                        <a:spcBef>
                          <a:spcPts val="20"/>
                        </a:spcBef>
                      </a:pPr>
                      <a:r>
                        <a:rPr sz="1150" spc="-5" dirty="0">
                          <a:latin typeface="Century Gothic" panose="020B0502020202020204" pitchFamily="34" charset="0"/>
                          <a:cs typeface="Cambria"/>
                        </a:rPr>
                        <a:t>Функционирование  Правительства Российской  Федерации,</a:t>
                      </a:r>
                      <a:r>
                        <a:rPr sz="1150" spc="-50" dirty="0">
                          <a:latin typeface="Century Gothic" panose="020B0502020202020204" pitchFamily="34" charset="0"/>
                          <a:cs typeface="Cambria"/>
                        </a:rPr>
                        <a:t> </a:t>
                      </a:r>
                      <a:r>
                        <a:rPr sz="1150" spc="-5" dirty="0">
                          <a:latin typeface="Century Gothic" panose="020B0502020202020204" pitchFamily="34" charset="0"/>
                          <a:cs typeface="Cambria"/>
                        </a:rPr>
                        <a:t>высших</a:t>
                      </a:r>
                      <a:endParaRPr sz="1150">
                        <a:latin typeface="Century Gothic" panose="020B0502020202020204" pitchFamily="34" charset="0"/>
                        <a:cs typeface="Cambria"/>
                      </a:endParaRPr>
                    </a:p>
                    <a:p>
                      <a:pPr marL="3810" marR="172720">
                        <a:lnSpc>
                          <a:spcPts val="1340"/>
                        </a:lnSpc>
                        <a:spcBef>
                          <a:spcPts val="15"/>
                        </a:spcBef>
                      </a:pPr>
                      <a:r>
                        <a:rPr sz="1150" spc="-5" dirty="0">
                          <a:latin typeface="Century Gothic" panose="020B0502020202020204" pitchFamily="34" charset="0"/>
                          <a:cs typeface="Cambria"/>
                        </a:rPr>
                        <a:t>исполнительных органов  государственной власти  субъектов</a:t>
                      </a:r>
                      <a:r>
                        <a:rPr sz="1150" spc="-55" dirty="0">
                          <a:latin typeface="Century Gothic" panose="020B0502020202020204" pitchFamily="34" charset="0"/>
                          <a:cs typeface="Cambria"/>
                        </a:rPr>
                        <a:t> </a:t>
                      </a:r>
                      <a:r>
                        <a:rPr sz="1150" spc="-5" dirty="0">
                          <a:latin typeface="Century Gothic" panose="020B0502020202020204" pitchFamily="34" charset="0"/>
                          <a:cs typeface="Cambria"/>
                        </a:rPr>
                        <a:t>Российской</a:t>
                      </a:r>
                      <a:endParaRPr sz="1150">
                        <a:latin typeface="Century Gothic" panose="020B0502020202020204" pitchFamily="34" charset="0"/>
                        <a:cs typeface="Cambria"/>
                      </a:endParaRPr>
                    </a:p>
                    <a:p>
                      <a:pPr marL="3810" marR="489584">
                        <a:lnSpc>
                          <a:spcPts val="1340"/>
                        </a:lnSpc>
                        <a:spcBef>
                          <a:spcPts val="15"/>
                        </a:spcBef>
                      </a:pPr>
                      <a:r>
                        <a:rPr sz="1150" spc="-5" dirty="0">
                          <a:latin typeface="Century Gothic" panose="020B0502020202020204" pitchFamily="34" charset="0"/>
                          <a:cs typeface="Cambria"/>
                        </a:rPr>
                        <a:t>Федерации, местных  администраций</a:t>
                      </a:r>
                      <a:endParaRPr sz="1150">
                        <a:latin typeface="Century Gothic" panose="020B0502020202020204" pitchFamily="34" charset="0"/>
                        <a:cs typeface="Cambria"/>
                      </a:endParaRPr>
                    </a:p>
                  </a:txBody>
                  <a:tcPr marL="0" marR="0" marT="254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50" dirty="0">
                        <a:latin typeface="Century Gothic" panose="020B0502020202020204" pitchFamily="34" charset="0"/>
                        <a:cs typeface="Times New Roman"/>
                      </a:endParaRPr>
                    </a:p>
                    <a:p>
                      <a:pPr>
                        <a:lnSpc>
                          <a:spcPct val="100000"/>
                        </a:lnSpc>
                      </a:pPr>
                      <a:endParaRPr sz="1150" dirty="0">
                        <a:latin typeface="Century Gothic" panose="020B0502020202020204" pitchFamily="34" charset="0"/>
                        <a:cs typeface="Times New Roman"/>
                      </a:endParaRPr>
                    </a:p>
                    <a:p>
                      <a:pPr>
                        <a:lnSpc>
                          <a:spcPct val="100000"/>
                        </a:lnSpc>
                        <a:spcBef>
                          <a:spcPts val="50"/>
                        </a:spcBef>
                      </a:pPr>
                      <a:endParaRPr sz="11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58,4</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nSpc>
                          <a:spcPct val="100000"/>
                        </a:lnSpc>
                      </a:pPr>
                      <a:endParaRPr sz="1150" dirty="0">
                        <a:latin typeface="Century Gothic" panose="020B0502020202020204" pitchFamily="34" charset="0"/>
                        <a:cs typeface="Times New Roman"/>
                      </a:endParaRPr>
                    </a:p>
                    <a:p>
                      <a:pPr>
                        <a:lnSpc>
                          <a:spcPct val="100000"/>
                        </a:lnSpc>
                      </a:pPr>
                      <a:endParaRPr sz="1150" dirty="0">
                        <a:latin typeface="Century Gothic" panose="020B0502020202020204" pitchFamily="34" charset="0"/>
                        <a:cs typeface="Times New Roman"/>
                      </a:endParaRPr>
                    </a:p>
                    <a:p>
                      <a:pPr>
                        <a:lnSpc>
                          <a:spcPct val="100000"/>
                        </a:lnSpc>
                        <a:spcBef>
                          <a:spcPts val="50"/>
                        </a:spcBef>
                      </a:pPr>
                      <a:endParaRPr sz="1150" dirty="0">
                        <a:latin typeface="Century Gothic" panose="020B0502020202020204" pitchFamily="34" charset="0"/>
                        <a:cs typeface="Times New Roman"/>
                      </a:endParaRPr>
                    </a:p>
                    <a:p>
                      <a:pPr marL="1905" algn="ctr">
                        <a:lnSpc>
                          <a:spcPct val="100000"/>
                        </a:lnSpc>
                      </a:pPr>
                      <a:r>
                        <a:rPr lang="ru-RU" sz="1150" dirty="0" smtClean="0">
                          <a:latin typeface="Century Gothic" panose="020B0502020202020204" pitchFamily="34" charset="0"/>
                          <a:cs typeface="Cambria"/>
                        </a:rPr>
                        <a:t>58,0</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50" dirty="0">
                        <a:latin typeface="Century Gothic" panose="020B0502020202020204" pitchFamily="34" charset="0"/>
                        <a:cs typeface="Times New Roman"/>
                      </a:endParaRPr>
                    </a:p>
                    <a:p>
                      <a:pPr>
                        <a:lnSpc>
                          <a:spcPct val="100000"/>
                        </a:lnSpc>
                      </a:pPr>
                      <a:endParaRPr sz="1150" dirty="0">
                        <a:latin typeface="Century Gothic" panose="020B0502020202020204" pitchFamily="34" charset="0"/>
                        <a:cs typeface="Times New Roman"/>
                      </a:endParaRPr>
                    </a:p>
                    <a:p>
                      <a:pPr>
                        <a:lnSpc>
                          <a:spcPct val="100000"/>
                        </a:lnSpc>
                        <a:spcBef>
                          <a:spcPts val="50"/>
                        </a:spcBef>
                      </a:pPr>
                      <a:endParaRPr sz="11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56,6</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50" dirty="0">
                        <a:latin typeface="Century Gothic" panose="020B0502020202020204" pitchFamily="34" charset="0"/>
                        <a:cs typeface="Times New Roman"/>
                      </a:endParaRPr>
                    </a:p>
                    <a:p>
                      <a:pPr>
                        <a:lnSpc>
                          <a:spcPct val="100000"/>
                        </a:lnSpc>
                      </a:pPr>
                      <a:endParaRPr sz="1150" dirty="0">
                        <a:latin typeface="Century Gothic" panose="020B0502020202020204" pitchFamily="34" charset="0"/>
                        <a:cs typeface="Times New Roman"/>
                      </a:endParaRPr>
                    </a:p>
                    <a:p>
                      <a:pPr>
                        <a:lnSpc>
                          <a:spcPct val="100000"/>
                        </a:lnSpc>
                        <a:spcBef>
                          <a:spcPts val="50"/>
                        </a:spcBef>
                      </a:pPr>
                      <a:endParaRPr sz="1150" dirty="0">
                        <a:latin typeface="Century Gothic" panose="020B0502020202020204" pitchFamily="34" charset="0"/>
                        <a:cs typeface="Times New Roman"/>
                      </a:endParaRPr>
                    </a:p>
                    <a:p>
                      <a:pPr marL="98425">
                        <a:lnSpc>
                          <a:spcPct val="100000"/>
                        </a:lnSpc>
                      </a:pPr>
                      <a:r>
                        <a:rPr lang="ru-RU" sz="1150" dirty="0" smtClean="0">
                          <a:latin typeface="Century Gothic" panose="020B0502020202020204" pitchFamily="34" charset="0"/>
                          <a:cs typeface="Cambria"/>
                        </a:rPr>
                        <a:t>54,6</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50" dirty="0">
                        <a:latin typeface="Century Gothic" panose="020B0502020202020204" pitchFamily="34" charset="0"/>
                        <a:cs typeface="Times New Roman"/>
                      </a:endParaRPr>
                    </a:p>
                    <a:p>
                      <a:pPr>
                        <a:lnSpc>
                          <a:spcPct val="100000"/>
                        </a:lnSpc>
                      </a:pPr>
                      <a:endParaRPr sz="1150" dirty="0">
                        <a:latin typeface="Century Gothic" panose="020B0502020202020204" pitchFamily="34" charset="0"/>
                        <a:cs typeface="Times New Roman"/>
                      </a:endParaRPr>
                    </a:p>
                    <a:p>
                      <a:pPr>
                        <a:lnSpc>
                          <a:spcPct val="100000"/>
                        </a:lnSpc>
                        <a:spcBef>
                          <a:spcPts val="50"/>
                        </a:spcBef>
                      </a:pPr>
                      <a:endParaRPr sz="1150" dirty="0">
                        <a:latin typeface="Century Gothic" panose="020B0502020202020204" pitchFamily="34" charset="0"/>
                        <a:cs typeface="Times New Roman"/>
                      </a:endParaRPr>
                    </a:p>
                    <a:p>
                      <a:pPr marL="59055">
                        <a:lnSpc>
                          <a:spcPct val="100000"/>
                        </a:lnSpc>
                      </a:pPr>
                      <a:r>
                        <a:rPr lang="ru-RU" sz="1150" dirty="0" smtClean="0">
                          <a:latin typeface="Century Gothic" panose="020B0502020202020204" pitchFamily="34" charset="0"/>
                          <a:cs typeface="Cambria"/>
                        </a:rPr>
                        <a:t>99,3</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nSpc>
                          <a:spcPct val="100000"/>
                        </a:lnSpc>
                      </a:pPr>
                      <a:endParaRPr sz="1150" dirty="0">
                        <a:latin typeface="Century Gothic" panose="020B0502020202020204" pitchFamily="34" charset="0"/>
                        <a:cs typeface="Times New Roman"/>
                      </a:endParaRPr>
                    </a:p>
                    <a:p>
                      <a:pPr>
                        <a:lnSpc>
                          <a:spcPct val="100000"/>
                        </a:lnSpc>
                      </a:pPr>
                      <a:endParaRPr sz="1150" dirty="0">
                        <a:latin typeface="Century Gothic" panose="020B0502020202020204" pitchFamily="34" charset="0"/>
                        <a:cs typeface="Times New Roman"/>
                      </a:endParaRPr>
                    </a:p>
                    <a:p>
                      <a:pPr>
                        <a:lnSpc>
                          <a:spcPct val="100000"/>
                        </a:lnSpc>
                        <a:spcBef>
                          <a:spcPts val="50"/>
                        </a:spcBef>
                      </a:pPr>
                      <a:endParaRPr sz="1150" dirty="0">
                        <a:latin typeface="Century Gothic" panose="020B0502020202020204" pitchFamily="34" charset="0"/>
                        <a:cs typeface="Times New Roman"/>
                      </a:endParaRPr>
                    </a:p>
                    <a:p>
                      <a:pPr marL="1905" algn="ctr">
                        <a:lnSpc>
                          <a:spcPct val="100000"/>
                        </a:lnSpc>
                      </a:pPr>
                      <a:r>
                        <a:rPr lang="ru-RU" sz="1150" spc="-5" dirty="0" smtClean="0">
                          <a:latin typeface="Century Gothic" panose="020B0502020202020204" pitchFamily="34" charset="0"/>
                          <a:cs typeface="Cambria"/>
                        </a:rPr>
                        <a:t>97,6</a:t>
                      </a:r>
                      <a:endParaRPr sz="1150" dirty="0">
                        <a:latin typeface="Century Gothic" panose="020B0502020202020204" pitchFamily="34" charset="0"/>
                        <a:cs typeface="Cambria"/>
                      </a:endParaRPr>
                    </a:p>
                  </a:txBody>
                  <a:tcPr marL="0" marR="0" marT="0"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noFill/>
                  </a:tcPr>
                </a:tc>
                <a:tc>
                  <a:txBody>
                    <a:bodyPr/>
                    <a:lstStyle/>
                    <a:p>
                      <a:pPr>
                        <a:lnSpc>
                          <a:spcPct val="100000"/>
                        </a:lnSpc>
                      </a:pPr>
                      <a:endParaRPr sz="1150" dirty="0">
                        <a:latin typeface="Century Gothic" panose="020B0502020202020204" pitchFamily="34" charset="0"/>
                        <a:cs typeface="Times New Roman"/>
                      </a:endParaRPr>
                    </a:p>
                    <a:p>
                      <a:pPr>
                        <a:lnSpc>
                          <a:spcPct val="100000"/>
                        </a:lnSpc>
                      </a:pPr>
                      <a:endParaRPr sz="1150" dirty="0">
                        <a:latin typeface="Century Gothic" panose="020B0502020202020204" pitchFamily="34" charset="0"/>
                        <a:cs typeface="Times New Roman"/>
                      </a:endParaRPr>
                    </a:p>
                    <a:p>
                      <a:pPr>
                        <a:lnSpc>
                          <a:spcPct val="100000"/>
                        </a:lnSpc>
                        <a:spcBef>
                          <a:spcPts val="50"/>
                        </a:spcBef>
                      </a:pPr>
                      <a:endParaRPr sz="11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96,5</a:t>
                      </a:r>
                      <a:endParaRPr sz="1150" dirty="0">
                        <a:latin typeface="Century Gothic" panose="020B0502020202020204" pitchFamily="34" charset="0"/>
                        <a:cs typeface="Cambria"/>
                      </a:endParaRPr>
                    </a:p>
                  </a:txBody>
                  <a:tcPr marL="0" marR="0" marT="0"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r>
              <a:tr h="271639">
                <a:tc>
                  <a:txBody>
                    <a:bodyPr/>
                    <a:lstStyle/>
                    <a:p>
                      <a:pPr marL="3810">
                        <a:lnSpc>
                          <a:spcPct val="100000"/>
                        </a:lnSpc>
                        <a:spcBef>
                          <a:spcPts val="235"/>
                        </a:spcBef>
                      </a:pPr>
                      <a:r>
                        <a:rPr sz="1150" spc="-5" dirty="0">
                          <a:latin typeface="Century Gothic" panose="020B0502020202020204" pitchFamily="34" charset="0"/>
                          <a:cs typeface="Cambria"/>
                        </a:rPr>
                        <a:t>Судебная</a:t>
                      </a:r>
                      <a:r>
                        <a:rPr sz="1150" spc="-60" dirty="0">
                          <a:latin typeface="Century Gothic" panose="020B0502020202020204" pitchFamily="34" charset="0"/>
                          <a:cs typeface="Cambria"/>
                        </a:rPr>
                        <a:t> </a:t>
                      </a:r>
                      <a:r>
                        <a:rPr sz="1150" spc="-5" dirty="0">
                          <a:latin typeface="Century Gothic" panose="020B0502020202020204" pitchFamily="34" charset="0"/>
                          <a:cs typeface="Cambria"/>
                        </a:rPr>
                        <a:t>система</a:t>
                      </a:r>
                      <a:endParaRPr sz="1150">
                        <a:latin typeface="Century Gothic" panose="020B0502020202020204" pitchFamily="34" charset="0"/>
                        <a:cs typeface="Cambria"/>
                      </a:endParaRPr>
                    </a:p>
                  </a:txBody>
                  <a:tcPr marL="0" marR="0" marT="2984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300"/>
                        </a:spcBef>
                      </a:pPr>
                      <a:r>
                        <a:rPr lang="ru-RU" sz="1150"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3810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marL="2540" algn="ctr">
                        <a:lnSpc>
                          <a:spcPct val="100000"/>
                        </a:lnSpc>
                        <a:spcBef>
                          <a:spcPts val="300"/>
                        </a:spcBef>
                      </a:pPr>
                      <a:r>
                        <a:rPr lang="ru-RU" sz="1150" dirty="0" smtClean="0">
                          <a:latin typeface="Century Gothic" panose="020B0502020202020204" pitchFamily="34" charset="0"/>
                          <a:cs typeface="Cambria"/>
                        </a:rPr>
                        <a:t>0,2</a:t>
                      </a:r>
                      <a:endParaRPr sz="1150" dirty="0">
                        <a:latin typeface="Century Gothic" panose="020B0502020202020204" pitchFamily="34" charset="0"/>
                        <a:cs typeface="Cambria"/>
                      </a:endParaRPr>
                    </a:p>
                  </a:txBody>
                  <a:tcPr marL="0" marR="0" marT="3810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300"/>
                        </a:spcBef>
                      </a:pPr>
                      <a:r>
                        <a:rPr lang="ru-RU" sz="1150"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3810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300"/>
                        </a:spcBef>
                      </a:pPr>
                      <a:r>
                        <a:rPr lang="ru-RU" sz="1150"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3810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59055" algn="ctr">
                        <a:lnSpc>
                          <a:spcPct val="100000"/>
                        </a:lnSpc>
                        <a:spcBef>
                          <a:spcPts val="300"/>
                        </a:spcBef>
                      </a:pPr>
                      <a:r>
                        <a:rPr lang="ru-RU" sz="1150"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3810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marL="635" algn="ctr">
                        <a:lnSpc>
                          <a:spcPct val="100000"/>
                        </a:lnSpc>
                        <a:spcBef>
                          <a:spcPts val="300"/>
                        </a:spcBef>
                      </a:pPr>
                      <a:r>
                        <a:rPr lang="ru-RU" sz="1150" dirty="0" smtClean="0">
                          <a:latin typeface="Century Gothic" panose="020B0502020202020204" pitchFamily="34" charset="0"/>
                          <a:cs typeface="Cambria"/>
                        </a:rPr>
                        <a:t>-</a:t>
                      </a:r>
                      <a:endParaRPr sz="1150" dirty="0">
                        <a:latin typeface="Century Gothic" panose="020B0502020202020204" pitchFamily="34" charset="0"/>
                        <a:cs typeface="Cambria"/>
                      </a:endParaRPr>
                    </a:p>
                  </a:txBody>
                  <a:tcPr marL="0" marR="0" marT="38100"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noFill/>
                  </a:tcPr>
                </a:tc>
                <a:tc>
                  <a:txBody>
                    <a:bodyPr/>
                    <a:lstStyle/>
                    <a:p>
                      <a:pPr algn="ctr">
                        <a:lnSpc>
                          <a:spcPct val="100000"/>
                        </a:lnSpc>
                        <a:spcBef>
                          <a:spcPts val="300"/>
                        </a:spcBef>
                      </a:pPr>
                      <a:r>
                        <a:rPr lang="ru-RU" sz="1150" spc="-5" dirty="0" smtClean="0">
                          <a:latin typeface="Century Gothic" panose="020B0502020202020204" pitchFamily="34" charset="0"/>
                          <a:cs typeface="Cambria"/>
                        </a:rPr>
                        <a:t>-</a:t>
                      </a:r>
                      <a:endParaRPr sz="1150" dirty="0">
                        <a:latin typeface="Century Gothic" panose="020B0502020202020204" pitchFamily="34" charset="0"/>
                        <a:cs typeface="Cambria"/>
                      </a:endParaRPr>
                    </a:p>
                  </a:txBody>
                  <a:tcPr marL="0" marR="0" marT="38100"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r>
              <a:tr h="1160626">
                <a:tc>
                  <a:txBody>
                    <a:bodyPr/>
                    <a:lstStyle/>
                    <a:p>
                      <a:pPr marL="3810" marR="64135">
                        <a:lnSpc>
                          <a:spcPts val="1340"/>
                        </a:lnSpc>
                        <a:spcBef>
                          <a:spcPts val="30"/>
                        </a:spcBef>
                      </a:pPr>
                      <a:r>
                        <a:rPr sz="1150" spc="-5" dirty="0">
                          <a:latin typeface="Century Gothic" panose="020B0502020202020204" pitchFamily="34" charset="0"/>
                          <a:cs typeface="Cambria"/>
                        </a:rPr>
                        <a:t>Обеспечение деятельности  финансовых, налоговых</a:t>
                      </a:r>
                      <a:r>
                        <a:rPr sz="1150" spc="-50" dirty="0">
                          <a:latin typeface="Century Gothic" panose="020B0502020202020204" pitchFamily="34" charset="0"/>
                          <a:cs typeface="Cambria"/>
                        </a:rPr>
                        <a:t> </a:t>
                      </a:r>
                      <a:r>
                        <a:rPr sz="1150" dirty="0">
                          <a:latin typeface="Century Gothic" panose="020B0502020202020204" pitchFamily="34" charset="0"/>
                          <a:cs typeface="Cambria"/>
                        </a:rPr>
                        <a:t>и</a:t>
                      </a:r>
                      <a:endParaRPr sz="1150">
                        <a:latin typeface="Century Gothic" panose="020B0502020202020204" pitchFamily="34" charset="0"/>
                        <a:cs typeface="Cambria"/>
                      </a:endParaRPr>
                    </a:p>
                    <a:p>
                      <a:pPr marL="3810">
                        <a:lnSpc>
                          <a:spcPts val="1295"/>
                        </a:lnSpc>
                      </a:pPr>
                      <a:r>
                        <a:rPr sz="1150" spc="-5" dirty="0">
                          <a:latin typeface="Century Gothic" panose="020B0502020202020204" pitchFamily="34" charset="0"/>
                          <a:cs typeface="Cambria"/>
                        </a:rPr>
                        <a:t>таможенных органов</a:t>
                      </a:r>
                      <a:r>
                        <a:rPr sz="1150" spc="-45" dirty="0">
                          <a:latin typeface="Century Gothic" panose="020B0502020202020204" pitchFamily="34" charset="0"/>
                          <a:cs typeface="Cambria"/>
                        </a:rPr>
                        <a:t> </a:t>
                      </a:r>
                      <a:r>
                        <a:rPr sz="1150" dirty="0">
                          <a:latin typeface="Century Gothic" panose="020B0502020202020204" pitchFamily="34" charset="0"/>
                          <a:cs typeface="Cambria"/>
                        </a:rPr>
                        <a:t>и</a:t>
                      </a:r>
                      <a:endParaRPr sz="1150">
                        <a:latin typeface="Century Gothic" panose="020B0502020202020204" pitchFamily="34" charset="0"/>
                        <a:cs typeface="Cambria"/>
                      </a:endParaRPr>
                    </a:p>
                    <a:p>
                      <a:pPr marL="3810" marR="157480">
                        <a:lnSpc>
                          <a:spcPts val="1340"/>
                        </a:lnSpc>
                        <a:spcBef>
                          <a:spcPts val="65"/>
                        </a:spcBef>
                      </a:pPr>
                      <a:r>
                        <a:rPr sz="1150" spc="-5" dirty="0">
                          <a:latin typeface="Century Gothic" panose="020B0502020202020204" pitchFamily="34" charset="0"/>
                          <a:cs typeface="Cambria"/>
                        </a:rPr>
                        <a:t>органов финансового  (финансово-бюджетного)  надзора</a:t>
                      </a:r>
                      <a:endParaRPr sz="1150">
                        <a:latin typeface="Century Gothic" panose="020B0502020202020204" pitchFamily="34" charset="0"/>
                        <a:cs typeface="Cambria"/>
                      </a:endParaRPr>
                    </a:p>
                  </a:txBody>
                  <a:tcPr marL="0" marR="0" marT="381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50" dirty="0">
                        <a:latin typeface="Century Gothic" panose="020B0502020202020204" pitchFamily="34" charset="0"/>
                        <a:cs typeface="Times New Roman"/>
                      </a:endParaRPr>
                    </a:p>
                    <a:p>
                      <a:pPr>
                        <a:lnSpc>
                          <a:spcPct val="100000"/>
                        </a:lnSpc>
                        <a:spcBef>
                          <a:spcPts val="45"/>
                        </a:spcBef>
                      </a:pPr>
                      <a:endParaRPr sz="1150" dirty="0">
                        <a:latin typeface="Century Gothic" panose="020B0502020202020204" pitchFamily="34" charset="0"/>
                        <a:cs typeface="Times New Roman"/>
                      </a:endParaRPr>
                    </a:p>
                    <a:p>
                      <a:pPr marL="635" algn="ctr">
                        <a:lnSpc>
                          <a:spcPct val="100000"/>
                        </a:lnSpc>
                      </a:pPr>
                      <a:r>
                        <a:rPr lang="ru-RU" sz="1150" dirty="0" smtClean="0">
                          <a:latin typeface="Century Gothic" panose="020B0502020202020204" pitchFamily="34" charset="0"/>
                          <a:cs typeface="Cambria"/>
                        </a:rPr>
                        <a:t>19,0</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nSpc>
                          <a:spcPct val="100000"/>
                        </a:lnSpc>
                      </a:pPr>
                      <a:endParaRPr sz="1150" dirty="0">
                        <a:latin typeface="Century Gothic" panose="020B0502020202020204" pitchFamily="34" charset="0"/>
                        <a:cs typeface="Times New Roman"/>
                      </a:endParaRPr>
                    </a:p>
                    <a:p>
                      <a:pPr>
                        <a:lnSpc>
                          <a:spcPct val="100000"/>
                        </a:lnSpc>
                        <a:spcBef>
                          <a:spcPts val="45"/>
                        </a:spcBef>
                      </a:pPr>
                      <a:endParaRPr sz="11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21,9</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50" dirty="0">
                        <a:latin typeface="Century Gothic" panose="020B0502020202020204" pitchFamily="34" charset="0"/>
                        <a:cs typeface="Times New Roman"/>
                      </a:endParaRPr>
                    </a:p>
                    <a:p>
                      <a:pPr>
                        <a:lnSpc>
                          <a:spcPct val="100000"/>
                        </a:lnSpc>
                        <a:spcBef>
                          <a:spcPts val="45"/>
                        </a:spcBef>
                      </a:pPr>
                      <a:endParaRPr sz="1150" dirty="0">
                        <a:latin typeface="Century Gothic" panose="020B0502020202020204" pitchFamily="34" charset="0"/>
                        <a:cs typeface="Times New Roman"/>
                      </a:endParaRPr>
                    </a:p>
                    <a:p>
                      <a:pPr marL="635" algn="ctr">
                        <a:lnSpc>
                          <a:spcPct val="100000"/>
                        </a:lnSpc>
                      </a:pPr>
                      <a:r>
                        <a:rPr lang="ru-RU" sz="1150" dirty="0" smtClean="0">
                          <a:latin typeface="Century Gothic" panose="020B0502020202020204" pitchFamily="34" charset="0"/>
                          <a:cs typeface="Cambria"/>
                        </a:rPr>
                        <a:t>21,3</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50" dirty="0">
                        <a:latin typeface="Century Gothic" panose="020B0502020202020204" pitchFamily="34" charset="0"/>
                        <a:cs typeface="Times New Roman"/>
                      </a:endParaRPr>
                    </a:p>
                    <a:p>
                      <a:pPr>
                        <a:lnSpc>
                          <a:spcPct val="100000"/>
                        </a:lnSpc>
                        <a:spcBef>
                          <a:spcPts val="45"/>
                        </a:spcBef>
                      </a:pPr>
                      <a:endParaRPr sz="1150" dirty="0">
                        <a:latin typeface="Century Gothic" panose="020B0502020202020204" pitchFamily="34" charset="0"/>
                        <a:cs typeface="Times New Roman"/>
                      </a:endParaRPr>
                    </a:p>
                    <a:p>
                      <a:pPr marL="148590">
                        <a:lnSpc>
                          <a:spcPct val="100000"/>
                        </a:lnSpc>
                      </a:pPr>
                      <a:r>
                        <a:rPr lang="ru-RU" sz="1150" dirty="0" smtClean="0">
                          <a:latin typeface="Century Gothic" panose="020B0502020202020204" pitchFamily="34" charset="0"/>
                          <a:cs typeface="Cambria"/>
                        </a:rPr>
                        <a:t>20,7</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50" dirty="0">
                        <a:latin typeface="Century Gothic" panose="020B0502020202020204" pitchFamily="34" charset="0"/>
                        <a:cs typeface="Times New Roman"/>
                      </a:endParaRPr>
                    </a:p>
                    <a:p>
                      <a:pPr>
                        <a:lnSpc>
                          <a:spcPct val="100000"/>
                        </a:lnSpc>
                        <a:spcBef>
                          <a:spcPts val="45"/>
                        </a:spcBef>
                      </a:pPr>
                      <a:endParaRPr sz="1150" dirty="0">
                        <a:latin typeface="Century Gothic" panose="020B0502020202020204" pitchFamily="34" charset="0"/>
                        <a:cs typeface="Times New Roman"/>
                      </a:endParaRPr>
                    </a:p>
                    <a:p>
                      <a:pPr marL="59055">
                        <a:lnSpc>
                          <a:spcPct val="100000"/>
                        </a:lnSpc>
                      </a:pPr>
                      <a:r>
                        <a:rPr lang="ru-RU" sz="1150" dirty="0" smtClean="0">
                          <a:latin typeface="Century Gothic" panose="020B0502020202020204" pitchFamily="34" charset="0"/>
                          <a:cs typeface="Cambria"/>
                        </a:rPr>
                        <a:t>115,3</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nSpc>
                          <a:spcPct val="100000"/>
                        </a:lnSpc>
                      </a:pPr>
                      <a:endParaRPr sz="1150" dirty="0">
                        <a:latin typeface="Century Gothic" panose="020B0502020202020204" pitchFamily="34" charset="0"/>
                        <a:cs typeface="Times New Roman"/>
                      </a:endParaRPr>
                    </a:p>
                    <a:p>
                      <a:pPr>
                        <a:lnSpc>
                          <a:spcPct val="100000"/>
                        </a:lnSpc>
                        <a:spcBef>
                          <a:spcPts val="45"/>
                        </a:spcBef>
                      </a:pPr>
                      <a:endParaRPr sz="1150" dirty="0">
                        <a:latin typeface="Century Gothic" panose="020B0502020202020204" pitchFamily="34" charset="0"/>
                        <a:cs typeface="Times New Roman"/>
                      </a:endParaRPr>
                    </a:p>
                    <a:p>
                      <a:pPr marL="1905" algn="ctr">
                        <a:lnSpc>
                          <a:spcPct val="100000"/>
                        </a:lnSpc>
                      </a:pPr>
                      <a:r>
                        <a:rPr lang="ru-RU" sz="1150" spc="-5" dirty="0" smtClean="0">
                          <a:latin typeface="Century Gothic" panose="020B0502020202020204" pitchFamily="34" charset="0"/>
                          <a:cs typeface="Cambria"/>
                        </a:rPr>
                        <a:t>97,3</a:t>
                      </a:r>
                      <a:endParaRPr sz="1150" dirty="0">
                        <a:latin typeface="Century Gothic" panose="020B0502020202020204" pitchFamily="34" charset="0"/>
                        <a:cs typeface="Cambria"/>
                      </a:endParaRPr>
                    </a:p>
                  </a:txBody>
                  <a:tcPr marL="0" marR="0" marT="0"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noFill/>
                  </a:tcPr>
                </a:tc>
                <a:tc>
                  <a:txBody>
                    <a:bodyPr/>
                    <a:lstStyle/>
                    <a:p>
                      <a:pPr>
                        <a:lnSpc>
                          <a:spcPct val="100000"/>
                        </a:lnSpc>
                      </a:pPr>
                      <a:endParaRPr sz="1150" dirty="0">
                        <a:latin typeface="Century Gothic" panose="020B0502020202020204" pitchFamily="34" charset="0"/>
                        <a:cs typeface="Times New Roman"/>
                      </a:endParaRPr>
                    </a:p>
                    <a:p>
                      <a:pPr>
                        <a:lnSpc>
                          <a:spcPct val="100000"/>
                        </a:lnSpc>
                        <a:spcBef>
                          <a:spcPts val="45"/>
                        </a:spcBef>
                      </a:pPr>
                      <a:endParaRPr sz="11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97,2</a:t>
                      </a:r>
                      <a:endParaRPr sz="1150" dirty="0">
                        <a:latin typeface="Century Gothic" panose="020B0502020202020204" pitchFamily="34" charset="0"/>
                        <a:cs typeface="Cambria"/>
                      </a:endParaRPr>
                    </a:p>
                  </a:txBody>
                  <a:tcPr marL="0" marR="0" marT="0"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r>
              <a:tr h="443217">
                <a:tc>
                  <a:txBody>
                    <a:bodyPr/>
                    <a:lstStyle/>
                    <a:p>
                      <a:pPr marL="3810" marR="175260">
                        <a:lnSpc>
                          <a:spcPts val="1340"/>
                        </a:lnSpc>
                        <a:spcBef>
                          <a:spcPts val="250"/>
                        </a:spcBef>
                      </a:pPr>
                      <a:r>
                        <a:rPr sz="1150" spc="-5" dirty="0">
                          <a:latin typeface="Century Gothic" panose="020B0502020202020204" pitchFamily="34" charset="0"/>
                          <a:cs typeface="Cambria"/>
                        </a:rPr>
                        <a:t>Обеспечение проведения  </a:t>
                      </a:r>
                      <a:r>
                        <a:rPr sz="1150" dirty="0">
                          <a:latin typeface="Century Gothic" panose="020B0502020202020204" pitchFamily="34" charset="0"/>
                          <a:cs typeface="Cambria"/>
                        </a:rPr>
                        <a:t>выборов и</a:t>
                      </a:r>
                      <a:r>
                        <a:rPr sz="1150" spc="-70" dirty="0">
                          <a:latin typeface="Century Gothic" panose="020B0502020202020204" pitchFamily="34" charset="0"/>
                          <a:cs typeface="Cambria"/>
                        </a:rPr>
                        <a:t> </a:t>
                      </a:r>
                      <a:r>
                        <a:rPr sz="1150" spc="-5" dirty="0">
                          <a:latin typeface="Century Gothic" panose="020B0502020202020204" pitchFamily="34" charset="0"/>
                          <a:cs typeface="Cambria"/>
                        </a:rPr>
                        <a:t>референдумов</a:t>
                      </a:r>
                      <a:endParaRPr sz="1150">
                        <a:latin typeface="Century Gothic" panose="020B0502020202020204" pitchFamily="34" charset="0"/>
                        <a:cs typeface="Cambria"/>
                      </a:endParaRPr>
                    </a:p>
                  </a:txBody>
                  <a:tcPr marL="0" marR="0" marT="3175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894"/>
                        </a:spcBef>
                      </a:pPr>
                      <a:r>
                        <a:rPr lang="ru-RU" sz="1150" spc="-5" dirty="0" smtClean="0">
                          <a:latin typeface="Century Gothic" panose="020B0502020202020204" pitchFamily="34" charset="0"/>
                          <a:cs typeface="Cambria"/>
                        </a:rPr>
                        <a:t>6,5</a:t>
                      </a:r>
                      <a:endParaRPr sz="1150" dirty="0">
                        <a:latin typeface="Century Gothic" panose="020B0502020202020204" pitchFamily="34" charset="0"/>
                        <a:cs typeface="Cambria"/>
                      </a:endParaRPr>
                    </a:p>
                  </a:txBody>
                  <a:tcPr marL="0" marR="0" marT="113664"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marL="2540" algn="ctr">
                        <a:lnSpc>
                          <a:spcPct val="100000"/>
                        </a:lnSpc>
                        <a:spcBef>
                          <a:spcPts val="894"/>
                        </a:spcBef>
                      </a:pPr>
                      <a:r>
                        <a:rPr lang="ru-RU" sz="1150" spc="-5"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113664"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894"/>
                        </a:spcBef>
                      </a:pPr>
                      <a:r>
                        <a:rPr lang="ru-RU" sz="1150" spc="-5"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113664"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186690">
                        <a:lnSpc>
                          <a:spcPct val="100000"/>
                        </a:lnSpc>
                        <a:spcBef>
                          <a:spcPts val="894"/>
                        </a:spcBef>
                      </a:pPr>
                      <a:r>
                        <a:rPr lang="ru-RU" sz="1150" spc="-5"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113664"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97155" algn="ctr">
                        <a:lnSpc>
                          <a:spcPct val="100000"/>
                        </a:lnSpc>
                        <a:spcBef>
                          <a:spcPts val="894"/>
                        </a:spcBef>
                      </a:pPr>
                      <a:r>
                        <a:rPr lang="ru-RU" sz="1150" b="0" spc="-5" dirty="0" smtClean="0">
                          <a:latin typeface="Century Gothic" panose="020B0502020202020204" pitchFamily="34" charset="0"/>
                          <a:cs typeface="Cambria"/>
                        </a:rPr>
                        <a:t>-</a:t>
                      </a:r>
                      <a:endParaRPr sz="1150" b="0" dirty="0">
                        <a:latin typeface="Century Gothic" panose="020B0502020202020204" pitchFamily="34" charset="0"/>
                        <a:cs typeface="Cambria"/>
                      </a:endParaRPr>
                    </a:p>
                  </a:txBody>
                  <a:tcPr marL="0" marR="0" marT="113664"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marL="1905" algn="ctr">
                        <a:lnSpc>
                          <a:spcPct val="100000"/>
                        </a:lnSpc>
                        <a:spcBef>
                          <a:spcPts val="894"/>
                        </a:spcBef>
                      </a:pPr>
                      <a:r>
                        <a:rPr lang="ru-RU" sz="1150" b="0" spc="-5" dirty="0" smtClean="0">
                          <a:latin typeface="Century Gothic" panose="020B0502020202020204" pitchFamily="34" charset="0"/>
                          <a:cs typeface="Cambria"/>
                        </a:rPr>
                        <a:t>-</a:t>
                      </a:r>
                      <a:endParaRPr sz="1150" b="0" dirty="0">
                        <a:latin typeface="Century Gothic" panose="020B0502020202020204" pitchFamily="34" charset="0"/>
                        <a:cs typeface="Cambria"/>
                      </a:endParaRPr>
                    </a:p>
                  </a:txBody>
                  <a:tcPr marL="0" marR="0" marT="113664"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noFill/>
                  </a:tcPr>
                </a:tc>
                <a:tc>
                  <a:txBody>
                    <a:bodyPr/>
                    <a:lstStyle/>
                    <a:p>
                      <a:pPr algn="ctr">
                        <a:lnSpc>
                          <a:spcPct val="100000"/>
                        </a:lnSpc>
                        <a:spcBef>
                          <a:spcPts val="894"/>
                        </a:spcBef>
                      </a:pPr>
                      <a:r>
                        <a:rPr lang="ru-RU" sz="1150" b="0" dirty="0" smtClean="0">
                          <a:latin typeface="Century Gothic" panose="020B0502020202020204" pitchFamily="34" charset="0"/>
                          <a:cs typeface="Cambria"/>
                        </a:rPr>
                        <a:t>-</a:t>
                      </a:r>
                      <a:endParaRPr sz="1150" b="0" dirty="0">
                        <a:latin typeface="Century Gothic" panose="020B0502020202020204" pitchFamily="34" charset="0"/>
                        <a:cs typeface="Cambria"/>
                      </a:endParaRPr>
                    </a:p>
                  </a:txBody>
                  <a:tcPr marL="0" marR="0" marT="113664"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r>
              <a:tr h="257917">
                <a:tc>
                  <a:txBody>
                    <a:bodyPr/>
                    <a:lstStyle/>
                    <a:p>
                      <a:pPr marL="3810">
                        <a:lnSpc>
                          <a:spcPct val="100000"/>
                        </a:lnSpc>
                        <a:spcBef>
                          <a:spcPts val="165"/>
                        </a:spcBef>
                      </a:pPr>
                      <a:r>
                        <a:rPr sz="1150" spc="-5" dirty="0">
                          <a:latin typeface="Century Gothic" panose="020B0502020202020204" pitchFamily="34" charset="0"/>
                          <a:cs typeface="Cambria"/>
                        </a:rPr>
                        <a:t>Резервные</a:t>
                      </a:r>
                      <a:r>
                        <a:rPr sz="1150" spc="-70" dirty="0">
                          <a:latin typeface="Century Gothic" panose="020B0502020202020204" pitchFamily="34" charset="0"/>
                          <a:cs typeface="Cambria"/>
                        </a:rPr>
                        <a:t> </a:t>
                      </a:r>
                      <a:r>
                        <a:rPr sz="1150" spc="-5" dirty="0">
                          <a:latin typeface="Century Gothic" panose="020B0502020202020204" pitchFamily="34" charset="0"/>
                          <a:cs typeface="Cambria"/>
                        </a:rPr>
                        <a:t>фонды</a:t>
                      </a:r>
                      <a:endParaRPr sz="1150">
                        <a:latin typeface="Century Gothic" panose="020B0502020202020204" pitchFamily="34" charset="0"/>
                        <a:cs typeface="Cambria"/>
                      </a:endParaRPr>
                    </a:p>
                  </a:txBody>
                  <a:tcPr marL="0" marR="0" marT="2095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229"/>
                        </a:spcBef>
                      </a:pPr>
                      <a:r>
                        <a:rPr lang="ru-RU" sz="1150" spc="-5"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29209"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gn="ctr">
                        <a:lnSpc>
                          <a:spcPct val="100000"/>
                        </a:lnSpc>
                        <a:spcBef>
                          <a:spcPts val="229"/>
                        </a:spcBef>
                      </a:pPr>
                      <a:r>
                        <a:rPr lang="ru-RU" sz="1150" dirty="0" smtClean="0">
                          <a:latin typeface="Century Gothic" panose="020B0502020202020204" pitchFamily="34" charset="0"/>
                          <a:cs typeface="Cambria"/>
                        </a:rPr>
                        <a:t>0,5</a:t>
                      </a:r>
                      <a:endParaRPr sz="1150" dirty="0">
                        <a:latin typeface="Century Gothic" panose="020B0502020202020204" pitchFamily="34" charset="0"/>
                        <a:cs typeface="Cambria"/>
                      </a:endParaRPr>
                    </a:p>
                  </a:txBody>
                  <a:tcPr marL="0" marR="0" marT="29209"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35" algn="ctr">
                        <a:lnSpc>
                          <a:spcPct val="100000"/>
                        </a:lnSpc>
                        <a:spcBef>
                          <a:spcPts val="229"/>
                        </a:spcBef>
                      </a:pPr>
                      <a:r>
                        <a:rPr lang="ru-RU" sz="1150" dirty="0" smtClean="0">
                          <a:latin typeface="Century Gothic" panose="020B0502020202020204" pitchFamily="34" charset="0"/>
                          <a:cs typeface="Cambria"/>
                        </a:rPr>
                        <a:t>0,5</a:t>
                      </a:r>
                      <a:endParaRPr sz="1150" dirty="0">
                        <a:latin typeface="Century Gothic" panose="020B0502020202020204" pitchFamily="34" charset="0"/>
                        <a:cs typeface="Cambria"/>
                      </a:endParaRPr>
                    </a:p>
                  </a:txBody>
                  <a:tcPr marL="0" marR="0" marT="29209"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148590">
                        <a:lnSpc>
                          <a:spcPct val="100000"/>
                        </a:lnSpc>
                        <a:spcBef>
                          <a:spcPts val="229"/>
                        </a:spcBef>
                      </a:pPr>
                      <a:r>
                        <a:rPr lang="ru-RU" sz="1150" dirty="0" smtClean="0">
                          <a:latin typeface="Century Gothic" panose="020B0502020202020204" pitchFamily="34" charset="0"/>
                          <a:cs typeface="Cambria"/>
                        </a:rPr>
                        <a:t>0,5</a:t>
                      </a:r>
                      <a:endParaRPr sz="1150" dirty="0">
                        <a:latin typeface="Century Gothic" panose="020B0502020202020204" pitchFamily="34" charset="0"/>
                        <a:cs typeface="Cambria"/>
                      </a:endParaRPr>
                    </a:p>
                  </a:txBody>
                  <a:tcPr marL="0" marR="0" marT="29209"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59055" algn="ctr">
                        <a:lnSpc>
                          <a:spcPct val="100000"/>
                        </a:lnSpc>
                        <a:spcBef>
                          <a:spcPts val="229"/>
                        </a:spcBef>
                      </a:pPr>
                      <a:r>
                        <a:rPr lang="ru-RU" sz="1150" dirty="0" smtClean="0">
                          <a:latin typeface="Century Gothic" panose="020B0502020202020204" pitchFamily="34" charset="0"/>
                          <a:cs typeface="Cambria"/>
                        </a:rPr>
                        <a:t>-</a:t>
                      </a:r>
                      <a:endParaRPr sz="1150" dirty="0">
                        <a:latin typeface="Century Gothic" panose="020B0502020202020204" pitchFamily="34" charset="0"/>
                        <a:cs typeface="Cambria"/>
                      </a:endParaRPr>
                    </a:p>
                  </a:txBody>
                  <a:tcPr marL="0" marR="0" marT="29209"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marL="635" algn="ctr">
                        <a:lnSpc>
                          <a:spcPct val="100000"/>
                        </a:lnSpc>
                        <a:spcBef>
                          <a:spcPts val="229"/>
                        </a:spcBef>
                      </a:pPr>
                      <a:r>
                        <a:rPr sz="1150" dirty="0">
                          <a:latin typeface="Century Gothic" panose="020B0502020202020204" pitchFamily="34" charset="0"/>
                          <a:cs typeface="Cambria"/>
                        </a:rPr>
                        <a:t>100,0</a:t>
                      </a:r>
                    </a:p>
                  </a:txBody>
                  <a:tcPr marL="0" marR="0" marT="29209"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noFill/>
                  </a:tcPr>
                </a:tc>
                <a:tc>
                  <a:txBody>
                    <a:bodyPr/>
                    <a:lstStyle/>
                    <a:p>
                      <a:pPr algn="ctr">
                        <a:lnSpc>
                          <a:spcPct val="100000"/>
                        </a:lnSpc>
                        <a:spcBef>
                          <a:spcPts val="229"/>
                        </a:spcBef>
                      </a:pPr>
                      <a:r>
                        <a:rPr sz="1150" dirty="0">
                          <a:latin typeface="Century Gothic" panose="020B0502020202020204" pitchFamily="34" charset="0"/>
                          <a:cs typeface="Cambria"/>
                        </a:rPr>
                        <a:t>100,0</a:t>
                      </a:r>
                    </a:p>
                  </a:txBody>
                  <a:tcPr marL="0" marR="0" marT="29209"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r>
              <a:tr h="560187">
                <a:tc>
                  <a:txBody>
                    <a:bodyPr/>
                    <a:lstStyle/>
                    <a:p>
                      <a:pPr marL="3810" marR="374015">
                        <a:lnSpc>
                          <a:spcPts val="1340"/>
                        </a:lnSpc>
                        <a:spcBef>
                          <a:spcPts val="20"/>
                        </a:spcBef>
                      </a:pPr>
                      <a:r>
                        <a:rPr sz="1150" spc="-5" dirty="0">
                          <a:latin typeface="Century Gothic" panose="020B0502020202020204" pitchFamily="34" charset="0"/>
                          <a:cs typeface="Cambria"/>
                        </a:rPr>
                        <a:t>Другие  </a:t>
                      </a:r>
                      <a:r>
                        <a:rPr sz="1150" dirty="0">
                          <a:latin typeface="Century Gothic" panose="020B0502020202020204" pitchFamily="34" charset="0"/>
                          <a:cs typeface="Cambria"/>
                        </a:rPr>
                        <a:t>общегос</a:t>
                      </a:r>
                      <a:r>
                        <a:rPr sz="1150" spc="-10" dirty="0">
                          <a:latin typeface="Century Gothic" panose="020B0502020202020204" pitchFamily="34" charset="0"/>
                          <a:cs typeface="Cambria"/>
                        </a:rPr>
                        <a:t>у</a:t>
                      </a:r>
                      <a:r>
                        <a:rPr sz="1150" dirty="0">
                          <a:latin typeface="Century Gothic" panose="020B0502020202020204" pitchFamily="34" charset="0"/>
                          <a:cs typeface="Cambria"/>
                        </a:rPr>
                        <a:t>д</a:t>
                      </a:r>
                      <a:r>
                        <a:rPr sz="1150" spc="-5" dirty="0">
                          <a:latin typeface="Century Gothic" panose="020B0502020202020204" pitchFamily="34" charset="0"/>
                          <a:cs typeface="Cambria"/>
                        </a:rPr>
                        <a:t>ар</a:t>
                      </a:r>
                      <a:r>
                        <a:rPr sz="1150" spc="-10" dirty="0">
                          <a:latin typeface="Century Gothic" panose="020B0502020202020204" pitchFamily="34" charset="0"/>
                          <a:cs typeface="Cambria"/>
                        </a:rPr>
                        <a:t>с</a:t>
                      </a:r>
                      <a:r>
                        <a:rPr sz="1150" spc="-5" dirty="0">
                          <a:latin typeface="Century Gothic" panose="020B0502020202020204" pitchFamily="34" charset="0"/>
                          <a:cs typeface="Cambria"/>
                        </a:rPr>
                        <a:t>тве</a:t>
                      </a:r>
                      <a:r>
                        <a:rPr sz="1150" spc="-10" dirty="0">
                          <a:latin typeface="Century Gothic" panose="020B0502020202020204" pitchFamily="34" charset="0"/>
                          <a:cs typeface="Cambria"/>
                        </a:rPr>
                        <a:t>н</a:t>
                      </a:r>
                      <a:r>
                        <a:rPr sz="1150" dirty="0">
                          <a:latin typeface="Century Gothic" panose="020B0502020202020204" pitchFamily="34" charset="0"/>
                          <a:cs typeface="Cambria"/>
                        </a:rPr>
                        <a:t>н</a:t>
                      </a:r>
                      <a:r>
                        <a:rPr sz="1150" spc="-10" dirty="0">
                          <a:latin typeface="Century Gothic" panose="020B0502020202020204" pitchFamily="34" charset="0"/>
                          <a:cs typeface="Cambria"/>
                        </a:rPr>
                        <a:t>ы</a:t>
                      </a:r>
                      <a:r>
                        <a:rPr sz="1150" dirty="0">
                          <a:latin typeface="Century Gothic" panose="020B0502020202020204" pitchFamily="34" charset="0"/>
                          <a:cs typeface="Cambria"/>
                        </a:rPr>
                        <a:t>е</a:t>
                      </a:r>
                      <a:endParaRPr sz="1150">
                        <a:latin typeface="Century Gothic" panose="020B0502020202020204" pitchFamily="34" charset="0"/>
                        <a:cs typeface="Cambria"/>
                      </a:endParaRPr>
                    </a:p>
                    <a:p>
                      <a:pPr marL="3810">
                        <a:lnSpc>
                          <a:spcPts val="1240"/>
                        </a:lnSpc>
                      </a:pPr>
                      <a:r>
                        <a:rPr sz="1150" spc="-5" dirty="0">
                          <a:latin typeface="Century Gothic" panose="020B0502020202020204" pitchFamily="34" charset="0"/>
                          <a:cs typeface="Cambria"/>
                        </a:rPr>
                        <a:t>вопросы</a:t>
                      </a:r>
                      <a:endParaRPr sz="1150">
                        <a:latin typeface="Century Gothic" panose="020B0502020202020204" pitchFamily="34" charset="0"/>
                        <a:cs typeface="Cambria"/>
                      </a:endParaRPr>
                    </a:p>
                  </a:txBody>
                  <a:tcPr marL="0" marR="0" marT="254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25"/>
                        </a:spcBef>
                      </a:pPr>
                      <a:endParaRPr sz="11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128,8</a:t>
                      </a:r>
                      <a:endParaRPr sz="1150" dirty="0">
                        <a:latin typeface="Century Gothic" panose="020B0502020202020204" pitchFamily="34" charset="0"/>
                        <a:cs typeface="Cambria"/>
                      </a:endParaRPr>
                    </a:p>
                  </a:txBody>
                  <a:tcPr marL="0" marR="0" marT="317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nSpc>
                          <a:spcPct val="100000"/>
                        </a:lnSpc>
                        <a:spcBef>
                          <a:spcPts val="25"/>
                        </a:spcBef>
                      </a:pPr>
                      <a:endParaRPr sz="1150" dirty="0">
                        <a:latin typeface="Century Gothic" panose="020B0502020202020204" pitchFamily="34" charset="0"/>
                        <a:cs typeface="Times New Roman"/>
                      </a:endParaRPr>
                    </a:p>
                    <a:p>
                      <a:pPr marL="1905" algn="ctr">
                        <a:lnSpc>
                          <a:spcPct val="100000"/>
                        </a:lnSpc>
                      </a:pPr>
                      <a:r>
                        <a:rPr lang="ru-RU" sz="1150" dirty="0" smtClean="0">
                          <a:latin typeface="Century Gothic" panose="020B0502020202020204" pitchFamily="34" charset="0"/>
                          <a:cs typeface="Cambria"/>
                        </a:rPr>
                        <a:t>123,7</a:t>
                      </a:r>
                      <a:endParaRPr sz="1150" dirty="0">
                        <a:latin typeface="Century Gothic" panose="020B0502020202020204" pitchFamily="34" charset="0"/>
                        <a:cs typeface="Cambria"/>
                      </a:endParaRPr>
                    </a:p>
                  </a:txBody>
                  <a:tcPr marL="0" marR="0" marT="317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25"/>
                        </a:spcBef>
                      </a:pPr>
                      <a:endParaRPr sz="11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116,3</a:t>
                      </a:r>
                      <a:endParaRPr sz="1150" dirty="0">
                        <a:latin typeface="Century Gothic" panose="020B0502020202020204" pitchFamily="34" charset="0"/>
                        <a:cs typeface="Cambria"/>
                      </a:endParaRPr>
                    </a:p>
                  </a:txBody>
                  <a:tcPr marL="0" marR="0" marT="317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25"/>
                        </a:spcBef>
                      </a:pPr>
                      <a:endParaRPr sz="1150" dirty="0">
                        <a:latin typeface="Century Gothic" panose="020B0502020202020204" pitchFamily="34" charset="0"/>
                        <a:cs typeface="Times New Roman"/>
                      </a:endParaRPr>
                    </a:p>
                    <a:p>
                      <a:pPr marL="98425">
                        <a:lnSpc>
                          <a:spcPct val="100000"/>
                        </a:lnSpc>
                      </a:pPr>
                      <a:r>
                        <a:rPr lang="ru-RU" sz="1150" dirty="0" smtClean="0">
                          <a:latin typeface="Century Gothic" panose="020B0502020202020204" pitchFamily="34" charset="0"/>
                          <a:cs typeface="Cambria"/>
                        </a:rPr>
                        <a:t>112,9</a:t>
                      </a:r>
                      <a:endParaRPr sz="1150" dirty="0">
                        <a:latin typeface="Century Gothic" panose="020B0502020202020204" pitchFamily="34" charset="0"/>
                        <a:cs typeface="Cambria"/>
                      </a:endParaRPr>
                    </a:p>
                  </a:txBody>
                  <a:tcPr marL="0" marR="0" marT="317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25"/>
                        </a:spcBef>
                      </a:pPr>
                      <a:endParaRPr sz="1150" dirty="0">
                        <a:latin typeface="Century Gothic" panose="020B0502020202020204" pitchFamily="34" charset="0"/>
                        <a:cs typeface="Times New Roman"/>
                      </a:endParaRPr>
                    </a:p>
                    <a:p>
                      <a:pPr marL="59055" algn="ctr">
                        <a:lnSpc>
                          <a:spcPct val="100000"/>
                        </a:lnSpc>
                      </a:pPr>
                      <a:r>
                        <a:rPr lang="ru-RU" sz="1150" dirty="0" smtClean="0">
                          <a:latin typeface="Century Gothic" panose="020B0502020202020204" pitchFamily="34" charset="0"/>
                          <a:cs typeface="Cambria"/>
                        </a:rPr>
                        <a:t>96,0</a:t>
                      </a:r>
                      <a:endParaRPr sz="1150" dirty="0">
                        <a:latin typeface="Century Gothic" panose="020B0502020202020204" pitchFamily="34" charset="0"/>
                        <a:cs typeface="Cambria"/>
                      </a:endParaRPr>
                    </a:p>
                  </a:txBody>
                  <a:tcPr marL="0" marR="0" marT="317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noFill/>
                  </a:tcPr>
                </a:tc>
                <a:tc>
                  <a:txBody>
                    <a:bodyPr/>
                    <a:lstStyle/>
                    <a:p>
                      <a:pPr algn="ctr">
                        <a:lnSpc>
                          <a:spcPct val="100000"/>
                        </a:lnSpc>
                        <a:spcBef>
                          <a:spcPts val="25"/>
                        </a:spcBef>
                      </a:pPr>
                      <a:endParaRPr sz="1150" dirty="0">
                        <a:latin typeface="Century Gothic" panose="020B0502020202020204" pitchFamily="34" charset="0"/>
                        <a:cs typeface="Times New Roman"/>
                      </a:endParaRPr>
                    </a:p>
                    <a:p>
                      <a:pPr marL="635" algn="ctr">
                        <a:lnSpc>
                          <a:spcPct val="100000"/>
                        </a:lnSpc>
                      </a:pPr>
                      <a:r>
                        <a:rPr lang="ru-RU" sz="1150" dirty="0" smtClean="0">
                          <a:latin typeface="Century Gothic" panose="020B0502020202020204" pitchFamily="34" charset="0"/>
                          <a:cs typeface="Cambria"/>
                        </a:rPr>
                        <a:t>94,0</a:t>
                      </a:r>
                      <a:endParaRPr sz="1150" dirty="0">
                        <a:latin typeface="Century Gothic" panose="020B0502020202020204" pitchFamily="34" charset="0"/>
                        <a:cs typeface="Cambria"/>
                      </a:endParaRPr>
                    </a:p>
                  </a:txBody>
                  <a:tcPr marL="0" marR="0" marT="3175"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noFill/>
                  </a:tcPr>
                </a:tc>
                <a:tc>
                  <a:txBody>
                    <a:bodyPr/>
                    <a:lstStyle/>
                    <a:p>
                      <a:pPr algn="ctr">
                        <a:lnSpc>
                          <a:spcPct val="100000"/>
                        </a:lnSpc>
                        <a:spcBef>
                          <a:spcPts val="25"/>
                        </a:spcBef>
                      </a:pPr>
                      <a:endParaRPr sz="115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97,1</a:t>
                      </a:r>
                      <a:endParaRPr sz="1150" dirty="0">
                        <a:latin typeface="Century Gothic" panose="020B0502020202020204" pitchFamily="34" charset="0"/>
                        <a:cs typeface="Cambria"/>
                      </a:endParaRPr>
                    </a:p>
                  </a:txBody>
                  <a:tcPr marL="0" marR="0" marT="3175"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85152" y="209816"/>
            <a:ext cx="371348" cy="258404"/>
          </a:xfrm>
          <a:prstGeom prst="rect">
            <a:avLst/>
          </a:prstGeom>
        </p:spPr>
        <p:txBody>
          <a:bodyPr vert="horz" wrap="square" lIns="0" tIns="12065" rIns="0" bIns="0" rtlCol="0">
            <a:spAutoFit/>
          </a:bodyPr>
          <a:lstStyle/>
          <a:p>
            <a:pPr marL="12700">
              <a:lnSpc>
                <a:spcPct val="100000"/>
              </a:lnSpc>
              <a:spcBef>
                <a:spcPts val="95"/>
              </a:spcBef>
            </a:pPr>
            <a:r>
              <a:rPr lang="ru-RU" sz="1600" b="1" dirty="0" smtClean="0">
                <a:latin typeface="Century Gothic" panose="020B0502020202020204" pitchFamily="34" charset="0"/>
                <a:cs typeface="Times New Roman"/>
              </a:rPr>
              <a:t>15</a:t>
            </a:r>
            <a:endParaRPr sz="1600" dirty="0">
              <a:latin typeface="Century Gothic" panose="020B0502020202020204" pitchFamily="34" charset="0"/>
              <a:cs typeface="Times New Roman"/>
            </a:endParaRPr>
          </a:p>
        </p:txBody>
      </p:sp>
      <p:graphicFrame>
        <p:nvGraphicFramePr>
          <p:cNvPr id="3" name="object 3"/>
          <p:cNvGraphicFramePr>
            <a:graphicFrameLocks noGrp="1"/>
          </p:cNvGraphicFramePr>
          <p:nvPr>
            <p:extLst>
              <p:ext uri="{D42A27DB-BD31-4B8C-83A1-F6EECF244321}">
                <p14:modId xmlns:p14="http://schemas.microsoft.com/office/powerpoint/2010/main" val="3391504622"/>
              </p:ext>
            </p:extLst>
          </p:nvPr>
        </p:nvGraphicFramePr>
        <p:xfrm>
          <a:off x="356614" y="749801"/>
          <a:ext cx="6828538" cy="8559299"/>
        </p:xfrm>
        <a:graphic>
          <a:graphicData uri="http://schemas.openxmlformats.org/drawingml/2006/table">
            <a:tbl>
              <a:tblPr firstRow="1" bandRow="1">
                <a:tableStyleId>{2D5ABB26-0587-4C30-8999-92F81FD0307C}</a:tableStyleId>
              </a:tblPr>
              <a:tblGrid>
                <a:gridCol w="2206994"/>
                <a:gridCol w="839130"/>
                <a:gridCol w="736292"/>
                <a:gridCol w="736025"/>
                <a:gridCol w="734669"/>
                <a:gridCol w="524466"/>
                <a:gridCol w="524625"/>
                <a:gridCol w="526337"/>
              </a:tblGrid>
              <a:tr h="329228">
                <a:tc rowSpan="2">
                  <a:txBody>
                    <a:bodyPr/>
                    <a:lstStyle/>
                    <a:p>
                      <a:pPr>
                        <a:lnSpc>
                          <a:spcPct val="100000"/>
                        </a:lnSpc>
                        <a:spcBef>
                          <a:spcPts val="50"/>
                        </a:spcBef>
                      </a:pPr>
                      <a:endParaRPr sz="1300" dirty="0">
                        <a:latin typeface="Century Gothic" panose="020B0502020202020204" pitchFamily="34" charset="0"/>
                        <a:cs typeface="Times New Roman"/>
                      </a:endParaRPr>
                    </a:p>
                    <a:p>
                      <a:pPr marL="292100" marR="71755" indent="-215265">
                        <a:lnSpc>
                          <a:spcPts val="1220"/>
                        </a:lnSpc>
                      </a:pPr>
                      <a:r>
                        <a:rPr sz="1050" b="1" spc="-5" dirty="0">
                          <a:solidFill>
                            <a:srgbClr val="FFFFFF"/>
                          </a:solidFill>
                          <a:latin typeface="Century Gothic" panose="020B0502020202020204" pitchFamily="34" charset="0"/>
                          <a:cs typeface="Cambria"/>
                        </a:rPr>
                        <a:t>Наименование показателя  (раздел,</a:t>
                      </a:r>
                      <a:r>
                        <a:rPr sz="1050" b="1" spc="-65" dirty="0">
                          <a:solidFill>
                            <a:srgbClr val="FFFFFF"/>
                          </a:solidFill>
                          <a:latin typeface="Century Gothic" panose="020B0502020202020204" pitchFamily="34" charset="0"/>
                          <a:cs typeface="Cambria"/>
                        </a:rPr>
                        <a:t> </a:t>
                      </a:r>
                      <a:r>
                        <a:rPr sz="1050" b="1" spc="-5" dirty="0">
                          <a:solidFill>
                            <a:srgbClr val="FFFFFF"/>
                          </a:solidFill>
                          <a:latin typeface="Century Gothic" panose="020B0502020202020204" pitchFamily="34" charset="0"/>
                          <a:cs typeface="Cambria"/>
                        </a:rPr>
                        <a:t>подраздел)</a:t>
                      </a:r>
                      <a:endParaRPr sz="1050" dirty="0">
                        <a:latin typeface="Century Gothic" panose="020B0502020202020204" pitchFamily="34" charset="0"/>
                        <a:cs typeface="Cambria"/>
                      </a:endParaRPr>
                    </a:p>
                  </a:txBody>
                  <a:tcPr marL="0" marR="0" marT="6350" marB="0">
                    <a:lnL w="6350">
                      <a:solidFill>
                        <a:srgbClr val="91CDDC"/>
                      </a:solidFill>
                      <a:prstDash val="solid"/>
                    </a:lnL>
                    <a:lnR w="6350" cap="flat" cmpd="sng" algn="ctr">
                      <a:solidFill>
                        <a:srgbClr val="D9D9D9"/>
                      </a:solidFill>
                      <a:prstDash val="solid"/>
                      <a:round/>
                      <a:headEnd type="none" w="med" len="med"/>
                      <a:tailEnd type="none" w="med" len="med"/>
                    </a:lnR>
                    <a:lnT w="6350">
                      <a:solidFill>
                        <a:srgbClr val="91CDDC"/>
                      </a:solidFill>
                      <a:prstDash val="solid"/>
                    </a:lnT>
                    <a:lnB w="6350">
                      <a:solidFill>
                        <a:srgbClr val="91CDDC"/>
                      </a:solidFill>
                      <a:prstDash val="solid"/>
                    </a:lnB>
                    <a:solidFill>
                      <a:srgbClr val="4AACC5"/>
                    </a:solidFill>
                  </a:tcPr>
                </a:tc>
                <a:tc rowSpan="2">
                  <a:txBody>
                    <a:bodyPr/>
                    <a:lstStyle/>
                    <a:p>
                      <a:pPr>
                        <a:lnSpc>
                          <a:spcPct val="100000"/>
                        </a:lnSpc>
                        <a:spcBef>
                          <a:spcPts val="20"/>
                        </a:spcBef>
                      </a:pPr>
                      <a:endParaRPr sz="1300" dirty="0">
                        <a:latin typeface="Century Gothic" panose="020B0502020202020204" pitchFamily="34" charset="0"/>
                        <a:cs typeface="Times New Roman"/>
                      </a:endParaRPr>
                    </a:p>
                    <a:p>
                      <a:pPr marL="41910" algn="ctr">
                        <a:lnSpc>
                          <a:spcPts val="1250"/>
                        </a:lnSpc>
                      </a:pPr>
                      <a:r>
                        <a:rPr lang="ru-RU" sz="1050" b="1" spc="-5" dirty="0" smtClean="0">
                          <a:solidFill>
                            <a:srgbClr val="FFFFFF"/>
                          </a:solidFill>
                          <a:latin typeface="Century Gothic" panose="020B0502020202020204" pitchFamily="34" charset="0"/>
                          <a:cs typeface="Cambria"/>
                        </a:rPr>
                        <a:t>2021 год (отчет)</a:t>
                      </a:r>
                      <a:endParaRPr sz="1050" dirty="0">
                        <a:latin typeface="Century Gothic" panose="020B0502020202020204" pitchFamily="34" charset="0"/>
                        <a:cs typeface="Cambria"/>
                      </a:endParaRPr>
                    </a:p>
                  </a:txBody>
                  <a:tcPr marL="0" marR="0" marT="2540" marB="0">
                    <a:lnL w="6350" cap="flat" cmpd="sng" algn="ctr">
                      <a:solidFill>
                        <a:srgbClr val="D9D9D9"/>
                      </a:solidFill>
                      <a:prstDash val="solid"/>
                      <a:round/>
                      <a:headEnd type="none" w="med" len="med"/>
                      <a:tailEnd type="none" w="med" len="med"/>
                    </a:lnL>
                    <a:lnR w="6350">
                      <a:solidFill>
                        <a:srgbClr val="D9D9D9"/>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solidFill>
                      <a:srgbClr val="4AACC5"/>
                    </a:solidFill>
                  </a:tcPr>
                </a:tc>
                <a:tc rowSpan="2">
                  <a:txBody>
                    <a:bodyPr/>
                    <a:lstStyle/>
                    <a:p>
                      <a:pPr algn="ctr">
                        <a:lnSpc>
                          <a:spcPct val="100000"/>
                        </a:lnSpc>
                      </a:pPr>
                      <a:endParaRPr sz="1200" dirty="0">
                        <a:latin typeface="Century Gothic" panose="020B0502020202020204" pitchFamily="34" charset="0"/>
                        <a:cs typeface="Times New Roman"/>
                      </a:endParaRPr>
                    </a:p>
                    <a:p>
                      <a:pPr marL="29845" algn="ctr">
                        <a:lnSpc>
                          <a:spcPct val="100000"/>
                        </a:lnSpc>
                        <a:spcBef>
                          <a:spcPts val="700"/>
                        </a:spcBef>
                      </a:pPr>
                      <a:r>
                        <a:rPr sz="1050" b="1" spc="-5" dirty="0" smtClean="0">
                          <a:solidFill>
                            <a:srgbClr val="FFFFFF"/>
                          </a:solidFill>
                          <a:latin typeface="Century Gothic" panose="020B0502020202020204" pitchFamily="34" charset="0"/>
                          <a:cs typeface="Cambria"/>
                        </a:rPr>
                        <a:t>202</a:t>
                      </a:r>
                      <a:r>
                        <a:rPr lang="ru-RU" sz="1050" b="1" spc="-5" dirty="0" smtClean="0">
                          <a:solidFill>
                            <a:srgbClr val="FFFFFF"/>
                          </a:solidFill>
                          <a:latin typeface="Century Gothic" panose="020B0502020202020204" pitchFamily="34" charset="0"/>
                          <a:cs typeface="Cambria"/>
                        </a:rPr>
                        <a:t>2</a:t>
                      </a:r>
                      <a:r>
                        <a:rPr sz="1050" b="1" spc="-80" dirty="0" smtClean="0">
                          <a:solidFill>
                            <a:srgbClr val="FFFFFF"/>
                          </a:solidFill>
                          <a:latin typeface="Century Gothic" panose="020B0502020202020204" pitchFamily="34" charset="0"/>
                          <a:cs typeface="Cambria"/>
                        </a:rPr>
                        <a:t> </a:t>
                      </a:r>
                      <a:r>
                        <a:rPr sz="1050" b="1" spc="-5" dirty="0">
                          <a:solidFill>
                            <a:srgbClr val="FFFFFF"/>
                          </a:solidFill>
                          <a:latin typeface="Century Gothic" panose="020B0502020202020204" pitchFamily="34" charset="0"/>
                          <a:cs typeface="Cambria"/>
                        </a:rPr>
                        <a:t>год</a:t>
                      </a:r>
                      <a:endParaRPr sz="1050" dirty="0">
                        <a:latin typeface="Century Gothic" panose="020B0502020202020204" pitchFamily="34" charset="0"/>
                        <a:cs typeface="Cambria"/>
                      </a:endParaRPr>
                    </a:p>
                  </a:txBody>
                  <a:tcPr marL="0" marR="0" marT="0" marB="0">
                    <a:lnL w="6350">
                      <a:solidFill>
                        <a:srgbClr val="D9D9D9"/>
                      </a:solidFill>
                      <a:prstDash val="solid"/>
                    </a:lnL>
                    <a:lnR w="6350">
                      <a:solidFill>
                        <a:srgbClr val="D9D9D9"/>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solidFill>
                      <a:srgbClr val="4AACC5"/>
                    </a:solidFill>
                  </a:tcPr>
                </a:tc>
                <a:tc gridSpan="2">
                  <a:txBody>
                    <a:bodyPr/>
                    <a:lstStyle/>
                    <a:p>
                      <a:pPr marL="40640" algn="ctr">
                        <a:lnSpc>
                          <a:spcPct val="100000"/>
                        </a:lnSpc>
                        <a:spcBef>
                          <a:spcPts val="409"/>
                        </a:spcBef>
                      </a:pPr>
                      <a:r>
                        <a:rPr sz="1050" b="1" dirty="0">
                          <a:solidFill>
                            <a:srgbClr val="FFFFFF"/>
                          </a:solidFill>
                          <a:latin typeface="Century Gothic" panose="020B0502020202020204" pitchFamily="34" charset="0"/>
                          <a:cs typeface="Cambria"/>
                        </a:rPr>
                        <a:t>Плановый</a:t>
                      </a:r>
                      <a:r>
                        <a:rPr sz="1050" b="1" spc="-95" dirty="0">
                          <a:solidFill>
                            <a:srgbClr val="FFFFFF"/>
                          </a:solidFill>
                          <a:latin typeface="Century Gothic" panose="020B0502020202020204" pitchFamily="34" charset="0"/>
                          <a:cs typeface="Cambria"/>
                        </a:rPr>
                        <a:t> </a:t>
                      </a:r>
                      <a:r>
                        <a:rPr sz="1050" b="1" spc="-5" dirty="0">
                          <a:solidFill>
                            <a:srgbClr val="FFFFFF"/>
                          </a:solidFill>
                          <a:latin typeface="Century Gothic" panose="020B0502020202020204" pitchFamily="34" charset="0"/>
                          <a:cs typeface="Cambria"/>
                        </a:rPr>
                        <a:t>период</a:t>
                      </a:r>
                      <a:endParaRPr sz="1050" dirty="0">
                        <a:latin typeface="Century Gothic" panose="020B0502020202020204" pitchFamily="34" charset="0"/>
                        <a:cs typeface="Cambria"/>
                      </a:endParaRPr>
                    </a:p>
                  </a:txBody>
                  <a:tcPr marL="0" marR="0" marT="52069" marB="0">
                    <a:lnL w="6350">
                      <a:solidFill>
                        <a:srgbClr val="D9D9D9"/>
                      </a:solidFill>
                      <a:prstDash val="solid"/>
                    </a:lnL>
                    <a:lnR w="6350">
                      <a:solidFill>
                        <a:srgbClr val="D9D9D9"/>
                      </a:solidFill>
                      <a:prstDash val="solid"/>
                    </a:lnR>
                    <a:lnT w="6350">
                      <a:solidFill>
                        <a:srgbClr val="91CDDC"/>
                      </a:solidFill>
                      <a:prstDash val="solid"/>
                    </a:lnT>
                    <a:lnB w="6350">
                      <a:solidFill>
                        <a:srgbClr val="D9D9D9"/>
                      </a:solidFill>
                      <a:prstDash val="solid"/>
                    </a:lnB>
                    <a:solidFill>
                      <a:srgbClr val="4AACC5"/>
                    </a:solidFill>
                  </a:tcPr>
                </a:tc>
                <a:tc hMerge="1">
                  <a:txBody>
                    <a:bodyPr/>
                    <a:lstStyle/>
                    <a:p>
                      <a:endParaRPr/>
                    </a:p>
                  </a:txBody>
                  <a:tcPr marL="0" marR="0" marT="0" marB="0"/>
                </a:tc>
                <a:tc gridSpan="3">
                  <a:txBody>
                    <a:bodyPr/>
                    <a:lstStyle/>
                    <a:p>
                      <a:pPr marL="471805" algn="ctr">
                        <a:lnSpc>
                          <a:spcPct val="100000"/>
                        </a:lnSpc>
                        <a:spcBef>
                          <a:spcPts val="409"/>
                        </a:spcBef>
                      </a:pPr>
                      <a:r>
                        <a:rPr sz="1050" b="1" spc="-5" dirty="0">
                          <a:solidFill>
                            <a:srgbClr val="FFFFFF"/>
                          </a:solidFill>
                          <a:latin typeface="Century Gothic" panose="020B0502020202020204" pitchFamily="34" charset="0"/>
                          <a:cs typeface="Cambria"/>
                        </a:rPr>
                        <a:t>Динамика,</a:t>
                      </a:r>
                      <a:r>
                        <a:rPr sz="1050" b="1" spc="-75" dirty="0">
                          <a:solidFill>
                            <a:srgbClr val="FFFFFF"/>
                          </a:solidFill>
                          <a:latin typeface="Century Gothic" panose="020B0502020202020204" pitchFamily="34" charset="0"/>
                          <a:cs typeface="Cambria"/>
                        </a:rPr>
                        <a:t> </a:t>
                      </a:r>
                      <a:r>
                        <a:rPr sz="1050" b="1" spc="0" dirty="0">
                          <a:solidFill>
                            <a:srgbClr val="FFFFFF"/>
                          </a:solidFill>
                          <a:latin typeface="Century Gothic" panose="020B0502020202020204" pitchFamily="34" charset="0"/>
                          <a:cs typeface="Cambria"/>
                        </a:rPr>
                        <a:t>%</a:t>
                      </a:r>
                      <a:endParaRPr sz="1050" dirty="0">
                        <a:latin typeface="Century Gothic" panose="020B0502020202020204" pitchFamily="34" charset="0"/>
                        <a:cs typeface="Cambria"/>
                      </a:endParaRPr>
                    </a:p>
                  </a:txBody>
                  <a:tcPr marL="0" marR="0" marT="52069" marB="0">
                    <a:lnL w="6350" cap="flat" cmpd="sng" algn="ctr">
                      <a:solidFill>
                        <a:srgbClr val="D9D9D9"/>
                      </a:solidFill>
                      <a:prstDash val="solid"/>
                      <a:round/>
                      <a:headEnd type="none" w="med" len="med"/>
                      <a:tailEnd type="none" w="med" len="med"/>
                    </a:lnL>
                    <a:lnR w="6350">
                      <a:solidFill>
                        <a:srgbClr val="91CDDC"/>
                      </a:solidFill>
                      <a:prstDash val="solid"/>
                    </a:lnR>
                    <a:lnT w="6350">
                      <a:solidFill>
                        <a:srgbClr val="91CDDC"/>
                      </a:solidFill>
                      <a:prstDash val="solid"/>
                    </a:lnT>
                    <a:lnB w="6350" cap="flat" cmpd="sng" algn="ctr">
                      <a:solidFill>
                        <a:srgbClr val="D9D9D9"/>
                      </a:solidFill>
                      <a:prstDash val="solid"/>
                      <a:round/>
                      <a:headEnd type="none" w="med" len="med"/>
                      <a:tailEnd type="none" w="med" len="med"/>
                    </a:lnB>
                    <a:solidFill>
                      <a:srgbClr val="4AACC5"/>
                    </a:solidFill>
                  </a:tcPr>
                </a:tc>
                <a:tc hMerge="1">
                  <a:txBody>
                    <a:bodyPr/>
                    <a:lstStyle/>
                    <a:p>
                      <a:endParaRPr/>
                    </a:p>
                  </a:txBody>
                  <a:tcPr marL="0" marR="0" marT="0" marB="0"/>
                </a:tc>
                <a:tc hMerge="1">
                  <a:txBody>
                    <a:bodyPr/>
                    <a:lstStyle/>
                    <a:p>
                      <a:endParaRPr/>
                    </a:p>
                  </a:txBody>
                  <a:tcPr marL="0" marR="0" marT="0" marB="0"/>
                </a:tc>
              </a:tr>
              <a:tr h="501680">
                <a:tc vMerge="1">
                  <a:txBody>
                    <a:bodyPr/>
                    <a:lstStyle/>
                    <a:p>
                      <a:endParaRPr/>
                    </a:p>
                  </a:txBody>
                  <a:tcPr marL="0" marR="0" marT="6350" marB="0">
                    <a:lnL w="6350">
                      <a:solidFill>
                        <a:srgbClr val="91CDDC"/>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vMerge="1">
                  <a:txBody>
                    <a:bodyPr/>
                    <a:lstStyle/>
                    <a:p>
                      <a:endParaRPr/>
                    </a:p>
                  </a:txBody>
                  <a:tcPr marL="0" marR="0" marT="254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vMerge="1">
                  <a:txBody>
                    <a:bodyPr/>
                    <a:lstStyle/>
                    <a:p>
                      <a:endParaRPr/>
                    </a:p>
                  </a:txBody>
                  <a:tcPr marL="0" marR="0" marT="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a:txBody>
                    <a:bodyPr/>
                    <a:lstStyle/>
                    <a:p>
                      <a:pPr marL="635" algn="ctr">
                        <a:lnSpc>
                          <a:spcPct val="100000"/>
                        </a:lnSpc>
                        <a:spcBef>
                          <a:spcPts val="955"/>
                        </a:spcBef>
                      </a:pPr>
                      <a:r>
                        <a:rPr sz="1050" b="1" spc="-5" dirty="0" smtClean="0">
                          <a:solidFill>
                            <a:srgbClr val="FFFFFF"/>
                          </a:solidFill>
                          <a:latin typeface="Century Gothic" panose="020B0502020202020204" pitchFamily="34" charset="0"/>
                          <a:cs typeface="Cambria"/>
                        </a:rPr>
                        <a:t>202</a:t>
                      </a:r>
                      <a:r>
                        <a:rPr lang="ru-RU" sz="1050" b="1" spc="-5" dirty="0" smtClean="0">
                          <a:solidFill>
                            <a:srgbClr val="FFFFFF"/>
                          </a:solidFill>
                          <a:latin typeface="Century Gothic" panose="020B0502020202020204" pitchFamily="34" charset="0"/>
                          <a:cs typeface="Cambria"/>
                        </a:rPr>
                        <a:t>3</a:t>
                      </a:r>
                      <a:r>
                        <a:rPr sz="1050" b="1" spc="-80" dirty="0" smtClean="0">
                          <a:solidFill>
                            <a:srgbClr val="FFFFFF"/>
                          </a:solidFill>
                          <a:latin typeface="Century Gothic" panose="020B0502020202020204" pitchFamily="34" charset="0"/>
                          <a:cs typeface="Cambria"/>
                        </a:rPr>
                        <a:t> </a:t>
                      </a:r>
                      <a:r>
                        <a:rPr sz="1050" b="1" spc="-5" dirty="0">
                          <a:solidFill>
                            <a:srgbClr val="FFFFFF"/>
                          </a:solidFill>
                          <a:latin typeface="Century Gothic" panose="020B0502020202020204" pitchFamily="34" charset="0"/>
                          <a:cs typeface="Cambria"/>
                        </a:rPr>
                        <a:t>год</a:t>
                      </a:r>
                      <a:endParaRPr sz="1050" dirty="0">
                        <a:latin typeface="Century Gothic" panose="020B0502020202020204" pitchFamily="34" charset="0"/>
                        <a:cs typeface="Cambria"/>
                      </a:endParaRPr>
                    </a:p>
                  </a:txBody>
                  <a:tcPr marL="0" marR="0" marT="121285" marB="0">
                    <a:lnL w="6350">
                      <a:solidFill>
                        <a:srgbClr val="D9D9D9"/>
                      </a:solidFill>
                      <a:prstDash val="solid"/>
                    </a:lnL>
                    <a:lnR w="6350">
                      <a:solidFill>
                        <a:srgbClr val="D9D9D9"/>
                      </a:solidFill>
                      <a:prstDash val="solid"/>
                    </a:lnR>
                    <a:lnT w="6350">
                      <a:solidFill>
                        <a:srgbClr val="D9D9D9"/>
                      </a:solidFill>
                      <a:prstDash val="solid"/>
                    </a:lnT>
                    <a:lnB w="6350" cap="flat" cmpd="sng" algn="ctr">
                      <a:solidFill>
                        <a:srgbClr val="91CDDC"/>
                      </a:solidFill>
                      <a:prstDash val="solid"/>
                      <a:round/>
                      <a:headEnd type="none" w="med" len="med"/>
                      <a:tailEnd type="none" w="med" len="med"/>
                    </a:lnB>
                    <a:solidFill>
                      <a:srgbClr val="4AACC5"/>
                    </a:solidFill>
                  </a:tcPr>
                </a:tc>
                <a:tc>
                  <a:txBody>
                    <a:bodyPr/>
                    <a:lstStyle/>
                    <a:p>
                      <a:pPr marR="22225" algn="r">
                        <a:lnSpc>
                          <a:spcPct val="100000"/>
                        </a:lnSpc>
                        <a:spcBef>
                          <a:spcPts val="955"/>
                        </a:spcBef>
                      </a:pPr>
                      <a:r>
                        <a:rPr sz="1050" b="1" spc="-5" dirty="0" smtClean="0">
                          <a:solidFill>
                            <a:srgbClr val="FFFFFF"/>
                          </a:solidFill>
                          <a:latin typeface="Century Gothic" panose="020B0502020202020204" pitchFamily="34" charset="0"/>
                          <a:cs typeface="Cambria"/>
                        </a:rPr>
                        <a:t>202</a:t>
                      </a:r>
                      <a:r>
                        <a:rPr lang="ru-RU" sz="1050" b="1" spc="-5" dirty="0" smtClean="0">
                          <a:solidFill>
                            <a:srgbClr val="FFFFFF"/>
                          </a:solidFill>
                          <a:latin typeface="Century Gothic" panose="020B0502020202020204" pitchFamily="34" charset="0"/>
                          <a:cs typeface="Cambria"/>
                        </a:rPr>
                        <a:t>4</a:t>
                      </a:r>
                      <a:r>
                        <a:rPr sz="1050" b="1" spc="-80" dirty="0" smtClean="0">
                          <a:solidFill>
                            <a:srgbClr val="FFFFFF"/>
                          </a:solidFill>
                          <a:latin typeface="Century Gothic" panose="020B0502020202020204" pitchFamily="34" charset="0"/>
                          <a:cs typeface="Cambria"/>
                        </a:rPr>
                        <a:t> </a:t>
                      </a:r>
                      <a:r>
                        <a:rPr sz="1050" b="1" spc="-5" dirty="0">
                          <a:solidFill>
                            <a:srgbClr val="FFFFFF"/>
                          </a:solidFill>
                          <a:latin typeface="Century Gothic" panose="020B0502020202020204" pitchFamily="34" charset="0"/>
                          <a:cs typeface="Cambria"/>
                        </a:rPr>
                        <a:t>год</a:t>
                      </a:r>
                      <a:endParaRPr sz="1050" dirty="0">
                        <a:latin typeface="Century Gothic" panose="020B0502020202020204" pitchFamily="34" charset="0"/>
                        <a:cs typeface="Cambria"/>
                      </a:endParaRPr>
                    </a:p>
                  </a:txBody>
                  <a:tcPr marL="0" marR="0" marT="121285" marB="0">
                    <a:lnL w="6350">
                      <a:solidFill>
                        <a:srgbClr val="D9D9D9"/>
                      </a:solidFill>
                      <a:prstDash val="solid"/>
                    </a:lnL>
                    <a:lnR w="6350">
                      <a:solidFill>
                        <a:srgbClr val="D9D9D9"/>
                      </a:solidFill>
                      <a:prstDash val="solid"/>
                    </a:lnR>
                    <a:lnT w="6350">
                      <a:solidFill>
                        <a:srgbClr val="D9D9D9"/>
                      </a:solidFill>
                      <a:prstDash val="solid"/>
                    </a:lnT>
                    <a:lnB w="6350" cap="flat" cmpd="sng" algn="ctr">
                      <a:solidFill>
                        <a:srgbClr val="91CDDC"/>
                      </a:solidFill>
                      <a:prstDash val="solid"/>
                      <a:round/>
                      <a:headEnd type="none" w="med" len="med"/>
                      <a:tailEnd type="none" w="med" len="med"/>
                    </a:lnB>
                    <a:solidFill>
                      <a:srgbClr val="4AACC5"/>
                    </a:solidFill>
                  </a:tcPr>
                </a:tc>
                <a:tc>
                  <a:txBody>
                    <a:bodyPr/>
                    <a:lstStyle/>
                    <a:p>
                      <a:pPr marL="37465">
                        <a:lnSpc>
                          <a:spcPts val="1190"/>
                        </a:lnSpc>
                        <a:spcBef>
                          <a:spcPts val="420"/>
                        </a:spcBef>
                      </a:pPr>
                      <a:r>
                        <a:rPr sz="1000" b="1" spc="-10" dirty="0" smtClean="0">
                          <a:solidFill>
                            <a:srgbClr val="FFFFFF"/>
                          </a:solidFill>
                          <a:latin typeface="Century Gothic" panose="020B0502020202020204" pitchFamily="34" charset="0"/>
                          <a:cs typeface="Cambria"/>
                        </a:rPr>
                        <a:t>202</a:t>
                      </a:r>
                      <a:r>
                        <a:rPr lang="ru-RU" sz="1000" b="1" spc="-10" dirty="0" smtClean="0">
                          <a:solidFill>
                            <a:srgbClr val="FFFFFF"/>
                          </a:solidFill>
                          <a:latin typeface="Century Gothic" panose="020B0502020202020204" pitchFamily="34" charset="0"/>
                          <a:cs typeface="Cambria"/>
                        </a:rPr>
                        <a:t>2</a:t>
                      </a:r>
                      <a:r>
                        <a:rPr sz="1000" b="1" spc="-10" dirty="0" smtClean="0">
                          <a:solidFill>
                            <a:srgbClr val="FFFFFF"/>
                          </a:solidFill>
                          <a:latin typeface="Century Gothic" panose="020B0502020202020204" pitchFamily="34" charset="0"/>
                          <a:cs typeface="Cambria"/>
                        </a:rPr>
                        <a:t>/</a:t>
                      </a:r>
                      <a:endParaRPr sz="1000" dirty="0">
                        <a:latin typeface="Century Gothic" panose="020B0502020202020204" pitchFamily="34" charset="0"/>
                        <a:cs typeface="Cambria"/>
                      </a:endParaRPr>
                    </a:p>
                    <a:p>
                      <a:pPr marL="71120">
                        <a:lnSpc>
                          <a:spcPts val="1190"/>
                        </a:lnSpc>
                      </a:pPr>
                      <a:r>
                        <a:rPr lang="ru-RU" sz="1000" b="1" spc="-10" dirty="0" smtClean="0">
                          <a:solidFill>
                            <a:srgbClr val="FFFFFF"/>
                          </a:solidFill>
                          <a:latin typeface="Century Gothic" panose="020B0502020202020204" pitchFamily="34" charset="0"/>
                          <a:cs typeface="Cambria"/>
                        </a:rPr>
                        <a:t>2021</a:t>
                      </a:r>
                      <a:endParaRPr sz="1000" dirty="0">
                        <a:latin typeface="Century Gothic" panose="020B0502020202020204" pitchFamily="34" charset="0"/>
                        <a:cs typeface="Cambria"/>
                      </a:endParaRPr>
                    </a:p>
                  </a:txBody>
                  <a:tcPr marL="0" marR="0" marT="53340" marB="0">
                    <a:lnL w="6350" cap="flat" cmpd="sng" algn="ctr">
                      <a:solidFill>
                        <a:srgbClr val="D9D9D9"/>
                      </a:solidFill>
                      <a:prstDash val="solid"/>
                      <a:round/>
                      <a:headEnd type="none" w="med" len="med"/>
                      <a:tailEnd type="none" w="med" len="med"/>
                    </a:lnL>
                    <a:lnR w="6350">
                      <a:solidFill>
                        <a:srgbClr val="D9D9D9"/>
                      </a:solidFill>
                      <a:prstDash val="solid"/>
                    </a:lnR>
                    <a:lnT w="6350" cap="flat" cmpd="sng" algn="ctr">
                      <a:solidFill>
                        <a:srgbClr val="D9D9D9"/>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4AACC5"/>
                    </a:solidFill>
                  </a:tcPr>
                </a:tc>
                <a:tc>
                  <a:txBody>
                    <a:bodyPr/>
                    <a:lstStyle/>
                    <a:p>
                      <a:pPr marL="37465">
                        <a:lnSpc>
                          <a:spcPts val="1190"/>
                        </a:lnSpc>
                        <a:spcBef>
                          <a:spcPts val="420"/>
                        </a:spcBef>
                      </a:pPr>
                      <a:r>
                        <a:rPr sz="1000" b="1" spc="-10" dirty="0" smtClean="0">
                          <a:solidFill>
                            <a:srgbClr val="FFFFFF"/>
                          </a:solidFill>
                          <a:latin typeface="Century Gothic" panose="020B0502020202020204" pitchFamily="34" charset="0"/>
                          <a:cs typeface="Cambria"/>
                        </a:rPr>
                        <a:t>202</a:t>
                      </a:r>
                      <a:r>
                        <a:rPr lang="ru-RU" sz="1000" b="1" spc="-10" dirty="0" smtClean="0">
                          <a:solidFill>
                            <a:srgbClr val="FFFFFF"/>
                          </a:solidFill>
                          <a:latin typeface="Century Gothic" panose="020B0502020202020204" pitchFamily="34" charset="0"/>
                          <a:cs typeface="Cambria"/>
                        </a:rPr>
                        <a:t>3</a:t>
                      </a:r>
                      <a:r>
                        <a:rPr sz="1000" b="1" spc="-10" dirty="0" smtClean="0">
                          <a:solidFill>
                            <a:srgbClr val="FFFFFF"/>
                          </a:solidFill>
                          <a:latin typeface="Century Gothic" panose="020B0502020202020204" pitchFamily="34" charset="0"/>
                          <a:cs typeface="Cambria"/>
                        </a:rPr>
                        <a:t>/</a:t>
                      </a:r>
                      <a:endParaRPr sz="1000" dirty="0">
                        <a:latin typeface="Century Gothic" panose="020B0502020202020204" pitchFamily="34" charset="0"/>
                        <a:cs typeface="Cambria"/>
                      </a:endParaRPr>
                    </a:p>
                    <a:p>
                      <a:pPr marL="71120">
                        <a:lnSpc>
                          <a:spcPts val="1190"/>
                        </a:lnSpc>
                      </a:pPr>
                      <a:r>
                        <a:rPr lang="ru-RU" sz="1000" b="1" spc="-10" dirty="0" smtClean="0">
                          <a:solidFill>
                            <a:srgbClr val="FFFFFF"/>
                          </a:solidFill>
                          <a:latin typeface="Century Gothic" panose="020B0502020202020204" pitchFamily="34" charset="0"/>
                          <a:cs typeface="Cambria"/>
                        </a:rPr>
                        <a:t>2022</a:t>
                      </a:r>
                      <a:endParaRPr sz="1000" dirty="0">
                        <a:latin typeface="Century Gothic" panose="020B0502020202020204" pitchFamily="34" charset="0"/>
                        <a:cs typeface="Cambria"/>
                      </a:endParaRPr>
                    </a:p>
                  </a:txBody>
                  <a:tcPr marL="0" marR="0" marT="53340" marB="0">
                    <a:lnL w="6350">
                      <a:solidFill>
                        <a:srgbClr val="D9D9D9"/>
                      </a:solidFill>
                      <a:prstDash val="solid"/>
                    </a:lnL>
                    <a:lnR w="9525">
                      <a:solidFill>
                        <a:srgbClr val="D9D9D9"/>
                      </a:solidFill>
                      <a:prstDash val="solid"/>
                    </a:lnR>
                    <a:lnT w="6350">
                      <a:solidFill>
                        <a:srgbClr val="D9D9D9"/>
                      </a:solidFill>
                      <a:prstDash val="solid"/>
                    </a:lnT>
                    <a:lnB w="6350" cap="flat" cmpd="sng" algn="ctr">
                      <a:solidFill>
                        <a:srgbClr val="91CDDC"/>
                      </a:solidFill>
                      <a:prstDash val="solid"/>
                      <a:round/>
                      <a:headEnd type="none" w="med" len="med"/>
                      <a:tailEnd type="none" w="med" len="med"/>
                    </a:lnB>
                    <a:solidFill>
                      <a:srgbClr val="4AACC5"/>
                    </a:solidFill>
                  </a:tcPr>
                </a:tc>
                <a:tc>
                  <a:txBody>
                    <a:bodyPr/>
                    <a:lstStyle/>
                    <a:p>
                      <a:pPr marL="37465">
                        <a:lnSpc>
                          <a:spcPts val="1190"/>
                        </a:lnSpc>
                        <a:spcBef>
                          <a:spcPts val="420"/>
                        </a:spcBef>
                      </a:pPr>
                      <a:r>
                        <a:rPr sz="1000" b="1" spc="-10" dirty="0" smtClean="0">
                          <a:solidFill>
                            <a:srgbClr val="FFFFFF"/>
                          </a:solidFill>
                          <a:latin typeface="Century Gothic" panose="020B0502020202020204" pitchFamily="34" charset="0"/>
                          <a:cs typeface="Cambria"/>
                        </a:rPr>
                        <a:t>202</a:t>
                      </a:r>
                      <a:r>
                        <a:rPr lang="ru-RU" sz="1000" b="1" spc="-10" dirty="0" smtClean="0">
                          <a:solidFill>
                            <a:srgbClr val="FFFFFF"/>
                          </a:solidFill>
                          <a:latin typeface="Century Gothic" panose="020B0502020202020204" pitchFamily="34" charset="0"/>
                          <a:cs typeface="Cambria"/>
                        </a:rPr>
                        <a:t>4</a:t>
                      </a:r>
                      <a:r>
                        <a:rPr sz="1000" b="1" spc="-10" dirty="0" smtClean="0">
                          <a:solidFill>
                            <a:srgbClr val="FFFFFF"/>
                          </a:solidFill>
                          <a:latin typeface="Century Gothic" panose="020B0502020202020204" pitchFamily="34" charset="0"/>
                          <a:cs typeface="Cambria"/>
                        </a:rPr>
                        <a:t>/</a:t>
                      </a:r>
                      <a:endParaRPr sz="1000" dirty="0">
                        <a:latin typeface="Century Gothic" panose="020B0502020202020204" pitchFamily="34" charset="0"/>
                        <a:cs typeface="Cambria"/>
                      </a:endParaRPr>
                    </a:p>
                    <a:p>
                      <a:pPr marL="69850">
                        <a:lnSpc>
                          <a:spcPts val="1190"/>
                        </a:lnSpc>
                      </a:pPr>
                      <a:r>
                        <a:rPr lang="ru-RU" sz="1000" b="1" spc="-10" dirty="0" smtClean="0">
                          <a:solidFill>
                            <a:srgbClr val="FFFFFF"/>
                          </a:solidFill>
                          <a:latin typeface="Century Gothic" panose="020B0502020202020204" pitchFamily="34" charset="0"/>
                          <a:cs typeface="Cambria"/>
                        </a:rPr>
                        <a:t>2023</a:t>
                      </a:r>
                      <a:endParaRPr sz="1000" dirty="0">
                        <a:latin typeface="Century Gothic" panose="020B0502020202020204" pitchFamily="34" charset="0"/>
                        <a:cs typeface="Cambria"/>
                      </a:endParaRPr>
                    </a:p>
                  </a:txBody>
                  <a:tcPr marL="0" marR="0" marT="53340" marB="0">
                    <a:lnL w="9525">
                      <a:solidFill>
                        <a:srgbClr val="D9D9D9"/>
                      </a:solidFill>
                      <a:prstDash val="solid"/>
                    </a:lnL>
                    <a:lnR w="6350">
                      <a:solidFill>
                        <a:srgbClr val="91CDDC"/>
                      </a:solidFill>
                      <a:prstDash val="solid"/>
                    </a:lnR>
                    <a:lnT w="6350">
                      <a:solidFill>
                        <a:srgbClr val="D9D9D9"/>
                      </a:solidFill>
                      <a:prstDash val="solid"/>
                    </a:lnT>
                    <a:lnB w="6350" cap="flat" cmpd="sng" algn="ctr">
                      <a:solidFill>
                        <a:srgbClr val="91CDDC"/>
                      </a:solidFill>
                      <a:prstDash val="solid"/>
                      <a:round/>
                      <a:headEnd type="none" w="med" len="med"/>
                      <a:tailEnd type="none" w="med" len="med"/>
                    </a:lnB>
                    <a:solidFill>
                      <a:srgbClr val="4AACC5"/>
                    </a:solidFill>
                  </a:tcPr>
                </a:tc>
              </a:tr>
              <a:tr h="830908">
                <a:tc>
                  <a:txBody>
                    <a:bodyPr/>
                    <a:lstStyle/>
                    <a:p>
                      <a:pPr marL="3810" marR="375920">
                        <a:lnSpc>
                          <a:spcPts val="1340"/>
                        </a:lnSpc>
                        <a:spcBef>
                          <a:spcPts val="20"/>
                        </a:spcBef>
                      </a:pPr>
                      <a:r>
                        <a:rPr sz="1150" b="1" spc="-5" dirty="0">
                          <a:latin typeface="Century Gothic" panose="020B0502020202020204" pitchFamily="34" charset="0"/>
                          <a:cs typeface="Cambria"/>
                        </a:rPr>
                        <a:t>Национальная  безопасность</a:t>
                      </a:r>
                      <a:r>
                        <a:rPr sz="1150" b="1" spc="-50" dirty="0">
                          <a:latin typeface="Century Gothic" panose="020B0502020202020204" pitchFamily="34" charset="0"/>
                          <a:cs typeface="Cambria"/>
                        </a:rPr>
                        <a:t> </a:t>
                      </a:r>
                      <a:r>
                        <a:rPr sz="1150" b="1" dirty="0">
                          <a:latin typeface="Century Gothic" panose="020B0502020202020204" pitchFamily="34" charset="0"/>
                          <a:cs typeface="Cambria"/>
                        </a:rPr>
                        <a:t>и</a:t>
                      </a:r>
                      <a:endParaRPr sz="1150" dirty="0">
                        <a:latin typeface="Century Gothic" panose="020B0502020202020204" pitchFamily="34" charset="0"/>
                        <a:cs typeface="Cambria"/>
                      </a:endParaRPr>
                    </a:p>
                    <a:p>
                      <a:pPr marL="3810" marR="375920">
                        <a:lnSpc>
                          <a:spcPts val="1340"/>
                        </a:lnSpc>
                        <a:spcBef>
                          <a:spcPts val="15"/>
                        </a:spcBef>
                      </a:pPr>
                      <a:r>
                        <a:rPr sz="1150" b="1" dirty="0">
                          <a:latin typeface="Century Gothic" panose="020B0502020202020204" pitchFamily="34" charset="0"/>
                          <a:cs typeface="Cambria"/>
                        </a:rPr>
                        <a:t>п</a:t>
                      </a:r>
                      <a:r>
                        <a:rPr sz="1150" b="1" spc="-5" dirty="0">
                          <a:latin typeface="Century Gothic" panose="020B0502020202020204" pitchFamily="34" charset="0"/>
                          <a:cs typeface="Cambria"/>
                        </a:rPr>
                        <a:t>ра</a:t>
                      </a:r>
                      <a:r>
                        <a:rPr sz="1150" b="1" spc="-10" dirty="0">
                          <a:latin typeface="Century Gothic" panose="020B0502020202020204" pitchFamily="34" charset="0"/>
                          <a:cs typeface="Cambria"/>
                        </a:rPr>
                        <a:t>в</a:t>
                      </a:r>
                      <a:r>
                        <a:rPr sz="1150" b="1" dirty="0">
                          <a:latin typeface="Century Gothic" panose="020B0502020202020204" pitchFamily="34" charset="0"/>
                          <a:cs typeface="Cambria"/>
                        </a:rPr>
                        <a:t>оо</a:t>
                      </a:r>
                      <a:r>
                        <a:rPr sz="1150" b="1" spc="-10" dirty="0">
                          <a:latin typeface="Century Gothic" panose="020B0502020202020204" pitchFamily="34" charset="0"/>
                          <a:cs typeface="Cambria"/>
                        </a:rPr>
                        <a:t>х</a:t>
                      </a:r>
                      <a:r>
                        <a:rPr sz="1150" b="1" spc="-5" dirty="0">
                          <a:latin typeface="Century Gothic" panose="020B0502020202020204" pitchFamily="34" charset="0"/>
                          <a:cs typeface="Cambria"/>
                        </a:rPr>
                        <a:t>ран</a:t>
                      </a:r>
                      <a:r>
                        <a:rPr sz="1150" b="1" dirty="0">
                          <a:latin typeface="Century Gothic" panose="020B0502020202020204" pitchFamily="34" charset="0"/>
                          <a:cs typeface="Cambria"/>
                        </a:rPr>
                        <a:t>ите</a:t>
                      </a:r>
                      <a:r>
                        <a:rPr sz="1150" b="1" spc="-10" dirty="0">
                          <a:latin typeface="Century Gothic" panose="020B0502020202020204" pitchFamily="34" charset="0"/>
                          <a:cs typeface="Cambria"/>
                        </a:rPr>
                        <a:t>л</a:t>
                      </a:r>
                      <a:r>
                        <a:rPr sz="1150" b="1" dirty="0">
                          <a:latin typeface="Century Gothic" panose="020B0502020202020204" pitchFamily="34" charset="0"/>
                          <a:cs typeface="Cambria"/>
                        </a:rPr>
                        <a:t>ьн</a:t>
                      </a:r>
                      <a:r>
                        <a:rPr sz="1150" b="1" spc="-10" dirty="0">
                          <a:latin typeface="Century Gothic" panose="020B0502020202020204" pitchFamily="34" charset="0"/>
                          <a:cs typeface="Cambria"/>
                        </a:rPr>
                        <a:t>а</a:t>
                      </a:r>
                      <a:r>
                        <a:rPr sz="1150" b="1" dirty="0">
                          <a:latin typeface="Century Gothic" panose="020B0502020202020204" pitchFamily="34" charset="0"/>
                          <a:cs typeface="Cambria"/>
                        </a:rPr>
                        <a:t>я  </a:t>
                      </a:r>
                      <a:r>
                        <a:rPr sz="1150" b="1" spc="-5" dirty="0">
                          <a:latin typeface="Century Gothic" panose="020B0502020202020204" pitchFamily="34" charset="0"/>
                          <a:cs typeface="Cambria"/>
                        </a:rPr>
                        <a:t>деятельность</a:t>
                      </a:r>
                      <a:endParaRPr sz="1150" dirty="0">
                        <a:latin typeface="Century Gothic" panose="020B0502020202020204" pitchFamily="34" charset="0"/>
                        <a:cs typeface="Cambria"/>
                      </a:endParaRPr>
                    </a:p>
                  </a:txBody>
                  <a:tcPr marL="0" marR="0" marT="2540" marB="0">
                    <a:lnL w="6350">
                      <a:solidFill>
                        <a:srgbClr val="91CDDC"/>
                      </a:solidFill>
                      <a:prstDash val="solid"/>
                    </a:lnL>
                    <a:lnR w="6350" cap="flat" cmpd="sng" algn="ctr">
                      <a:solidFill>
                        <a:srgbClr val="91CDDC"/>
                      </a:solidFill>
                      <a:prstDash val="solid"/>
                      <a:round/>
                      <a:headEnd type="none" w="med" len="med"/>
                      <a:tailEnd type="none" w="med" len="med"/>
                    </a:lnR>
                    <a:lnT w="6350">
                      <a:solidFill>
                        <a:srgbClr val="91CDDC"/>
                      </a:solidFill>
                      <a:prstDash val="solid"/>
                    </a:lnT>
                    <a:lnB w="6350">
                      <a:solidFill>
                        <a:srgbClr val="91CDDC"/>
                      </a:solidFill>
                      <a:prstDash val="solid"/>
                    </a:lnB>
                    <a:solidFill>
                      <a:srgbClr val="D9EEF3"/>
                    </a:solidFill>
                  </a:tcPr>
                </a:tc>
                <a:tc>
                  <a:txBody>
                    <a:bodyPr/>
                    <a:lstStyle/>
                    <a:p>
                      <a:pPr algn="ctr">
                        <a:lnSpc>
                          <a:spcPts val="1200"/>
                        </a:lnSpc>
                      </a:pPr>
                      <a:r>
                        <a:rPr lang="ru-RU" sz="1150" b="1" spc="-5" dirty="0" smtClean="0">
                          <a:latin typeface="Century Gothic" panose="020B0502020202020204" pitchFamily="34" charset="0"/>
                          <a:cs typeface="Cambria"/>
                        </a:rPr>
                        <a:t>19,8</a:t>
                      </a:r>
                      <a:endParaRPr sz="1150" dirty="0">
                        <a:latin typeface="Century Gothic" panose="020B0502020202020204" pitchFamily="34" charset="0"/>
                        <a:cs typeface="Cambria"/>
                      </a:endParaRPr>
                    </a:p>
                  </a:txBody>
                  <a:tcPr marL="0" marR="0" marT="0" marB="0" anchor="ctr">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gn="ctr">
                        <a:lnSpc>
                          <a:spcPts val="1200"/>
                        </a:lnSpc>
                      </a:pPr>
                      <a:r>
                        <a:rPr lang="ru-RU" sz="1150" b="1" spc="-5" dirty="0" smtClean="0">
                          <a:latin typeface="Century Gothic" panose="020B0502020202020204" pitchFamily="34" charset="0"/>
                          <a:cs typeface="Cambria"/>
                        </a:rPr>
                        <a:t>20,4</a:t>
                      </a:r>
                      <a:endParaRPr sz="1150" dirty="0">
                        <a:latin typeface="Century Gothic" panose="020B0502020202020204" pitchFamily="34" charset="0"/>
                        <a:cs typeface="Cambria"/>
                      </a:endParaRPr>
                    </a:p>
                  </a:txBody>
                  <a:tcPr marL="0" marR="0" marT="0" marB="0" anchor="ctr">
                    <a:lnL w="6350">
                      <a:solidFill>
                        <a:srgbClr val="91CDDC"/>
                      </a:solidFill>
                      <a:prstDash val="soli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solidFill>
                      <a:srgbClr val="D9EEF3"/>
                    </a:solidFill>
                  </a:tcPr>
                </a:tc>
                <a:tc>
                  <a:txBody>
                    <a:bodyPr/>
                    <a:lstStyle/>
                    <a:p>
                      <a:pPr algn="ctr">
                        <a:lnSpc>
                          <a:spcPts val="1200"/>
                        </a:lnSpc>
                      </a:pPr>
                      <a:r>
                        <a:rPr lang="ru-RU" sz="1150" b="1" spc="-5" dirty="0" smtClean="0">
                          <a:latin typeface="Century Gothic" panose="020B0502020202020204" pitchFamily="34" charset="0"/>
                          <a:cs typeface="Cambria"/>
                        </a:rPr>
                        <a:t>19,9</a:t>
                      </a:r>
                      <a:endParaRPr sz="1150" dirty="0">
                        <a:latin typeface="Century Gothic" panose="020B0502020202020204" pitchFamily="34" charset="0"/>
                        <a:cs typeface="Cambria"/>
                      </a:endParaRPr>
                    </a:p>
                  </a:txBody>
                  <a:tcPr marL="0" marR="0" marT="0" marB="0" anchor="ctr">
                    <a:lnL w="6350">
                      <a:solidFill>
                        <a:srgbClr val="91CDDC"/>
                      </a:solidFill>
                      <a:prstDash val="soli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solidFill>
                      <a:srgbClr val="D9EEF3"/>
                    </a:solidFill>
                  </a:tcPr>
                </a:tc>
                <a:tc>
                  <a:txBody>
                    <a:bodyPr/>
                    <a:lstStyle/>
                    <a:p>
                      <a:pPr algn="ctr">
                        <a:lnSpc>
                          <a:spcPts val="1200"/>
                        </a:lnSpc>
                      </a:pPr>
                      <a:r>
                        <a:rPr lang="ru-RU" sz="1150" b="1" spc="-5" dirty="0" smtClean="0">
                          <a:latin typeface="Century Gothic" panose="020B0502020202020204" pitchFamily="34" charset="0"/>
                          <a:cs typeface="Cambria"/>
                        </a:rPr>
                        <a:t>19,4</a:t>
                      </a:r>
                      <a:endParaRPr sz="1150" dirty="0">
                        <a:latin typeface="Century Gothic" panose="020B0502020202020204" pitchFamily="34" charset="0"/>
                        <a:cs typeface="Cambria"/>
                      </a:endParaRPr>
                    </a:p>
                  </a:txBody>
                  <a:tcPr marL="0" marR="0" marT="0" marB="0" anchor="ctr">
                    <a:lnL w="6350">
                      <a:solidFill>
                        <a:srgbClr val="91CDDC"/>
                      </a:solidFill>
                      <a:prstDash val="soli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solidFill>
                      <a:srgbClr val="D9EEF3"/>
                    </a:solidFill>
                  </a:tcPr>
                </a:tc>
                <a:tc>
                  <a:txBody>
                    <a:bodyPr/>
                    <a:lstStyle/>
                    <a:p>
                      <a:pPr marL="126364" algn="ctr">
                        <a:lnSpc>
                          <a:spcPts val="1200"/>
                        </a:lnSpc>
                      </a:pPr>
                      <a:r>
                        <a:rPr lang="ru-RU" sz="1150" b="1" spc="-5" dirty="0" smtClean="0">
                          <a:latin typeface="Century Gothic" panose="020B0502020202020204" pitchFamily="34" charset="0"/>
                          <a:cs typeface="Cambria"/>
                        </a:rPr>
                        <a:t>103,0</a:t>
                      </a:r>
                      <a:endParaRPr sz="1150" dirty="0">
                        <a:latin typeface="Century Gothic" panose="020B0502020202020204" pitchFamily="34" charset="0"/>
                        <a:cs typeface="Cambria"/>
                      </a:endParaRPr>
                    </a:p>
                  </a:txBody>
                  <a:tcPr marL="0" marR="0" marT="0" marB="0" anchor="ctr">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marL="1905" algn="ctr">
                        <a:lnSpc>
                          <a:spcPts val="1200"/>
                        </a:lnSpc>
                      </a:pPr>
                      <a:r>
                        <a:rPr lang="ru-RU" sz="1150" b="1" dirty="0" smtClean="0">
                          <a:latin typeface="Century Gothic" panose="020B0502020202020204" pitchFamily="34" charset="0"/>
                          <a:cs typeface="Cambria"/>
                        </a:rPr>
                        <a:t>97,5</a:t>
                      </a:r>
                      <a:endParaRPr sz="1150" dirty="0">
                        <a:latin typeface="Century Gothic" panose="020B0502020202020204" pitchFamily="34" charset="0"/>
                        <a:cs typeface="Cambria"/>
                      </a:endParaRPr>
                    </a:p>
                  </a:txBody>
                  <a:tcPr marL="0" marR="0" marT="0" marB="0" anchor="ctr">
                    <a:lnL w="6350">
                      <a:solidFill>
                        <a:srgbClr val="91CDDC"/>
                      </a:solidFill>
                      <a:prstDash val="solid"/>
                    </a:lnL>
                    <a:lnR w="9525">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solidFill>
                      <a:srgbClr val="D9EEF3"/>
                    </a:solidFill>
                  </a:tcPr>
                </a:tc>
                <a:tc>
                  <a:txBody>
                    <a:bodyPr/>
                    <a:lstStyle/>
                    <a:p>
                      <a:pPr algn="ctr">
                        <a:lnSpc>
                          <a:spcPts val="1200"/>
                        </a:lnSpc>
                      </a:pPr>
                      <a:r>
                        <a:rPr lang="ru-RU" sz="1150" b="1" dirty="0" smtClean="0">
                          <a:latin typeface="Century Gothic" panose="020B0502020202020204" pitchFamily="34" charset="0"/>
                          <a:cs typeface="Cambria"/>
                        </a:rPr>
                        <a:t>97,5</a:t>
                      </a:r>
                      <a:endParaRPr sz="1150" dirty="0">
                        <a:latin typeface="Century Gothic" panose="020B0502020202020204" pitchFamily="34" charset="0"/>
                        <a:cs typeface="Cambria"/>
                      </a:endParaRPr>
                    </a:p>
                  </a:txBody>
                  <a:tcPr marL="0" marR="0" marT="0" marB="0" anchor="ctr">
                    <a:lnL w="9525">
                      <a:solidFill>
                        <a:srgbClr val="91CDDC"/>
                      </a:solidFill>
                      <a:prstDash val="soli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solidFill>
                      <a:srgbClr val="D9EEF3"/>
                    </a:solidFill>
                  </a:tcPr>
                </a:tc>
              </a:tr>
              <a:tr h="279224">
                <a:tc>
                  <a:txBody>
                    <a:bodyPr/>
                    <a:lstStyle/>
                    <a:p>
                      <a:pPr marL="3810">
                        <a:lnSpc>
                          <a:spcPct val="100000"/>
                        </a:lnSpc>
                        <a:spcBef>
                          <a:spcPts val="195"/>
                        </a:spcBef>
                      </a:pPr>
                      <a:r>
                        <a:rPr sz="1150" spc="-5" dirty="0">
                          <a:latin typeface="Century Gothic" panose="020B0502020202020204" pitchFamily="34" charset="0"/>
                          <a:cs typeface="Cambria"/>
                        </a:rPr>
                        <a:t>Гражданская</a:t>
                      </a:r>
                      <a:r>
                        <a:rPr sz="1150" spc="-55" dirty="0">
                          <a:latin typeface="Century Gothic" panose="020B0502020202020204" pitchFamily="34" charset="0"/>
                          <a:cs typeface="Cambria"/>
                        </a:rPr>
                        <a:t> </a:t>
                      </a:r>
                      <a:r>
                        <a:rPr sz="1150" spc="-5" dirty="0">
                          <a:latin typeface="Century Gothic" panose="020B0502020202020204" pitchFamily="34" charset="0"/>
                          <a:cs typeface="Cambria"/>
                        </a:rPr>
                        <a:t>оборона</a:t>
                      </a:r>
                      <a:endParaRPr sz="1150">
                        <a:latin typeface="Century Gothic" panose="020B0502020202020204" pitchFamily="34" charset="0"/>
                        <a:cs typeface="Cambria"/>
                      </a:endParaRPr>
                    </a:p>
                  </a:txBody>
                  <a:tcPr marL="0" marR="0" marT="2476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35" algn="ctr">
                        <a:lnSpc>
                          <a:spcPct val="100000"/>
                        </a:lnSpc>
                        <a:spcBef>
                          <a:spcPts val="250"/>
                        </a:spcBef>
                      </a:pPr>
                      <a:r>
                        <a:rPr lang="ru-RU" sz="1150" dirty="0" smtClean="0">
                          <a:latin typeface="Century Gothic" panose="020B0502020202020204" pitchFamily="34" charset="0"/>
                          <a:cs typeface="Cambria"/>
                        </a:rPr>
                        <a:t>1,1</a:t>
                      </a:r>
                      <a:endParaRPr sz="1150" dirty="0">
                        <a:latin typeface="Century Gothic" panose="020B0502020202020204" pitchFamily="34" charset="0"/>
                        <a:cs typeface="Cambria"/>
                      </a:endParaRPr>
                    </a:p>
                  </a:txBody>
                  <a:tcPr marL="0" marR="0" marT="3175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2540" algn="ctr">
                        <a:lnSpc>
                          <a:spcPct val="100000"/>
                        </a:lnSpc>
                        <a:spcBef>
                          <a:spcPts val="250"/>
                        </a:spcBef>
                      </a:pPr>
                      <a:r>
                        <a:rPr lang="ru-RU" sz="1150" spc="-5" dirty="0" smtClean="0">
                          <a:latin typeface="Century Gothic" panose="020B0502020202020204" pitchFamily="34" charset="0"/>
                          <a:cs typeface="Cambria"/>
                        </a:rPr>
                        <a:t>0,9</a:t>
                      </a:r>
                      <a:endParaRPr sz="1150" dirty="0">
                        <a:latin typeface="Century Gothic" panose="020B0502020202020204" pitchFamily="34" charset="0"/>
                        <a:cs typeface="Cambria"/>
                      </a:endParaRPr>
                    </a:p>
                  </a:txBody>
                  <a:tcPr marL="0" marR="0" marT="31750" marB="0">
                    <a:lnL w="6350">
                      <a:solidFill>
                        <a:srgbClr val="91CDDC"/>
                      </a:solidFill>
                      <a:prstDash val="soli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250"/>
                        </a:spcBef>
                      </a:pPr>
                      <a:r>
                        <a:rPr lang="ru-RU" sz="1150" spc="-5" dirty="0" smtClean="0">
                          <a:latin typeface="Century Gothic" panose="020B0502020202020204" pitchFamily="34" charset="0"/>
                          <a:cs typeface="Cambria"/>
                        </a:rPr>
                        <a:t>0,8</a:t>
                      </a:r>
                      <a:endParaRPr sz="1150" dirty="0">
                        <a:latin typeface="Century Gothic" panose="020B0502020202020204" pitchFamily="34" charset="0"/>
                        <a:cs typeface="Cambria"/>
                      </a:endParaRPr>
                    </a:p>
                  </a:txBody>
                  <a:tcPr marL="0" marR="0" marT="31750" marB="0">
                    <a:lnL w="6350">
                      <a:solidFill>
                        <a:srgbClr val="91CDDC"/>
                      </a:solidFill>
                      <a:prstDash val="soli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186690">
                        <a:lnSpc>
                          <a:spcPct val="100000"/>
                        </a:lnSpc>
                        <a:spcBef>
                          <a:spcPts val="250"/>
                        </a:spcBef>
                      </a:pPr>
                      <a:r>
                        <a:rPr lang="ru-RU" sz="1150" spc="-5" dirty="0" smtClean="0">
                          <a:latin typeface="Century Gothic" panose="020B0502020202020204" pitchFamily="34" charset="0"/>
                          <a:cs typeface="Cambria"/>
                        </a:rPr>
                        <a:t>0,8</a:t>
                      </a:r>
                      <a:endParaRPr sz="1150" dirty="0">
                        <a:latin typeface="Century Gothic" panose="020B0502020202020204" pitchFamily="34" charset="0"/>
                        <a:cs typeface="Cambria"/>
                      </a:endParaRPr>
                    </a:p>
                  </a:txBody>
                  <a:tcPr marL="0" marR="0" marT="31750" marB="0">
                    <a:lnL w="6350">
                      <a:solidFill>
                        <a:srgbClr val="91CDDC"/>
                      </a:solidFill>
                      <a:prstDash val="soli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635" algn="ctr">
                        <a:lnSpc>
                          <a:spcPct val="100000"/>
                        </a:lnSpc>
                        <a:spcBef>
                          <a:spcPts val="250"/>
                        </a:spcBef>
                      </a:pPr>
                      <a:r>
                        <a:rPr lang="ru-RU" sz="1150" dirty="0" smtClean="0">
                          <a:latin typeface="Century Gothic" panose="020B0502020202020204" pitchFamily="34" charset="0"/>
                          <a:cs typeface="Cambria"/>
                        </a:rPr>
                        <a:t>81,8</a:t>
                      </a:r>
                      <a:endParaRPr sz="1150" dirty="0">
                        <a:latin typeface="Century Gothic" panose="020B0502020202020204" pitchFamily="34" charset="0"/>
                        <a:cs typeface="Cambria"/>
                      </a:endParaRPr>
                    </a:p>
                  </a:txBody>
                  <a:tcPr marL="0" marR="0" marT="3175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1905" algn="ctr">
                        <a:lnSpc>
                          <a:spcPct val="100000"/>
                        </a:lnSpc>
                        <a:spcBef>
                          <a:spcPts val="250"/>
                        </a:spcBef>
                      </a:pPr>
                      <a:r>
                        <a:rPr lang="ru-RU" sz="1150" spc="-5" dirty="0" smtClean="0">
                          <a:latin typeface="Century Gothic" panose="020B0502020202020204" pitchFamily="34" charset="0"/>
                          <a:cs typeface="Cambria"/>
                        </a:rPr>
                        <a:t>88,9</a:t>
                      </a:r>
                      <a:endParaRPr sz="1150" dirty="0">
                        <a:latin typeface="Century Gothic" panose="020B0502020202020204" pitchFamily="34" charset="0"/>
                        <a:cs typeface="Cambria"/>
                      </a:endParaRPr>
                    </a:p>
                  </a:txBody>
                  <a:tcPr marL="0" marR="0" marT="31750" marB="0">
                    <a:lnL w="6350">
                      <a:solidFill>
                        <a:srgbClr val="91CDDC"/>
                      </a:solidFill>
                      <a:prstDash val="solid"/>
                    </a:lnL>
                    <a:lnR w="9525">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250"/>
                        </a:spcBef>
                      </a:pPr>
                      <a:r>
                        <a:rPr lang="ru-RU" sz="1150" spc="-5" dirty="0" smtClean="0">
                          <a:latin typeface="Century Gothic" panose="020B0502020202020204" pitchFamily="34" charset="0"/>
                          <a:cs typeface="Cambria"/>
                        </a:rPr>
                        <a:t>100,0</a:t>
                      </a:r>
                      <a:endParaRPr sz="1150" dirty="0">
                        <a:latin typeface="Century Gothic" panose="020B0502020202020204" pitchFamily="34" charset="0"/>
                        <a:cs typeface="Cambria"/>
                      </a:endParaRPr>
                    </a:p>
                  </a:txBody>
                  <a:tcPr marL="0" marR="0" marT="31750" marB="0">
                    <a:lnL w="9525">
                      <a:solidFill>
                        <a:srgbClr val="91CDDC"/>
                      </a:solidFill>
                      <a:prstDash val="soli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r>
              <a:tr h="1254200">
                <a:tc>
                  <a:txBody>
                    <a:bodyPr/>
                    <a:lstStyle/>
                    <a:p>
                      <a:pPr marL="3810" marR="233045">
                        <a:lnSpc>
                          <a:spcPts val="1340"/>
                        </a:lnSpc>
                        <a:spcBef>
                          <a:spcPts val="15"/>
                        </a:spcBef>
                      </a:pPr>
                      <a:r>
                        <a:rPr sz="1150" spc="-5" dirty="0">
                          <a:latin typeface="Century Gothic" panose="020B0502020202020204" pitchFamily="34" charset="0"/>
                          <a:cs typeface="Cambria"/>
                        </a:rPr>
                        <a:t>Защита населения </a:t>
                      </a:r>
                      <a:r>
                        <a:rPr sz="1150" dirty="0">
                          <a:latin typeface="Century Gothic" panose="020B0502020202020204" pitchFamily="34" charset="0"/>
                          <a:cs typeface="Cambria"/>
                        </a:rPr>
                        <a:t>и  </a:t>
                      </a:r>
                      <a:r>
                        <a:rPr sz="1150" spc="-5" dirty="0">
                          <a:latin typeface="Century Gothic" panose="020B0502020202020204" pitchFamily="34" charset="0"/>
                          <a:cs typeface="Cambria"/>
                        </a:rPr>
                        <a:t>территории</a:t>
                      </a:r>
                      <a:r>
                        <a:rPr sz="1150" spc="-80" dirty="0">
                          <a:latin typeface="Century Gothic" panose="020B0502020202020204" pitchFamily="34" charset="0"/>
                          <a:cs typeface="Cambria"/>
                        </a:rPr>
                        <a:t> </a:t>
                      </a:r>
                      <a:r>
                        <a:rPr sz="1150" dirty="0">
                          <a:latin typeface="Century Gothic" panose="020B0502020202020204" pitchFamily="34" charset="0"/>
                          <a:cs typeface="Cambria"/>
                        </a:rPr>
                        <a:t>от</a:t>
                      </a:r>
                      <a:endParaRPr sz="1150">
                        <a:latin typeface="Century Gothic" panose="020B0502020202020204" pitchFamily="34" charset="0"/>
                        <a:cs typeface="Cambria"/>
                      </a:endParaRPr>
                    </a:p>
                    <a:p>
                      <a:pPr marL="3810" marR="16510">
                        <a:lnSpc>
                          <a:spcPts val="1340"/>
                        </a:lnSpc>
                        <a:spcBef>
                          <a:spcPts val="10"/>
                        </a:spcBef>
                      </a:pPr>
                      <a:r>
                        <a:rPr sz="1150" spc="-5" dirty="0">
                          <a:latin typeface="Century Gothic" panose="020B0502020202020204" pitchFamily="34" charset="0"/>
                          <a:cs typeface="Cambria"/>
                        </a:rPr>
                        <a:t>чрезвычайных ситуаций  природного </a:t>
                      </a:r>
                      <a:r>
                        <a:rPr sz="1150" dirty="0">
                          <a:latin typeface="Century Gothic" panose="020B0502020202020204" pitchFamily="34" charset="0"/>
                          <a:cs typeface="Cambria"/>
                        </a:rPr>
                        <a:t>и</a:t>
                      </a:r>
                      <a:r>
                        <a:rPr sz="1150" spc="-35" dirty="0">
                          <a:latin typeface="Century Gothic" panose="020B0502020202020204" pitchFamily="34" charset="0"/>
                          <a:cs typeface="Cambria"/>
                        </a:rPr>
                        <a:t> </a:t>
                      </a:r>
                      <a:r>
                        <a:rPr sz="1150" spc="-5" dirty="0">
                          <a:latin typeface="Century Gothic" panose="020B0502020202020204" pitchFamily="34" charset="0"/>
                          <a:cs typeface="Cambria"/>
                        </a:rPr>
                        <a:t>техногенного</a:t>
                      </a:r>
                      <a:endParaRPr sz="1150">
                        <a:latin typeface="Century Gothic" panose="020B0502020202020204" pitchFamily="34" charset="0"/>
                        <a:cs typeface="Cambria"/>
                      </a:endParaRPr>
                    </a:p>
                    <a:p>
                      <a:pPr marL="3810">
                        <a:lnSpc>
                          <a:spcPts val="1295"/>
                        </a:lnSpc>
                      </a:pPr>
                      <a:r>
                        <a:rPr sz="1150" spc="-5" dirty="0">
                          <a:latin typeface="Century Gothic" panose="020B0502020202020204" pitchFamily="34" charset="0"/>
                          <a:cs typeface="Cambria"/>
                        </a:rPr>
                        <a:t>характера,</a:t>
                      </a:r>
                      <a:r>
                        <a:rPr sz="1150" spc="-65" dirty="0">
                          <a:latin typeface="Century Gothic" panose="020B0502020202020204" pitchFamily="34" charset="0"/>
                          <a:cs typeface="Cambria"/>
                        </a:rPr>
                        <a:t> </a:t>
                      </a:r>
                      <a:r>
                        <a:rPr sz="1150" spc="-5" dirty="0">
                          <a:latin typeface="Century Gothic" panose="020B0502020202020204" pitchFamily="34" charset="0"/>
                          <a:cs typeface="Cambria"/>
                        </a:rPr>
                        <a:t>пожарная</a:t>
                      </a:r>
                      <a:endParaRPr sz="1150">
                        <a:latin typeface="Century Gothic" panose="020B0502020202020204" pitchFamily="34" charset="0"/>
                        <a:cs typeface="Cambria"/>
                      </a:endParaRPr>
                    </a:p>
                    <a:p>
                      <a:pPr marL="3810">
                        <a:lnSpc>
                          <a:spcPts val="1290"/>
                        </a:lnSpc>
                      </a:pPr>
                      <a:r>
                        <a:rPr sz="1150" spc="-5" dirty="0">
                          <a:latin typeface="Century Gothic" panose="020B0502020202020204" pitchFamily="34" charset="0"/>
                          <a:cs typeface="Cambria"/>
                        </a:rPr>
                        <a:t>безопасность</a:t>
                      </a:r>
                      <a:endParaRPr sz="1150">
                        <a:latin typeface="Century Gothic" panose="020B0502020202020204" pitchFamily="34" charset="0"/>
                        <a:cs typeface="Cambria"/>
                      </a:endParaRPr>
                    </a:p>
                  </a:txBody>
                  <a:tcPr marL="0" marR="0" marT="19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50" dirty="0">
                        <a:latin typeface="Century Gothic" panose="020B0502020202020204" pitchFamily="34" charset="0"/>
                        <a:cs typeface="Times New Roman"/>
                      </a:endParaRPr>
                    </a:p>
                    <a:p>
                      <a:pPr>
                        <a:lnSpc>
                          <a:spcPct val="100000"/>
                        </a:lnSpc>
                        <a:spcBef>
                          <a:spcPts val="30"/>
                        </a:spcBef>
                      </a:pPr>
                      <a:endParaRPr sz="1150" dirty="0">
                        <a:latin typeface="Century Gothic" panose="020B0502020202020204" pitchFamily="34" charset="0"/>
                        <a:cs typeface="Times New Roman"/>
                      </a:endParaRPr>
                    </a:p>
                    <a:p>
                      <a:pPr marL="635" algn="ctr">
                        <a:lnSpc>
                          <a:spcPct val="100000"/>
                        </a:lnSpc>
                      </a:pPr>
                      <a:r>
                        <a:rPr lang="ru-RU" sz="1150" dirty="0" smtClean="0">
                          <a:latin typeface="Century Gothic" panose="020B0502020202020204" pitchFamily="34" charset="0"/>
                          <a:cs typeface="Cambria"/>
                        </a:rPr>
                        <a:t>18,7</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nSpc>
                          <a:spcPct val="100000"/>
                        </a:lnSpc>
                      </a:pPr>
                      <a:endParaRPr sz="1150" dirty="0">
                        <a:latin typeface="Century Gothic" panose="020B0502020202020204" pitchFamily="34" charset="0"/>
                        <a:cs typeface="Times New Roman"/>
                      </a:endParaRPr>
                    </a:p>
                    <a:p>
                      <a:pPr>
                        <a:lnSpc>
                          <a:spcPct val="100000"/>
                        </a:lnSpc>
                        <a:spcBef>
                          <a:spcPts val="30"/>
                        </a:spcBef>
                      </a:pPr>
                      <a:endParaRPr sz="11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19,5</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50" dirty="0">
                        <a:latin typeface="Century Gothic" panose="020B0502020202020204" pitchFamily="34" charset="0"/>
                        <a:cs typeface="Times New Roman"/>
                      </a:endParaRPr>
                    </a:p>
                    <a:p>
                      <a:pPr>
                        <a:lnSpc>
                          <a:spcPct val="100000"/>
                        </a:lnSpc>
                        <a:spcBef>
                          <a:spcPts val="30"/>
                        </a:spcBef>
                      </a:pPr>
                      <a:endParaRPr sz="1150" dirty="0">
                        <a:latin typeface="Century Gothic" panose="020B0502020202020204" pitchFamily="34" charset="0"/>
                        <a:cs typeface="Times New Roman"/>
                      </a:endParaRPr>
                    </a:p>
                    <a:p>
                      <a:pPr marL="635" algn="ctr">
                        <a:lnSpc>
                          <a:spcPct val="100000"/>
                        </a:lnSpc>
                      </a:pPr>
                      <a:r>
                        <a:rPr lang="ru-RU" sz="1150" dirty="0" smtClean="0">
                          <a:latin typeface="Century Gothic" panose="020B0502020202020204" pitchFamily="34" charset="0"/>
                          <a:cs typeface="Cambria"/>
                        </a:rPr>
                        <a:t>19,1</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50" dirty="0">
                        <a:latin typeface="Century Gothic" panose="020B0502020202020204" pitchFamily="34" charset="0"/>
                        <a:cs typeface="Times New Roman"/>
                      </a:endParaRPr>
                    </a:p>
                    <a:p>
                      <a:pPr>
                        <a:lnSpc>
                          <a:spcPct val="100000"/>
                        </a:lnSpc>
                        <a:spcBef>
                          <a:spcPts val="30"/>
                        </a:spcBef>
                      </a:pPr>
                      <a:endParaRPr sz="1150" dirty="0">
                        <a:latin typeface="Century Gothic" panose="020B0502020202020204" pitchFamily="34" charset="0"/>
                        <a:cs typeface="Times New Roman"/>
                      </a:endParaRPr>
                    </a:p>
                    <a:p>
                      <a:pPr marL="148590">
                        <a:lnSpc>
                          <a:spcPct val="100000"/>
                        </a:lnSpc>
                      </a:pPr>
                      <a:r>
                        <a:rPr lang="ru-RU" sz="1150" dirty="0" smtClean="0">
                          <a:latin typeface="Century Gothic" panose="020B0502020202020204" pitchFamily="34" charset="0"/>
                          <a:cs typeface="Cambria"/>
                        </a:rPr>
                        <a:t>18,6</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50" dirty="0">
                        <a:latin typeface="Century Gothic" panose="020B0502020202020204" pitchFamily="34" charset="0"/>
                        <a:cs typeface="Times New Roman"/>
                      </a:endParaRPr>
                    </a:p>
                    <a:p>
                      <a:pPr>
                        <a:lnSpc>
                          <a:spcPct val="100000"/>
                        </a:lnSpc>
                        <a:spcBef>
                          <a:spcPts val="30"/>
                        </a:spcBef>
                      </a:pPr>
                      <a:endParaRPr sz="11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104,3</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nSpc>
                          <a:spcPct val="100000"/>
                        </a:lnSpc>
                      </a:pPr>
                      <a:endParaRPr sz="1150" dirty="0">
                        <a:latin typeface="Century Gothic" panose="020B0502020202020204" pitchFamily="34" charset="0"/>
                        <a:cs typeface="Times New Roman"/>
                      </a:endParaRPr>
                    </a:p>
                    <a:p>
                      <a:pPr>
                        <a:lnSpc>
                          <a:spcPct val="100000"/>
                        </a:lnSpc>
                        <a:spcBef>
                          <a:spcPts val="30"/>
                        </a:spcBef>
                      </a:pPr>
                      <a:endParaRPr sz="1150" dirty="0">
                        <a:latin typeface="Century Gothic" panose="020B0502020202020204" pitchFamily="34" charset="0"/>
                        <a:cs typeface="Times New Roman"/>
                      </a:endParaRPr>
                    </a:p>
                    <a:p>
                      <a:pPr marL="1905" algn="ctr">
                        <a:lnSpc>
                          <a:spcPct val="100000"/>
                        </a:lnSpc>
                      </a:pPr>
                      <a:r>
                        <a:rPr lang="ru-RU" sz="1150" spc="-5" dirty="0" smtClean="0">
                          <a:latin typeface="Century Gothic" panose="020B0502020202020204" pitchFamily="34" charset="0"/>
                          <a:cs typeface="Cambria"/>
                        </a:rPr>
                        <a:t>97,9</a:t>
                      </a:r>
                      <a:endParaRPr sz="1150" dirty="0">
                        <a:latin typeface="Century Gothic" panose="020B0502020202020204" pitchFamily="34" charset="0"/>
                        <a:cs typeface="Cambria"/>
                      </a:endParaRPr>
                    </a:p>
                  </a:txBody>
                  <a:tcPr marL="0" marR="0" marT="0"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50" dirty="0">
                        <a:latin typeface="Century Gothic" panose="020B0502020202020204" pitchFamily="34" charset="0"/>
                        <a:cs typeface="Times New Roman"/>
                      </a:endParaRPr>
                    </a:p>
                    <a:p>
                      <a:pPr>
                        <a:lnSpc>
                          <a:spcPct val="100000"/>
                        </a:lnSpc>
                        <a:spcBef>
                          <a:spcPts val="30"/>
                        </a:spcBef>
                      </a:pPr>
                      <a:endParaRPr sz="11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97,4</a:t>
                      </a:r>
                      <a:endParaRPr sz="1150" dirty="0">
                        <a:latin typeface="Century Gothic" panose="020B0502020202020204" pitchFamily="34" charset="0"/>
                        <a:cs typeface="Cambria"/>
                      </a:endParaRPr>
                    </a:p>
                  </a:txBody>
                  <a:tcPr marL="0" marR="0" marT="0"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266518">
                <a:tc>
                  <a:txBody>
                    <a:bodyPr/>
                    <a:lstStyle/>
                    <a:p>
                      <a:pPr marL="3810">
                        <a:lnSpc>
                          <a:spcPct val="100000"/>
                        </a:lnSpc>
                        <a:spcBef>
                          <a:spcPts val="40"/>
                        </a:spcBef>
                      </a:pPr>
                      <a:r>
                        <a:rPr sz="1150" b="1" spc="-5" dirty="0">
                          <a:latin typeface="Century Gothic" panose="020B0502020202020204" pitchFamily="34" charset="0"/>
                          <a:cs typeface="Cambria"/>
                        </a:rPr>
                        <a:t>Национальная</a:t>
                      </a:r>
                      <a:r>
                        <a:rPr sz="1150" b="1" spc="-40" dirty="0">
                          <a:latin typeface="Century Gothic" panose="020B0502020202020204" pitchFamily="34" charset="0"/>
                          <a:cs typeface="Cambria"/>
                        </a:rPr>
                        <a:t> </a:t>
                      </a:r>
                      <a:r>
                        <a:rPr sz="1150" b="1" spc="-5" dirty="0">
                          <a:latin typeface="Century Gothic" panose="020B0502020202020204" pitchFamily="34" charset="0"/>
                          <a:cs typeface="Cambria"/>
                        </a:rPr>
                        <a:t>экономика</a:t>
                      </a:r>
                      <a:endParaRPr sz="1150" dirty="0">
                        <a:latin typeface="Century Gothic" panose="020B0502020202020204" pitchFamily="34" charset="0"/>
                        <a:cs typeface="Cambria"/>
                      </a:endParaRPr>
                    </a:p>
                  </a:txBody>
                  <a:tcPr marL="0" marR="0" marT="5080" marB="0">
                    <a:lnL w="6350">
                      <a:solidFill>
                        <a:srgbClr val="91CDDC"/>
                      </a:solidFill>
                      <a:prstDash val="soli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solidFill>
                      <a:srgbClr val="D9EEF3"/>
                    </a:solidFill>
                  </a:tcPr>
                </a:tc>
                <a:tc>
                  <a:txBody>
                    <a:bodyPr/>
                    <a:lstStyle/>
                    <a:p>
                      <a:pPr algn="ctr">
                        <a:lnSpc>
                          <a:spcPct val="100000"/>
                        </a:lnSpc>
                        <a:spcBef>
                          <a:spcPts val="105"/>
                        </a:spcBef>
                      </a:pPr>
                      <a:r>
                        <a:rPr lang="ru-RU" sz="1150" b="1" dirty="0" smtClean="0">
                          <a:latin typeface="Century Gothic" panose="020B0502020202020204" pitchFamily="34" charset="0"/>
                          <a:cs typeface="Cambria"/>
                        </a:rPr>
                        <a:t>830,7</a:t>
                      </a:r>
                      <a:endParaRPr sz="1150" dirty="0">
                        <a:latin typeface="Century Gothic" panose="020B0502020202020204" pitchFamily="34" charset="0"/>
                        <a:cs typeface="Cambria"/>
                      </a:endParaRPr>
                    </a:p>
                  </a:txBody>
                  <a:tcPr marL="0" marR="0" marT="1333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marL="1270" algn="ctr">
                        <a:lnSpc>
                          <a:spcPct val="100000"/>
                        </a:lnSpc>
                        <a:spcBef>
                          <a:spcPts val="105"/>
                        </a:spcBef>
                      </a:pPr>
                      <a:r>
                        <a:rPr lang="ru-RU" sz="1150" b="1" dirty="0" smtClean="0">
                          <a:latin typeface="Century Gothic" panose="020B0502020202020204" pitchFamily="34" charset="0"/>
                          <a:cs typeface="Cambria"/>
                        </a:rPr>
                        <a:t>332,9</a:t>
                      </a:r>
                      <a:endParaRPr sz="1150" dirty="0">
                        <a:latin typeface="Century Gothic" panose="020B0502020202020204" pitchFamily="34" charset="0"/>
                        <a:cs typeface="Cambria"/>
                      </a:endParaRPr>
                    </a:p>
                  </a:txBody>
                  <a:tcPr marL="0" marR="0" marT="1333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solidFill>
                      <a:srgbClr val="D9EEF3"/>
                    </a:solidFill>
                  </a:tcPr>
                </a:tc>
                <a:tc>
                  <a:txBody>
                    <a:bodyPr/>
                    <a:lstStyle/>
                    <a:p>
                      <a:pPr algn="ctr">
                        <a:lnSpc>
                          <a:spcPct val="100000"/>
                        </a:lnSpc>
                        <a:spcBef>
                          <a:spcPts val="105"/>
                        </a:spcBef>
                      </a:pPr>
                      <a:r>
                        <a:rPr lang="ru-RU" sz="1150" b="1" dirty="0" smtClean="0">
                          <a:latin typeface="Century Gothic" panose="020B0502020202020204" pitchFamily="34" charset="0"/>
                          <a:cs typeface="Cambria"/>
                        </a:rPr>
                        <a:t>512,9</a:t>
                      </a:r>
                      <a:endParaRPr sz="1150" dirty="0">
                        <a:latin typeface="Century Gothic" panose="020B0502020202020204" pitchFamily="34" charset="0"/>
                        <a:cs typeface="Cambria"/>
                      </a:endParaRPr>
                    </a:p>
                  </a:txBody>
                  <a:tcPr marL="0" marR="0" marT="1333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solidFill>
                      <a:srgbClr val="D9EEF3"/>
                    </a:solidFill>
                  </a:tcPr>
                </a:tc>
                <a:tc>
                  <a:txBody>
                    <a:bodyPr/>
                    <a:lstStyle/>
                    <a:p>
                      <a:pPr marL="83185">
                        <a:lnSpc>
                          <a:spcPct val="100000"/>
                        </a:lnSpc>
                        <a:spcBef>
                          <a:spcPts val="105"/>
                        </a:spcBef>
                      </a:pPr>
                      <a:r>
                        <a:rPr lang="ru-RU" sz="1150" b="1" dirty="0" smtClean="0">
                          <a:latin typeface="Century Gothic" panose="020B0502020202020204" pitchFamily="34" charset="0"/>
                          <a:cs typeface="Cambria"/>
                        </a:rPr>
                        <a:t>317,3</a:t>
                      </a:r>
                      <a:endParaRPr sz="1150" dirty="0">
                        <a:latin typeface="Century Gothic" panose="020B0502020202020204" pitchFamily="34" charset="0"/>
                        <a:cs typeface="Cambria"/>
                      </a:endParaRPr>
                    </a:p>
                  </a:txBody>
                  <a:tcPr marL="0" marR="0" marT="1333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solidFill>
                      <a:srgbClr val="D9EEF3"/>
                    </a:solidFill>
                  </a:tcPr>
                </a:tc>
                <a:tc>
                  <a:txBody>
                    <a:bodyPr/>
                    <a:lstStyle/>
                    <a:p>
                      <a:pPr algn="ctr">
                        <a:lnSpc>
                          <a:spcPct val="100000"/>
                        </a:lnSpc>
                        <a:spcBef>
                          <a:spcPts val="105"/>
                        </a:spcBef>
                      </a:pPr>
                      <a:r>
                        <a:rPr lang="ru-RU" sz="1150" b="1" spc="-5" dirty="0" smtClean="0">
                          <a:latin typeface="Century Gothic" panose="020B0502020202020204" pitchFamily="34" charset="0"/>
                          <a:cs typeface="Cambria"/>
                        </a:rPr>
                        <a:t>40,1</a:t>
                      </a:r>
                      <a:endParaRPr sz="1150" dirty="0">
                        <a:latin typeface="Century Gothic" panose="020B0502020202020204" pitchFamily="34" charset="0"/>
                        <a:cs typeface="Cambria"/>
                      </a:endParaRPr>
                    </a:p>
                  </a:txBody>
                  <a:tcPr marL="0" marR="0" marT="1333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gn="ctr">
                        <a:lnSpc>
                          <a:spcPct val="100000"/>
                        </a:lnSpc>
                        <a:spcBef>
                          <a:spcPts val="105"/>
                        </a:spcBef>
                      </a:pPr>
                      <a:r>
                        <a:rPr lang="ru-RU" sz="1150" b="1" spc="-5" dirty="0" smtClean="0">
                          <a:latin typeface="Century Gothic" panose="020B0502020202020204" pitchFamily="34" charset="0"/>
                          <a:cs typeface="Cambria"/>
                        </a:rPr>
                        <a:t>154,0</a:t>
                      </a:r>
                      <a:endParaRPr sz="1150" dirty="0">
                        <a:latin typeface="Century Gothic" panose="020B0502020202020204" pitchFamily="34" charset="0"/>
                        <a:cs typeface="Cambria"/>
                      </a:endParaRPr>
                    </a:p>
                  </a:txBody>
                  <a:tcPr marL="0" marR="0" marT="13335" marB="0">
                    <a:lnL w="6350" cap="flat" cmpd="sng" algn="ctr">
                      <a:solidFill>
                        <a:srgbClr val="91CDDC"/>
                      </a:solidFill>
                      <a:prstDash val="solid"/>
                      <a:round/>
                      <a:headEnd type="none" w="med" len="med"/>
                      <a:tailEnd type="none" w="med" len="med"/>
                    </a:lnL>
                    <a:lnR w="9525"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solidFill>
                      <a:srgbClr val="D9EEF3"/>
                    </a:solidFill>
                  </a:tcPr>
                </a:tc>
                <a:tc>
                  <a:txBody>
                    <a:bodyPr/>
                    <a:lstStyle/>
                    <a:p>
                      <a:pPr algn="ctr">
                        <a:lnSpc>
                          <a:spcPct val="100000"/>
                        </a:lnSpc>
                        <a:spcBef>
                          <a:spcPts val="105"/>
                        </a:spcBef>
                      </a:pPr>
                      <a:r>
                        <a:rPr lang="ru-RU" sz="1150" b="1" spc="-5" dirty="0" smtClean="0">
                          <a:latin typeface="Century Gothic" panose="020B0502020202020204" pitchFamily="34" charset="0"/>
                          <a:cs typeface="Cambria"/>
                        </a:rPr>
                        <a:t>61,8</a:t>
                      </a:r>
                      <a:endParaRPr sz="1150" dirty="0">
                        <a:latin typeface="Century Gothic" panose="020B0502020202020204" pitchFamily="34" charset="0"/>
                        <a:cs typeface="Cambria"/>
                      </a:endParaRPr>
                    </a:p>
                  </a:txBody>
                  <a:tcPr marL="0" marR="0" marT="13335" marB="0">
                    <a:lnL w="9525"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solidFill>
                      <a:srgbClr val="D9EEF3"/>
                    </a:solidFill>
                  </a:tcPr>
                </a:tc>
              </a:tr>
              <a:tr h="321389">
                <a:tc>
                  <a:txBody>
                    <a:bodyPr/>
                    <a:lstStyle/>
                    <a:p>
                      <a:pPr marL="3810" marR="447675">
                        <a:lnSpc>
                          <a:spcPts val="1350"/>
                        </a:lnSpc>
                        <a:spcBef>
                          <a:spcPts val="5"/>
                        </a:spcBef>
                      </a:pPr>
                      <a:r>
                        <a:rPr lang="ru-RU" sz="1150" spc="-5" dirty="0" smtClean="0">
                          <a:latin typeface="Century Gothic" panose="020B0502020202020204" pitchFamily="34" charset="0"/>
                          <a:cs typeface="Cambria"/>
                        </a:rPr>
                        <a:t>Лесное хозяйство</a:t>
                      </a:r>
                      <a:endParaRPr sz="1150" dirty="0">
                        <a:latin typeface="Century Gothic" panose="020B0502020202020204" pitchFamily="34" charset="0"/>
                        <a:cs typeface="Cambria"/>
                      </a:endParaRPr>
                    </a:p>
                  </a:txBody>
                  <a:tcPr marL="0" marR="0" marT="635" marB="0" anchor="ctr">
                    <a:lnL w="6350">
                      <a:solidFill>
                        <a:srgbClr val="91CDDC"/>
                      </a:solidFill>
                      <a:prstDash val="soli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670"/>
                        </a:spcBef>
                      </a:pPr>
                      <a:r>
                        <a:rPr lang="ru-RU" sz="1150" spc="-5" dirty="0" smtClean="0">
                          <a:latin typeface="Century Gothic" panose="020B0502020202020204" pitchFamily="34" charset="0"/>
                          <a:cs typeface="Cambria"/>
                        </a:rPr>
                        <a:t>0,6</a:t>
                      </a:r>
                      <a:endParaRPr sz="1150" dirty="0">
                        <a:latin typeface="Century Gothic" panose="020B0502020202020204" pitchFamily="34" charset="0"/>
                        <a:cs typeface="Cambria"/>
                      </a:endParaRPr>
                    </a:p>
                  </a:txBody>
                  <a:tcPr marL="0" marR="0" marT="8509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2540" algn="ctr">
                        <a:lnSpc>
                          <a:spcPct val="100000"/>
                        </a:lnSpc>
                        <a:spcBef>
                          <a:spcPts val="670"/>
                        </a:spcBef>
                      </a:pPr>
                      <a:r>
                        <a:rPr lang="ru-RU" sz="1150" spc="-5" dirty="0" smtClean="0">
                          <a:latin typeface="Century Gothic" panose="020B0502020202020204" pitchFamily="34" charset="0"/>
                          <a:cs typeface="Cambria"/>
                        </a:rPr>
                        <a:t>0,7</a:t>
                      </a:r>
                      <a:endParaRPr sz="1150" dirty="0">
                        <a:latin typeface="Century Gothic" panose="020B0502020202020204" pitchFamily="34" charset="0"/>
                        <a:cs typeface="Cambria"/>
                      </a:endParaRPr>
                    </a:p>
                  </a:txBody>
                  <a:tcPr marL="0" marR="0" marT="8509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670"/>
                        </a:spcBef>
                      </a:pPr>
                      <a:r>
                        <a:rPr lang="ru-RU" sz="1150" spc="-5" dirty="0" smtClean="0">
                          <a:latin typeface="Century Gothic" panose="020B0502020202020204" pitchFamily="34" charset="0"/>
                          <a:cs typeface="Cambria"/>
                        </a:rPr>
                        <a:t>0,6</a:t>
                      </a:r>
                      <a:endParaRPr sz="1150" dirty="0">
                        <a:latin typeface="Century Gothic" panose="020B0502020202020204" pitchFamily="34" charset="0"/>
                        <a:cs typeface="Cambria"/>
                      </a:endParaRPr>
                    </a:p>
                  </a:txBody>
                  <a:tcPr marL="0" marR="0" marT="8509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186690">
                        <a:lnSpc>
                          <a:spcPct val="100000"/>
                        </a:lnSpc>
                        <a:spcBef>
                          <a:spcPts val="670"/>
                        </a:spcBef>
                      </a:pPr>
                      <a:r>
                        <a:rPr lang="ru-RU" sz="1150" spc="-5" dirty="0" smtClean="0">
                          <a:latin typeface="Century Gothic" panose="020B0502020202020204" pitchFamily="34" charset="0"/>
                          <a:cs typeface="Cambria"/>
                        </a:rPr>
                        <a:t>0,6</a:t>
                      </a:r>
                      <a:endParaRPr sz="1150" dirty="0">
                        <a:latin typeface="Century Gothic" panose="020B0502020202020204" pitchFamily="34" charset="0"/>
                        <a:cs typeface="Cambria"/>
                      </a:endParaRPr>
                    </a:p>
                  </a:txBody>
                  <a:tcPr marL="0" marR="0" marT="8509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635" algn="ctr">
                        <a:lnSpc>
                          <a:spcPct val="100000"/>
                        </a:lnSpc>
                        <a:spcBef>
                          <a:spcPts val="670"/>
                        </a:spcBef>
                      </a:pPr>
                      <a:r>
                        <a:rPr lang="ru-RU" sz="1150" spc="-5" dirty="0" smtClean="0">
                          <a:latin typeface="Century Gothic" panose="020B0502020202020204" pitchFamily="34" charset="0"/>
                          <a:cs typeface="Cambria"/>
                        </a:rPr>
                        <a:t>116,7</a:t>
                      </a:r>
                      <a:endParaRPr sz="1150" dirty="0">
                        <a:latin typeface="Century Gothic" panose="020B0502020202020204" pitchFamily="34" charset="0"/>
                        <a:cs typeface="Cambria"/>
                      </a:endParaRPr>
                    </a:p>
                  </a:txBody>
                  <a:tcPr marL="0" marR="0" marT="8509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635" algn="ctr">
                        <a:lnSpc>
                          <a:spcPct val="100000"/>
                        </a:lnSpc>
                        <a:spcBef>
                          <a:spcPts val="670"/>
                        </a:spcBef>
                      </a:pPr>
                      <a:r>
                        <a:rPr lang="ru-RU" sz="1150" dirty="0" smtClean="0">
                          <a:latin typeface="Century Gothic" panose="020B0502020202020204" pitchFamily="34" charset="0"/>
                          <a:cs typeface="Cambria"/>
                        </a:rPr>
                        <a:t>85,7</a:t>
                      </a:r>
                      <a:endParaRPr sz="1150" dirty="0">
                        <a:latin typeface="Century Gothic" panose="020B0502020202020204" pitchFamily="34" charset="0"/>
                        <a:cs typeface="Cambria"/>
                      </a:endParaRPr>
                    </a:p>
                  </a:txBody>
                  <a:tcPr marL="0" marR="0" marT="85090" marB="0">
                    <a:lnL w="6350" cap="flat" cmpd="sng" algn="ctr">
                      <a:solidFill>
                        <a:srgbClr val="91CDDC"/>
                      </a:solidFill>
                      <a:prstDash val="solid"/>
                      <a:round/>
                      <a:headEnd type="none" w="med" len="med"/>
                      <a:tailEnd type="none" w="med" len="med"/>
                    </a:lnL>
                    <a:lnR w="9525"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670"/>
                        </a:spcBef>
                      </a:pPr>
                      <a:r>
                        <a:rPr sz="1150" dirty="0">
                          <a:latin typeface="Century Gothic" panose="020B0502020202020204" pitchFamily="34" charset="0"/>
                          <a:cs typeface="Cambria"/>
                        </a:rPr>
                        <a:t>100,0</a:t>
                      </a:r>
                    </a:p>
                  </a:txBody>
                  <a:tcPr marL="0" marR="0" marT="85090" marB="0">
                    <a:lnL w="9525"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r>
              <a:tr h="282195">
                <a:tc>
                  <a:txBody>
                    <a:bodyPr/>
                    <a:lstStyle/>
                    <a:p>
                      <a:pPr marL="3810">
                        <a:lnSpc>
                          <a:spcPct val="100000"/>
                        </a:lnSpc>
                        <a:spcBef>
                          <a:spcPts val="215"/>
                        </a:spcBef>
                      </a:pPr>
                      <a:r>
                        <a:rPr sz="1150" spc="-5" dirty="0">
                          <a:latin typeface="Century Gothic" panose="020B0502020202020204" pitchFamily="34" charset="0"/>
                          <a:cs typeface="Cambria"/>
                        </a:rPr>
                        <a:t>Транспорт</a:t>
                      </a:r>
                      <a:endParaRPr sz="1150" dirty="0">
                        <a:latin typeface="Century Gothic" panose="020B0502020202020204" pitchFamily="34" charset="0"/>
                        <a:cs typeface="Cambria"/>
                      </a:endParaRPr>
                    </a:p>
                  </a:txBody>
                  <a:tcPr marL="0" marR="0" marT="27305" marB="0">
                    <a:lnL w="6350">
                      <a:solidFill>
                        <a:srgbClr val="91CDDC"/>
                      </a:solidFill>
                      <a:prstDash val="soli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270"/>
                        </a:spcBef>
                      </a:pPr>
                      <a:r>
                        <a:rPr lang="ru-RU" sz="1150"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3429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1905" algn="ctr">
                        <a:lnSpc>
                          <a:spcPct val="100000"/>
                        </a:lnSpc>
                        <a:spcBef>
                          <a:spcPts val="270"/>
                        </a:spcBef>
                      </a:pPr>
                      <a:r>
                        <a:rPr lang="ru-RU" sz="1150"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3429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270"/>
                        </a:spcBef>
                      </a:pPr>
                      <a:r>
                        <a:rPr lang="ru-RU" sz="1150" spc="-5"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3429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186690">
                        <a:lnSpc>
                          <a:spcPct val="100000"/>
                        </a:lnSpc>
                        <a:spcBef>
                          <a:spcPts val="270"/>
                        </a:spcBef>
                      </a:pPr>
                      <a:r>
                        <a:rPr lang="ru-RU" sz="1150" spc="-5"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3429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270"/>
                        </a:spcBef>
                      </a:pPr>
                      <a:r>
                        <a:rPr lang="ru-RU" sz="1150" dirty="0" smtClean="0">
                          <a:latin typeface="Century Gothic" panose="020B0502020202020204" pitchFamily="34" charset="0"/>
                          <a:cs typeface="Cambria"/>
                        </a:rPr>
                        <a:t>-</a:t>
                      </a:r>
                      <a:endParaRPr sz="1150" dirty="0">
                        <a:latin typeface="Century Gothic" panose="020B0502020202020204" pitchFamily="34" charset="0"/>
                        <a:cs typeface="Cambria"/>
                      </a:endParaRPr>
                    </a:p>
                  </a:txBody>
                  <a:tcPr marL="0" marR="0" marT="3429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1905" algn="ctr">
                        <a:lnSpc>
                          <a:spcPct val="100000"/>
                        </a:lnSpc>
                        <a:spcBef>
                          <a:spcPts val="270"/>
                        </a:spcBef>
                      </a:pPr>
                      <a:r>
                        <a:rPr lang="ru-RU" sz="1150" dirty="0" smtClean="0">
                          <a:latin typeface="Century Gothic" panose="020B0502020202020204" pitchFamily="34" charset="0"/>
                          <a:cs typeface="Cambria"/>
                        </a:rPr>
                        <a:t>-</a:t>
                      </a:r>
                      <a:endParaRPr sz="1150" dirty="0">
                        <a:latin typeface="Century Gothic" panose="020B0502020202020204" pitchFamily="34" charset="0"/>
                        <a:cs typeface="Cambria"/>
                      </a:endParaRPr>
                    </a:p>
                  </a:txBody>
                  <a:tcPr marL="0" marR="0" marT="34290" marB="0">
                    <a:lnL w="6350" cap="flat" cmpd="sng" algn="ctr">
                      <a:solidFill>
                        <a:srgbClr val="91CDDC"/>
                      </a:solidFill>
                      <a:prstDash val="solid"/>
                      <a:round/>
                      <a:headEnd type="none" w="med" len="med"/>
                      <a:tailEnd type="none" w="med" len="med"/>
                    </a:lnL>
                    <a:lnR w="9525"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270"/>
                        </a:spcBef>
                      </a:pPr>
                      <a:r>
                        <a:rPr lang="ru-RU" sz="1150" spc="-5" dirty="0" smtClean="0">
                          <a:latin typeface="Century Gothic" panose="020B0502020202020204" pitchFamily="34" charset="0"/>
                          <a:cs typeface="Cambria"/>
                        </a:rPr>
                        <a:t>-</a:t>
                      </a:r>
                      <a:endParaRPr sz="1150" dirty="0">
                        <a:latin typeface="Century Gothic" panose="020B0502020202020204" pitchFamily="34" charset="0"/>
                        <a:cs typeface="Cambria"/>
                      </a:endParaRPr>
                    </a:p>
                  </a:txBody>
                  <a:tcPr marL="0" marR="0" marT="34290" marB="0">
                    <a:lnL w="9525"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r>
              <a:tr h="438970">
                <a:tc>
                  <a:txBody>
                    <a:bodyPr/>
                    <a:lstStyle/>
                    <a:p>
                      <a:pPr marL="3810" marR="497205">
                        <a:lnSpc>
                          <a:spcPts val="1360"/>
                        </a:lnSpc>
                      </a:pPr>
                      <a:r>
                        <a:rPr sz="1150" spc="-5" dirty="0">
                          <a:latin typeface="Century Gothic" panose="020B0502020202020204" pitchFamily="34" charset="0"/>
                          <a:cs typeface="Cambria"/>
                        </a:rPr>
                        <a:t>Дорожное хозяйство  (дорожные</a:t>
                      </a:r>
                      <a:r>
                        <a:rPr sz="1150" spc="-60" dirty="0">
                          <a:latin typeface="Century Gothic" panose="020B0502020202020204" pitchFamily="34" charset="0"/>
                          <a:cs typeface="Cambria"/>
                        </a:rPr>
                        <a:t> </a:t>
                      </a:r>
                      <a:r>
                        <a:rPr sz="1150" spc="-5" dirty="0">
                          <a:latin typeface="Century Gothic" panose="020B0502020202020204" pitchFamily="34" charset="0"/>
                          <a:cs typeface="Cambria"/>
                        </a:rPr>
                        <a:t>фонды)</a:t>
                      </a:r>
                      <a:endParaRPr sz="115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675"/>
                        </a:spcBef>
                      </a:pPr>
                      <a:r>
                        <a:rPr lang="ru-RU" sz="1150" dirty="0" smtClean="0">
                          <a:latin typeface="Century Gothic" panose="020B0502020202020204" pitchFamily="34" charset="0"/>
                          <a:cs typeface="Cambria"/>
                        </a:rPr>
                        <a:t>829,4</a:t>
                      </a:r>
                      <a:endParaRPr sz="1150" dirty="0">
                        <a:latin typeface="Century Gothic" panose="020B0502020202020204" pitchFamily="34" charset="0"/>
                        <a:cs typeface="Cambria"/>
                      </a:endParaRPr>
                    </a:p>
                  </a:txBody>
                  <a:tcPr marL="0" marR="0" marT="8572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1905" algn="ctr">
                        <a:lnSpc>
                          <a:spcPct val="100000"/>
                        </a:lnSpc>
                        <a:spcBef>
                          <a:spcPts val="675"/>
                        </a:spcBef>
                      </a:pPr>
                      <a:r>
                        <a:rPr lang="ru-RU" sz="1150" dirty="0" smtClean="0">
                          <a:latin typeface="Century Gothic" panose="020B0502020202020204" pitchFamily="34" charset="0"/>
                          <a:cs typeface="Cambria"/>
                        </a:rPr>
                        <a:t>331,7</a:t>
                      </a:r>
                      <a:endParaRPr sz="1150" dirty="0">
                        <a:latin typeface="Century Gothic" panose="020B0502020202020204" pitchFamily="34" charset="0"/>
                        <a:cs typeface="Cambria"/>
                      </a:endParaRPr>
                    </a:p>
                  </a:txBody>
                  <a:tcPr marL="0" marR="0" marT="8572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35" algn="ctr">
                        <a:lnSpc>
                          <a:spcPct val="100000"/>
                        </a:lnSpc>
                        <a:spcBef>
                          <a:spcPts val="675"/>
                        </a:spcBef>
                      </a:pPr>
                      <a:r>
                        <a:rPr lang="ru-RU" sz="1150" dirty="0" smtClean="0">
                          <a:latin typeface="Century Gothic" panose="020B0502020202020204" pitchFamily="34" charset="0"/>
                          <a:cs typeface="Cambria"/>
                        </a:rPr>
                        <a:t>511,9</a:t>
                      </a:r>
                      <a:endParaRPr sz="1150" dirty="0">
                        <a:latin typeface="Century Gothic" panose="020B0502020202020204" pitchFamily="34" charset="0"/>
                        <a:cs typeface="Cambria"/>
                      </a:endParaRPr>
                    </a:p>
                  </a:txBody>
                  <a:tcPr marL="0" marR="0" marT="8572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148590">
                        <a:lnSpc>
                          <a:spcPct val="100000"/>
                        </a:lnSpc>
                        <a:spcBef>
                          <a:spcPts val="675"/>
                        </a:spcBef>
                      </a:pPr>
                      <a:r>
                        <a:rPr lang="ru-RU" sz="1150" dirty="0" smtClean="0">
                          <a:latin typeface="Century Gothic" panose="020B0502020202020204" pitchFamily="34" charset="0"/>
                          <a:cs typeface="Cambria"/>
                        </a:rPr>
                        <a:t>316,3</a:t>
                      </a:r>
                      <a:endParaRPr sz="1150" dirty="0">
                        <a:latin typeface="Century Gothic" panose="020B0502020202020204" pitchFamily="34" charset="0"/>
                        <a:cs typeface="Cambria"/>
                      </a:endParaRPr>
                    </a:p>
                  </a:txBody>
                  <a:tcPr marL="0" marR="0" marT="8572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35" algn="ctr">
                        <a:lnSpc>
                          <a:spcPct val="100000"/>
                        </a:lnSpc>
                        <a:spcBef>
                          <a:spcPts val="675"/>
                        </a:spcBef>
                      </a:pPr>
                      <a:r>
                        <a:rPr lang="ru-RU" sz="1150" spc="-5" dirty="0" smtClean="0">
                          <a:latin typeface="Century Gothic" panose="020B0502020202020204" pitchFamily="34" charset="0"/>
                          <a:cs typeface="Cambria"/>
                        </a:rPr>
                        <a:t>40,0</a:t>
                      </a:r>
                      <a:endParaRPr sz="1150" dirty="0">
                        <a:latin typeface="Century Gothic" panose="020B0502020202020204" pitchFamily="34" charset="0"/>
                        <a:cs typeface="Cambria"/>
                      </a:endParaRPr>
                    </a:p>
                  </a:txBody>
                  <a:tcPr marL="0" marR="0" marT="8572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1905" algn="ctr">
                        <a:lnSpc>
                          <a:spcPct val="100000"/>
                        </a:lnSpc>
                        <a:spcBef>
                          <a:spcPts val="675"/>
                        </a:spcBef>
                      </a:pPr>
                      <a:r>
                        <a:rPr lang="ru-RU" sz="1150" spc="-5" dirty="0" smtClean="0">
                          <a:latin typeface="Century Gothic" panose="020B0502020202020204" pitchFamily="34" charset="0"/>
                          <a:cs typeface="Cambria"/>
                        </a:rPr>
                        <a:t>154,3</a:t>
                      </a:r>
                      <a:endParaRPr sz="1150" dirty="0">
                        <a:latin typeface="Century Gothic" panose="020B0502020202020204" pitchFamily="34" charset="0"/>
                        <a:cs typeface="Cambria"/>
                      </a:endParaRPr>
                    </a:p>
                  </a:txBody>
                  <a:tcPr marL="0" marR="0" marT="85725"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675"/>
                        </a:spcBef>
                      </a:pPr>
                      <a:r>
                        <a:rPr lang="ru-RU" sz="1150" dirty="0" smtClean="0">
                          <a:latin typeface="Century Gothic" panose="020B0502020202020204" pitchFamily="34" charset="0"/>
                          <a:cs typeface="Cambria"/>
                        </a:rPr>
                        <a:t>61,8</a:t>
                      </a:r>
                      <a:endParaRPr sz="1150" dirty="0">
                        <a:latin typeface="Century Gothic" panose="020B0502020202020204" pitchFamily="34" charset="0"/>
                        <a:cs typeface="Cambria"/>
                      </a:endParaRPr>
                    </a:p>
                  </a:txBody>
                  <a:tcPr marL="0" marR="0" marT="85725"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444457">
                <a:tc>
                  <a:txBody>
                    <a:bodyPr/>
                    <a:lstStyle/>
                    <a:p>
                      <a:pPr marL="3810" marR="123825">
                        <a:lnSpc>
                          <a:spcPts val="1360"/>
                        </a:lnSpc>
                        <a:spcBef>
                          <a:spcPts val="35"/>
                        </a:spcBef>
                      </a:pPr>
                      <a:r>
                        <a:rPr sz="1150" spc="-5" dirty="0">
                          <a:latin typeface="Century Gothic" panose="020B0502020202020204" pitchFamily="34" charset="0"/>
                          <a:cs typeface="Cambria"/>
                        </a:rPr>
                        <a:t>Другие вопросы </a:t>
                      </a:r>
                      <a:r>
                        <a:rPr sz="1150" dirty="0">
                          <a:latin typeface="Century Gothic" panose="020B0502020202020204" pitchFamily="34" charset="0"/>
                          <a:cs typeface="Cambria"/>
                        </a:rPr>
                        <a:t>в </a:t>
                      </a:r>
                      <a:r>
                        <a:rPr sz="1150" spc="-5" dirty="0">
                          <a:latin typeface="Century Gothic" panose="020B0502020202020204" pitchFamily="34" charset="0"/>
                          <a:cs typeface="Cambria"/>
                        </a:rPr>
                        <a:t>области  национальной</a:t>
                      </a:r>
                      <a:r>
                        <a:rPr sz="1150" spc="-70" dirty="0">
                          <a:latin typeface="Century Gothic" panose="020B0502020202020204" pitchFamily="34" charset="0"/>
                          <a:cs typeface="Cambria"/>
                        </a:rPr>
                        <a:t> </a:t>
                      </a:r>
                      <a:r>
                        <a:rPr sz="1150" spc="-5" dirty="0">
                          <a:latin typeface="Century Gothic" panose="020B0502020202020204" pitchFamily="34" charset="0"/>
                          <a:cs typeface="Cambria"/>
                        </a:rPr>
                        <a:t>экономики</a:t>
                      </a:r>
                      <a:endParaRPr sz="1150" dirty="0">
                        <a:latin typeface="Century Gothic" panose="020B0502020202020204" pitchFamily="34" charset="0"/>
                        <a:cs typeface="Cambria"/>
                      </a:endParaRPr>
                    </a:p>
                  </a:txBody>
                  <a:tcPr marL="0" marR="0" marT="4445" marB="0">
                    <a:lnL w="6350">
                      <a:solidFill>
                        <a:srgbClr val="91CDDC"/>
                      </a:solidFill>
                      <a:prstDash val="soli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635" algn="ctr">
                        <a:lnSpc>
                          <a:spcPct val="100000"/>
                        </a:lnSpc>
                        <a:spcBef>
                          <a:spcPts val="710"/>
                        </a:spcBef>
                      </a:pPr>
                      <a:r>
                        <a:rPr lang="ru-RU" sz="1150" dirty="0" smtClean="0">
                          <a:latin typeface="Century Gothic" panose="020B0502020202020204" pitchFamily="34" charset="0"/>
                          <a:cs typeface="Cambria"/>
                        </a:rPr>
                        <a:t>0,7</a:t>
                      </a:r>
                      <a:endParaRPr sz="1150" dirty="0">
                        <a:latin typeface="Century Gothic" panose="020B0502020202020204" pitchFamily="34" charset="0"/>
                        <a:cs typeface="Cambria"/>
                      </a:endParaRPr>
                    </a:p>
                  </a:txBody>
                  <a:tcPr marL="0" marR="0" marT="9017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ct val="100000"/>
                        </a:lnSpc>
                        <a:spcBef>
                          <a:spcPts val="710"/>
                        </a:spcBef>
                      </a:pPr>
                      <a:r>
                        <a:rPr lang="ru-RU" sz="1150" dirty="0" smtClean="0">
                          <a:latin typeface="Century Gothic" panose="020B0502020202020204" pitchFamily="34" charset="0"/>
                          <a:cs typeface="Cambria"/>
                        </a:rPr>
                        <a:t>0,5</a:t>
                      </a:r>
                      <a:endParaRPr sz="1150" dirty="0">
                        <a:latin typeface="Century Gothic" panose="020B0502020202020204" pitchFamily="34" charset="0"/>
                        <a:cs typeface="Cambria"/>
                      </a:endParaRPr>
                    </a:p>
                  </a:txBody>
                  <a:tcPr marL="0" marR="0" marT="9017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635" algn="ctr">
                        <a:lnSpc>
                          <a:spcPct val="100000"/>
                        </a:lnSpc>
                        <a:spcBef>
                          <a:spcPts val="710"/>
                        </a:spcBef>
                      </a:pPr>
                      <a:r>
                        <a:rPr lang="ru-RU" sz="1150" dirty="0" smtClean="0">
                          <a:latin typeface="Century Gothic" panose="020B0502020202020204" pitchFamily="34" charset="0"/>
                          <a:cs typeface="Cambria"/>
                        </a:rPr>
                        <a:t>0,4</a:t>
                      </a:r>
                      <a:endParaRPr sz="1150" dirty="0">
                        <a:latin typeface="Century Gothic" panose="020B0502020202020204" pitchFamily="34" charset="0"/>
                        <a:cs typeface="Cambria"/>
                      </a:endParaRPr>
                    </a:p>
                  </a:txBody>
                  <a:tcPr marL="0" marR="0" marT="9017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148590">
                        <a:lnSpc>
                          <a:spcPct val="100000"/>
                        </a:lnSpc>
                        <a:spcBef>
                          <a:spcPts val="710"/>
                        </a:spcBef>
                      </a:pPr>
                      <a:r>
                        <a:rPr lang="ru-RU" sz="1150" dirty="0" smtClean="0">
                          <a:latin typeface="Century Gothic" panose="020B0502020202020204" pitchFamily="34" charset="0"/>
                          <a:cs typeface="Cambria"/>
                        </a:rPr>
                        <a:t>0,4</a:t>
                      </a:r>
                      <a:endParaRPr sz="1150" dirty="0">
                        <a:latin typeface="Century Gothic" panose="020B0502020202020204" pitchFamily="34" charset="0"/>
                        <a:cs typeface="Cambria"/>
                      </a:endParaRPr>
                    </a:p>
                  </a:txBody>
                  <a:tcPr marL="0" marR="0" marT="9017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635" algn="ctr">
                        <a:lnSpc>
                          <a:spcPct val="100000"/>
                        </a:lnSpc>
                        <a:spcBef>
                          <a:spcPts val="710"/>
                        </a:spcBef>
                      </a:pPr>
                      <a:r>
                        <a:rPr lang="ru-RU" sz="1150" spc="-5" dirty="0" smtClean="0">
                          <a:latin typeface="Century Gothic" panose="020B0502020202020204" pitchFamily="34" charset="0"/>
                          <a:cs typeface="Cambria"/>
                        </a:rPr>
                        <a:t>71,4</a:t>
                      </a:r>
                      <a:endParaRPr sz="1150" dirty="0">
                        <a:latin typeface="Century Gothic" panose="020B0502020202020204" pitchFamily="34" charset="0"/>
                        <a:cs typeface="Cambria"/>
                      </a:endParaRPr>
                    </a:p>
                  </a:txBody>
                  <a:tcPr marL="0" marR="0" marT="9017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1905" algn="ctr">
                        <a:lnSpc>
                          <a:spcPct val="100000"/>
                        </a:lnSpc>
                        <a:spcBef>
                          <a:spcPts val="710"/>
                        </a:spcBef>
                      </a:pPr>
                      <a:r>
                        <a:rPr lang="ru-RU" sz="1150" spc="-5" dirty="0" smtClean="0">
                          <a:latin typeface="Century Gothic" panose="020B0502020202020204" pitchFamily="34" charset="0"/>
                          <a:cs typeface="Cambria"/>
                        </a:rPr>
                        <a:t>80,0</a:t>
                      </a:r>
                      <a:endParaRPr sz="1150" dirty="0">
                        <a:latin typeface="Century Gothic" panose="020B0502020202020204" pitchFamily="34" charset="0"/>
                        <a:cs typeface="Cambria"/>
                      </a:endParaRPr>
                    </a:p>
                  </a:txBody>
                  <a:tcPr marL="0" marR="0" marT="90170" marB="0">
                    <a:lnL w="6350" cap="flat" cmpd="sng" algn="ctr">
                      <a:solidFill>
                        <a:srgbClr val="91CDDC"/>
                      </a:solidFill>
                      <a:prstDash val="solid"/>
                      <a:round/>
                      <a:headEnd type="none" w="med" len="med"/>
                      <a:tailEnd type="none" w="med" len="med"/>
                    </a:lnL>
                    <a:lnR w="9525"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710"/>
                        </a:spcBef>
                      </a:pPr>
                      <a:r>
                        <a:rPr lang="ru-RU" sz="1150" dirty="0" smtClean="0">
                          <a:latin typeface="Century Gothic" panose="020B0502020202020204" pitchFamily="34" charset="0"/>
                          <a:cs typeface="Cambria"/>
                        </a:rPr>
                        <a:t>75,0</a:t>
                      </a:r>
                      <a:endParaRPr sz="1150" dirty="0">
                        <a:latin typeface="Century Gothic" panose="020B0502020202020204" pitchFamily="34" charset="0"/>
                        <a:cs typeface="Cambria"/>
                      </a:endParaRPr>
                    </a:p>
                  </a:txBody>
                  <a:tcPr marL="0" marR="0" marT="90170" marB="0">
                    <a:lnL w="9525"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r>
              <a:tr h="448377">
                <a:tc>
                  <a:txBody>
                    <a:bodyPr/>
                    <a:lstStyle/>
                    <a:p>
                      <a:pPr marL="3810" marR="70485">
                        <a:lnSpc>
                          <a:spcPts val="1360"/>
                        </a:lnSpc>
                        <a:spcBef>
                          <a:spcPts val="60"/>
                        </a:spcBef>
                      </a:pPr>
                      <a:r>
                        <a:rPr sz="1150" b="1" spc="-5" dirty="0">
                          <a:latin typeface="Century Gothic" panose="020B0502020202020204" pitchFamily="34" charset="0"/>
                          <a:cs typeface="Cambria"/>
                        </a:rPr>
                        <a:t>Жил</a:t>
                      </a:r>
                      <a:r>
                        <a:rPr sz="1150" b="1" dirty="0">
                          <a:latin typeface="Century Gothic" panose="020B0502020202020204" pitchFamily="34" charset="0"/>
                          <a:cs typeface="Cambria"/>
                        </a:rPr>
                        <a:t>и</a:t>
                      </a:r>
                      <a:r>
                        <a:rPr sz="1150" b="1" spc="-5" dirty="0">
                          <a:latin typeface="Century Gothic" panose="020B0502020202020204" pitchFamily="34" charset="0"/>
                          <a:cs typeface="Cambria"/>
                        </a:rPr>
                        <a:t>щ</a:t>
                      </a:r>
                      <a:r>
                        <a:rPr sz="1150" b="1" spc="-10" dirty="0">
                          <a:latin typeface="Century Gothic" panose="020B0502020202020204" pitchFamily="34" charset="0"/>
                          <a:cs typeface="Cambria"/>
                        </a:rPr>
                        <a:t>н</a:t>
                      </a:r>
                      <a:r>
                        <a:rPr sz="1150" b="1" spc="0" dirty="0">
                          <a:latin typeface="Century Gothic" panose="020B0502020202020204" pitchFamily="34" charset="0"/>
                          <a:cs typeface="Cambria"/>
                        </a:rPr>
                        <a:t>о</a:t>
                      </a:r>
                      <a:r>
                        <a:rPr sz="1150" b="1" spc="-5" dirty="0">
                          <a:latin typeface="Century Gothic" panose="020B0502020202020204" pitchFamily="34" charset="0"/>
                          <a:cs typeface="Cambria"/>
                        </a:rPr>
                        <a:t>-ко</a:t>
                      </a:r>
                      <a:r>
                        <a:rPr sz="1150" b="1" dirty="0">
                          <a:latin typeface="Century Gothic" panose="020B0502020202020204" pitchFamily="34" charset="0"/>
                          <a:cs typeface="Cambria"/>
                        </a:rPr>
                        <a:t>мму</a:t>
                      </a:r>
                      <a:r>
                        <a:rPr sz="1150" b="1" spc="-5" dirty="0">
                          <a:latin typeface="Century Gothic" panose="020B0502020202020204" pitchFamily="34" charset="0"/>
                          <a:cs typeface="Cambria"/>
                        </a:rPr>
                        <a:t>на</a:t>
                      </a:r>
                      <a:r>
                        <a:rPr sz="1150" b="1" spc="-10" dirty="0">
                          <a:latin typeface="Century Gothic" panose="020B0502020202020204" pitchFamily="34" charset="0"/>
                          <a:cs typeface="Cambria"/>
                        </a:rPr>
                        <a:t>ль</a:t>
                      </a:r>
                      <a:r>
                        <a:rPr sz="1150" b="1" spc="-5" dirty="0">
                          <a:latin typeface="Century Gothic" panose="020B0502020202020204" pitchFamily="34" charset="0"/>
                          <a:cs typeface="Cambria"/>
                        </a:rPr>
                        <a:t>н</a:t>
                      </a:r>
                      <a:r>
                        <a:rPr sz="1150" b="1" dirty="0">
                          <a:latin typeface="Century Gothic" panose="020B0502020202020204" pitchFamily="34" charset="0"/>
                          <a:cs typeface="Cambria"/>
                        </a:rPr>
                        <a:t>ое  </a:t>
                      </a:r>
                      <a:r>
                        <a:rPr sz="1150" b="1" spc="-5" dirty="0">
                          <a:latin typeface="Century Gothic" panose="020B0502020202020204" pitchFamily="34" charset="0"/>
                          <a:cs typeface="Cambria"/>
                        </a:rPr>
                        <a:t>хозяйство</a:t>
                      </a:r>
                      <a:endParaRPr sz="1150">
                        <a:latin typeface="Century Gothic" panose="020B0502020202020204" pitchFamily="34" charset="0"/>
                        <a:cs typeface="Cambria"/>
                      </a:endParaRPr>
                    </a:p>
                  </a:txBody>
                  <a:tcPr marL="0" marR="0" marT="762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735"/>
                        </a:spcBef>
                      </a:pPr>
                      <a:r>
                        <a:rPr lang="ru-RU" sz="1150" b="1" dirty="0" smtClean="0">
                          <a:latin typeface="Century Gothic" panose="020B0502020202020204" pitchFamily="34" charset="0"/>
                          <a:cs typeface="Cambria"/>
                        </a:rPr>
                        <a:t>267,8</a:t>
                      </a:r>
                      <a:endParaRPr sz="1150" dirty="0">
                        <a:latin typeface="Century Gothic" panose="020B0502020202020204" pitchFamily="34" charset="0"/>
                        <a:cs typeface="Cambria"/>
                      </a:endParaRPr>
                    </a:p>
                  </a:txBody>
                  <a:tcPr marL="0" marR="0" marT="9334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marL="1270" algn="ctr">
                        <a:lnSpc>
                          <a:spcPct val="100000"/>
                        </a:lnSpc>
                        <a:spcBef>
                          <a:spcPts val="735"/>
                        </a:spcBef>
                      </a:pPr>
                      <a:r>
                        <a:rPr lang="ru-RU" sz="1150" b="1" dirty="0" smtClean="0">
                          <a:latin typeface="Century Gothic" panose="020B0502020202020204" pitchFamily="34" charset="0"/>
                          <a:cs typeface="Cambria"/>
                        </a:rPr>
                        <a:t>285,1</a:t>
                      </a:r>
                      <a:endParaRPr sz="1150" dirty="0">
                        <a:latin typeface="Century Gothic" panose="020B0502020202020204" pitchFamily="34" charset="0"/>
                        <a:cs typeface="Cambria"/>
                      </a:endParaRPr>
                    </a:p>
                  </a:txBody>
                  <a:tcPr marL="0" marR="0" marT="9334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735"/>
                        </a:spcBef>
                      </a:pPr>
                      <a:r>
                        <a:rPr lang="ru-RU" sz="1150" b="1" dirty="0" smtClean="0">
                          <a:latin typeface="Century Gothic" panose="020B0502020202020204" pitchFamily="34" charset="0"/>
                          <a:cs typeface="Cambria"/>
                        </a:rPr>
                        <a:t>126,6</a:t>
                      </a:r>
                      <a:endParaRPr sz="1150" dirty="0">
                        <a:latin typeface="Century Gothic" panose="020B0502020202020204" pitchFamily="34" charset="0"/>
                        <a:cs typeface="Cambria"/>
                      </a:endParaRPr>
                    </a:p>
                  </a:txBody>
                  <a:tcPr marL="0" marR="0" marT="9334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marL="83185">
                        <a:lnSpc>
                          <a:spcPct val="100000"/>
                        </a:lnSpc>
                        <a:spcBef>
                          <a:spcPts val="735"/>
                        </a:spcBef>
                      </a:pPr>
                      <a:r>
                        <a:rPr lang="ru-RU" sz="1150" b="1" dirty="0" smtClean="0">
                          <a:latin typeface="Century Gothic" panose="020B0502020202020204" pitchFamily="34" charset="0"/>
                          <a:cs typeface="Cambria"/>
                        </a:rPr>
                        <a:t>123,6</a:t>
                      </a:r>
                      <a:endParaRPr sz="1150" dirty="0">
                        <a:latin typeface="Century Gothic" panose="020B0502020202020204" pitchFamily="34" charset="0"/>
                        <a:cs typeface="Cambria"/>
                      </a:endParaRPr>
                    </a:p>
                  </a:txBody>
                  <a:tcPr marL="0" marR="0" marT="9334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735"/>
                        </a:spcBef>
                      </a:pPr>
                      <a:r>
                        <a:rPr lang="ru-RU" sz="1150" b="1" spc="-5" dirty="0" smtClean="0">
                          <a:latin typeface="Century Gothic" panose="020B0502020202020204" pitchFamily="34" charset="0"/>
                          <a:cs typeface="Cambria"/>
                        </a:rPr>
                        <a:t>106,5</a:t>
                      </a:r>
                      <a:endParaRPr sz="1150" dirty="0">
                        <a:latin typeface="Century Gothic" panose="020B0502020202020204" pitchFamily="34" charset="0"/>
                        <a:cs typeface="Cambria"/>
                      </a:endParaRPr>
                    </a:p>
                  </a:txBody>
                  <a:tcPr marL="0" marR="0" marT="9334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gn="ctr">
                        <a:lnSpc>
                          <a:spcPct val="100000"/>
                        </a:lnSpc>
                        <a:spcBef>
                          <a:spcPts val="735"/>
                        </a:spcBef>
                      </a:pPr>
                      <a:r>
                        <a:rPr lang="ru-RU" sz="1150" b="1" spc="-5" dirty="0" smtClean="0">
                          <a:latin typeface="Century Gothic" panose="020B0502020202020204" pitchFamily="34" charset="0"/>
                          <a:cs typeface="Cambria"/>
                        </a:rPr>
                        <a:t>44,4</a:t>
                      </a:r>
                      <a:endParaRPr sz="1150" dirty="0">
                        <a:latin typeface="Century Gothic" panose="020B0502020202020204" pitchFamily="34" charset="0"/>
                        <a:cs typeface="Cambria"/>
                      </a:endParaRPr>
                    </a:p>
                  </a:txBody>
                  <a:tcPr marL="0" marR="0" marT="93345"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735"/>
                        </a:spcBef>
                      </a:pPr>
                      <a:r>
                        <a:rPr lang="ru-RU" sz="1150" b="1" spc="-5" dirty="0" smtClean="0">
                          <a:latin typeface="Century Gothic" panose="020B0502020202020204" pitchFamily="34" charset="0"/>
                          <a:cs typeface="Cambria"/>
                        </a:rPr>
                        <a:t>97,6</a:t>
                      </a:r>
                      <a:endParaRPr sz="1150" dirty="0">
                        <a:latin typeface="Century Gothic" panose="020B0502020202020204" pitchFamily="34" charset="0"/>
                        <a:cs typeface="Cambria"/>
                      </a:endParaRPr>
                    </a:p>
                  </a:txBody>
                  <a:tcPr marL="0" marR="0" marT="93345"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r>
              <a:tr h="282195">
                <a:tc>
                  <a:txBody>
                    <a:bodyPr/>
                    <a:lstStyle/>
                    <a:p>
                      <a:pPr marL="3810">
                        <a:lnSpc>
                          <a:spcPct val="100000"/>
                        </a:lnSpc>
                        <a:spcBef>
                          <a:spcPts val="204"/>
                        </a:spcBef>
                      </a:pPr>
                      <a:r>
                        <a:rPr sz="1150" spc="-5" dirty="0">
                          <a:latin typeface="Century Gothic" panose="020B0502020202020204" pitchFamily="34" charset="0"/>
                          <a:cs typeface="Cambria"/>
                        </a:rPr>
                        <a:t>Жилищное</a:t>
                      </a:r>
                      <a:r>
                        <a:rPr sz="1150" spc="-65" dirty="0">
                          <a:latin typeface="Century Gothic" panose="020B0502020202020204" pitchFamily="34" charset="0"/>
                          <a:cs typeface="Cambria"/>
                        </a:rPr>
                        <a:t> </a:t>
                      </a:r>
                      <a:r>
                        <a:rPr sz="1150" spc="-5" dirty="0">
                          <a:latin typeface="Century Gothic" panose="020B0502020202020204" pitchFamily="34" charset="0"/>
                          <a:cs typeface="Cambria"/>
                        </a:rPr>
                        <a:t>хозяйство</a:t>
                      </a:r>
                      <a:endParaRPr sz="1150">
                        <a:latin typeface="Century Gothic" panose="020B0502020202020204" pitchFamily="34" charset="0"/>
                        <a:cs typeface="Cambria"/>
                      </a:endParaRPr>
                    </a:p>
                  </a:txBody>
                  <a:tcPr marL="0" marR="0" marT="26034"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35" algn="ctr">
                        <a:lnSpc>
                          <a:spcPct val="100000"/>
                        </a:lnSpc>
                        <a:spcBef>
                          <a:spcPts val="265"/>
                        </a:spcBef>
                      </a:pPr>
                      <a:r>
                        <a:rPr lang="ru-RU" sz="1150" dirty="0" smtClean="0">
                          <a:latin typeface="Century Gothic" panose="020B0502020202020204" pitchFamily="34" charset="0"/>
                          <a:cs typeface="Cambria"/>
                        </a:rPr>
                        <a:t>31,3</a:t>
                      </a:r>
                      <a:endParaRPr sz="1150" dirty="0">
                        <a:latin typeface="Century Gothic" panose="020B0502020202020204" pitchFamily="34" charset="0"/>
                        <a:cs typeface="Cambria"/>
                      </a:endParaRPr>
                    </a:p>
                  </a:txBody>
                  <a:tcPr marL="0" marR="0" marT="3365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ct val="100000"/>
                        </a:lnSpc>
                        <a:spcBef>
                          <a:spcPts val="265"/>
                        </a:spcBef>
                      </a:pPr>
                      <a:r>
                        <a:rPr lang="ru-RU" sz="1150" dirty="0" smtClean="0">
                          <a:latin typeface="Century Gothic" panose="020B0502020202020204" pitchFamily="34" charset="0"/>
                          <a:cs typeface="Cambria"/>
                        </a:rPr>
                        <a:t>1,1</a:t>
                      </a:r>
                      <a:endParaRPr sz="1150" dirty="0">
                        <a:latin typeface="Century Gothic" panose="020B0502020202020204" pitchFamily="34" charset="0"/>
                        <a:cs typeface="Cambria"/>
                      </a:endParaRPr>
                    </a:p>
                  </a:txBody>
                  <a:tcPr marL="0" marR="0" marT="3365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35" algn="ctr">
                        <a:lnSpc>
                          <a:spcPct val="100000"/>
                        </a:lnSpc>
                        <a:spcBef>
                          <a:spcPts val="265"/>
                        </a:spcBef>
                      </a:pPr>
                      <a:r>
                        <a:rPr lang="ru-RU" sz="1150" dirty="0" smtClean="0">
                          <a:latin typeface="Century Gothic" panose="020B0502020202020204" pitchFamily="34" charset="0"/>
                          <a:cs typeface="Cambria"/>
                        </a:rPr>
                        <a:t>1,1</a:t>
                      </a:r>
                      <a:endParaRPr sz="1150" dirty="0">
                        <a:latin typeface="Century Gothic" panose="020B0502020202020204" pitchFamily="34" charset="0"/>
                        <a:cs typeface="Cambria"/>
                      </a:endParaRPr>
                    </a:p>
                  </a:txBody>
                  <a:tcPr marL="0" marR="0" marT="3365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148590" algn="l">
                        <a:lnSpc>
                          <a:spcPct val="100000"/>
                        </a:lnSpc>
                        <a:spcBef>
                          <a:spcPts val="265"/>
                        </a:spcBef>
                      </a:pPr>
                      <a:r>
                        <a:rPr lang="ru-RU" sz="1150" dirty="0" smtClean="0">
                          <a:latin typeface="Century Gothic" panose="020B0502020202020204" pitchFamily="34" charset="0"/>
                          <a:cs typeface="Cambria"/>
                        </a:rPr>
                        <a:t>1,1</a:t>
                      </a:r>
                      <a:endParaRPr sz="1150" dirty="0">
                        <a:latin typeface="Century Gothic" panose="020B0502020202020204" pitchFamily="34" charset="0"/>
                        <a:cs typeface="Cambria"/>
                      </a:endParaRPr>
                    </a:p>
                  </a:txBody>
                  <a:tcPr marL="0" marR="0" marT="3365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35" algn="ctr">
                        <a:lnSpc>
                          <a:spcPct val="100000"/>
                        </a:lnSpc>
                        <a:spcBef>
                          <a:spcPts val="265"/>
                        </a:spcBef>
                      </a:pPr>
                      <a:r>
                        <a:rPr lang="ru-RU" sz="1150" spc="-5" dirty="0" smtClean="0">
                          <a:latin typeface="Century Gothic" panose="020B0502020202020204" pitchFamily="34" charset="0"/>
                          <a:cs typeface="Cambria"/>
                        </a:rPr>
                        <a:t>3,5</a:t>
                      </a:r>
                      <a:endParaRPr sz="1150" dirty="0">
                        <a:latin typeface="Century Gothic" panose="020B0502020202020204" pitchFamily="34" charset="0"/>
                        <a:cs typeface="Cambria"/>
                      </a:endParaRPr>
                    </a:p>
                  </a:txBody>
                  <a:tcPr marL="0" marR="0" marT="3365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635" algn="ctr">
                        <a:lnSpc>
                          <a:spcPct val="100000"/>
                        </a:lnSpc>
                        <a:spcBef>
                          <a:spcPts val="265"/>
                        </a:spcBef>
                      </a:pPr>
                      <a:r>
                        <a:rPr lang="ru-RU" sz="1150" dirty="0" smtClean="0">
                          <a:latin typeface="Century Gothic" panose="020B0502020202020204" pitchFamily="34" charset="0"/>
                          <a:cs typeface="Cambria"/>
                        </a:rPr>
                        <a:t>100,0</a:t>
                      </a:r>
                      <a:endParaRPr sz="1150" dirty="0">
                        <a:latin typeface="Century Gothic" panose="020B0502020202020204" pitchFamily="34" charset="0"/>
                        <a:cs typeface="Cambria"/>
                      </a:endParaRPr>
                    </a:p>
                  </a:txBody>
                  <a:tcPr marL="0" marR="0" marT="33655"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265"/>
                        </a:spcBef>
                      </a:pPr>
                      <a:r>
                        <a:rPr lang="ru-RU" sz="1150" dirty="0" smtClean="0">
                          <a:latin typeface="Century Gothic" panose="020B0502020202020204" pitchFamily="34" charset="0"/>
                          <a:cs typeface="Cambria"/>
                        </a:rPr>
                        <a:t>100,0</a:t>
                      </a:r>
                      <a:endParaRPr sz="1150" dirty="0">
                        <a:latin typeface="Century Gothic" panose="020B0502020202020204" pitchFamily="34" charset="0"/>
                        <a:cs typeface="Cambria"/>
                      </a:endParaRPr>
                    </a:p>
                  </a:txBody>
                  <a:tcPr marL="0" marR="0" marT="33655"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313550">
                <a:tc>
                  <a:txBody>
                    <a:bodyPr/>
                    <a:lstStyle/>
                    <a:p>
                      <a:pPr marL="3810">
                        <a:lnSpc>
                          <a:spcPct val="100000"/>
                        </a:lnSpc>
                        <a:spcBef>
                          <a:spcPts val="290"/>
                        </a:spcBef>
                      </a:pPr>
                      <a:r>
                        <a:rPr sz="1150" spc="-5" dirty="0">
                          <a:latin typeface="Century Gothic" panose="020B0502020202020204" pitchFamily="34" charset="0"/>
                          <a:cs typeface="Cambria"/>
                        </a:rPr>
                        <a:t>Коммунальное</a:t>
                      </a:r>
                      <a:r>
                        <a:rPr sz="1150" spc="-45" dirty="0">
                          <a:latin typeface="Century Gothic" panose="020B0502020202020204" pitchFamily="34" charset="0"/>
                          <a:cs typeface="Cambria"/>
                        </a:rPr>
                        <a:t> </a:t>
                      </a:r>
                      <a:r>
                        <a:rPr sz="1150" spc="-5" dirty="0">
                          <a:latin typeface="Century Gothic" panose="020B0502020202020204" pitchFamily="34" charset="0"/>
                          <a:cs typeface="Cambria"/>
                        </a:rPr>
                        <a:t>хозяйство</a:t>
                      </a:r>
                      <a:endParaRPr sz="1150">
                        <a:latin typeface="Century Gothic" panose="020B0502020202020204" pitchFamily="34" charset="0"/>
                        <a:cs typeface="Cambria"/>
                      </a:endParaRPr>
                    </a:p>
                  </a:txBody>
                  <a:tcPr marL="0" marR="0" marT="3683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35" algn="ctr">
                        <a:lnSpc>
                          <a:spcPct val="100000"/>
                        </a:lnSpc>
                        <a:spcBef>
                          <a:spcPts val="340"/>
                        </a:spcBef>
                      </a:pPr>
                      <a:r>
                        <a:rPr lang="ru-RU" sz="1150" dirty="0" smtClean="0">
                          <a:latin typeface="Century Gothic" panose="020B0502020202020204" pitchFamily="34" charset="0"/>
                          <a:cs typeface="Cambria"/>
                        </a:rPr>
                        <a:t>26,8</a:t>
                      </a:r>
                      <a:endParaRPr sz="1150" dirty="0">
                        <a:latin typeface="Century Gothic" panose="020B0502020202020204" pitchFamily="34" charset="0"/>
                        <a:cs typeface="Cambria"/>
                      </a:endParaRPr>
                    </a:p>
                  </a:txBody>
                  <a:tcPr marL="0" marR="0" marT="4318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ct val="100000"/>
                        </a:lnSpc>
                        <a:spcBef>
                          <a:spcPts val="340"/>
                        </a:spcBef>
                      </a:pPr>
                      <a:r>
                        <a:rPr lang="ru-RU" sz="1150" dirty="0" smtClean="0">
                          <a:latin typeface="Century Gothic" panose="020B0502020202020204" pitchFamily="34" charset="0"/>
                          <a:cs typeface="Cambria"/>
                        </a:rPr>
                        <a:t>1,1</a:t>
                      </a:r>
                      <a:endParaRPr sz="1150" dirty="0">
                        <a:latin typeface="Century Gothic" panose="020B0502020202020204" pitchFamily="34" charset="0"/>
                        <a:cs typeface="Cambria"/>
                      </a:endParaRPr>
                    </a:p>
                  </a:txBody>
                  <a:tcPr marL="0" marR="0" marT="4318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340"/>
                        </a:spcBef>
                      </a:pPr>
                      <a:r>
                        <a:rPr lang="ru-RU" sz="1150" dirty="0" smtClean="0">
                          <a:latin typeface="Century Gothic" panose="020B0502020202020204" pitchFamily="34" charset="0"/>
                          <a:cs typeface="Cambria"/>
                        </a:rPr>
                        <a:t>1,0</a:t>
                      </a:r>
                      <a:endParaRPr sz="1150" dirty="0">
                        <a:latin typeface="Century Gothic" panose="020B0502020202020204" pitchFamily="34" charset="0"/>
                        <a:cs typeface="Cambria"/>
                      </a:endParaRPr>
                    </a:p>
                  </a:txBody>
                  <a:tcPr marL="0" marR="0" marT="4318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340"/>
                        </a:spcBef>
                      </a:pPr>
                      <a:r>
                        <a:rPr lang="ru-RU" sz="1150" dirty="0" smtClean="0">
                          <a:latin typeface="Century Gothic" panose="020B0502020202020204" pitchFamily="34" charset="0"/>
                          <a:cs typeface="Cambria"/>
                        </a:rPr>
                        <a:t>1,0</a:t>
                      </a:r>
                      <a:endParaRPr sz="1150" dirty="0">
                        <a:latin typeface="Century Gothic" panose="020B0502020202020204" pitchFamily="34" charset="0"/>
                        <a:cs typeface="Cambria"/>
                      </a:endParaRPr>
                    </a:p>
                  </a:txBody>
                  <a:tcPr marL="0" marR="0" marT="4318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340"/>
                        </a:spcBef>
                      </a:pPr>
                      <a:r>
                        <a:rPr lang="ru-RU" sz="1150" dirty="0" smtClean="0">
                          <a:latin typeface="Century Gothic" panose="020B0502020202020204" pitchFamily="34" charset="0"/>
                          <a:cs typeface="Cambria"/>
                        </a:rPr>
                        <a:t>4,1</a:t>
                      </a:r>
                      <a:endParaRPr sz="1150" dirty="0">
                        <a:latin typeface="Century Gothic" panose="020B0502020202020204" pitchFamily="34" charset="0"/>
                        <a:cs typeface="Cambria"/>
                      </a:endParaRPr>
                    </a:p>
                  </a:txBody>
                  <a:tcPr marL="0" marR="0" marT="4318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1905" algn="ctr">
                        <a:lnSpc>
                          <a:spcPct val="100000"/>
                        </a:lnSpc>
                        <a:spcBef>
                          <a:spcPts val="340"/>
                        </a:spcBef>
                      </a:pPr>
                      <a:r>
                        <a:rPr lang="ru-RU" sz="1150" dirty="0" smtClean="0">
                          <a:latin typeface="Century Gothic" panose="020B0502020202020204" pitchFamily="34" charset="0"/>
                          <a:cs typeface="Cambria"/>
                        </a:rPr>
                        <a:t>90,9</a:t>
                      </a:r>
                      <a:endParaRPr sz="1150" dirty="0">
                        <a:latin typeface="Century Gothic" panose="020B0502020202020204" pitchFamily="34" charset="0"/>
                        <a:cs typeface="Cambria"/>
                      </a:endParaRPr>
                    </a:p>
                  </a:txBody>
                  <a:tcPr marL="0" marR="0" marT="43180"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340"/>
                        </a:spcBef>
                      </a:pPr>
                      <a:r>
                        <a:rPr sz="1150" dirty="0">
                          <a:latin typeface="Century Gothic" panose="020B0502020202020204" pitchFamily="34" charset="0"/>
                          <a:cs typeface="Cambria"/>
                        </a:rPr>
                        <a:t>100,0</a:t>
                      </a:r>
                    </a:p>
                  </a:txBody>
                  <a:tcPr marL="0" marR="0" marT="43180"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313550">
                <a:tc>
                  <a:txBody>
                    <a:bodyPr/>
                    <a:lstStyle/>
                    <a:p>
                      <a:pPr marL="3810">
                        <a:lnSpc>
                          <a:spcPct val="100000"/>
                        </a:lnSpc>
                        <a:spcBef>
                          <a:spcPts val="275"/>
                        </a:spcBef>
                      </a:pPr>
                      <a:r>
                        <a:rPr sz="1150" spc="-5" dirty="0">
                          <a:latin typeface="Century Gothic" panose="020B0502020202020204" pitchFamily="34" charset="0"/>
                          <a:cs typeface="Cambria"/>
                        </a:rPr>
                        <a:t>Благоустройство</a:t>
                      </a:r>
                      <a:endParaRPr sz="1150">
                        <a:latin typeface="Century Gothic" panose="020B0502020202020204" pitchFamily="34" charset="0"/>
                        <a:cs typeface="Cambria"/>
                      </a:endParaRPr>
                    </a:p>
                  </a:txBody>
                  <a:tcPr marL="0" marR="0" marT="3492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340"/>
                        </a:spcBef>
                      </a:pPr>
                      <a:r>
                        <a:rPr lang="ru-RU" sz="1150" dirty="0" smtClean="0">
                          <a:latin typeface="Century Gothic" panose="020B0502020202020204" pitchFamily="34" charset="0"/>
                          <a:cs typeface="Cambria"/>
                        </a:rPr>
                        <a:t>186,8</a:t>
                      </a:r>
                      <a:endParaRPr sz="1150" dirty="0">
                        <a:latin typeface="Century Gothic" panose="020B0502020202020204" pitchFamily="34" charset="0"/>
                        <a:cs typeface="Cambria"/>
                      </a:endParaRPr>
                    </a:p>
                  </a:txBody>
                  <a:tcPr marL="0" marR="0" marT="4318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1905" algn="ctr">
                        <a:lnSpc>
                          <a:spcPct val="100000"/>
                        </a:lnSpc>
                        <a:spcBef>
                          <a:spcPts val="340"/>
                        </a:spcBef>
                      </a:pPr>
                      <a:r>
                        <a:rPr lang="ru-RU" sz="1150" dirty="0" smtClean="0">
                          <a:latin typeface="Century Gothic" panose="020B0502020202020204" pitchFamily="34" charset="0"/>
                          <a:cs typeface="Cambria"/>
                        </a:rPr>
                        <a:t>260,2</a:t>
                      </a:r>
                      <a:endParaRPr sz="1150" dirty="0">
                        <a:latin typeface="Century Gothic" panose="020B0502020202020204" pitchFamily="34" charset="0"/>
                        <a:cs typeface="Cambria"/>
                      </a:endParaRPr>
                    </a:p>
                  </a:txBody>
                  <a:tcPr marL="0" marR="0" marT="4318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340"/>
                        </a:spcBef>
                      </a:pPr>
                      <a:r>
                        <a:rPr lang="ru-RU" sz="1150" dirty="0" smtClean="0">
                          <a:latin typeface="Century Gothic" panose="020B0502020202020204" pitchFamily="34" charset="0"/>
                          <a:cs typeface="Cambria"/>
                        </a:rPr>
                        <a:t>102,5</a:t>
                      </a:r>
                      <a:endParaRPr sz="1150" dirty="0">
                        <a:latin typeface="Century Gothic" panose="020B0502020202020204" pitchFamily="34" charset="0"/>
                        <a:cs typeface="Cambria"/>
                      </a:endParaRPr>
                    </a:p>
                  </a:txBody>
                  <a:tcPr marL="0" marR="0" marT="4318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98425">
                        <a:lnSpc>
                          <a:spcPct val="100000"/>
                        </a:lnSpc>
                        <a:spcBef>
                          <a:spcPts val="340"/>
                        </a:spcBef>
                      </a:pPr>
                      <a:r>
                        <a:rPr lang="ru-RU" sz="1150" dirty="0" smtClean="0">
                          <a:latin typeface="Century Gothic" panose="020B0502020202020204" pitchFamily="34" charset="0"/>
                          <a:cs typeface="Cambria"/>
                        </a:rPr>
                        <a:t>100,4</a:t>
                      </a:r>
                      <a:endParaRPr sz="1150" dirty="0">
                        <a:latin typeface="Century Gothic" panose="020B0502020202020204" pitchFamily="34" charset="0"/>
                        <a:cs typeface="Cambria"/>
                      </a:endParaRPr>
                    </a:p>
                  </a:txBody>
                  <a:tcPr marL="0" marR="0" marT="4318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35" algn="ctr">
                        <a:lnSpc>
                          <a:spcPct val="100000"/>
                        </a:lnSpc>
                        <a:spcBef>
                          <a:spcPts val="340"/>
                        </a:spcBef>
                      </a:pPr>
                      <a:r>
                        <a:rPr lang="ru-RU" sz="1150" spc="-5" dirty="0" smtClean="0">
                          <a:latin typeface="Century Gothic" panose="020B0502020202020204" pitchFamily="34" charset="0"/>
                          <a:cs typeface="Cambria"/>
                        </a:rPr>
                        <a:t>139,3</a:t>
                      </a:r>
                      <a:endParaRPr sz="1150" dirty="0">
                        <a:latin typeface="Century Gothic" panose="020B0502020202020204" pitchFamily="34" charset="0"/>
                        <a:cs typeface="Cambria"/>
                      </a:endParaRPr>
                    </a:p>
                  </a:txBody>
                  <a:tcPr marL="0" marR="0" marT="4318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1905" algn="ctr">
                        <a:lnSpc>
                          <a:spcPct val="100000"/>
                        </a:lnSpc>
                        <a:spcBef>
                          <a:spcPts val="340"/>
                        </a:spcBef>
                      </a:pPr>
                      <a:r>
                        <a:rPr lang="ru-RU" sz="1150" spc="-5" dirty="0" smtClean="0">
                          <a:latin typeface="Century Gothic" panose="020B0502020202020204" pitchFamily="34" charset="0"/>
                          <a:cs typeface="Cambria"/>
                        </a:rPr>
                        <a:t>39,4</a:t>
                      </a:r>
                      <a:endParaRPr sz="1150" dirty="0">
                        <a:latin typeface="Century Gothic" panose="020B0502020202020204" pitchFamily="34" charset="0"/>
                        <a:cs typeface="Cambria"/>
                      </a:endParaRPr>
                    </a:p>
                  </a:txBody>
                  <a:tcPr marL="0" marR="0" marT="43180"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340"/>
                        </a:spcBef>
                      </a:pPr>
                      <a:r>
                        <a:rPr lang="ru-RU" sz="1150" spc="-5" dirty="0" smtClean="0">
                          <a:latin typeface="Century Gothic" panose="020B0502020202020204" pitchFamily="34" charset="0"/>
                          <a:cs typeface="Cambria"/>
                        </a:rPr>
                        <a:t>98,0</a:t>
                      </a:r>
                      <a:endParaRPr sz="1150" dirty="0">
                        <a:latin typeface="Century Gothic" panose="020B0502020202020204" pitchFamily="34" charset="0"/>
                        <a:cs typeface="Cambria"/>
                      </a:endParaRPr>
                    </a:p>
                  </a:txBody>
                  <a:tcPr marL="0" marR="0" marT="43180"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627100">
                <a:tc>
                  <a:txBody>
                    <a:bodyPr/>
                    <a:lstStyle/>
                    <a:p>
                      <a:pPr marL="3810">
                        <a:lnSpc>
                          <a:spcPts val="1310"/>
                        </a:lnSpc>
                      </a:pPr>
                      <a:r>
                        <a:rPr sz="1150" spc="-5" dirty="0">
                          <a:latin typeface="Century Gothic" panose="020B0502020202020204" pitchFamily="34" charset="0"/>
                          <a:cs typeface="Cambria"/>
                        </a:rPr>
                        <a:t>Другие вопросы </a:t>
                      </a:r>
                      <a:r>
                        <a:rPr sz="1150" dirty="0">
                          <a:latin typeface="Century Gothic" panose="020B0502020202020204" pitchFamily="34" charset="0"/>
                          <a:cs typeface="Cambria"/>
                        </a:rPr>
                        <a:t>в</a:t>
                      </a:r>
                      <a:r>
                        <a:rPr sz="1150" spc="-30" dirty="0">
                          <a:latin typeface="Century Gothic" panose="020B0502020202020204" pitchFamily="34" charset="0"/>
                          <a:cs typeface="Cambria"/>
                        </a:rPr>
                        <a:t> </a:t>
                      </a:r>
                      <a:r>
                        <a:rPr sz="1150" spc="-5" dirty="0">
                          <a:latin typeface="Century Gothic" panose="020B0502020202020204" pitchFamily="34" charset="0"/>
                          <a:cs typeface="Cambria"/>
                        </a:rPr>
                        <a:t>области</a:t>
                      </a:r>
                      <a:endParaRPr sz="1150">
                        <a:latin typeface="Century Gothic" panose="020B0502020202020204" pitchFamily="34" charset="0"/>
                        <a:cs typeface="Cambria"/>
                      </a:endParaRPr>
                    </a:p>
                    <a:p>
                      <a:pPr marL="3810" marR="139065">
                        <a:lnSpc>
                          <a:spcPts val="1340"/>
                        </a:lnSpc>
                        <a:spcBef>
                          <a:spcPts val="65"/>
                        </a:spcBef>
                      </a:pPr>
                      <a:r>
                        <a:rPr sz="1150" dirty="0">
                          <a:latin typeface="Century Gothic" panose="020B0502020202020204" pitchFamily="34" charset="0"/>
                          <a:cs typeface="Cambria"/>
                        </a:rPr>
                        <a:t>жи</a:t>
                      </a:r>
                      <a:r>
                        <a:rPr sz="1150" spc="-10" dirty="0">
                          <a:latin typeface="Century Gothic" panose="020B0502020202020204" pitchFamily="34" charset="0"/>
                          <a:cs typeface="Cambria"/>
                        </a:rPr>
                        <a:t>л</a:t>
                      </a:r>
                      <a:r>
                        <a:rPr sz="1150" dirty="0">
                          <a:latin typeface="Century Gothic" panose="020B0502020202020204" pitchFamily="34" charset="0"/>
                          <a:cs typeface="Cambria"/>
                        </a:rPr>
                        <a:t>и</a:t>
                      </a:r>
                      <a:r>
                        <a:rPr sz="1150" spc="-15" dirty="0">
                          <a:latin typeface="Century Gothic" panose="020B0502020202020204" pitchFamily="34" charset="0"/>
                          <a:cs typeface="Cambria"/>
                        </a:rPr>
                        <a:t>щ</a:t>
                      </a:r>
                      <a:r>
                        <a:rPr sz="1150" dirty="0">
                          <a:latin typeface="Century Gothic" panose="020B0502020202020204" pitchFamily="34" charset="0"/>
                          <a:cs typeface="Cambria"/>
                        </a:rPr>
                        <a:t>н</a:t>
                      </a:r>
                      <a:r>
                        <a:rPr sz="1150" spc="0" dirty="0">
                          <a:latin typeface="Century Gothic" panose="020B0502020202020204" pitchFamily="34" charset="0"/>
                          <a:cs typeface="Cambria"/>
                        </a:rPr>
                        <a:t>о</a:t>
                      </a:r>
                      <a:r>
                        <a:rPr sz="1150" dirty="0">
                          <a:latin typeface="Century Gothic" panose="020B0502020202020204" pitchFamily="34" charset="0"/>
                          <a:cs typeface="Cambria"/>
                        </a:rPr>
                        <a:t>-</a:t>
                      </a:r>
                      <a:r>
                        <a:rPr sz="1150" spc="-5" dirty="0">
                          <a:latin typeface="Century Gothic" panose="020B0502020202020204" pitchFamily="34" charset="0"/>
                          <a:cs typeface="Cambria"/>
                        </a:rPr>
                        <a:t>к</a:t>
                      </a:r>
                      <a:r>
                        <a:rPr sz="1150" spc="-15" dirty="0">
                          <a:latin typeface="Century Gothic" panose="020B0502020202020204" pitchFamily="34" charset="0"/>
                          <a:cs typeface="Cambria"/>
                        </a:rPr>
                        <a:t>о</a:t>
                      </a:r>
                      <a:r>
                        <a:rPr sz="1150" spc="0" dirty="0">
                          <a:latin typeface="Century Gothic" panose="020B0502020202020204" pitchFamily="34" charset="0"/>
                          <a:cs typeface="Cambria"/>
                        </a:rPr>
                        <a:t>м</a:t>
                      </a:r>
                      <a:r>
                        <a:rPr sz="1150" dirty="0">
                          <a:latin typeface="Century Gothic" panose="020B0502020202020204" pitchFamily="34" charset="0"/>
                          <a:cs typeface="Cambria"/>
                        </a:rPr>
                        <a:t>м</a:t>
                      </a:r>
                      <a:r>
                        <a:rPr sz="1150" spc="-20" dirty="0">
                          <a:latin typeface="Century Gothic" panose="020B0502020202020204" pitchFamily="34" charset="0"/>
                          <a:cs typeface="Cambria"/>
                        </a:rPr>
                        <a:t>у</a:t>
                      </a:r>
                      <a:r>
                        <a:rPr sz="1150" dirty="0">
                          <a:latin typeface="Century Gothic" panose="020B0502020202020204" pitchFamily="34" charset="0"/>
                          <a:cs typeface="Cambria"/>
                        </a:rPr>
                        <a:t>н</a:t>
                      </a:r>
                      <a:r>
                        <a:rPr sz="1150" spc="-5" dirty="0">
                          <a:latin typeface="Century Gothic" panose="020B0502020202020204" pitchFamily="34" charset="0"/>
                          <a:cs typeface="Cambria"/>
                        </a:rPr>
                        <a:t>а</a:t>
                      </a:r>
                      <a:r>
                        <a:rPr sz="1150" dirty="0">
                          <a:latin typeface="Century Gothic" panose="020B0502020202020204" pitchFamily="34" charset="0"/>
                          <a:cs typeface="Cambria"/>
                        </a:rPr>
                        <a:t>л</a:t>
                      </a:r>
                      <a:r>
                        <a:rPr sz="1150" spc="-20" dirty="0">
                          <a:latin typeface="Century Gothic" panose="020B0502020202020204" pitchFamily="34" charset="0"/>
                          <a:cs typeface="Cambria"/>
                        </a:rPr>
                        <a:t>ь</a:t>
                      </a:r>
                      <a:r>
                        <a:rPr sz="1150" spc="-10" dirty="0">
                          <a:latin typeface="Century Gothic" panose="020B0502020202020204" pitchFamily="34" charset="0"/>
                          <a:cs typeface="Cambria"/>
                        </a:rPr>
                        <a:t>н</a:t>
                      </a:r>
                      <a:r>
                        <a:rPr sz="1150" dirty="0">
                          <a:latin typeface="Century Gothic" panose="020B0502020202020204" pitchFamily="34" charset="0"/>
                          <a:cs typeface="Cambria"/>
                        </a:rPr>
                        <a:t>ого  </a:t>
                      </a:r>
                      <a:r>
                        <a:rPr sz="1150" spc="-5" dirty="0">
                          <a:latin typeface="Century Gothic" panose="020B0502020202020204" pitchFamily="34" charset="0"/>
                          <a:cs typeface="Cambria"/>
                        </a:rPr>
                        <a:t>хозяйства</a:t>
                      </a:r>
                      <a:endParaRPr sz="115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25"/>
                        </a:spcBef>
                      </a:pPr>
                      <a:endParaRPr sz="1150" dirty="0">
                        <a:latin typeface="Century Gothic" panose="020B0502020202020204" pitchFamily="34" charset="0"/>
                        <a:cs typeface="Times New Roman"/>
                      </a:endParaRPr>
                    </a:p>
                    <a:p>
                      <a:pPr marL="635" algn="ctr">
                        <a:lnSpc>
                          <a:spcPct val="100000"/>
                        </a:lnSpc>
                      </a:pPr>
                      <a:r>
                        <a:rPr lang="ru-RU" sz="1150" dirty="0" smtClean="0">
                          <a:latin typeface="Century Gothic" panose="020B0502020202020204" pitchFamily="34" charset="0"/>
                          <a:cs typeface="Cambria"/>
                        </a:rPr>
                        <a:t>22,9</a:t>
                      </a:r>
                      <a:endParaRPr sz="1150" dirty="0">
                        <a:latin typeface="Century Gothic" panose="020B0502020202020204" pitchFamily="34" charset="0"/>
                        <a:cs typeface="Cambria"/>
                      </a:endParaRPr>
                    </a:p>
                  </a:txBody>
                  <a:tcPr marL="0" marR="0" marT="317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nSpc>
                          <a:spcPct val="100000"/>
                        </a:lnSpc>
                        <a:spcBef>
                          <a:spcPts val="25"/>
                        </a:spcBef>
                      </a:pPr>
                      <a:endParaRPr sz="11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22,7</a:t>
                      </a:r>
                      <a:endParaRPr sz="1150" dirty="0">
                        <a:latin typeface="Century Gothic" panose="020B0502020202020204" pitchFamily="34" charset="0"/>
                        <a:cs typeface="Cambria"/>
                      </a:endParaRPr>
                    </a:p>
                  </a:txBody>
                  <a:tcPr marL="0" marR="0" marT="317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25"/>
                        </a:spcBef>
                      </a:pPr>
                      <a:endParaRPr sz="1150" dirty="0">
                        <a:latin typeface="Century Gothic" panose="020B0502020202020204" pitchFamily="34" charset="0"/>
                        <a:cs typeface="Times New Roman"/>
                      </a:endParaRPr>
                    </a:p>
                    <a:p>
                      <a:pPr marL="635" algn="ctr">
                        <a:lnSpc>
                          <a:spcPct val="100000"/>
                        </a:lnSpc>
                      </a:pPr>
                      <a:r>
                        <a:rPr lang="ru-RU" sz="1150" dirty="0" smtClean="0">
                          <a:latin typeface="Century Gothic" panose="020B0502020202020204" pitchFamily="34" charset="0"/>
                          <a:cs typeface="Cambria"/>
                        </a:rPr>
                        <a:t>22,0</a:t>
                      </a:r>
                      <a:endParaRPr sz="1150" dirty="0">
                        <a:latin typeface="Century Gothic" panose="020B0502020202020204" pitchFamily="34" charset="0"/>
                        <a:cs typeface="Cambria"/>
                      </a:endParaRPr>
                    </a:p>
                  </a:txBody>
                  <a:tcPr marL="0" marR="0" marT="317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25"/>
                        </a:spcBef>
                      </a:pPr>
                      <a:endParaRPr sz="1150" dirty="0">
                        <a:latin typeface="Century Gothic" panose="020B0502020202020204" pitchFamily="34" charset="0"/>
                        <a:cs typeface="Times New Roman"/>
                      </a:endParaRPr>
                    </a:p>
                    <a:p>
                      <a:pPr marL="148590">
                        <a:lnSpc>
                          <a:spcPct val="100000"/>
                        </a:lnSpc>
                      </a:pPr>
                      <a:r>
                        <a:rPr lang="ru-RU" sz="1150" dirty="0" smtClean="0">
                          <a:latin typeface="Century Gothic" panose="020B0502020202020204" pitchFamily="34" charset="0"/>
                          <a:cs typeface="Cambria"/>
                        </a:rPr>
                        <a:t>21,1</a:t>
                      </a:r>
                      <a:endParaRPr sz="1150" dirty="0">
                        <a:latin typeface="Century Gothic" panose="020B0502020202020204" pitchFamily="34" charset="0"/>
                        <a:cs typeface="Cambria"/>
                      </a:endParaRPr>
                    </a:p>
                  </a:txBody>
                  <a:tcPr marL="0" marR="0" marT="317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25"/>
                        </a:spcBef>
                      </a:pPr>
                      <a:endParaRPr sz="11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99,1</a:t>
                      </a:r>
                      <a:endParaRPr sz="1150" dirty="0">
                        <a:latin typeface="Century Gothic" panose="020B0502020202020204" pitchFamily="34" charset="0"/>
                        <a:cs typeface="Cambria"/>
                      </a:endParaRPr>
                    </a:p>
                  </a:txBody>
                  <a:tcPr marL="0" marR="0" marT="317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nSpc>
                          <a:spcPct val="100000"/>
                        </a:lnSpc>
                        <a:spcBef>
                          <a:spcPts val="25"/>
                        </a:spcBef>
                      </a:pPr>
                      <a:endParaRPr sz="1150" dirty="0">
                        <a:latin typeface="Century Gothic" panose="020B0502020202020204" pitchFamily="34" charset="0"/>
                        <a:cs typeface="Times New Roman"/>
                      </a:endParaRPr>
                    </a:p>
                    <a:p>
                      <a:pPr marL="1905" algn="ctr">
                        <a:lnSpc>
                          <a:spcPct val="100000"/>
                        </a:lnSpc>
                      </a:pPr>
                      <a:r>
                        <a:rPr lang="ru-RU" sz="1150" spc="-5" dirty="0" smtClean="0">
                          <a:latin typeface="Century Gothic" panose="020B0502020202020204" pitchFamily="34" charset="0"/>
                          <a:cs typeface="Cambria"/>
                        </a:rPr>
                        <a:t>96,9</a:t>
                      </a:r>
                      <a:endParaRPr sz="1150" dirty="0">
                        <a:latin typeface="Century Gothic" panose="020B0502020202020204" pitchFamily="34" charset="0"/>
                        <a:cs typeface="Cambria"/>
                      </a:endParaRPr>
                    </a:p>
                  </a:txBody>
                  <a:tcPr marL="0" marR="0" marT="3175"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25"/>
                        </a:spcBef>
                      </a:pPr>
                      <a:endParaRPr sz="11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95,9</a:t>
                      </a:r>
                      <a:endParaRPr sz="1150" dirty="0">
                        <a:latin typeface="Century Gothic" panose="020B0502020202020204" pitchFamily="34" charset="0"/>
                        <a:cs typeface="Cambria"/>
                      </a:endParaRPr>
                    </a:p>
                  </a:txBody>
                  <a:tcPr marL="0" marR="0" marT="3175"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498864">
                <a:tc>
                  <a:txBody>
                    <a:bodyPr/>
                    <a:lstStyle/>
                    <a:p>
                      <a:pPr marL="3810" marR="387985">
                        <a:lnSpc>
                          <a:spcPts val="1340"/>
                        </a:lnSpc>
                        <a:spcBef>
                          <a:spcPts val="265"/>
                        </a:spcBef>
                      </a:pPr>
                      <a:r>
                        <a:rPr sz="1150" b="1" spc="-5" dirty="0">
                          <a:latin typeface="Century Gothic" panose="020B0502020202020204" pitchFamily="34" charset="0"/>
                          <a:cs typeface="Cambria"/>
                        </a:rPr>
                        <a:t>Охрана</a:t>
                      </a:r>
                      <a:r>
                        <a:rPr sz="1150" b="1" spc="-55" dirty="0">
                          <a:latin typeface="Century Gothic" panose="020B0502020202020204" pitchFamily="34" charset="0"/>
                          <a:cs typeface="Cambria"/>
                        </a:rPr>
                        <a:t> </a:t>
                      </a:r>
                      <a:r>
                        <a:rPr sz="1150" b="1" spc="-5" dirty="0">
                          <a:latin typeface="Century Gothic" panose="020B0502020202020204" pitchFamily="34" charset="0"/>
                          <a:cs typeface="Cambria"/>
                        </a:rPr>
                        <a:t>окружающей  среды</a:t>
                      </a:r>
                      <a:endParaRPr sz="1150">
                        <a:latin typeface="Century Gothic" panose="020B0502020202020204" pitchFamily="34" charset="0"/>
                        <a:cs typeface="Cambria"/>
                      </a:endParaRPr>
                    </a:p>
                  </a:txBody>
                  <a:tcPr marL="0" marR="0" marT="3365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919"/>
                        </a:spcBef>
                      </a:pPr>
                      <a:r>
                        <a:rPr lang="ru-RU" sz="1150" b="1" spc="-5" dirty="0" smtClean="0">
                          <a:latin typeface="Century Gothic" panose="020B0502020202020204" pitchFamily="34" charset="0"/>
                          <a:cs typeface="Cambria"/>
                        </a:rPr>
                        <a:t>1,5</a:t>
                      </a:r>
                      <a:endParaRPr sz="1150" dirty="0">
                        <a:latin typeface="Century Gothic" panose="020B0502020202020204" pitchFamily="34" charset="0"/>
                        <a:cs typeface="Cambria"/>
                      </a:endParaRPr>
                    </a:p>
                  </a:txBody>
                  <a:tcPr marL="0" marR="0" marT="116839"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gn="ctr">
                        <a:lnSpc>
                          <a:spcPct val="100000"/>
                        </a:lnSpc>
                        <a:spcBef>
                          <a:spcPts val="919"/>
                        </a:spcBef>
                      </a:pPr>
                      <a:r>
                        <a:rPr lang="ru-RU" sz="1150" b="1" spc="-5"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116839"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919"/>
                        </a:spcBef>
                      </a:pPr>
                      <a:r>
                        <a:rPr lang="ru-RU" sz="1150" b="1" spc="-5"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116839"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919"/>
                        </a:spcBef>
                      </a:pPr>
                      <a:r>
                        <a:rPr lang="ru-RU" sz="1150" b="1" spc="-5"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116839"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919"/>
                        </a:spcBef>
                      </a:pPr>
                      <a:r>
                        <a:rPr lang="ru-RU" sz="1150" b="1" spc="-5"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116839"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gn="ctr">
                        <a:lnSpc>
                          <a:spcPct val="100000"/>
                        </a:lnSpc>
                        <a:spcBef>
                          <a:spcPts val="919"/>
                        </a:spcBef>
                      </a:pPr>
                      <a:r>
                        <a:rPr lang="ru-RU" sz="1150" b="1" spc="-5" dirty="0" smtClean="0">
                          <a:latin typeface="Century Gothic" panose="020B0502020202020204" pitchFamily="34" charset="0"/>
                          <a:cs typeface="Cambria"/>
                        </a:rPr>
                        <a:t>-</a:t>
                      </a:r>
                      <a:endParaRPr sz="1150" dirty="0">
                        <a:latin typeface="Century Gothic" panose="020B0502020202020204" pitchFamily="34" charset="0"/>
                        <a:cs typeface="Cambria"/>
                      </a:endParaRPr>
                    </a:p>
                  </a:txBody>
                  <a:tcPr marL="0" marR="0" marT="116839"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919"/>
                        </a:spcBef>
                      </a:pPr>
                      <a:r>
                        <a:rPr lang="ru-RU" sz="1150" b="1" spc="-5" dirty="0" smtClean="0">
                          <a:latin typeface="Century Gothic" panose="020B0502020202020204" pitchFamily="34" charset="0"/>
                          <a:cs typeface="Cambria"/>
                        </a:rPr>
                        <a:t>-</a:t>
                      </a:r>
                      <a:endParaRPr sz="1150" dirty="0">
                        <a:latin typeface="Century Gothic" panose="020B0502020202020204" pitchFamily="34" charset="0"/>
                        <a:cs typeface="Cambria"/>
                      </a:endParaRPr>
                    </a:p>
                  </a:txBody>
                  <a:tcPr marL="0" marR="0" marT="116839"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r>
              <a:tr h="593859">
                <a:tc>
                  <a:txBody>
                    <a:bodyPr/>
                    <a:lstStyle/>
                    <a:p>
                      <a:pPr marL="3810" marR="31750">
                        <a:lnSpc>
                          <a:spcPts val="1360"/>
                        </a:lnSpc>
                        <a:spcBef>
                          <a:spcPts val="204"/>
                        </a:spcBef>
                      </a:pPr>
                      <a:r>
                        <a:rPr sz="1150" spc="-5" dirty="0">
                          <a:latin typeface="Century Gothic" panose="020B0502020202020204" pitchFamily="34" charset="0"/>
                          <a:cs typeface="Cambria"/>
                        </a:rPr>
                        <a:t>Другие вопросы </a:t>
                      </a:r>
                      <a:r>
                        <a:rPr sz="1150" dirty="0">
                          <a:latin typeface="Century Gothic" panose="020B0502020202020204" pitchFamily="34" charset="0"/>
                          <a:cs typeface="Cambria"/>
                        </a:rPr>
                        <a:t>в </a:t>
                      </a:r>
                      <a:r>
                        <a:rPr sz="1150" spc="-5" dirty="0">
                          <a:latin typeface="Century Gothic" panose="020B0502020202020204" pitchFamily="34" charset="0"/>
                          <a:cs typeface="Cambria"/>
                        </a:rPr>
                        <a:t>области  охраны окружающей</a:t>
                      </a:r>
                      <a:r>
                        <a:rPr sz="1150" spc="-20" dirty="0">
                          <a:latin typeface="Century Gothic" panose="020B0502020202020204" pitchFamily="34" charset="0"/>
                          <a:cs typeface="Cambria"/>
                        </a:rPr>
                        <a:t> </a:t>
                      </a:r>
                      <a:r>
                        <a:rPr sz="1150" spc="-5" dirty="0">
                          <a:latin typeface="Century Gothic" panose="020B0502020202020204" pitchFamily="34" charset="0"/>
                          <a:cs typeface="Cambria"/>
                        </a:rPr>
                        <a:t>среды</a:t>
                      </a:r>
                      <a:endParaRPr sz="1150" dirty="0">
                        <a:latin typeface="Century Gothic" panose="020B0502020202020204" pitchFamily="34" charset="0"/>
                        <a:cs typeface="Cambria"/>
                      </a:endParaRPr>
                    </a:p>
                  </a:txBody>
                  <a:tcPr marL="0" marR="0" marT="26034" marB="0">
                    <a:lnL w="6350">
                      <a:solidFill>
                        <a:srgbClr val="91CDDC"/>
                      </a:solidFill>
                      <a:prstDash val="soli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880"/>
                        </a:spcBef>
                      </a:pPr>
                      <a:r>
                        <a:rPr lang="ru-RU" sz="1150" dirty="0" smtClean="0">
                          <a:latin typeface="Century Gothic" panose="020B0502020202020204" pitchFamily="34" charset="0"/>
                          <a:cs typeface="Cambria"/>
                        </a:rPr>
                        <a:t>1,5</a:t>
                      </a:r>
                      <a:endParaRPr sz="1150" dirty="0">
                        <a:latin typeface="Century Gothic" panose="020B0502020202020204" pitchFamily="34" charset="0"/>
                        <a:cs typeface="Cambria"/>
                      </a:endParaRPr>
                    </a:p>
                  </a:txBody>
                  <a:tcPr marL="0" marR="0" marT="11176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2540" algn="ctr">
                        <a:lnSpc>
                          <a:spcPct val="100000"/>
                        </a:lnSpc>
                        <a:spcBef>
                          <a:spcPts val="880"/>
                        </a:spcBef>
                      </a:pPr>
                      <a:r>
                        <a:rPr lang="ru-RU" sz="1150"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11176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880"/>
                        </a:spcBef>
                      </a:pPr>
                      <a:r>
                        <a:rPr lang="ru-RU" sz="1150"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11176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880"/>
                        </a:spcBef>
                      </a:pPr>
                      <a:r>
                        <a:rPr lang="ru-RU" sz="1150"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11176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880"/>
                        </a:spcBef>
                      </a:pPr>
                      <a:r>
                        <a:rPr lang="ru-RU" sz="1150"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11176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635" algn="ctr">
                        <a:lnSpc>
                          <a:spcPct val="100000"/>
                        </a:lnSpc>
                        <a:spcBef>
                          <a:spcPts val="880"/>
                        </a:spcBef>
                      </a:pPr>
                      <a:r>
                        <a:rPr lang="ru-RU" sz="1150" dirty="0" smtClean="0">
                          <a:latin typeface="Century Gothic" panose="020B0502020202020204" pitchFamily="34" charset="0"/>
                          <a:cs typeface="Cambria"/>
                        </a:rPr>
                        <a:t>-</a:t>
                      </a:r>
                      <a:endParaRPr sz="1150" dirty="0">
                        <a:latin typeface="Century Gothic" panose="020B0502020202020204" pitchFamily="34" charset="0"/>
                        <a:cs typeface="Cambria"/>
                      </a:endParaRPr>
                    </a:p>
                  </a:txBody>
                  <a:tcPr marL="0" marR="0" marT="111760" marB="0">
                    <a:lnL w="6350" cap="flat" cmpd="sng" algn="ctr">
                      <a:solidFill>
                        <a:srgbClr val="91CDDC"/>
                      </a:solidFill>
                      <a:prstDash val="solid"/>
                      <a:round/>
                      <a:headEnd type="none" w="med" len="med"/>
                      <a:tailEnd type="none" w="med" len="med"/>
                    </a:lnL>
                    <a:lnR w="9525"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880"/>
                        </a:spcBef>
                      </a:pPr>
                      <a:r>
                        <a:rPr lang="ru-RU" sz="1150" dirty="0" smtClean="0">
                          <a:latin typeface="Century Gothic" panose="020B0502020202020204" pitchFamily="34" charset="0"/>
                          <a:cs typeface="Cambria"/>
                        </a:rPr>
                        <a:t>-</a:t>
                      </a:r>
                      <a:endParaRPr sz="1150" dirty="0">
                        <a:latin typeface="Century Gothic" panose="020B0502020202020204" pitchFamily="34" charset="0"/>
                        <a:cs typeface="Cambria"/>
                      </a:endParaRPr>
                    </a:p>
                  </a:txBody>
                  <a:tcPr marL="0" marR="0" marT="111760" marB="0">
                    <a:lnL w="9525"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r>
              <a:tr h="250840">
                <a:tc>
                  <a:txBody>
                    <a:bodyPr/>
                    <a:lstStyle/>
                    <a:p>
                      <a:pPr marL="3810">
                        <a:lnSpc>
                          <a:spcPts val="1255"/>
                        </a:lnSpc>
                      </a:pPr>
                      <a:r>
                        <a:rPr sz="1150" b="1" spc="-5" dirty="0">
                          <a:latin typeface="Century Gothic" panose="020B0502020202020204" pitchFamily="34" charset="0"/>
                          <a:cs typeface="Cambria"/>
                        </a:rPr>
                        <a:t>Образование</a:t>
                      </a:r>
                      <a:endParaRPr sz="1150" dirty="0">
                        <a:latin typeface="Century Gothic" panose="020B0502020202020204" pitchFamily="34" charset="0"/>
                        <a:cs typeface="Cambria"/>
                      </a:endParaRPr>
                    </a:p>
                  </a:txBody>
                  <a:tcPr marL="0" marR="0" marT="0" marB="0">
                    <a:lnL w="6350">
                      <a:solidFill>
                        <a:srgbClr val="91CDDC"/>
                      </a:solidFill>
                      <a:prstDash val="soli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solidFill>
                      <a:srgbClr val="D9EEF3"/>
                    </a:solidFill>
                  </a:tcPr>
                </a:tc>
                <a:tc>
                  <a:txBody>
                    <a:bodyPr/>
                    <a:lstStyle/>
                    <a:p>
                      <a:pPr algn="ctr">
                        <a:lnSpc>
                          <a:spcPts val="1185"/>
                        </a:lnSpc>
                      </a:pPr>
                      <a:r>
                        <a:rPr lang="ru-RU" sz="1150" b="1" dirty="0" smtClean="0">
                          <a:latin typeface="Century Gothic" panose="020B0502020202020204" pitchFamily="34" charset="0"/>
                          <a:cs typeface="Cambria"/>
                        </a:rPr>
                        <a:t>1502,5</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marL="1270" algn="ctr">
                        <a:lnSpc>
                          <a:spcPts val="1185"/>
                        </a:lnSpc>
                      </a:pPr>
                      <a:r>
                        <a:rPr lang="ru-RU" sz="1150" b="1" dirty="0" smtClean="0">
                          <a:latin typeface="Century Gothic" panose="020B0502020202020204" pitchFamily="34" charset="0"/>
                          <a:cs typeface="Cambria"/>
                        </a:rPr>
                        <a:t>1545,1</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solidFill>
                      <a:srgbClr val="D9EEF3"/>
                    </a:solidFill>
                  </a:tcPr>
                </a:tc>
                <a:tc>
                  <a:txBody>
                    <a:bodyPr/>
                    <a:lstStyle/>
                    <a:p>
                      <a:pPr algn="ctr">
                        <a:lnSpc>
                          <a:spcPts val="1185"/>
                        </a:lnSpc>
                      </a:pPr>
                      <a:r>
                        <a:rPr lang="ru-RU" sz="1150" b="1" dirty="0" smtClean="0">
                          <a:latin typeface="Century Gothic" panose="020B0502020202020204" pitchFamily="34" charset="0"/>
                          <a:cs typeface="Cambria"/>
                        </a:rPr>
                        <a:t>1490,7</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solidFill>
                      <a:srgbClr val="D9EEF3"/>
                    </a:solidFill>
                  </a:tcPr>
                </a:tc>
                <a:tc>
                  <a:txBody>
                    <a:bodyPr/>
                    <a:lstStyle/>
                    <a:p>
                      <a:pPr marR="36195" algn="ctr">
                        <a:lnSpc>
                          <a:spcPts val="1185"/>
                        </a:lnSpc>
                      </a:pPr>
                      <a:r>
                        <a:rPr lang="ru-RU" sz="1150" b="1" dirty="0" smtClean="0">
                          <a:latin typeface="Century Gothic" panose="020B0502020202020204" pitchFamily="34" charset="0"/>
                          <a:cs typeface="Cambria"/>
                        </a:rPr>
                        <a:t>1326,5</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solidFill>
                      <a:srgbClr val="D9EEF3"/>
                    </a:solidFill>
                  </a:tcPr>
                </a:tc>
                <a:tc>
                  <a:txBody>
                    <a:bodyPr/>
                    <a:lstStyle/>
                    <a:p>
                      <a:pPr algn="ctr">
                        <a:lnSpc>
                          <a:spcPts val="1185"/>
                        </a:lnSpc>
                      </a:pPr>
                      <a:r>
                        <a:rPr lang="ru-RU" sz="1150" b="1" spc="-5" dirty="0" smtClean="0">
                          <a:latin typeface="Century Gothic" panose="020B0502020202020204" pitchFamily="34" charset="0"/>
                          <a:cs typeface="Cambria"/>
                        </a:rPr>
                        <a:t>102,8</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gn="ctr">
                        <a:lnSpc>
                          <a:spcPts val="1185"/>
                        </a:lnSpc>
                      </a:pPr>
                      <a:r>
                        <a:rPr lang="ru-RU" sz="1150" b="1" spc="-5" dirty="0" smtClean="0">
                          <a:latin typeface="Century Gothic" panose="020B0502020202020204" pitchFamily="34" charset="0"/>
                          <a:cs typeface="Cambria"/>
                        </a:rPr>
                        <a:t>96,5</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9525"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solidFill>
                      <a:srgbClr val="D9EEF3"/>
                    </a:solidFill>
                  </a:tcPr>
                </a:tc>
                <a:tc>
                  <a:txBody>
                    <a:bodyPr/>
                    <a:lstStyle/>
                    <a:p>
                      <a:pPr algn="ctr">
                        <a:lnSpc>
                          <a:spcPts val="1185"/>
                        </a:lnSpc>
                      </a:pPr>
                      <a:r>
                        <a:rPr lang="ru-RU" sz="1150" b="1" spc="-5" dirty="0" smtClean="0">
                          <a:latin typeface="Century Gothic" panose="020B0502020202020204" pitchFamily="34" charset="0"/>
                          <a:cs typeface="Cambria"/>
                        </a:rPr>
                        <a:t>89,0</a:t>
                      </a:r>
                      <a:endParaRPr sz="1150" dirty="0">
                        <a:latin typeface="Century Gothic" panose="020B0502020202020204" pitchFamily="34" charset="0"/>
                        <a:cs typeface="Cambria"/>
                      </a:endParaRPr>
                    </a:p>
                  </a:txBody>
                  <a:tcPr marL="0" marR="0" marT="0" marB="0">
                    <a:lnL w="9525"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solidFill>
                      <a:srgbClr val="D9EEF3"/>
                    </a:solidFill>
                  </a:tcPr>
                </a:tc>
              </a:tr>
              <a:tr h="282195">
                <a:tc>
                  <a:txBody>
                    <a:bodyPr/>
                    <a:lstStyle/>
                    <a:p>
                      <a:pPr marL="3810">
                        <a:lnSpc>
                          <a:spcPct val="100000"/>
                        </a:lnSpc>
                        <a:spcBef>
                          <a:spcPts val="170"/>
                        </a:spcBef>
                      </a:pPr>
                      <a:r>
                        <a:rPr sz="1150" spc="-5" dirty="0">
                          <a:latin typeface="Century Gothic" panose="020B0502020202020204" pitchFamily="34" charset="0"/>
                          <a:cs typeface="Cambria"/>
                        </a:rPr>
                        <a:t>Дошкольное</a:t>
                      </a:r>
                      <a:r>
                        <a:rPr sz="1150" spc="-30" dirty="0">
                          <a:latin typeface="Century Gothic" panose="020B0502020202020204" pitchFamily="34" charset="0"/>
                          <a:cs typeface="Cambria"/>
                        </a:rPr>
                        <a:t> </a:t>
                      </a:r>
                      <a:r>
                        <a:rPr sz="1150" spc="-5" dirty="0">
                          <a:latin typeface="Century Gothic" panose="020B0502020202020204" pitchFamily="34" charset="0"/>
                          <a:cs typeface="Cambria"/>
                        </a:rPr>
                        <a:t>образование</a:t>
                      </a:r>
                      <a:endParaRPr sz="1150">
                        <a:latin typeface="Century Gothic" panose="020B0502020202020204" pitchFamily="34" charset="0"/>
                        <a:cs typeface="Cambria"/>
                      </a:endParaRPr>
                    </a:p>
                  </a:txBody>
                  <a:tcPr marL="0" marR="0" marT="2159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229"/>
                        </a:spcBef>
                      </a:pPr>
                      <a:r>
                        <a:rPr lang="ru-RU" sz="1150" dirty="0" smtClean="0">
                          <a:latin typeface="Century Gothic" panose="020B0502020202020204" pitchFamily="34" charset="0"/>
                          <a:cs typeface="Cambria"/>
                        </a:rPr>
                        <a:t>744,6</a:t>
                      </a:r>
                      <a:endParaRPr sz="1150" dirty="0">
                        <a:latin typeface="Century Gothic" panose="020B0502020202020204" pitchFamily="34" charset="0"/>
                        <a:cs typeface="Cambria"/>
                      </a:endParaRPr>
                    </a:p>
                  </a:txBody>
                  <a:tcPr marL="0" marR="0" marT="29209"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1905" algn="ctr">
                        <a:lnSpc>
                          <a:spcPct val="100000"/>
                        </a:lnSpc>
                        <a:spcBef>
                          <a:spcPts val="229"/>
                        </a:spcBef>
                      </a:pPr>
                      <a:r>
                        <a:rPr lang="ru-RU" sz="1150" dirty="0" smtClean="0">
                          <a:latin typeface="Century Gothic" panose="020B0502020202020204" pitchFamily="34" charset="0"/>
                          <a:cs typeface="Cambria"/>
                        </a:rPr>
                        <a:t>597,0</a:t>
                      </a:r>
                      <a:endParaRPr sz="1150" dirty="0">
                        <a:latin typeface="Century Gothic" panose="020B0502020202020204" pitchFamily="34" charset="0"/>
                        <a:cs typeface="Cambria"/>
                      </a:endParaRPr>
                    </a:p>
                  </a:txBody>
                  <a:tcPr marL="0" marR="0" marT="29209"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229"/>
                        </a:spcBef>
                      </a:pPr>
                      <a:r>
                        <a:rPr lang="ru-RU" sz="1150" dirty="0" smtClean="0">
                          <a:latin typeface="Century Gothic" panose="020B0502020202020204" pitchFamily="34" charset="0"/>
                          <a:cs typeface="Cambria"/>
                        </a:rPr>
                        <a:t>581,9</a:t>
                      </a:r>
                      <a:endParaRPr sz="1150" dirty="0">
                        <a:latin typeface="Century Gothic" panose="020B0502020202020204" pitchFamily="34" charset="0"/>
                        <a:cs typeface="Cambria"/>
                      </a:endParaRPr>
                    </a:p>
                  </a:txBody>
                  <a:tcPr marL="0" marR="0" marT="29209"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98425">
                        <a:lnSpc>
                          <a:spcPct val="100000"/>
                        </a:lnSpc>
                        <a:spcBef>
                          <a:spcPts val="229"/>
                        </a:spcBef>
                      </a:pPr>
                      <a:r>
                        <a:rPr lang="ru-RU" sz="1150" dirty="0" smtClean="0">
                          <a:latin typeface="Century Gothic" panose="020B0502020202020204" pitchFamily="34" charset="0"/>
                          <a:cs typeface="Cambria"/>
                        </a:rPr>
                        <a:t>573,9</a:t>
                      </a:r>
                      <a:endParaRPr sz="1150" dirty="0">
                        <a:latin typeface="Century Gothic" panose="020B0502020202020204" pitchFamily="34" charset="0"/>
                        <a:cs typeface="Cambria"/>
                      </a:endParaRPr>
                    </a:p>
                  </a:txBody>
                  <a:tcPr marL="0" marR="0" marT="29209"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35" algn="ctr">
                        <a:lnSpc>
                          <a:spcPct val="100000"/>
                        </a:lnSpc>
                        <a:spcBef>
                          <a:spcPts val="229"/>
                        </a:spcBef>
                      </a:pPr>
                      <a:r>
                        <a:rPr lang="ru-RU" sz="1150" spc="-5" dirty="0" smtClean="0">
                          <a:latin typeface="Century Gothic" panose="020B0502020202020204" pitchFamily="34" charset="0"/>
                          <a:cs typeface="Cambria"/>
                        </a:rPr>
                        <a:t>80,2</a:t>
                      </a:r>
                      <a:endParaRPr sz="1150" dirty="0">
                        <a:latin typeface="Century Gothic" panose="020B0502020202020204" pitchFamily="34" charset="0"/>
                        <a:cs typeface="Cambria"/>
                      </a:endParaRPr>
                    </a:p>
                  </a:txBody>
                  <a:tcPr marL="0" marR="0" marT="29209"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1905" algn="ctr">
                        <a:lnSpc>
                          <a:spcPct val="100000"/>
                        </a:lnSpc>
                        <a:spcBef>
                          <a:spcPts val="229"/>
                        </a:spcBef>
                      </a:pPr>
                      <a:r>
                        <a:rPr lang="ru-RU" sz="1150" spc="-5" dirty="0" smtClean="0">
                          <a:latin typeface="Century Gothic" panose="020B0502020202020204" pitchFamily="34" charset="0"/>
                          <a:cs typeface="Cambria"/>
                        </a:rPr>
                        <a:t>97,5</a:t>
                      </a:r>
                      <a:endParaRPr sz="1150" dirty="0">
                        <a:latin typeface="Century Gothic" panose="020B0502020202020204" pitchFamily="34" charset="0"/>
                        <a:cs typeface="Cambria"/>
                      </a:endParaRPr>
                    </a:p>
                  </a:txBody>
                  <a:tcPr marL="0" marR="0" marT="29209"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229"/>
                        </a:spcBef>
                      </a:pPr>
                      <a:r>
                        <a:rPr lang="ru-RU" sz="1150" dirty="0" smtClean="0">
                          <a:latin typeface="Century Gothic" panose="020B0502020202020204" pitchFamily="34" charset="0"/>
                          <a:cs typeface="Cambria"/>
                        </a:rPr>
                        <a:t>98,6</a:t>
                      </a:r>
                      <a:endParaRPr sz="1150" dirty="0">
                        <a:latin typeface="Century Gothic" panose="020B0502020202020204" pitchFamily="34" charset="0"/>
                        <a:cs typeface="Cambria"/>
                      </a:endParaRPr>
                    </a:p>
                  </a:txBody>
                  <a:tcPr marL="0" marR="0" marT="29209"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85152" y="209816"/>
            <a:ext cx="371348" cy="258404"/>
          </a:xfrm>
          <a:prstGeom prst="rect">
            <a:avLst/>
          </a:prstGeom>
        </p:spPr>
        <p:txBody>
          <a:bodyPr vert="horz" wrap="square" lIns="0" tIns="12065" rIns="0" bIns="0" rtlCol="0">
            <a:spAutoFit/>
          </a:bodyPr>
          <a:lstStyle/>
          <a:p>
            <a:pPr marL="12700">
              <a:lnSpc>
                <a:spcPct val="100000"/>
              </a:lnSpc>
              <a:spcBef>
                <a:spcPts val="95"/>
              </a:spcBef>
            </a:pPr>
            <a:r>
              <a:rPr lang="ru-RU" sz="1600" b="1" dirty="0" smtClean="0">
                <a:latin typeface="Century Gothic" panose="020B0502020202020204" pitchFamily="34" charset="0"/>
                <a:cs typeface="Times New Roman"/>
              </a:rPr>
              <a:t>16</a:t>
            </a:r>
            <a:endParaRPr sz="1600" dirty="0">
              <a:latin typeface="Century Gothic" panose="020B0502020202020204" pitchFamily="34" charset="0"/>
              <a:cs typeface="Times New Roman"/>
            </a:endParaRPr>
          </a:p>
        </p:txBody>
      </p:sp>
      <p:graphicFrame>
        <p:nvGraphicFramePr>
          <p:cNvPr id="3" name="object 3"/>
          <p:cNvGraphicFramePr>
            <a:graphicFrameLocks noGrp="1"/>
          </p:cNvGraphicFramePr>
          <p:nvPr>
            <p:extLst>
              <p:ext uri="{D42A27DB-BD31-4B8C-83A1-F6EECF244321}">
                <p14:modId xmlns:p14="http://schemas.microsoft.com/office/powerpoint/2010/main" val="3643806012"/>
              </p:ext>
            </p:extLst>
          </p:nvPr>
        </p:nvGraphicFramePr>
        <p:xfrm>
          <a:off x="356614" y="749801"/>
          <a:ext cx="6828538" cy="5367999"/>
        </p:xfrm>
        <a:graphic>
          <a:graphicData uri="http://schemas.openxmlformats.org/drawingml/2006/table">
            <a:tbl>
              <a:tblPr firstRow="1" bandRow="1">
                <a:tableStyleId>{2D5ABB26-0587-4C30-8999-92F81FD0307C}</a:tableStyleId>
              </a:tblPr>
              <a:tblGrid>
                <a:gridCol w="2206994"/>
                <a:gridCol w="839130"/>
                <a:gridCol w="736292"/>
                <a:gridCol w="736025"/>
                <a:gridCol w="734669"/>
                <a:gridCol w="524466"/>
                <a:gridCol w="524625"/>
                <a:gridCol w="526337"/>
              </a:tblGrid>
              <a:tr h="266700">
                <a:tc rowSpan="2">
                  <a:txBody>
                    <a:bodyPr/>
                    <a:lstStyle/>
                    <a:p>
                      <a:pPr>
                        <a:lnSpc>
                          <a:spcPct val="100000"/>
                        </a:lnSpc>
                        <a:spcBef>
                          <a:spcPts val="50"/>
                        </a:spcBef>
                      </a:pPr>
                      <a:endParaRPr sz="1300" dirty="0">
                        <a:latin typeface="Century Gothic" panose="020B0502020202020204" pitchFamily="34" charset="0"/>
                        <a:cs typeface="Times New Roman"/>
                      </a:endParaRPr>
                    </a:p>
                    <a:p>
                      <a:pPr marL="292100" marR="71755" indent="-215265">
                        <a:lnSpc>
                          <a:spcPts val="1220"/>
                        </a:lnSpc>
                      </a:pPr>
                      <a:r>
                        <a:rPr sz="1050" b="1" spc="-5" dirty="0">
                          <a:solidFill>
                            <a:srgbClr val="FFFFFF"/>
                          </a:solidFill>
                          <a:latin typeface="Century Gothic" panose="020B0502020202020204" pitchFamily="34" charset="0"/>
                          <a:cs typeface="Cambria"/>
                        </a:rPr>
                        <a:t>Наименование показателя  (раздел,</a:t>
                      </a:r>
                      <a:r>
                        <a:rPr sz="1050" b="1" spc="-65" dirty="0">
                          <a:solidFill>
                            <a:srgbClr val="FFFFFF"/>
                          </a:solidFill>
                          <a:latin typeface="Century Gothic" panose="020B0502020202020204" pitchFamily="34" charset="0"/>
                          <a:cs typeface="Cambria"/>
                        </a:rPr>
                        <a:t> </a:t>
                      </a:r>
                      <a:r>
                        <a:rPr sz="1050" b="1" spc="-5" dirty="0">
                          <a:solidFill>
                            <a:srgbClr val="FFFFFF"/>
                          </a:solidFill>
                          <a:latin typeface="Century Gothic" panose="020B0502020202020204" pitchFamily="34" charset="0"/>
                          <a:cs typeface="Cambria"/>
                        </a:rPr>
                        <a:t>подраздел)</a:t>
                      </a:r>
                      <a:endParaRPr sz="1050" dirty="0">
                        <a:latin typeface="Century Gothic" panose="020B0502020202020204" pitchFamily="34" charset="0"/>
                        <a:cs typeface="Cambria"/>
                      </a:endParaRPr>
                    </a:p>
                  </a:txBody>
                  <a:tcPr marL="0" marR="0" marT="6350" marB="0">
                    <a:lnL w="6350">
                      <a:solidFill>
                        <a:srgbClr val="91CDDC"/>
                      </a:solidFill>
                      <a:prstDash val="solid"/>
                    </a:lnL>
                    <a:lnR w="6350" cap="flat" cmpd="sng" algn="ctr">
                      <a:solidFill>
                        <a:srgbClr val="D9D9D9"/>
                      </a:solidFill>
                      <a:prstDash val="solid"/>
                      <a:round/>
                      <a:headEnd type="none" w="med" len="med"/>
                      <a:tailEnd type="none" w="med" len="med"/>
                    </a:lnR>
                    <a:lnT w="6350">
                      <a:solidFill>
                        <a:srgbClr val="91CDDC"/>
                      </a:solidFill>
                      <a:prstDash val="solid"/>
                    </a:lnT>
                    <a:lnB w="6350">
                      <a:solidFill>
                        <a:srgbClr val="91CDDC"/>
                      </a:solidFill>
                      <a:prstDash val="solid"/>
                    </a:lnB>
                    <a:solidFill>
                      <a:srgbClr val="4AACC5"/>
                    </a:solidFill>
                  </a:tcPr>
                </a:tc>
                <a:tc rowSpan="2">
                  <a:txBody>
                    <a:bodyPr/>
                    <a:lstStyle/>
                    <a:p>
                      <a:pPr algn="ctr">
                        <a:lnSpc>
                          <a:spcPct val="100000"/>
                        </a:lnSpc>
                        <a:spcBef>
                          <a:spcPts val="20"/>
                        </a:spcBef>
                      </a:pPr>
                      <a:endParaRPr sz="1300" dirty="0">
                        <a:latin typeface="Century Gothic" panose="020B0502020202020204" pitchFamily="34" charset="0"/>
                        <a:cs typeface="Times New Roman"/>
                      </a:endParaRPr>
                    </a:p>
                    <a:p>
                      <a:pPr marL="41910" algn="ctr">
                        <a:lnSpc>
                          <a:spcPts val="1250"/>
                        </a:lnSpc>
                      </a:pPr>
                      <a:r>
                        <a:rPr lang="ru-RU" sz="1050" b="1" spc="-5" dirty="0" smtClean="0">
                          <a:solidFill>
                            <a:srgbClr val="FFFFFF"/>
                          </a:solidFill>
                          <a:latin typeface="Century Gothic" panose="020B0502020202020204" pitchFamily="34" charset="0"/>
                          <a:cs typeface="Cambria"/>
                        </a:rPr>
                        <a:t>2021 год (отчет)</a:t>
                      </a:r>
                      <a:endParaRPr sz="1050" dirty="0">
                        <a:latin typeface="Century Gothic" panose="020B0502020202020204" pitchFamily="34" charset="0"/>
                        <a:cs typeface="Cambria"/>
                      </a:endParaRPr>
                    </a:p>
                  </a:txBody>
                  <a:tcPr marL="0" marR="0" marT="2540" marB="0">
                    <a:lnL w="6350" cap="flat" cmpd="sng" algn="ctr">
                      <a:solidFill>
                        <a:srgbClr val="D9D9D9"/>
                      </a:solidFill>
                      <a:prstDash val="solid"/>
                      <a:round/>
                      <a:headEnd type="none" w="med" len="med"/>
                      <a:tailEnd type="none" w="med" len="med"/>
                    </a:lnL>
                    <a:lnR w="6350">
                      <a:solidFill>
                        <a:srgbClr val="D9D9D9"/>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solidFill>
                      <a:srgbClr val="4AACC5"/>
                    </a:solidFill>
                  </a:tcPr>
                </a:tc>
                <a:tc rowSpan="2">
                  <a:txBody>
                    <a:bodyPr/>
                    <a:lstStyle/>
                    <a:p>
                      <a:pPr algn="ctr">
                        <a:lnSpc>
                          <a:spcPct val="100000"/>
                        </a:lnSpc>
                      </a:pPr>
                      <a:endParaRPr sz="1200" dirty="0">
                        <a:latin typeface="Century Gothic" panose="020B0502020202020204" pitchFamily="34" charset="0"/>
                        <a:cs typeface="Times New Roman"/>
                      </a:endParaRPr>
                    </a:p>
                    <a:p>
                      <a:pPr marL="29845" algn="ctr">
                        <a:lnSpc>
                          <a:spcPct val="100000"/>
                        </a:lnSpc>
                        <a:spcBef>
                          <a:spcPts val="700"/>
                        </a:spcBef>
                      </a:pPr>
                      <a:r>
                        <a:rPr sz="1050" b="1" spc="-5" dirty="0" smtClean="0">
                          <a:solidFill>
                            <a:srgbClr val="FFFFFF"/>
                          </a:solidFill>
                          <a:latin typeface="Century Gothic" panose="020B0502020202020204" pitchFamily="34" charset="0"/>
                          <a:cs typeface="Cambria"/>
                        </a:rPr>
                        <a:t>202</a:t>
                      </a:r>
                      <a:r>
                        <a:rPr lang="ru-RU" sz="1050" b="1" spc="-5" dirty="0" smtClean="0">
                          <a:solidFill>
                            <a:srgbClr val="FFFFFF"/>
                          </a:solidFill>
                          <a:latin typeface="Century Gothic" panose="020B0502020202020204" pitchFamily="34" charset="0"/>
                          <a:cs typeface="Cambria"/>
                        </a:rPr>
                        <a:t>2</a:t>
                      </a:r>
                      <a:r>
                        <a:rPr sz="1050" b="1" spc="-80" dirty="0" smtClean="0">
                          <a:solidFill>
                            <a:srgbClr val="FFFFFF"/>
                          </a:solidFill>
                          <a:latin typeface="Century Gothic" panose="020B0502020202020204" pitchFamily="34" charset="0"/>
                          <a:cs typeface="Cambria"/>
                        </a:rPr>
                        <a:t> </a:t>
                      </a:r>
                      <a:r>
                        <a:rPr sz="1050" b="1" spc="-5" dirty="0">
                          <a:solidFill>
                            <a:srgbClr val="FFFFFF"/>
                          </a:solidFill>
                          <a:latin typeface="Century Gothic" panose="020B0502020202020204" pitchFamily="34" charset="0"/>
                          <a:cs typeface="Cambria"/>
                        </a:rPr>
                        <a:t>год</a:t>
                      </a:r>
                      <a:endParaRPr sz="1050" dirty="0">
                        <a:latin typeface="Century Gothic" panose="020B0502020202020204" pitchFamily="34" charset="0"/>
                        <a:cs typeface="Cambria"/>
                      </a:endParaRPr>
                    </a:p>
                  </a:txBody>
                  <a:tcPr marL="0" marR="0" marT="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gridSpan="2">
                  <a:txBody>
                    <a:bodyPr/>
                    <a:lstStyle/>
                    <a:p>
                      <a:pPr marL="40640">
                        <a:lnSpc>
                          <a:spcPct val="100000"/>
                        </a:lnSpc>
                        <a:spcBef>
                          <a:spcPts val="409"/>
                        </a:spcBef>
                      </a:pPr>
                      <a:r>
                        <a:rPr sz="1050" b="1" dirty="0">
                          <a:solidFill>
                            <a:srgbClr val="FFFFFF"/>
                          </a:solidFill>
                          <a:latin typeface="Century Gothic" panose="020B0502020202020204" pitchFamily="34" charset="0"/>
                          <a:cs typeface="Cambria"/>
                        </a:rPr>
                        <a:t>Плановый</a:t>
                      </a:r>
                      <a:r>
                        <a:rPr sz="1050" b="1" spc="-95" dirty="0">
                          <a:solidFill>
                            <a:srgbClr val="FFFFFF"/>
                          </a:solidFill>
                          <a:latin typeface="Century Gothic" panose="020B0502020202020204" pitchFamily="34" charset="0"/>
                          <a:cs typeface="Cambria"/>
                        </a:rPr>
                        <a:t> </a:t>
                      </a:r>
                      <a:r>
                        <a:rPr sz="1050" b="1" spc="-5" dirty="0">
                          <a:solidFill>
                            <a:srgbClr val="FFFFFF"/>
                          </a:solidFill>
                          <a:latin typeface="Century Gothic" panose="020B0502020202020204" pitchFamily="34" charset="0"/>
                          <a:cs typeface="Cambria"/>
                        </a:rPr>
                        <a:t>период</a:t>
                      </a:r>
                      <a:endParaRPr sz="1050" dirty="0">
                        <a:latin typeface="Century Gothic" panose="020B0502020202020204" pitchFamily="34" charset="0"/>
                        <a:cs typeface="Cambria"/>
                      </a:endParaRPr>
                    </a:p>
                  </a:txBody>
                  <a:tcPr marL="0" marR="0" marT="52069" marB="0">
                    <a:lnL w="6350">
                      <a:solidFill>
                        <a:srgbClr val="D9D9D9"/>
                      </a:solidFill>
                      <a:prstDash val="solid"/>
                    </a:lnL>
                    <a:lnR w="6350">
                      <a:solidFill>
                        <a:srgbClr val="D9D9D9"/>
                      </a:solidFill>
                      <a:prstDash val="solid"/>
                    </a:lnR>
                    <a:lnT w="6350">
                      <a:solidFill>
                        <a:srgbClr val="91CDDC"/>
                      </a:solidFill>
                      <a:prstDash val="solid"/>
                    </a:lnT>
                    <a:lnB w="6350">
                      <a:solidFill>
                        <a:srgbClr val="D9D9D9"/>
                      </a:solidFill>
                      <a:prstDash val="solid"/>
                    </a:lnB>
                    <a:solidFill>
                      <a:srgbClr val="4AACC5"/>
                    </a:solidFill>
                  </a:tcPr>
                </a:tc>
                <a:tc hMerge="1">
                  <a:txBody>
                    <a:bodyPr/>
                    <a:lstStyle/>
                    <a:p>
                      <a:endParaRPr/>
                    </a:p>
                  </a:txBody>
                  <a:tcPr marL="0" marR="0" marT="0" marB="0"/>
                </a:tc>
                <a:tc gridSpan="3">
                  <a:txBody>
                    <a:bodyPr/>
                    <a:lstStyle/>
                    <a:p>
                      <a:pPr marL="471805">
                        <a:lnSpc>
                          <a:spcPct val="100000"/>
                        </a:lnSpc>
                        <a:spcBef>
                          <a:spcPts val="409"/>
                        </a:spcBef>
                      </a:pPr>
                      <a:r>
                        <a:rPr sz="1050" b="1" spc="-5" dirty="0">
                          <a:solidFill>
                            <a:srgbClr val="FFFFFF"/>
                          </a:solidFill>
                          <a:latin typeface="Century Gothic" panose="020B0502020202020204" pitchFamily="34" charset="0"/>
                          <a:cs typeface="Cambria"/>
                        </a:rPr>
                        <a:t>Динамика,</a:t>
                      </a:r>
                      <a:r>
                        <a:rPr sz="1050" b="1" spc="-75" dirty="0">
                          <a:solidFill>
                            <a:srgbClr val="FFFFFF"/>
                          </a:solidFill>
                          <a:latin typeface="Century Gothic" panose="020B0502020202020204" pitchFamily="34" charset="0"/>
                          <a:cs typeface="Cambria"/>
                        </a:rPr>
                        <a:t> </a:t>
                      </a:r>
                      <a:r>
                        <a:rPr sz="1050" b="1" spc="0" dirty="0">
                          <a:solidFill>
                            <a:srgbClr val="FFFFFF"/>
                          </a:solidFill>
                          <a:latin typeface="Century Gothic" panose="020B0502020202020204" pitchFamily="34" charset="0"/>
                          <a:cs typeface="Cambria"/>
                        </a:rPr>
                        <a:t>%</a:t>
                      </a:r>
                      <a:endParaRPr sz="1050" dirty="0">
                        <a:latin typeface="Century Gothic" panose="020B0502020202020204" pitchFamily="34" charset="0"/>
                        <a:cs typeface="Cambria"/>
                      </a:endParaRPr>
                    </a:p>
                  </a:txBody>
                  <a:tcPr marL="0" marR="0" marT="52069" marB="0">
                    <a:lnL w="6350" cap="flat" cmpd="sng" algn="ctr">
                      <a:solidFill>
                        <a:srgbClr val="D9D9D9"/>
                      </a:solidFill>
                      <a:prstDash val="solid"/>
                      <a:round/>
                      <a:headEnd type="none" w="med" len="med"/>
                      <a:tailEnd type="none" w="med" len="med"/>
                    </a:lnL>
                    <a:lnR w="6350">
                      <a:solidFill>
                        <a:srgbClr val="91CDDC"/>
                      </a:solidFill>
                      <a:prstDash val="solid"/>
                    </a:lnR>
                    <a:lnT w="6350">
                      <a:solidFill>
                        <a:srgbClr val="91CDDC"/>
                      </a:solidFill>
                      <a:prstDash val="solid"/>
                    </a:lnT>
                    <a:lnB w="6350" cap="flat" cmpd="sng" algn="ctr">
                      <a:solidFill>
                        <a:srgbClr val="D9D9D9"/>
                      </a:solidFill>
                      <a:prstDash val="solid"/>
                      <a:round/>
                      <a:headEnd type="none" w="med" len="med"/>
                      <a:tailEnd type="none" w="med" len="med"/>
                    </a:lnB>
                    <a:solidFill>
                      <a:srgbClr val="4AACC5"/>
                    </a:solidFill>
                  </a:tcPr>
                </a:tc>
                <a:tc hMerge="1">
                  <a:txBody>
                    <a:bodyPr/>
                    <a:lstStyle/>
                    <a:p>
                      <a:endParaRPr/>
                    </a:p>
                  </a:txBody>
                  <a:tcPr marL="0" marR="0" marT="0" marB="0"/>
                </a:tc>
                <a:tc hMerge="1">
                  <a:txBody>
                    <a:bodyPr/>
                    <a:lstStyle/>
                    <a:p>
                      <a:endParaRPr/>
                    </a:p>
                  </a:txBody>
                  <a:tcPr marL="0" marR="0" marT="0" marB="0"/>
                </a:tc>
              </a:tr>
              <a:tr h="406400">
                <a:tc vMerge="1">
                  <a:txBody>
                    <a:bodyPr/>
                    <a:lstStyle/>
                    <a:p>
                      <a:endParaRPr/>
                    </a:p>
                  </a:txBody>
                  <a:tcPr marL="0" marR="0" marT="6350" marB="0">
                    <a:lnL w="6350">
                      <a:solidFill>
                        <a:srgbClr val="91CDDC"/>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vMerge="1">
                  <a:txBody>
                    <a:bodyPr/>
                    <a:lstStyle/>
                    <a:p>
                      <a:endParaRPr/>
                    </a:p>
                  </a:txBody>
                  <a:tcPr marL="0" marR="0" marT="254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vMerge="1">
                  <a:txBody>
                    <a:bodyPr/>
                    <a:lstStyle/>
                    <a:p>
                      <a:endParaRPr/>
                    </a:p>
                  </a:txBody>
                  <a:tcPr marL="0" marR="0" marT="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a:txBody>
                    <a:bodyPr/>
                    <a:lstStyle/>
                    <a:p>
                      <a:pPr marL="635" algn="ctr">
                        <a:lnSpc>
                          <a:spcPct val="100000"/>
                        </a:lnSpc>
                        <a:spcBef>
                          <a:spcPts val="955"/>
                        </a:spcBef>
                      </a:pPr>
                      <a:r>
                        <a:rPr sz="1050" b="1" spc="-5" dirty="0" smtClean="0">
                          <a:solidFill>
                            <a:srgbClr val="FFFFFF"/>
                          </a:solidFill>
                          <a:latin typeface="Century Gothic" panose="020B0502020202020204" pitchFamily="34" charset="0"/>
                          <a:cs typeface="Cambria"/>
                        </a:rPr>
                        <a:t>202</a:t>
                      </a:r>
                      <a:r>
                        <a:rPr lang="ru-RU" sz="1050" b="1" spc="-5" dirty="0" smtClean="0">
                          <a:solidFill>
                            <a:srgbClr val="FFFFFF"/>
                          </a:solidFill>
                          <a:latin typeface="Century Gothic" panose="020B0502020202020204" pitchFamily="34" charset="0"/>
                          <a:cs typeface="Cambria"/>
                        </a:rPr>
                        <a:t>3</a:t>
                      </a:r>
                      <a:r>
                        <a:rPr sz="1050" b="1" spc="-80" dirty="0" smtClean="0">
                          <a:solidFill>
                            <a:srgbClr val="FFFFFF"/>
                          </a:solidFill>
                          <a:latin typeface="Century Gothic" panose="020B0502020202020204" pitchFamily="34" charset="0"/>
                          <a:cs typeface="Cambria"/>
                        </a:rPr>
                        <a:t> </a:t>
                      </a:r>
                      <a:r>
                        <a:rPr sz="1050" b="1" spc="-5" dirty="0">
                          <a:solidFill>
                            <a:srgbClr val="FFFFFF"/>
                          </a:solidFill>
                          <a:latin typeface="Century Gothic" panose="020B0502020202020204" pitchFamily="34" charset="0"/>
                          <a:cs typeface="Cambria"/>
                        </a:rPr>
                        <a:t>год</a:t>
                      </a:r>
                      <a:endParaRPr sz="1050" dirty="0">
                        <a:latin typeface="Century Gothic" panose="020B0502020202020204" pitchFamily="34" charset="0"/>
                        <a:cs typeface="Cambria"/>
                      </a:endParaRPr>
                    </a:p>
                  </a:txBody>
                  <a:tcPr marL="0" marR="0" marT="121285" marB="0">
                    <a:lnL w="6350">
                      <a:solidFill>
                        <a:srgbClr val="D9D9D9"/>
                      </a:solidFill>
                      <a:prstDash val="solid"/>
                    </a:lnL>
                    <a:lnR w="6350">
                      <a:solidFill>
                        <a:srgbClr val="D9D9D9"/>
                      </a:solidFill>
                      <a:prstDash val="solid"/>
                    </a:lnR>
                    <a:lnT w="6350">
                      <a:solidFill>
                        <a:srgbClr val="D9D9D9"/>
                      </a:solidFill>
                      <a:prstDash val="solid"/>
                    </a:lnT>
                    <a:lnB w="6350">
                      <a:solidFill>
                        <a:srgbClr val="91CDDC"/>
                      </a:solidFill>
                      <a:prstDash val="solid"/>
                    </a:lnB>
                    <a:solidFill>
                      <a:srgbClr val="4AACC5"/>
                    </a:solidFill>
                  </a:tcPr>
                </a:tc>
                <a:tc>
                  <a:txBody>
                    <a:bodyPr/>
                    <a:lstStyle/>
                    <a:p>
                      <a:pPr marR="22225" algn="r">
                        <a:lnSpc>
                          <a:spcPct val="100000"/>
                        </a:lnSpc>
                        <a:spcBef>
                          <a:spcPts val="955"/>
                        </a:spcBef>
                      </a:pPr>
                      <a:r>
                        <a:rPr sz="1050" b="1" spc="-5" dirty="0" smtClean="0">
                          <a:solidFill>
                            <a:srgbClr val="FFFFFF"/>
                          </a:solidFill>
                          <a:latin typeface="Century Gothic" panose="020B0502020202020204" pitchFamily="34" charset="0"/>
                          <a:cs typeface="Cambria"/>
                        </a:rPr>
                        <a:t>202</a:t>
                      </a:r>
                      <a:r>
                        <a:rPr lang="ru-RU" sz="1050" b="1" spc="-5" dirty="0" smtClean="0">
                          <a:solidFill>
                            <a:srgbClr val="FFFFFF"/>
                          </a:solidFill>
                          <a:latin typeface="Century Gothic" panose="020B0502020202020204" pitchFamily="34" charset="0"/>
                          <a:cs typeface="Cambria"/>
                        </a:rPr>
                        <a:t>4</a:t>
                      </a:r>
                      <a:r>
                        <a:rPr sz="1050" b="1" spc="-80" dirty="0" smtClean="0">
                          <a:solidFill>
                            <a:srgbClr val="FFFFFF"/>
                          </a:solidFill>
                          <a:latin typeface="Century Gothic" panose="020B0502020202020204" pitchFamily="34" charset="0"/>
                          <a:cs typeface="Cambria"/>
                        </a:rPr>
                        <a:t> </a:t>
                      </a:r>
                      <a:r>
                        <a:rPr sz="1050" b="1" spc="-5" dirty="0">
                          <a:solidFill>
                            <a:srgbClr val="FFFFFF"/>
                          </a:solidFill>
                          <a:latin typeface="Century Gothic" panose="020B0502020202020204" pitchFamily="34" charset="0"/>
                          <a:cs typeface="Cambria"/>
                        </a:rPr>
                        <a:t>год</a:t>
                      </a:r>
                      <a:endParaRPr sz="1050" dirty="0">
                        <a:latin typeface="Century Gothic" panose="020B0502020202020204" pitchFamily="34" charset="0"/>
                        <a:cs typeface="Cambria"/>
                      </a:endParaRPr>
                    </a:p>
                  </a:txBody>
                  <a:tcPr marL="0" marR="0" marT="121285" marB="0">
                    <a:lnL w="6350">
                      <a:solidFill>
                        <a:srgbClr val="D9D9D9"/>
                      </a:solidFill>
                      <a:prstDash val="solid"/>
                    </a:lnL>
                    <a:lnR w="6350">
                      <a:solidFill>
                        <a:srgbClr val="D9D9D9"/>
                      </a:solidFill>
                      <a:prstDash val="solid"/>
                    </a:lnR>
                    <a:lnT w="6350">
                      <a:solidFill>
                        <a:srgbClr val="D9D9D9"/>
                      </a:solidFill>
                      <a:prstDash val="solid"/>
                    </a:lnT>
                    <a:lnB w="6350">
                      <a:solidFill>
                        <a:srgbClr val="91CDDC"/>
                      </a:solidFill>
                      <a:prstDash val="solid"/>
                    </a:lnB>
                    <a:solidFill>
                      <a:srgbClr val="4AACC5"/>
                    </a:solidFill>
                  </a:tcPr>
                </a:tc>
                <a:tc>
                  <a:txBody>
                    <a:bodyPr/>
                    <a:lstStyle/>
                    <a:p>
                      <a:pPr marL="37465">
                        <a:lnSpc>
                          <a:spcPts val="1190"/>
                        </a:lnSpc>
                        <a:spcBef>
                          <a:spcPts val="420"/>
                        </a:spcBef>
                      </a:pPr>
                      <a:r>
                        <a:rPr sz="1000" b="1" spc="-10" dirty="0" smtClean="0">
                          <a:solidFill>
                            <a:srgbClr val="FFFFFF"/>
                          </a:solidFill>
                          <a:latin typeface="Century Gothic" panose="020B0502020202020204" pitchFamily="34" charset="0"/>
                          <a:cs typeface="Cambria"/>
                        </a:rPr>
                        <a:t>202</a:t>
                      </a:r>
                      <a:r>
                        <a:rPr lang="ru-RU" sz="1000" b="1" spc="-10" dirty="0" smtClean="0">
                          <a:solidFill>
                            <a:srgbClr val="FFFFFF"/>
                          </a:solidFill>
                          <a:latin typeface="Century Gothic" panose="020B0502020202020204" pitchFamily="34" charset="0"/>
                          <a:cs typeface="Cambria"/>
                        </a:rPr>
                        <a:t>2</a:t>
                      </a:r>
                      <a:r>
                        <a:rPr sz="1000" b="1" spc="-10" dirty="0" smtClean="0">
                          <a:solidFill>
                            <a:srgbClr val="FFFFFF"/>
                          </a:solidFill>
                          <a:latin typeface="Century Gothic" panose="020B0502020202020204" pitchFamily="34" charset="0"/>
                          <a:cs typeface="Cambria"/>
                        </a:rPr>
                        <a:t>/</a:t>
                      </a:r>
                      <a:endParaRPr sz="1000" dirty="0">
                        <a:latin typeface="Century Gothic" panose="020B0502020202020204" pitchFamily="34" charset="0"/>
                        <a:cs typeface="Cambria"/>
                      </a:endParaRPr>
                    </a:p>
                    <a:p>
                      <a:pPr marL="71120">
                        <a:lnSpc>
                          <a:spcPts val="1190"/>
                        </a:lnSpc>
                      </a:pPr>
                      <a:r>
                        <a:rPr lang="ru-RU" sz="1000" b="1" spc="-10" dirty="0" smtClean="0">
                          <a:solidFill>
                            <a:srgbClr val="FFFFFF"/>
                          </a:solidFill>
                          <a:latin typeface="Century Gothic" panose="020B0502020202020204" pitchFamily="34" charset="0"/>
                          <a:cs typeface="Cambria"/>
                        </a:rPr>
                        <a:t>2021</a:t>
                      </a:r>
                      <a:endParaRPr sz="1000" dirty="0">
                        <a:latin typeface="Century Gothic" panose="020B0502020202020204" pitchFamily="34" charset="0"/>
                        <a:cs typeface="Cambria"/>
                      </a:endParaRPr>
                    </a:p>
                  </a:txBody>
                  <a:tcPr marL="0" marR="0" marT="53340" marB="0">
                    <a:lnL w="6350" cap="flat" cmpd="sng" algn="ctr">
                      <a:solidFill>
                        <a:srgbClr val="D9D9D9"/>
                      </a:solidFill>
                      <a:prstDash val="solid"/>
                      <a:round/>
                      <a:headEnd type="none" w="med" len="med"/>
                      <a:tailEnd type="none" w="med" len="med"/>
                    </a:lnL>
                    <a:lnR w="6350">
                      <a:solidFill>
                        <a:srgbClr val="D9D9D9"/>
                      </a:solidFill>
                      <a:prstDash val="solid"/>
                    </a:lnR>
                    <a:lnT w="6350" cap="flat" cmpd="sng" algn="ctr">
                      <a:solidFill>
                        <a:srgbClr val="D9D9D9"/>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4AACC5"/>
                    </a:solidFill>
                  </a:tcPr>
                </a:tc>
                <a:tc>
                  <a:txBody>
                    <a:bodyPr/>
                    <a:lstStyle/>
                    <a:p>
                      <a:pPr marL="37465">
                        <a:lnSpc>
                          <a:spcPts val="1190"/>
                        </a:lnSpc>
                        <a:spcBef>
                          <a:spcPts val="420"/>
                        </a:spcBef>
                      </a:pPr>
                      <a:r>
                        <a:rPr sz="1000" b="1" spc="-10" dirty="0" smtClean="0">
                          <a:solidFill>
                            <a:srgbClr val="FFFFFF"/>
                          </a:solidFill>
                          <a:latin typeface="Century Gothic" panose="020B0502020202020204" pitchFamily="34" charset="0"/>
                          <a:cs typeface="Cambria"/>
                        </a:rPr>
                        <a:t>202</a:t>
                      </a:r>
                      <a:r>
                        <a:rPr lang="ru-RU" sz="1000" b="1" spc="-10" dirty="0" smtClean="0">
                          <a:solidFill>
                            <a:srgbClr val="FFFFFF"/>
                          </a:solidFill>
                          <a:latin typeface="Century Gothic" panose="020B0502020202020204" pitchFamily="34" charset="0"/>
                          <a:cs typeface="Cambria"/>
                        </a:rPr>
                        <a:t>3</a:t>
                      </a:r>
                      <a:r>
                        <a:rPr sz="1000" b="1" spc="-10" dirty="0" smtClean="0">
                          <a:solidFill>
                            <a:srgbClr val="FFFFFF"/>
                          </a:solidFill>
                          <a:latin typeface="Century Gothic" panose="020B0502020202020204" pitchFamily="34" charset="0"/>
                          <a:cs typeface="Cambria"/>
                        </a:rPr>
                        <a:t>/</a:t>
                      </a:r>
                      <a:endParaRPr sz="1000" dirty="0">
                        <a:latin typeface="Century Gothic" panose="020B0502020202020204" pitchFamily="34" charset="0"/>
                        <a:cs typeface="Cambria"/>
                      </a:endParaRPr>
                    </a:p>
                    <a:p>
                      <a:pPr marL="71120">
                        <a:lnSpc>
                          <a:spcPts val="1190"/>
                        </a:lnSpc>
                      </a:pPr>
                      <a:r>
                        <a:rPr lang="ru-RU" sz="1000" b="1" spc="-10" dirty="0" smtClean="0">
                          <a:solidFill>
                            <a:srgbClr val="FFFFFF"/>
                          </a:solidFill>
                          <a:latin typeface="Century Gothic" panose="020B0502020202020204" pitchFamily="34" charset="0"/>
                          <a:cs typeface="Cambria"/>
                        </a:rPr>
                        <a:t>2022</a:t>
                      </a:r>
                      <a:endParaRPr sz="1000" dirty="0">
                        <a:latin typeface="Century Gothic" panose="020B0502020202020204" pitchFamily="34" charset="0"/>
                        <a:cs typeface="Cambria"/>
                      </a:endParaRPr>
                    </a:p>
                  </a:txBody>
                  <a:tcPr marL="0" marR="0" marT="53340" marB="0">
                    <a:lnL w="6350">
                      <a:solidFill>
                        <a:srgbClr val="D9D9D9"/>
                      </a:solidFill>
                      <a:prstDash val="solid"/>
                    </a:lnL>
                    <a:lnR w="9525">
                      <a:solidFill>
                        <a:srgbClr val="D9D9D9"/>
                      </a:solidFill>
                      <a:prstDash val="solid"/>
                    </a:lnR>
                    <a:lnT w="6350">
                      <a:solidFill>
                        <a:srgbClr val="D9D9D9"/>
                      </a:solidFill>
                      <a:prstDash val="solid"/>
                    </a:lnT>
                    <a:lnB w="6350">
                      <a:solidFill>
                        <a:srgbClr val="91CDDC"/>
                      </a:solidFill>
                      <a:prstDash val="solid"/>
                    </a:lnB>
                    <a:solidFill>
                      <a:srgbClr val="4AACC5"/>
                    </a:solidFill>
                  </a:tcPr>
                </a:tc>
                <a:tc>
                  <a:txBody>
                    <a:bodyPr/>
                    <a:lstStyle/>
                    <a:p>
                      <a:pPr marL="37465">
                        <a:lnSpc>
                          <a:spcPts val="1190"/>
                        </a:lnSpc>
                        <a:spcBef>
                          <a:spcPts val="420"/>
                        </a:spcBef>
                      </a:pPr>
                      <a:r>
                        <a:rPr sz="1000" b="1" spc="-10" dirty="0" smtClean="0">
                          <a:solidFill>
                            <a:srgbClr val="FFFFFF"/>
                          </a:solidFill>
                          <a:latin typeface="Century Gothic" panose="020B0502020202020204" pitchFamily="34" charset="0"/>
                          <a:cs typeface="Cambria"/>
                        </a:rPr>
                        <a:t>202</a:t>
                      </a:r>
                      <a:r>
                        <a:rPr lang="ru-RU" sz="1000" b="1" spc="-10" dirty="0" smtClean="0">
                          <a:solidFill>
                            <a:srgbClr val="FFFFFF"/>
                          </a:solidFill>
                          <a:latin typeface="Century Gothic" panose="020B0502020202020204" pitchFamily="34" charset="0"/>
                          <a:cs typeface="Cambria"/>
                        </a:rPr>
                        <a:t>4</a:t>
                      </a:r>
                      <a:r>
                        <a:rPr sz="1000" b="1" spc="-10" dirty="0" smtClean="0">
                          <a:solidFill>
                            <a:srgbClr val="FFFFFF"/>
                          </a:solidFill>
                          <a:latin typeface="Century Gothic" panose="020B0502020202020204" pitchFamily="34" charset="0"/>
                          <a:cs typeface="Cambria"/>
                        </a:rPr>
                        <a:t>/</a:t>
                      </a:r>
                      <a:endParaRPr sz="1000" dirty="0">
                        <a:latin typeface="Century Gothic" panose="020B0502020202020204" pitchFamily="34" charset="0"/>
                        <a:cs typeface="Cambria"/>
                      </a:endParaRPr>
                    </a:p>
                    <a:p>
                      <a:pPr marL="69850">
                        <a:lnSpc>
                          <a:spcPts val="1190"/>
                        </a:lnSpc>
                      </a:pPr>
                      <a:r>
                        <a:rPr lang="ru-RU" sz="1000" b="1" spc="-10" dirty="0" smtClean="0">
                          <a:solidFill>
                            <a:srgbClr val="FFFFFF"/>
                          </a:solidFill>
                          <a:latin typeface="Century Gothic" panose="020B0502020202020204" pitchFamily="34" charset="0"/>
                          <a:cs typeface="Cambria"/>
                        </a:rPr>
                        <a:t>2023</a:t>
                      </a:r>
                      <a:endParaRPr sz="1000" dirty="0">
                        <a:latin typeface="Century Gothic" panose="020B0502020202020204" pitchFamily="34" charset="0"/>
                        <a:cs typeface="Cambria"/>
                      </a:endParaRPr>
                    </a:p>
                  </a:txBody>
                  <a:tcPr marL="0" marR="0" marT="53340" marB="0">
                    <a:lnL w="9525">
                      <a:solidFill>
                        <a:srgbClr val="D9D9D9"/>
                      </a:solidFill>
                      <a:prstDash val="solid"/>
                    </a:lnL>
                    <a:lnR w="6350">
                      <a:solidFill>
                        <a:srgbClr val="91CDDC"/>
                      </a:solidFill>
                      <a:prstDash val="solid"/>
                    </a:lnR>
                    <a:lnT w="6350">
                      <a:solidFill>
                        <a:srgbClr val="D9D9D9"/>
                      </a:solidFill>
                      <a:prstDash val="solid"/>
                    </a:lnT>
                    <a:lnB w="6350">
                      <a:solidFill>
                        <a:srgbClr val="91CDDC"/>
                      </a:solidFill>
                      <a:prstDash val="solid"/>
                    </a:lnB>
                    <a:solidFill>
                      <a:srgbClr val="4AACC5"/>
                    </a:solidFill>
                  </a:tcPr>
                </a:tc>
              </a:tr>
              <a:tr h="266700">
                <a:tc>
                  <a:txBody>
                    <a:bodyPr/>
                    <a:lstStyle/>
                    <a:p>
                      <a:pPr marL="3810">
                        <a:lnSpc>
                          <a:spcPct val="100000"/>
                        </a:lnSpc>
                        <a:spcBef>
                          <a:spcPts val="335"/>
                        </a:spcBef>
                      </a:pPr>
                      <a:r>
                        <a:rPr sz="1150" spc="-5" dirty="0">
                          <a:latin typeface="Century Gothic" panose="020B0502020202020204" pitchFamily="34" charset="0"/>
                          <a:cs typeface="Cambria"/>
                        </a:rPr>
                        <a:t>Общее</a:t>
                      </a:r>
                      <a:r>
                        <a:rPr sz="1150" spc="-45" dirty="0">
                          <a:latin typeface="Century Gothic" panose="020B0502020202020204" pitchFamily="34" charset="0"/>
                          <a:cs typeface="Cambria"/>
                        </a:rPr>
                        <a:t> </a:t>
                      </a:r>
                      <a:r>
                        <a:rPr sz="1150" spc="-5" dirty="0">
                          <a:latin typeface="Century Gothic" panose="020B0502020202020204" pitchFamily="34" charset="0"/>
                          <a:cs typeface="Cambria"/>
                        </a:rPr>
                        <a:t>образование</a:t>
                      </a:r>
                      <a:endParaRPr sz="1150" dirty="0">
                        <a:latin typeface="Century Gothic" panose="020B0502020202020204" pitchFamily="34" charset="0"/>
                        <a:cs typeface="Cambria"/>
                      </a:endParaRPr>
                    </a:p>
                  </a:txBody>
                  <a:tcPr marL="0" marR="0" marT="4254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R="97790" algn="ctr">
                        <a:lnSpc>
                          <a:spcPct val="100000"/>
                        </a:lnSpc>
                        <a:spcBef>
                          <a:spcPts val="400"/>
                        </a:spcBef>
                      </a:pPr>
                      <a:r>
                        <a:rPr lang="ru-RU" sz="1150" dirty="0" smtClean="0">
                          <a:latin typeface="Century Gothic" panose="020B0502020202020204" pitchFamily="34" charset="0"/>
                          <a:cs typeface="Cambria"/>
                        </a:rPr>
                        <a:t>588,2</a:t>
                      </a:r>
                      <a:endParaRPr sz="1150" dirty="0">
                        <a:latin typeface="Century Gothic" panose="020B0502020202020204" pitchFamily="34" charset="0"/>
                        <a:cs typeface="Cambria"/>
                      </a:endParaRPr>
                    </a:p>
                  </a:txBody>
                  <a:tcPr marL="0" marR="0" marT="50800" marB="0" anchor="ctr">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1905" algn="ctr">
                        <a:lnSpc>
                          <a:spcPct val="100000"/>
                        </a:lnSpc>
                        <a:spcBef>
                          <a:spcPts val="400"/>
                        </a:spcBef>
                      </a:pPr>
                      <a:r>
                        <a:rPr lang="ru-RU" sz="1150" dirty="0" smtClean="0">
                          <a:latin typeface="Century Gothic" panose="020B0502020202020204" pitchFamily="34" charset="0"/>
                          <a:cs typeface="Cambria"/>
                        </a:rPr>
                        <a:t>770,1</a:t>
                      </a:r>
                      <a:endParaRPr sz="1150" dirty="0">
                        <a:latin typeface="Century Gothic" panose="020B0502020202020204" pitchFamily="34" charset="0"/>
                        <a:cs typeface="Cambria"/>
                      </a:endParaRPr>
                    </a:p>
                  </a:txBody>
                  <a:tcPr marL="0" marR="0" marT="50800" marB="0">
                    <a:lnL w="6350">
                      <a:solidFill>
                        <a:srgbClr val="91CDDC"/>
                      </a:solidFill>
                      <a:prstDash val="soli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400"/>
                        </a:spcBef>
                      </a:pPr>
                      <a:r>
                        <a:rPr lang="ru-RU" sz="1150" dirty="0" smtClean="0">
                          <a:latin typeface="Century Gothic" panose="020B0502020202020204" pitchFamily="34" charset="0"/>
                          <a:cs typeface="Cambria"/>
                        </a:rPr>
                        <a:t>735,9</a:t>
                      </a:r>
                      <a:endParaRPr sz="1150" dirty="0">
                        <a:latin typeface="Century Gothic" panose="020B0502020202020204" pitchFamily="34" charset="0"/>
                        <a:cs typeface="Cambria"/>
                      </a:endParaRPr>
                    </a:p>
                  </a:txBody>
                  <a:tcPr marL="0" marR="0" marT="50800" marB="0">
                    <a:lnL w="6350">
                      <a:solidFill>
                        <a:srgbClr val="91CDDC"/>
                      </a:solidFill>
                      <a:prstDash val="soli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635" algn="ctr">
                        <a:lnSpc>
                          <a:spcPct val="100000"/>
                        </a:lnSpc>
                        <a:spcBef>
                          <a:spcPts val="400"/>
                        </a:spcBef>
                      </a:pPr>
                      <a:r>
                        <a:rPr lang="ru-RU" sz="1150" dirty="0" smtClean="0">
                          <a:latin typeface="Century Gothic" panose="020B0502020202020204" pitchFamily="34" charset="0"/>
                          <a:cs typeface="Cambria"/>
                        </a:rPr>
                        <a:t>583,8</a:t>
                      </a:r>
                      <a:endParaRPr sz="1150" dirty="0">
                        <a:latin typeface="Century Gothic" panose="020B0502020202020204" pitchFamily="34" charset="0"/>
                        <a:cs typeface="Cambria"/>
                      </a:endParaRPr>
                    </a:p>
                  </a:txBody>
                  <a:tcPr marL="0" marR="0" marT="50800" marB="0">
                    <a:lnL w="6350">
                      <a:solidFill>
                        <a:srgbClr val="91CDDC"/>
                      </a:solidFill>
                      <a:prstDash val="soli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635" algn="ctr">
                        <a:lnSpc>
                          <a:spcPct val="100000"/>
                        </a:lnSpc>
                        <a:spcBef>
                          <a:spcPts val="400"/>
                        </a:spcBef>
                      </a:pPr>
                      <a:r>
                        <a:rPr lang="ru-RU" sz="1150" spc="-5" dirty="0" smtClean="0">
                          <a:latin typeface="Century Gothic" panose="020B0502020202020204" pitchFamily="34" charset="0"/>
                          <a:cs typeface="Cambria"/>
                        </a:rPr>
                        <a:t>130,9</a:t>
                      </a:r>
                      <a:endParaRPr sz="1150" dirty="0">
                        <a:latin typeface="Century Gothic" panose="020B0502020202020204" pitchFamily="34" charset="0"/>
                        <a:cs typeface="Cambria"/>
                      </a:endParaRPr>
                    </a:p>
                  </a:txBody>
                  <a:tcPr marL="0" marR="0" marT="5080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1905" algn="ctr">
                        <a:lnSpc>
                          <a:spcPct val="100000"/>
                        </a:lnSpc>
                        <a:spcBef>
                          <a:spcPts val="400"/>
                        </a:spcBef>
                      </a:pPr>
                      <a:r>
                        <a:rPr lang="ru-RU" sz="1150" spc="-5" dirty="0" smtClean="0">
                          <a:latin typeface="Century Gothic" panose="020B0502020202020204" pitchFamily="34" charset="0"/>
                          <a:cs typeface="Cambria"/>
                        </a:rPr>
                        <a:t>95,6</a:t>
                      </a:r>
                      <a:endParaRPr sz="1150" dirty="0">
                        <a:latin typeface="Century Gothic" panose="020B0502020202020204" pitchFamily="34" charset="0"/>
                        <a:cs typeface="Cambria"/>
                      </a:endParaRPr>
                    </a:p>
                  </a:txBody>
                  <a:tcPr marL="0" marR="0" marT="50800" marB="0">
                    <a:lnL w="6350">
                      <a:solidFill>
                        <a:srgbClr val="91CDDC"/>
                      </a:solidFill>
                      <a:prstDash val="solid"/>
                    </a:lnL>
                    <a:lnR w="9525">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400"/>
                        </a:spcBef>
                      </a:pPr>
                      <a:r>
                        <a:rPr lang="ru-RU" sz="1150" spc="-5" dirty="0" smtClean="0">
                          <a:latin typeface="Century Gothic" panose="020B0502020202020204" pitchFamily="34" charset="0"/>
                          <a:cs typeface="Cambria"/>
                        </a:rPr>
                        <a:t>79,3</a:t>
                      </a:r>
                      <a:endParaRPr sz="1150" dirty="0">
                        <a:latin typeface="Century Gothic" panose="020B0502020202020204" pitchFamily="34" charset="0"/>
                        <a:cs typeface="Cambria"/>
                      </a:endParaRPr>
                    </a:p>
                  </a:txBody>
                  <a:tcPr marL="0" marR="0" marT="50800" marB="0">
                    <a:lnL w="9525">
                      <a:solidFill>
                        <a:srgbClr val="91CDDC"/>
                      </a:solidFill>
                      <a:prstDash val="soli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r>
              <a:tr h="419100">
                <a:tc>
                  <a:txBody>
                    <a:bodyPr/>
                    <a:lstStyle/>
                    <a:p>
                      <a:pPr marL="3810" marR="610870">
                        <a:lnSpc>
                          <a:spcPts val="1360"/>
                        </a:lnSpc>
                        <a:spcBef>
                          <a:spcPts val="340"/>
                        </a:spcBef>
                      </a:pPr>
                      <a:r>
                        <a:rPr sz="1150" spc="-5" dirty="0">
                          <a:latin typeface="Century Gothic" panose="020B0502020202020204" pitchFamily="34" charset="0"/>
                          <a:cs typeface="Cambria"/>
                        </a:rPr>
                        <a:t>Дополнительное  образование</a:t>
                      </a:r>
                      <a:r>
                        <a:rPr sz="1150" spc="-40" dirty="0">
                          <a:latin typeface="Century Gothic" panose="020B0502020202020204" pitchFamily="34" charset="0"/>
                          <a:cs typeface="Cambria"/>
                        </a:rPr>
                        <a:t> </a:t>
                      </a:r>
                      <a:r>
                        <a:rPr sz="1150" spc="-5" dirty="0">
                          <a:latin typeface="Century Gothic" panose="020B0502020202020204" pitchFamily="34" charset="0"/>
                          <a:cs typeface="Cambria"/>
                        </a:rPr>
                        <a:t>детей</a:t>
                      </a:r>
                      <a:endParaRPr sz="1150" dirty="0">
                        <a:latin typeface="Century Gothic" panose="020B0502020202020204" pitchFamily="34" charset="0"/>
                        <a:cs typeface="Cambria"/>
                      </a:endParaRPr>
                    </a:p>
                  </a:txBody>
                  <a:tcPr marL="0" marR="0" marT="4318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R="135255" algn="ctr">
                        <a:lnSpc>
                          <a:spcPct val="100000"/>
                        </a:lnSpc>
                        <a:spcBef>
                          <a:spcPts val="1010"/>
                        </a:spcBef>
                      </a:pPr>
                      <a:r>
                        <a:rPr lang="ru-RU" sz="1150" dirty="0" smtClean="0">
                          <a:latin typeface="Century Gothic" panose="020B0502020202020204" pitchFamily="34" charset="0"/>
                          <a:cs typeface="Cambria"/>
                        </a:rPr>
                        <a:t>107,6</a:t>
                      </a:r>
                      <a:endParaRPr sz="1150" dirty="0">
                        <a:latin typeface="Century Gothic" panose="020B0502020202020204" pitchFamily="34" charset="0"/>
                        <a:cs typeface="Cambria"/>
                      </a:endParaRPr>
                    </a:p>
                  </a:txBody>
                  <a:tcPr marL="0" marR="0" marT="128270" marB="0" anchor="ctr">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1905" algn="ctr">
                        <a:lnSpc>
                          <a:spcPct val="100000"/>
                        </a:lnSpc>
                        <a:spcBef>
                          <a:spcPts val="1010"/>
                        </a:spcBef>
                      </a:pPr>
                      <a:r>
                        <a:rPr lang="ru-RU" sz="1150" dirty="0" smtClean="0">
                          <a:latin typeface="Century Gothic" panose="020B0502020202020204" pitchFamily="34" charset="0"/>
                          <a:cs typeface="Cambria"/>
                        </a:rPr>
                        <a:t>113,7</a:t>
                      </a:r>
                      <a:endParaRPr sz="1150" dirty="0">
                        <a:latin typeface="Century Gothic" panose="020B0502020202020204" pitchFamily="34" charset="0"/>
                        <a:cs typeface="Cambria"/>
                      </a:endParaRPr>
                    </a:p>
                  </a:txBody>
                  <a:tcPr marL="0" marR="0" marT="12827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1010"/>
                        </a:spcBef>
                      </a:pPr>
                      <a:r>
                        <a:rPr lang="ru-RU" sz="1150" dirty="0" smtClean="0">
                          <a:latin typeface="Century Gothic" panose="020B0502020202020204" pitchFamily="34" charset="0"/>
                          <a:cs typeface="Cambria"/>
                        </a:rPr>
                        <a:t>110,7</a:t>
                      </a:r>
                      <a:endParaRPr sz="1150" dirty="0">
                        <a:latin typeface="Century Gothic" panose="020B0502020202020204" pitchFamily="34" charset="0"/>
                        <a:cs typeface="Cambria"/>
                      </a:endParaRPr>
                    </a:p>
                  </a:txBody>
                  <a:tcPr marL="0" marR="0" marT="12827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35" algn="ctr">
                        <a:lnSpc>
                          <a:spcPct val="100000"/>
                        </a:lnSpc>
                        <a:spcBef>
                          <a:spcPts val="1010"/>
                        </a:spcBef>
                      </a:pPr>
                      <a:r>
                        <a:rPr lang="ru-RU" sz="1150" dirty="0" smtClean="0">
                          <a:latin typeface="Century Gothic" panose="020B0502020202020204" pitchFamily="34" charset="0"/>
                          <a:cs typeface="Cambria"/>
                        </a:rPr>
                        <a:t>108,1</a:t>
                      </a:r>
                      <a:endParaRPr sz="1150" dirty="0">
                        <a:latin typeface="Century Gothic" panose="020B0502020202020204" pitchFamily="34" charset="0"/>
                        <a:cs typeface="Cambria"/>
                      </a:endParaRPr>
                    </a:p>
                  </a:txBody>
                  <a:tcPr marL="0" marR="0" marT="12827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1010"/>
                        </a:spcBef>
                      </a:pPr>
                      <a:r>
                        <a:rPr lang="ru-RU" sz="1150" dirty="0" smtClean="0">
                          <a:latin typeface="Century Gothic" panose="020B0502020202020204" pitchFamily="34" charset="0"/>
                          <a:cs typeface="Cambria"/>
                        </a:rPr>
                        <a:t>105,7</a:t>
                      </a:r>
                      <a:endParaRPr sz="1150" dirty="0">
                        <a:latin typeface="Century Gothic" panose="020B0502020202020204" pitchFamily="34" charset="0"/>
                        <a:cs typeface="Cambria"/>
                      </a:endParaRPr>
                    </a:p>
                  </a:txBody>
                  <a:tcPr marL="0" marR="0" marT="12827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635" algn="ctr">
                        <a:lnSpc>
                          <a:spcPct val="100000"/>
                        </a:lnSpc>
                        <a:spcBef>
                          <a:spcPts val="1010"/>
                        </a:spcBef>
                      </a:pPr>
                      <a:r>
                        <a:rPr lang="ru-RU" sz="1150" dirty="0" smtClean="0">
                          <a:latin typeface="Century Gothic" panose="020B0502020202020204" pitchFamily="34" charset="0"/>
                          <a:cs typeface="Cambria"/>
                        </a:rPr>
                        <a:t>97,4</a:t>
                      </a:r>
                      <a:endParaRPr sz="1150" dirty="0">
                        <a:latin typeface="Century Gothic" panose="020B0502020202020204" pitchFamily="34" charset="0"/>
                        <a:cs typeface="Cambria"/>
                      </a:endParaRPr>
                    </a:p>
                  </a:txBody>
                  <a:tcPr marL="0" marR="0" marT="128270"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1010"/>
                        </a:spcBef>
                      </a:pPr>
                      <a:r>
                        <a:rPr lang="ru-RU" sz="1150" dirty="0" smtClean="0">
                          <a:latin typeface="Century Gothic" panose="020B0502020202020204" pitchFamily="34" charset="0"/>
                          <a:cs typeface="Cambria"/>
                        </a:rPr>
                        <a:t>97,7</a:t>
                      </a:r>
                      <a:endParaRPr sz="1150" dirty="0">
                        <a:latin typeface="Century Gothic" panose="020B0502020202020204" pitchFamily="34" charset="0"/>
                        <a:cs typeface="Cambria"/>
                      </a:endParaRPr>
                    </a:p>
                  </a:txBody>
                  <a:tcPr marL="0" marR="0" marT="128270"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241300">
                <a:tc>
                  <a:txBody>
                    <a:bodyPr/>
                    <a:lstStyle/>
                    <a:p>
                      <a:pPr marL="3810">
                        <a:lnSpc>
                          <a:spcPct val="100000"/>
                        </a:lnSpc>
                        <a:spcBef>
                          <a:spcPts val="254"/>
                        </a:spcBef>
                      </a:pPr>
                      <a:r>
                        <a:rPr sz="1150" spc="-5" dirty="0">
                          <a:latin typeface="Century Gothic" panose="020B0502020202020204" pitchFamily="34" charset="0"/>
                          <a:cs typeface="Cambria"/>
                        </a:rPr>
                        <a:t>Молодёжная</a:t>
                      </a:r>
                      <a:r>
                        <a:rPr sz="1150" spc="-65" dirty="0">
                          <a:latin typeface="Century Gothic" panose="020B0502020202020204" pitchFamily="34" charset="0"/>
                          <a:cs typeface="Cambria"/>
                        </a:rPr>
                        <a:t> </a:t>
                      </a:r>
                      <a:r>
                        <a:rPr sz="1150" spc="-5" dirty="0">
                          <a:latin typeface="Century Gothic" panose="020B0502020202020204" pitchFamily="34" charset="0"/>
                          <a:cs typeface="Cambria"/>
                        </a:rPr>
                        <a:t>политика</a:t>
                      </a:r>
                      <a:endParaRPr sz="1150" dirty="0">
                        <a:latin typeface="Century Gothic" panose="020B0502020202020204" pitchFamily="34" charset="0"/>
                        <a:cs typeface="Cambria"/>
                      </a:endParaRPr>
                    </a:p>
                  </a:txBody>
                  <a:tcPr marL="0" marR="0" marT="32384" marB="0">
                    <a:lnL w="6350">
                      <a:solidFill>
                        <a:srgbClr val="91CDDC"/>
                      </a:solidFill>
                      <a:prstDash val="soli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194310" algn="ctr">
                        <a:lnSpc>
                          <a:spcPct val="100000"/>
                        </a:lnSpc>
                        <a:spcBef>
                          <a:spcPts val="305"/>
                        </a:spcBef>
                      </a:pPr>
                      <a:r>
                        <a:rPr lang="ru-RU" sz="1150" dirty="0" smtClean="0">
                          <a:latin typeface="Century Gothic" panose="020B0502020202020204" pitchFamily="34" charset="0"/>
                          <a:cs typeface="Cambria"/>
                        </a:rPr>
                        <a:t>12,5</a:t>
                      </a:r>
                      <a:endParaRPr sz="1150" dirty="0">
                        <a:latin typeface="Century Gothic" panose="020B0502020202020204" pitchFamily="34" charset="0"/>
                        <a:cs typeface="Cambria"/>
                      </a:endParaRPr>
                    </a:p>
                  </a:txBody>
                  <a:tcPr marL="0" marR="0" marT="38735" marB="0" anchor="ctr">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ct val="100000"/>
                        </a:lnSpc>
                        <a:spcBef>
                          <a:spcPts val="305"/>
                        </a:spcBef>
                      </a:pPr>
                      <a:r>
                        <a:rPr lang="ru-RU" sz="1150" dirty="0" smtClean="0">
                          <a:latin typeface="Century Gothic" panose="020B0502020202020204" pitchFamily="34" charset="0"/>
                          <a:cs typeface="Cambria"/>
                        </a:rPr>
                        <a:t>13,2</a:t>
                      </a:r>
                      <a:endParaRPr sz="1150" dirty="0">
                        <a:latin typeface="Century Gothic" panose="020B0502020202020204" pitchFamily="34" charset="0"/>
                        <a:cs typeface="Cambria"/>
                      </a:endParaRPr>
                    </a:p>
                  </a:txBody>
                  <a:tcPr marL="0" marR="0" marT="3873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635" algn="ctr">
                        <a:lnSpc>
                          <a:spcPct val="100000"/>
                        </a:lnSpc>
                        <a:spcBef>
                          <a:spcPts val="305"/>
                        </a:spcBef>
                      </a:pPr>
                      <a:r>
                        <a:rPr lang="ru-RU" sz="1150" dirty="0" smtClean="0">
                          <a:latin typeface="Century Gothic" panose="020B0502020202020204" pitchFamily="34" charset="0"/>
                          <a:cs typeface="Cambria"/>
                        </a:rPr>
                        <a:t>12,9</a:t>
                      </a:r>
                      <a:endParaRPr sz="1150" dirty="0">
                        <a:latin typeface="Century Gothic" panose="020B0502020202020204" pitchFamily="34" charset="0"/>
                        <a:cs typeface="Cambria"/>
                      </a:endParaRPr>
                    </a:p>
                  </a:txBody>
                  <a:tcPr marL="0" marR="0" marT="3873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305"/>
                        </a:spcBef>
                      </a:pPr>
                      <a:r>
                        <a:rPr lang="ru-RU" sz="1150" dirty="0" smtClean="0">
                          <a:latin typeface="Century Gothic" panose="020B0502020202020204" pitchFamily="34" charset="0"/>
                          <a:cs typeface="Cambria"/>
                        </a:rPr>
                        <a:t>12,9</a:t>
                      </a:r>
                      <a:endParaRPr sz="1150" dirty="0">
                        <a:latin typeface="Century Gothic" panose="020B0502020202020204" pitchFamily="34" charset="0"/>
                        <a:cs typeface="Cambria"/>
                      </a:endParaRPr>
                    </a:p>
                  </a:txBody>
                  <a:tcPr marL="0" marR="0" marT="3873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305"/>
                        </a:spcBef>
                      </a:pPr>
                      <a:r>
                        <a:rPr lang="ru-RU" sz="1150" dirty="0" smtClean="0">
                          <a:latin typeface="Century Gothic" panose="020B0502020202020204" pitchFamily="34" charset="0"/>
                          <a:cs typeface="Cambria"/>
                        </a:rPr>
                        <a:t>105,6</a:t>
                      </a:r>
                      <a:endParaRPr sz="1150" dirty="0">
                        <a:latin typeface="Century Gothic" panose="020B0502020202020204" pitchFamily="34" charset="0"/>
                        <a:cs typeface="Cambria"/>
                      </a:endParaRPr>
                    </a:p>
                  </a:txBody>
                  <a:tcPr marL="0" marR="0" marT="3873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635" algn="ctr">
                        <a:lnSpc>
                          <a:spcPct val="100000"/>
                        </a:lnSpc>
                        <a:spcBef>
                          <a:spcPts val="305"/>
                        </a:spcBef>
                      </a:pPr>
                      <a:r>
                        <a:rPr lang="ru-RU" sz="1150" dirty="0" smtClean="0">
                          <a:latin typeface="Century Gothic" panose="020B0502020202020204" pitchFamily="34" charset="0"/>
                          <a:cs typeface="Cambria"/>
                        </a:rPr>
                        <a:t>97,7</a:t>
                      </a:r>
                      <a:endParaRPr sz="1150" dirty="0">
                        <a:latin typeface="Century Gothic" panose="020B0502020202020204" pitchFamily="34" charset="0"/>
                        <a:cs typeface="Cambria"/>
                      </a:endParaRPr>
                    </a:p>
                  </a:txBody>
                  <a:tcPr marL="0" marR="0" marT="38735" marB="0">
                    <a:lnL w="6350" cap="flat" cmpd="sng" algn="ctr">
                      <a:solidFill>
                        <a:srgbClr val="91CDDC"/>
                      </a:solidFill>
                      <a:prstDash val="solid"/>
                      <a:round/>
                      <a:headEnd type="none" w="med" len="med"/>
                      <a:tailEnd type="none" w="med" len="med"/>
                    </a:lnL>
                    <a:lnR w="9525"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305"/>
                        </a:spcBef>
                      </a:pPr>
                      <a:r>
                        <a:rPr lang="ru-RU" sz="1150" spc="-5" dirty="0" smtClean="0">
                          <a:latin typeface="Century Gothic" panose="020B0502020202020204" pitchFamily="34" charset="0"/>
                          <a:cs typeface="Cambria"/>
                        </a:rPr>
                        <a:t>100,0</a:t>
                      </a:r>
                      <a:endParaRPr sz="1150" dirty="0">
                        <a:latin typeface="Century Gothic" panose="020B0502020202020204" pitchFamily="34" charset="0"/>
                        <a:cs typeface="Cambria"/>
                      </a:endParaRPr>
                    </a:p>
                  </a:txBody>
                  <a:tcPr marL="0" marR="0" marT="38735" marB="0">
                    <a:lnL w="9525"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r>
              <a:tr h="330200">
                <a:tc>
                  <a:txBody>
                    <a:bodyPr/>
                    <a:lstStyle/>
                    <a:p>
                      <a:pPr marL="3810" marR="123825">
                        <a:lnSpc>
                          <a:spcPts val="1360"/>
                        </a:lnSpc>
                      </a:pPr>
                      <a:r>
                        <a:rPr sz="1150" spc="-5" dirty="0">
                          <a:latin typeface="Century Gothic" panose="020B0502020202020204" pitchFamily="34" charset="0"/>
                          <a:cs typeface="Cambria"/>
                        </a:rPr>
                        <a:t>Другие вопросы </a:t>
                      </a:r>
                      <a:r>
                        <a:rPr sz="1150" dirty="0">
                          <a:latin typeface="Century Gothic" panose="020B0502020202020204" pitchFamily="34" charset="0"/>
                          <a:cs typeface="Cambria"/>
                        </a:rPr>
                        <a:t>в </a:t>
                      </a:r>
                      <a:r>
                        <a:rPr sz="1150" spc="-5" dirty="0">
                          <a:latin typeface="Century Gothic" panose="020B0502020202020204" pitchFamily="34" charset="0"/>
                          <a:cs typeface="Cambria"/>
                        </a:rPr>
                        <a:t>области  образования</a:t>
                      </a:r>
                      <a:endParaRPr sz="115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194310" algn="ctr">
                        <a:lnSpc>
                          <a:spcPct val="100000"/>
                        </a:lnSpc>
                        <a:spcBef>
                          <a:spcPts val="675"/>
                        </a:spcBef>
                      </a:pPr>
                      <a:r>
                        <a:rPr lang="ru-RU" sz="1150" dirty="0" smtClean="0">
                          <a:latin typeface="Century Gothic" panose="020B0502020202020204" pitchFamily="34" charset="0"/>
                          <a:cs typeface="Cambria"/>
                        </a:rPr>
                        <a:t>49,6</a:t>
                      </a:r>
                      <a:endParaRPr sz="1150" dirty="0">
                        <a:latin typeface="Century Gothic" panose="020B0502020202020204" pitchFamily="34" charset="0"/>
                        <a:cs typeface="Cambria"/>
                      </a:endParaRPr>
                    </a:p>
                  </a:txBody>
                  <a:tcPr marL="0" marR="0" marT="85725" marB="0" anchor="ctr">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ct val="100000"/>
                        </a:lnSpc>
                        <a:spcBef>
                          <a:spcPts val="675"/>
                        </a:spcBef>
                      </a:pPr>
                      <a:r>
                        <a:rPr lang="ru-RU" sz="1150" dirty="0" smtClean="0">
                          <a:latin typeface="Century Gothic" panose="020B0502020202020204" pitchFamily="34" charset="0"/>
                          <a:cs typeface="Cambria"/>
                        </a:rPr>
                        <a:t>51,1</a:t>
                      </a:r>
                      <a:endParaRPr sz="1150" dirty="0">
                        <a:latin typeface="Century Gothic" panose="020B0502020202020204" pitchFamily="34" charset="0"/>
                        <a:cs typeface="Cambria"/>
                      </a:endParaRPr>
                    </a:p>
                  </a:txBody>
                  <a:tcPr marL="0" marR="0" marT="8572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35" algn="ctr">
                        <a:lnSpc>
                          <a:spcPct val="100000"/>
                        </a:lnSpc>
                        <a:spcBef>
                          <a:spcPts val="675"/>
                        </a:spcBef>
                      </a:pPr>
                      <a:r>
                        <a:rPr lang="ru-RU" sz="1150" dirty="0" smtClean="0">
                          <a:latin typeface="Century Gothic" panose="020B0502020202020204" pitchFamily="34" charset="0"/>
                          <a:cs typeface="Cambria"/>
                        </a:rPr>
                        <a:t>49,3</a:t>
                      </a:r>
                      <a:endParaRPr sz="1150" dirty="0">
                        <a:latin typeface="Century Gothic" panose="020B0502020202020204" pitchFamily="34" charset="0"/>
                        <a:cs typeface="Cambria"/>
                      </a:endParaRPr>
                    </a:p>
                  </a:txBody>
                  <a:tcPr marL="0" marR="0" marT="8572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675"/>
                        </a:spcBef>
                      </a:pPr>
                      <a:r>
                        <a:rPr lang="ru-RU" sz="1150" dirty="0" smtClean="0">
                          <a:latin typeface="Century Gothic" panose="020B0502020202020204" pitchFamily="34" charset="0"/>
                          <a:cs typeface="Cambria"/>
                        </a:rPr>
                        <a:t>47,8</a:t>
                      </a:r>
                      <a:endParaRPr sz="1150" dirty="0">
                        <a:latin typeface="Century Gothic" panose="020B0502020202020204" pitchFamily="34" charset="0"/>
                        <a:cs typeface="Cambria"/>
                      </a:endParaRPr>
                    </a:p>
                  </a:txBody>
                  <a:tcPr marL="0" marR="0" marT="8572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35" algn="ctr">
                        <a:lnSpc>
                          <a:spcPct val="100000"/>
                        </a:lnSpc>
                        <a:spcBef>
                          <a:spcPts val="675"/>
                        </a:spcBef>
                      </a:pPr>
                      <a:r>
                        <a:rPr lang="ru-RU" sz="1150" spc="-5" dirty="0" smtClean="0">
                          <a:latin typeface="Century Gothic" panose="020B0502020202020204" pitchFamily="34" charset="0"/>
                          <a:cs typeface="Cambria"/>
                        </a:rPr>
                        <a:t>103,0</a:t>
                      </a:r>
                      <a:endParaRPr sz="1150" dirty="0">
                        <a:latin typeface="Century Gothic" panose="020B0502020202020204" pitchFamily="34" charset="0"/>
                        <a:cs typeface="Cambria"/>
                      </a:endParaRPr>
                    </a:p>
                  </a:txBody>
                  <a:tcPr marL="0" marR="0" marT="8572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1905" algn="ctr">
                        <a:lnSpc>
                          <a:spcPct val="100000"/>
                        </a:lnSpc>
                        <a:spcBef>
                          <a:spcPts val="675"/>
                        </a:spcBef>
                      </a:pPr>
                      <a:r>
                        <a:rPr lang="ru-RU" sz="1150" spc="-5" dirty="0" smtClean="0">
                          <a:latin typeface="Century Gothic" panose="020B0502020202020204" pitchFamily="34" charset="0"/>
                          <a:cs typeface="Cambria"/>
                        </a:rPr>
                        <a:t>96,5</a:t>
                      </a:r>
                      <a:endParaRPr sz="1150" dirty="0">
                        <a:latin typeface="Century Gothic" panose="020B0502020202020204" pitchFamily="34" charset="0"/>
                        <a:cs typeface="Cambria"/>
                      </a:endParaRPr>
                    </a:p>
                  </a:txBody>
                  <a:tcPr marL="0" marR="0" marT="85725"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675"/>
                        </a:spcBef>
                      </a:pPr>
                      <a:r>
                        <a:rPr lang="ru-RU" sz="1150" dirty="0" smtClean="0">
                          <a:latin typeface="Century Gothic" panose="020B0502020202020204" pitchFamily="34" charset="0"/>
                          <a:cs typeface="Cambria"/>
                        </a:rPr>
                        <a:t>97,0</a:t>
                      </a:r>
                      <a:endParaRPr sz="1150" dirty="0">
                        <a:latin typeface="Century Gothic" panose="020B0502020202020204" pitchFamily="34" charset="0"/>
                        <a:cs typeface="Cambria"/>
                      </a:endParaRPr>
                    </a:p>
                  </a:txBody>
                  <a:tcPr marL="0" marR="0" marT="85725"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403341">
                <a:tc>
                  <a:txBody>
                    <a:bodyPr/>
                    <a:lstStyle/>
                    <a:p>
                      <a:pPr marL="3810" marR="666750">
                        <a:lnSpc>
                          <a:spcPts val="1360"/>
                        </a:lnSpc>
                        <a:spcBef>
                          <a:spcPts val="265"/>
                        </a:spcBef>
                      </a:pPr>
                      <a:r>
                        <a:rPr sz="1150" b="1" spc="-5" dirty="0">
                          <a:latin typeface="Century Gothic" panose="020B0502020202020204" pitchFamily="34" charset="0"/>
                          <a:cs typeface="Cambria"/>
                        </a:rPr>
                        <a:t>Культура,  к</a:t>
                      </a:r>
                      <a:r>
                        <a:rPr sz="1150" b="1" spc="0" dirty="0">
                          <a:latin typeface="Century Gothic" panose="020B0502020202020204" pitchFamily="34" charset="0"/>
                          <a:cs typeface="Cambria"/>
                        </a:rPr>
                        <a:t>и</a:t>
                      </a:r>
                      <a:r>
                        <a:rPr sz="1150" b="1" spc="-5" dirty="0">
                          <a:latin typeface="Century Gothic" panose="020B0502020202020204" pitchFamily="34" charset="0"/>
                          <a:cs typeface="Cambria"/>
                        </a:rPr>
                        <a:t>н</a:t>
                      </a:r>
                      <a:r>
                        <a:rPr sz="1150" b="1" dirty="0">
                          <a:latin typeface="Century Gothic" panose="020B0502020202020204" pitchFamily="34" charset="0"/>
                          <a:cs typeface="Cambria"/>
                        </a:rPr>
                        <a:t>е</a:t>
                      </a:r>
                      <a:r>
                        <a:rPr sz="1150" b="1" spc="0" dirty="0">
                          <a:latin typeface="Century Gothic" panose="020B0502020202020204" pitchFamily="34" charset="0"/>
                          <a:cs typeface="Cambria"/>
                        </a:rPr>
                        <a:t>м</a:t>
                      </a:r>
                      <a:r>
                        <a:rPr sz="1150" b="1" spc="-5" dirty="0">
                          <a:latin typeface="Century Gothic" panose="020B0502020202020204" pitchFamily="34" charset="0"/>
                          <a:cs typeface="Cambria"/>
                        </a:rPr>
                        <a:t>а</a:t>
                      </a:r>
                      <a:r>
                        <a:rPr sz="1150" b="1" spc="-15" dirty="0">
                          <a:latin typeface="Century Gothic" panose="020B0502020202020204" pitchFamily="34" charset="0"/>
                          <a:cs typeface="Cambria"/>
                        </a:rPr>
                        <a:t>т</a:t>
                      </a:r>
                      <a:r>
                        <a:rPr sz="1150" b="1" dirty="0">
                          <a:latin typeface="Century Gothic" panose="020B0502020202020204" pitchFamily="34" charset="0"/>
                          <a:cs typeface="Cambria"/>
                        </a:rPr>
                        <a:t>о</a:t>
                      </a:r>
                      <a:r>
                        <a:rPr sz="1150" b="1" spc="-5" dirty="0">
                          <a:latin typeface="Century Gothic" panose="020B0502020202020204" pitchFamily="34" charset="0"/>
                          <a:cs typeface="Cambria"/>
                        </a:rPr>
                        <a:t>граф</a:t>
                      </a:r>
                      <a:r>
                        <a:rPr sz="1150" b="1" spc="0" dirty="0">
                          <a:latin typeface="Century Gothic" panose="020B0502020202020204" pitchFamily="34" charset="0"/>
                          <a:cs typeface="Cambria"/>
                        </a:rPr>
                        <a:t>и</a:t>
                      </a:r>
                      <a:r>
                        <a:rPr sz="1150" b="1" dirty="0">
                          <a:latin typeface="Century Gothic" panose="020B0502020202020204" pitchFamily="34" charset="0"/>
                          <a:cs typeface="Cambria"/>
                        </a:rPr>
                        <a:t>я</a:t>
                      </a:r>
                      <a:endParaRPr sz="1150">
                        <a:latin typeface="Century Gothic" panose="020B0502020202020204" pitchFamily="34" charset="0"/>
                        <a:cs typeface="Cambria"/>
                      </a:endParaRPr>
                    </a:p>
                  </a:txBody>
                  <a:tcPr marL="0" marR="0" marT="3365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marR="121285" algn="r">
                        <a:lnSpc>
                          <a:spcPct val="100000"/>
                        </a:lnSpc>
                        <a:spcBef>
                          <a:spcPts val="940"/>
                        </a:spcBef>
                      </a:pPr>
                      <a:r>
                        <a:rPr lang="ru-RU" sz="1150" b="1" dirty="0" smtClean="0">
                          <a:latin typeface="Century Gothic" panose="020B0502020202020204" pitchFamily="34" charset="0"/>
                          <a:cs typeface="Cambria"/>
                        </a:rPr>
                        <a:t>89,2</a:t>
                      </a:r>
                      <a:endParaRPr sz="1150" dirty="0">
                        <a:latin typeface="Century Gothic" panose="020B0502020202020204" pitchFamily="34" charset="0"/>
                        <a:cs typeface="Cambria"/>
                      </a:endParaRPr>
                    </a:p>
                  </a:txBody>
                  <a:tcPr marL="0" marR="0" marT="11938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marL="1270" algn="ctr">
                        <a:lnSpc>
                          <a:spcPct val="100000"/>
                        </a:lnSpc>
                        <a:spcBef>
                          <a:spcPts val="940"/>
                        </a:spcBef>
                      </a:pPr>
                      <a:r>
                        <a:rPr lang="ru-RU" sz="1150" b="1" dirty="0" smtClean="0">
                          <a:latin typeface="Century Gothic" panose="020B0502020202020204" pitchFamily="34" charset="0"/>
                          <a:cs typeface="Cambria"/>
                        </a:rPr>
                        <a:t>65,0</a:t>
                      </a:r>
                      <a:endParaRPr sz="1150" dirty="0">
                        <a:latin typeface="Century Gothic" panose="020B0502020202020204" pitchFamily="34" charset="0"/>
                        <a:cs typeface="Cambria"/>
                      </a:endParaRPr>
                    </a:p>
                  </a:txBody>
                  <a:tcPr marL="0" marR="0" marT="11938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940"/>
                        </a:spcBef>
                      </a:pPr>
                      <a:r>
                        <a:rPr lang="ru-RU" sz="1150" b="1" dirty="0" smtClean="0">
                          <a:latin typeface="Century Gothic" panose="020B0502020202020204" pitchFamily="34" charset="0"/>
                          <a:cs typeface="Cambria"/>
                        </a:rPr>
                        <a:t>62,8</a:t>
                      </a:r>
                      <a:endParaRPr sz="1150" dirty="0">
                        <a:latin typeface="Century Gothic" panose="020B0502020202020204" pitchFamily="34" charset="0"/>
                        <a:cs typeface="Cambria"/>
                      </a:endParaRPr>
                    </a:p>
                  </a:txBody>
                  <a:tcPr marL="0" marR="0" marT="11938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940"/>
                        </a:spcBef>
                      </a:pPr>
                      <a:r>
                        <a:rPr lang="ru-RU" sz="1150" b="1" dirty="0" smtClean="0">
                          <a:latin typeface="Century Gothic" panose="020B0502020202020204" pitchFamily="34" charset="0"/>
                          <a:cs typeface="Cambria"/>
                        </a:rPr>
                        <a:t>61,2</a:t>
                      </a:r>
                      <a:endParaRPr sz="1150" dirty="0">
                        <a:latin typeface="Century Gothic" panose="020B0502020202020204" pitchFamily="34" charset="0"/>
                        <a:cs typeface="Cambria"/>
                      </a:endParaRPr>
                    </a:p>
                  </a:txBody>
                  <a:tcPr marL="0" marR="0" marT="11938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940"/>
                        </a:spcBef>
                      </a:pPr>
                      <a:r>
                        <a:rPr lang="ru-RU" sz="1150" b="1" spc="-5" dirty="0" smtClean="0">
                          <a:latin typeface="Century Gothic" panose="020B0502020202020204" pitchFamily="34" charset="0"/>
                          <a:cs typeface="Cambria"/>
                        </a:rPr>
                        <a:t>72,9</a:t>
                      </a:r>
                      <a:endParaRPr sz="1150" dirty="0">
                        <a:latin typeface="Century Gothic" panose="020B0502020202020204" pitchFamily="34" charset="0"/>
                        <a:cs typeface="Cambria"/>
                      </a:endParaRPr>
                    </a:p>
                  </a:txBody>
                  <a:tcPr marL="0" marR="0" marT="11938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gn="ctr">
                        <a:lnSpc>
                          <a:spcPct val="100000"/>
                        </a:lnSpc>
                        <a:spcBef>
                          <a:spcPts val="940"/>
                        </a:spcBef>
                      </a:pPr>
                      <a:r>
                        <a:rPr lang="ru-RU" sz="1150" b="1" spc="-5" dirty="0" smtClean="0">
                          <a:latin typeface="Century Gothic" panose="020B0502020202020204" pitchFamily="34" charset="0"/>
                          <a:cs typeface="Cambria"/>
                        </a:rPr>
                        <a:t>96,6</a:t>
                      </a:r>
                      <a:endParaRPr sz="1150" dirty="0">
                        <a:latin typeface="Century Gothic" panose="020B0502020202020204" pitchFamily="34" charset="0"/>
                        <a:cs typeface="Cambria"/>
                      </a:endParaRPr>
                    </a:p>
                  </a:txBody>
                  <a:tcPr marL="0" marR="0" marT="119380"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940"/>
                        </a:spcBef>
                      </a:pPr>
                      <a:r>
                        <a:rPr lang="ru-RU" sz="1150" b="1" spc="-5" dirty="0" smtClean="0">
                          <a:latin typeface="Century Gothic" panose="020B0502020202020204" pitchFamily="34" charset="0"/>
                          <a:cs typeface="Cambria"/>
                        </a:rPr>
                        <a:t>97,5</a:t>
                      </a:r>
                      <a:endParaRPr sz="1150" dirty="0">
                        <a:latin typeface="Century Gothic" panose="020B0502020202020204" pitchFamily="34" charset="0"/>
                        <a:cs typeface="Cambria"/>
                      </a:endParaRPr>
                    </a:p>
                  </a:txBody>
                  <a:tcPr marL="0" marR="0" marT="119380"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r>
              <a:tr h="228600">
                <a:tc>
                  <a:txBody>
                    <a:bodyPr/>
                    <a:lstStyle/>
                    <a:p>
                      <a:pPr marL="3810">
                        <a:lnSpc>
                          <a:spcPct val="100000"/>
                        </a:lnSpc>
                        <a:spcBef>
                          <a:spcPts val="204"/>
                        </a:spcBef>
                      </a:pPr>
                      <a:r>
                        <a:rPr sz="1150" spc="-5" dirty="0">
                          <a:latin typeface="Century Gothic" panose="020B0502020202020204" pitchFamily="34" charset="0"/>
                          <a:cs typeface="Cambria"/>
                        </a:rPr>
                        <a:t>Культура</a:t>
                      </a:r>
                      <a:endParaRPr sz="1150">
                        <a:latin typeface="Century Gothic" panose="020B0502020202020204" pitchFamily="34" charset="0"/>
                        <a:cs typeface="Cambria"/>
                      </a:endParaRPr>
                    </a:p>
                  </a:txBody>
                  <a:tcPr marL="0" marR="0" marT="26034"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R="135255" algn="r">
                        <a:lnSpc>
                          <a:spcPct val="100000"/>
                        </a:lnSpc>
                        <a:spcBef>
                          <a:spcPts val="270"/>
                        </a:spcBef>
                      </a:pPr>
                      <a:r>
                        <a:rPr lang="ru-RU" sz="1150" dirty="0" smtClean="0">
                          <a:latin typeface="Century Gothic" panose="020B0502020202020204" pitchFamily="34" charset="0"/>
                          <a:cs typeface="Cambria"/>
                        </a:rPr>
                        <a:t>84,1</a:t>
                      </a:r>
                      <a:endParaRPr sz="1150" dirty="0">
                        <a:latin typeface="Century Gothic" panose="020B0502020202020204" pitchFamily="34" charset="0"/>
                        <a:cs typeface="Cambria"/>
                      </a:endParaRPr>
                    </a:p>
                  </a:txBody>
                  <a:tcPr marL="0" marR="0" marT="34290" marB="0" anchor="ctr">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1905" algn="ctr">
                        <a:lnSpc>
                          <a:spcPct val="100000"/>
                        </a:lnSpc>
                        <a:spcBef>
                          <a:spcPts val="270"/>
                        </a:spcBef>
                      </a:pPr>
                      <a:r>
                        <a:rPr lang="ru-RU" sz="1150" dirty="0" smtClean="0">
                          <a:latin typeface="Century Gothic" panose="020B0502020202020204" pitchFamily="34" charset="0"/>
                          <a:cs typeface="Cambria"/>
                        </a:rPr>
                        <a:t>59,8</a:t>
                      </a:r>
                      <a:endParaRPr sz="1150" dirty="0">
                        <a:latin typeface="Century Gothic" panose="020B0502020202020204" pitchFamily="34" charset="0"/>
                        <a:cs typeface="Cambria"/>
                      </a:endParaRPr>
                    </a:p>
                  </a:txBody>
                  <a:tcPr marL="0" marR="0" marT="3429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270"/>
                        </a:spcBef>
                      </a:pPr>
                      <a:r>
                        <a:rPr lang="ru-RU" sz="1150" dirty="0" smtClean="0">
                          <a:latin typeface="Century Gothic" panose="020B0502020202020204" pitchFamily="34" charset="0"/>
                          <a:cs typeface="Cambria"/>
                        </a:rPr>
                        <a:t>57,8</a:t>
                      </a:r>
                      <a:endParaRPr sz="1150" dirty="0">
                        <a:latin typeface="Century Gothic" panose="020B0502020202020204" pitchFamily="34" charset="0"/>
                        <a:cs typeface="Cambria"/>
                      </a:endParaRPr>
                    </a:p>
                  </a:txBody>
                  <a:tcPr marL="0" marR="0" marT="3429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35" algn="ctr">
                        <a:lnSpc>
                          <a:spcPct val="100000"/>
                        </a:lnSpc>
                        <a:spcBef>
                          <a:spcPts val="270"/>
                        </a:spcBef>
                      </a:pPr>
                      <a:r>
                        <a:rPr lang="ru-RU" sz="1150" dirty="0" smtClean="0">
                          <a:latin typeface="Century Gothic" panose="020B0502020202020204" pitchFamily="34" charset="0"/>
                          <a:cs typeface="Cambria"/>
                        </a:rPr>
                        <a:t>56,3</a:t>
                      </a:r>
                      <a:endParaRPr sz="1150" dirty="0">
                        <a:latin typeface="Century Gothic" panose="020B0502020202020204" pitchFamily="34" charset="0"/>
                        <a:cs typeface="Cambria"/>
                      </a:endParaRPr>
                    </a:p>
                  </a:txBody>
                  <a:tcPr marL="0" marR="0" marT="3429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270"/>
                        </a:spcBef>
                      </a:pPr>
                      <a:r>
                        <a:rPr lang="ru-RU" sz="1150" dirty="0" smtClean="0">
                          <a:latin typeface="Century Gothic" panose="020B0502020202020204" pitchFamily="34" charset="0"/>
                          <a:cs typeface="Cambria"/>
                        </a:rPr>
                        <a:t>71,1</a:t>
                      </a:r>
                      <a:endParaRPr sz="1150" dirty="0">
                        <a:latin typeface="Century Gothic" panose="020B0502020202020204" pitchFamily="34" charset="0"/>
                        <a:cs typeface="Cambria"/>
                      </a:endParaRPr>
                    </a:p>
                  </a:txBody>
                  <a:tcPr marL="0" marR="0" marT="3429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1905" algn="ctr">
                        <a:lnSpc>
                          <a:spcPct val="100000"/>
                        </a:lnSpc>
                        <a:spcBef>
                          <a:spcPts val="270"/>
                        </a:spcBef>
                      </a:pPr>
                      <a:r>
                        <a:rPr lang="ru-RU" sz="1150" spc="-5" dirty="0" smtClean="0">
                          <a:latin typeface="Century Gothic" panose="020B0502020202020204" pitchFamily="34" charset="0"/>
                          <a:cs typeface="Cambria"/>
                        </a:rPr>
                        <a:t>96,7</a:t>
                      </a:r>
                      <a:endParaRPr sz="1150" dirty="0">
                        <a:latin typeface="Century Gothic" panose="020B0502020202020204" pitchFamily="34" charset="0"/>
                        <a:cs typeface="Cambria"/>
                      </a:endParaRPr>
                    </a:p>
                  </a:txBody>
                  <a:tcPr marL="0" marR="0" marT="34290"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270"/>
                        </a:spcBef>
                      </a:pPr>
                      <a:r>
                        <a:rPr lang="ru-RU" sz="1150" spc="-5" dirty="0" smtClean="0">
                          <a:latin typeface="Century Gothic" panose="020B0502020202020204" pitchFamily="34" charset="0"/>
                          <a:cs typeface="Cambria"/>
                        </a:rPr>
                        <a:t>97,4</a:t>
                      </a:r>
                      <a:endParaRPr sz="1150" dirty="0">
                        <a:latin typeface="Century Gothic" panose="020B0502020202020204" pitchFamily="34" charset="0"/>
                        <a:cs typeface="Cambria"/>
                      </a:endParaRPr>
                    </a:p>
                  </a:txBody>
                  <a:tcPr marL="0" marR="0" marT="34290"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381000">
                <a:tc>
                  <a:txBody>
                    <a:bodyPr/>
                    <a:lstStyle/>
                    <a:p>
                      <a:pPr marL="3810" marR="27305">
                        <a:lnSpc>
                          <a:spcPts val="1360"/>
                        </a:lnSpc>
                        <a:spcBef>
                          <a:spcPts val="195"/>
                        </a:spcBef>
                      </a:pPr>
                      <a:r>
                        <a:rPr sz="1150" spc="-5" dirty="0">
                          <a:latin typeface="Century Gothic" panose="020B0502020202020204" pitchFamily="34" charset="0"/>
                          <a:cs typeface="Cambria"/>
                        </a:rPr>
                        <a:t>Другие вопросы </a:t>
                      </a:r>
                      <a:r>
                        <a:rPr sz="1150" dirty="0">
                          <a:latin typeface="Century Gothic" panose="020B0502020202020204" pitchFamily="34" charset="0"/>
                          <a:cs typeface="Cambria"/>
                        </a:rPr>
                        <a:t>в </a:t>
                      </a:r>
                      <a:r>
                        <a:rPr sz="1150" spc="-5" dirty="0">
                          <a:latin typeface="Century Gothic" panose="020B0502020202020204" pitchFamily="34" charset="0"/>
                          <a:cs typeface="Cambria"/>
                        </a:rPr>
                        <a:t>области  культуры,</a:t>
                      </a:r>
                      <a:r>
                        <a:rPr sz="1150" spc="-45" dirty="0">
                          <a:latin typeface="Century Gothic" panose="020B0502020202020204" pitchFamily="34" charset="0"/>
                          <a:cs typeface="Cambria"/>
                        </a:rPr>
                        <a:t> </a:t>
                      </a:r>
                      <a:r>
                        <a:rPr sz="1150" spc="-5" dirty="0">
                          <a:latin typeface="Century Gothic" panose="020B0502020202020204" pitchFamily="34" charset="0"/>
                          <a:cs typeface="Cambria"/>
                        </a:rPr>
                        <a:t>кинематографии</a:t>
                      </a:r>
                      <a:endParaRPr sz="1150">
                        <a:latin typeface="Century Gothic" panose="020B0502020202020204" pitchFamily="34" charset="0"/>
                        <a:cs typeface="Cambria"/>
                      </a:endParaRPr>
                    </a:p>
                  </a:txBody>
                  <a:tcPr marL="0" marR="0" marT="2476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231140" algn="ctr">
                        <a:lnSpc>
                          <a:spcPct val="100000"/>
                        </a:lnSpc>
                        <a:spcBef>
                          <a:spcPts val="870"/>
                        </a:spcBef>
                      </a:pPr>
                      <a:r>
                        <a:rPr lang="ru-RU" sz="1150" spc="-5" dirty="0" smtClean="0">
                          <a:latin typeface="Century Gothic" panose="020B0502020202020204" pitchFamily="34" charset="0"/>
                          <a:cs typeface="Cambria"/>
                        </a:rPr>
                        <a:t>5,1</a:t>
                      </a:r>
                      <a:endParaRPr sz="1150" dirty="0">
                        <a:latin typeface="Century Gothic" panose="020B0502020202020204" pitchFamily="34" charset="0"/>
                        <a:cs typeface="Cambria"/>
                      </a:endParaRPr>
                    </a:p>
                  </a:txBody>
                  <a:tcPr marL="0" marR="0" marT="110490" marB="0" anchor="ctr">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2540" algn="ctr">
                        <a:lnSpc>
                          <a:spcPct val="100000"/>
                        </a:lnSpc>
                        <a:spcBef>
                          <a:spcPts val="870"/>
                        </a:spcBef>
                      </a:pPr>
                      <a:r>
                        <a:rPr lang="ru-RU" sz="1150" spc="-5" dirty="0" smtClean="0">
                          <a:latin typeface="Century Gothic" panose="020B0502020202020204" pitchFamily="34" charset="0"/>
                          <a:cs typeface="Cambria"/>
                        </a:rPr>
                        <a:t>5,2</a:t>
                      </a:r>
                      <a:endParaRPr sz="1150" dirty="0">
                        <a:latin typeface="Century Gothic" panose="020B0502020202020204" pitchFamily="34" charset="0"/>
                        <a:cs typeface="Cambria"/>
                      </a:endParaRPr>
                    </a:p>
                  </a:txBody>
                  <a:tcPr marL="0" marR="0" marT="11049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870"/>
                        </a:spcBef>
                      </a:pPr>
                      <a:r>
                        <a:rPr lang="ru-RU" sz="1150" spc="-5" dirty="0" smtClean="0">
                          <a:latin typeface="Century Gothic" panose="020B0502020202020204" pitchFamily="34" charset="0"/>
                          <a:cs typeface="Cambria"/>
                        </a:rPr>
                        <a:t>5,0</a:t>
                      </a:r>
                      <a:endParaRPr sz="1150" dirty="0">
                        <a:latin typeface="Century Gothic" panose="020B0502020202020204" pitchFamily="34" charset="0"/>
                        <a:cs typeface="Cambria"/>
                      </a:endParaRPr>
                    </a:p>
                  </a:txBody>
                  <a:tcPr marL="0" marR="0" marT="11049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870"/>
                        </a:spcBef>
                      </a:pPr>
                      <a:r>
                        <a:rPr lang="ru-RU" sz="1150" spc="-5" dirty="0" smtClean="0">
                          <a:latin typeface="Century Gothic" panose="020B0502020202020204" pitchFamily="34" charset="0"/>
                          <a:cs typeface="Cambria"/>
                        </a:rPr>
                        <a:t>4,9</a:t>
                      </a:r>
                      <a:endParaRPr sz="1150" dirty="0">
                        <a:latin typeface="Century Gothic" panose="020B0502020202020204" pitchFamily="34" charset="0"/>
                        <a:cs typeface="Cambria"/>
                      </a:endParaRPr>
                    </a:p>
                  </a:txBody>
                  <a:tcPr marL="0" marR="0" marT="11049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870"/>
                        </a:spcBef>
                      </a:pPr>
                      <a:r>
                        <a:rPr lang="ru-RU" sz="1150" dirty="0" smtClean="0">
                          <a:latin typeface="Century Gothic" panose="020B0502020202020204" pitchFamily="34" charset="0"/>
                          <a:cs typeface="Cambria"/>
                        </a:rPr>
                        <a:t>102,0</a:t>
                      </a:r>
                      <a:endParaRPr sz="1150" dirty="0">
                        <a:latin typeface="Century Gothic" panose="020B0502020202020204" pitchFamily="34" charset="0"/>
                        <a:cs typeface="Cambria"/>
                      </a:endParaRPr>
                    </a:p>
                  </a:txBody>
                  <a:tcPr marL="0" marR="0" marT="11049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635" algn="ctr">
                        <a:lnSpc>
                          <a:spcPct val="100000"/>
                        </a:lnSpc>
                        <a:spcBef>
                          <a:spcPts val="870"/>
                        </a:spcBef>
                      </a:pPr>
                      <a:r>
                        <a:rPr lang="ru-RU" sz="1150" dirty="0" smtClean="0">
                          <a:latin typeface="Century Gothic" panose="020B0502020202020204" pitchFamily="34" charset="0"/>
                          <a:cs typeface="Cambria"/>
                        </a:rPr>
                        <a:t>96,2</a:t>
                      </a:r>
                      <a:endParaRPr sz="1150" dirty="0">
                        <a:latin typeface="Century Gothic" panose="020B0502020202020204" pitchFamily="34" charset="0"/>
                        <a:cs typeface="Cambria"/>
                      </a:endParaRPr>
                    </a:p>
                  </a:txBody>
                  <a:tcPr marL="0" marR="0" marT="110490"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870"/>
                        </a:spcBef>
                      </a:pPr>
                      <a:r>
                        <a:rPr lang="ru-RU" sz="1150" dirty="0" smtClean="0">
                          <a:latin typeface="Century Gothic" panose="020B0502020202020204" pitchFamily="34" charset="0"/>
                          <a:cs typeface="Cambria"/>
                        </a:rPr>
                        <a:t>98,0</a:t>
                      </a:r>
                      <a:endParaRPr sz="1150" dirty="0">
                        <a:latin typeface="Century Gothic" panose="020B0502020202020204" pitchFamily="34" charset="0"/>
                        <a:cs typeface="Cambria"/>
                      </a:endParaRPr>
                    </a:p>
                  </a:txBody>
                  <a:tcPr marL="0" marR="0" marT="110490"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38100">
                <a:tc>
                  <a:txBody>
                    <a:bodyPr/>
                    <a:lstStyle/>
                    <a:p>
                      <a:pPr>
                        <a:lnSpc>
                          <a:spcPct val="100000"/>
                        </a:lnSpc>
                      </a:pPr>
                      <a:endParaRPr sz="1150" dirty="0">
                        <a:latin typeface="Century Gothic" panose="020B0502020202020204" pitchFamily="34" charset="0"/>
                        <a:cs typeface="Times New Roman"/>
                      </a:endParaRPr>
                    </a:p>
                  </a:txBody>
                  <a:tcPr marL="0" marR="0" marT="0" marB="0">
                    <a:lnL w="6350">
                      <a:solidFill>
                        <a:srgbClr val="91CDDC"/>
                      </a:solidFill>
                      <a:prstDash val="soli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9525">
                      <a:solidFill>
                        <a:srgbClr val="FFFFFF"/>
                      </a:solidFill>
                      <a:prstDash val="solid"/>
                    </a:lnB>
                    <a:solidFill>
                      <a:srgbClr val="D9EEF3"/>
                    </a:solidFill>
                  </a:tcPr>
                </a:tc>
                <a:tc>
                  <a:txBody>
                    <a:bodyPr/>
                    <a:lstStyle/>
                    <a:p>
                      <a:pPr>
                        <a:lnSpc>
                          <a:spcPct val="100000"/>
                        </a:lnSpc>
                      </a:pPr>
                      <a:endParaRPr sz="1150">
                        <a:latin typeface="Century Gothic" panose="020B0502020202020204" pitchFamily="34" charset="0"/>
                        <a:cs typeface="Times New Roman"/>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EF3"/>
                    </a:solidFill>
                  </a:tcPr>
                </a:tc>
                <a:tc>
                  <a:txBody>
                    <a:bodyPr/>
                    <a:lstStyle/>
                    <a:p>
                      <a:pPr>
                        <a:lnSpc>
                          <a:spcPct val="100000"/>
                        </a:lnSpc>
                      </a:pPr>
                      <a:endParaRPr sz="1150">
                        <a:latin typeface="Century Gothic" panose="020B0502020202020204" pitchFamily="34" charset="0"/>
                        <a:cs typeface="Times New Roman"/>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9525">
                      <a:solidFill>
                        <a:srgbClr val="FFFFFF"/>
                      </a:solidFill>
                      <a:prstDash val="solid"/>
                    </a:lnB>
                    <a:solidFill>
                      <a:srgbClr val="D9EEF3"/>
                    </a:solidFill>
                  </a:tcPr>
                </a:tc>
                <a:tc>
                  <a:txBody>
                    <a:bodyPr/>
                    <a:lstStyle/>
                    <a:p>
                      <a:pPr>
                        <a:lnSpc>
                          <a:spcPct val="100000"/>
                        </a:lnSpc>
                      </a:pPr>
                      <a:endParaRPr sz="1150">
                        <a:latin typeface="Century Gothic" panose="020B0502020202020204" pitchFamily="34" charset="0"/>
                        <a:cs typeface="Times New Roman"/>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9525">
                      <a:solidFill>
                        <a:srgbClr val="FFFFFF"/>
                      </a:solidFill>
                      <a:prstDash val="solid"/>
                    </a:lnB>
                    <a:solidFill>
                      <a:srgbClr val="D9EEF3"/>
                    </a:solidFill>
                  </a:tcPr>
                </a:tc>
                <a:tc>
                  <a:txBody>
                    <a:bodyPr/>
                    <a:lstStyle/>
                    <a:p>
                      <a:pPr>
                        <a:lnSpc>
                          <a:spcPct val="100000"/>
                        </a:lnSpc>
                      </a:pPr>
                      <a:endParaRPr sz="1150">
                        <a:latin typeface="Century Gothic" panose="020B0502020202020204" pitchFamily="34" charset="0"/>
                        <a:cs typeface="Times New Roman"/>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9525">
                      <a:solidFill>
                        <a:srgbClr val="FFFFFF"/>
                      </a:solidFill>
                      <a:prstDash val="solid"/>
                    </a:lnB>
                    <a:solidFill>
                      <a:srgbClr val="D9EEF3"/>
                    </a:solidFill>
                  </a:tcPr>
                </a:tc>
                <a:tc>
                  <a:txBody>
                    <a:bodyPr/>
                    <a:lstStyle/>
                    <a:p>
                      <a:pPr>
                        <a:lnSpc>
                          <a:spcPct val="100000"/>
                        </a:lnSpc>
                      </a:pPr>
                      <a:endParaRPr sz="1150">
                        <a:latin typeface="Century Gothic" panose="020B0502020202020204" pitchFamily="34" charset="0"/>
                        <a:cs typeface="Times New Roman"/>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EF3"/>
                    </a:solidFill>
                  </a:tcPr>
                </a:tc>
                <a:tc>
                  <a:txBody>
                    <a:bodyPr/>
                    <a:lstStyle/>
                    <a:p>
                      <a:pPr>
                        <a:lnSpc>
                          <a:spcPct val="100000"/>
                        </a:lnSpc>
                      </a:pPr>
                      <a:endParaRPr sz="1150">
                        <a:latin typeface="Century Gothic" panose="020B0502020202020204" pitchFamily="34" charset="0"/>
                        <a:cs typeface="Times New Roman"/>
                      </a:endParaRPr>
                    </a:p>
                  </a:txBody>
                  <a:tcPr marL="0" marR="0" marT="0" marB="0">
                    <a:lnL w="6350" cap="flat" cmpd="sng" algn="ctr">
                      <a:solidFill>
                        <a:srgbClr val="91CDDC"/>
                      </a:solidFill>
                      <a:prstDash val="solid"/>
                      <a:round/>
                      <a:headEnd type="none" w="med" len="med"/>
                      <a:tailEnd type="none" w="med" len="med"/>
                    </a:lnL>
                    <a:lnR w="9525"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9525">
                      <a:solidFill>
                        <a:srgbClr val="FFFFFF"/>
                      </a:solidFill>
                      <a:prstDash val="solid"/>
                    </a:lnB>
                    <a:solidFill>
                      <a:srgbClr val="D9EEF3"/>
                    </a:solidFill>
                  </a:tcPr>
                </a:tc>
                <a:tc>
                  <a:txBody>
                    <a:bodyPr/>
                    <a:lstStyle/>
                    <a:p>
                      <a:pPr>
                        <a:lnSpc>
                          <a:spcPct val="100000"/>
                        </a:lnSpc>
                      </a:pPr>
                      <a:endParaRPr sz="1150" dirty="0">
                        <a:latin typeface="Century Gothic" panose="020B0502020202020204" pitchFamily="34" charset="0"/>
                        <a:cs typeface="Times New Roman"/>
                      </a:endParaRPr>
                    </a:p>
                  </a:txBody>
                  <a:tcPr marL="0" marR="0" marT="0" marB="0">
                    <a:lnL w="9525"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9525">
                      <a:solidFill>
                        <a:srgbClr val="FFFFFF"/>
                      </a:solidFill>
                      <a:prstDash val="solid"/>
                    </a:lnB>
                    <a:solidFill>
                      <a:srgbClr val="D9EEF3"/>
                    </a:solidFill>
                  </a:tcPr>
                </a:tc>
              </a:tr>
              <a:tr h="203200">
                <a:tc>
                  <a:txBody>
                    <a:bodyPr/>
                    <a:lstStyle/>
                    <a:p>
                      <a:pPr marL="3810">
                        <a:lnSpc>
                          <a:spcPts val="1255"/>
                        </a:lnSpc>
                      </a:pPr>
                      <a:r>
                        <a:rPr sz="1150" b="1" spc="-5" dirty="0">
                          <a:latin typeface="Century Gothic" panose="020B0502020202020204" pitchFamily="34" charset="0"/>
                          <a:cs typeface="Cambria"/>
                        </a:rPr>
                        <a:t>Социальная</a:t>
                      </a:r>
                      <a:r>
                        <a:rPr sz="1150" b="1" spc="-50" dirty="0">
                          <a:latin typeface="Century Gothic" panose="020B0502020202020204" pitchFamily="34" charset="0"/>
                          <a:cs typeface="Cambria"/>
                        </a:rPr>
                        <a:t> </a:t>
                      </a:r>
                      <a:r>
                        <a:rPr sz="1150" b="1" spc="-5" dirty="0">
                          <a:latin typeface="Century Gothic" panose="020B0502020202020204" pitchFamily="34" charset="0"/>
                          <a:cs typeface="Cambria"/>
                        </a:rPr>
                        <a:t>политика</a:t>
                      </a:r>
                      <a:endParaRPr sz="115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marR="121285" algn="r">
                        <a:lnSpc>
                          <a:spcPts val="1200"/>
                        </a:lnSpc>
                      </a:pPr>
                      <a:r>
                        <a:rPr lang="ru-RU" sz="1150" b="1" dirty="0" smtClean="0">
                          <a:latin typeface="Century Gothic" panose="020B0502020202020204" pitchFamily="34" charset="0"/>
                          <a:cs typeface="Cambria"/>
                        </a:rPr>
                        <a:t>1004,9</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9525" cap="flat" cmpd="sng" algn="ctr">
                      <a:solidFill>
                        <a:srgbClr val="FFFFFF"/>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marL="1270" algn="ctr">
                        <a:lnSpc>
                          <a:spcPts val="1200"/>
                        </a:lnSpc>
                      </a:pPr>
                      <a:r>
                        <a:rPr lang="ru-RU" sz="1150" b="1" dirty="0" smtClean="0">
                          <a:latin typeface="Century Gothic" panose="020B0502020202020204" pitchFamily="34" charset="0"/>
                          <a:cs typeface="Cambria"/>
                        </a:rPr>
                        <a:t>1047,3</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200"/>
                        </a:lnSpc>
                      </a:pPr>
                      <a:r>
                        <a:rPr lang="ru-RU" sz="1150" b="1" dirty="0" smtClean="0">
                          <a:latin typeface="Century Gothic" panose="020B0502020202020204" pitchFamily="34" charset="0"/>
                          <a:cs typeface="Cambria"/>
                        </a:rPr>
                        <a:t>1045,3</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200"/>
                        </a:lnSpc>
                      </a:pPr>
                      <a:r>
                        <a:rPr lang="ru-RU" sz="1150" b="1" dirty="0" smtClean="0">
                          <a:latin typeface="Century Gothic" panose="020B0502020202020204" pitchFamily="34" charset="0"/>
                          <a:cs typeface="Cambria"/>
                        </a:rPr>
                        <a:t>1081,9</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200"/>
                        </a:lnSpc>
                      </a:pPr>
                      <a:r>
                        <a:rPr lang="ru-RU" sz="1150" b="1" spc="-5" dirty="0" smtClean="0">
                          <a:latin typeface="Century Gothic" panose="020B0502020202020204" pitchFamily="34" charset="0"/>
                          <a:cs typeface="Cambria"/>
                        </a:rPr>
                        <a:t>104,2</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9525" cap="flat" cmpd="sng" algn="ctr">
                      <a:solidFill>
                        <a:srgbClr val="FFFFFF"/>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gn="ctr">
                        <a:lnSpc>
                          <a:spcPts val="1200"/>
                        </a:lnSpc>
                      </a:pPr>
                      <a:r>
                        <a:rPr lang="ru-RU" sz="1150" b="1" spc="-5" dirty="0" smtClean="0">
                          <a:latin typeface="Century Gothic" panose="020B0502020202020204" pitchFamily="34" charset="0"/>
                          <a:cs typeface="Cambria"/>
                        </a:rPr>
                        <a:t>99,8</a:t>
                      </a:r>
                      <a:endParaRPr sz="1150" dirty="0">
                        <a:latin typeface="Century Gothic" panose="020B0502020202020204" pitchFamily="34" charset="0"/>
                        <a:cs typeface="Cambria"/>
                      </a:endParaRPr>
                    </a:p>
                  </a:txBody>
                  <a:tcPr marL="0" marR="0" marT="0" marB="0">
                    <a:lnL w="6350">
                      <a:solidFill>
                        <a:srgbClr val="91CDDC"/>
                      </a:solidFill>
                      <a:prstDash val="solid"/>
                    </a:lnL>
                    <a:lnR w="9525">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200"/>
                        </a:lnSpc>
                      </a:pPr>
                      <a:r>
                        <a:rPr lang="ru-RU" sz="1150" b="1" spc="-5" dirty="0" smtClean="0">
                          <a:latin typeface="Century Gothic" panose="020B0502020202020204" pitchFamily="34" charset="0"/>
                          <a:cs typeface="Cambria"/>
                        </a:rPr>
                        <a:t>103,5</a:t>
                      </a:r>
                      <a:endParaRPr sz="1150" dirty="0">
                        <a:latin typeface="Century Gothic" panose="020B0502020202020204" pitchFamily="34" charset="0"/>
                        <a:cs typeface="Cambria"/>
                      </a:endParaRPr>
                    </a:p>
                  </a:txBody>
                  <a:tcPr marL="0" marR="0" marT="0" marB="0">
                    <a:lnL w="9525">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r>
              <a:tr h="330200">
                <a:tc>
                  <a:txBody>
                    <a:bodyPr/>
                    <a:lstStyle/>
                    <a:p>
                      <a:pPr marL="3810" marR="210185">
                        <a:lnSpc>
                          <a:spcPts val="1340"/>
                        </a:lnSpc>
                        <a:spcBef>
                          <a:spcPts val="30"/>
                        </a:spcBef>
                      </a:pPr>
                      <a:r>
                        <a:rPr sz="1150" spc="-5" dirty="0">
                          <a:latin typeface="Century Gothic" panose="020B0502020202020204" pitchFamily="34" charset="0"/>
                          <a:cs typeface="Cambria"/>
                        </a:rPr>
                        <a:t>Социальное обеспечение  населения</a:t>
                      </a:r>
                      <a:endParaRPr sz="1150" dirty="0">
                        <a:latin typeface="Century Gothic" panose="020B0502020202020204" pitchFamily="34" charset="0"/>
                        <a:cs typeface="Cambria"/>
                      </a:endParaRPr>
                    </a:p>
                  </a:txBody>
                  <a:tcPr marL="0" marR="0" marT="3810" marB="0">
                    <a:lnL w="6350">
                      <a:solidFill>
                        <a:srgbClr val="91CDDC"/>
                      </a:solidFill>
                      <a:prstDash val="soli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194310">
                        <a:lnSpc>
                          <a:spcPct val="100000"/>
                        </a:lnSpc>
                        <a:spcBef>
                          <a:spcPts val="675"/>
                        </a:spcBef>
                      </a:pPr>
                      <a:r>
                        <a:rPr lang="ru-RU" sz="1150" dirty="0" smtClean="0">
                          <a:latin typeface="Century Gothic" panose="020B0502020202020204" pitchFamily="34" charset="0"/>
                          <a:cs typeface="Cambria"/>
                        </a:rPr>
                        <a:t>430,2</a:t>
                      </a:r>
                      <a:endParaRPr sz="1150" dirty="0">
                        <a:latin typeface="Century Gothic" panose="020B0502020202020204" pitchFamily="34" charset="0"/>
                        <a:cs typeface="Cambria"/>
                      </a:endParaRPr>
                    </a:p>
                  </a:txBody>
                  <a:tcPr marL="0" marR="0" marT="8572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ct val="100000"/>
                        </a:lnSpc>
                        <a:spcBef>
                          <a:spcPts val="675"/>
                        </a:spcBef>
                      </a:pPr>
                      <a:r>
                        <a:rPr lang="ru-RU" sz="1150" dirty="0" smtClean="0">
                          <a:latin typeface="Century Gothic" panose="020B0502020202020204" pitchFamily="34" charset="0"/>
                          <a:cs typeface="Cambria"/>
                        </a:rPr>
                        <a:t>436,2</a:t>
                      </a:r>
                      <a:endParaRPr sz="1150" dirty="0">
                        <a:latin typeface="Century Gothic" panose="020B0502020202020204" pitchFamily="34" charset="0"/>
                        <a:cs typeface="Cambria"/>
                      </a:endParaRPr>
                    </a:p>
                  </a:txBody>
                  <a:tcPr marL="0" marR="0" marT="8572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635" algn="ctr">
                        <a:lnSpc>
                          <a:spcPct val="100000"/>
                        </a:lnSpc>
                        <a:spcBef>
                          <a:spcPts val="675"/>
                        </a:spcBef>
                      </a:pPr>
                      <a:r>
                        <a:rPr lang="ru-RU" sz="1150" dirty="0" smtClean="0">
                          <a:latin typeface="Century Gothic" panose="020B0502020202020204" pitchFamily="34" charset="0"/>
                          <a:cs typeface="Cambria"/>
                        </a:rPr>
                        <a:t>442,7</a:t>
                      </a:r>
                      <a:endParaRPr sz="1150" dirty="0">
                        <a:latin typeface="Century Gothic" panose="020B0502020202020204" pitchFamily="34" charset="0"/>
                        <a:cs typeface="Cambria"/>
                      </a:endParaRPr>
                    </a:p>
                  </a:txBody>
                  <a:tcPr marL="0" marR="0" marT="8572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675"/>
                        </a:spcBef>
                      </a:pPr>
                      <a:r>
                        <a:rPr lang="ru-RU" sz="1150" dirty="0" smtClean="0">
                          <a:latin typeface="Century Gothic" panose="020B0502020202020204" pitchFamily="34" charset="0"/>
                          <a:cs typeface="Cambria"/>
                        </a:rPr>
                        <a:t>449,9</a:t>
                      </a:r>
                      <a:endParaRPr sz="1150" dirty="0">
                        <a:latin typeface="Century Gothic" panose="020B0502020202020204" pitchFamily="34" charset="0"/>
                        <a:cs typeface="Cambria"/>
                      </a:endParaRPr>
                    </a:p>
                  </a:txBody>
                  <a:tcPr marL="0" marR="0" marT="8572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675"/>
                        </a:spcBef>
                      </a:pPr>
                      <a:r>
                        <a:rPr lang="ru-RU" sz="1150" dirty="0" smtClean="0">
                          <a:latin typeface="Century Gothic" panose="020B0502020202020204" pitchFamily="34" charset="0"/>
                          <a:cs typeface="Cambria"/>
                        </a:rPr>
                        <a:t>101,4</a:t>
                      </a:r>
                      <a:endParaRPr sz="1150" dirty="0">
                        <a:latin typeface="Century Gothic" panose="020B0502020202020204" pitchFamily="34" charset="0"/>
                        <a:cs typeface="Cambria"/>
                      </a:endParaRPr>
                    </a:p>
                  </a:txBody>
                  <a:tcPr marL="0" marR="0" marT="8572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1905" algn="ctr">
                        <a:lnSpc>
                          <a:spcPct val="100000"/>
                        </a:lnSpc>
                        <a:spcBef>
                          <a:spcPts val="675"/>
                        </a:spcBef>
                      </a:pPr>
                      <a:r>
                        <a:rPr lang="ru-RU" sz="1150" spc="-5" dirty="0" smtClean="0">
                          <a:latin typeface="Century Gothic" panose="020B0502020202020204" pitchFamily="34" charset="0"/>
                          <a:cs typeface="Cambria"/>
                        </a:rPr>
                        <a:t>101,5</a:t>
                      </a:r>
                      <a:endParaRPr sz="1150" dirty="0">
                        <a:latin typeface="Century Gothic" panose="020B0502020202020204" pitchFamily="34" charset="0"/>
                        <a:cs typeface="Cambria"/>
                      </a:endParaRPr>
                    </a:p>
                  </a:txBody>
                  <a:tcPr marL="0" marR="0" marT="85725" marB="0">
                    <a:lnL w="6350" cap="flat" cmpd="sng" algn="ctr">
                      <a:solidFill>
                        <a:srgbClr val="91CDDC"/>
                      </a:solidFill>
                      <a:prstDash val="solid"/>
                      <a:round/>
                      <a:headEnd type="none" w="med" len="med"/>
                      <a:tailEnd type="none" w="med" len="med"/>
                    </a:lnL>
                    <a:lnR w="9525"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675"/>
                        </a:spcBef>
                      </a:pPr>
                      <a:r>
                        <a:rPr lang="ru-RU" sz="1150" spc="-5" dirty="0" smtClean="0">
                          <a:latin typeface="Century Gothic" panose="020B0502020202020204" pitchFamily="34" charset="0"/>
                          <a:cs typeface="Cambria"/>
                        </a:rPr>
                        <a:t>101,6</a:t>
                      </a:r>
                      <a:endParaRPr sz="1150" dirty="0">
                        <a:latin typeface="Century Gothic" panose="020B0502020202020204" pitchFamily="34" charset="0"/>
                        <a:cs typeface="Cambria"/>
                      </a:endParaRPr>
                    </a:p>
                  </a:txBody>
                  <a:tcPr marL="0" marR="0" marT="85725" marB="0">
                    <a:lnL w="9525"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r>
              <a:tr h="213588">
                <a:tc>
                  <a:txBody>
                    <a:bodyPr/>
                    <a:lstStyle/>
                    <a:p>
                      <a:pPr marL="3810">
                        <a:lnSpc>
                          <a:spcPct val="100000"/>
                        </a:lnSpc>
                        <a:spcBef>
                          <a:spcPts val="150"/>
                        </a:spcBef>
                      </a:pPr>
                      <a:r>
                        <a:rPr sz="1150" spc="-5" dirty="0">
                          <a:latin typeface="Century Gothic" panose="020B0502020202020204" pitchFamily="34" charset="0"/>
                          <a:cs typeface="Cambria"/>
                        </a:rPr>
                        <a:t>Охрана семьи </a:t>
                      </a:r>
                      <a:r>
                        <a:rPr sz="1150" dirty="0">
                          <a:latin typeface="Century Gothic" panose="020B0502020202020204" pitchFamily="34" charset="0"/>
                          <a:cs typeface="Cambria"/>
                        </a:rPr>
                        <a:t>и</a:t>
                      </a:r>
                      <a:r>
                        <a:rPr sz="1150" spc="-45" dirty="0">
                          <a:latin typeface="Century Gothic" panose="020B0502020202020204" pitchFamily="34" charset="0"/>
                          <a:cs typeface="Cambria"/>
                        </a:rPr>
                        <a:t> </a:t>
                      </a:r>
                      <a:r>
                        <a:rPr sz="1150" spc="-5" dirty="0">
                          <a:latin typeface="Century Gothic" panose="020B0502020202020204" pitchFamily="34" charset="0"/>
                          <a:cs typeface="Cambria"/>
                        </a:rPr>
                        <a:t>детства</a:t>
                      </a:r>
                      <a:endParaRPr sz="1150">
                        <a:latin typeface="Century Gothic" panose="020B0502020202020204" pitchFamily="34" charset="0"/>
                        <a:cs typeface="Cambria"/>
                      </a:endParaRPr>
                    </a:p>
                  </a:txBody>
                  <a:tcPr marL="0" marR="0" marT="1905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194310">
                        <a:lnSpc>
                          <a:spcPct val="100000"/>
                        </a:lnSpc>
                        <a:spcBef>
                          <a:spcPts val="215"/>
                        </a:spcBef>
                      </a:pPr>
                      <a:r>
                        <a:rPr lang="ru-RU" sz="1150" dirty="0" smtClean="0">
                          <a:latin typeface="Century Gothic" panose="020B0502020202020204" pitchFamily="34" charset="0"/>
                          <a:cs typeface="Cambria"/>
                        </a:rPr>
                        <a:t>540,1</a:t>
                      </a:r>
                      <a:endParaRPr sz="1150" dirty="0">
                        <a:latin typeface="Century Gothic" panose="020B0502020202020204" pitchFamily="34" charset="0"/>
                        <a:cs typeface="Cambria"/>
                      </a:endParaRPr>
                    </a:p>
                  </a:txBody>
                  <a:tcPr marL="0" marR="0" marT="2730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ct val="100000"/>
                        </a:lnSpc>
                        <a:spcBef>
                          <a:spcPts val="215"/>
                        </a:spcBef>
                      </a:pPr>
                      <a:r>
                        <a:rPr lang="ru-RU" sz="1150" dirty="0" smtClean="0">
                          <a:latin typeface="Century Gothic" panose="020B0502020202020204" pitchFamily="34" charset="0"/>
                          <a:cs typeface="Cambria"/>
                        </a:rPr>
                        <a:t>575,5</a:t>
                      </a:r>
                      <a:endParaRPr sz="1150" dirty="0">
                        <a:latin typeface="Century Gothic" panose="020B0502020202020204" pitchFamily="34" charset="0"/>
                        <a:cs typeface="Cambria"/>
                      </a:endParaRPr>
                    </a:p>
                  </a:txBody>
                  <a:tcPr marL="0" marR="0" marT="273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35" algn="ctr">
                        <a:lnSpc>
                          <a:spcPct val="100000"/>
                        </a:lnSpc>
                        <a:spcBef>
                          <a:spcPts val="215"/>
                        </a:spcBef>
                      </a:pPr>
                      <a:r>
                        <a:rPr lang="ru-RU" sz="1150" dirty="0" smtClean="0">
                          <a:latin typeface="Century Gothic" panose="020B0502020202020204" pitchFamily="34" charset="0"/>
                          <a:cs typeface="Cambria"/>
                        </a:rPr>
                        <a:t>567,0</a:t>
                      </a:r>
                      <a:endParaRPr sz="1150" dirty="0">
                        <a:latin typeface="Century Gothic" panose="020B0502020202020204" pitchFamily="34" charset="0"/>
                        <a:cs typeface="Cambria"/>
                      </a:endParaRPr>
                    </a:p>
                  </a:txBody>
                  <a:tcPr marL="0" marR="0" marT="273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215"/>
                        </a:spcBef>
                      </a:pPr>
                      <a:r>
                        <a:rPr lang="ru-RU" sz="1150" dirty="0" smtClean="0">
                          <a:latin typeface="Century Gothic" panose="020B0502020202020204" pitchFamily="34" charset="0"/>
                          <a:cs typeface="Cambria"/>
                        </a:rPr>
                        <a:t>596,4</a:t>
                      </a:r>
                      <a:endParaRPr sz="1150" dirty="0">
                        <a:latin typeface="Century Gothic" panose="020B0502020202020204" pitchFamily="34" charset="0"/>
                        <a:cs typeface="Cambria"/>
                      </a:endParaRPr>
                    </a:p>
                  </a:txBody>
                  <a:tcPr marL="0" marR="0" marT="273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35" algn="ctr">
                        <a:lnSpc>
                          <a:spcPct val="100000"/>
                        </a:lnSpc>
                        <a:spcBef>
                          <a:spcPts val="215"/>
                        </a:spcBef>
                      </a:pPr>
                      <a:r>
                        <a:rPr lang="ru-RU" sz="1150" spc="-5" dirty="0" smtClean="0">
                          <a:latin typeface="Century Gothic" panose="020B0502020202020204" pitchFamily="34" charset="0"/>
                          <a:cs typeface="Cambria"/>
                        </a:rPr>
                        <a:t>106,6</a:t>
                      </a:r>
                      <a:endParaRPr sz="1150" dirty="0">
                        <a:latin typeface="Century Gothic" panose="020B0502020202020204" pitchFamily="34" charset="0"/>
                        <a:cs typeface="Cambria"/>
                      </a:endParaRPr>
                    </a:p>
                  </a:txBody>
                  <a:tcPr marL="0" marR="0" marT="2730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1905" algn="ctr">
                        <a:lnSpc>
                          <a:spcPct val="100000"/>
                        </a:lnSpc>
                        <a:spcBef>
                          <a:spcPts val="215"/>
                        </a:spcBef>
                      </a:pPr>
                      <a:r>
                        <a:rPr lang="ru-RU" sz="1150" spc="-5" dirty="0" smtClean="0">
                          <a:latin typeface="Century Gothic" panose="020B0502020202020204" pitchFamily="34" charset="0"/>
                          <a:cs typeface="Cambria"/>
                        </a:rPr>
                        <a:t>98,5</a:t>
                      </a:r>
                      <a:endParaRPr sz="1150" dirty="0">
                        <a:latin typeface="Century Gothic" panose="020B0502020202020204" pitchFamily="34" charset="0"/>
                        <a:cs typeface="Cambria"/>
                      </a:endParaRPr>
                    </a:p>
                  </a:txBody>
                  <a:tcPr marL="0" marR="0" marT="27305"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215"/>
                        </a:spcBef>
                      </a:pPr>
                      <a:r>
                        <a:rPr lang="ru-RU" sz="1150" spc="-5" dirty="0" smtClean="0">
                          <a:latin typeface="Century Gothic" panose="020B0502020202020204" pitchFamily="34" charset="0"/>
                          <a:cs typeface="Cambria"/>
                        </a:rPr>
                        <a:t>105,2</a:t>
                      </a:r>
                      <a:endParaRPr sz="1150" dirty="0">
                        <a:latin typeface="Century Gothic" panose="020B0502020202020204" pitchFamily="34" charset="0"/>
                        <a:cs typeface="Cambria"/>
                      </a:endParaRPr>
                    </a:p>
                  </a:txBody>
                  <a:tcPr marL="0" marR="0" marT="27305"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381000">
                <a:tc>
                  <a:txBody>
                    <a:bodyPr/>
                    <a:lstStyle/>
                    <a:p>
                      <a:pPr marL="3810" marR="123825">
                        <a:lnSpc>
                          <a:spcPts val="1360"/>
                        </a:lnSpc>
                        <a:spcBef>
                          <a:spcPts val="195"/>
                        </a:spcBef>
                      </a:pPr>
                      <a:r>
                        <a:rPr sz="1150" spc="-5" dirty="0">
                          <a:latin typeface="Century Gothic" panose="020B0502020202020204" pitchFamily="34" charset="0"/>
                          <a:cs typeface="Cambria"/>
                        </a:rPr>
                        <a:t>Другие вопросы </a:t>
                      </a:r>
                      <a:r>
                        <a:rPr sz="1150" dirty="0">
                          <a:latin typeface="Century Gothic" panose="020B0502020202020204" pitchFamily="34" charset="0"/>
                          <a:cs typeface="Cambria"/>
                        </a:rPr>
                        <a:t>в </a:t>
                      </a:r>
                      <a:r>
                        <a:rPr sz="1150" spc="-5" dirty="0">
                          <a:latin typeface="Century Gothic" panose="020B0502020202020204" pitchFamily="34" charset="0"/>
                          <a:cs typeface="Cambria"/>
                        </a:rPr>
                        <a:t>области  социальной</a:t>
                      </a:r>
                      <a:r>
                        <a:rPr sz="1150" spc="-65" dirty="0">
                          <a:latin typeface="Century Gothic" panose="020B0502020202020204" pitchFamily="34" charset="0"/>
                          <a:cs typeface="Cambria"/>
                        </a:rPr>
                        <a:t> </a:t>
                      </a:r>
                      <a:r>
                        <a:rPr sz="1150" spc="-5" dirty="0">
                          <a:latin typeface="Century Gothic" panose="020B0502020202020204" pitchFamily="34" charset="0"/>
                          <a:cs typeface="Cambria"/>
                        </a:rPr>
                        <a:t>политики</a:t>
                      </a:r>
                      <a:endParaRPr sz="1150">
                        <a:latin typeface="Century Gothic" panose="020B0502020202020204" pitchFamily="34" charset="0"/>
                        <a:cs typeface="Cambria"/>
                      </a:endParaRPr>
                    </a:p>
                  </a:txBody>
                  <a:tcPr marL="0" marR="0" marT="2476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194310">
                        <a:lnSpc>
                          <a:spcPct val="100000"/>
                        </a:lnSpc>
                        <a:spcBef>
                          <a:spcPts val="865"/>
                        </a:spcBef>
                      </a:pPr>
                      <a:r>
                        <a:rPr lang="ru-RU" sz="1150" dirty="0" smtClean="0">
                          <a:latin typeface="Century Gothic" panose="020B0502020202020204" pitchFamily="34" charset="0"/>
                          <a:cs typeface="Cambria"/>
                        </a:rPr>
                        <a:t>34,6</a:t>
                      </a:r>
                      <a:endParaRPr sz="1150" dirty="0">
                        <a:latin typeface="Century Gothic" panose="020B0502020202020204" pitchFamily="34" charset="0"/>
                        <a:cs typeface="Cambria"/>
                      </a:endParaRPr>
                    </a:p>
                  </a:txBody>
                  <a:tcPr marL="0" marR="0" marT="10985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ct val="100000"/>
                        </a:lnSpc>
                        <a:spcBef>
                          <a:spcPts val="865"/>
                        </a:spcBef>
                      </a:pPr>
                      <a:r>
                        <a:rPr lang="ru-RU" sz="1150" dirty="0" smtClean="0">
                          <a:latin typeface="Century Gothic" panose="020B0502020202020204" pitchFamily="34" charset="0"/>
                          <a:cs typeface="Cambria"/>
                        </a:rPr>
                        <a:t>35,6</a:t>
                      </a:r>
                      <a:endParaRPr sz="1150" dirty="0">
                        <a:latin typeface="Century Gothic" panose="020B0502020202020204" pitchFamily="34" charset="0"/>
                        <a:cs typeface="Cambria"/>
                      </a:endParaRPr>
                    </a:p>
                  </a:txBody>
                  <a:tcPr marL="0" marR="0" marT="10985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35" algn="ctr">
                        <a:lnSpc>
                          <a:spcPct val="100000"/>
                        </a:lnSpc>
                        <a:spcBef>
                          <a:spcPts val="865"/>
                        </a:spcBef>
                      </a:pPr>
                      <a:r>
                        <a:rPr lang="ru-RU" sz="1150" dirty="0" smtClean="0">
                          <a:latin typeface="Century Gothic" panose="020B0502020202020204" pitchFamily="34" charset="0"/>
                          <a:cs typeface="Cambria"/>
                        </a:rPr>
                        <a:t>35,6</a:t>
                      </a:r>
                      <a:endParaRPr sz="1150" dirty="0">
                        <a:latin typeface="Century Gothic" panose="020B0502020202020204" pitchFamily="34" charset="0"/>
                        <a:cs typeface="Cambria"/>
                      </a:endParaRPr>
                    </a:p>
                  </a:txBody>
                  <a:tcPr marL="0" marR="0" marT="10985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865"/>
                        </a:spcBef>
                      </a:pPr>
                      <a:r>
                        <a:rPr lang="ru-RU" sz="1150" dirty="0" smtClean="0">
                          <a:latin typeface="Century Gothic" panose="020B0502020202020204" pitchFamily="34" charset="0"/>
                          <a:cs typeface="Cambria"/>
                        </a:rPr>
                        <a:t>35,6</a:t>
                      </a:r>
                      <a:endParaRPr sz="1150" dirty="0">
                        <a:latin typeface="Century Gothic" panose="020B0502020202020204" pitchFamily="34" charset="0"/>
                        <a:cs typeface="Cambria"/>
                      </a:endParaRPr>
                    </a:p>
                  </a:txBody>
                  <a:tcPr marL="0" marR="0" marT="10985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635" algn="ctr">
                        <a:lnSpc>
                          <a:spcPct val="100000"/>
                        </a:lnSpc>
                        <a:spcBef>
                          <a:spcPts val="865"/>
                        </a:spcBef>
                      </a:pPr>
                      <a:r>
                        <a:rPr lang="ru-RU" sz="1150" spc="-5" dirty="0" smtClean="0">
                          <a:latin typeface="Century Gothic" panose="020B0502020202020204" pitchFamily="34" charset="0"/>
                          <a:cs typeface="Cambria"/>
                        </a:rPr>
                        <a:t>102,9</a:t>
                      </a:r>
                      <a:endParaRPr sz="1150" dirty="0">
                        <a:latin typeface="Century Gothic" panose="020B0502020202020204" pitchFamily="34" charset="0"/>
                        <a:cs typeface="Cambria"/>
                      </a:endParaRPr>
                    </a:p>
                  </a:txBody>
                  <a:tcPr marL="0" marR="0" marT="10985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635" algn="ctr">
                        <a:lnSpc>
                          <a:spcPct val="100000"/>
                        </a:lnSpc>
                        <a:spcBef>
                          <a:spcPts val="865"/>
                        </a:spcBef>
                      </a:pPr>
                      <a:r>
                        <a:rPr lang="ru-RU" sz="1150" dirty="0" smtClean="0">
                          <a:latin typeface="Century Gothic" panose="020B0502020202020204" pitchFamily="34" charset="0"/>
                          <a:cs typeface="Cambria"/>
                        </a:rPr>
                        <a:t>100,0</a:t>
                      </a:r>
                      <a:endParaRPr sz="1150" dirty="0">
                        <a:latin typeface="Century Gothic" panose="020B0502020202020204" pitchFamily="34" charset="0"/>
                        <a:cs typeface="Cambria"/>
                      </a:endParaRPr>
                    </a:p>
                  </a:txBody>
                  <a:tcPr marL="0" marR="0" marT="109855"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865"/>
                        </a:spcBef>
                      </a:pPr>
                      <a:r>
                        <a:rPr sz="1150" dirty="0">
                          <a:latin typeface="Century Gothic" panose="020B0502020202020204" pitchFamily="34" charset="0"/>
                          <a:cs typeface="Cambria"/>
                        </a:rPr>
                        <a:t>100,0</a:t>
                      </a:r>
                    </a:p>
                  </a:txBody>
                  <a:tcPr marL="0" marR="0" marT="109855"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342900">
                <a:tc>
                  <a:txBody>
                    <a:bodyPr/>
                    <a:lstStyle/>
                    <a:p>
                      <a:pPr marL="3810" marR="213995">
                        <a:lnSpc>
                          <a:spcPts val="1340"/>
                        </a:lnSpc>
                        <a:spcBef>
                          <a:spcPts val="20"/>
                        </a:spcBef>
                      </a:pPr>
                      <a:r>
                        <a:rPr sz="1150" b="1" spc="-5" dirty="0">
                          <a:latin typeface="Century Gothic" panose="020B0502020202020204" pitchFamily="34" charset="0"/>
                          <a:cs typeface="Cambria"/>
                        </a:rPr>
                        <a:t>Физическая культура </a:t>
                      </a:r>
                      <a:r>
                        <a:rPr sz="1150" b="1" dirty="0">
                          <a:latin typeface="Century Gothic" panose="020B0502020202020204" pitchFamily="34" charset="0"/>
                          <a:cs typeface="Cambria"/>
                        </a:rPr>
                        <a:t>и  </a:t>
                      </a:r>
                      <a:r>
                        <a:rPr sz="1150" b="1" spc="-5" dirty="0">
                          <a:latin typeface="Century Gothic" panose="020B0502020202020204" pitchFamily="34" charset="0"/>
                          <a:cs typeface="Cambria"/>
                        </a:rPr>
                        <a:t>спорт</a:t>
                      </a:r>
                      <a:endParaRPr sz="1150">
                        <a:latin typeface="Century Gothic" panose="020B0502020202020204" pitchFamily="34" charset="0"/>
                        <a:cs typeface="Cambria"/>
                      </a:endParaRPr>
                    </a:p>
                  </a:txBody>
                  <a:tcPr marL="0" marR="0" marT="254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marL="182245">
                        <a:lnSpc>
                          <a:spcPct val="100000"/>
                        </a:lnSpc>
                        <a:spcBef>
                          <a:spcPts val="680"/>
                        </a:spcBef>
                      </a:pPr>
                      <a:r>
                        <a:rPr lang="ru-RU" sz="1150" b="1" spc="-5" dirty="0" smtClean="0">
                          <a:latin typeface="Century Gothic" panose="020B0502020202020204" pitchFamily="34" charset="0"/>
                          <a:cs typeface="Cambria"/>
                        </a:rPr>
                        <a:t>55,9</a:t>
                      </a:r>
                      <a:endParaRPr sz="1150" dirty="0">
                        <a:latin typeface="Century Gothic" panose="020B0502020202020204" pitchFamily="34" charset="0"/>
                        <a:cs typeface="Cambria"/>
                      </a:endParaRPr>
                    </a:p>
                  </a:txBody>
                  <a:tcPr marL="0" marR="0" marT="8636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gn="ctr">
                        <a:lnSpc>
                          <a:spcPct val="100000"/>
                        </a:lnSpc>
                        <a:spcBef>
                          <a:spcPts val="680"/>
                        </a:spcBef>
                      </a:pPr>
                      <a:r>
                        <a:rPr lang="ru-RU" sz="1150" b="1" spc="-5" dirty="0" smtClean="0">
                          <a:latin typeface="Century Gothic" panose="020B0502020202020204" pitchFamily="34" charset="0"/>
                          <a:cs typeface="Cambria"/>
                        </a:rPr>
                        <a:t>58,7</a:t>
                      </a:r>
                      <a:endParaRPr sz="1150" dirty="0">
                        <a:latin typeface="Century Gothic" panose="020B0502020202020204" pitchFamily="34" charset="0"/>
                        <a:cs typeface="Cambria"/>
                      </a:endParaRPr>
                    </a:p>
                  </a:txBody>
                  <a:tcPr marL="0" marR="0" marT="8636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680"/>
                        </a:spcBef>
                      </a:pPr>
                      <a:r>
                        <a:rPr lang="ru-RU" sz="1150" b="1" spc="-5" dirty="0" smtClean="0">
                          <a:latin typeface="Century Gothic" panose="020B0502020202020204" pitchFamily="34" charset="0"/>
                          <a:cs typeface="Cambria"/>
                        </a:rPr>
                        <a:t>57,1</a:t>
                      </a:r>
                      <a:endParaRPr sz="1150" dirty="0">
                        <a:latin typeface="Century Gothic" panose="020B0502020202020204" pitchFamily="34" charset="0"/>
                        <a:cs typeface="Cambria"/>
                      </a:endParaRPr>
                    </a:p>
                  </a:txBody>
                  <a:tcPr marL="0" marR="0" marT="8636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680"/>
                        </a:spcBef>
                      </a:pPr>
                      <a:r>
                        <a:rPr lang="ru-RU" sz="1150" b="1" spc="-5" dirty="0" smtClean="0">
                          <a:latin typeface="Century Gothic" panose="020B0502020202020204" pitchFamily="34" charset="0"/>
                          <a:cs typeface="Cambria"/>
                        </a:rPr>
                        <a:t>55,7</a:t>
                      </a:r>
                      <a:endParaRPr sz="1150" dirty="0">
                        <a:latin typeface="Century Gothic" panose="020B0502020202020204" pitchFamily="34" charset="0"/>
                        <a:cs typeface="Cambria"/>
                      </a:endParaRPr>
                    </a:p>
                  </a:txBody>
                  <a:tcPr marL="0" marR="0" marT="8636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680"/>
                        </a:spcBef>
                      </a:pPr>
                      <a:r>
                        <a:rPr lang="ru-RU" sz="1150" b="1" spc="-5" dirty="0" smtClean="0">
                          <a:latin typeface="Century Gothic" panose="020B0502020202020204" pitchFamily="34" charset="0"/>
                          <a:cs typeface="Cambria"/>
                        </a:rPr>
                        <a:t>105,0</a:t>
                      </a:r>
                      <a:endParaRPr sz="1150" dirty="0">
                        <a:latin typeface="Century Gothic" panose="020B0502020202020204" pitchFamily="34" charset="0"/>
                        <a:cs typeface="Cambria"/>
                      </a:endParaRPr>
                    </a:p>
                  </a:txBody>
                  <a:tcPr marL="0" marR="0" marT="8636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gn="ctr">
                        <a:lnSpc>
                          <a:spcPct val="100000"/>
                        </a:lnSpc>
                        <a:spcBef>
                          <a:spcPts val="680"/>
                        </a:spcBef>
                      </a:pPr>
                      <a:r>
                        <a:rPr lang="ru-RU" sz="1150" b="1" spc="-5" dirty="0" smtClean="0">
                          <a:latin typeface="Century Gothic" panose="020B0502020202020204" pitchFamily="34" charset="0"/>
                          <a:cs typeface="Cambria"/>
                        </a:rPr>
                        <a:t>97,3</a:t>
                      </a:r>
                      <a:endParaRPr sz="1150" dirty="0">
                        <a:latin typeface="Century Gothic" panose="020B0502020202020204" pitchFamily="34" charset="0"/>
                        <a:cs typeface="Cambria"/>
                      </a:endParaRPr>
                    </a:p>
                  </a:txBody>
                  <a:tcPr marL="0" marR="0" marT="86360"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680"/>
                        </a:spcBef>
                      </a:pPr>
                      <a:r>
                        <a:rPr lang="ru-RU" sz="1150" b="1" spc="-5" dirty="0" smtClean="0">
                          <a:latin typeface="Century Gothic" panose="020B0502020202020204" pitchFamily="34" charset="0"/>
                          <a:cs typeface="Cambria"/>
                        </a:rPr>
                        <a:t>97,5</a:t>
                      </a:r>
                      <a:endParaRPr sz="1150" dirty="0">
                        <a:latin typeface="Century Gothic" panose="020B0502020202020204" pitchFamily="34" charset="0"/>
                        <a:cs typeface="Cambria"/>
                      </a:endParaRPr>
                    </a:p>
                  </a:txBody>
                  <a:tcPr marL="0" marR="0" marT="86360"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r>
              <a:tr h="241300">
                <a:tc>
                  <a:txBody>
                    <a:bodyPr/>
                    <a:lstStyle/>
                    <a:p>
                      <a:pPr marL="3810">
                        <a:lnSpc>
                          <a:spcPct val="100000"/>
                        </a:lnSpc>
                        <a:spcBef>
                          <a:spcPts val="240"/>
                        </a:spcBef>
                      </a:pPr>
                      <a:r>
                        <a:rPr sz="1150" spc="-5" dirty="0">
                          <a:latin typeface="Century Gothic" panose="020B0502020202020204" pitchFamily="34" charset="0"/>
                          <a:cs typeface="Cambria"/>
                        </a:rPr>
                        <a:t>Массовый</a:t>
                      </a:r>
                      <a:r>
                        <a:rPr sz="1150" spc="-65" dirty="0">
                          <a:latin typeface="Century Gothic" panose="020B0502020202020204" pitchFamily="34" charset="0"/>
                          <a:cs typeface="Cambria"/>
                        </a:rPr>
                        <a:t> </a:t>
                      </a:r>
                      <a:r>
                        <a:rPr sz="1150" spc="-5" dirty="0">
                          <a:latin typeface="Century Gothic" panose="020B0502020202020204" pitchFamily="34" charset="0"/>
                          <a:cs typeface="Cambria"/>
                        </a:rPr>
                        <a:t>спорт</a:t>
                      </a:r>
                      <a:endParaRPr sz="1150" dirty="0">
                        <a:latin typeface="Century Gothic" panose="020B0502020202020204" pitchFamily="34" charset="0"/>
                        <a:cs typeface="Cambria"/>
                      </a:endParaRPr>
                    </a:p>
                  </a:txBody>
                  <a:tcPr marL="0" marR="0" marT="30480" marB="0">
                    <a:lnL w="6350">
                      <a:solidFill>
                        <a:srgbClr val="91CDDC"/>
                      </a:solidFill>
                      <a:prstDash val="soli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231140">
                        <a:lnSpc>
                          <a:spcPct val="100000"/>
                        </a:lnSpc>
                        <a:spcBef>
                          <a:spcPts val="305"/>
                        </a:spcBef>
                      </a:pPr>
                      <a:r>
                        <a:rPr lang="ru-RU" sz="1150" spc="-5" dirty="0" smtClean="0">
                          <a:latin typeface="Century Gothic" panose="020B0502020202020204" pitchFamily="34" charset="0"/>
                          <a:cs typeface="Cambria"/>
                        </a:rPr>
                        <a:t>47,1</a:t>
                      </a:r>
                      <a:endParaRPr sz="1150" dirty="0">
                        <a:latin typeface="Century Gothic" panose="020B0502020202020204" pitchFamily="34" charset="0"/>
                        <a:cs typeface="Cambria"/>
                      </a:endParaRPr>
                    </a:p>
                  </a:txBody>
                  <a:tcPr marL="0" marR="0" marT="3873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2540" algn="ctr">
                        <a:lnSpc>
                          <a:spcPct val="100000"/>
                        </a:lnSpc>
                        <a:spcBef>
                          <a:spcPts val="305"/>
                        </a:spcBef>
                      </a:pPr>
                      <a:r>
                        <a:rPr lang="ru-RU" sz="1150" spc="-5" dirty="0" smtClean="0">
                          <a:latin typeface="Century Gothic" panose="020B0502020202020204" pitchFamily="34" charset="0"/>
                          <a:cs typeface="Cambria"/>
                        </a:rPr>
                        <a:t>50,5</a:t>
                      </a:r>
                      <a:endParaRPr sz="1150" dirty="0">
                        <a:latin typeface="Century Gothic" panose="020B0502020202020204" pitchFamily="34" charset="0"/>
                        <a:cs typeface="Cambria"/>
                      </a:endParaRPr>
                    </a:p>
                  </a:txBody>
                  <a:tcPr marL="0" marR="0" marT="3873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305"/>
                        </a:spcBef>
                      </a:pPr>
                      <a:r>
                        <a:rPr lang="ru-RU" sz="1150" spc="-5" dirty="0" smtClean="0">
                          <a:latin typeface="Century Gothic" panose="020B0502020202020204" pitchFamily="34" charset="0"/>
                          <a:cs typeface="Cambria"/>
                        </a:rPr>
                        <a:t>49,1</a:t>
                      </a:r>
                      <a:endParaRPr sz="1150" dirty="0">
                        <a:latin typeface="Century Gothic" panose="020B0502020202020204" pitchFamily="34" charset="0"/>
                        <a:cs typeface="Cambria"/>
                      </a:endParaRPr>
                    </a:p>
                  </a:txBody>
                  <a:tcPr marL="0" marR="0" marT="3873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305"/>
                        </a:spcBef>
                      </a:pPr>
                      <a:r>
                        <a:rPr lang="ru-RU" sz="1150" spc="-5" dirty="0" smtClean="0">
                          <a:latin typeface="Century Gothic" panose="020B0502020202020204" pitchFamily="34" charset="0"/>
                          <a:cs typeface="Cambria"/>
                        </a:rPr>
                        <a:t>47,9</a:t>
                      </a:r>
                      <a:endParaRPr sz="1150" dirty="0">
                        <a:latin typeface="Century Gothic" panose="020B0502020202020204" pitchFamily="34" charset="0"/>
                        <a:cs typeface="Cambria"/>
                      </a:endParaRPr>
                    </a:p>
                  </a:txBody>
                  <a:tcPr marL="0" marR="0" marT="3873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marL="635" algn="ctr">
                        <a:lnSpc>
                          <a:spcPct val="100000"/>
                        </a:lnSpc>
                        <a:spcBef>
                          <a:spcPts val="305"/>
                        </a:spcBef>
                      </a:pPr>
                      <a:r>
                        <a:rPr lang="ru-RU" sz="1150" spc="-5" dirty="0" smtClean="0">
                          <a:latin typeface="Century Gothic" panose="020B0502020202020204" pitchFamily="34" charset="0"/>
                          <a:cs typeface="Cambria"/>
                        </a:rPr>
                        <a:t>107,2</a:t>
                      </a:r>
                      <a:endParaRPr sz="1150" dirty="0">
                        <a:latin typeface="Century Gothic" panose="020B0502020202020204" pitchFamily="34" charset="0"/>
                        <a:cs typeface="Cambria"/>
                      </a:endParaRPr>
                    </a:p>
                  </a:txBody>
                  <a:tcPr marL="0" marR="0" marT="3873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635" algn="ctr">
                        <a:lnSpc>
                          <a:spcPct val="100000"/>
                        </a:lnSpc>
                        <a:spcBef>
                          <a:spcPts val="305"/>
                        </a:spcBef>
                      </a:pPr>
                      <a:r>
                        <a:rPr lang="ru-RU" sz="1150" dirty="0" smtClean="0">
                          <a:latin typeface="Century Gothic" panose="020B0502020202020204" pitchFamily="34" charset="0"/>
                          <a:cs typeface="Cambria"/>
                        </a:rPr>
                        <a:t>97,2</a:t>
                      </a:r>
                      <a:endParaRPr sz="1150" dirty="0">
                        <a:latin typeface="Century Gothic" panose="020B0502020202020204" pitchFamily="34" charset="0"/>
                        <a:cs typeface="Cambria"/>
                      </a:endParaRPr>
                    </a:p>
                  </a:txBody>
                  <a:tcPr marL="0" marR="0" marT="38735" marB="0">
                    <a:lnL w="6350" cap="flat" cmpd="sng" algn="ctr">
                      <a:solidFill>
                        <a:srgbClr val="91CDDC"/>
                      </a:solidFill>
                      <a:prstDash val="solid"/>
                      <a:round/>
                      <a:headEnd type="none" w="med" len="med"/>
                      <a:tailEnd type="none" w="med" len="med"/>
                    </a:lnL>
                    <a:lnR w="9525"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305"/>
                        </a:spcBef>
                      </a:pPr>
                      <a:r>
                        <a:rPr lang="ru-RU" sz="1150" dirty="0" smtClean="0">
                          <a:latin typeface="Century Gothic" panose="020B0502020202020204" pitchFamily="34" charset="0"/>
                          <a:cs typeface="Cambria"/>
                        </a:rPr>
                        <a:t>97,6</a:t>
                      </a:r>
                      <a:endParaRPr sz="1150" dirty="0">
                        <a:latin typeface="Century Gothic" panose="020B0502020202020204" pitchFamily="34" charset="0"/>
                        <a:cs typeface="Cambria"/>
                      </a:endParaRPr>
                    </a:p>
                  </a:txBody>
                  <a:tcPr marL="0" marR="0" marT="38735" marB="0">
                    <a:lnL w="9525"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r>
              <a:tr h="508000">
                <a:tc>
                  <a:txBody>
                    <a:bodyPr/>
                    <a:lstStyle/>
                    <a:p>
                      <a:pPr marL="3810" marR="123825">
                        <a:lnSpc>
                          <a:spcPts val="1340"/>
                        </a:lnSpc>
                        <a:spcBef>
                          <a:spcPts val="20"/>
                        </a:spcBef>
                      </a:pPr>
                      <a:r>
                        <a:rPr sz="1150" spc="-5" dirty="0">
                          <a:latin typeface="Century Gothic" panose="020B0502020202020204" pitchFamily="34" charset="0"/>
                          <a:cs typeface="Cambria"/>
                        </a:rPr>
                        <a:t>Другие вопросы </a:t>
                      </a:r>
                      <a:r>
                        <a:rPr sz="1150" dirty="0">
                          <a:latin typeface="Century Gothic" panose="020B0502020202020204" pitchFamily="34" charset="0"/>
                          <a:cs typeface="Cambria"/>
                        </a:rPr>
                        <a:t>в </a:t>
                      </a:r>
                      <a:r>
                        <a:rPr sz="1150" spc="-5" dirty="0">
                          <a:latin typeface="Century Gothic" panose="020B0502020202020204" pitchFamily="34" charset="0"/>
                          <a:cs typeface="Cambria"/>
                        </a:rPr>
                        <a:t>области  физической </a:t>
                      </a:r>
                      <a:r>
                        <a:rPr sz="1150" spc="-10" dirty="0">
                          <a:latin typeface="Century Gothic" panose="020B0502020202020204" pitchFamily="34" charset="0"/>
                          <a:cs typeface="Cambria"/>
                        </a:rPr>
                        <a:t>культуры </a:t>
                      </a:r>
                      <a:r>
                        <a:rPr sz="1150" dirty="0">
                          <a:latin typeface="Century Gothic" panose="020B0502020202020204" pitchFamily="34" charset="0"/>
                          <a:cs typeface="Cambria"/>
                        </a:rPr>
                        <a:t>и</a:t>
                      </a:r>
                      <a:endParaRPr sz="1150">
                        <a:latin typeface="Century Gothic" panose="020B0502020202020204" pitchFamily="34" charset="0"/>
                        <a:cs typeface="Cambria"/>
                      </a:endParaRPr>
                    </a:p>
                    <a:p>
                      <a:pPr marL="3810">
                        <a:lnSpc>
                          <a:spcPts val="1240"/>
                        </a:lnSpc>
                      </a:pPr>
                      <a:r>
                        <a:rPr sz="1150" spc="-5" dirty="0">
                          <a:latin typeface="Century Gothic" panose="020B0502020202020204" pitchFamily="34" charset="0"/>
                          <a:cs typeface="Cambria"/>
                        </a:rPr>
                        <a:t>спорта</a:t>
                      </a:r>
                      <a:endParaRPr sz="1150">
                        <a:latin typeface="Century Gothic" panose="020B0502020202020204" pitchFamily="34" charset="0"/>
                        <a:cs typeface="Cambria"/>
                      </a:endParaRPr>
                    </a:p>
                  </a:txBody>
                  <a:tcPr marL="0" marR="0" marT="254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25"/>
                        </a:spcBef>
                      </a:pPr>
                      <a:endParaRPr sz="1150" dirty="0">
                        <a:latin typeface="Century Gothic" panose="020B0502020202020204" pitchFamily="34" charset="0"/>
                        <a:cs typeface="Times New Roman"/>
                      </a:endParaRPr>
                    </a:p>
                    <a:p>
                      <a:pPr marL="231140">
                        <a:lnSpc>
                          <a:spcPct val="100000"/>
                        </a:lnSpc>
                      </a:pPr>
                      <a:r>
                        <a:rPr lang="ru-RU" sz="1150" spc="-5" dirty="0" smtClean="0">
                          <a:latin typeface="Century Gothic" panose="020B0502020202020204" pitchFamily="34" charset="0"/>
                          <a:cs typeface="Cambria"/>
                        </a:rPr>
                        <a:t>8,7</a:t>
                      </a:r>
                      <a:endParaRPr sz="1150" dirty="0">
                        <a:latin typeface="Century Gothic" panose="020B0502020202020204" pitchFamily="34" charset="0"/>
                        <a:cs typeface="Cambria"/>
                      </a:endParaRPr>
                    </a:p>
                  </a:txBody>
                  <a:tcPr marL="0" marR="0" marT="317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nSpc>
                          <a:spcPct val="100000"/>
                        </a:lnSpc>
                        <a:spcBef>
                          <a:spcPts val="25"/>
                        </a:spcBef>
                      </a:pPr>
                      <a:endParaRPr sz="1150" dirty="0">
                        <a:latin typeface="Century Gothic" panose="020B0502020202020204" pitchFamily="34" charset="0"/>
                        <a:cs typeface="Times New Roman"/>
                      </a:endParaRPr>
                    </a:p>
                    <a:p>
                      <a:pPr marL="2540" algn="ctr">
                        <a:lnSpc>
                          <a:spcPct val="100000"/>
                        </a:lnSpc>
                      </a:pPr>
                      <a:r>
                        <a:rPr lang="ru-RU" sz="1150" spc="-5" dirty="0" smtClean="0">
                          <a:latin typeface="Century Gothic" panose="020B0502020202020204" pitchFamily="34" charset="0"/>
                          <a:cs typeface="Cambria"/>
                        </a:rPr>
                        <a:t>8,2</a:t>
                      </a:r>
                      <a:endParaRPr sz="1150" dirty="0">
                        <a:latin typeface="Century Gothic" panose="020B0502020202020204" pitchFamily="34" charset="0"/>
                        <a:cs typeface="Cambria"/>
                      </a:endParaRPr>
                    </a:p>
                  </a:txBody>
                  <a:tcPr marL="0" marR="0" marT="317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25"/>
                        </a:spcBef>
                      </a:pPr>
                      <a:endParaRPr sz="115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8,0</a:t>
                      </a:r>
                      <a:endParaRPr sz="1150" dirty="0">
                        <a:latin typeface="Century Gothic" panose="020B0502020202020204" pitchFamily="34" charset="0"/>
                        <a:cs typeface="Cambria"/>
                      </a:endParaRPr>
                    </a:p>
                  </a:txBody>
                  <a:tcPr marL="0" marR="0" marT="317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25"/>
                        </a:spcBef>
                      </a:pPr>
                      <a:endParaRPr sz="115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7,8</a:t>
                      </a:r>
                      <a:endParaRPr sz="1150" dirty="0">
                        <a:latin typeface="Century Gothic" panose="020B0502020202020204" pitchFamily="34" charset="0"/>
                        <a:cs typeface="Cambria"/>
                      </a:endParaRPr>
                    </a:p>
                  </a:txBody>
                  <a:tcPr marL="0" marR="0" marT="317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25"/>
                        </a:spcBef>
                      </a:pPr>
                      <a:endParaRPr sz="11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94,3</a:t>
                      </a:r>
                      <a:endParaRPr sz="1150" dirty="0">
                        <a:latin typeface="Century Gothic" panose="020B0502020202020204" pitchFamily="34" charset="0"/>
                        <a:cs typeface="Cambria"/>
                      </a:endParaRPr>
                    </a:p>
                  </a:txBody>
                  <a:tcPr marL="0" marR="0" marT="317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nSpc>
                          <a:spcPct val="100000"/>
                        </a:lnSpc>
                        <a:spcBef>
                          <a:spcPts val="25"/>
                        </a:spcBef>
                      </a:pPr>
                      <a:endParaRPr sz="1150" dirty="0">
                        <a:latin typeface="Century Gothic" panose="020B0502020202020204" pitchFamily="34" charset="0"/>
                        <a:cs typeface="Times New Roman"/>
                      </a:endParaRPr>
                    </a:p>
                    <a:p>
                      <a:pPr marL="635" algn="ctr">
                        <a:lnSpc>
                          <a:spcPct val="100000"/>
                        </a:lnSpc>
                      </a:pPr>
                      <a:r>
                        <a:rPr lang="ru-RU" sz="1150" dirty="0" smtClean="0">
                          <a:latin typeface="Century Gothic" panose="020B0502020202020204" pitchFamily="34" charset="0"/>
                          <a:cs typeface="Cambria"/>
                        </a:rPr>
                        <a:t>97,6</a:t>
                      </a:r>
                      <a:endParaRPr sz="1150" dirty="0">
                        <a:latin typeface="Century Gothic" panose="020B0502020202020204" pitchFamily="34" charset="0"/>
                        <a:cs typeface="Cambria"/>
                      </a:endParaRPr>
                    </a:p>
                  </a:txBody>
                  <a:tcPr marL="0" marR="0" marT="3175"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25"/>
                        </a:spcBef>
                      </a:pPr>
                      <a:endParaRPr sz="11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97,5</a:t>
                      </a:r>
                      <a:endParaRPr sz="1150" dirty="0">
                        <a:latin typeface="Century Gothic" panose="020B0502020202020204" pitchFamily="34" charset="0"/>
                        <a:cs typeface="Cambria"/>
                      </a:endParaRPr>
                    </a:p>
                  </a:txBody>
                  <a:tcPr marL="0" marR="0" marT="3175"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bl>
          </a:graphicData>
        </a:graphic>
      </p:graphicFrame>
      <p:graphicFrame>
        <p:nvGraphicFramePr>
          <p:cNvPr id="4" name="object 3"/>
          <p:cNvGraphicFramePr>
            <a:graphicFrameLocks noGrp="1"/>
          </p:cNvGraphicFramePr>
          <p:nvPr>
            <p:extLst>
              <p:ext uri="{D42A27DB-BD31-4B8C-83A1-F6EECF244321}">
                <p14:modId xmlns:p14="http://schemas.microsoft.com/office/powerpoint/2010/main" val="3247011240"/>
              </p:ext>
            </p:extLst>
          </p:nvPr>
        </p:nvGraphicFramePr>
        <p:xfrm>
          <a:off x="356613" y="6124595"/>
          <a:ext cx="6828539" cy="1510665"/>
        </p:xfrm>
        <a:graphic>
          <a:graphicData uri="http://schemas.openxmlformats.org/drawingml/2006/table">
            <a:tbl>
              <a:tblPr firstRow="1" bandRow="1">
                <a:tableStyleId>{2D5ABB26-0587-4C30-8999-92F81FD0307C}</a:tableStyleId>
              </a:tblPr>
              <a:tblGrid>
                <a:gridCol w="2206994"/>
                <a:gridCol w="839130"/>
                <a:gridCol w="736293"/>
                <a:gridCol w="736024"/>
                <a:gridCol w="734670"/>
                <a:gridCol w="524466"/>
                <a:gridCol w="524625"/>
                <a:gridCol w="526337"/>
              </a:tblGrid>
              <a:tr h="165100">
                <a:tc>
                  <a:txBody>
                    <a:bodyPr/>
                    <a:lstStyle/>
                    <a:p>
                      <a:pPr marL="3810">
                        <a:lnSpc>
                          <a:spcPts val="1260"/>
                        </a:lnSpc>
                      </a:pPr>
                      <a:r>
                        <a:rPr sz="1150" b="1" spc="-5" dirty="0">
                          <a:latin typeface="Century Gothic" panose="020B0502020202020204" pitchFamily="34" charset="0"/>
                          <a:cs typeface="Cambria"/>
                        </a:rPr>
                        <a:t>Обслуживание</a:t>
                      </a:r>
                      <a:endParaRPr sz="1150" dirty="0">
                        <a:latin typeface="Century Gothic" panose="020B0502020202020204" pitchFamily="34" charset="0"/>
                        <a:cs typeface="Cambria"/>
                      </a:endParaRPr>
                    </a:p>
                  </a:txBody>
                  <a:tcPr marL="0" marR="0" marT="0" marB="0">
                    <a:lnL w="6350">
                      <a:solidFill>
                        <a:srgbClr val="91CDDC"/>
                      </a:solidFill>
                      <a:prstDash val="solid"/>
                    </a:lnL>
                    <a:lnR w="6350" cap="flat" cmpd="sng" algn="ctr">
                      <a:solidFill>
                        <a:srgbClr val="91CDDC"/>
                      </a:solidFill>
                      <a:prstDash val="solid"/>
                      <a:round/>
                      <a:headEnd type="none" w="med" len="med"/>
                      <a:tailEnd type="none" w="med" len="med"/>
                    </a:lnR>
                    <a:lnT w="6350">
                      <a:solidFill>
                        <a:srgbClr val="91CDDC"/>
                      </a:solidFill>
                      <a:prstDash val="solid"/>
                    </a:lnT>
                    <a:lnB w="9525">
                      <a:solidFill>
                        <a:srgbClr val="FFFFFF"/>
                      </a:solidFill>
                      <a:prstDash val="solid"/>
                    </a:lnB>
                    <a:solidFill>
                      <a:srgbClr val="D9EEF3"/>
                    </a:solidFill>
                  </a:tcPr>
                </a:tc>
                <a:tc>
                  <a:txBody>
                    <a:bodyPr/>
                    <a:lstStyle/>
                    <a:p>
                      <a:pPr>
                        <a:lnSpc>
                          <a:spcPct val="100000"/>
                        </a:lnSpc>
                      </a:pPr>
                      <a:endParaRPr sz="1150">
                        <a:latin typeface="Century Gothic" panose="020B0502020202020204" pitchFamily="34" charset="0"/>
                        <a:cs typeface="Times New Roman"/>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EF3"/>
                    </a:solidFill>
                  </a:tcPr>
                </a:tc>
                <a:tc>
                  <a:txBody>
                    <a:bodyPr/>
                    <a:lstStyle/>
                    <a:p>
                      <a:pPr>
                        <a:lnSpc>
                          <a:spcPct val="100000"/>
                        </a:lnSpc>
                      </a:pPr>
                      <a:endParaRPr sz="1150">
                        <a:latin typeface="Century Gothic" panose="020B0502020202020204" pitchFamily="34" charset="0"/>
                        <a:cs typeface="Times New Roman"/>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a:solidFill>
                        <a:srgbClr val="91CDDC"/>
                      </a:solidFill>
                      <a:prstDash val="solid"/>
                    </a:lnT>
                    <a:lnB w="9525">
                      <a:solidFill>
                        <a:srgbClr val="FFFFFF"/>
                      </a:solidFill>
                      <a:prstDash val="solid"/>
                    </a:lnB>
                    <a:solidFill>
                      <a:srgbClr val="D9EEF3"/>
                    </a:solidFill>
                  </a:tcPr>
                </a:tc>
                <a:tc>
                  <a:txBody>
                    <a:bodyPr/>
                    <a:lstStyle/>
                    <a:p>
                      <a:pPr>
                        <a:lnSpc>
                          <a:spcPct val="100000"/>
                        </a:lnSpc>
                      </a:pPr>
                      <a:endParaRPr sz="1150">
                        <a:latin typeface="Century Gothic" panose="020B0502020202020204" pitchFamily="34" charset="0"/>
                        <a:cs typeface="Times New Roman"/>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a:solidFill>
                        <a:srgbClr val="91CDDC"/>
                      </a:solidFill>
                      <a:prstDash val="solid"/>
                    </a:lnT>
                    <a:lnB w="9525">
                      <a:solidFill>
                        <a:srgbClr val="FFFFFF"/>
                      </a:solidFill>
                      <a:prstDash val="solid"/>
                    </a:lnB>
                    <a:solidFill>
                      <a:srgbClr val="D9EEF3"/>
                    </a:solidFill>
                  </a:tcPr>
                </a:tc>
                <a:tc>
                  <a:txBody>
                    <a:bodyPr/>
                    <a:lstStyle/>
                    <a:p>
                      <a:pPr>
                        <a:lnSpc>
                          <a:spcPct val="100000"/>
                        </a:lnSpc>
                      </a:pPr>
                      <a:endParaRPr sz="1150">
                        <a:latin typeface="Century Gothic" panose="020B0502020202020204" pitchFamily="34" charset="0"/>
                        <a:cs typeface="Times New Roman"/>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a:solidFill>
                        <a:srgbClr val="91CDDC"/>
                      </a:solidFill>
                      <a:prstDash val="solid"/>
                    </a:lnT>
                    <a:lnB w="9525">
                      <a:solidFill>
                        <a:srgbClr val="FFFFFF"/>
                      </a:solidFill>
                      <a:prstDash val="solid"/>
                    </a:lnB>
                    <a:solidFill>
                      <a:srgbClr val="D9EEF3"/>
                    </a:solidFill>
                  </a:tcPr>
                </a:tc>
                <a:tc>
                  <a:txBody>
                    <a:bodyPr/>
                    <a:lstStyle/>
                    <a:p>
                      <a:pPr>
                        <a:lnSpc>
                          <a:spcPct val="100000"/>
                        </a:lnSpc>
                      </a:pPr>
                      <a:endParaRPr sz="1150" dirty="0">
                        <a:latin typeface="Century Gothic" panose="020B0502020202020204" pitchFamily="34" charset="0"/>
                        <a:cs typeface="Times New Roman"/>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EF3"/>
                    </a:solidFill>
                  </a:tcPr>
                </a:tc>
                <a:tc>
                  <a:txBody>
                    <a:bodyPr/>
                    <a:lstStyle/>
                    <a:p>
                      <a:pPr>
                        <a:lnSpc>
                          <a:spcPct val="100000"/>
                        </a:lnSpc>
                      </a:pPr>
                      <a:endParaRPr sz="1150">
                        <a:latin typeface="Century Gothic" panose="020B0502020202020204" pitchFamily="34" charset="0"/>
                        <a:cs typeface="Times New Roman"/>
                      </a:endParaRPr>
                    </a:p>
                  </a:txBody>
                  <a:tcPr marL="0" marR="0" marT="0" marB="0">
                    <a:lnL w="6350" cap="flat" cmpd="sng" algn="ctr">
                      <a:solidFill>
                        <a:srgbClr val="91CDDC"/>
                      </a:solidFill>
                      <a:prstDash val="solid"/>
                      <a:round/>
                      <a:headEnd type="none" w="med" len="med"/>
                      <a:tailEnd type="none" w="med" len="med"/>
                    </a:lnL>
                    <a:lnR w="9525" cap="flat" cmpd="sng" algn="ctr">
                      <a:solidFill>
                        <a:srgbClr val="91CDDC"/>
                      </a:solidFill>
                      <a:prstDash val="solid"/>
                      <a:round/>
                      <a:headEnd type="none" w="med" len="med"/>
                      <a:tailEnd type="none" w="med" len="med"/>
                    </a:lnR>
                    <a:lnT w="6350">
                      <a:solidFill>
                        <a:srgbClr val="91CDDC"/>
                      </a:solidFill>
                      <a:prstDash val="solid"/>
                    </a:lnT>
                    <a:lnB w="9525">
                      <a:solidFill>
                        <a:srgbClr val="FFFFFF"/>
                      </a:solidFill>
                      <a:prstDash val="solid"/>
                    </a:lnB>
                    <a:solidFill>
                      <a:srgbClr val="D9EEF3"/>
                    </a:solidFill>
                  </a:tcPr>
                </a:tc>
                <a:tc>
                  <a:txBody>
                    <a:bodyPr/>
                    <a:lstStyle/>
                    <a:p>
                      <a:pPr>
                        <a:lnSpc>
                          <a:spcPct val="100000"/>
                        </a:lnSpc>
                      </a:pPr>
                      <a:endParaRPr sz="1150">
                        <a:latin typeface="Century Gothic" panose="020B0502020202020204" pitchFamily="34" charset="0"/>
                        <a:cs typeface="Times New Roman"/>
                      </a:endParaRPr>
                    </a:p>
                  </a:txBody>
                  <a:tcPr marL="0" marR="0" marT="0" marB="0">
                    <a:lnL w="9525" cap="flat" cmpd="sng" algn="ctr">
                      <a:solidFill>
                        <a:srgbClr val="91CDDC"/>
                      </a:solidFill>
                      <a:prstDash val="solid"/>
                      <a:round/>
                      <a:headEnd type="none" w="med" len="med"/>
                      <a:tailEnd type="none" w="med" len="me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r>
              <a:tr h="330200">
                <a:tc>
                  <a:txBody>
                    <a:bodyPr/>
                    <a:lstStyle/>
                    <a:p>
                      <a:pPr marL="3810">
                        <a:lnSpc>
                          <a:spcPts val="1235"/>
                        </a:lnSpc>
                      </a:pPr>
                      <a:r>
                        <a:rPr sz="1150" b="1" spc="-5" dirty="0">
                          <a:latin typeface="Century Gothic" panose="020B0502020202020204" pitchFamily="34" charset="0"/>
                          <a:cs typeface="Cambria"/>
                        </a:rPr>
                        <a:t>государственного</a:t>
                      </a:r>
                      <a:r>
                        <a:rPr sz="1150" b="1" spc="-50" dirty="0">
                          <a:latin typeface="Century Gothic" panose="020B0502020202020204" pitchFamily="34" charset="0"/>
                          <a:cs typeface="Cambria"/>
                        </a:rPr>
                        <a:t> </a:t>
                      </a:r>
                      <a:r>
                        <a:rPr sz="1150" b="1" dirty="0">
                          <a:latin typeface="Century Gothic" panose="020B0502020202020204" pitchFamily="34" charset="0"/>
                          <a:cs typeface="Cambria"/>
                        </a:rPr>
                        <a:t>и</a:t>
                      </a:r>
                      <a:endParaRPr sz="1150" dirty="0">
                        <a:latin typeface="Century Gothic" panose="020B0502020202020204" pitchFamily="34" charset="0"/>
                        <a:cs typeface="Cambria"/>
                      </a:endParaRPr>
                    </a:p>
                    <a:p>
                      <a:pPr marL="3810">
                        <a:lnSpc>
                          <a:spcPts val="1305"/>
                        </a:lnSpc>
                      </a:pPr>
                      <a:r>
                        <a:rPr sz="1150" b="1" spc="-5" dirty="0">
                          <a:latin typeface="Century Gothic" panose="020B0502020202020204" pitchFamily="34" charset="0"/>
                          <a:cs typeface="Cambria"/>
                        </a:rPr>
                        <a:t>муниципального</a:t>
                      </a:r>
                      <a:r>
                        <a:rPr sz="1150" b="1" spc="-50" dirty="0">
                          <a:latin typeface="Century Gothic" panose="020B0502020202020204" pitchFamily="34" charset="0"/>
                          <a:cs typeface="Cambria"/>
                        </a:rPr>
                        <a:t> </a:t>
                      </a:r>
                      <a:r>
                        <a:rPr sz="1150" b="1" spc="-5" dirty="0">
                          <a:latin typeface="Century Gothic" panose="020B0502020202020204" pitchFamily="34" charset="0"/>
                          <a:cs typeface="Cambria"/>
                        </a:rPr>
                        <a:t>долга</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185"/>
                        </a:lnSpc>
                      </a:pPr>
                      <a:r>
                        <a:rPr lang="ru-RU" sz="1150" b="1" spc="-5" dirty="0" smtClean="0">
                          <a:latin typeface="Century Gothic" panose="020B0502020202020204" pitchFamily="34" charset="0"/>
                          <a:cs typeface="Cambria"/>
                        </a:rPr>
                        <a:t>6,1</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9525" cap="flat" cmpd="sng" algn="ctr">
                      <a:solidFill>
                        <a:srgbClr val="FFFFFF"/>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gn="ctr">
                        <a:lnSpc>
                          <a:spcPts val="1185"/>
                        </a:lnSpc>
                      </a:pPr>
                      <a:r>
                        <a:rPr lang="ru-RU" sz="1150" b="1" spc="-5" dirty="0" smtClean="0">
                          <a:latin typeface="Century Gothic" panose="020B0502020202020204" pitchFamily="34" charset="0"/>
                          <a:cs typeface="Cambria"/>
                        </a:rPr>
                        <a:t>28,3</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185"/>
                        </a:lnSpc>
                      </a:pPr>
                      <a:r>
                        <a:rPr lang="ru-RU" sz="1150" b="1" spc="-5" dirty="0" smtClean="0">
                          <a:latin typeface="Century Gothic" panose="020B0502020202020204" pitchFamily="34" charset="0"/>
                          <a:cs typeface="Cambria"/>
                        </a:rPr>
                        <a:t>30,7</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185"/>
                        </a:lnSpc>
                      </a:pPr>
                      <a:r>
                        <a:rPr lang="ru-RU" sz="1150" b="1" spc="-5" dirty="0" smtClean="0">
                          <a:latin typeface="Century Gothic" panose="020B0502020202020204" pitchFamily="34" charset="0"/>
                          <a:cs typeface="Cambria"/>
                        </a:rPr>
                        <a:t>33,6</a:t>
                      </a:r>
                      <a:endParaRPr sz="11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185"/>
                        </a:lnSpc>
                      </a:pPr>
                      <a:r>
                        <a:rPr lang="ru-RU" sz="1150" b="1" spc="-5" dirty="0" smtClean="0">
                          <a:latin typeface="Century Gothic" panose="020B0502020202020204" pitchFamily="34" charset="0"/>
                          <a:cs typeface="Cambria"/>
                        </a:rPr>
                        <a:t>463,9</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9525" cap="flat" cmpd="sng" algn="ctr">
                      <a:solidFill>
                        <a:srgbClr val="FFFFFF"/>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gn="ctr">
                        <a:lnSpc>
                          <a:spcPts val="1185"/>
                        </a:lnSpc>
                      </a:pPr>
                      <a:r>
                        <a:rPr lang="ru-RU" sz="1150" b="1" spc="-5" dirty="0" smtClean="0">
                          <a:latin typeface="Century Gothic" panose="020B0502020202020204" pitchFamily="34" charset="0"/>
                          <a:cs typeface="Cambria"/>
                        </a:rPr>
                        <a:t>108,5</a:t>
                      </a:r>
                      <a:endParaRPr sz="1150" dirty="0">
                        <a:latin typeface="Century Gothic" panose="020B0502020202020204" pitchFamily="34" charset="0"/>
                        <a:cs typeface="Cambria"/>
                      </a:endParaRPr>
                    </a:p>
                  </a:txBody>
                  <a:tcPr marL="0" marR="0" marT="0" marB="0">
                    <a:lnL w="6350">
                      <a:solidFill>
                        <a:srgbClr val="91CDDC"/>
                      </a:solidFill>
                      <a:prstDash val="solid"/>
                    </a:lnL>
                    <a:lnR w="9525">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185"/>
                        </a:lnSpc>
                      </a:pPr>
                      <a:r>
                        <a:rPr lang="ru-RU" sz="1150" b="1" spc="-5" dirty="0" smtClean="0">
                          <a:latin typeface="Century Gothic" panose="020B0502020202020204" pitchFamily="34" charset="0"/>
                          <a:cs typeface="Cambria"/>
                        </a:rPr>
                        <a:t>109,4</a:t>
                      </a:r>
                      <a:endParaRPr sz="1150" dirty="0">
                        <a:latin typeface="Century Gothic" panose="020B0502020202020204" pitchFamily="34" charset="0"/>
                        <a:cs typeface="Cambria"/>
                      </a:endParaRPr>
                    </a:p>
                  </a:txBody>
                  <a:tcPr marL="0" marR="0" marT="0" marB="0">
                    <a:lnL w="9525">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r>
              <a:tr h="673100">
                <a:tc>
                  <a:txBody>
                    <a:bodyPr/>
                    <a:lstStyle/>
                    <a:p>
                      <a:pPr marL="3810" marR="331470">
                        <a:lnSpc>
                          <a:spcPts val="1340"/>
                        </a:lnSpc>
                        <a:spcBef>
                          <a:spcPts val="30"/>
                        </a:spcBef>
                      </a:pPr>
                      <a:r>
                        <a:rPr sz="1150" spc="-5" dirty="0">
                          <a:latin typeface="Century Gothic" panose="020B0502020202020204" pitchFamily="34" charset="0"/>
                          <a:cs typeface="Cambria"/>
                        </a:rPr>
                        <a:t>Обслуживание  государственного  внутреннего</a:t>
                      </a:r>
                      <a:r>
                        <a:rPr sz="1150" spc="-60" dirty="0">
                          <a:latin typeface="Century Gothic" panose="020B0502020202020204" pitchFamily="34" charset="0"/>
                          <a:cs typeface="Cambria"/>
                        </a:rPr>
                        <a:t> </a:t>
                      </a:r>
                      <a:r>
                        <a:rPr sz="1150" dirty="0">
                          <a:latin typeface="Century Gothic" panose="020B0502020202020204" pitchFamily="34" charset="0"/>
                          <a:cs typeface="Cambria"/>
                        </a:rPr>
                        <a:t>и</a:t>
                      </a:r>
                      <a:endParaRPr sz="1150">
                        <a:latin typeface="Century Gothic" panose="020B0502020202020204" pitchFamily="34" charset="0"/>
                        <a:cs typeface="Cambria"/>
                      </a:endParaRPr>
                    </a:p>
                    <a:p>
                      <a:pPr marL="3810">
                        <a:lnSpc>
                          <a:spcPts val="1240"/>
                        </a:lnSpc>
                      </a:pPr>
                      <a:r>
                        <a:rPr sz="1150" spc="-5" dirty="0">
                          <a:latin typeface="Century Gothic" panose="020B0502020202020204" pitchFamily="34" charset="0"/>
                          <a:cs typeface="Cambria"/>
                        </a:rPr>
                        <a:t>муниципального</a:t>
                      </a:r>
                      <a:r>
                        <a:rPr sz="1150" spc="-60" dirty="0">
                          <a:latin typeface="Century Gothic" panose="020B0502020202020204" pitchFamily="34" charset="0"/>
                          <a:cs typeface="Cambria"/>
                        </a:rPr>
                        <a:t> </a:t>
                      </a:r>
                      <a:r>
                        <a:rPr sz="1150" dirty="0">
                          <a:latin typeface="Century Gothic" panose="020B0502020202020204" pitchFamily="34" charset="0"/>
                          <a:cs typeface="Cambria"/>
                        </a:rPr>
                        <a:t>долга</a:t>
                      </a:r>
                      <a:endParaRPr sz="1150">
                        <a:latin typeface="Century Gothic" panose="020B0502020202020204" pitchFamily="34" charset="0"/>
                        <a:cs typeface="Cambria"/>
                      </a:endParaRPr>
                    </a:p>
                  </a:txBody>
                  <a:tcPr marL="0" marR="0" marT="381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20"/>
                        </a:spcBef>
                      </a:pPr>
                      <a:endParaRPr sz="1150" dirty="0">
                        <a:latin typeface="Century Gothic" panose="020B0502020202020204" pitchFamily="34" charset="0"/>
                        <a:cs typeface="Times New Roman"/>
                      </a:endParaRPr>
                    </a:p>
                    <a:p>
                      <a:pPr marL="635" algn="ctr">
                        <a:lnSpc>
                          <a:spcPct val="100000"/>
                        </a:lnSpc>
                      </a:pPr>
                      <a:r>
                        <a:rPr lang="ru-RU" sz="1150" dirty="0" smtClean="0">
                          <a:latin typeface="Century Gothic" panose="020B0502020202020204" pitchFamily="34" charset="0"/>
                          <a:cs typeface="Cambria"/>
                        </a:rPr>
                        <a:t>6,1</a:t>
                      </a:r>
                      <a:endParaRPr sz="1150" dirty="0">
                        <a:latin typeface="Century Gothic" panose="020B0502020202020204" pitchFamily="34" charset="0"/>
                        <a:cs typeface="Cambria"/>
                      </a:endParaRPr>
                    </a:p>
                  </a:txBody>
                  <a:tcPr marL="0" marR="0" marT="254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nSpc>
                          <a:spcPct val="100000"/>
                        </a:lnSpc>
                        <a:spcBef>
                          <a:spcPts val="20"/>
                        </a:spcBef>
                      </a:pPr>
                      <a:endParaRPr sz="11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28,3</a:t>
                      </a:r>
                      <a:endParaRPr sz="1150" dirty="0">
                        <a:latin typeface="Century Gothic" panose="020B0502020202020204" pitchFamily="34" charset="0"/>
                        <a:cs typeface="Cambria"/>
                      </a:endParaRPr>
                    </a:p>
                  </a:txBody>
                  <a:tcPr marL="0" marR="0" marT="254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20"/>
                        </a:spcBef>
                      </a:pPr>
                      <a:endParaRPr sz="1150" dirty="0">
                        <a:latin typeface="Century Gothic" panose="020B0502020202020204" pitchFamily="34" charset="0"/>
                        <a:cs typeface="Times New Roman"/>
                      </a:endParaRPr>
                    </a:p>
                    <a:p>
                      <a:pPr marL="635" algn="ctr">
                        <a:lnSpc>
                          <a:spcPct val="100000"/>
                        </a:lnSpc>
                      </a:pPr>
                      <a:r>
                        <a:rPr lang="ru-RU" sz="1150" dirty="0" smtClean="0">
                          <a:latin typeface="Century Gothic" panose="020B0502020202020204" pitchFamily="34" charset="0"/>
                          <a:cs typeface="Cambria"/>
                        </a:rPr>
                        <a:t>30,7</a:t>
                      </a:r>
                      <a:endParaRPr sz="1150" dirty="0">
                        <a:latin typeface="Century Gothic" panose="020B0502020202020204" pitchFamily="34" charset="0"/>
                        <a:cs typeface="Cambria"/>
                      </a:endParaRPr>
                    </a:p>
                  </a:txBody>
                  <a:tcPr marL="0" marR="0" marT="254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20"/>
                        </a:spcBef>
                      </a:pPr>
                      <a:endParaRPr sz="11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33,6</a:t>
                      </a:r>
                      <a:endParaRPr sz="1150" dirty="0">
                        <a:latin typeface="Century Gothic" panose="020B0502020202020204" pitchFamily="34" charset="0"/>
                        <a:cs typeface="Cambria"/>
                      </a:endParaRPr>
                    </a:p>
                  </a:txBody>
                  <a:tcPr marL="0" marR="0" marT="254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20"/>
                        </a:spcBef>
                      </a:pPr>
                      <a:endParaRPr sz="11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463,9</a:t>
                      </a:r>
                      <a:endParaRPr sz="1150" dirty="0">
                        <a:latin typeface="Century Gothic" panose="020B0502020202020204" pitchFamily="34" charset="0"/>
                        <a:cs typeface="Cambria"/>
                      </a:endParaRPr>
                    </a:p>
                  </a:txBody>
                  <a:tcPr marL="0" marR="0" marT="254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nSpc>
                          <a:spcPct val="100000"/>
                        </a:lnSpc>
                        <a:spcBef>
                          <a:spcPts val="20"/>
                        </a:spcBef>
                      </a:pPr>
                      <a:endParaRPr sz="1150" dirty="0">
                        <a:latin typeface="Century Gothic" panose="020B0502020202020204" pitchFamily="34" charset="0"/>
                        <a:cs typeface="Times New Roman"/>
                      </a:endParaRPr>
                    </a:p>
                    <a:p>
                      <a:pPr marL="635" algn="ctr">
                        <a:lnSpc>
                          <a:spcPct val="100000"/>
                        </a:lnSpc>
                      </a:pPr>
                      <a:r>
                        <a:rPr lang="ru-RU" sz="1150" dirty="0" smtClean="0">
                          <a:latin typeface="Century Gothic" panose="020B0502020202020204" pitchFamily="34" charset="0"/>
                          <a:cs typeface="Cambria"/>
                        </a:rPr>
                        <a:t>108,5</a:t>
                      </a:r>
                      <a:endParaRPr sz="1150" dirty="0">
                        <a:latin typeface="Century Gothic" panose="020B0502020202020204" pitchFamily="34" charset="0"/>
                        <a:cs typeface="Cambria"/>
                      </a:endParaRPr>
                    </a:p>
                  </a:txBody>
                  <a:tcPr marL="0" marR="0" marT="2540"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20"/>
                        </a:spcBef>
                      </a:pPr>
                      <a:endParaRPr sz="11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109,4</a:t>
                      </a:r>
                      <a:endParaRPr sz="1150" dirty="0">
                        <a:latin typeface="Century Gothic" panose="020B0502020202020204" pitchFamily="34" charset="0"/>
                        <a:cs typeface="Cambria"/>
                      </a:endParaRPr>
                    </a:p>
                  </a:txBody>
                  <a:tcPr marL="0" marR="0" marT="2540"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330200">
                <a:tc>
                  <a:txBody>
                    <a:bodyPr/>
                    <a:lstStyle/>
                    <a:p>
                      <a:pPr marL="3810" marR="199390">
                        <a:lnSpc>
                          <a:spcPts val="1340"/>
                        </a:lnSpc>
                        <a:spcBef>
                          <a:spcPts val="15"/>
                        </a:spcBef>
                      </a:pPr>
                      <a:r>
                        <a:rPr sz="1150" b="1" spc="-5" dirty="0">
                          <a:latin typeface="Century Gothic" panose="020B0502020202020204" pitchFamily="34" charset="0"/>
                          <a:cs typeface="Cambria"/>
                        </a:rPr>
                        <a:t>Условно утверждённые  расходы</a:t>
                      </a:r>
                      <a:endParaRPr sz="1150">
                        <a:latin typeface="Century Gothic" panose="020B0502020202020204" pitchFamily="34" charset="0"/>
                        <a:cs typeface="Cambria"/>
                      </a:endParaRPr>
                    </a:p>
                  </a:txBody>
                  <a:tcPr marL="0" marR="0" marT="19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675"/>
                        </a:spcBef>
                      </a:pPr>
                      <a:r>
                        <a:rPr sz="1150" b="1" dirty="0">
                          <a:latin typeface="Century Gothic" panose="020B0502020202020204" pitchFamily="34" charset="0"/>
                          <a:cs typeface="Cambria"/>
                        </a:rPr>
                        <a:t>х</a:t>
                      </a:r>
                      <a:endParaRPr sz="1150">
                        <a:latin typeface="Century Gothic" panose="020B0502020202020204" pitchFamily="34" charset="0"/>
                        <a:cs typeface="Cambria"/>
                      </a:endParaRPr>
                    </a:p>
                  </a:txBody>
                  <a:tcPr marL="0" marR="0" marT="8572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solidFill>
                      <a:srgbClr val="D9EEF3"/>
                    </a:solidFill>
                  </a:tcPr>
                </a:tc>
                <a:tc>
                  <a:txBody>
                    <a:bodyPr/>
                    <a:lstStyle/>
                    <a:p>
                      <a:pPr algn="ctr">
                        <a:lnSpc>
                          <a:spcPct val="100000"/>
                        </a:lnSpc>
                        <a:spcBef>
                          <a:spcPts val="675"/>
                        </a:spcBef>
                      </a:pPr>
                      <a:r>
                        <a:rPr sz="1150" b="1" dirty="0">
                          <a:latin typeface="Century Gothic" panose="020B0502020202020204" pitchFamily="34" charset="0"/>
                          <a:cs typeface="Cambria"/>
                        </a:rPr>
                        <a:t>х</a:t>
                      </a:r>
                      <a:endParaRPr sz="1150">
                        <a:latin typeface="Century Gothic" panose="020B0502020202020204" pitchFamily="34" charset="0"/>
                        <a:cs typeface="Cambria"/>
                      </a:endParaRPr>
                    </a:p>
                  </a:txBody>
                  <a:tcPr marL="0" marR="0" marT="8572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675"/>
                        </a:spcBef>
                      </a:pPr>
                      <a:r>
                        <a:rPr lang="ru-RU" sz="1150" b="1" spc="-5" dirty="0" smtClean="0">
                          <a:latin typeface="Century Gothic" panose="020B0502020202020204" pitchFamily="34" charset="0"/>
                          <a:cs typeface="Cambria"/>
                        </a:rPr>
                        <a:t>29,5</a:t>
                      </a:r>
                      <a:endParaRPr sz="1150" dirty="0">
                        <a:latin typeface="Century Gothic" panose="020B0502020202020204" pitchFamily="34" charset="0"/>
                        <a:cs typeface="Cambria"/>
                      </a:endParaRPr>
                    </a:p>
                  </a:txBody>
                  <a:tcPr marL="0" marR="0" marT="8572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675"/>
                        </a:spcBef>
                      </a:pPr>
                      <a:r>
                        <a:rPr lang="ru-RU" sz="1150" b="1" spc="-5" dirty="0" smtClean="0">
                          <a:latin typeface="Century Gothic" panose="020B0502020202020204" pitchFamily="34" charset="0"/>
                          <a:cs typeface="Cambria"/>
                        </a:rPr>
                        <a:t>58,4</a:t>
                      </a:r>
                      <a:endParaRPr sz="1150" dirty="0">
                        <a:latin typeface="Century Gothic" panose="020B0502020202020204" pitchFamily="34" charset="0"/>
                        <a:cs typeface="Cambria"/>
                      </a:endParaRPr>
                    </a:p>
                  </a:txBody>
                  <a:tcPr marL="0" marR="0" marT="8572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marL="635" algn="ctr">
                        <a:lnSpc>
                          <a:spcPct val="100000"/>
                        </a:lnSpc>
                        <a:spcBef>
                          <a:spcPts val="675"/>
                        </a:spcBef>
                      </a:pPr>
                      <a:r>
                        <a:rPr sz="1150" b="1" dirty="0">
                          <a:latin typeface="Century Gothic" panose="020B0502020202020204" pitchFamily="34" charset="0"/>
                          <a:cs typeface="Cambria"/>
                        </a:rPr>
                        <a:t>-</a:t>
                      </a:r>
                      <a:endParaRPr sz="1150">
                        <a:latin typeface="Century Gothic" panose="020B0502020202020204" pitchFamily="34" charset="0"/>
                        <a:cs typeface="Cambria"/>
                      </a:endParaRPr>
                    </a:p>
                  </a:txBody>
                  <a:tcPr marL="0" marR="0" marT="8572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solidFill>
                      <a:srgbClr val="D9EEF3"/>
                    </a:solidFill>
                  </a:tcPr>
                </a:tc>
                <a:tc>
                  <a:txBody>
                    <a:bodyPr/>
                    <a:lstStyle/>
                    <a:p>
                      <a:pPr marL="1905" algn="ctr">
                        <a:lnSpc>
                          <a:spcPct val="100000"/>
                        </a:lnSpc>
                        <a:spcBef>
                          <a:spcPts val="675"/>
                        </a:spcBef>
                      </a:pPr>
                      <a:r>
                        <a:rPr sz="1150" b="1" dirty="0">
                          <a:latin typeface="Century Gothic" panose="020B0502020202020204" pitchFamily="34" charset="0"/>
                          <a:cs typeface="Cambria"/>
                        </a:rPr>
                        <a:t>-</a:t>
                      </a:r>
                      <a:endParaRPr sz="1150">
                        <a:latin typeface="Century Gothic" panose="020B0502020202020204" pitchFamily="34" charset="0"/>
                        <a:cs typeface="Cambria"/>
                      </a:endParaRPr>
                    </a:p>
                  </a:txBody>
                  <a:tcPr marL="0" marR="0" marT="85725" marB="0">
                    <a:lnL w="6350">
                      <a:solidFill>
                        <a:srgbClr val="91CDDC"/>
                      </a:solidFill>
                      <a:prstDash val="solid"/>
                    </a:lnL>
                    <a:lnR w="9525">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675"/>
                        </a:spcBef>
                      </a:pPr>
                      <a:r>
                        <a:rPr sz="1150" b="1" dirty="0">
                          <a:latin typeface="Century Gothic" panose="020B0502020202020204" pitchFamily="34" charset="0"/>
                          <a:cs typeface="Cambria"/>
                        </a:rPr>
                        <a:t>х</a:t>
                      </a:r>
                      <a:endParaRPr sz="1150" dirty="0">
                        <a:latin typeface="Century Gothic" panose="020B0502020202020204" pitchFamily="34" charset="0"/>
                        <a:cs typeface="Cambria"/>
                      </a:endParaRPr>
                    </a:p>
                  </a:txBody>
                  <a:tcPr marL="0" marR="0" marT="85725" marB="0">
                    <a:lnL w="9525">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85152" y="209816"/>
            <a:ext cx="371348" cy="258404"/>
          </a:xfrm>
          <a:prstGeom prst="rect">
            <a:avLst/>
          </a:prstGeom>
        </p:spPr>
        <p:txBody>
          <a:bodyPr vert="horz" wrap="square" lIns="0" tIns="12065" rIns="0" bIns="0" rtlCol="0">
            <a:spAutoFit/>
          </a:bodyPr>
          <a:lstStyle/>
          <a:p>
            <a:pPr marL="12700">
              <a:lnSpc>
                <a:spcPct val="100000"/>
              </a:lnSpc>
              <a:spcBef>
                <a:spcPts val="95"/>
              </a:spcBef>
            </a:pPr>
            <a:r>
              <a:rPr lang="ru-RU" sz="1600" b="1" dirty="0" smtClean="0">
                <a:latin typeface="Century Gothic" panose="020B0502020202020204" pitchFamily="34" charset="0"/>
                <a:cs typeface="Times New Roman"/>
              </a:rPr>
              <a:t>17</a:t>
            </a:r>
            <a:endParaRPr sz="1600" dirty="0">
              <a:latin typeface="Century Gothic" panose="020B0502020202020204" pitchFamily="34" charset="0"/>
              <a:cs typeface="Times New Roman"/>
            </a:endParaRPr>
          </a:p>
        </p:txBody>
      </p:sp>
      <p:sp>
        <p:nvSpPr>
          <p:cNvPr id="4" name="object 4"/>
          <p:cNvSpPr txBox="1"/>
          <p:nvPr/>
        </p:nvSpPr>
        <p:spPr>
          <a:xfrm>
            <a:off x="265030" y="432929"/>
            <a:ext cx="5316467" cy="479234"/>
          </a:xfrm>
          <a:prstGeom prst="rect">
            <a:avLst/>
          </a:prstGeom>
        </p:spPr>
        <p:txBody>
          <a:bodyPr vert="horz" wrap="square" lIns="0" tIns="8255" rIns="0" bIns="0" rtlCol="0">
            <a:spAutoFit/>
          </a:bodyPr>
          <a:lstStyle/>
          <a:p>
            <a:pPr marL="12700" marR="5080" indent="-635">
              <a:lnSpc>
                <a:spcPct val="102000"/>
              </a:lnSpc>
              <a:spcBef>
                <a:spcPts val="65"/>
              </a:spcBef>
            </a:pPr>
            <a:r>
              <a:rPr sz="1500" b="1" spc="-5" dirty="0">
                <a:solidFill>
                  <a:srgbClr val="4AACC5"/>
                </a:solidFill>
                <a:latin typeface="Century Gothic" panose="020B0502020202020204" pitchFamily="34" charset="0"/>
                <a:cs typeface="Calibri"/>
              </a:rPr>
              <a:t>СТРУКТУРА БЮДЖЕТНЫХ АССИГНОВАНИЙ </a:t>
            </a:r>
            <a:r>
              <a:rPr sz="1500" b="1" dirty="0">
                <a:solidFill>
                  <a:srgbClr val="4AACC5"/>
                </a:solidFill>
                <a:latin typeface="Century Gothic" panose="020B0502020202020204" pitchFamily="34" charset="0"/>
                <a:cs typeface="Calibri"/>
              </a:rPr>
              <a:t>ПО </a:t>
            </a:r>
            <a:r>
              <a:rPr sz="1500" b="1" spc="-5" dirty="0">
                <a:solidFill>
                  <a:srgbClr val="4AACC5"/>
                </a:solidFill>
                <a:latin typeface="Century Gothic" panose="020B0502020202020204" pitchFamily="34" charset="0"/>
                <a:cs typeface="Calibri"/>
              </a:rPr>
              <a:t>РАЗДЕЛАМ  КЛАССИФИКАЦИИ РАСХОДОВ</a:t>
            </a:r>
            <a:r>
              <a:rPr sz="1500" b="1" spc="-20" dirty="0">
                <a:solidFill>
                  <a:srgbClr val="4AACC5"/>
                </a:solidFill>
                <a:latin typeface="Century Gothic" panose="020B0502020202020204" pitchFamily="34" charset="0"/>
                <a:cs typeface="Calibri"/>
              </a:rPr>
              <a:t> </a:t>
            </a:r>
            <a:r>
              <a:rPr sz="1500" b="1" spc="-5" dirty="0">
                <a:solidFill>
                  <a:srgbClr val="4AACC5"/>
                </a:solidFill>
                <a:latin typeface="Century Gothic" panose="020B0502020202020204" pitchFamily="34" charset="0"/>
                <a:cs typeface="Calibri"/>
              </a:rPr>
              <a:t>БЮДЖЕТОВ</a:t>
            </a:r>
            <a:endParaRPr sz="1500" dirty="0">
              <a:latin typeface="Century Gothic" panose="020B0502020202020204" pitchFamily="34" charset="0"/>
              <a:cs typeface="Calibri"/>
            </a:endParaRPr>
          </a:p>
        </p:txBody>
      </p:sp>
      <p:sp>
        <p:nvSpPr>
          <p:cNvPr id="68" name="object 68"/>
          <p:cNvSpPr/>
          <p:nvPr/>
        </p:nvSpPr>
        <p:spPr>
          <a:xfrm>
            <a:off x="120650" y="5880100"/>
            <a:ext cx="6770370" cy="5257800"/>
          </a:xfrm>
          <a:prstGeom prst="rect">
            <a:avLst/>
          </a:prstGeom>
          <a:blipFill>
            <a:blip r:embed="rId3" cstate="print"/>
            <a:stretch>
              <a:fillRect/>
            </a:stretch>
          </a:blipFill>
        </p:spPr>
        <p:txBody>
          <a:bodyPr wrap="square" lIns="0" tIns="0" rIns="0" bIns="0" rtlCol="0"/>
          <a:lstStyle/>
          <a:p>
            <a:endParaRPr/>
          </a:p>
        </p:txBody>
      </p:sp>
      <p:graphicFrame>
        <p:nvGraphicFramePr>
          <p:cNvPr id="85" name="Диаграмма 84"/>
          <p:cNvGraphicFramePr/>
          <p:nvPr>
            <p:extLst>
              <p:ext uri="{D42A27DB-BD31-4B8C-83A1-F6EECF244321}">
                <p14:modId xmlns:p14="http://schemas.microsoft.com/office/powerpoint/2010/main" val="1389101765"/>
              </p:ext>
            </p:extLst>
          </p:nvPr>
        </p:nvGraphicFramePr>
        <p:xfrm>
          <a:off x="265030" y="1155700"/>
          <a:ext cx="7170820" cy="8229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85152" y="209816"/>
            <a:ext cx="371348" cy="258404"/>
          </a:xfrm>
          <a:prstGeom prst="rect">
            <a:avLst/>
          </a:prstGeom>
        </p:spPr>
        <p:txBody>
          <a:bodyPr vert="horz" wrap="square" lIns="0" tIns="12065" rIns="0" bIns="0" rtlCol="0">
            <a:spAutoFit/>
          </a:bodyPr>
          <a:lstStyle/>
          <a:p>
            <a:pPr marL="12700">
              <a:lnSpc>
                <a:spcPct val="100000"/>
              </a:lnSpc>
              <a:spcBef>
                <a:spcPts val="95"/>
              </a:spcBef>
            </a:pPr>
            <a:r>
              <a:rPr lang="en-US" sz="1600" b="1" dirty="0" smtClean="0">
                <a:latin typeface="Century Gothic" panose="020B0502020202020204" pitchFamily="34" charset="0"/>
                <a:cs typeface="Times New Roman"/>
              </a:rPr>
              <a:t>18</a:t>
            </a:r>
            <a:endParaRPr sz="1600" dirty="0">
              <a:latin typeface="Century Gothic" panose="020B0502020202020204" pitchFamily="34" charset="0"/>
              <a:cs typeface="Times New Roman"/>
            </a:endParaRPr>
          </a:p>
        </p:txBody>
      </p:sp>
      <p:sp>
        <p:nvSpPr>
          <p:cNvPr id="3" name="object 3"/>
          <p:cNvSpPr txBox="1"/>
          <p:nvPr/>
        </p:nvSpPr>
        <p:spPr>
          <a:xfrm>
            <a:off x="257050" y="727963"/>
            <a:ext cx="5731000" cy="706732"/>
          </a:xfrm>
          <a:prstGeom prst="rect">
            <a:avLst/>
          </a:prstGeom>
        </p:spPr>
        <p:txBody>
          <a:bodyPr vert="horz" wrap="square" lIns="0" tIns="9525" rIns="0" bIns="0" rtlCol="0">
            <a:spAutoFit/>
          </a:bodyPr>
          <a:lstStyle/>
          <a:p>
            <a:pPr marL="12700" marR="753745">
              <a:lnSpc>
                <a:spcPct val="101400"/>
              </a:lnSpc>
              <a:spcBef>
                <a:spcPts val="75"/>
              </a:spcBef>
            </a:pPr>
            <a:r>
              <a:rPr sz="1500" b="1" spc="-5" dirty="0">
                <a:solidFill>
                  <a:srgbClr val="4AACC5"/>
                </a:solidFill>
                <a:latin typeface="Century Gothic" panose="020B0502020202020204" pitchFamily="34" charset="0"/>
                <a:cs typeface="Calibri"/>
              </a:rPr>
              <a:t>РАСПРЕДЕЛЕНИЕ БЮДЖЕТНЫХ АССИГНОВАНИЙ  </a:t>
            </a:r>
            <a:r>
              <a:rPr sz="1500" b="1" dirty="0">
                <a:solidFill>
                  <a:srgbClr val="4AACC5"/>
                </a:solidFill>
                <a:latin typeface="Century Gothic" panose="020B0502020202020204" pitchFamily="34" charset="0"/>
                <a:cs typeface="Calibri"/>
              </a:rPr>
              <a:t>ПО </a:t>
            </a:r>
            <a:r>
              <a:rPr sz="1500" b="1" spc="-5" dirty="0">
                <a:solidFill>
                  <a:srgbClr val="4AACC5"/>
                </a:solidFill>
                <a:latin typeface="Century Gothic" panose="020B0502020202020204" pitchFamily="34" charset="0"/>
                <a:cs typeface="Calibri"/>
              </a:rPr>
              <a:t>МУНИЦИПАЛЬНЫМ ПРОГРАММАМ</a:t>
            </a:r>
            <a:r>
              <a:rPr sz="1500" b="1" spc="-20" dirty="0">
                <a:solidFill>
                  <a:srgbClr val="4AACC5"/>
                </a:solidFill>
                <a:latin typeface="Century Gothic" panose="020B0502020202020204" pitchFamily="34" charset="0"/>
                <a:cs typeface="Calibri"/>
              </a:rPr>
              <a:t> </a:t>
            </a:r>
            <a:r>
              <a:rPr sz="1500" b="1" dirty="0">
                <a:solidFill>
                  <a:srgbClr val="4AACC5"/>
                </a:solidFill>
                <a:latin typeface="Century Gothic" panose="020B0502020202020204" pitchFamily="34" charset="0"/>
                <a:cs typeface="Calibri"/>
              </a:rPr>
              <a:t>И</a:t>
            </a:r>
            <a:endParaRPr sz="1500" dirty="0">
              <a:latin typeface="Century Gothic" panose="020B0502020202020204" pitchFamily="34" charset="0"/>
              <a:cs typeface="Calibri"/>
            </a:endParaRPr>
          </a:p>
          <a:p>
            <a:pPr marL="12700">
              <a:lnSpc>
                <a:spcPct val="100000"/>
              </a:lnSpc>
              <a:spcBef>
                <a:spcPts val="35"/>
              </a:spcBef>
            </a:pPr>
            <a:r>
              <a:rPr sz="1500" b="1" dirty="0">
                <a:solidFill>
                  <a:srgbClr val="4AACC5"/>
                </a:solidFill>
                <a:latin typeface="Century Gothic" panose="020B0502020202020204" pitchFamily="34" charset="0"/>
                <a:cs typeface="Calibri"/>
              </a:rPr>
              <a:t>ПО </a:t>
            </a:r>
            <a:r>
              <a:rPr sz="1500" b="1" spc="-5" dirty="0">
                <a:solidFill>
                  <a:srgbClr val="4AACC5"/>
                </a:solidFill>
                <a:latin typeface="Century Gothic" panose="020B0502020202020204" pitchFamily="34" charset="0"/>
                <a:cs typeface="Calibri"/>
              </a:rPr>
              <a:t>НЕПРОГРАММНЫМ НАПРАВЛЕНИЯМ</a:t>
            </a:r>
            <a:r>
              <a:rPr sz="1500" b="1" spc="-10" dirty="0">
                <a:solidFill>
                  <a:srgbClr val="4AACC5"/>
                </a:solidFill>
                <a:latin typeface="Century Gothic" panose="020B0502020202020204" pitchFamily="34" charset="0"/>
                <a:cs typeface="Calibri"/>
              </a:rPr>
              <a:t> </a:t>
            </a:r>
            <a:r>
              <a:rPr sz="1500" b="1" spc="-5" dirty="0">
                <a:solidFill>
                  <a:srgbClr val="4AACC5"/>
                </a:solidFill>
                <a:latin typeface="Century Gothic" panose="020B0502020202020204" pitchFamily="34" charset="0"/>
                <a:cs typeface="Calibri"/>
              </a:rPr>
              <a:t>ДЕЯТЕЛЬНОСТИ</a:t>
            </a:r>
            <a:endParaRPr sz="1500" dirty="0">
              <a:latin typeface="Century Gothic" panose="020B0502020202020204" pitchFamily="34" charset="0"/>
              <a:cs typeface="Calibri"/>
            </a:endParaRPr>
          </a:p>
        </p:txBody>
      </p:sp>
      <p:sp>
        <p:nvSpPr>
          <p:cNvPr id="4" name="object 4"/>
          <p:cNvSpPr txBox="1"/>
          <p:nvPr/>
        </p:nvSpPr>
        <p:spPr>
          <a:xfrm>
            <a:off x="6427470" y="1499361"/>
            <a:ext cx="1129030" cy="212238"/>
          </a:xfrm>
          <a:prstGeom prst="rect">
            <a:avLst/>
          </a:prstGeom>
        </p:spPr>
        <p:txBody>
          <a:bodyPr vert="horz" wrap="square" lIns="0" tIns="12065" rIns="0" bIns="0" rtlCol="0">
            <a:spAutoFit/>
          </a:bodyPr>
          <a:lstStyle/>
          <a:p>
            <a:pPr marL="12700">
              <a:lnSpc>
                <a:spcPct val="100000"/>
              </a:lnSpc>
              <a:spcBef>
                <a:spcPts val="95"/>
              </a:spcBef>
            </a:pPr>
            <a:r>
              <a:rPr sz="1300" spc="-5" dirty="0">
                <a:solidFill>
                  <a:srgbClr val="30839A"/>
                </a:solidFill>
                <a:latin typeface="Century Gothic" panose="020B0502020202020204" pitchFamily="34" charset="0"/>
                <a:cs typeface="Times New Roman"/>
              </a:rPr>
              <a:t>млн.</a:t>
            </a:r>
            <a:r>
              <a:rPr sz="1300" spc="-65" dirty="0">
                <a:solidFill>
                  <a:srgbClr val="30839A"/>
                </a:solidFill>
                <a:latin typeface="Century Gothic" panose="020B0502020202020204" pitchFamily="34" charset="0"/>
                <a:cs typeface="Times New Roman"/>
              </a:rPr>
              <a:t> </a:t>
            </a:r>
            <a:r>
              <a:rPr sz="1300" spc="-10" dirty="0">
                <a:solidFill>
                  <a:srgbClr val="30839A"/>
                </a:solidFill>
                <a:latin typeface="Century Gothic" panose="020B0502020202020204" pitchFamily="34" charset="0"/>
                <a:cs typeface="Times New Roman"/>
              </a:rPr>
              <a:t>рублей</a:t>
            </a:r>
            <a:endParaRPr sz="1300" dirty="0">
              <a:latin typeface="Century Gothic" panose="020B0502020202020204" pitchFamily="34" charset="0"/>
              <a:cs typeface="Times New Roman"/>
            </a:endParaRPr>
          </a:p>
        </p:txBody>
      </p:sp>
      <p:graphicFrame>
        <p:nvGraphicFramePr>
          <p:cNvPr id="5" name="object 5"/>
          <p:cNvGraphicFramePr>
            <a:graphicFrameLocks noGrp="1"/>
          </p:cNvGraphicFramePr>
          <p:nvPr>
            <p:extLst>
              <p:ext uri="{D42A27DB-BD31-4B8C-83A1-F6EECF244321}">
                <p14:modId xmlns:p14="http://schemas.microsoft.com/office/powerpoint/2010/main" val="1105982464"/>
              </p:ext>
            </p:extLst>
          </p:nvPr>
        </p:nvGraphicFramePr>
        <p:xfrm>
          <a:off x="425450" y="1841500"/>
          <a:ext cx="6824467" cy="7924165"/>
        </p:xfrm>
        <a:graphic>
          <a:graphicData uri="http://schemas.openxmlformats.org/drawingml/2006/table">
            <a:tbl>
              <a:tblPr firstRow="1" bandRow="1">
                <a:tableStyleId>{2D5ABB26-0587-4C30-8999-92F81FD0307C}</a:tableStyleId>
              </a:tblPr>
              <a:tblGrid>
                <a:gridCol w="315107"/>
                <a:gridCol w="2335281"/>
                <a:gridCol w="662230"/>
                <a:gridCol w="440054"/>
                <a:gridCol w="660078"/>
                <a:gridCol w="442369"/>
                <a:gridCol w="660062"/>
                <a:gridCol w="440054"/>
                <a:gridCol w="427306"/>
                <a:gridCol w="441926"/>
              </a:tblGrid>
              <a:tr h="241300">
                <a:tc rowSpan="2">
                  <a:txBody>
                    <a:bodyPr/>
                    <a:lstStyle/>
                    <a:p>
                      <a:pPr>
                        <a:lnSpc>
                          <a:spcPct val="100000"/>
                        </a:lnSpc>
                      </a:pPr>
                      <a:endParaRPr sz="1100" dirty="0">
                        <a:latin typeface="Century Gothic" panose="020B0502020202020204" pitchFamily="34" charset="0"/>
                        <a:cs typeface="Times New Roman"/>
                      </a:endParaRPr>
                    </a:p>
                    <a:p>
                      <a:pPr>
                        <a:lnSpc>
                          <a:spcPct val="100000"/>
                        </a:lnSpc>
                        <a:spcBef>
                          <a:spcPts val="50"/>
                        </a:spcBef>
                      </a:pPr>
                      <a:endParaRPr sz="1100" dirty="0">
                        <a:latin typeface="Century Gothic" panose="020B0502020202020204" pitchFamily="34" charset="0"/>
                        <a:cs typeface="Times New Roman"/>
                      </a:endParaRPr>
                    </a:p>
                    <a:p>
                      <a:pPr marL="16510" marR="10160" indent="42545">
                        <a:lnSpc>
                          <a:spcPts val="1180"/>
                        </a:lnSpc>
                        <a:spcBef>
                          <a:spcPts val="5"/>
                        </a:spcBef>
                      </a:pPr>
                      <a:r>
                        <a:rPr sz="1100" b="1" spc="-5" dirty="0">
                          <a:solidFill>
                            <a:srgbClr val="FFFFFF"/>
                          </a:solidFill>
                          <a:latin typeface="Century Gothic" panose="020B0502020202020204" pitchFamily="34" charset="0"/>
                          <a:cs typeface="Cambria"/>
                        </a:rPr>
                        <a:t>№  </a:t>
                      </a:r>
                      <a:r>
                        <a:rPr sz="1100" b="1" dirty="0">
                          <a:solidFill>
                            <a:srgbClr val="FFFFFF"/>
                          </a:solidFill>
                          <a:latin typeface="Century Gothic" panose="020B0502020202020204" pitchFamily="34" charset="0"/>
                          <a:cs typeface="Cambria"/>
                        </a:rPr>
                        <a:t>п/п</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rowSpan="2">
                  <a:txBody>
                    <a:bodyPr/>
                    <a:lstStyle/>
                    <a:p>
                      <a:pPr>
                        <a:lnSpc>
                          <a:spcPct val="100000"/>
                        </a:lnSpc>
                      </a:pPr>
                      <a:endParaRPr sz="1100" dirty="0">
                        <a:latin typeface="Century Gothic" panose="020B0502020202020204" pitchFamily="34" charset="0"/>
                        <a:cs typeface="Times New Roman"/>
                      </a:endParaRPr>
                    </a:p>
                    <a:p>
                      <a:pPr marL="17780" marR="12700" indent="1270" algn="ctr">
                        <a:lnSpc>
                          <a:spcPct val="97700"/>
                        </a:lnSpc>
                        <a:spcBef>
                          <a:spcPts val="700"/>
                        </a:spcBef>
                      </a:pPr>
                      <a:r>
                        <a:rPr sz="1100" b="1" spc="-5" dirty="0">
                          <a:solidFill>
                            <a:srgbClr val="FFFFFF"/>
                          </a:solidFill>
                          <a:latin typeface="Century Gothic" panose="020B0502020202020204" pitchFamily="34" charset="0"/>
                          <a:cs typeface="Cambria"/>
                        </a:rPr>
                        <a:t>Наименование  муниципальной программы  муниципального</a:t>
                      </a:r>
                      <a:r>
                        <a:rPr sz="1100" b="1" spc="-55" dirty="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образования  </a:t>
                      </a:r>
                      <a:r>
                        <a:rPr sz="1100" b="1" spc="-10" dirty="0">
                          <a:solidFill>
                            <a:srgbClr val="FFFFFF"/>
                          </a:solidFill>
                          <a:latin typeface="Century Gothic" panose="020B0502020202020204" pitchFamily="34" charset="0"/>
                          <a:cs typeface="Cambria"/>
                        </a:rPr>
                        <a:t>город</a:t>
                      </a:r>
                      <a:r>
                        <a:rPr sz="1100" b="1" spc="-65" dirty="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Краснодар</a:t>
                      </a:r>
                      <a:endParaRPr sz="1100" dirty="0">
                        <a:latin typeface="Century Gothic" panose="020B0502020202020204" pitchFamily="34" charset="0"/>
                        <a:cs typeface="Cambria"/>
                      </a:endParaRPr>
                    </a:p>
                  </a:txBody>
                  <a:tcPr marL="0" marR="0" marT="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gridSpan="2">
                  <a:txBody>
                    <a:bodyPr/>
                    <a:lstStyle/>
                    <a:p>
                      <a:pPr marL="177800">
                        <a:lnSpc>
                          <a:spcPct val="100000"/>
                        </a:lnSpc>
                        <a:spcBef>
                          <a:spcPts val="330"/>
                        </a:spcBef>
                      </a:pPr>
                      <a:r>
                        <a:rPr sz="1100" b="1" spc="-10" dirty="0" smtClean="0">
                          <a:solidFill>
                            <a:srgbClr val="FFFFFF"/>
                          </a:solidFill>
                          <a:latin typeface="Century Gothic" panose="020B0502020202020204" pitchFamily="34" charset="0"/>
                          <a:cs typeface="Cambria"/>
                        </a:rPr>
                        <a:t>202</a:t>
                      </a:r>
                      <a:r>
                        <a:rPr lang="en-US" sz="1100" b="1" spc="-10" dirty="0" smtClean="0">
                          <a:solidFill>
                            <a:srgbClr val="FFFFFF"/>
                          </a:solidFill>
                          <a:latin typeface="Century Gothic" panose="020B0502020202020204" pitchFamily="34" charset="0"/>
                          <a:cs typeface="Cambria"/>
                        </a:rPr>
                        <a:t>2</a:t>
                      </a:r>
                      <a:r>
                        <a:rPr sz="1100" b="1" spc="-80" dirty="0" smtClean="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год</a:t>
                      </a:r>
                      <a:endParaRPr sz="1100" dirty="0">
                        <a:latin typeface="Century Gothic" panose="020B0502020202020204" pitchFamily="34" charset="0"/>
                        <a:cs typeface="Cambria"/>
                      </a:endParaRPr>
                    </a:p>
                  </a:txBody>
                  <a:tcPr marL="0" marR="0" marT="41910" marB="0">
                    <a:lnL w="6350" cap="flat" cmpd="sng" algn="ctr">
                      <a:solidFill>
                        <a:srgbClr val="D9D9D9"/>
                      </a:solidFill>
                      <a:prstDash val="solid"/>
                      <a:round/>
                      <a:headEnd type="none" w="med" len="med"/>
                      <a:tailEnd type="none" w="med" len="med"/>
                    </a:lnL>
                    <a:lnR w="6350">
                      <a:solidFill>
                        <a:srgbClr val="D9D9D9"/>
                      </a:solidFill>
                      <a:prstDash val="solid"/>
                    </a:lnR>
                    <a:lnT w="6350">
                      <a:solidFill>
                        <a:srgbClr val="91CDDC"/>
                      </a:solidFill>
                      <a:prstDash val="solid"/>
                    </a:lnT>
                    <a:lnB w="6350" cap="flat" cmpd="sng" algn="ctr">
                      <a:solidFill>
                        <a:srgbClr val="D9D9D9"/>
                      </a:solidFill>
                      <a:prstDash val="solid"/>
                      <a:round/>
                      <a:headEnd type="none" w="med" len="med"/>
                      <a:tailEnd type="none" w="med" len="med"/>
                    </a:lnB>
                    <a:solidFill>
                      <a:srgbClr val="4AACC5"/>
                    </a:solidFill>
                  </a:tcPr>
                </a:tc>
                <a:tc hMerge="1">
                  <a:txBody>
                    <a:bodyPr/>
                    <a:lstStyle/>
                    <a:p>
                      <a:endParaRPr/>
                    </a:p>
                  </a:txBody>
                  <a:tcPr marL="0" marR="0" marT="0" marB="0"/>
                </a:tc>
                <a:tc gridSpan="2">
                  <a:txBody>
                    <a:bodyPr/>
                    <a:lstStyle/>
                    <a:p>
                      <a:pPr marL="177800">
                        <a:lnSpc>
                          <a:spcPct val="100000"/>
                        </a:lnSpc>
                        <a:spcBef>
                          <a:spcPts val="330"/>
                        </a:spcBef>
                      </a:pPr>
                      <a:r>
                        <a:rPr sz="1100" b="1" spc="-10" dirty="0" smtClean="0">
                          <a:solidFill>
                            <a:srgbClr val="FFFFFF"/>
                          </a:solidFill>
                          <a:latin typeface="Century Gothic" panose="020B0502020202020204" pitchFamily="34" charset="0"/>
                          <a:cs typeface="Cambria"/>
                        </a:rPr>
                        <a:t>202</a:t>
                      </a:r>
                      <a:r>
                        <a:rPr lang="en-US" sz="1100" b="1" spc="-10" dirty="0" smtClean="0">
                          <a:solidFill>
                            <a:srgbClr val="FFFFFF"/>
                          </a:solidFill>
                          <a:latin typeface="Century Gothic" panose="020B0502020202020204" pitchFamily="34" charset="0"/>
                          <a:cs typeface="Cambria"/>
                        </a:rPr>
                        <a:t>3</a:t>
                      </a:r>
                      <a:r>
                        <a:rPr sz="1100" b="1" spc="-80" dirty="0" smtClean="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год</a:t>
                      </a:r>
                      <a:endParaRPr sz="1100" dirty="0">
                        <a:latin typeface="Century Gothic" panose="020B0502020202020204" pitchFamily="34" charset="0"/>
                        <a:cs typeface="Cambria"/>
                      </a:endParaRPr>
                    </a:p>
                  </a:txBody>
                  <a:tcPr marL="0" marR="0" marT="41910" marB="0">
                    <a:lnL w="6350">
                      <a:solidFill>
                        <a:srgbClr val="D9D9D9"/>
                      </a:solidFill>
                      <a:prstDash val="solid"/>
                    </a:lnL>
                    <a:lnR w="6350">
                      <a:solidFill>
                        <a:srgbClr val="D9D9D9"/>
                      </a:solidFill>
                      <a:prstDash val="solid"/>
                    </a:lnR>
                    <a:lnT w="6350">
                      <a:solidFill>
                        <a:srgbClr val="91CDDC"/>
                      </a:solidFill>
                      <a:prstDash val="solid"/>
                    </a:lnT>
                    <a:lnB w="6350">
                      <a:solidFill>
                        <a:srgbClr val="D9D9D9"/>
                      </a:solidFill>
                      <a:prstDash val="solid"/>
                    </a:lnB>
                    <a:solidFill>
                      <a:srgbClr val="4AACC5"/>
                    </a:solidFill>
                  </a:tcPr>
                </a:tc>
                <a:tc hMerge="1">
                  <a:txBody>
                    <a:bodyPr/>
                    <a:lstStyle/>
                    <a:p>
                      <a:endParaRPr/>
                    </a:p>
                  </a:txBody>
                  <a:tcPr marL="0" marR="0" marT="0" marB="0"/>
                </a:tc>
                <a:tc gridSpan="2">
                  <a:txBody>
                    <a:bodyPr/>
                    <a:lstStyle/>
                    <a:p>
                      <a:pPr marL="177800">
                        <a:lnSpc>
                          <a:spcPct val="100000"/>
                        </a:lnSpc>
                        <a:spcBef>
                          <a:spcPts val="330"/>
                        </a:spcBef>
                      </a:pPr>
                      <a:r>
                        <a:rPr sz="1100" b="1" spc="-10" dirty="0" smtClean="0">
                          <a:solidFill>
                            <a:srgbClr val="FFFFFF"/>
                          </a:solidFill>
                          <a:latin typeface="Century Gothic" panose="020B0502020202020204" pitchFamily="34" charset="0"/>
                          <a:cs typeface="Cambria"/>
                        </a:rPr>
                        <a:t>202</a:t>
                      </a:r>
                      <a:r>
                        <a:rPr lang="en-US" sz="1100" b="1" spc="-10" dirty="0" smtClean="0">
                          <a:solidFill>
                            <a:srgbClr val="FFFFFF"/>
                          </a:solidFill>
                          <a:latin typeface="Century Gothic" panose="020B0502020202020204" pitchFamily="34" charset="0"/>
                          <a:cs typeface="Cambria"/>
                        </a:rPr>
                        <a:t>4</a:t>
                      </a:r>
                      <a:r>
                        <a:rPr sz="1100" b="1" spc="-80" dirty="0" smtClean="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год</a:t>
                      </a:r>
                      <a:endParaRPr sz="1100" dirty="0">
                        <a:latin typeface="Century Gothic" panose="020B0502020202020204" pitchFamily="34" charset="0"/>
                        <a:cs typeface="Cambria"/>
                      </a:endParaRPr>
                    </a:p>
                  </a:txBody>
                  <a:tcPr marL="0" marR="0" marT="41910" marB="0">
                    <a:lnL w="6350">
                      <a:solidFill>
                        <a:srgbClr val="D9D9D9"/>
                      </a:solidFill>
                      <a:prstDash val="solid"/>
                    </a:lnL>
                    <a:lnR w="6350">
                      <a:solidFill>
                        <a:srgbClr val="D9D9D9"/>
                      </a:solidFill>
                      <a:prstDash val="solid"/>
                    </a:lnR>
                    <a:lnT w="6350">
                      <a:solidFill>
                        <a:srgbClr val="91CDDC"/>
                      </a:solidFill>
                      <a:prstDash val="solid"/>
                    </a:lnT>
                    <a:lnB w="6350">
                      <a:solidFill>
                        <a:srgbClr val="D9D9D9"/>
                      </a:solidFill>
                      <a:prstDash val="solid"/>
                    </a:lnB>
                    <a:solidFill>
                      <a:srgbClr val="4AACC5"/>
                    </a:solidFill>
                  </a:tcPr>
                </a:tc>
                <a:tc hMerge="1">
                  <a:txBody>
                    <a:bodyPr/>
                    <a:lstStyle/>
                    <a:p>
                      <a:endParaRPr/>
                    </a:p>
                  </a:txBody>
                  <a:tcPr marL="0" marR="0" marT="0" marB="0"/>
                </a:tc>
                <a:tc gridSpan="2">
                  <a:txBody>
                    <a:bodyPr/>
                    <a:lstStyle/>
                    <a:p>
                      <a:pPr marL="124460">
                        <a:lnSpc>
                          <a:spcPct val="100000"/>
                        </a:lnSpc>
                        <a:spcBef>
                          <a:spcPts val="330"/>
                        </a:spcBef>
                      </a:pPr>
                      <a:r>
                        <a:rPr sz="1100" b="1" spc="-10" dirty="0">
                          <a:solidFill>
                            <a:srgbClr val="FFFFFF"/>
                          </a:solidFill>
                          <a:latin typeface="Century Gothic" panose="020B0502020202020204" pitchFamily="34" charset="0"/>
                          <a:cs typeface="Cambria"/>
                        </a:rPr>
                        <a:t>Динамика,</a:t>
                      </a:r>
                      <a:r>
                        <a:rPr sz="1100" b="1" spc="-45" dirty="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a:t>
                      </a:r>
                      <a:endParaRPr sz="1100" dirty="0">
                        <a:latin typeface="Century Gothic" panose="020B0502020202020204" pitchFamily="34" charset="0"/>
                        <a:cs typeface="Cambria"/>
                      </a:endParaRPr>
                    </a:p>
                  </a:txBody>
                  <a:tcPr marL="0" marR="0" marT="41910" marB="0">
                    <a:lnL w="6350" cap="flat" cmpd="sng" algn="ctr">
                      <a:solidFill>
                        <a:srgbClr val="D9D9D9"/>
                      </a:solidFill>
                      <a:prstDash val="solid"/>
                      <a:round/>
                      <a:headEnd type="none" w="med" len="med"/>
                      <a:tailEnd type="none" w="med" len="med"/>
                    </a:lnL>
                    <a:lnR w="6350">
                      <a:solidFill>
                        <a:srgbClr val="91CDDC"/>
                      </a:solidFill>
                      <a:prstDash val="solid"/>
                    </a:lnR>
                    <a:lnT w="6350">
                      <a:solidFill>
                        <a:srgbClr val="91CDDC"/>
                      </a:solidFill>
                      <a:prstDash val="solid"/>
                    </a:lnT>
                    <a:lnB w="6350" cap="flat" cmpd="sng" algn="ctr">
                      <a:solidFill>
                        <a:srgbClr val="D9D9D9"/>
                      </a:solidFill>
                      <a:prstDash val="solid"/>
                      <a:round/>
                      <a:headEnd type="none" w="med" len="med"/>
                      <a:tailEnd type="none" w="med" len="med"/>
                    </a:lnB>
                    <a:solidFill>
                      <a:srgbClr val="4AACC5"/>
                    </a:solidFill>
                  </a:tcPr>
                </a:tc>
                <a:tc hMerge="1">
                  <a:txBody>
                    <a:bodyPr/>
                    <a:lstStyle/>
                    <a:p>
                      <a:endParaRPr/>
                    </a:p>
                  </a:txBody>
                  <a:tcPr marL="0" marR="0" marT="0" marB="0"/>
                </a:tc>
              </a:tr>
              <a:tr h="838200">
                <a:tc vMerge="1">
                  <a:txBody>
                    <a:bodyPr/>
                    <a:lstStyle/>
                    <a:p>
                      <a:endParaRPr/>
                    </a:p>
                  </a:txBody>
                  <a:tcPr marL="0" marR="0" marT="0" marB="0">
                    <a:lnL w="6350">
                      <a:solidFill>
                        <a:srgbClr val="91CDDC"/>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vMerge="1">
                  <a:txBody>
                    <a:bodyPr/>
                    <a:lstStyle/>
                    <a:p>
                      <a:endParaRPr/>
                    </a:p>
                  </a:txBody>
                  <a:tcPr marL="0" marR="0" marT="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a:txBody>
                    <a:bodyPr/>
                    <a:lstStyle/>
                    <a:p>
                      <a:pPr>
                        <a:lnSpc>
                          <a:spcPct val="100000"/>
                        </a:lnSpc>
                      </a:pPr>
                      <a:endParaRPr sz="1100" dirty="0">
                        <a:latin typeface="Century Gothic" panose="020B0502020202020204" pitchFamily="34" charset="0"/>
                        <a:cs typeface="Times New Roman"/>
                      </a:endParaRPr>
                    </a:p>
                    <a:p>
                      <a:pPr>
                        <a:lnSpc>
                          <a:spcPct val="100000"/>
                        </a:lnSpc>
                        <a:spcBef>
                          <a:spcPts val="15"/>
                        </a:spcBef>
                      </a:pPr>
                      <a:endParaRPr sz="1100" dirty="0">
                        <a:latin typeface="Century Gothic" panose="020B0502020202020204" pitchFamily="34" charset="0"/>
                        <a:cs typeface="Times New Roman"/>
                      </a:endParaRPr>
                    </a:p>
                    <a:p>
                      <a:pPr algn="ctr">
                        <a:lnSpc>
                          <a:spcPct val="100000"/>
                        </a:lnSpc>
                      </a:pPr>
                      <a:r>
                        <a:rPr sz="1100" b="1" spc="-5" dirty="0">
                          <a:solidFill>
                            <a:srgbClr val="FFFFFF"/>
                          </a:solidFill>
                          <a:latin typeface="Century Gothic" panose="020B0502020202020204" pitchFamily="34" charset="0"/>
                          <a:cs typeface="Cambria"/>
                        </a:rPr>
                        <a:t>всего</a:t>
                      </a:r>
                      <a:endParaRPr sz="1100" dirty="0">
                        <a:latin typeface="Century Gothic" panose="020B0502020202020204" pitchFamily="34" charset="0"/>
                        <a:cs typeface="Cambria"/>
                      </a:endParaRPr>
                    </a:p>
                  </a:txBody>
                  <a:tcPr marL="0" marR="0" marT="0" marB="0">
                    <a:lnL w="6350">
                      <a:solidFill>
                        <a:srgbClr val="D9D9D9"/>
                      </a:solidFill>
                      <a:prstDash val="solid"/>
                    </a:lnL>
                    <a:lnR w="6350">
                      <a:solidFill>
                        <a:srgbClr val="D9D9D9"/>
                      </a:solidFill>
                      <a:prstDash val="solid"/>
                    </a:lnR>
                    <a:lnT w="6350" cap="flat" cmpd="sng" algn="ctr">
                      <a:solidFill>
                        <a:srgbClr val="D9D9D9"/>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4AACC5"/>
                    </a:solidFill>
                  </a:tcPr>
                </a:tc>
                <a:tc>
                  <a:txBody>
                    <a:bodyPr/>
                    <a:lstStyle/>
                    <a:p>
                      <a:pPr marL="16510" marR="9525" indent="-635" algn="ctr">
                        <a:lnSpc>
                          <a:spcPts val="1120"/>
                        </a:lnSpc>
                      </a:pPr>
                      <a:r>
                        <a:rPr sz="1100" b="1" spc="-5" dirty="0">
                          <a:solidFill>
                            <a:srgbClr val="FFFFFF"/>
                          </a:solidFill>
                          <a:latin typeface="Century Gothic" panose="020B0502020202020204" pitchFamily="34" charset="0"/>
                          <a:cs typeface="Cambria"/>
                        </a:rPr>
                        <a:t>уд.  вес в  об-</a:t>
                      </a:r>
                      <a:endParaRPr sz="1100" dirty="0">
                        <a:latin typeface="Century Gothic" panose="020B0502020202020204" pitchFamily="34" charset="0"/>
                        <a:cs typeface="Cambria"/>
                      </a:endParaRPr>
                    </a:p>
                    <a:p>
                      <a:pPr marL="16510" marR="9525" indent="-635" algn="ctr">
                        <a:lnSpc>
                          <a:spcPts val="1100"/>
                        </a:lnSpc>
                        <a:spcBef>
                          <a:spcPts val="5"/>
                        </a:spcBef>
                      </a:pPr>
                      <a:r>
                        <a:rPr sz="1100" b="1" spc="-5" dirty="0">
                          <a:solidFill>
                            <a:srgbClr val="FFFFFF"/>
                          </a:solidFill>
                          <a:latin typeface="Century Gothic" panose="020B0502020202020204" pitchFamily="34" charset="0"/>
                          <a:cs typeface="Cambria"/>
                        </a:rPr>
                        <a:t>щем  о</a:t>
                      </a:r>
                      <a:r>
                        <a:rPr sz="1100" b="1" dirty="0">
                          <a:solidFill>
                            <a:srgbClr val="FFFFFF"/>
                          </a:solidFill>
                          <a:latin typeface="Century Gothic" panose="020B0502020202020204" pitchFamily="34" charset="0"/>
                          <a:cs typeface="Cambria"/>
                        </a:rPr>
                        <a:t>б</a:t>
                      </a:r>
                      <a:r>
                        <a:rPr sz="1100" b="1" spc="0" dirty="0">
                          <a:solidFill>
                            <a:srgbClr val="FFFFFF"/>
                          </a:solidFill>
                          <a:latin typeface="Century Gothic" panose="020B0502020202020204" pitchFamily="34" charset="0"/>
                          <a:cs typeface="Cambria"/>
                        </a:rPr>
                        <a:t>ъ</a:t>
                      </a:r>
                      <a:r>
                        <a:rPr sz="1100" b="1" dirty="0">
                          <a:solidFill>
                            <a:srgbClr val="FFFFFF"/>
                          </a:solidFill>
                          <a:latin typeface="Century Gothic" panose="020B0502020202020204" pitchFamily="34" charset="0"/>
                          <a:cs typeface="Cambria"/>
                        </a:rPr>
                        <a:t>ё-</a:t>
                      </a:r>
                      <a:endParaRPr sz="1100" dirty="0">
                        <a:latin typeface="Century Gothic" panose="020B0502020202020204" pitchFamily="34" charset="0"/>
                        <a:cs typeface="Cambria"/>
                      </a:endParaRPr>
                    </a:p>
                    <a:p>
                      <a:pPr algn="ctr">
                        <a:lnSpc>
                          <a:spcPts val="1010"/>
                        </a:lnSpc>
                      </a:pPr>
                      <a:r>
                        <a:rPr sz="1100" b="1" spc="-5" dirty="0">
                          <a:solidFill>
                            <a:srgbClr val="FFFFFF"/>
                          </a:solidFill>
                          <a:latin typeface="Century Gothic" panose="020B0502020202020204" pitchFamily="34" charset="0"/>
                          <a:cs typeface="Cambria"/>
                        </a:rPr>
                        <a:t>ме</a:t>
                      </a:r>
                      <a:r>
                        <a:rPr sz="1100" b="1" spc="-95" dirty="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a:t>
                      </a:r>
                      <a:endParaRPr sz="1100" dirty="0">
                        <a:latin typeface="Century Gothic" panose="020B0502020202020204" pitchFamily="34" charset="0"/>
                        <a:cs typeface="Cambria"/>
                      </a:endParaRPr>
                    </a:p>
                  </a:txBody>
                  <a:tcPr marL="0" marR="0" marT="0" marB="0">
                    <a:lnL w="6350">
                      <a:solidFill>
                        <a:srgbClr val="D9D9D9"/>
                      </a:solidFill>
                      <a:prstDash val="solid"/>
                    </a:lnL>
                    <a:lnR w="6350">
                      <a:solidFill>
                        <a:srgbClr val="D9D9D9"/>
                      </a:solidFill>
                      <a:prstDash val="solid"/>
                    </a:lnR>
                    <a:lnT w="6350">
                      <a:solidFill>
                        <a:srgbClr val="D9D9D9"/>
                      </a:solidFill>
                      <a:prstDash val="solid"/>
                    </a:lnT>
                    <a:lnB w="6350">
                      <a:solidFill>
                        <a:srgbClr val="91CDDC"/>
                      </a:solidFill>
                      <a:prstDash val="solid"/>
                    </a:lnB>
                    <a:solidFill>
                      <a:srgbClr val="4AACC5"/>
                    </a:solidFill>
                  </a:tcPr>
                </a:tc>
                <a:tc>
                  <a:txBody>
                    <a:bodyPr/>
                    <a:lstStyle/>
                    <a:p>
                      <a:pPr>
                        <a:lnSpc>
                          <a:spcPct val="100000"/>
                        </a:lnSpc>
                      </a:pPr>
                      <a:endParaRPr sz="1100" dirty="0">
                        <a:latin typeface="Century Gothic" panose="020B0502020202020204" pitchFamily="34" charset="0"/>
                        <a:cs typeface="Times New Roman"/>
                      </a:endParaRPr>
                    </a:p>
                    <a:p>
                      <a:pPr>
                        <a:lnSpc>
                          <a:spcPct val="100000"/>
                        </a:lnSpc>
                        <a:spcBef>
                          <a:spcPts val="15"/>
                        </a:spcBef>
                      </a:pPr>
                      <a:endParaRPr sz="1100" dirty="0">
                        <a:latin typeface="Century Gothic" panose="020B0502020202020204" pitchFamily="34" charset="0"/>
                        <a:cs typeface="Times New Roman"/>
                      </a:endParaRPr>
                    </a:p>
                    <a:p>
                      <a:pPr algn="ctr">
                        <a:lnSpc>
                          <a:spcPct val="100000"/>
                        </a:lnSpc>
                      </a:pPr>
                      <a:r>
                        <a:rPr sz="1100" b="1" spc="-5" dirty="0">
                          <a:solidFill>
                            <a:srgbClr val="FFFFFF"/>
                          </a:solidFill>
                          <a:latin typeface="Century Gothic" panose="020B0502020202020204" pitchFamily="34" charset="0"/>
                          <a:cs typeface="Cambria"/>
                        </a:rPr>
                        <a:t>всего</a:t>
                      </a:r>
                      <a:endParaRPr sz="1100" dirty="0">
                        <a:latin typeface="Century Gothic" panose="020B0502020202020204" pitchFamily="34" charset="0"/>
                        <a:cs typeface="Cambria"/>
                      </a:endParaRPr>
                    </a:p>
                  </a:txBody>
                  <a:tcPr marL="0" marR="0" marT="0" marB="0">
                    <a:lnL w="6350">
                      <a:solidFill>
                        <a:srgbClr val="D9D9D9"/>
                      </a:solidFill>
                      <a:prstDash val="solid"/>
                    </a:lnL>
                    <a:lnR w="6350">
                      <a:solidFill>
                        <a:srgbClr val="D9D9D9"/>
                      </a:solidFill>
                      <a:prstDash val="solid"/>
                    </a:lnR>
                    <a:lnT w="6350">
                      <a:solidFill>
                        <a:srgbClr val="D9D9D9"/>
                      </a:solidFill>
                      <a:prstDash val="solid"/>
                    </a:lnT>
                    <a:lnB w="6350">
                      <a:solidFill>
                        <a:srgbClr val="91CDDC"/>
                      </a:solidFill>
                      <a:prstDash val="solid"/>
                    </a:lnB>
                    <a:solidFill>
                      <a:srgbClr val="4AACC5"/>
                    </a:solidFill>
                  </a:tcPr>
                </a:tc>
                <a:tc>
                  <a:txBody>
                    <a:bodyPr/>
                    <a:lstStyle/>
                    <a:p>
                      <a:pPr marL="16510" marR="11430" indent="-635" algn="ctr">
                        <a:lnSpc>
                          <a:spcPts val="1120"/>
                        </a:lnSpc>
                      </a:pPr>
                      <a:r>
                        <a:rPr sz="1100" b="1" spc="-5" dirty="0">
                          <a:solidFill>
                            <a:srgbClr val="FFFFFF"/>
                          </a:solidFill>
                          <a:latin typeface="Century Gothic" panose="020B0502020202020204" pitchFamily="34" charset="0"/>
                          <a:cs typeface="Cambria"/>
                        </a:rPr>
                        <a:t>уд.  вес в  об-</a:t>
                      </a:r>
                      <a:endParaRPr sz="1100" dirty="0">
                        <a:latin typeface="Century Gothic" panose="020B0502020202020204" pitchFamily="34" charset="0"/>
                        <a:cs typeface="Cambria"/>
                      </a:endParaRPr>
                    </a:p>
                    <a:p>
                      <a:pPr marL="16510" marR="11430" indent="-635" algn="ctr">
                        <a:lnSpc>
                          <a:spcPts val="1100"/>
                        </a:lnSpc>
                        <a:spcBef>
                          <a:spcPts val="5"/>
                        </a:spcBef>
                      </a:pPr>
                      <a:r>
                        <a:rPr sz="1100" b="1" spc="-5" dirty="0">
                          <a:solidFill>
                            <a:srgbClr val="FFFFFF"/>
                          </a:solidFill>
                          <a:latin typeface="Century Gothic" panose="020B0502020202020204" pitchFamily="34" charset="0"/>
                          <a:cs typeface="Cambria"/>
                        </a:rPr>
                        <a:t>щем  о</a:t>
                      </a:r>
                      <a:r>
                        <a:rPr sz="1100" b="1" dirty="0">
                          <a:solidFill>
                            <a:srgbClr val="FFFFFF"/>
                          </a:solidFill>
                          <a:latin typeface="Century Gothic" panose="020B0502020202020204" pitchFamily="34" charset="0"/>
                          <a:cs typeface="Cambria"/>
                        </a:rPr>
                        <a:t>б</a:t>
                      </a:r>
                      <a:r>
                        <a:rPr sz="1100" b="1" spc="0" dirty="0">
                          <a:solidFill>
                            <a:srgbClr val="FFFFFF"/>
                          </a:solidFill>
                          <a:latin typeface="Century Gothic" panose="020B0502020202020204" pitchFamily="34" charset="0"/>
                          <a:cs typeface="Cambria"/>
                        </a:rPr>
                        <a:t>ъ</a:t>
                      </a:r>
                      <a:r>
                        <a:rPr sz="1100" b="1" dirty="0">
                          <a:solidFill>
                            <a:srgbClr val="FFFFFF"/>
                          </a:solidFill>
                          <a:latin typeface="Century Gothic" panose="020B0502020202020204" pitchFamily="34" charset="0"/>
                          <a:cs typeface="Cambria"/>
                        </a:rPr>
                        <a:t>ё-</a:t>
                      </a:r>
                      <a:endParaRPr sz="1100" dirty="0">
                        <a:latin typeface="Century Gothic" panose="020B0502020202020204" pitchFamily="34" charset="0"/>
                        <a:cs typeface="Cambria"/>
                      </a:endParaRPr>
                    </a:p>
                    <a:p>
                      <a:pPr algn="ctr">
                        <a:lnSpc>
                          <a:spcPts val="1010"/>
                        </a:lnSpc>
                      </a:pPr>
                      <a:r>
                        <a:rPr sz="1100" b="1" spc="-5" dirty="0">
                          <a:solidFill>
                            <a:srgbClr val="FFFFFF"/>
                          </a:solidFill>
                          <a:latin typeface="Century Gothic" panose="020B0502020202020204" pitchFamily="34" charset="0"/>
                          <a:cs typeface="Cambria"/>
                        </a:rPr>
                        <a:t>ме</a:t>
                      </a:r>
                      <a:r>
                        <a:rPr sz="1100" b="1" spc="-95" dirty="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a:t>
                      </a:r>
                      <a:endParaRPr sz="1100" dirty="0">
                        <a:latin typeface="Century Gothic" panose="020B0502020202020204" pitchFamily="34" charset="0"/>
                        <a:cs typeface="Cambria"/>
                      </a:endParaRPr>
                    </a:p>
                  </a:txBody>
                  <a:tcPr marL="0" marR="0" marT="0" marB="0">
                    <a:lnL w="6350">
                      <a:solidFill>
                        <a:srgbClr val="D9D9D9"/>
                      </a:solidFill>
                      <a:prstDash val="solid"/>
                    </a:lnL>
                    <a:lnR w="6350">
                      <a:solidFill>
                        <a:srgbClr val="D9D9D9"/>
                      </a:solidFill>
                      <a:prstDash val="solid"/>
                    </a:lnR>
                    <a:lnT w="6350">
                      <a:solidFill>
                        <a:srgbClr val="D9D9D9"/>
                      </a:solidFill>
                      <a:prstDash val="solid"/>
                    </a:lnT>
                    <a:lnB w="6350">
                      <a:solidFill>
                        <a:srgbClr val="91CDDC"/>
                      </a:solidFill>
                      <a:prstDash val="solid"/>
                    </a:lnB>
                    <a:solidFill>
                      <a:srgbClr val="4AACC5"/>
                    </a:solidFill>
                  </a:tcPr>
                </a:tc>
                <a:tc>
                  <a:txBody>
                    <a:bodyPr/>
                    <a:lstStyle/>
                    <a:p>
                      <a:pPr>
                        <a:lnSpc>
                          <a:spcPct val="100000"/>
                        </a:lnSpc>
                      </a:pPr>
                      <a:endParaRPr sz="1100" dirty="0">
                        <a:latin typeface="Century Gothic" panose="020B0502020202020204" pitchFamily="34" charset="0"/>
                        <a:cs typeface="Times New Roman"/>
                      </a:endParaRPr>
                    </a:p>
                    <a:p>
                      <a:pPr>
                        <a:lnSpc>
                          <a:spcPct val="100000"/>
                        </a:lnSpc>
                        <a:spcBef>
                          <a:spcPts val="15"/>
                        </a:spcBef>
                      </a:pPr>
                      <a:endParaRPr sz="1100" dirty="0">
                        <a:latin typeface="Century Gothic" panose="020B0502020202020204" pitchFamily="34" charset="0"/>
                        <a:cs typeface="Times New Roman"/>
                      </a:endParaRPr>
                    </a:p>
                    <a:p>
                      <a:pPr algn="ctr">
                        <a:lnSpc>
                          <a:spcPct val="100000"/>
                        </a:lnSpc>
                      </a:pPr>
                      <a:r>
                        <a:rPr sz="1100" b="1" spc="-5" dirty="0">
                          <a:solidFill>
                            <a:srgbClr val="FFFFFF"/>
                          </a:solidFill>
                          <a:latin typeface="Century Gothic" panose="020B0502020202020204" pitchFamily="34" charset="0"/>
                          <a:cs typeface="Cambria"/>
                        </a:rPr>
                        <a:t>всего</a:t>
                      </a:r>
                      <a:endParaRPr sz="1100" dirty="0">
                        <a:latin typeface="Century Gothic" panose="020B0502020202020204" pitchFamily="34" charset="0"/>
                        <a:cs typeface="Cambria"/>
                      </a:endParaRPr>
                    </a:p>
                  </a:txBody>
                  <a:tcPr marL="0" marR="0" marT="0" marB="0">
                    <a:lnL w="6350">
                      <a:solidFill>
                        <a:srgbClr val="D9D9D9"/>
                      </a:solidFill>
                      <a:prstDash val="solid"/>
                    </a:lnL>
                    <a:lnR w="6350">
                      <a:solidFill>
                        <a:srgbClr val="D9D9D9"/>
                      </a:solidFill>
                      <a:prstDash val="solid"/>
                    </a:lnR>
                    <a:lnT w="6350">
                      <a:solidFill>
                        <a:srgbClr val="D9D9D9"/>
                      </a:solidFill>
                      <a:prstDash val="solid"/>
                    </a:lnT>
                    <a:lnB w="6350">
                      <a:solidFill>
                        <a:srgbClr val="91CDDC"/>
                      </a:solidFill>
                      <a:prstDash val="solid"/>
                    </a:lnB>
                    <a:solidFill>
                      <a:srgbClr val="4AACC5"/>
                    </a:solidFill>
                  </a:tcPr>
                </a:tc>
                <a:tc>
                  <a:txBody>
                    <a:bodyPr/>
                    <a:lstStyle/>
                    <a:p>
                      <a:pPr marL="16510" marR="9525" indent="-635" algn="ctr">
                        <a:lnSpc>
                          <a:spcPts val="1120"/>
                        </a:lnSpc>
                      </a:pPr>
                      <a:r>
                        <a:rPr sz="1100" b="1" spc="-5" dirty="0">
                          <a:solidFill>
                            <a:srgbClr val="FFFFFF"/>
                          </a:solidFill>
                          <a:latin typeface="Century Gothic" panose="020B0502020202020204" pitchFamily="34" charset="0"/>
                          <a:cs typeface="Cambria"/>
                        </a:rPr>
                        <a:t>уд.  вес в  об-</a:t>
                      </a:r>
                      <a:endParaRPr sz="1100" dirty="0">
                        <a:latin typeface="Century Gothic" panose="020B0502020202020204" pitchFamily="34" charset="0"/>
                        <a:cs typeface="Cambria"/>
                      </a:endParaRPr>
                    </a:p>
                    <a:p>
                      <a:pPr marL="16510" marR="9525" indent="-635" algn="ctr">
                        <a:lnSpc>
                          <a:spcPts val="1100"/>
                        </a:lnSpc>
                        <a:spcBef>
                          <a:spcPts val="5"/>
                        </a:spcBef>
                      </a:pPr>
                      <a:r>
                        <a:rPr sz="1100" b="1" spc="-5" dirty="0">
                          <a:solidFill>
                            <a:srgbClr val="FFFFFF"/>
                          </a:solidFill>
                          <a:latin typeface="Century Gothic" panose="020B0502020202020204" pitchFamily="34" charset="0"/>
                          <a:cs typeface="Cambria"/>
                        </a:rPr>
                        <a:t>щем  о</a:t>
                      </a:r>
                      <a:r>
                        <a:rPr sz="1100" b="1" dirty="0">
                          <a:solidFill>
                            <a:srgbClr val="FFFFFF"/>
                          </a:solidFill>
                          <a:latin typeface="Century Gothic" panose="020B0502020202020204" pitchFamily="34" charset="0"/>
                          <a:cs typeface="Cambria"/>
                        </a:rPr>
                        <a:t>б</a:t>
                      </a:r>
                      <a:r>
                        <a:rPr sz="1100" b="1" spc="0" dirty="0">
                          <a:solidFill>
                            <a:srgbClr val="FFFFFF"/>
                          </a:solidFill>
                          <a:latin typeface="Century Gothic" panose="020B0502020202020204" pitchFamily="34" charset="0"/>
                          <a:cs typeface="Cambria"/>
                        </a:rPr>
                        <a:t>ъ</a:t>
                      </a:r>
                      <a:r>
                        <a:rPr sz="1100" b="1" dirty="0">
                          <a:solidFill>
                            <a:srgbClr val="FFFFFF"/>
                          </a:solidFill>
                          <a:latin typeface="Century Gothic" panose="020B0502020202020204" pitchFamily="34" charset="0"/>
                          <a:cs typeface="Cambria"/>
                        </a:rPr>
                        <a:t>ё-</a:t>
                      </a:r>
                      <a:endParaRPr sz="1100" dirty="0">
                        <a:latin typeface="Century Gothic" panose="020B0502020202020204" pitchFamily="34" charset="0"/>
                        <a:cs typeface="Cambria"/>
                      </a:endParaRPr>
                    </a:p>
                    <a:p>
                      <a:pPr algn="ctr">
                        <a:lnSpc>
                          <a:spcPts val="1010"/>
                        </a:lnSpc>
                      </a:pPr>
                      <a:r>
                        <a:rPr sz="1100" b="1" spc="-5" dirty="0">
                          <a:solidFill>
                            <a:srgbClr val="FFFFFF"/>
                          </a:solidFill>
                          <a:latin typeface="Century Gothic" panose="020B0502020202020204" pitchFamily="34" charset="0"/>
                          <a:cs typeface="Cambria"/>
                        </a:rPr>
                        <a:t>ме</a:t>
                      </a:r>
                      <a:r>
                        <a:rPr sz="1100" b="1" spc="-95" dirty="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a:t>
                      </a:r>
                      <a:endParaRPr sz="1100" dirty="0">
                        <a:latin typeface="Century Gothic" panose="020B0502020202020204" pitchFamily="34" charset="0"/>
                        <a:cs typeface="Cambria"/>
                      </a:endParaRPr>
                    </a:p>
                  </a:txBody>
                  <a:tcPr marL="0" marR="0" marT="0" marB="0">
                    <a:lnL w="6350">
                      <a:solidFill>
                        <a:srgbClr val="D9D9D9"/>
                      </a:solidFill>
                      <a:prstDash val="solid"/>
                    </a:lnL>
                    <a:lnR w="6350">
                      <a:solidFill>
                        <a:srgbClr val="D9D9D9"/>
                      </a:solidFill>
                      <a:prstDash val="solid"/>
                    </a:lnR>
                    <a:lnT w="6350">
                      <a:solidFill>
                        <a:srgbClr val="D9D9D9"/>
                      </a:solidFill>
                      <a:prstDash val="solid"/>
                    </a:lnT>
                    <a:lnB w="6350">
                      <a:solidFill>
                        <a:srgbClr val="91CDDC"/>
                      </a:solidFill>
                      <a:prstDash val="solid"/>
                    </a:lnB>
                    <a:solidFill>
                      <a:srgbClr val="4AACC5"/>
                    </a:solidFill>
                  </a:tcPr>
                </a:tc>
                <a:tc>
                  <a:txBody>
                    <a:bodyPr/>
                    <a:lstStyle/>
                    <a:p>
                      <a:pPr>
                        <a:lnSpc>
                          <a:spcPct val="100000"/>
                        </a:lnSpc>
                      </a:pPr>
                      <a:endParaRPr sz="1100" dirty="0">
                        <a:latin typeface="Century Gothic" panose="020B0502020202020204" pitchFamily="34" charset="0"/>
                        <a:cs typeface="Times New Roman"/>
                      </a:endParaRPr>
                    </a:p>
                    <a:p>
                      <a:pPr>
                        <a:lnSpc>
                          <a:spcPct val="100000"/>
                        </a:lnSpc>
                      </a:pPr>
                      <a:endParaRPr sz="1100" dirty="0">
                        <a:latin typeface="Century Gothic" panose="020B0502020202020204" pitchFamily="34" charset="0"/>
                        <a:cs typeface="Times New Roman"/>
                      </a:endParaRPr>
                    </a:p>
                    <a:p>
                      <a:pPr marL="5715">
                        <a:lnSpc>
                          <a:spcPts val="1070"/>
                        </a:lnSpc>
                      </a:pPr>
                      <a:r>
                        <a:rPr lang="en-US" sz="1100" b="1" spc="-5" dirty="0" smtClean="0">
                          <a:solidFill>
                            <a:srgbClr val="FFFFFF"/>
                          </a:solidFill>
                          <a:latin typeface="Century Gothic" panose="020B0502020202020204" pitchFamily="34" charset="0"/>
                          <a:cs typeface="Cambria"/>
                        </a:rPr>
                        <a:t>2023</a:t>
                      </a:r>
                      <a:r>
                        <a:rPr sz="1100" b="1" dirty="0" smtClean="0">
                          <a:solidFill>
                            <a:srgbClr val="FFFFFF"/>
                          </a:solidFill>
                          <a:latin typeface="Century Gothic" panose="020B0502020202020204" pitchFamily="34" charset="0"/>
                          <a:cs typeface="Cambria"/>
                        </a:rPr>
                        <a:t>/</a:t>
                      </a:r>
                      <a:endParaRPr sz="1100" dirty="0">
                        <a:latin typeface="Century Gothic" panose="020B0502020202020204" pitchFamily="34" charset="0"/>
                        <a:cs typeface="Cambria"/>
                      </a:endParaRPr>
                    </a:p>
                    <a:p>
                      <a:pPr marL="34290">
                        <a:lnSpc>
                          <a:spcPts val="1070"/>
                        </a:lnSpc>
                      </a:pPr>
                      <a:r>
                        <a:rPr lang="en-US" sz="1100" b="1" spc="-5" dirty="0" smtClean="0">
                          <a:solidFill>
                            <a:srgbClr val="FFFFFF"/>
                          </a:solidFill>
                          <a:latin typeface="Century Gothic" panose="020B0502020202020204" pitchFamily="34" charset="0"/>
                          <a:cs typeface="Cambria"/>
                        </a:rPr>
                        <a:t>2022</a:t>
                      </a:r>
                      <a:endParaRPr sz="1100" dirty="0">
                        <a:latin typeface="Century Gothic" panose="020B0502020202020204" pitchFamily="34" charset="0"/>
                        <a:cs typeface="Cambria"/>
                      </a:endParaRPr>
                    </a:p>
                  </a:txBody>
                  <a:tcPr marL="0" marR="0" marT="0" marB="0">
                    <a:lnL w="6350" cap="flat" cmpd="sng" algn="ctr">
                      <a:solidFill>
                        <a:srgbClr val="D9D9D9"/>
                      </a:solidFill>
                      <a:prstDash val="solid"/>
                      <a:round/>
                      <a:headEnd type="none" w="med" len="med"/>
                      <a:tailEnd type="none" w="med" len="med"/>
                    </a:lnL>
                    <a:lnR w="6350">
                      <a:solidFill>
                        <a:srgbClr val="D9D9D9"/>
                      </a:solidFill>
                      <a:prstDash val="solid"/>
                    </a:lnR>
                    <a:lnT w="6350" cap="flat" cmpd="sng" algn="ctr">
                      <a:solidFill>
                        <a:srgbClr val="D9D9D9"/>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4AACC5"/>
                    </a:solidFill>
                  </a:tcPr>
                </a:tc>
                <a:tc>
                  <a:txBody>
                    <a:bodyPr/>
                    <a:lstStyle/>
                    <a:p>
                      <a:pPr>
                        <a:lnSpc>
                          <a:spcPct val="100000"/>
                        </a:lnSpc>
                      </a:pPr>
                      <a:endParaRPr sz="1100" dirty="0">
                        <a:latin typeface="Century Gothic" panose="020B0502020202020204" pitchFamily="34" charset="0"/>
                        <a:cs typeface="Times New Roman"/>
                      </a:endParaRPr>
                    </a:p>
                    <a:p>
                      <a:pPr>
                        <a:lnSpc>
                          <a:spcPct val="100000"/>
                        </a:lnSpc>
                      </a:pPr>
                      <a:endParaRPr sz="1100" dirty="0">
                        <a:latin typeface="Century Gothic" panose="020B0502020202020204" pitchFamily="34" charset="0"/>
                        <a:cs typeface="Times New Roman"/>
                      </a:endParaRPr>
                    </a:p>
                    <a:p>
                      <a:pPr marL="12065">
                        <a:lnSpc>
                          <a:spcPts val="1070"/>
                        </a:lnSpc>
                      </a:pPr>
                      <a:r>
                        <a:rPr sz="1100" b="1" spc="-5" dirty="0" smtClean="0">
                          <a:solidFill>
                            <a:srgbClr val="FFFFFF"/>
                          </a:solidFill>
                          <a:latin typeface="Century Gothic" panose="020B0502020202020204" pitchFamily="34" charset="0"/>
                          <a:cs typeface="Cambria"/>
                        </a:rPr>
                        <a:t>20</a:t>
                      </a:r>
                      <a:r>
                        <a:rPr sz="1100" b="1" spc="0" dirty="0" smtClean="0">
                          <a:solidFill>
                            <a:srgbClr val="FFFFFF"/>
                          </a:solidFill>
                          <a:latin typeface="Century Gothic" panose="020B0502020202020204" pitchFamily="34" charset="0"/>
                          <a:cs typeface="Cambria"/>
                        </a:rPr>
                        <a:t>2</a:t>
                      </a:r>
                      <a:r>
                        <a:rPr lang="en-US" sz="1100" b="1" spc="-5" dirty="0" smtClean="0">
                          <a:solidFill>
                            <a:srgbClr val="FFFFFF"/>
                          </a:solidFill>
                          <a:latin typeface="Century Gothic" panose="020B0502020202020204" pitchFamily="34" charset="0"/>
                          <a:cs typeface="Cambria"/>
                        </a:rPr>
                        <a:t>4</a:t>
                      </a:r>
                      <a:r>
                        <a:rPr sz="1100" b="1" dirty="0" smtClean="0">
                          <a:solidFill>
                            <a:srgbClr val="FFFFFF"/>
                          </a:solidFill>
                          <a:latin typeface="Century Gothic" panose="020B0502020202020204" pitchFamily="34" charset="0"/>
                          <a:cs typeface="Cambria"/>
                        </a:rPr>
                        <a:t>/</a:t>
                      </a:r>
                      <a:endParaRPr sz="1100" dirty="0">
                        <a:latin typeface="Century Gothic" panose="020B0502020202020204" pitchFamily="34" charset="0"/>
                        <a:cs typeface="Cambria"/>
                      </a:endParaRPr>
                    </a:p>
                    <a:p>
                      <a:pPr marL="40640">
                        <a:lnSpc>
                          <a:spcPts val="1070"/>
                        </a:lnSpc>
                      </a:pPr>
                      <a:r>
                        <a:rPr lang="en-US" sz="1100" b="1" spc="-5" dirty="0" smtClean="0">
                          <a:solidFill>
                            <a:srgbClr val="FFFFFF"/>
                          </a:solidFill>
                          <a:latin typeface="Century Gothic" panose="020B0502020202020204" pitchFamily="34" charset="0"/>
                          <a:cs typeface="Cambria"/>
                        </a:rPr>
                        <a:t>2023</a:t>
                      </a:r>
                      <a:endParaRPr sz="1100" dirty="0">
                        <a:latin typeface="Century Gothic" panose="020B0502020202020204" pitchFamily="34" charset="0"/>
                        <a:cs typeface="Cambria"/>
                      </a:endParaRPr>
                    </a:p>
                  </a:txBody>
                  <a:tcPr marL="0" marR="0" marT="0" marB="0">
                    <a:lnL w="6350">
                      <a:solidFill>
                        <a:srgbClr val="D9D9D9"/>
                      </a:solidFill>
                      <a:prstDash val="solid"/>
                    </a:lnL>
                    <a:lnR w="6350">
                      <a:solidFill>
                        <a:srgbClr val="91CDDC"/>
                      </a:solidFill>
                      <a:prstDash val="solid"/>
                    </a:lnR>
                    <a:lnT w="6350">
                      <a:solidFill>
                        <a:srgbClr val="D9D9D9"/>
                      </a:solidFill>
                      <a:prstDash val="solid"/>
                    </a:lnT>
                    <a:lnB w="6350">
                      <a:solidFill>
                        <a:srgbClr val="91CDDC"/>
                      </a:solidFill>
                      <a:prstDash val="solid"/>
                    </a:lnB>
                    <a:solidFill>
                      <a:srgbClr val="4AACC5"/>
                    </a:solidFill>
                  </a:tcPr>
                </a:tc>
              </a:tr>
              <a:tr h="38100">
                <a:tc gridSpan="2">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hMerge="1">
                  <a:txBody>
                    <a:bodyPr/>
                    <a:lstStyle/>
                    <a:p>
                      <a:endParaRPr/>
                    </a:p>
                  </a:txBody>
                  <a:tcPr marL="0" marR="0" marT="0" marB="0"/>
                </a:tc>
                <a:tc>
                  <a:txBody>
                    <a:bodyPr/>
                    <a:lstStyle/>
                    <a:p>
                      <a:pPr>
                        <a:lnSpc>
                          <a:spcPct val="100000"/>
                        </a:lnSpc>
                      </a:pPr>
                      <a:endParaRPr sz="1100">
                        <a:latin typeface="Century Gothic" panose="020B0502020202020204" pitchFamily="34" charset="0"/>
                        <a:cs typeface="Times New Roman"/>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EF3"/>
                    </a:solidFill>
                  </a:tcPr>
                </a:tc>
                <a:tc>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a:txBody>
                    <a:bodyPr/>
                    <a:lstStyle/>
                    <a:p>
                      <a:pPr>
                        <a:lnSpc>
                          <a:spcPct val="100000"/>
                        </a:lnSpc>
                      </a:pPr>
                      <a:endParaRPr sz="1100">
                        <a:latin typeface="Century Gothic" panose="020B0502020202020204" pitchFamily="34" charset="0"/>
                        <a:cs typeface="Times New Roman"/>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r>
              <a:tr h="203200">
                <a:tc gridSpan="2">
                  <a:txBody>
                    <a:bodyPr/>
                    <a:lstStyle/>
                    <a:p>
                      <a:pPr>
                        <a:lnSpc>
                          <a:spcPts val="1195"/>
                        </a:lnSpc>
                      </a:pPr>
                      <a:r>
                        <a:rPr sz="1100" b="1" spc="-5" dirty="0">
                          <a:latin typeface="Century Gothic" panose="020B0502020202020204" pitchFamily="34" charset="0"/>
                          <a:cs typeface="Cambria"/>
                        </a:rPr>
                        <a:t>РАСХОДЫ,</a:t>
                      </a:r>
                      <a:r>
                        <a:rPr sz="1100" b="1" spc="-50" dirty="0">
                          <a:latin typeface="Century Gothic" panose="020B0502020202020204" pitchFamily="34" charset="0"/>
                          <a:cs typeface="Cambria"/>
                        </a:rPr>
                        <a:t> </a:t>
                      </a:r>
                      <a:r>
                        <a:rPr sz="1100" b="1" spc="-5" dirty="0">
                          <a:latin typeface="Century Gothic" panose="020B0502020202020204" pitchFamily="34" charset="0"/>
                          <a:cs typeface="Cambria"/>
                        </a:rPr>
                        <a:t>всего</a:t>
                      </a:r>
                      <a:endParaRPr sz="110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hMerge="1">
                  <a:txBody>
                    <a:bodyPr/>
                    <a:lstStyle/>
                    <a:p>
                      <a:endParaRPr/>
                    </a:p>
                  </a:txBody>
                  <a:tcPr marL="0" marR="0" marT="0" marB="0"/>
                </a:tc>
                <a:tc>
                  <a:txBody>
                    <a:bodyPr/>
                    <a:lstStyle/>
                    <a:p>
                      <a:pPr algn="ctr">
                        <a:lnSpc>
                          <a:spcPts val="1140"/>
                        </a:lnSpc>
                      </a:pPr>
                      <a:r>
                        <a:rPr lang="en-US" sz="1100" b="1" spc="-5" dirty="0" smtClean="0">
                          <a:latin typeface="Century Gothic" panose="020B0502020202020204" pitchFamily="34" charset="0"/>
                          <a:cs typeface="Cambria"/>
                        </a:rPr>
                        <a:t>3595,4</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9525" cap="flat" cmpd="sng" algn="ctr">
                      <a:solidFill>
                        <a:srgbClr val="FFFFFF"/>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gn="ctr">
                        <a:lnSpc>
                          <a:spcPts val="1140"/>
                        </a:lnSpc>
                      </a:pPr>
                      <a:r>
                        <a:rPr sz="1100" b="1" spc="-5" dirty="0">
                          <a:latin typeface="Century Gothic" panose="020B0502020202020204" pitchFamily="34" charset="0"/>
                          <a:cs typeface="Cambria"/>
                        </a:rPr>
                        <a:t>100</a:t>
                      </a:r>
                      <a:r>
                        <a:rPr sz="1100" b="1" spc="0" dirty="0">
                          <a:latin typeface="Century Gothic" panose="020B0502020202020204" pitchFamily="34" charset="0"/>
                          <a:cs typeface="Cambria"/>
                        </a:rPr>
                        <a:t>,</a:t>
                      </a:r>
                      <a:r>
                        <a:rPr sz="1100" b="1" dirty="0">
                          <a:latin typeface="Century Gothic" panose="020B0502020202020204" pitchFamily="34" charset="0"/>
                          <a:cs typeface="Cambria"/>
                        </a:rPr>
                        <a:t>0</a:t>
                      </a:r>
                      <a:endParaRPr sz="110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140"/>
                        </a:lnSpc>
                      </a:pPr>
                      <a:r>
                        <a:rPr lang="en-US" sz="1100" b="1" spc="-5" dirty="0" smtClean="0">
                          <a:latin typeface="Century Gothic" panose="020B0502020202020204" pitchFamily="34" charset="0"/>
                          <a:cs typeface="Cambria"/>
                        </a:rPr>
                        <a:t>3578,3</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140"/>
                        </a:lnSpc>
                      </a:pPr>
                      <a:r>
                        <a:rPr sz="1100" b="1" spc="-5" dirty="0">
                          <a:latin typeface="Century Gothic" panose="020B0502020202020204" pitchFamily="34" charset="0"/>
                          <a:cs typeface="Cambria"/>
                        </a:rPr>
                        <a:t>100</a:t>
                      </a:r>
                      <a:r>
                        <a:rPr sz="1100" b="1" spc="0" dirty="0">
                          <a:latin typeface="Century Gothic" panose="020B0502020202020204" pitchFamily="34" charset="0"/>
                          <a:cs typeface="Cambria"/>
                        </a:rPr>
                        <a:t>,</a:t>
                      </a:r>
                      <a:r>
                        <a:rPr sz="1100" b="1" dirty="0">
                          <a:latin typeface="Century Gothic" panose="020B0502020202020204" pitchFamily="34" charset="0"/>
                          <a:cs typeface="Cambria"/>
                        </a:rPr>
                        <a:t>0</a:t>
                      </a:r>
                      <a:endParaRPr sz="110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140"/>
                        </a:lnSpc>
                      </a:pPr>
                      <a:r>
                        <a:rPr lang="en-US" sz="1100" b="1" spc="-5" dirty="0" smtClean="0">
                          <a:latin typeface="Century Gothic" panose="020B0502020202020204" pitchFamily="34" charset="0"/>
                          <a:cs typeface="Cambria"/>
                        </a:rPr>
                        <a:t>3274,2</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marR="5715" algn="r">
                        <a:lnSpc>
                          <a:spcPts val="1140"/>
                        </a:lnSpc>
                      </a:pPr>
                      <a:r>
                        <a:rPr sz="1100" b="1" spc="-5" dirty="0">
                          <a:latin typeface="Century Gothic" panose="020B0502020202020204" pitchFamily="34" charset="0"/>
                          <a:cs typeface="Cambria"/>
                        </a:rPr>
                        <a:t>100</a:t>
                      </a:r>
                      <a:r>
                        <a:rPr sz="1100" b="1" spc="0" dirty="0">
                          <a:latin typeface="Century Gothic" panose="020B0502020202020204" pitchFamily="34" charset="0"/>
                          <a:cs typeface="Cambria"/>
                        </a:rPr>
                        <a:t>,</a:t>
                      </a:r>
                      <a:r>
                        <a:rPr sz="1100" b="1" dirty="0">
                          <a:latin typeface="Century Gothic" panose="020B0502020202020204" pitchFamily="34" charset="0"/>
                          <a:cs typeface="Cambria"/>
                        </a:rPr>
                        <a:t>0</a:t>
                      </a:r>
                      <a:endParaRPr sz="110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140"/>
                        </a:lnSpc>
                      </a:pPr>
                      <a:r>
                        <a:rPr lang="en-US" sz="1100" b="1" spc="-10" dirty="0" smtClean="0">
                          <a:latin typeface="Century Gothic" panose="020B0502020202020204" pitchFamily="34" charset="0"/>
                          <a:cs typeface="Cambria"/>
                        </a:rPr>
                        <a:t>99,5</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9525" cap="flat" cmpd="sng" algn="ctr">
                      <a:solidFill>
                        <a:srgbClr val="FFFFFF"/>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gn="ctr">
                        <a:lnSpc>
                          <a:spcPts val="1140"/>
                        </a:lnSpc>
                      </a:pPr>
                      <a:r>
                        <a:rPr lang="en-US" sz="1100" b="1" spc="-10" dirty="0" smtClean="0">
                          <a:latin typeface="Century Gothic" panose="020B0502020202020204" pitchFamily="34" charset="0"/>
                          <a:cs typeface="Cambria"/>
                        </a:rPr>
                        <a:t>91,5</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r>
              <a:tr h="152400">
                <a:tc gridSpan="10">
                  <a:txBody>
                    <a:bodyPr/>
                    <a:lstStyle/>
                    <a:p>
                      <a:pPr algn="ctr">
                        <a:lnSpc>
                          <a:spcPts val="1160"/>
                        </a:lnSpc>
                      </a:pPr>
                      <a:r>
                        <a:rPr sz="1100" b="1" dirty="0">
                          <a:latin typeface="Century Gothic" panose="020B0502020202020204" pitchFamily="34" charset="0"/>
                          <a:cs typeface="Times New Roman"/>
                        </a:rPr>
                        <a:t>в том</a:t>
                      </a:r>
                      <a:r>
                        <a:rPr sz="1100" b="1" spc="-105" dirty="0">
                          <a:latin typeface="Century Gothic" panose="020B0502020202020204" pitchFamily="34" charset="0"/>
                          <a:cs typeface="Times New Roman"/>
                        </a:rPr>
                        <a:t> </a:t>
                      </a:r>
                      <a:r>
                        <a:rPr sz="1100" b="1" dirty="0">
                          <a:latin typeface="Century Gothic" panose="020B0502020202020204" pitchFamily="34" charset="0"/>
                          <a:cs typeface="Times New Roman"/>
                        </a:rPr>
                        <a:t>числе:</a:t>
                      </a:r>
                      <a:endParaRPr sz="1100" dirty="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647700">
                <a:tc gridSpan="2">
                  <a:txBody>
                    <a:bodyPr/>
                    <a:lstStyle/>
                    <a:p>
                      <a:pPr>
                        <a:lnSpc>
                          <a:spcPts val="1250"/>
                        </a:lnSpc>
                      </a:pPr>
                      <a:r>
                        <a:rPr sz="1100" b="1" spc="-5" dirty="0">
                          <a:latin typeface="Century Gothic" panose="020B0502020202020204" pitchFamily="34" charset="0"/>
                          <a:cs typeface="Cambria"/>
                        </a:rPr>
                        <a:t>Расходы </a:t>
                      </a:r>
                      <a:r>
                        <a:rPr sz="1100" b="1" dirty="0">
                          <a:latin typeface="Century Gothic" panose="020B0502020202020204" pitchFamily="34" charset="0"/>
                          <a:cs typeface="Cambria"/>
                        </a:rPr>
                        <a:t>в</a:t>
                      </a:r>
                      <a:r>
                        <a:rPr sz="1100" b="1" spc="-65" dirty="0">
                          <a:latin typeface="Century Gothic" panose="020B0502020202020204" pitchFamily="34" charset="0"/>
                          <a:cs typeface="Cambria"/>
                        </a:rPr>
                        <a:t> </a:t>
                      </a:r>
                      <a:r>
                        <a:rPr sz="1100" b="1" spc="-5" dirty="0">
                          <a:latin typeface="Century Gothic" panose="020B0502020202020204" pitchFamily="34" charset="0"/>
                          <a:cs typeface="Cambria"/>
                        </a:rPr>
                        <a:t>рамках</a:t>
                      </a:r>
                      <a:endParaRPr sz="1100" dirty="0">
                        <a:latin typeface="Century Gothic" panose="020B0502020202020204" pitchFamily="34" charset="0"/>
                        <a:cs typeface="Cambria"/>
                      </a:endParaRPr>
                    </a:p>
                    <a:p>
                      <a:pPr marR="98425">
                        <a:lnSpc>
                          <a:spcPct val="97700"/>
                        </a:lnSpc>
                        <a:spcBef>
                          <a:spcPts val="15"/>
                        </a:spcBef>
                      </a:pPr>
                      <a:r>
                        <a:rPr lang="ru-RU" sz="1100" b="1" spc="-5" dirty="0" smtClean="0">
                          <a:latin typeface="Century Gothic" panose="020B0502020202020204" pitchFamily="34" charset="0"/>
                          <a:cs typeface="Cambria"/>
                        </a:rPr>
                        <a:t>муниципальных</a:t>
                      </a:r>
                      <a:r>
                        <a:rPr sz="1100" b="1" spc="-5" dirty="0" smtClean="0">
                          <a:latin typeface="Century Gothic" panose="020B0502020202020204" pitchFamily="34" charset="0"/>
                          <a:cs typeface="Cambria"/>
                        </a:rPr>
                        <a:t> </a:t>
                      </a:r>
                      <a:r>
                        <a:rPr lang="ru-RU" sz="1100" b="1" spc="-5" dirty="0" smtClean="0">
                          <a:latin typeface="Century Gothic" panose="020B0502020202020204" pitchFamily="34" charset="0"/>
                          <a:cs typeface="Cambria"/>
                        </a:rPr>
                        <a:t>программ города </a:t>
                      </a:r>
                      <a:r>
                        <a:rPr lang="ru-RU" sz="1100" b="1" spc="-90" dirty="0" smtClean="0">
                          <a:latin typeface="Century Gothic" panose="020B0502020202020204" pitchFamily="34" charset="0"/>
                          <a:cs typeface="Cambria"/>
                        </a:rPr>
                        <a:t>Невинномысск</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hMerge="1">
                  <a:txBody>
                    <a:bodyPr/>
                    <a:lstStyle/>
                    <a:p>
                      <a:endParaRPr/>
                    </a:p>
                  </a:txBody>
                  <a:tcPr marL="0" marR="0" marT="0" marB="0"/>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5"/>
                        </a:spcBef>
                      </a:pPr>
                      <a:r>
                        <a:rPr lang="ru-RU" sz="1100" b="1" spc="-5" dirty="0" smtClean="0">
                          <a:latin typeface="Century Gothic" panose="020B0502020202020204" pitchFamily="34" charset="0"/>
                          <a:cs typeface="Cambria"/>
                        </a:rPr>
                        <a:t>3340,5</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5"/>
                        </a:spcBef>
                      </a:pPr>
                      <a:r>
                        <a:rPr lang="ru-RU" sz="1100" b="1" spc="-10" dirty="0" smtClean="0">
                          <a:latin typeface="Century Gothic" panose="020B0502020202020204" pitchFamily="34" charset="0"/>
                          <a:cs typeface="Cambria"/>
                        </a:rPr>
                        <a:t>92,9</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5"/>
                        </a:spcBef>
                      </a:pPr>
                      <a:r>
                        <a:rPr lang="ru-RU" sz="1100" b="1" spc="-5" dirty="0" smtClean="0">
                          <a:latin typeface="Century Gothic" panose="020B0502020202020204" pitchFamily="34" charset="0"/>
                          <a:cs typeface="Cambria"/>
                        </a:rPr>
                        <a:t>3299,2</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5"/>
                        </a:spcBef>
                      </a:pPr>
                      <a:r>
                        <a:rPr lang="ru-RU" sz="1100" b="1" spc="-10" dirty="0" smtClean="0">
                          <a:latin typeface="Century Gothic" panose="020B0502020202020204" pitchFamily="34" charset="0"/>
                          <a:cs typeface="Cambria"/>
                        </a:rPr>
                        <a:t>92,2</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5"/>
                        </a:spcBef>
                      </a:pPr>
                      <a:r>
                        <a:rPr lang="ru-RU" sz="1100" b="1" spc="-5" dirty="0" smtClean="0">
                          <a:latin typeface="Century Gothic" panose="020B0502020202020204" pitchFamily="34" charset="0"/>
                          <a:cs typeface="Cambria"/>
                        </a:rPr>
                        <a:t>2969,9</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marR="43180" algn="r">
                        <a:lnSpc>
                          <a:spcPct val="100000"/>
                        </a:lnSpc>
                        <a:spcBef>
                          <a:spcPts val="685"/>
                        </a:spcBef>
                      </a:pPr>
                      <a:r>
                        <a:rPr lang="ru-RU" sz="1100" b="1" spc="-5" dirty="0" smtClean="0">
                          <a:latin typeface="Century Gothic" panose="020B0502020202020204" pitchFamily="34" charset="0"/>
                          <a:cs typeface="Cambria"/>
                        </a:rPr>
                        <a:t>90,7</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5"/>
                        </a:spcBef>
                      </a:pPr>
                      <a:r>
                        <a:rPr lang="ru-RU" sz="1100" b="1" spc="-10" dirty="0" smtClean="0">
                          <a:latin typeface="Century Gothic" panose="020B0502020202020204" pitchFamily="34" charset="0"/>
                          <a:cs typeface="Cambria"/>
                        </a:rPr>
                        <a:t>98,8</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5"/>
                        </a:spcBef>
                      </a:pPr>
                      <a:r>
                        <a:rPr lang="ru-RU" sz="1100" b="1" spc="-10" dirty="0" smtClean="0">
                          <a:latin typeface="Century Gothic" panose="020B0502020202020204" pitchFamily="34" charset="0"/>
                          <a:cs typeface="Cambria"/>
                        </a:rPr>
                        <a:t>90,0</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r>
              <a:tr h="356870">
                <a:tc>
                  <a:txBody>
                    <a:bodyPr/>
                    <a:lstStyle/>
                    <a:p>
                      <a:pPr algn="ctr">
                        <a:lnSpc>
                          <a:spcPts val="1275"/>
                        </a:lnSpc>
                      </a:pPr>
                      <a:r>
                        <a:rPr sz="1100" dirty="0">
                          <a:latin typeface="Century Gothic" panose="020B0502020202020204" pitchFamily="34" charset="0"/>
                          <a:cs typeface="Cambria"/>
                        </a:rPr>
                        <a:t>1.</a:t>
                      </a:r>
                      <a:endParaRPr sz="110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R="33020">
                        <a:lnSpc>
                          <a:spcPts val="1280"/>
                        </a:lnSpc>
                        <a:spcBef>
                          <a:spcPts val="30"/>
                        </a:spcBef>
                      </a:pPr>
                      <a:r>
                        <a:rPr sz="1100" spc="-15" dirty="0">
                          <a:latin typeface="Century Gothic" panose="020B0502020202020204" pitchFamily="34" charset="0"/>
                          <a:cs typeface="Cambria"/>
                        </a:rPr>
                        <a:t>Развитие образования </a:t>
                      </a:r>
                      <a:r>
                        <a:rPr sz="1100" dirty="0">
                          <a:latin typeface="Century Gothic" panose="020B0502020202020204" pitchFamily="34" charset="0"/>
                          <a:cs typeface="Cambria"/>
                        </a:rPr>
                        <a:t>в  </a:t>
                      </a:r>
                      <a:r>
                        <a:rPr lang="ru-RU" sz="1100" spc="-15" dirty="0" smtClean="0">
                          <a:latin typeface="Century Gothic" panose="020B0502020202020204" pitchFamily="34" charset="0"/>
                          <a:cs typeface="Cambria"/>
                        </a:rPr>
                        <a:t>городе Невинномысске</a:t>
                      </a:r>
                      <a:endParaRPr sz="1100" dirty="0">
                        <a:latin typeface="Century Gothic" panose="020B0502020202020204" pitchFamily="34" charset="0"/>
                        <a:cs typeface="Cambria"/>
                      </a:endParaRPr>
                    </a:p>
                  </a:txBody>
                  <a:tcPr marL="0" marR="0" marT="381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50"/>
                        </a:spcBef>
                      </a:pPr>
                      <a:endParaRPr sz="1100" dirty="0">
                        <a:latin typeface="Century Gothic" panose="020B0502020202020204" pitchFamily="34" charset="0"/>
                        <a:cs typeface="Times New Roman"/>
                      </a:endParaRPr>
                    </a:p>
                    <a:p>
                      <a:pPr algn="ctr">
                        <a:lnSpc>
                          <a:spcPct val="100000"/>
                        </a:lnSpc>
                      </a:pPr>
                      <a:r>
                        <a:rPr lang="ru-RU" sz="1100" spc="-5" dirty="0" smtClean="0">
                          <a:latin typeface="Century Gothic" panose="020B0502020202020204" pitchFamily="34" charset="0"/>
                          <a:cs typeface="Cambria"/>
                        </a:rPr>
                        <a:t>1523,2</a:t>
                      </a:r>
                      <a:endParaRPr sz="1100" dirty="0">
                        <a:latin typeface="Century Gothic" panose="020B0502020202020204" pitchFamily="34" charset="0"/>
                        <a:cs typeface="Cambria"/>
                      </a:endParaRPr>
                    </a:p>
                  </a:txBody>
                  <a:tcPr marL="0" marR="0" marT="635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nSpc>
                          <a:spcPct val="100000"/>
                        </a:lnSpc>
                        <a:spcBef>
                          <a:spcPts val="50"/>
                        </a:spcBef>
                      </a:pPr>
                      <a:endParaRPr sz="1100" dirty="0">
                        <a:latin typeface="Century Gothic" panose="020B0502020202020204" pitchFamily="34" charset="0"/>
                        <a:cs typeface="Times New Roman"/>
                      </a:endParaRPr>
                    </a:p>
                    <a:p>
                      <a:pPr algn="ctr">
                        <a:lnSpc>
                          <a:spcPct val="100000"/>
                        </a:lnSpc>
                      </a:pPr>
                      <a:r>
                        <a:rPr lang="ru-RU" sz="1100" spc="-5" dirty="0" smtClean="0">
                          <a:latin typeface="Century Gothic" panose="020B0502020202020204" pitchFamily="34" charset="0"/>
                          <a:cs typeface="Cambria"/>
                        </a:rPr>
                        <a:t>45,6</a:t>
                      </a:r>
                      <a:endParaRPr sz="1100" dirty="0">
                        <a:latin typeface="Century Gothic" panose="020B0502020202020204" pitchFamily="34" charset="0"/>
                        <a:cs typeface="Cambria"/>
                      </a:endParaRPr>
                    </a:p>
                  </a:txBody>
                  <a:tcPr marL="0" marR="0" marT="635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50"/>
                        </a:spcBef>
                      </a:pPr>
                      <a:endParaRPr sz="1100" dirty="0">
                        <a:latin typeface="Century Gothic" panose="020B0502020202020204" pitchFamily="34" charset="0"/>
                        <a:cs typeface="Times New Roman"/>
                      </a:endParaRPr>
                    </a:p>
                    <a:p>
                      <a:pPr algn="ctr">
                        <a:lnSpc>
                          <a:spcPct val="100000"/>
                        </a:lnSpc>
                      </a:pPr>
                      <a:r>
                        <a:rPr lang="ru-RU" sz="1100" spc="-5" dirty="0" smtClean="0">
                          <a:latin typeface="Century Gothic" panose="020B0502020202020204" pitchFamily="34" charset="0"/>
                          <a:cs typeface="Cambria"/>
                        </a:rPr>
                        <a:t>1470,1</a:t>
                      </a:r>
                      <a:endParaRPr sz="1100" dirty="0">
                        <a:latin typeface="Century Gothic" panose="020B0502020202020204" pitchFamily="34" charset="0"/>
                        <a:cs typeface="Cambria"/>
                      </a:endParaRPr>
                    </a:p>
                  </a:txBody>
                  <a:tcPr marL="0" marR="0" marT="635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50"/>
                        </a:spcBef>
                      </a:pPr>
                      <a:endParaRPr sz="1100" dirty="0">
                        <a:latin typeface="Century Gothic" panose="020B0502020202020204" pitchFamily="34" charset="0"/>
                        <a:cs typeface="Times New Roman"/>
                      </a:endParaRPr>
                    </a:p>
                    <a:p>
                      <a:pPr algn="ctr">
                        <a:lnSpc>
                          <a:spcPct val="100000"/>
                        </a:lnSpc>
                      </a:pPr>
                      <a:r>
                        <a:rPr lang="ru-RU" sz="1100" spc="-5" dirty="0" smtClean="0">
                          <a:latin typeface="Century Gothic" panose="020B0502020202020204" pitchFamily="34" charset="0"/>
                          <a:cs typeface="Cambria"/>
                        </a:rPr>
                        <a:t>44,6</a:t>
                      </a:r>
                      <a:endParaRPr sz="1100" dirty="0">
                        <a:latin typeface="Century Gothic" panose="020B0502020202020204" pitchFamily="34" charset="0"/>
                        <a:cs typeface="Cambria"/>
                      </a:endParaRPr>
                    </a:p>
                  </a:txBody>
                  <a:tcPr marL="0" marR="0" marT="635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50"/>
                        </a:spcBef>
                      </a:pPr>
                      <a:endParaRPr sz="1100" dirty="0">
                        <a:latin typeface="Century Gothic" panose="020B0502020202020204" pitchFamily="34" charset="0"/>
                        <a:cs typeface="Times New Roman"/>
                      </a:endParaRPr>
                    </a:p>
                    <a:p>
                      <a:pPr algn="ctr">
                        <a:lnSpc>
                          <a:spcPct val="100000"/>
                        </a:lnSpc>
                      </a:pPr>
                      <a:r>
                        <a:rPr lang="ru-RU" sz="1100" spc="-5" dirty="0" smtClean="0">
                          <a:latin typeface="Century Gothic" panose="020B0502020202020204" pitchFamily="34" charset="0"/>
                          <a:cs typeface="Cambria"/>
                        </a:rPr>
                        <a:t>1306,7</a:t>
                      </a:r>
                      <a:endParaRPr sz="1100" dirty="0">
                        <a:latin typeface="Century Gothic" panose="020B0502020202020204" pitchFamily="34" charset="0"/>
                        <a:cs typeface="Cambria"/>
                      </a:endParaRPr>
                    </a:p>
                  </a:txBody>
                  <a:tcPr marL="0" marR="0" marT="635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50"/>
                        </a:spcBef>
                      </a:pPr>
                      <a:endParaRPr sz="1100" dirty="0">
                        <a:latin typeface="Century Gothic" panose="020B0502020202020204" pitchFamily="34" charset="0"/>
                        <a:cs typeface="Times New Roman"/>
                      </a:endParaRPr>
                    </a:p>
                    <a:p>
                      <a:pPr marR="51435" algn="r">
                        <a:lnSpc>
                          <a:spcPct val="100000"/>
                        </a:lnSpc>
                      </a:pPr>
                      <a:r>
                        <a:rPr lang="ru-RU" sz="1100" dirty="0" smtClean="0">
                          <a:latin typeface="Century Gothic" panose="020B0502020202020204" pitchFamily="34" charset="0"/>
                          <a:cs typeface="Cambria"/>
                        </a:rPr>
                        <a:t>44,0</a:t>
                      </a:r>
                      <a:endParaRPr sz="1100" dirty="0">
                        <a:latin typeface="Century Gothic" panose="020B0502020202020204" pitchFamily="34" charset="0"/>
                        <a:cs typeface="Cambria"/>
                      </a:endParaRPr>
                    </a:p>
                  </a:txBody>
                  <a:tcPr marL="0" marR="0" marT="635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50"/>
                        </a:spcBef>
                      </a:pPr>
                      <a:endParaRPr sz="1100" dirty="0">
                        <a:latin typeface="Century Gothic" panose="020B0502020202020204" pitchFamily="34" charset="0"/>
                        <a:cs typeface="Times New Roman"/>
                      </a:endParaRPr>
                    </a:p>
                    <a:p>
                      <a:pPr algn="ctr">
                        <a:lnSpc>
                          <a:spcPct val="100000"/>
                        </a:lnSpc>
                      </a:pPr>
                      <a:r>
                        <a:rPr lang="ru-RU" sz="1100" spc="-5" dirty="0" smtClean="0">
                          <a:latin typeface="Century Gothic" panose="020B0502020202020204" pitchFamily="34" charset="0"/>
                          <a:cs typeface="Cambria"/>
                        </a:rPr>
                        <a:t>96,5</a:t>
                      </a:r>
                      <a:endParaRPr sz="1100" dirty="0">
                        <a:latin typeface="Century Gothic" panose="020B0502020202020204" pitchFamily="34" charset="0"/>
                        <a:cs typeface="Cambria"/>
                      </a:endParaRPr>
                    </a:p>
                  </a:txBody>
                  <a:tcPr marL="0" marR="0" marT="635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nSpc>
                          <a:spcPct val="100000"/>
                        </a:lnSpc>
                        <a:spcBef>
                          <a:spcPts val="50"/>
                        </a:spcBef>
                      </a:pPr>
                      <a:endParaRPr sz="1100" dirty="0">
                        <a:latin typeface="Century Gothic" panose="020B0502020202020204" pitchFamily="34" charset="0"/>
                        <a:cs typeface="Times New Roman"/>
                      </a:endParaRPr>
                    </a:p>
                    <a:p>
                      <a:pPr algn="ctr">
                        <a:lnSpc>
                          <a:spcPct val="100000"/>
                        </a:lnSpc>
                      </a:pPr>
                      <a:r>
                        <a:rPr lang="ru-RU" sz="1100" spc="-5" dirty="0" smtClean="0">
                          <a:latin typeface="Century Gothic" panose="020B0502020202020204" pitchFamily="34" charset="0"/>
                          <a:cs typeface="Cambria"/>
                        </a:rPr>
                        <a:t>88,9</a:t>
                      </a:r>
                      <a:endParaRPr sz="1100" dirty="0">
                        <a:latin typeface="Century Gothic" panose="020B0502020202020204" pitchFamily="34" charset="0"/>
                        <a:cs typeface="Cambria"/>
                      </a:endParaRPr>
                    </a:p>
                  </a:txBody>
                  <a:tcPr marL="0" marR="0" marT="635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151649">
                <a:tc>
                  <a:txBody>
                    <a:bodyPr/>
                    <a:lstStyle/>
                    <a:p>
                      <a:pPr algn="ctr">
                        <a:lnSpc>
                          <a:spcPts val="1190"/>
                        </a:lnSpc>
                      </a:pPr>
                      <a:r>
                        <a:rPr sz="1100" dirty="0">
                          <a:latin typeface="Century Gothic" panose="020B0502020202020204" pitchFamily="34" charset="0"/>
                          <a:cs typeface="Cambria"/>
                        </a:rPr>
                        <a:t>2.</a:t>
                      </a:r>
                      <a:endParaRPr sz="110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FFFFFF"/>
                      </a:solidFill>
                      <a:prstDash val="solid"/>
                    </a:lnB>
                    <a:solidFill>
                      <a:srgbClr val="D9EEF3"/>
                    </a:solidFill>
                  </a:tcPr>
                </a:tc>
                <a:tc>
                  <a:txBody>
                    <a:bodyPr/>
                    <a:lstStyle/>
                    <a:p>
                      <a:pPr>
                        <a:lnSpc>
                          <a:spcPts val="1190"/>
                        </a:lnSpc>
                      </a:pPr>
                      <a:r>
                        <a:rPr sz="1100" spc="-15" dirty="0">
                          <a:latin typeface="Century Gothic" panose="020B0502020202020204" pitchFamily="34" charset="0"/>
                          <a:cs typeface="Cambria"/>
                        </a:rPr>
                        <a:t>Социальная</a:t>
                      </a:r>
                      <a:r>
                        <a:rPr sz="1100" spc="-90" dirty="0">
                          <a:latin typeface="Century Gothic" panose="020B0502020202020204" pitchFamily="34" charset="0"/>
                          <a:cs typeface="Cambria"/>
                        </a:rPr>
                        <a:t> </a:t>
                      </a:r>
                      <a:r>
                        <a:rPr sz="1100" spc="-10" dirty="0">
                          <a:latin typeface="Century Gothic" panose="020B0502020202020204" pitchFamily="34" charset="0"/>
                          <a:cs typeface="Cambria"/>
                        </a:rPr>
                        <a:t>поддержка</a:t>
                      </a:r>
                      <a:endParaRPr sz="110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FFFFFF"/>
                      </a:solidFill>
                      <a:prstDash val="solid"/>
                    </a:lnB>
                    <a:solidFill>
                      <a:srgbClr val="D9EEF3"/>
                    </a:solidFill>
                  </a:tcPr>
                </a:tc>
                <a:tc>
                  <a:txBody>
                    <a:bodyPr/>
                    <a:lstStyle/>
                    <a:p>
                      <a:pPr>
                        <a:lnSpc>
                          <a:spcPct val="100000"/>
                        </a:lnSpc>
                      </a:pPr>
                      <a:endParaRPr sz="1100">
                        <a:latin typeface="Century Gothic" panose="020B0502020202020204" pitchFamily="34" charset="0"/>
                        <a:cs typeface="Times New Roman"/>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EF3"/>
                    </a:solidFill>
                  </a:tcPr>
                </a:tc>
                <a:tc>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FFFFFF"/>
                      </a:solidFill>
                      <a:prstDash val="solid"/>
                    </a:lnB>
                    <a:solidFill>
                      <a:srgbClr val="D9EEF3"/>
                    </a:solidFill>
                  </a:tcPr>
                </a:tc>
                <a:tc>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FFFFFF"/>
                      </a:solidFill>
                      <a:prstDash val="solid"/>
                    </a:lnB>
                    <a:solidFill>
                      <a:srgbClr val="D9EEF3"/>
                    </a:solidFill>
                  </a:tcPr>
                </a:tc>
                <a:tc>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FFFFFF"/>
                      </a:solidFill>
                      <a:prstDash val="solid"/>
                    </a:lnB>
                    <a:solidFill>
                      <a:srgbClr val="D9EEF3"/>
                    </a:solidFill>
                  </a:tcPr>
                </a:tc>
                <a:tc>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FFFFFF"/>
                      </a:solidFill>
                      <a:prstDash val="solid"/>
                    </a:lnB>
                    <a:solidFill>
                      <a:srgbClr val="D9EEF3"/>
                    </a:solidFill>
                  </a:tcPr>
                </a:tc>
                <a:tc>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FFFFFF"/>
                      </a:solidFill>
                      <a:prstDash val="solid"/>
                    </a:lnB>
                    <a:solidFill>
                      <a:srgbClr val="D9EEF3"/>
                    </a:solidFill>
                  </a:tcPr>
                </a:tc>
                <a:tc>
                  <a:txBody>
                    <a:bodyPr/>
                    <a:lstStyle/>
                    <a:p>
                      <a:pPr>
                        <a:lnSpc>
                          <a:spcPct val="100000"/>
                        </a:lnSpc>
                      </a:pPr>
                      <a:endParaRPr sz="1100">
                        <a:latin typeface="Century Gothic" panose="020B0502020202020204" pitchFamily="34" charset="0"/>
                        <a:cs typeface="Times New Roman"/>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FFFFFF"/>
                      </a:solidFill>
                      <a:prstDash val="solid"/>
                    </a:lnB>
                    <a:solidFill>
                      <a:srgbClr val="D9EEF3"/>
                    </a:solidFill>
                  </a:tcPr>
                </a:tc>
              </a:tr>
              <a:tr h="317500">
                <a:tc>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FFFFFF"/>
                      </a:solidFill>
                      <a:prstDash val="solid"/>
                    </a:lnT>
                    <a:lnB w="6350">
                      <a:solidFill>
                        <a:srgbClr val="91CDDC"/>
                      </a:solidFill>
                      <a:prstDash val="solid"/>
                    </a:lnB>
                    <a:solidFill>
                      <a:srgbClr val="D9EEF3"/>
                    </a:solidFill>
                  </a:tcPr>
                </a:tc>
                <a:tc>
                  <a:txBody>
                    <a:bodyPr/>
                    <a:lstStyle/>
                    <a:p>
                      <a:pPr>
                        <a:lnSpc>
                          <a:spcPts val="1195"/>
                        </a:lnSpc>
                      </a:pPr>
                      <a:r>
                        <a:rPr lang="ru-RU" sz="1100" spc="-15" dirty="0" smtClean="0">
                          <a:latin typeface="Century Gothic" panose="020B0502020202020204" pitchFamily="34" charset="0"/>
                          <a:cs typeface="Cambria"/>
                        </a:rPr>
                        <a:t>граждан</a:t>
                      </a:r>
                      <a:r>
                        <a:rPr sz="1100" spc="-40" dirty="0" smtClean="0">
                          <a:latin typeface="Century Gothic" panose="020B0502020202020204" pitchFamily="34" charset="0"/>
                          <a:cs typeface="Cambria"/>
                        </a:rPr>
                        <a:t> </a:t>
                      </a:r>
                      <a:r>
                        <a:rPr lang="ru-RU" sz="1100" spc="-15" dirty="0" smtClean="0">
                          <a:latin typeface="Century Gothic" panose="020B0502020202020204" pitchFamily="34" charset="0"/>
                          <a:cs typeface="Cambria"/>
                        </a:rPr>
                        <a:t>в</a:t>
                      </a:r>
                      <a:r>
                        <a:rPr sz="1100" spc="-15" dirty="0" smtClean="0">
                          <a:latin typeface="Century Gothic" panose="020B0502020202020204" pitchFamily="34" charset="0"/>
                          <a:cs typeface="Cambria"/>
                        </a:rPr>
                        <a:t> </a:t>
                      </a:r>
                      <a:r>
                        <a:rPr lang="ru-RU" sz="1100" spc="-10" dirty="0" smtClean="0">
                          <a:latin typeface="Century Gothic" panose="020B0502020202020204" pitchFamily="34" charset="0"/>
                          <a:cs typeface="Cambria"/>
                        </a:rPr>
                        <a:t>городе Невинномысске</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FFFFFF"/>
                      </a:solidFill>
                      <a:prstDash val="solid"/>
                    </a:lnT>
                    <a:lnB w="6350">
                      <a:solidFill>
                        <a:srgbClr val="91CDDC"/>
                      </a:solidFill>
                      <a:prstDash val="solid"/>
                    </a:lnB>
                    <a:solidFill>
                      <a:srgbClr val="D9EEF3"/>
                    </a:solidFill>
                  </a:tcPr>
                </a:tc>
                <a:tc>
                  <a:txBody>
                    <a:bodyPr/>
                    <a:lstStyle/>
                    <a:p>
                      <a:pPr algn="ctr">
                        <a:lnSpc>
                          <a:spcPts val="1160"/>
                        </a:lnSpc>
                      </a:pPr>
                      <a:r>
                        <a:rPr lang="ru-RU" sz="1100" spc="-5" dirty="0" smtClean="0">
                          <a:latin typeface="Century Gothic" panose="020B0502020202020204" pitchFamily="34" charset="0"/>
                          <a:cs typeface="Cambria"/>
                        </a:rPr>
                        <a:t>982,7</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FFFFFF"/>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gn="ctr">
                        <a:lnSpc>
                          <a:spcPts val="1160"/>
                        </a:lnSpc>
                      </a:pPr>
                      <a:r>
                        <a:rPr lang="ru-RU" sz="1100" spc="-5" dirty="0" smtClean="0">
                          <a:latin typeface="Century Gothic" panose="020B0502020202020204" pitchFamily="34" charset="0"/>
                          <a:cs typeface="Cambria"/>
                        </a:rPr>
                        <a:t>29,4</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FFFFFF"/>
                      </a:solidFill>
                      <a:prstDash val="solid"/>
                    </a:lnT>
                    <a:lnB w="6350">
                      <a:solidFill>
                        <a:srgbClr val="91CDDC"/>
                      </a:solidFill>
                      <a:prstDash val="solid"/>
                    </a:lnB>
                    <a:solidFill>
                      <a:srgbClr val="D9EEF3"/>
                    </a:solidFill>
                  </a:tcPr>
                </a:tc>
                <a:tc>
                  <a:txBody>
                    <a:bodyPr/>
                    <a:lstStyle/>
                    <a:p>
                      <a:pPr algn="ctr">
                        <a:lnSpc>
                          <a:spcPts val="1160"/>
                        </a:lnSpc>
                      </a:pPr>
                      <a:r>
                        <a:rPr lang="ru-RU" sz="1100" spc="-5" dirty="0" smtClean="0">
                          <a:latin typeface="Century Gothic" panose="020B0502020202020204" pitchFamily="34" charset="0"/>
                          <a:cs typeface="Cambria"/>
                        </a:rPr>
                        <a:t>1020,1</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FFFFFF"/>
                      </a:solidFill>
                      <a:prstDash val="solid"/>
                    </a:lnT>
                    <a:lnB w="6350">
                      <a:solidFill>
                        <a:srgbClr val="91CDDC"/>
                      </a:solidFill>
                      <a:prstDash val="solid"/>
                    </a:lnB>
                    <a:solidFill>
                      <a:srgbClr val="D9EEF3"/>
                    </a:solidFill>
                  </a:tcPr>
                </a:tc>
                <a:tc>
                  <a:txBody>
                    <a:bodyPr/>
                    <a:lstStyle/>
                    <a:p>
                      <a:pPr algn="ctr">
                        <a:lnSpc>
                          <a:spcPts val="1160"/>
                        </a:lnSpc>
                      </a:pPr>
                      <a:r>
                        <a:rPr lang="ru-RU" sz="1100" spc="-5" dirty="0" smtClean="0">
                          <a:latin typeface="Century Gothic" panose="020B0502020202020204" pitchFamily="34" charset="0"/>
                          <a:cs typeface="Cambria"/>
                        </a:rPr>
                        <a:t>30,9</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FFFFFF"/>
                      </a:solidFill>
                      <a:prstDash val="solid"/>
                    </a:lnT>
                    <a:lnB w="6350">
                      <a:solidFill>
                        <a:srgbClr val="91CDDC"/>
                      </a:solidFill>
                      <a:prstDash val="solid"/>
                    </a:lnB>
                    <a:solidFill>
                      <a:srgbClr val="D9EEF3"/>
                    </a:solidFill>
                  </a:tcPr>
                </a:tc>
                <a:tc>
                  <a:txBody>
                    <a:bodyPr/>
                    <a:lstStyle/>
                    <a:p>
                      <a:pPr algn="ctr">
                        <a:lnSpc>
                          <a:spcPts val="1160"/>
                        </a:lnSpc>
                      </a:pPr>
                      <a:r>
                        <a:rPr lang="ru-RU" sz="1100" spc="-5" dirty="0" smtClean="0">
                          <a:latin typeface="Century Gothic" panose="020B0502020202020204" pitchFamily="34" charset="0"/>
                          <a:cs typeface="Cambria"/>
                        </a:rPr>
                        <a:t>1056,6</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FFFFFF"/>
                      </a:solidFill>
                      <a:prstDash val="solid"/>
                    </a:lnT>
                    <a:lnB w="6350">
                      <a:solidFill>
                        <a:srgbClr val="91CDDC"/>
                      </a:solidFill>
                      <a:prstDash val="solid"/>
                    </a:lnB>
                    <a:solidFill>
                      <a:srgbClr val="D9EEF3"/>
                    </a:solidFill>
                  </a:tcPr>
                </a:tc>
                <a:tc>
                  <a:txBody>
                    <a:bodyPr/>
                    <a:lstStyle/>
                    <a:p>
                      <a:pPr marL="92710">
                        <a:lnSpc>
                          <a:spcPts val="1160"/>
                        </a:lnSpc>
                      </a:pPr>
                      <a:r>
                        <a:rPr lang="ru-RU" sz="1100" spc="-5" dirty="0" smtClean="0">
                          <a:latin typeface="Century Gothic" panose="020B0502020202020204" pitchFamily="34" charset="0"/>
                          <a:cs typeface="Cambria"/>
                        </a:rPr>
                        <a:t>35,6</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FFFFFF"/>
                      </a:solidFill>
                      <a:prstDash val="solid"/>
                    </a:lnT>
                    <a:lnB w="6350">
                      <a:solidFill>
                        <a:srgbClr val="91CDDC"/>
                      </a:solidFill>
                      <a:prstDash val="solid"/>
                    </a:lnB>
                    <a:solidFill>
                      <a:srgbClr val="D9EEF3"/>
                    </a:solidFill>
                  </a:tcPr>
                </a:tc>
                <a:tc>
                  <a:txBody>
                    <a:bodyPr/>
                    <a:lstStyle/>
                    <a:p>
                      <a:pPr algn="ctr">
                        <a:lnSpc>
                          <a:spcPts val="1160"/>
                        </a:lnSpc>
                      </a:pPr>
                      <a:r>
                        <a:rPr lang="ru-RU" sz="1100" spc="-5" dirty="0" smtClean="0">
                          <a:latin typeface="Century Gothic" panose="020B0502020202020204" pitchFamily="34" charset="0"/>
                          <a:cs typeface="Cambria"/>
                        </a:rPr>
                        <a:t>103,8</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FFFFFF"/>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gn="ctr">
                        <a:lnSpc>
                          <a:spcPts val="1160"/>
                        </a:lnSpc>
                      </a:pPr>
                      <a:r>
                        <a:rPr lang="ru-RU" sz="1100" spc="-5" dirty="0" smtClean="0">
                          <a:latin typeface="Century Gothic" panose="020B0502020202020204" pitchFamily="34" charset="0"/>
                          <a:cs typeface="Cambria"/>
                        </a:rPr>
                        <a:t>103,6</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FFFFFF"/>
                      </a:solidFill>
                      <a:prstDash val="solid"/>
                    </a:lnT>
                    <a:lnB w="6350">
                      <a:solidFill>
                        <a:srgbClr val="91CDDC"/>
                      </a:solidFill>
                      <a:prstDash val="solid"/>
                    </a:lnB>
                    <a:solidFill>
                      <a:srgbClr val="D9EEF3"/>
                    </a:solidFill>
                  </a:tcPr>
                </a:tc>
              </a:tr>
              <a:tr h="152400">
                <a:tc>
                  <a:txBody>
                    <a:bodyPr/>
                    <a:lstStyle/>
                    <a:p>
                      <a:pPr algn="ctr">
                        <a:lnSpc>
                          <a:spcPts val="1195"/>
                        </a:lnSpc>
                      </a:pPr>
                      <a:r>
                        <a:rPr sz="1100" dirty="0">
                          <a:latin typeface="Century Gothic" panose="020B0502020202020204" pitchFamily="34" charset="0"/>
                          <a:cs typeface="Cambria"/>
                        </a:rPr>
                        <a:t>3.</a:t>
                      </a:r>
                      <a:endParaRPr sz="110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ts val="1195"/>
                        </a:lnSpc>
                      </a:pPr>
                      <a:r>
                        <a:rPr lang="ru-RU" sz="1100" spc="-15" dirty="0" smtClean="0">
                          <a:latin typeface="Century Gothic" panose="020B0502020202020204" pitchFamily="34" charset="0"/>
                          <a:cs typeface="Cambria"/>
                        </a:rPr>
                        <a:t>Развитие физической культуры,</a:t>
                      </a:r>
                      <a:r>
                        <a:rPr lang="ru-RU" sz="1100" spc="-15" baseline="0" dirty="0" smtClean="0">
                          <a:latin typeface="Century Gothic" panose="020B0502020202020204" pitchFamily="34" charset="0"/>
                          <a:cs typeface="Cambria"/>
                        </a:rPr>
                        <a:t> спорта и молодежной политики в городе Невинномысске</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ts val="1175"/>
                        </a:lnSpc>
                        <a:spcBef>
                          <a:spcPts val="15"/>
                        </a:spcBef>
                      </a:pPr>
                      <a:r>
                        <a:rPr lang="ru-RU" sz="1100" spc="-5" dirty="0" smtClean="0">
                          <a:latin typeface="Century Gothic" panose="020B0502020202020204" pitchFamily="34" charset="0"/>
                          <a:cs typeface="Cambria"/>
                        </a:rPr>
                        <a:t>63,4</a:t>
                      </a:r>
                      <a:endParaRPr sz="1100" dirty="0">
                        <a:latin typeface="Century Gothic" panose="020B0502020202020204" pitchFamily="34" charset="0"/>
                        <a:cs typeface="Cambria"/>
                      </a:endParaRPr>
                    </a:p>
                  </a:txBody>
                  <a:tcPr marL="0" marR="0" marT="190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ts val="1175"/>
                        </a:lnSpc>
                        <a:spcBef>
                          <a:spcPts val="15"/>
                        </a:spcBef>
                      </a:pPr>
                      <a:r>
                        <a:rPr lang="ru-RU" sz="1100" spc="-5" dirty="0" smtClean="0">
                          <a:latin typeface="Century Gothic" panose="020B0502020202020204" pitchFamily="34" charset="0"/>
                          <a:cs typeface="Cambria"/>
                        </a:rPr>
                        <a:t>1,9</a:t>
                      </a:r>
                      <a:endParaRPr sz="1100" dirty="0">
                        <a:latin typeface="Century Gothic" panose="020B0502020202020204" pitchFamily="34" charset="0"/>
                        <a:cs typeface="Cambria"/>
                      </a:endParaRPr>
                    </a:p>
                  </a:txBody>
                  <a:tcPr marL="0" marR="0" marT="19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ts val="1175"/>
                        </a:lnSpc>
                        <a:spcBef>
                          <a:spcPts val="15"/>
                        </a:spcBef>
                      </a:pPr>
                      <a:r>
                        <a:rPr lang="ru-RU" sz="1100" spc="-5" dirty="0" smtClean="0">
                          <a:latin typeface="Century Gothic" panose="020B0502020202020204" pitchFamily="34" charset="0"/>
                          <a:cs typeface="Cambria"/>
                        </a:rPr>
                        <a:t>61,6</a:t>
                      </a:r>
                      <a:endParaRPr sz="1100" dirty="0">
                        <a:latin typeface="Century Gothic" panose="020B0502020202020204" pitchFamily="34" charset="0"/>
                        <a:cs typeface="Cambria"/>
                      </a:endParaRPr>
                    </a:p>
                  </a:txBody>
                  <a:tcPr marL="0" marR="0" marT="19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ts val="1175"/>
                        </a:lnSpc>
                        <a:spcBef>
                          <a:spcPts val="15"/>
                        </a:spcBef>
                      </a:pPr>
                      <a:r>
                        <a:rPr lang="ru-RU" sz="1100" spc="-5" dirty="0" smtClean="0">
                          <a:latin typeface="Century Gothic" panose="020B0502020202020204" pitchFamily="34" charset="0"/>
                          <a:cs typeface="Cambria"/>
                        </a:rPr>
                        <a:t>1,9</a:t>
                      </a:r>
                      <a:endParaRPr sz="1100" dirty="0">
                        <a:latin typeface="Century Gothic" panose="020B0502020202020204" pitchFamily="34" charset="0"/>
                        <a:cs typeface="Cambria"/>
                      </a:endParaRPr>
                    </a:p>
                  </a:txBody>
                  <a:tcPr marL="0" marR="0" marT="19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ts val="1175"/>
                        </a:lnSpc>
                        <a:spcBef>
                          <a:spcPts val="15"/>
                        </a:spcBef>
                      </a:pPr>
                      <a:r>
                        <a:rPr lang="ru-RU" sz="1100" spc="-5" dirty="0" smtClean="0">
                          <a:latin typeface="Century Gothic" panose="020B0502020202020204" pitchFamily="34" charset="0"/>
                          <a:cs typeface="Cambria"/>
                        </a:rPr>
                        <a:t>60,2</a:t>
                      </a:r>
                      <a:endParaRPr sz="1100" dirty="0">
                        <a:latin typeface="Century Gothic" panose="020B0502020202020204" pitchFamily="34" charset="0"/>
                        <a:cs typeface="Cambria"/>
                      </a:endParaRPr>
                    </a:p>
                  </a:txBody>
                  <a:tcPr marL="0" marR="0" marT="19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92710">
                        <a:lnSpc>
                          <a:spcPts val="1175"/>
                        </a:lnSpc>
                        <a:spcBef>
                          <a:spcPts val="15"/>
                        </a:spcBef>
                      </a:pPr>
                      <a:r>
                        <a:rPr lang="ru-RU" sz="1100" spc="-5" dirty="0" smtClean="0">
                          <a:latin typeface="Century Gothic" panose="020B0502020202020204" pitchFamily="34" charset="0"/>
                          <a:cs typeface="Cambria"/>
                        </a:rPr>
                        <a:t>2,0</a:t>
                      </a:r>
                      <a:endParaRPr sz="1100" dirty="0">
                        <a:latin typeface="Century Gothic" panose="020B0502020202020204" pitchFamily="34" charset="0"/>
                        <a:cs typeface="Cambria"/>
                      </a:endParaRPr>
                    </a:p>
                  </a:txBody>
                  <a:tcPr marL="0" marR="0" marT="19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ts val="1175"/>
                        </a:lnSpc>
                        <a:spcBef>
                          <a:spcPts val="15"/>
                        </a:spcBef>
                      </a:pPr>
                      <a:r>
                        <a:rPr lang="ru-RU" sz="1100" spc="-5" dirty="0" smtClean="0">
                          <a:latin typeface="Century Gothic" panose="020B0502020202020204" pitchFamily="34" charset="0"/>
                          <a:cs typeface="Cambria"/>
                        </a:rPr>
                        <a:t>97,2</a:t>
                      </a:r>
                      <a:endParaRPr sz="1100" dirty="0">
                        <a:latin typeface="Century Gothic" panose="020B0502020202020204" pitchFamily="34" charset="0"/>
                        <a:cs typeface="Cambria"/>
                      </a:endParaRPr>
                    </a:p>
                  </a:txBody>
                  <a:tcPr marL="0" marR="0" marT="190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ts val="1175"/>
                        </a:lnSpc>
                        <a:spcBef>
                          <a:spcPts val="15"/>
                        </a:spcBef>
                      </a:pPr>
                      <a:r>
                        <a:rPr lang="ru-RU" sz="1100" spc="-5" dirty="0" smtClean="0">
                          <a:latin typeface="Century Gothic" panose="020B0502020202020204" pitchFamily="34" charset="0"/>
                          <a:cs typeface="Cambria"/>
                        </a:rPr>
                        <a:t>97,7</a:t>
                      </a:r>
                      <a:endParaRPr sz="1100" dirty="0">
                        <a:latin typeface="Century Gothic" panose="020B0502020202020204" pitchFamily="34" charset="0"/>
                        <a:cs typeface="Cambria"/>
                      </a:endParaRPr>
                    </a:p>
                  </a:txBody>
                  <a:tcPr marL="0" marR="0" marT="19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0">
                <a:tc rowSpan="2">
                  <a:txBody>
                    <a:bodyPr/>
                    <a:lstStyle/>
                    <a:p>
                      <a:pPr marL="71120">
                        <a:lnSpc>
                          <a:spcPts val="1265"/>
                        </a:lnSpc>
                      </a:pPr>
                      <a:r>
                        <a:rPr sz="1100" dirty="0">
                          <a:latin typeface="Century Gothic" panose="020B0502020202020204" pitchFamily="34" charset="0"/>
                          <a:cs typeface="Cambria"/>
                        </a:rPr>
                        <a:t>4.</a:t>
                      </a:r>
                      <a:endParaRPr sz="110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a:txBody>
                    <a:bodyPr/>
                    <a:lstStyle/>
                    <a:p>
                      <a:pPr>
                        <a:lnSpc>
                          <a:spcPct val="100000"/>
                        </a:lnSpc>
                      </a:pPr>
                      <a:endParaRPr sz="1100">
                        <a:latin typeface="Century Gothic" panose="020B0502020202020204" pitchFamily="34" charset="0"/>
                        <a:cs typeface="Times New Roman"/>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EF3"/>
                    </a:solidFill>
                  </a:tcPr>
                </a:tc>
                <a:tc>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rowSpan="2">
                  <a:txBody>
                    <a:bodyPr/>
                    <a:lstStyle/>
                    <a:p>
                      <a:pPr marL="16510">
                        <a:lnSpc>
                          <a:spcPct val="100000"/>
                        </a:lnSpc>
                        <a:spcBef>
                          <a:spcPts val="550"/>
                        </a:spcBef>
                      </a:pPr>
                      <a:r>
                        <a:rPr lang="ru-RU" sz="1100" spc="-5" dirty="0" smtClean="0">
                          <a:latin typeface="Century Gothic" panose="020B0502020202020204" pitchFamily="34" charset="0"/>
                          <a:cs typeface="Cambria"/>
                        </a:rPr>
                        <a:t>94,5</a:t>
                      </a:r>
                      <a:endParaRPr sz="1100" dirty="0">
                        <a:latin typeface="Century Gothic" panose="020B0502020202020204" pitchFamily="34" charset="0"/>
                        <a:cs typeface="Cambria"/>
                      </a:endParaRPr>
                    </a:p>
                  </a:txBody>
                  <a:tcPr marL="0" marR="0" marT="69850" marB="0" anchor="ctr">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rowSpan="2">
                  <a:txBody>
                    <a:bodyPr/>
                    <a:lstStyle/>
                    <a:p>
                      <a:pPr marL="22225">
                        <a:lnSpc>
                          <a:spcPct val="100000"/>
                        </a:lnSpc>
                        <a:spcBef>
                          <a:spcPts val="550"/>
                        </a:spcBef>
                      </a:pPr>
                      <a:r>
                        <a:rPr lang="ru-RU" sz="1100" spc="-5" dirty="0" smtClean="0">
                          <a:latin typeface="Century Gothic" panose="020B0502020202020204" pitchFamily="34" charset="0"/>
                          <a:cs typeface="Cambria"/>
                        </a:rPr>
                        <a:t>97,4</a:t>
                      </a:r>
                      <a:endParaRPr sz="1100" dirty="0">
                        <a:latin typeface="Century Gothic" panose="020B0502020202020204" pitchFamily="34" charset="0"/>
                        <a:cs typeface="Cambria"/>
                      </a:endParaRPr>
                    </a:p>
                  </a:txBody>
                  <a:tcPr marL="0" marR="0" marT="69850" marB="0" anchor="ctr">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r>
              <a:tr h="215900">
                <a:tc vMerge="1">
                  <a:txBody>
                    <a:bodyPr/>
                    <a:lstStyle/>
                    <a:p>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nSpc>
                          <a:spcPts val="1200"/>
                        </a:lnSpc>
                      </a:pPr>
                      <a:r>
                        <a:rPr lang="ru-RU" sz="1100" spc="-10" dirty="0" smtClean="0">
                          <a:latin typeface="Century Gothic" panose="020B0502020202020204" pitchFamily="34" charset="0"/>
                          <a:cs typeface="Cambria"/>
                        </a:rPr>
                        <a:t>Культура города Невинномысска</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155"/>
                        </a:lnSpc>
                      </a:pPr>
                      <a:r>
                        <a:rPr lang="ru-RU" sz="1100" spc="-5" dirty="0" smtClean="0">
                          <a:latin typeface="Century Gothic" panose="020B0502020202020204" pitchFamily="34" charset="0"/>
                          <a:cs typeface="Cambria"/>
                        </a:rPr>
                        <a:t>104,8</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9525" cap="flat" cmpd="sng" algn="ctr">
                      <a:solidFill>
                        <a:srgbClr val="FFFFFF"/>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gn="ctr">
                        <a:lnSpc>
                          <a:spcPts val="1155"/>
                        </a:lnSpc>
                      </a:pPr>
                      <a:r>
                        <a:rPr lang="ru-RU" sz="1100" spc="-5" dirty="0" smtClean="0">
                          <a:latin typeface="Century Gothic" panose="020B0502020202020204" pitchFamily="34" charset="0"/>
                          <a:cs typeface="Cambria"/>
                        </a:rPr>
                        <a:t>3,1</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155"/>
                        </a:lnSpc>
                      </a:pPr>
                      <a:r>
                        <a:rPr lang="ru-RU" sz="1100" spc="-5" dirty="0" smtClean="0">
                          <a:latin typeface="Century Gothic" panose="020B0502020202020204" pitchFamily="34" charset="0"/>
                          <a:cs typeface="Cambria"/>
                        </a:rPr>
                        <a:t>99,0</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155"/>
                        </a:lnSpc>
                      </a:pPr>
                      <a:r>
                        <a:rPr lang="ru-RU" sz="1100" spc="-5" dirty="0" smtClean="0">
                          <a:latin typeface="Century Gothic" panose="020B0502020202020204" pitchFamily="34" charset="0"/>
                          <a:cs typeface="Cambria"/>
                        </a:rPr>
                        <a:t>3,0</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155"/>
                        </a:lnSpc>
                      </a:pPr>
                      <a:r>
                        <a:rPr lang="ru-RU" sz="1100" spc="-5" dirty="0" smtClean="0">
                          <a:latin typeface="Century Gothic" panose="020B0502020202020204" pitchFamily="34" charset="0"/>
                          <a:cs typeface="Cambria"/>
                        </a:rPr>
                        <a:t>96,4</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marL="92710">
                        <a:lnSpc>
                          <a:spcPts val="1155"/>
                        </a:lnSpc>
                      </a:pPr>
                      <a:r>
                        <a:rPr lang="ru-RU" sz="1100" spc="-5" dirty="0" smtClean="0">
                          <a:latin typeface="Century Gothic" panose="020B0502020202020204" pitchFamily="34" charset="0"/>
                          <a:cs typeface="Cambria"/>
                        </a:rPr>
                        <a:t>3,2</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vMerge="1">
                  <a:txBody>
                    <a:bodyPr/>
                    <a:lstStyle/>
                    <a:p>
                      <a:endParaRPr/>
                    </a:p>
                  </a:txBody>
                  <a:tcPr marL="0" marR="0" marT="6985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vMerge="1">
                  <a:txBody>
                    <a:bodyPr/>
                    <a:lstStyle/>
                    <a:p>
                      <a:endParaRPr/>
                    </a:p>
                  </a:txBody>
                  <a:tcPr marL="0" marR="0" marT="6985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r>
              <a:tr h="502920">
                <a:tc>
                  <a:txBody>
                    <a:bodyPr/>
                    <a:lstStyle/>
                    <a:p>
                      <a:pPr algn="ctr">
                        <a:lnSpc>
                          <a:spcPts val="1265"/>
                        </a:lnSpc>
                      </a:pPr>
                      <a:r>
                        <a:rPr sz="1100" dirty="0">
                          <a:latin typeface="Century Gothic" panose="020B0502020202020204" pitchFamily="34" charset="0"/>
                          <a:cs typeface="Cambria"/>
                        </a:rPr>
                        <a:t>5.</a:t>
                      </a:r>
                      <a:endParaRPr sz="110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R="635">
                        <a:lnSpc>
                          <a:spcPts val="1280"/>
                        </a:lnSpc>
                        <a:spcBef>
                          <a:spcPts val="20"/>
                        </a:spcBef>
                      </a:pPr>
                      <a:r>
                        <a:rPr lang="ru-RU" sz="1100" spc="-15" dirty="0" smtClean="0">
                          <a:latin typeface="Century Gothic" panose="020B0502020202020204" pitchFamily="34" charset="0"/>
                          <a:cs typeface="Cambria"/>
                        </a:rPr>
                        <a:t>Развитие жилищно-коммунального хозяйства города Невинномысска</a:t>
                      </a:r>
                      <a:endParaRPr sz="1100" dirty="0">
                        <a:latin typeface="Century Gothic" panose="020B0502020202020204" pitchFamily="34" charset="0"/>
                        <a:cs typeface="Cambria"/>
                      </a:endParaRPr>
                    </a:p>
                  </a:txBody>
                  <a:tcPr marL="0" marR="0" marT="254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5"/>
                        </a:spcBef>
                      </a:pPr>
                      <a:r>
                        <a:rPr lang="ru-RU" sz="1100" spc="-5" dirty="0" smtClean="0">
                          <a:latin typeface="Century Gothic" panose="020B0502020202020204" pitchFamily="34" charset="0"/>
                          <a:cs typeface="Cambria"/>
                        </a:rPr>
                        <a:t>227,5</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5"/>
                        </a:spcBef>
                      </a:pPr>
                      <a:r>
                        <a:rPr lang="ru-RU" sz="1100" spc="-5" dirty="0" smtClean="0">
                          <a:latin typeface="Century Gothic" panose="020B0502020202020204" pitchFamily="34" charset="0"/>
                          <a:cs typeface="Cambria"/>
                        </a:rPr>
                        <a:t>6,8</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5"/>
                        </a:spcBef>
                      </a:pPr>
                      <a:r>
                        <a:rPr lang="ru-RU" sz="1100" spc="-5" dirty="0" smtClean="0">
                          <a:latin typeface="Century Gothic" panose="020B0502020202020204" pitchFamily="34" charset="0"/>
                          <a:cs typeface="Cambria"/>
                        </a:rPr>
                        <a:t>177,5</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5"/>
                        </a:spcBef>
                      </a:pPr>
                      <a:r>
                        <a:rPr lang="ru-RU" sz="1100" spc="-5" dirty="0" smtClean="0">
                          <a:latin typeface="Century Gothic" panose="020B0502020202020204" pitchFamily="34" charset="0"/>
                          <a:cs typeface="Cambria"/>
                        </a:rPr>
                        <a:t>5,4</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5"/>
                        </a:spcBef>
                      </a:pPr>
                      <a:r>
                        <a:rPr lang="ru-RU" sz="1100" spc="-5" dirty="0" smtClean="0">
                          <a:latin typeface="Century Gothic" panose="020B0502020202020204" pitchFamily="34" charset="0"/>
                          <a:cs typeface="Cambria"/>
                        </a:rPr>
                        <a:t>162,8</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tcPr>
                </a:tc>
                <a:tc>
                  <a:txBody>
                    <a:bodyPr/>
                    <a:lstStyle/>
                    <a:p>
                      <a:pPr>
                        <a:lnSpc>
                          <a:spcPct val="100000"/>
                        </a:lnSpc>
                      </a:pPr>
                      <a:endParaRPr sz="1100" dirty="0">
                        <a:latin typeface="Century Gothic" panose="020B0502020202020204" pitchFamily="34" charset="0"/>
                        <a:cs typeface="Times New Roman"/>
                      </a:endParaRPr>
                    </a:p>
                    <a:p>
                      <a:pPr marL="92710">
                        <a:lnSpc>
                          <a:spcPct val="100000"/>
                        </a:lnSpc>
                        <a:spcBef>
                          <a:spcPts val="685"/>
                        </a:spcBef>
                      </a:pPr>
                      <a:r>
                        <a:rPr lang="ru-RU" sz="1100" spc="-5" dirty="0" smtClean="0">
                          <a:latin typeface="Century Gothic" panose="020B0502020202020204" pitchFamily="34" charset="0"/>
                          <a:cs typeface="Cambria"/>
                        </a:rPr>
                        <a:t>5,5</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5"/>
                        </a:spcBef>
                      </a:pPr>
                      <a:r>
                        <a:rPr lang="ru-RU" sz="1100" spc="-5" dirty="0" smtClean="0">
                          <a:latin typeface="Century Gothic" panose="020B0502020202020204" pitchFamily="34" charset="0"/>
                          <a:cs typeface="Cambria"/>
                        </a:rPr>
                        <a:t>78,0</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5"/>
                        </a:spcBef>
                      </a:pPr>
                      <a:r>
                        <a:rPr lang="ru-RU" sz="1100" spc="-5" dirty="0" smtClean="0">
                          <a:latin typeface="Century Gothic" panose="020B0502020202020204" pitchFamily="34" charset="0"/>
                          <a:cs typeface="Cambria"/>
                        </a:rPr>
                        <a:t>91,7</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tcPr>
                </a:tc>
              </a:tr>
              <a:tr h="151542">
                <a:tc>
                  <a:txBody>
                    <a:bodyPr/>
                    <a:lstStyle/>
                    <a:p>
                      <a:pPr algn="ctr">
                        <a:lnSpc>
                          <a:spcPts val="1170"/>
                        </a:lnSpc>
                      </a:pPr>
                      <a:r>
                        <a:rPr sz="1100" dirty="0">
                          <a:latin typeface="Century Gothic" panose="020B0502020202020204" pitchFamily="34" charset="0"/>
                          <a:cs typeface="Cambria"/>
                        </a:rPr>
                        <a:t>6.</a:t>
                      </a:r>
                      <a:endParaRPr sz="110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a:txBody>
                    <a:bodyPr/>
                    <a:lstStyle/>
                    <a:p>
                      <a:pPr>
                        <a:lnSpc>
                          <a:spcPts val="1170"/>
                        </a:lnSpc>
                      </a:pPr>
                      <a:r>
                        <a:rPr lang="ru-RU" sz="1100" spc="-15" dirty="0" smtClean="0">
                          <a:latin typeface="Century Gothic" panose="020B0502020202020204" pitchFamily="34" charset="0"/>
                          <a:cs typeface="Cambria"/>
                        </a:rPr>
                        <a:t>Межнациональные отношения, поддержка казачества, профилактика терроризма, экстремизма, правонарушений и наркомании в городе Невинномысске</a:t>
                      </a:r>
                      <a:endParaRPr sz="1100" dirty="0">
                        <a:latin typeface="Century Gothic" panose="020B0502020202020204" pitchFamily="34" charset="0"/>
                        <a:cs typeface="Cambria"/>
                      </a:endParaRPr>
                    </a:p>
                  </a:txBody>
                  <a:tcPr marL="0" marR="0" marT="0" marB="0">
                    <a:lnL w="6350">
                      <a:solidFill>
                        <a:srgbClr val="91CDDC"/>
                      </a:solidFill>
                      <a:prstDash val="solid"/>
                    </a:lnL>
                    <a:lnR w="6350" cap="flat" cmpd="sng" algn="ctr">
                      <a:solidFill>
                        <a:srgbClr val="91CDDC"/>
                      </a:solidFill>
                      <a:prstDash val="solid"/>
                      <a:round/>
                      <a:headEnd type="none" w="med" len="med"/>
                      <a:tailEnd type="none" w="med" len="med"/>
                    </a:lnR>
                    <a:lnT w="6350">
                      <a:solidFill>
                        <a:srgbClr val="91CDDC"/>
                      </a:solidFill>
                      <a:prstDash val="solid"/>
                    </a:lnT>
                    <a:lnB w="9525">
                      <a:solidFill>
                        <a:srgbClr val="FFFFFF"/>
                      </a:solidFill>
                      <a:prstDash val="solid"/>
                    </a:lnB>
                    <a:solidFill>
                      <a:srgbClr val="D9EEF3"/>
                    </a:solidFill>
                  </a:tcPr>
                </a:tc>
                <a:tc>
                  <a:txBody>
                    <a:bodyPr/>
                    <a:lstStyle/>
                    <a:p>
                      <a:pPr algn="ctr">
                        <a:lnSpc>
                          <a:spcPts val="1150"/>
                        </a:lnSpc>
                      </a:pPr>
                      <a:r>
                        <a:rPr lang="ru-RU" sz="1100" spc="-5" dirty="0" smtClean="0">
                          <a:latin typeface="Century Gothic" panose="020B0502020202020204" pitchFamily="34" charset="0"/>
                          <a:cs typeface="Cambria"/>
                        </a:rPr>
                        <a:t>3,9</a:t>
                      </a:r>
                      <a:endParaRPr sz="1100" dirty="0">
                        <a:latin typeface="Century Gothic" panose="020B0502020202020204" pitchFamily="34" charset="0"/>
                        <a:cs typeface="Cambria"/>
                      </a:endParaRPr>
                    </a:p>
                  </a:txBody>
                  <a:tcPr marL="0" marR="0" marT="0" marB="0" anchor="ctr">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EF3"/>
                    </a:solidFill>
                  </a:tcPr>
                </a:tc>
                <a:tc>
                  <a:txBody>
                    <a:bodyPr/>
                    <a:lstStyle/>
                    <a:p>
                      <a:pPr algn="ctr">
                        <a:lnSpc>
                          <a:spcPts val="1150"/>
                        </a:lnSpc>
                      </a:pPr>
                      <a:r>
                        <a:rPr lang="ru-RU" sz="1100" spc="-5" dirty="0" smtClean="0">
                          <a:latin typeface="Century Gothic" panose="020B0502020202020204" pitchFamily="34" charset="0"/>
                          <a:cs typeface="Cambria"/>
                        </a:rPr>
                        <a:t>0,1</a:t>
                      </a:r>
                      <a:endParaRPr sz="1100" dirty="0">
                        <a:latin typeface="Century Gothic" panose="020B0502020202020204" pitchFamily="34" charset="0"/>
                        <a:cs typeface="Cambria"/>
                      </a:endParaRPr>
                    </a:p>
                  </a:txBody>
                  <a:tcPr marL="0" marR="0" marT="0" marB="0" anchor="ctr">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a:txBody>
                    <a:bodyPr/>
                    <a:lstStyle/>
                    <a:p>
                      <a:pPr algn="ctr">
                        <a:lnSpc>
                          <a:spcPts val="1150"/>
                        </a:lnSpc>
                      </a:pPr>
                      <a:r>
                        <a:rPr lang="ru-RU" sz="1100" spc="-5" dirty="0" smtClean="0">
                          <a:latin typeface="Century Gothic" panose="020B0502020202020204" pitchFamily="34" charset="0"/>
                          <a:cs typeface="Cambria"/>
                        </a:rPr>
                        <a:t>3,9</a:t>
                      </a:r>
                      <a:endParaRPr sz="1100" dirty="0">
                        <a:latin typeface="Century Gothic" panose="020B0502020202020204" pitchFamily="34" charset="0"/>
                        <a:cs typeface="Cambria"/>
                      </a:endParaRPr>
                    </a:p>
                  </a:txBody>
                  <a:tcPr marL="0" marR="0" marT="0" marB="0" anchor="ctr">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a:txBody>
                    <a:bodyPr/>
                    <a:lstStyle/>
                    <a:p>
                      <a:pPr algn="ctr">
                        <a:lnSpc>
                          <a:spcPts val="1150"/>
                        </a:lnSpc>
                      </a:pPr>
                      <a:r>
                        <a:rPr lang="ru-RU" sz="1100" spc="-5" dirty="0" smtClean="0">
                          <a:latin typeface="Century Gothic" panose="020B0502020202020204" pitchFamily="34" charset="0"/>
                          <a:cs typeface="Cambria"/>
                        </a:rPr>
                        <a:t>0,1</a:t>
                      </a:r>
                      <a:endParaRPr sz="1100" dirty="0">
                        <a:latin typeface="Century Gothic" panose="020B0502020202020204" pitchFamily="34" charset="0"/>
                        <a:cs typeface="Cambria"/>
                      </a:endParaRPr>
                    </a:p>
                  </a:txBody>
                  <a:tcPr marL="0" marR="0" marT="0" marB="0" anchor="ctr">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a:txBody>
                    <a:bodyPr/>
                    <a:lstStyle/>
                    <a:p>
                      <a:pPr algn="ctr">
                        <a:lnSpc>
                          <a:spcPts val="1150"/>
                        </a:lnSpc>
                      </a:pPr>
                      <a:r>
                        <a:rPr lang="ru-RU" sz="1100" spc="-5" dirty="0" smtClean="0">
                          <a:latin typeface="Century Gothic" panose="020B0502020202020204" pitchFamily="34" charset="0"/>
                          <a:cs typeface="Cambria"/>
                        </a:rPr>
                        <a:t>3,9</a:t>
                      </a:r>
                      <a:endParaRPr sz="1100" dirty="0">
                        <a:latin typeface="Century Gothic" panose="020B0502020202020204" pitchFamily="34" charset="0"/>
                        <a:cs typeface="Cambria"/>
                      </a:endParaRPr>
                    </a:p>
                  </a:txBody>
                  <a:tcPr marL="0" marR="0" marT="0" marB="0" anchor="ctr">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a:txBody>
                    <a:bodyPr/>
                    <a:lstStyle/>
                    <a:p>
                      <a:pPr marL="92710" algn="ctr">
                        <a:lnSpc>
                          <a:spcPts val="1150"/>
                        </a:lnSpc>
                      </a:pPr>
                      <a:r>
                        <a:rPr lang="ru-RU" sz="1100" spc="-5" dirty="0" smtClean="0">
                          <a:latin typeface="Century Gothic" panose="020B0502020202020204" pitchFamily="34" charset="0"/>
                          <a:cs typeface="Cambria"/>
                        </a:rPr>
                        <a:t>0,1</a:t>
                      </a:r>
                      <a:endParaRPr sz="1100" dirty="0">
                        <a:latin typeface="Century Gothic" panose="020B0502020202020204" pitchFamily="34" charset="0"/>
                        <a:cs typeface="Cambria"/>
                      </a:endParaRPr>
                    </a:p>
                  </a:txBody>
                  <a:tcPr marL="0" marR="0" marT="0" marB="0" anchor="ctr">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c>
                  <a:txBody>
                    <a:bodyPr/>
                    <a:lstStyle/>
                    <a:p>
                      <a:pPr algn="ctr">
                        <a:lnSpc>
                          <a:spcPts val="1150"/>
                        </a:lnSpc>
                      </a:pPr>
                      <a:r>
                        <a:rPr lang="ru-RU" sz="1100" spc="-5" dirty="0" smtClean="0">
                          <a:latin typeface="Century Gothic" panose="020B0502020202020204" pitchFamily="34" charset="0"/>
                          <a:cs typeface="Cambria"/>
                        </a:rPr>
                        <a:t>100,0</a:t>
                      </a:r>
                      <a:endParaRPr sz="1100" dirty="0">
                        <a:latin typeface="Century Gothic" panose="020B0502020202020204" pitchFamily="34" charset="0"/>
                        <a:cs typeface="Cambria"/>
                      </a:endParaRPr>
                    </a:p>
                  </a:txBody>
                  <a:tcPr marL="0" marR="0" marT="0" marB="0" anchor="ctr">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9EEF3"/>
                    </a:solidFill>
                  </a:tcPr>
                </a:tc>
                <a:tc>
                  <a:txBody>
                    <a:bodyPr/>
                    <a:lstStyle/>
                    <a:p>
                      <a:pPr algn="ctr">
                        <a:lnSpc>
                          <a:spcPts val="1150"/>
                        </a:lnSpc>
                      </a:pPr>
                      <a:r>
                        <a:rPr lang="ru-RU" sz="1100" spc="-5" dirty="0" smtClean="0">
                          <a:latin typeface="Century Gothic" panose="020B0502020202020204" pitchFamily="34" charset="0"/>
                          <a:cs typeface="Cambria"/>
                        </a:rPr>
                        <a:t>100,0</a:t>
                      </a:r>
                      <a:endParaRPr sz="1100" dirty="0">
                        <a:latin typeface="Century Gothic" panose="020B0502020202020204" pitchFamily="34" charset="0"/>
                        <a:cs typeface="Cambria"/>
                      </a:endParaRPr>
                    </a:p>
                  </a:txBody>
                  <a:tcPr marL="0" marR="0" marT="0" marB="0" anchor="ctr">
                    <a:lnL w="6350">
                      <a:solidFill>
                        <a:srgbClr val="91CDDC"/>
                      </a:solidFill>
                      <a:prstDash val="solid"/>
                    </a:lnL>
                    <a:lnR w="6350">
                      <a:solidFill>
                        <a:srgbClr val="91CDDC"/>
                      </a:solidFill>
                      <a:prstDash val="solid"/>
                    </a:lnR>
                    <a:lnT w="6350">
                      <a:solidFill>
                        <a:srgbClr val="91CDDC"/>
                      </a:solidFill>
                      <a:prstDash val="solid"/>
                    </a:lnT>
                    <a:lnB w="9525">
                      <a:solidFill>
                        <a:srgbClr val="FFFFFF"/>
                      </a:solidFill>
                      <a:prstDash val="solid"/>
                    </a:lnB>
                    <a:solidFill>
                      <a:srgbClr val="D9EEF3"/>
                    </a:solidFill>
                  </a:tcPr>
                </a:tc>
              </a:tr>
              <a:tr h="491490">
                <a:tc>
                  <a:txBody>
                    <a:bodyPr/>
                    <a:lstStyle/>
                    <a:p>
                      <a:pPr algn="ctr">
                        <a:lnSpc>
                          <a:spcPts val="1265"/>
                        </a:lnSpc>
                      </a:pPr>
                      <a:r>
                        <a:rPr sz="1100" dirty="0">
                          <a:latin typeface="Century Gothic" panose="020B0502020202020204" pitchFamily="34" charset="0"/>
                          <a:cs typeface="Cambria"/>
                        </a:rPr>
                        <a:t>7.</a:t>
                      </a:r>
                    </a:p>
                  </a:txBody>
                  <a:tcPr marL="0" marR="0" marT="0" marB="0">
                    <a:lnL w="6350">
                      <a:solidFill>
                        <a:srgbClr val="91CDDC"/>
                      </a:solidFill>
                      <a:prstDash val="solid"/>
                    </a:lnL>
                    <a:lnR w="6350" cap="flat" cmpd="sng" algn="ctr">
                      <a:solidFill>
                        <a:srgbClr val="91CDDC"/>
                      </a:solidFill>
                      <a:prstDash val="solid"/>
                      <a:round/>
                      <a:headEnd type="none" w="med" len="med"/>
                      <a:tailEnd type="none" w="med" len="med"/>
                    </a:lnR>
                    <a:lnT w="9525" cap="flat" cmpd="sng" algn="ctr">
                      <a:solidFill>
                        <a:srgbClr val="FFFFFF"/>
                      </a:solidFill>
                      <a:prstDash val="solid"/>
                      <a:round/>
                      <a:headEnd type="none" w="med" len="med"/>
                      <a:tailEnd type="none" w="med" len="med"/>
                    </a:lnT>
                    <a:lnB w="6350">
                      <a:solidFill>
                        <a:srgbClr val="91CDDC"/>
                      </a:solidFill>
                      <a:prstDash val="solid"/>
                    </a:lnB>
                  </a:tcPr>
                </a:tc>
                <a:tc>
                  <a:txBody>
                    <a:bodyPr/>
                    <a:lstStyle/>
                    <a:p>
                      <a:pPr>
                        <a:lnSpc>
                          <a:spcPts val="1250"/>
                        </a:lnSpc>
                      </a:pPr>
                      <a:r>
                        <a:rPr lang="ru-RU" sz="1100" spc="-15" dirty="0" smtClean="0">
                          <a:latin typeface="Century Gothic" panose="020B0502020202020204" pitchFamily="34" charset="0"/>
                          <a:cs typeface="Cambria"/>
                        </a:rPr>
                        <a:t>Развитие субъектов малого и среднего предпринимательства  в городе Невинномысске</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9525" cap="flat" cmpd="sng" algn="ctr">
                      <a:solidFill>
                        <a:srgbClr val="FFFFFF"/>
                      </a:solidFill>
                      <a:prstDash val="solid"/>
                      <a:round/>
                      <a:headEnd type="none" w="med" len="med"/>
                      <a:tailEnd type="none" w="med" len="me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5"/>
                        </a:spcBef>
                      </a:pPr>
                      <a:r>
                        <a:rPr lang="ru-RU" sz="1100" spc="-5" dirty="0" smtClean="0">
                          <a:latin typeface="Century Gothic" panose="020B0502020202020204" pitchFamily="34" charset="0"/>
                          <a:cs typeface="Cambria"/>
                        </a:rPr>
                        <a:t>0,01</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9525" cap="flat" cmpd="sng" algn="ctr">
                      <a:solidFill>
                        <a:srgbClr val="FFFFFF"/>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5"/>
                        </a:spcBef>
                      </a:pPr>
                      <a:r>
                        <a:rPr lang="ru-RU" sz="1100" spc="-5"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9525" cap="flat" cmpd="sng" algn="ctr">
                      <a:solidFill>
                        <a:srgbClr val="FFFFFF"/>
                      </a:solidFill>
                      <a:prstDash val="solid"/>
                      <a:round/>
                      <a:headEnd type="none" w="med" len="med"/>
                      <a:tailEnd type="none" w="med" len="me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5"/>
                        </a:spcBef>
                      </a:pPr>
                      <a:r>
                        <a:rPr lang="ru-RU" sz="1100" spc="-5" dirty="0" smtClean="0">
                          <a:latin typeface="Century Gothic" panose="020B0502020202020204" pitchFamily="34" charset="0"/>
                          <a:cs typeface="Cambria"/>
                        </a:rPr>
                        <a:t>0,01</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9525" cap="flat" cmpd="sng" algn="ctr">
                      <a:solidFill>
                        <a:srgbClr val="FFFFFF"/>
                      </a:solidFill>
                      <a:prstDash val="solid"/>
                      <a:round/>
                      <a:headEnd type="none" w="med" len="med"/>
                      <a:tailEnd type="none" w="med" len="me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5"/>
                        </a:spcBef>
                      </a:pPr>
                      <a:r>
                        <a:rPr lang="ru-RU" sz="1100" spc="-5"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9525" cap="flat" cmpd="sng" algn="ctr">
                      <a:solidFill>
                        <a:srgbClr val="FFFFFF"/>
                      </a:solidFill>
                      <a:prstDash val="solid"/>
                      <a:round/>
                      <a:headEnd type="none" w="med" len="med"/>
                      <a:tailEnd type="none" w="med" len="me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5"/>
                        </a:spcBef>
                      </a:pPr>
                      <a:r>
                        <a:rPr lang="ru-RU" sz="1100" spc="-5" dirty="0" smtClean="0">
                          <a:latin typeface="Century Gothic" panose="020B0502020202020204" pitchFamily="34" charset="0"/>
                          <a:cs typeface="Cambria"/>
                        </a:rPr>
                        <a:t>0,01</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9525" cap="flat" cmpd="sng" algn="ctr">
                      <a:solidFill>
                        <a:srgbClr val="FFFFFF"/>
                      </a:solidFill>
                      <a:prstDash val="solid"/>
                      <a:round/>
                      <a:headEnd type="none" w="med" len="med"/>
                      <a:tailEnd type="none" w="med" len="me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p>
                      <a:pPr marL="92710">
                        <a:lnSpc>
                          <a:spcPct val="100000"/>
                        </a:lnSpc>
                        <a:spcBef>
                          <a:spcPts val="685"/>
                        </a:spcBef>
                      </a:pPr>
                      <a:r>
                        <a:rPr lang="ru-RU" sz="1100" spc="-5"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9525" cap="flat" cmpd="sng" algn="ctr">
                      <a:solidFill>
                        <a:srgbClr val="FFFFFF"/>
                      </a:solidFill>
                      <a:prstDash val="solid"/>
                      <a:round/>
                      <a:headEnd type="none" w="med" len="med"/>
                      <a:tailEnd type="none" w="med" len="med"/>
                    </a:lnT>
                    <a:lnB w="6350">
                      <a:solidFill>
                        <a:srgbClr val="91CDDC"/>
                      </a:solidFill>
                      <a:prstDash val="solid"/>
                    </a:lnB>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5"/>
                        </a:spcBef>
                      </a:pPr>
                      <a:r>
                        <a:rPr lang="ru-RU" sz="1100" spc="-5" dirty="0" smtClean="0">
                          <a:latin typeface="Century Gothic" panose="020B0502020202020204" pitchFamily="34" charset="0"/>
                          <a:cs typeface="Cambria"/>
                        </a:rPr>
                        <a:t>100,0</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9525" cap="flat" cmpd="sng" algn="ctr">
                      <a:solidFill>
                        <a:srgbClr val="FFFFFF"/>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5"/>
                        </a:spcBef>
                      </a:pPr>
                      <a:r>
                        <a:rPr sz="1100" spc="-5" dirty="0">
                          <a:latin typeface="Century Gothic" panose="020B0502020202020204" pitchFamily="34" charset="0"/>
                          <a:cs typeface="Cambria"/>
                        </a:rPr>
                        <a:t>100,0</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9525" cap="flat" cmpd="sng" algn="ctr">
                      <a:solidFill>
                        <a:srgbClr val="FFFFFF"/>
                      </a:solidFill>
                      <a:prstDash val="solid"/>
                      <a:round/>
                      <a:headEnd type="none" w="med" len="med"/>
                      <a:tailEnd type="none" w="med" len="med"/>
                    </a:lnT>
                    <a:lnB w="6350">
                      <a:solidFill>
                        <a:srgbClr val="91CDDC"/>
                      </a:solidFill>
                      <a:prstDash val="solid"/>
                    </a:lnB>
                  </a:tcPr>
                </a:tc>
              </a:tr>
              <a:tr h="758190">
                <a:tc>
                  <a:txBody>
                    <a:bodyPr/>
                    <a:lstStyle/>
                    <a:p>
                      <a:pPr algn="ctr">
                        <a:lnSpc>
                          <a:spcPts val="1265"/>
                        </a:lnSpc>
                      </a:pPr>
                      <a:r>
                        <a:rPr sz="1100" dirty="0">
                          <a:latin typeface="Century Gothic" panose="020B0502020202020204" pitchFamily="34" charset="0"/>
                          <a:cs typeface="Cambria"/>
                        </a:rPr>
                        <a:t>8.</a:t>
                      </a:r>
                      <a:endParaRPr sz="110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nSpc>
                          <a:spcPts val="1255"/>
                        </a:lnSpc>
                      </a:pPr>
                      <a:r>
                        <a:rPr lang="ru-RU" sz="1100" spc="-15" dirty="0" smtClean="0">
                          <a:latin typeface="Century Gothic" panose="020B0502020202020204" pitchFamily="34" charset="0"/>
                          <a:cs typeface="Cambria"/>
                        </a:rPr>
                        <a:t>Развитие муниципальной службы и противодействие коррупции в</a:t>
                      </a:r>
                      <a:r>
                        <a:rPr lang="ru-RU" sz="1100" spc="-15" baseline="0" dirty="0" smtClean="0">
                          <a:latin typeface="Century Gothic" panose="020B0502020202020204" pitchFamily="34" charset="0"/>
                          <a:cs typeface="Cambria"/>
                        </a:rPr>
                        <a:t> администрации города Невинномысска и ее органах</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a:lnSpc>
                          <a:spcPct val="100000"/>
                        </a:lnSpc>
                      </a:pPr>
                      <a:endParaRPr sz="1100" dirty="0">
                        <a:latin typeface="Century Gothic" panose="020B0502020202020204" pitchFamily="34" charset="0"/>
                        <a:cs typeface="Times New Roman"/>
                      </a:endParaRPr>
                    </a:p>
                    <a:p>
                      <a:pPr>
                        <a:lnSpc>
                          <a:spcPct val="100000"/>
                        </a:lnSpc>
                        <a:spcBef>
                          <a:spcPts val="30"/>
                        </a:spcBef>
                      </a:pPr>
                      <a:endParaRPr sz="1100" dirty="0">
                        <a:latin typeface="Century Gothic" panose="020B0502020202020204" pitchFamily="34" charset="0"/>
                        <a:cs typeface="Times New Roman"/>
                      </a:endParaRPr>
                    </a:p>
                    <a:p>
                      <a:pPr algn="ctr">
                        <a:lnSpc>
                          <a:spcPct val="100000"/>
                        </a:lnSpc>
                      </a:pPr>
                      <a:r>
                        <a:rPr lang="ru-RU" sz="1100" spc="-5" dirty="0" smtClean="0">
                          <a:latin typeface="Century Gothic" panose="020B0502020202020204" pitchFamily="34" charset="0"/>
                          <a:cs typeface="Cambria"/>
                        </a:rPr>
                        <a:t>0,1</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a:lnSpc>
                          <a:spcPct val="100000"/>
                        </a:lnSpc>
                      </a:pPr>
                      <a:endParaRPr sz="1100" dirty="0">
                        <a:latin typeface="Century Gothic" panose="020B0502020202020204" pitchFamily="34" charset="0"/>
                        <a:cs typeface="Times New Roman"/>
                      </a:endParaRPr>
                    </a:p>
                    <a:p>
                      <a:pPr>
                        <a:lnSpc>
                          <a:spcPct val="100000"/>
                        </a:lnSpc>
                        <a:spcBef>
                          <a:spcPts val="30"/>
                        </a:spcBef>
                      </a:pPr>
                      <a:endParaRPr sz="1100" dirty="0">
                        <a:latin typeface="Century Gothic" panose="020B0502020202020204" pitchFamily="34" charset="0"/>
                        <a:cs typeface="Times New Roman"/>
                      </a:endParaRPr>
                    </a:p>
                    <a:p>
                      <a:pPr algn="ctr">
                        <a:lnSpc>
                          <a:spcPct val="100000"/>
                        </a:lnSpc>
                      </a:pPr>
                      <a:r>
                        <a:rPr lang="ru-RU" sz="1100" spc="-5"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a:lnSpc>
                          <a:spcPct val="100000"/>
                        </a:lnSpc>
                      </a:pPr>
                      <a:endParaRPr sz="1100" dirty="0">
                        <a:latin typeface="Century Gothic" panose="020B0502020202020204" pitchFamily="34" charset="0"/>
                        <a:cs typeface="Times New Roman"/>
                      </a:endParaRPr>
                    </a:p>
                    <a:p>
                      <a:pPr>
                        <a:lnSpc>
                          <a:spcPct val="100000"/>
                        </a:lnSpc>
                        <a:spcBef>
                          <a:spcPts val="30"/>
                        </a:spcBef>
                      </a:pPr>
                      <a:endParaRPr sz="1100" dirty="0">
                        <a:latin typeface="Century Gothic" panose="020B0502020202020204" pitchFamily="34" charset="0"/>
                        <a:cs typeface="Times New Roman"/>
                      </a:endParaRPr>
                    </a:p>
                    <a:p>
                      <a:pPr algn="ctr">
                        <a:lnSpc>
                          <a:spcPct val="100000"/>
                        </a:lnSpc>
                      </a:pPr>
                      <a:r>
                        <a:rPr lang="ru-RU" sz="1100" spc="-5" dirty="0" smtClean="0">
                          <a:latin typeface="Century Gothic" panose="020B0502020202020204" pitchFamily="34" charset="0"/>
                          <a:cs typeface="Cambria"/>
                        </a:rPr>
                        <a:t>0,1</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a:lnSpc>
                          <a:spcPct val="100000"/>
                        </a:lnSpc>
                      </a:pPr>
                      <a:endParaRPr sz="1100" dirty="0">
                        <a:latin typeface="Century Gothic" panose="020B0502020202020204" pitchFamily="34" charset="0"/>
                        <a:cs typeface="Times New Roman"/>
                      </a:endParaRPr>
                    </a:p>
                    <a:p>
                      <a:pPr>
                        <a:lnSpc>
                          <a:spcPct val="100000"/>
                        </a:lnSpc>
                        <a:spcBef>
                          <a:spcPts val="30"/>
                        </a:spcBef>
                      </a:pPr>
                      <a:endParaRPr sz="1100" dirty="0">
                        <a:latin typeface="Century Gothic" panose="020B0502020202020204" pitchFamily="34" charset="0"/>
                        <a:cs typeface="Times New Roman"/>
                      </a:endParaRPr>
                    </a:p>
                    <a:p>
                      <a:pPr algn="ctr">
                        <a:lnSpc>
                          <a:spcPct val="100000"/>
                        </a:lnSpc>
                      </a:pPr>
                      <a:r>
                        <a:rPr lang="ru-RU" sz="1100" spc="-5"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a:lnSpc>
                          <a:spcPct val="100000"/>
                        </a:lnSpc>
                      </a:pPr>
                      <a:endParaRPr sz="1100" dirty="0">
                        <a:latin typeface="Century Gothic" panose="020B0502020202020204" pitchFamily="34" charset="0"/>
                        <a:cs typeface="Times New Roman"/>
                      </a:endParaRPr>
                    </a:p>
                    <a:p>
                      <a:pPr>
                        <a:lnSpc>
                          <a:spcPct val="100000"/>
                        </a:lnSpc>
                        <a:spcBef>
                          <a:spcPts val="30"/>
                        </a:spcBef>
                      </a:pPr>
                      <a:endParaRPr sz="1100" dirty="0">
                        <a:latin typeface="Century Gothic" panose="020B0502020202020204" pitchFamily="34" charset="0"/>
                        <a:cs typeface="Times New Roman"/>
                      </a:endParaRPr>
                    </a:p>
                    <a:p>
                      <a:pPr algn="ctr">
                        <a:lnSpc>
                          <a:spcPct val="100000"/>
                        </a:lnSpc>
                      </a:pPr>
                      <a:r>
                        <a:rPr lang="ru-RU" sz="1100" spc="-5" dirty="0" smtClean="0">
                          <a:latin typeface="Century Gothic" panose="020B0502020202020204" pitchFamily="34" charset="0"/>
                          <a:cs typeface="Cambria"/>
                        </a:rPr>
                        <a:t>0,1</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a:lnSpc>
                          <a:spcPct val="100000"/>
                        </a:lnSpc>
                      </a:pPr>
                      <a:endParaRPr sz="1100" dirty="0">
                        <a:latin typeface="Century Gothic" panose="020B0502020202020204" pitchFamily="34" charset="0"/>
                        <a:cs typeface="Times New Roman"/>
                      </a:endParaRPr>
                    </a:p>
                    <a:p>
                      <a:pPr>
                        <a:lnSpc>
                          <a:spcPct val="100000"/>
                        </a:lnSpc>
                        <a:spcBef>
                          <a:spcPts val="30"/>
                        </a:spcBef>
                      </a:pPr>
                      <a:endParaRPr sz="1100" dirty="0">
                        <a:latin typeface="Century Gothic" panose="020B0502020202020204" pitchFamily="34" charset="0"/>
                        <a:cs typeface="Times New Roman"/>
                      </a:endParaRPr>
                    </a:p>
                    <a:p>
                      <a:pPr marL="92710">
                        <a:lnSpc>
                          <a:spcPct val="100000"/>
                        </a:lnSpc>
                      </a:pPr>
                      <a:r>
                        <a:rPr lang="ru-RU" sz="1100" spc="-5"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a:lnSpc>
                          <a:spcPct val="100000"/>
                        </a:lnSpc>
                      </a:pPr>
                      <a:endParaRPr sz="1100" dirty="0">
                        <a:latin typeface="Century Gothic" panose="020B0502020202020204" pitchFamily="34" charset="0"/>
                        <a:cs typeface="Times New Roman"/>
                      </a:endParaRPr>
                    </a:p>
                    <a:p>
                      <a:pPr>
                        <a:lnSpc>
                          <a:spcPct val="100000"/>
                        </a:lnSpc>
                        <a:spcBef>
                          <a:spcPts val="30"/>
                        </a:spcBef>
                      </a:pPr>
                      <a:endParaRPr sz="1100" dirty="0">
                        <a:latin typeface="Century Gothic" panose="020B0502020202020204" pitchFamily="34" charset="0"/>
                        <a:cs typeface="Times New Roman"/>
                      </a:endParaRPr>
                    </a:p>
                    <a:p>
                      <a:pPr algn="ctr">
                        <a:lnSpc>
                          <a:spcPct val="100000"/>
                        </a:lnSpc>
                      </a:pPr>
                      <a:r>
                        <a:rPr lang="ru-RU" sz="1100" spc="-5" dirty="0" smtClean="0">
                          <a:latin typeface="Century Gothic" panose="020B0502020202020204" pitchFamily="34" charset="0"/>
                          <a:cs typeface="Cambria"/>
                        </a:rPr>
                        <a:t>100,0</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a:lnSpc>
                          <a:spcPct val="100000"/>
                        </a:lnSpc>
                      </a:pPr>
                      <a:endParaRPr sz="1100" dirty="0">
                        <a:latin typeface="Century Gothic" panose="020B0502020202020204" pitchFamily="34" charset="0"/>
                        <a:cs typeface="Times New Roman"/>
                      </a:endParaRPr>
                    </a:p>
                    <a:p>
                      <a:pPr>
                        <a:lnSpc>
                          <a:spcPct val="100000"/>
                        </a:lnSpc>
                        <a:spcBef>
                          <a:spcPts val="30"/>
                        </a:spcBef>
                      </a:pPr>
                      <a:endParaRPr sz="1100" dirty="0">
                        <a:latin typeface="Century Gothic" panose="020B0502020202020204" pitchFamily="34" charset="0"/>
                        <a:cs typeface="Times New Roman"/>
                      </a:endParaRPr>
                    </a:p>
                    <a:p>
                      <a:pPr algn="ctr">
                        <a:lnSpc>
                          <a:spcPct val="100000"/>
                        </a:lnSpc>
                      </a:pPr>
                      <a:r>
                        <a:rPr lang="ru-RU" sz="1100" spc="-5" dirty="0" smtClean="0">
                          <a:latin typeface="Century Gothic" panose="020B0502020202020204" pitchFamily="34" charset="0"/>
                          <a:cs typeface="Cambria"/>
                        </a:rPr>
                        <a:t>100,0</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r>
              <a:tr h="520700">
                <a:tc>
                  <a:txBody>
                    <a:bodyPr/>
                    <a:lstStyle/>
                    <a:p>
                      <a:pPr algn="ctr">
                        <a:lnSpc>
                          <a:spcPts val="1265"/>
                        </a:lnSpc>
                      </a:pPr>
                      <a:r>
                        <a:rPr sz="1100" dirty="0">
                          <a:latin typeface="Century Gothic" panose="020B0502020202020204" pitchFamily="34" charset="0"/>
                          <a:cs typeface="Cambria"/>
                        </a:rPr>
                        <a:t>9.</a:t>
                      </a:r>
                      <a:endParaRPr sz="110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R="7620">
                        <a:lnSpc>
                          <a:spcPct val="97700"/>
                        </a:lnSpc>
                        <a:spcBef>
                          <a:spcPts val="105"/>
                        </a:spcBef>
                      </a:pPr>
                      <a:r>
                        <a:rPr lang="ru-RU" sz="1100" spc="-15" dirty="0" smtClean="0">
                          <a:latin typeface="Century Gothic" panose="020B0502020202020204" pitchFamily="34" charset="0"/>
                          <a:cs typeface="Cambria"/>
                        </a:rPr>
                        <a:t>Формирование современной городской среды в городе Невинномысске</a:t>
                      </a:r>
                      <a:endParaRPr sz="1100" dirty="0">
                        <a:latin typeface="Century Gothic" panose="020B0502020202020204" pitchFamily="34" charset="0"/>
                        <a:cs typeface="Cambria"/>
                      </a:endParaRPr>
                    </a:p>
                  </a:txBody>
                  <a:tcPr marL="0" marR="0" marT="1333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55"/>
                        </a:spcBef>
                      </a:pPr>
                      <a:endParaRPr sz="1100" dirty="0">
                        <a:latin typeface="Century Gothic" panose="020B0502020202020204" pitchFamily="34" charset="0"/>
                        <a:cs typeface="Times New Roman"/>
                      </a:endParaRPr>
                    </a:p>
                    <a:p>
                      <a:pPr algn="ctr">
                        <a:lnSpc>
                          <a:spcPct val="100000"/>
                        </a:lnSpc>
                      </a:pPr>
                      <a:r>
                        <a:rPr lang="ru-RU" sz="1100" spc="-5" dirty="0" smtClean="0">
                          <a:latin typeface="Century Gothic" panose="020B0502020202020204" pitchFamily="34" charset="0"/>
                          <a:cs typeface="Cambria"/>
                        </a:rPr>
                        <a:t>151,5</a:t>
                      </a:r>
                      <a:endParaRPr sz="1100" dirty="0">
                        <a:latin typeface="Century Gothic" panose="020B0502020202020204" pitchFamily="34" charset="0"/>
                        <a:cs typeface="Cambria"/>
                      </a:endParaRPr>
                    </a:p>
                  </a:txBody>
                  <a:tcPr marL="0" marR="0" marT="698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nSpc>
                          <a:spcPct val="100000"/>
                        </a:lnSpc>
                        <a:spcBef>
                          <a:spcPts val="55"/>
                        </a:spcBef>
                      </a:pPr>
                      <a:endParaRPr sz="1100" dirty="0">
                        <a:latin typeface="Century Gothic" panose="020B0502020202020204" pitchFamily="34" charset="0"/>
                        <a:cs typeface="Times New Roman"/>
                      </a:endParaRPr>
                    </a:p>
                    <a:p>
                      <a:pPr algn="ctr">
                        <a:lnSpc>
                          <a:spcPct val="100000"/>
                        </a:lnSpc>
                      </a:pPr>
                      <a:r>
                        <a:rPr lang="ru-RU" sz="1100" spc="-5" dirty="0" smtClean="0">
                          <a:latin typeface="Century Gothic" panose="020B0502020202020204" pitchFamily="34" charset="0"/>
                          <a:cs typeface="Cambria"/>
                        </a:rPr>
                        <a:t>4,5</a:t>
                      </a:r>
                      <a:endParaRPr sz="1100" dirty="0">
                        <a:latin typeface="Century Gothic" panose="020B0502020202020204" pitchFamily="34" charset="0"/>
                        <a:cs typeface="Cambria"/>
                      </a:endParaRPr>
                    </a:p>
                  </a:txBody>
                  <a:tcPr marL="0" marR="0" marT="69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55"/>
                        </a:spcBef>
                      </a:pPr>
                      <a:endParaRPr sz="1100" dirty="0">
                        <a:latin typeface="Century Gothic" panose="020B0502020202020204" pitchFamily="34" charset="0"/>
                        <a:cs typeface="Times New Roman"/>
                      </a:endParaRPr>
                    </a:p>
                    <a:p>
                      <a:pPr algn="ctr">
                        <a:lnSpc>
                          <a:spcPct val="100000"/>
                        </a:lnSpc>
                      </a:pPr>
                      <a:r>
                        <a:rPr lang="ru-RU" sz="1100" spc="-5"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69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55"/>
                        </a:spcBef>
                      </a:pPr>
                      <a:endParaRPr sz="1100" dirty="0">
                        <a:latin typeface="Century Gothic" panose="020B0502020202020204" pitchFamily="34" charset="0"/>
                        <a:cs typeface="Times New Roman"/>
                      </a:endParaRPr>
                    </a:p>
                    <a:p>
                      <a:pPr algn="ctr">
                        <a:lnSpc>
                          <a:spcPct val="100000"/>
                        </a:lnSpc>
                      </a:pPr>
                      <a:r>
                        <a:rPr lang="ru-RU" sz="1100" spc="-5" dirty="0" smtClean="0">
                          <a:latin typeface="Century Gothic" panose="020B0502020202020204" pitchFamily="34" charset="0"/>
                          <a:cs typeface="Cambria"/>
                        </a:rPr>
                        <a:t>-</a:t>
                      </a:r>
                      <a:endParaRPr sz="1100" dirty="0">
                        <a:latin typeface="Century Gothic" panose="020B0502020202020204" pitchFamily="34" charset="0"/>
                        <a:cs typeface="Cambria"/>
                      </a:endParaRPr>
                    </a:p>
                  </a:txBody>
                  <a:tcPr marL="0" marR="0" marT="69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55"/>
                        </a:spcBef>
                      </a:pPr>
                      <a:endParaRPr sz="1100" dirty="0">
                        <a:latin typeface="Century Gothic" panose="020B0502020202020204" pitchFamily="34" charset="0"/>
                        <a:cs typeface="Times New Roman"/>
                      </a:endParaRPr>
                    </a:p>
                    <a:p>
                      <a:pPr algn="ctr">
                        <a:lnSpc>
                          <a:spcPct val="100000"/>
                        </a:lnSpc>
                      </a:pPr>
                      <a:r>
                        <a:rPr lang="ru-RU" sz="1100" spc="-5"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69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55"/>
                        </a:spcBef>
                      </a:pPr>
                      <a:endParaRPr sz="1100" dirty="0">
                        <a:latin typeface="Century Gothic" panose="020B0502020202020204" pitchFamily="34" charset="0"/>
                        <a:cs typeface="Times New Roman"/>
                      </a:endParaRPr>
                    </a:p>
                    <a:p>
                      <a:pPr marL="92710">
                        <a:lnSpc>
                          <a:spcPct val="100000"/>
                        </a:lnSpc>
                      </a:pPr>
                      <a:r>
                        <a:rPr lang="ru-RU" sz="1100" spc="-5" dirty="0" smtClean="0">
                          <a:latin typeface="Century Gothic" panose="020B0502020202020204" pitchFamily="34" charset="0"/>
                          <a:cs typeface="Cambria"/>
                        </a:rPr>
                        <a:t>-</a:t>
                      </a:r>
                      <a:endParaRPr sz="1100" dirty="0">
                        <a:latin typeface="Century Gothic" panose="020B0502020202020204" pitchFamily="34" charset="0"/>
                        <a:cs typeface="Cambria"/>
                      </a:endParaRPr>
                    </a:p>
                  </a:txBody>
                  <a:tcPr marL="0" marR="0" marT="69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ct val="100000"/>
                        </a:lnSpc>
                        <a:spcBef>
                          <a:spcPts val="55"/>
                        </a:spcBef>
                      </a:pPr>
                      <a:endParaRPr sz="1100" dirty="0">
                        <a:latin typeface="Century Gothic" panose="020B0502020202020204" pitchFamily="34" charset="0"/>
                        <a:cs typeface="Times New Roman"/>
                      </a:endParaRPr>
                    </a:p>
                    <a:p>
                      <a:pPr algn="ctr">
                        <a:lnSpc>
                          <a:spcPct val="100000"/>
                        </a:lnSpc>
                      </a:pPr>
                      <a:r>
                        <a:rPr lang="ru-RU" sz="1100" spc="-5"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698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nSpc>
                          <a:spcPct val="100000"/>
                        </a:lnSpc>
                        <a:spcBef>
                          <a:spcPts val="55"/>
                        </a:spcBef>
                      </a:pPr>
                      <a:endParaRPr sz="1100" dirty="0">
                        <a:latin typeface="Century Gothic" panose="020B0502020202020204" pitchFamily="34" charset="0"/>
                        <a:cs typeface="Times New Roman"/>
                      </a:endParaRPr>
                    </a:p>
                    <a:p>
                      <a:pPr algn="ctr">
                        <a:lnSpc>
                          <a:spcPct val="100000"/>
                        </a:lnSpc>
                      </a:pPr>
                      <a:r>
                        <a:rPr lang="ru-RU" sz="1100" spc="-5"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698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647700">
                <a:tc>
                  <a:txBody>
                    <a:bodyPr/>
                    <a:lstStyle/>
                    <a:p>
                      <a:pPr algn="ctr">
                        <a:lnSpc>
                          <a:spcPts val="1270"/>
                        </a:lnSpc>
                      </a:pPr>
                      <a:r>
                        <a:rPr sz="1100" dirty="0">
                          <a:latin typeface="Century Gothic" panose="020B0502020202020204" pitchFamily="34" charset="0"/>
                          <a:cs typeface="Cambria"/>
                        </a:rPr>
                        <a:t>10.</a:t>
                      </a:r>
                      <a:endParaRPr sz="110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marR="33020">
                        <a:lnSpc>
                          <a:spcPts val="1280"/>
                        </a:lnSpc>
                        <a:spcBef>
                          <a:spcPts val="25"/>
                        </a:spcBef>
                      </a:pPr>
                      <a:r>
                        <a:rPr lang="ru-RU" sz="1100" spc="-10" dirty="0" smtClean="0">
                          <a:latin typeface="Century Gothic" panose="020B0502020202020204" pitchFamily="34" charset="0"/>
                          <a:cs typeface="Cambria"/>
                        </a:rPr>
                        <a:t>Безопасные и качественные автомобильные дороги города Невинномысска на 2020-2024 годы</a:t>
                      </a:r>
                      <a:endParaRPr sz="1100" dirty="0">
                        <a:latin typeface="Century Gothic" panose="020B0502020202020204" pitchFamily="34" charset="0"/>
                        <a:cs typeface="Cambria"/>
                      </a:endParaRPr>
                    </a:p>
                  </a:txBody>
                  <a:tcPr marL="0" marR="0" marT="317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0"/>
                        </a:spcBef>
                      </a:pPr>
                      <a:r>
                        <a:rPr lang="ru-RU" sz="1100" spc="-5" dirty="0" smtClean="0">
                          <a:latin typeface="Century Gothic" panose="020B0502020202020204" pitchFamily="34" charset="0"/>
                          <a:cs typeface="Cambria"/>
                        </a:rPr>
                        <a:t>283,4</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0"/>
                        </a:spcBef>
                      </a:pPr>
                      <a:r>
                        <a:rPr lang="ru-RU" sz="1100" spc="-5" dirty="0" smtClean="0">
                          <a:latin typeface="Century Gothic" panose="020B0502020202020204" pitchFamily="34" charset="0"/>
                          <a:cs typeface="Cambria"/>
                        </a:rPr>
                        <a:t>8,5</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0"/>
                        </a:spcBef>
                      </a:pPr>
                      <a:r>
                        <a:rPr lang="ru-RU" sz="1100" spc="-5" dirty="0" smtClean="0">
                          <a:latin typeface="Century Gothic" panose="020B0502020202020204" pitchFamily="34" charset="0"/>
                          <a:cs typeface="Cambria"/>
                        </a:rPr>
                        <a:t>466,9</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0"/>
                        </a:spcBef>
                      </a:pPr>
                      <a:r>
                        <a:rPr lang="ru-RU" sz="1100" spc="-5" dirty="0" smtClean="0">
                          <a:latin typeface="Century Gothic" panose="020B0502020202020204" pitchFamily="34" charset="0"/>
                          <a:cs typeface="Cambria"/>
                        </a:rPr>
                        <a:t>14,2</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0"/>
                        </a:spcBef>
                      </a:pPr>
                      <a:r>
                        <a:rPr lang="ru-RU" sz="1100" spc="-5" dirty="0" smtClean="0">
                          <a:latin typeface="Century Gothic" panose="020B0502020202020204" pitchFamily="34" charset="0"/>
                          <a:cs typeface="Cambria"/>
                        </a:rPr>
                        <a:t>283,2</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marR="16510" algn="r">
                        <a:lnSpc>
                          <a:spcPct val="100000"/>
                        </a:lnSpc>
                        <a:spcBef>
                          <a:spcPts val="680"/>
                        </a:spcBef>
                      </a:pPr>
                      <a:r>
                        <a:rPr lang="ru-RU" sz="1100" dirty="0" smtClean="0">
                          <a:latin typeface="Century Gothic" panose="020B0502020202020204" pitchFamily="34" charset="0"/>
                          <a:cs typeface="Cambria"/>
                        </a:rPr>
                        <a:t>9,5</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0"/>
                        </a:spcBef>
                      </a:pPr>
                      <a:r>
                        <a:rPr lang="ru-RU" sz="1100" spc="-5" dirty="0" smtClean="0">
                          <a:latin typeface="Century Gothic" panose="020B0502020202020204" pitchFamily="34" charset="0"/>
                          <a:cs typeface="Cambria"/>
                        </a:rPr>
                        <a:t>164,7</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solidFill>
                      <a:srgbClr val="D9EEF3"/>
                    </a:solidFill>
                  </a:tcPr>
                </a:tc>
                <a:tc>
                  <a:txBody>
                    <a:bodyPr/>
                    <a:lstStyle/>
                    <a:p>
                      <a:pPr>
                        <a:lnSpc>
                          <a:spcPct val="100000"/>
                        </a:lnSpc>
                      </a:pPr>
                      <a:endParaRPr sz="1100" dirty="0">
                        <a:latin typeface="Century Gothic" panose="020B0502020202020204" pitchFamily="34" charset="0"/>
                        <a:cs typeface="Times New Roman"/>
                      </a:endParaRPr>
                    </a:p>
                    <a:p>
                      <a:pPr algn="ctr">
                        <a:lnSpc>
                          <a:spcPct val="100000"/>
                        </a:lnSpc>
                        <a:spcBef>
                          <a:spcPts val="680"/>
                        </a:spcBef>
                      </a:pPr>
                      <a:r>
                        <a:rPr lang="ru-RU" sz="1100" spc="-5" dirty="0" smtClean="0">
                          <a:latin typeface="Century Gothic" panose="020B0502020202020204" pitchFamily="34" charset="0"/>
                          <a:cs typeface="Cambria"/>
                        </a:rPr>
                        <a:t>60,7</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448559478"/>
              </p:ext>
            </p:extLst>
          </p:nvPr>
        </p:nvGraphicFramePr>
        <p:xfrm>
          <a:off x="392044" y="9765665"/>
          <a:ext cx="6857873" cy="648715"/>
        </p:xfrm>
        <a:graphic>
          <a:graphicData uri="http://schemas.openxmlformats.org/drawingml/2006/table">
            <a:tbl>
              <a:tblPr firstRow="1" bandRow="1">
                <a:tableStyleId>{2D5ABB26-0587-4C30-8999-92F81FD0307C}</a:tableStyleId>
              </a:tblPr>
              <a:tblGrid>
                <a:gridCol w="2700406"/>
                <a:gridCol w="654696"/>
                <a:gridCol w="445699"/>
                <a:gridCol w="668544"/>
                <a:gridCol w="448043"/>
                <a:gridCol w="668528"/>
                <a:gridCol w="391090"/>
                <a:gridCol w="457200"/>
                <a:gridCol w="423667"/>
              </a:tblGrid>
              <a:tr h="247130">
                <a:tc>
                  <a:txBody>
                    <a:bodyPr/>
                    <a:lstStyle/>
                    <a:p>
                      <a:pPr>
                        <a:lnSpc>
                          <a:spcPts val="1195"/>
                        </a:lnSpc>
                      </a:pPr>
                      <a:r>
                        <a:rPr sz="1200" b="1" spc="-5" dirty="0">
                          <a:latin typeface="Century Gothic" panose="020B0502020202020204" pitchFamily="34" charset="0"/>
                          <a:cs typeface="Cambria"/>
                        </a:rPr>
                        <a:t>Непрограммные</a:t>
                      </a:r>
                      <a:r>
                        <a:rPr sz="1200" b="1" spc="-60" dirty="0">
                          <a:latin typeface="Century Gothic" panose="020B0502020202020204" pitchFamily="34" charset="0"/>
                          <a:cs typeface="Cambria"/>
                        </a:rPr>
                        <a:t> </a:t>
                      </a:r>
                      <a:r>
                        <a:rPr sz="1200" b="1" spc="-5" dirty="0">
                          <a:latin typeface="Century Gothic" panose="020B0502020202020204" pitchFamily="34" charset="0"/>
                          <a:cs typeface="Cambria"/>
                        </a:rPr>
                        <a:t>расходы</a:t>
                      </a:r>
                      <a:endParaRPr sz="12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140"/>
                        </a:lnSpc>
                      </a:pPr>
                      <a:r>
                        <a:rPr lang="ru-RU" sz="1200" b="1" spc="-5" dirty="0" smtClean="0">
                          <a:latin typeface="Century Gothic" panose="020B0502020202020204" pitchFamily="34" charset="0"/>
                          <a:cs typeface="Cambria"/>
                        </a:rPr>
                        <a:t>254,9</a:t>
                      </a:r>
                      <a:endParaRPr sz="12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9525">
                      <a:solidFill>
                        <a:srgbClr val="FFFFFF"/>
                      </a:solidFill>
                      <a:prstDash val="solid"/>
                    </a:lnT>
                    <a:lnB w="6350" cap="flat" cmpd="sng" algn="ctr">
                      <a:solidFill>
                        <a:srgbClr val="91CDDC"/>
                      </a:solidFill>
                      <a:prstDash val="solid"/>
                      <a:round/>
                      <a:headEnd type="none" w="med" len="med"/>
                      <a:tailEnd type="none" w="med" len="med"/>
                    </a:lnB>
                    <a:solidFill>
                      <a:srgbClr val="D9EEF3"/>
                    </a:solidFill>
                  </a:tcPr>
                </a:tc>
                <a:tc>
                  <a:txBody>
                    <a:bodyPr/>
                    <a:lstStyle/>
                    <a:p>
                      <a:pPr marR="80010" algn="r">
                        <a:lnSpc>
                          <a:spcPts val="1140"/>
                        </a:lnSpc>
                      </a:pPr>
                      <a:r>
                        <a:rPr lang="ru-RU" sz="1200" b="1" spc="-5" dirty="0" smtClean="0">
                          <a:latin typeface="Century Gothic" panose="020B0502020202020204" pitchFamily="34" charset="0"/>
                          <a:cs typeface="Cambria"/>
                        </a:rPr>
                        <a:t>7,1</a:t>
                      </a:r>
                      <a:endParaRPr sz="12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140"/>
                        </a:lnSpc>
                      </a:pPr>
                      <a:r>
                        <a:rPr lang="ru-RU" sz="1200" b="1" spc="-5" dirty="0" smtClean="0">
                          <a:latin typeface="Century Gothic" panose="020B0502020202020204" pitchFamily="34" charset="0"/>
                          <a:cs typeface="Cambria"/>
                        </a:rPr>
                        <a:t>249,6</a:t>
                      </a:r>
                      <a:endParaRPr sz="12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marR="45085" algn="r">
                        <a:lnSpc>
                          <a:spcPts val="1140"/>
                        </a:lnSpc>
                      </a:pPr>
                      <a:r>
                        <a:rPr lang="ru-RU" sz="1200" b="1" spc="-5" dirty="0" smtClean="0">
                          <a:latin typeface="Century Gothic" panose="020B0502020202020204" pitchFamily="34" charset="0"/>
                          <a:cs typeface="Cambria"/>
                        </a:rPr>
                        <a:t>7,0</a:t>
                      </a:r>
                      <a:endParaRPr sz="12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140"/>
                        </a:lnSpc>
                      </a:pPr>
                      <a:r>
                        <a:rPr lang="ru-RU" sz="1200" b="1" spc="-5" dirty="0" smtClean="0">
                          <a:latin typeface="Century Gothic" panose="020B0502020202020204" pitchFamily="34" charset="0"/>
                          <a:cs typeface="Cambria"/>
                        </a:rPr>
                        <a:t>245,9</a:t>
                      </a:r>
                      <a:endParaRPr sz="12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140"/>
                        </a:lnSpc>
                      </a:pPr>
                      <a:r>
                        <a:rPr lang="ru-RU" sz="1200" b="1" spc="-10" dirty="0" smtClean="0">
                          <a:latin typeface="Century Gothic" panose="020B0502020202020204" pitchFamily="34" charset="0"/>
                          <a:cs typeface="Cambria"/>
                        </a:rPr>
                        <a:t>7,5</a:t>
                      </a:r>
                      <a:endParaRPr sz="12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r">
                        <a:lnSpc>
                          <a:spcPts val="1140"/>
                        </a:lnSpc>
                      </a:pPr>
                      <a:r>
                        <a:rPr lang="ru-RU" sz="1200" b="1" spc="-5" dirty="0" smtClean="0">
                          <a:latin typeface="Century Gothic" panose="020B0502020202020204" pitchFamily="34" charset="0"/>
                          <a:cs typeface="Cambria"/>
                        </a:rPr>
                        <a:t>97,9</a:t>
                      </a:r>
                      <a:endParaRPr sz="12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c>
                  <a:txBody>
                    <a:bodyPr/>
                    <a:lstStyle/>
                    <a:p>
                      <a:pPr algn="ctr">
                        <a:lnSpc>
                          <a:spcPts val="1140"/>
                        </a:lnSpc>
                      </a:pPr>
                      <a:r>
                        <a:rPr lang="ru-RU" sz="1200" b="1" spc="-10" dirty="0" smtClean="0">
                          <a:latin typeface="Century Gothic" panose="020B0502020202020204" pitchFamily="34" charset="0"/>
                          <a:cs typeface="Cambria"/>
                        </a:rPr>
                        <a:t>98,5</a:t>
                      </a:r>
                      <a:endParaRPr sz="12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9525">
                      <a:solidFill>
                        <a:srgbClr val="FFFFFF"/>
                      </a:solidFill>
                      <a:prstDash val="solid"/>
                    </a:lnT>
                    <a:lnB w="6350">
                      <a:solidFill>
                        <a:srgbClr val="91CDDC"/>
                      </a:solidFill>
                      <a:prstDash val="solid"/>
                    </a:lnB>
                    <a:solidFill>
                      <a:srgbClr val="D9EEF3"/>
                    </a:solidFill>
                  </a:tcPr>
                </a:tc>
              </a:tr>
              <a:tr h="401585">
                <a:tc>
                  <a:txBody>
                    <a:bodyPr/>
                    <a:lstStyle/>
                    <a:p>
                      <a:pPr marR="552450">
                        <a:lnSpc>
                          <a:spcPts val="1300"/>
                        </a:lnSpc>
                      </a:pPr>
                      <a:r>
                        <a:rPr sz="1200" b="1" spc="-5" dirty="0">
                          <a:latin typeface="Century Gothic" panose="020B0502020202020204" pitchFamily="34" charset="0"/>
                          <a:cs typeface="Cambria"/>
                        </a:rPr>
                        <a:t>Условно утвержденные  расходы</a:t>
                      </a:r>
                      <a:endParaRPr sz="12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665"/>
                        </a:spcBef>
                      </a:pPr>
                      <a:r>
                        <a:rPr sz="1200" b="1" dirty="0">
                          <a:latin typeface="Century Gothic" panose="020B0502020202020204" pitchFamily="34" charset="0"/>
                          <a:cs typeface="Cambria"/>
                        </a:rPr>
                        <a:t>х</a:t>
                      </a:r>
                      <a:endParaRPr sz="1200" dirty="0">
                        <a:latin typeface="Century Gothic" panose="020B0502020202020204" pitchFamily="34" charset="0"/>
                        <a:cs typeface="Cambria"/>
                      </a:endParaRPr>
                    </a:p>
                  </a:txBody>
                  <a:tcPr marL="0" marR="0" marT="8445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solidFill>
                      <a:srgbClr val="D9EEF3"/>
                    </a:solidFill>
                  </a:tcPr>
                </a:tc>
                <a:tc>
                  <a:txBody>
                    <a:bodyPr/>
                    <a:lstStyle/>
                    <a:p>
                      <a:pPr algn="ctr">
                        <a:lnSpc>
                          <a:spcPct val="100000"/>
                        </a:lnSpc>
                        <a:spcBef>
                          <a:spcPts val="665"/>
                        </a:spcBef>
                      </a:pPr>
                      <a:r>
                        <a:rPr sz="1200" b="1" dirty="0">
                          <a:latin typeface="Century Gothic" panose="020B0502020202020204" pitchFamily="34" charset="0"/>
                          <a:cs typeface="Cambria"/>
                        </a:rPr>
                        <a:t>х</a:t>
                      </a:r>
                      <a:endParaRPr sz="1200" dirty="0">
                        <a:latin typeface="Century Gothic" panose="020B0502020202020204" pitchFamily="34" charset="0"/>
                        <a:cs typeface="Cambria"/>
                      </a:endParaRPr>
                    </a:p>
                  </a:txBody>
                  <a:tcPr marL="0" marR="0" marT="8445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665"/>
                        </a:spcBef>
                      </a:pPr>
                      <a:r>
                        <a:rPr lang="ru-RU" sz="1200" b="1" spc="-10" dirty="0" smtClean="0">
                          <a:latin typeface="Century Gothic" panose="020B0502020202020204" pitchFamily="34" charset="0"/>
                          <a:cs typeface="Cambria"/>
                        </a:rPr>
                        <a:t>29,5</a:t>
                      </a:r>
                      <a:endParaRPr sz="1200" dirty="0">
                        <a:latin typeface="Century Gothic" panose="020B0502020202020204" pitchFamily="34" charset="0"/>
                        <a:cs typeface="Cambria"/>
                      </a:endParaRPr>
                    </a:p>
                  </a:txBody>
                  <a:tcPr marL="0" marR="0" marT="8445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665"/>
                        </a:spcBef>
                      </a:pPr>
                      <a:r>
                        <a:rPr sz="1200" b="1" dirty="0">
                          <a:latin typeface="Century Gothic" panose="020B0502020202020204" pitchFamily="34" charset="0"/>
                          <a:cs typeface="Cambria"/>
                        </a:rPr>
                        <a:t>х</a:t>
                      </a:r>
                      <a:endParaRPr sz="1200" dirty="0">
                        <a:latin typeface="Century Gothic" panose="020B0502020202020204" pitchFamily="34" charset="0"/>
                        <a:cs typeface="Cambria"/>
                      </a:endParaRPr>
                    </a:p>
                  </a:txBody>
                  <a:tcPr marL="0" marR="0" marT="8445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665"/>
                        </a:spcBef>
                      </a:pPr>
                      <a:r>
                        <a:rPr lang="ru-RU" sz="1200" b="1" spc="-10" dirty="0" smtClean="0">
                          <a:latin typeface="Century Gothic" panose="020B0502020202020204" pitchFamily="34" charset="0"/>
                          <a:cs typeface="Cambria"/>
                        </a:rPr>
                        <a:t>58,4</a:t>
                      </a:r>
                      <a:endParaRPr sz="1200" dirty="0">
                        <a:latin typeface="Century Gothic" panose="020B0502020202020204" pitchFamily="34" charset="0"/>
                        <a:cs typeface="Cambria"/>
                      </a:endParaRPr>
                    </a:p>
                  </a:txBody>
                  <a:tcPr marL="0" marR="0" marT="8445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665"/>
                        </a:spcBef>
                      </a:pPr>
                      <a:r>
                        <a:rPr sz="1200" b="1" dirty="0">
                          <a:latin typeface="Century Gothic" panose="020B0502020202020204" pitchFamily="34" charset="0"/>
                          <a:cs typeface="Cambria"/>
                        </a:rPr>
                        <a:t>х</a:t>
                      </a:r>
                      <a:endParaRPr sz="1200" dirty="0">
                        <a:latin typeface="Century Gothic" panose="020B0502020202020204" pitchFamily="34" charset="0"/>
                        <a:cs typeface="Cambria"/>
                      </a:endParaRPr>
                    </a:p>
                  </a:txBody>
                  <a:tcPr marL="0" marR="0" marT="8445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665"/>
                        </a:spcBef>
                      </a:pPr>
                      <a:r>
                        <a:rPr sz="1200" b="1" dirty="0">
                          <a:latin typeface="Century Gothic" panose="020B0502020202020204" pitchFamily="34" charset="0"/>
                          <a:cs typeface="Cambria"/>
                        </a:rPr>
                        <a:t>х</a:t>
                      </a:r>
                      <a:endParaRPr sz="1200" dirty="0">
                        <a:latin typeface="Century Gothic" panose="020B0502020202020204" pitchFamily="34" charset="0"/>
                        <a:cs typeface="Cambria"/>
                      </a:endParaRPr>
                    </a:p>
                  </a:txBody>
                  <a:tcPr marL="0" marR="0" marT="8445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c>
                  <a:txBody>
                    <a:bodyPr/>
                    <a:lstStyle/>
                    <a:p>
                      <a:pPr algn="ctr">
                        <a:lnSpc>
                          <a:spcPct val="100000"/>
                        </a:lnSpc>
                        <a:spcBef>
                          <a:spcPts val="665"/>
                        </a:spcBef>
                      </a:pPr>
                      <a:r>
                        <a:rPr sz="1200" b="1" dirty="0">
                          <a:latin typeface="Century Gothic" panose="020B0502020202020204" pitchFamily="34" charset="0"/>
                          <a:cs typeface="Cambria"/>
                        </a:rPr>
                        <a:t>х</a:t>
                      </a:r>
                      <a:endParaRPr sz="1200" dirty="0">
                        <a:latin typeface="Century Gothic" panose="020B0502020202020204" pitchFamily="34" charset="0"/>
                        <a:cs typeface="Cambria"/>
                      </a:endParaRPr>
                    </a:p>
                  </a:txBody>
                  <a:tcPr marL="0" marR="0" marT="8445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9EEF3"/>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1296" y="229303"/>
            <a:ext cx="7255000" cy="3534686"/>
          </a:xfrm>
          <a:prstGeom prst="rect">
            <a:avLst/>
          </a:prstGeom>
        </p:spPr>
        <p:txBody>
          <a:bodyPr vert="horz" wrap="square" lIns="0" tIns="12065" rIns="0" bIns="0" rtlCol="0">
            <a:spAutoFit/>
          </a:bodyPr>
          <a:lstStyle/>
          <a:p>
            <a:pPr marR="5080" algn="r">
              <a:lnSpc>
                <a:spcPct val="100000"/>
              </a:lnSpc>
              <a:spcBef>
                <a:spcPts val="95"/>
              </a:spcBef>
            </a:pPr>
            <a:r>
              <a:rPr lang="ru-RU" sz="1600" b="1" dirty="0" smtClean="0">
                <a:latin typeface="Century Gothic" panose="020B0502020202020204" pitchFamily="34" charset="0"/>
                <a:cs typeface="Times New Roman"/>
              </a:rPr>
              <a:t>19</a:t>
            </a:r>
            <a:endParaRPr sz="1600" dirty="0">
              <a:latin typeface="Century Gothic" panose="020B0502020202020204" pitchFamily="34" charset="0"/>
              <a:cs typeface="Times New Roman"/>
            </a:endParaRPr>
          </a:p>
          <a:p>
            <a:pPr>
              <a:lnSpc>
                <a:spcPct val="100000"/>
              </a:lnSpc>
              <a:spcBef>
                <a:spcPts val="50"/>
              </a:spcBef>
            </a:pPr>
            <a:endParaRPr sz="1750" dirty="0">
              <a:latin typeface="Times New Roman"/>
              <a:cs typeface="Times New Roman"/>
            </a:endParaRPr>
          </a:p>
          <a:p>
            <a:pPr marL="102235" marR="115570" indent="450850" algn="just">
              <a:lnSpc>
                <a:spcPct val="104099"/>
              </a:lnSpc>
            </a:pPr>
            <a:r>
              <a:rPr lang="ru-RU" sz="1250" spc="-5" dirty="0" smtClean="0">
                <a:latin typeface="Century Gothic" panose="020B0502020202020204" pitchFamily="34" charset="0"/>
                <a:cs typeface="Times New Roman"/>
              </a:rPr>
              <a:t>Расходная часть</a:t>
            </a:r>
            <a:r>
              <a:rPr sz="1250" spc="-5" dirty="0" smtClean="0">
                <a:latin typeface="Century Gothic" panose="020B0502020202020204" pitchFamily="34" charset="0"/>
                <a:cs typeface="Times New Roman"/>
              </a:rPr>
              <a:t> </a:t>
            </a:r>
            <a:r>
              <a:rPr lang="ru-RU" sz="1250" spc="-5" dirty="0" smtClean="0">
                <a:latin typeface="Century Gothic" panose="020B0502020202020204" pitchFamily="34" charset="0"/>
                <a:cs typeface="Times New Roman"/>
              </a:rPr>
              <a:t>местного бюджета сформирована</a:t>
            </a:r>
            <a:r>
              <a:rPr sz="1250" spc="-5" dirty="0" smtClean="0">
                <a:latin typeface="Century Gothic" panose="020B0502020202020204" pitchFamily="34" charset="0"/>
                <a:cs typeface="Times New Roman"/>
              </a:rPr>
              <a:t> </a:t>
            </a:r>
            <a:r>
              <a:rPr lang="ru-RU" sz="1250" spc="-5" dirty="0" smtClean="0">
                <a:latin typeface="Century Gothic" panose="020B0502020202020204" pitchFamily="34" charset="0"/>
                <a:cs typeface="Times New Roman"/>
              </a:rPr>
              <a:t>на основе10</a:t>
            </a:r>
            <a:r>
              <a:rPr sz="1250" spc="-5" dirty="0" smtClean="0">
                <a:latin typeface="Century Gothic" panose="020B0502020202020204" pitchFamily="34" charset="0"/>
                <a:cs typeface="Times New Roman"/>
              </a:rPr>
              <a:t> </a:t>
            </a:r>
            <a:r>
              <a:rPr sz="1250" spc="-5" dirty="0">
                <a:latin typeface="Century Gothic" panose="020B0502020202020204" pitchFamily="34" charset="0"/>
                <a:cs typeface="Times New Roman"/>
              </a:rPr>
              <a:t>муниципальных программ,  разработанных в соответствии с целями социально-экономического развития</a:t>
            </a:r>
            <a:r>
              <a:rPr sz="1250" spc="165" dirty="0">
                <a:latin typeface="Century Gothic" panose="020B0502020202020204" pitchFamily="34" charset="0"/>
                <a:cs typeface="Times New Roman"/>
              </a:rPr>
              <a:t> </a:t>
            </a:r>
            <a:r>
              <a:rPr sz="1250" spc="-5" dirty="0">
                <a:latin typeface="Century Gothic" panose="020B0502020202020204" pitchFamily="34" charset="0"/>
                <a:cs typeface="Times New Roman"/>
              </a:rPr>
              <a:t>города.</a:t>
            </a:r>
            <a:endParaRPr sz="1250" dirty="0">
              <a:latin typeface="Century Gothic" panose="020B0502020202020204" pitchFamily="34" charset="0"/>
              <a:cs typeface="Times New Roman"/>
            </a:endParaRPr>
          </a:p>
          <a:p>
            <a:pPr marL="102235" marR="116205" indent="269240" algn="just">
              <a:lnSpc>
                <a:spcPct val="103200"/>
              </a:lnSpc>
            </a:pPr>
            <a:r>
              <a:rPr lang="ru-RU" sz="1250" spc="-5" dirty="0" smtClean="0">
                <a:latin typeface="Century Gothic" panose="020B0502020202020204" pitchFamily="34" charset="0"/>
                <a:cs typeface="Times New Roman"/>
              </a:rPr>
              <a:t>В состав непрограммных</a:t>
            </a:r>
            <a:r>
              <a:rPr sz="1250" spc="-5" dirty="0" smtClean="0">
                <a:latin typeface="Century Gothic" panose="020B0502020202020204" pitchFamily="34" charset="0"/>
                <a:cs typeface="Times New Roman"/>
              </a:rPr>
              <a:t> </a:t>
            </a:r>
            <a:r>
              <a:rPr lang="ru-RU" sz="1250" spc="-5" dirty="0" smtClean="0">
                <a:latin typeface="Century Gothic" panose="020B0502020202020204" pitchFamily="34" charset="0"/>
                <a:cs typeface="Times New Roman"/>
              </a:rPr>
              <a:t>расходов входит</a:t>
            </a:r>
            <a:r>
              <a:rPr sz="1250" spc="-5" dirty="0" smtClean="0">
                <a:latin typeface="Century Gothic" panose="020B0502020202020204" pitchFamily="34" charset="0"/>
                <a:cs typeface="Times New Roman"/>
              </a:rPr>
              <a:t> </a:t>
            </a:r>
            <a:r>
              <a:rPr lang="ru-RU" sz="1250" spc="-5" dirty="0" smtClean="0">
                <a:latin typeface="Century Gothic" panose="020B0502020202020204" pitchFamily="34" charset="0"/>
                <a:cs typeface="Times New Roman"/>
              </a:rPr>
              <a:t>обеспечение</a:t>
            </a:r>
            <a:r>
              <a:rPr sz="1250" spc="-5" dirty="0" smtClean="0">
                <a:latin typeface="Century Gothic" panose="020B0502020202020204" pitchFamily="34" charset="0"/>
                <a:cs typeface="Times New Roman"/>
              </a:rPr>
              <a:t> </a:t>
            </a:r>
            <a:r>
              <a:rPr lang="ru-RU" sz="1250" spc="-5" dirty="0" smtClean="0">
                <a:latin typeface="Century Gothic" panose="020B0502020202020204" pitchFamily="34" charset="0"/>
                <a:cs typeface="Times New Roman"/>
              </a:rPr>
              <a:t>функций</a:t>
            </a:r>
            <a:r>
              <a:rPr sz="1250" spc="-5" dirty="0" smtClean="0">
                <a:latin typeface="Century Gothic" panose="020B0502020202020204" pitchFamily="34" charset="0"/>
                <a:cs typeface="Times New Roman"/>
              </a:rPr>
              <a:t> </a:t>
            </a:r>
            <a:r>
              <a:rPr lang="ru-RU" sz="1250" spc="-5" dirty="0" smtClean="0">
                <a:latin typeface="Century Gothic" panose="020B0502020202020204" pitchFamily="34" charset="0"/>
                <a:cs typeface="Times New Roman"/>
              </a:rPr>
              <a:t>органов</a:t>
            </a:r>
            <a:r>
              <a:rPr sz="1250" spc="-5" dirty="0" smtClean="0">
                <a:latin typeface="Century Gothic" panose="020B0502020202020204" pitchFamily="34" charset="0"/>
                <a:cs typeface="Times New Roman"/>
              </a:rPr>
              <a:t> </a:t>
            </a:r>
            <a:r>
              <a:rPr lang="ru-RU" sz="1250" spc="-5" dirty="0" smtClean="0">
                <a:latin typeface="Century Gothic" panose="020B0502020202020204" pitchFamily="34" charset="0"/>
                <a:cs typeface="Times New Roman"/>
              </a:rPr>
              <a:t>местного</a:t>
            </a:r>
            <a:r>
              <a:rPr sz="1250" spc="-5" dirty="0" smtClean="0">
                <a:latin typeface="Century Gothic" panose="020B0502020202020204" pitchFamily="34" charset="0"/>
                <a:cs typeface="Times New Roman"/>
              </a:rPr>
              <a:t>  </a:t>
            </a:r>
            <a:r>
              <a:rPr lang="ru-RU" sz="1250" spc="-5" dirty="0" smtClean="0">
                <a:latin typeface="Century Gothic" panose="020B0502020202020204" pitchFamily="34" charset="0"/>
                <a:cs typeface="Times New Roman"/>
              </a:rPr>
              <a:t>самоуправления</a:t>
            </a:r>
            <a:r>
              <a:rPr sz="1250" spc="-5" dirty="0" smtClean="0">
                <a:latin typeface="Century Gothic" panose="020B0502020202020204" pitchFamily="34" charset="0"/>
                <a:cs typeface="Times New Roman"/>
              </a:rPr>
              <a:t>, </a:t>
            </a:r>
            <a:r>
              <a:rPr sz="1250" spc="-5" dirty="0">
                <a:latin typeface="Century Gothic" panose="020B0502020202020204" pitchFamily="34" charset="0"/>
                <a:cs typeface="Times New Roman"/>
              </a:rPr>
              <a:t>финансовое обеспечение непредвиденных расходов,  осуществление отдельных государственных  полномочий, расходы  на </a:t>
            </a:r>
            <a:r>
              <a:rPr sz="1250" dirty="0">
                <a:latin typeface="Century Gothic" panose="020B0502020202020204" pitchFamily="34" charset="0"/>
                <a:cs typeface="Times New Roman"/>
              </a:rPr>
              <a:t>исполнение </a:t>
            </a:r>
            <a:r>
              <a:rPr sz="1250" spc="-5" dirty="0">
                <a:latin typeface="Century Gothic" panose="020B0502020202020204" pitchFamily="34" charset="0"/>
                <a:cs typeface="Times New Roman"/>
              </a:rPr>
              <a:t>решений</a:t>
            </a:r>
            <a:r>
              <a:rPr sz="1250" spc="50" dirty="0">
                <a:latin typeface="Century Gothic" panose="020B0502020202020204" pitchFamily="34" charset="0"/>
                <a:cs typeface="Times New Roman"/>
              </a:rPr>
              <a:t> </a:t>
            </a:r>
            <a:r>
              <a:rPr sz="1250" spc="-15" dirty="0">
                <a:latin typeface="Century Gothic" panose="020B0502020202020204" pitchFamily="34" charset="0"/>
                <a:cs typeface="Times New Roman"/>
              </a:rPr>
              <a:t>судебных</a:t>
            </a:r>
            <a:endParaRPr sz="1250" dirty="0">
              <a:latin typeface="Century Gothic" panose="020B0502020202020204" pitchFamily="34" charset="0"/>
              <a:cs typeface="Times New Roman"/>
            </a:endParaRPr>
          </a:p>
          <a:p>
            <a:pPr marL="102235" algn="just">
              <a:lnSpc>
                <a:spcPct val="100000"/>
              </a:lnSpc>
              <a:spcBef>
                <a:spcPts val="60"/>
              </a:spcBef>
            </a:pPr>
            <a:r>
              <a:rPr lang="ru-RU" sz="1250" spc="-5" dirty="0" smtClean="0">
                <a:latin typeface="Century Gothic" panose="020B0502020202020204" pitchFamily="34" charset="0"/>
                <a:cs typeface="Times New Roman"/>
              </a:rPr>
              <a:t>органов </a:t>
            </a:r>
            <a:r>
              <a:rPr sz="1250" spc="-5" dirty="0" smtClean="0">
                <a:latin typeface="Century Gothic" panose="020B0502020202020204" pitchFamily="34" charset="0"/>
                <a:cs typeface="Times New Roman"/>
              </a:rPr>
              <a:t>и</a:t>
            </a:r>
            <a:r>
              <a:rPr sz="1250" spc="35" dirty="0" smtClean="0">
                <a:latin typeface="Century Gothic" panose="020B0502020202020204" pitchFamily="34" charset="0"/>
                <a:cs typeface="Times New Roman"/>
              </a:rPr>
              <a:t> </a:t>
            </a:r>
            <a:r>
              <a:rPr sz="1250" spc="-5" dirty="0">
                <a:latin typeface="Century Gothic" panose="020B0502020202020204" pitchFamily="34" charset="0"/>
                <a:cs typeface="Times New Roman"/>
              </a:rPr>
              <a:t>другие.</a:t>
            </a:r>
            <a:endParaRPr sz="1250" dirty="0">
              <a:latin typeface="Century Gothic" panose="020B0502020202020204" pitchFamily="34" charset="0"/>
              <a:cs typeface="Times New Roman"/>
            </a:endParaRPr>
          </a:p>
          <a:p>
            <a:pPr>
              <a:lnSpc>
                <a:spcPct val="100000"/>
              </a:lnSpc>
            </a:pPr>
            <a:endParaRPr sz="1400" dirty="0">
              <a:latin typeface="Times New Roman"/>
              <a:cs typeface="Times New Roman"/>
            </a:endParaRPr>
          </a:p>
          <a:p>
            <a:pPr marL="12700" marR="3632835">
              <a:lnSpc>
                <a:spcPct val="102000"/>
              </a:lnSpc>
              <a:spcBef>
                <a:spcPts val="5"/>
              </a:spcBef>
            </a:pPr>
            <a:r>
              <a:rPr sz="1500" b="1" spc="-5" dirty="0" smtClean="0">
                <a:solidFill>
                  <a:srgbClr val="4AACC5"/>
                </a:solidFill>
                <a:latin typeface="Century Gothic" panose="020B0502020202020204" pitchFamily="34" charset="0"/>
                <a:cs typeface="Calibri"/>
              </a:rPr>
              <a:t>СТРУКТУРА </a:t>
            </a:r>
            <a:r>
              <a:rPr sz="1500" b="1" spc="-5" dirty="0">
                <a:solidFill>
                  <a:srgbClr val="4AACC5"/>
                </a:solidFill>
                <a:latin typeface="Century Gothic" panose="020B0502020202020204" pitchFamily="34" charset="0"/>
                <a:cs typeface="Calibri"/>
              </a:rPr>
              <a:t>БЮДЖЕТНЫХ АССИГНОВАНИЙ  </a:t>
            </a:r>
            <a:r>
              <a:rPr sz="1500" b="1" dirty="0">
                <a:solidFill>
                  <a:srgbClr val="4AACC5"/>
                </a:solidFill>
                <a:latin typeface="Century Gothic" panose="020B0502020202020204" pitchFamily="34" charset="0"/>
                <a:cs typeface="Calibri"/>
              </a:rPr>
              <a:t>ПО </a:t>
            </a:r>
            <a:r>
              <a:rPr sz="1500" b="1" spc="-5" dirty="0">
                <a:solidFill>
                  <a:srgbClr val="4AACC5"/>
                </a:solidFill>
                <a:latin typeface="Century Gothic" panose="020B0502020202020204" pitchFamily="34" charset="0"/>
                <a:cs typeface="Calibri"/>
              </a:rPr>
              <a:t>МУНИЦИПАЛЬНЫМ ПРОГРАММАМ</a:t>
            </a:r>
            <a:r>
              <a:rPr sz="1500" b="1" spc="-35" dirty="0">
                <a:solidFill>
                  <a:srgbClr val="4AACC5"/>
                </a:solidFill>
                <a:latin typeface="Century Gothic" panose="020B0502020202020204" pitchFamily="34" charset="0"/>
                <a:cs typeface="Calibri"/>
              </a:rPr>
              <a:t> </a:t>
            </a:r>
            <a:r>
              <a:rPr sz="1500" b="1" dirty="0">
                <a:solidFill>
                  <a:srgbClr val="4AACC5"/>
                </a:solidFill>
                <a:latin typeface="Century Gothic" panose="020B0502020202020204" pitchFamily="34" charset="0"/>
                <a:cs typeface="Calibri"/>
              </a:rPr>
              <a:t>И</a:t>
            </a:r>
            <a:endParaRPr sz="1500" dirty="0">
              <a:latin typeface="Century Gothic" panose="020B0502020202020204" pitchFamily="34" charset="0"/>
              <a:cs typeface="Calibri"/>
            </a:endParaRPr>
          </a:p>
          <a:p>
            <a:pPr marL="12700" marR="2694305">
              <a:lnSpc>
                <a:spcPts val="1839"/>
              </a:lnSpc>
              <a:spcBef>
                <a:spcPts val="50"/>
              </a:spcBef>
            </a:pPr>
            <a:r>
              <a:rPr sz="1500" b="1" spc="-5" dirty="0">
                <a:solidFill>
                  <a:srgbClr val="4AACC5"/>
                </a:solidFill>
                <a:latin typeface="Century Gothic" panose="020B0502020202020204" pitchFamily="34" charset="0"/>
                <a:cs typeface="Calibri"/>
              </a:rPr>
              <a:t>НЕПРОГРАММНЫМ НАПРАВЛЕНИЯМ ДЕЯТЕЛЬНОСТИ  </a:t>
            </a:r>
            <a:r>
              <a:rPr sz="1500" b="1" dirty="0">
                <a:solidFill>
                  <a:srgbClr val="4AACC5"/>
                </a:solidFill>
                <a:latin typeface="Century Gothic" panose="020B0502020202020204" pitchFamily="34" charset="0"/>
                <a:cs typeface="Calibri"/>
              </a:rPr>
              <a:t>НА </a:t>
            </a:r>
            <a:r>
              <a:rPr sz="1500" b="1" spc="-5" dirty="0" smtClean="0">
                <a:solidFill>
                  <a:srgbClr val="4AACC5"/>
                </a:solidFill>
                <a:latin typeface="Century Gothic" panose="020B0502020202020204" pitchFamily="34" charset="0"/>
                <a:cs typeface="Calibri"/>
              </a:rPr>
              <a:t>202</a:t>
            </a:r>
            <a:r>
              <a:rPr lang="ru-RU" sz="1500" b="1" spc="-5" dirty="0" smtClean="0">
                <a:solidFill>
                  <a:srgbClr val="4AACC5"/>
                </a:solidFill>
                <a:latin typeface="Century Gothic" panose="020B0502020202020204" pitchFamily="34" charset="0"/>
                <a:cs typeface="Calibri"/>
              </a:rPr>
              <a:t>2</a:t>
            </a:r>
            <a:r>
              <a:rPr sz="1500" b="1" spc="-80" dirty="0" smtClean="0">
                <a:solidFill>
                  <a:srgbClr val="4AACC5"/>
                </a:solidFill>
                <a:latin typeface="Century Gothic" panose="020B0502020202020204" pitchFamily="34" charset="0"/>
                <a:cs typeface="Calibri"/>
              </a:rPr>
              <a:t> </a:t>
            </a:r>
            <a:r>
              <a:rPr sz="1500" b="1" spc="-5" dirty="0">
                <a:solidFill>
                  <a:srgbClr val="4AACC5"/>
                </a:solidFill>
                <a:latin typeface="Century Gothic" panose="020B0502020202020204" pitchFamily="34" charset="0"/>
                <a:cs typeface="Calibri"/>
              </a:rPr>
              <a:t>ГОД</a:t>
            </a:r>
            <a:endParaRPr sz="1500" dirty="0">
              <a:latin typeface="Century Gothic" panose="020B0502020202020204" pitchFamily="34" charset="0"/>
              <a:cs typeface="Calibri"/>
            </a:endParaRPr>
          </a:p>
        </p:txBody>
      </p:sp>
      <p:sp>
        <p:nvSpPr>
          <p:cNvPr id="3" name="object 3"/>
          <p:cNvSpPr/>
          <p:nvPr/>
        </p:nvSpPr>
        <p:spPr>
          <a:xfrm>
            <a:off x="2286000" y="5548883"/>
            <a:ext cx="1866138" cy="159791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286001" y="5945263"/>
            <a:ext cx="1981198" cy="818173"/>
          </a:xfrm>
          <a:prstGeom prst="rect">
            <a:avLst/>
          </a:prstGeom>
        </p:spPr>
        <p:txBody>
          <a:bodyPr vert="horz" wrap="square" lIns="0" tIns="35560" rIns="0" bIns="0" rtlCol="0">
            <a:spAutoFit/>
          </a:bodyPr>
          <a:lstStyle/>
          <a:p>
            <a:pPr marL="133985" marR="127000" indent="-635" algn="ctr">
              <a:lnSpc>
                <a:spcPts val="1270"/>
              </a:lnSpc>
              <a:spcBef>
                <a:spcPts val="280"/>
              </a:spcBef>
            </a:pPr>
            <a:r>
              <a:rPr sz="1600" b="1" spc="-5" dirty="0" smtClean="0">
                <a:solidFill>
                  <a:srgbClr val="FFFFFF"/>
                </a:solidFill>
                <a:latin typeface="Century Gothic" panose="020B0502020202020204" pitchFamily="34" charset="0"/>
                <a:cs typeface="Cambria"/>
              </a:rPr>
              <a:t>202</a:t>
            </a:r>
            <a:r>
              <a:rPr lang="ru-RU" sz="1600" b="1" spc="-5" dirty="0" smtClean="0">
                <a:solidFill>
                  <a:srgbClr val="FFFFFF"/>
                </a:solidFill>
                <a:latin typeface="Century Gothic" panose="020B0502020202020204" pitchFamily="34" charset="0"/>
                <a:cs typeface="Cambria"/>
              </a:rPr>
              <a:t>2</a:t>
            </a:r>
            <a:r>
              <a:rPr sz="1600" b="1" spc="-5" dirty="0" smtClean="0">
                <a:solidFill>
                  <a:srgbClr val="FFFFFF"/>
                </a:solidFill>
                <a:latin typeface="Century Gothic" panose="020B0502020202020204" pitchFamily="34" charset="0"/>
                <a:cs typeface="Cambria"/>
              </a:rPr>
              <a:t> </a:t>
            </a:r>
            <a:r>
              <a:rPr lang="ru-RU" sz="1600" b="1" spc="-25" dirty="0" smtClean="0">
                <a:solidFill>
                  <a:srgbClr val="FFFFFF"/>
                </a:solidFill>
                <a:latin typeface="Century Gothic" panose="020B0502020202020204" pitchFamily="34" charset="0"/>
                <a:cs typeface="Cambria"/>
              </a:rPr>
              <a:t>год</a:t>
            </a:r>
            <a:r>
              <a:rPr sz="1600" b="1" spc="-25" dirty="0" smtClean="0">
                <a:solidFill>
                  <a:srgbClr val="FFFFFF"/>
                </a:solidFill>
                <a:latin typeface="Century Gothic" panose="020B0502020202020204" pitchFamily="34" charset="0"/>
                <a:cs typeface="Cambria"/>
              </a:rPr>
              <a:t> </a:t>
            </a:r>
            <a:r>
              <a:rPr sz="1600" b="1" dirty="0" smtClean="0">
                <a:solidFill>
                  <a:srgbClr val="FFFFFF"/>
                </a:solidFill>
                <a:latin typeface="Century Gothic" panose="020B0502020202020204" pitchFamily="34" charset="0"/>
                <a:cs typeface="Cambria"/>
              </a:rPr>
              <a:t>-</a:t>
            </a:r>
            <a:endParaRPr sz="1600" b="1" dirty="0">
              <a:latin typeface="Century Gothic" panose="020B0502020202020204" pitchFamily="34" charset="0"/>
              <a:cs typeface="Cambria"/>
            </a:endParaRPr>
          </a:p>
          <a:p>
            <a:pPr algn="ctr">
              <a:lnSpc>
                <a:spcPts val="1355"/>
              </a:lnSpc>
              <a:spcBef>
                <a:spcPts val="290"/>
              </a:spcBef>
            </a:pPr>
            <a:r>
              <a:rPr lang="ru-RU" sz="1600" b="1" spc="-5" dirty="0" smtClean="0">
                <a:solidFill>
                  <a:srgbClr val="FFFFFF"/>
                </a:solidFill>
                <a:latin typeface="Century Gothic" panose="020B0502020202020204" pitchFamily="34" charset="0"/>
                <a:cs typeface="Cambria"/>
              </a:rPr>
              <a:t>3595,4</a:t>
            </a:r>
            <a:r>
              <a:rPr sz="1600" b="1" spc="-60" dirty="0" smtClean="0">
                <a:solidFill>
                  <a:srgbClr val="FFFFFF"/>
                </a:solidFill>
                <a:latin typeface="Century Gothic" panose="020B0502020202020204" pitchFamily="34" charset="0"/>
                <a:cs typeface="Cambria"/>
              </a:rPr>
              <a:t> </a:t>
            </a:r>
            <a:endParaRPr lang="ru-RU" sz="1600" b="1" spc="-60" dirty="0" smtClean="0">
              <a:solidFill>
                <a:srgbClr val="FFFFFF"/>
              </a:solidFill>
              <a:latin typeface="Century Gothic" panose="020B0502020202020204" pitchFamily="34" charset="0"/>
              <a:cs typeface="Cambria"/>
            </a:endParaRPr>
          </a:p>
          <a:p>
            <a:pPr algn="ctr">
              <a:lnSpc>
                <a:spcPts val="1355"/>
              </a:lnSpc>
              <a:spcBef>
                <a:spcPts val="290"/>
              </a:spcBef>
            </a:pPr>
            <a:r>
              <a:rPr lang="ru-RU" sz="1600" b="1" spc="-5" dirty="0" smtClean="0">
                <a:solidFill>
                  <a:srgbClr val="FFFFFF"/>
                </a:solidFill>
                <a:latin typeface="Century Gothic" panose="020B0502020202020204" pitchFamily="34" charset="0"/>
                <a:cs typeface="Cambria"/>
              </a:rPr>
              <a:t>млн</a:t>
            </a:r>
            <a:r>
              <a:rPr sz="1600" b="1" spc="-5" dirty="0" smtClean="0">
                <a:solidFill>
                  <a:srgbClr val="FFFFFF"/>
                </a:solidFill>
                <a:latin typeface="Century Gothic" panose="020B0502020202020204" pitchFamily="34" charset="0"/>
                <a:cs typeface="Cambria"/>
              </a:rPr>
              <a:t>.</a:t>
            </a:r>
            <a:endParaRPr sz="1600" b="1" dirty="0">
              <a:latin typeface="Century Gothic" panose="020B0502020202020204" pitchFamily="34" charset="0"/>
              <a:cs typeface="Cambria"/>
            </a:endParaRPr>
          </a:p>
          <a:p>
            <a:pPr algn="ctr">
              <a:lnSpc>
                <a:spcPts val="1355"/>
              </a:lnSpc>
            </a:pPr>
            <a:r>
              <a:rPr sz="1600" b="1" spc="-5" dirty="0">
                <a:solidFill>
                  <a:srgbClr val="FFFFFF"/>
                </a:solidFill>
                <a:latin typeface="Century Gothic" panose="020B0502020202020204" pitchFamily="34" charset="0"/>
                <a:cs typeface="Cambria"/>
              </a:rPr>
              <a:t>рублей</a:t>
            </a:r>
            <a:endParaRPr sz="1600" b="1" dirty="0">
              <a:latin typeface="Century Gothic" panose="020B0502020202020204" pitchFamily="34" charset="0"/>
              <a:cs typeface="Cambria"/>
            </a:endParaRPr>
          </a:p>
        </p:txBody>
      </p:sp>
      <p:sp>
        <p:nvSpPr>
          <p:cNvPr id="5" name="object 5"/>
          <p:cNvSpPr/>
          <p:nvPr/>
        </p:nvSpPr>
        <p:spPr>
          <a:xfrm>
            <a:off x="1014983" y="6184366"/>
            <a:ext cx="1369314" cy="32692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63295" y="5993879"/>
            <a:ext cx="1152906" cy="666762"/>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67073" y="6137630"/>
            <a:ext cx="968013" cy="321242"/>
          </a:xfrm>
          <a:prstGeom prst="rect">
            <a:avLst/>
          </a:prstGeom>
        </p:spPr>
        <p:txBody>
          <a:bodyPr vert="horz" wrap="square" lIns="0" tIns="13335" rIns="0" bIns="0" rtlCol="0">
            <a:spAutoFit/>
          </a:bodyPr>
          <a:lstStyle/>
          <a:p>
            <a:pPr marL="1270" algn="ctr">
              <a:lnSpc>
                <a:spcPts val="1180"/>
              </a:lnSpc>
              <a:spcBef>
                <a:spcPts val="105"/>
              </a:spcBef>
            </a:pPr>
            <a:r>
              <a:rPr lang="ru-RU" sz="900" b="1" dirty="0" smtClean="0">
                <a:solidFill>
                  <a:srgbClr val="FFFFFF"/>
                </a:solidFill>
                <a:latin typeface="Century Gothic" panose="020B0502020202020204" pitchFamily="34" charset="0"/>
                <a:cs typeface="Cambria"/>
              </a:rPr>
              <a:t>982,7</a:t>
            </a:r>
            <a:r>
              <a:rPr sz="900" b="1" spc="-110" dirty="0" smtClean="0">
                <a:solidFill>
                  <a:srgbClr val="FFFFFF"/>
                </a:solidFill>
                <a:latin typeface="Century Gothic" panose="020B0502020202020204" pitchFamily="34" charset="0"/>
                <a:cs typeface="Cambria"/>
              </a:rPr>
              <a:t> </a:t>
            </a:r>
            <a:r>
              <a:rPr sz="900" b="1" dirty="0">
                <a:solidFill>
                  <a:srgbClr val="FFFFFF"/>
                </a:solidFill>
                <a:latin typeface="Century Gothic" panose="020B0502020202020204" pitchFamily="34" charset="0"/>
                <a:cs typeface="Cambria"/>
              </a:rPr>
              <a:t>млн.</a:t>
            </a:r>
            <a:endParaRPr sz="900" b="1" dirty="0">
              <a:latin typeface="Century Gothic" panose="020B0502020202020204" pitchFamily="34" charset="0"/>
              <a:cs typeface="Cambria"/>
            </a:endParaRPr>
          </a:p>
          <a:p>
            <a:pPr algn="ctr">
              <a:lnSpc>
                <a:spcPts val="1180"/>
              </a:lnSpc>
            </a:pPr>
            <a:r>
              <a:rPr lang="ru-RU" sz="900" b="1" dirty="0" smtClean="0">
                <a:solidFill>
                  <a:srgbClr val="FFFFFF"/>
                </a:solidFill>
                <a:latin typeface="Century Gothic" panose="020B0502020202020204" pitchFamily="34" charset="0"/>
                <a:cs typeface="Cambria"/>
              </a:rPr>
              <a:t>рублей </a:t>
            </a:r>
            <a:r>
              <a:rPr sz="900" b="1" dirty="0" smtClean="0">
                <a:solidFill>
                  <a:srgbClr val="FFFFFF"/>
                </a:solidFill>
                <a:latin typeface="Century Gothic" panose="020B0502020202020204" pitchFamily="34" charset="0"/>
                <a:cs typeface="Cambria"/>
              </a:rPr>
              <a:t>(</a:t>
            </a:r>
            <a:r>
              <a:rPr lang="ru-RU" sz="900" b="1" dirty="0" smtClean="0">
                <a:solidFill>
                  <a:srgbClr val="FFFFFF"/>
                </a:solidFill>
                <a:latin typeface="Century Gothic" panose="020B0502020202020204" pitchFamily="34" charset="0"/>
                <a:cs typeface="Cambria"/>
              </a:rPr>
              <a:t>29,4</a:t>
            </a:r>
            <a:r>
              <a:rPr sz="900" b="1" dirty="0" smtClean="0">
                <a:solidFill>
                  <a:srgbClr val="FFFFFF"/>
                </a:solidFill>
                <a:latin typeface="Century Gothic" panose="020B0502020202020204" pitchFamily="34" charset="0"/>
                <a:cs typeface="Cambria"/>
              </a:rPr>
              <a:t>%)</a:t>
            </a:r>
            <a:endParaRPr sz="900" b="1" dirty="0">
              <a:latin typeface="Century Gothic" panose="020B0502020202020204" pitchFamily="34" charset="0"/>
              <a:cs typeface="Cambria"/>
            </a:endParaRPr>
          </a:p>
        </p:txBody>
      </p:sp>
      <p:sp>
        <p:nvSpPr>
          <p:cNvPr id="8" name="object 8"/>
          <p:cNvSpPr/>
          <p:nvPr/>
        </p:nvSpPr>
        <p:spPr>
          <a:xfrm>
            <a:off x="998219" y="5446775"/>
            <a:ext cx="1431797" cy="72771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84631" y="5245594"/>
            <a:ext cx="1162050" cy="660666"/>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675232" y="5387161"/>
            <a:ext cx="859853" cy="321242"/>
          </a:xfrm>
          <a:prstGeom prst="rect">
            <a:avLst/>
          </a:prstGeom>
        </p:spPr>
        <p:txBody>
          <a:bodyPr vert="horz" wrap="square" lIns="0" tIns="13335" rIns="0" bIns="0" rtlCol="0">
            <a:spAutoFit/>
          </a:bodyPr>
          <a:lstStyle/>
          <a:p>
            <a:pPr marL="27305">
              <a:lnSpc>
                <a:spcPts val="1185"/>
              </a:lnSpc>
              <a:spcBef>
                <a:spcPts val="105"/>
              </a:spcBef>
            </a:pPr>
            <a:r>
              <a:rPr lang="ru-RU" sz="900" b="1" dirty="0" smtClean="0">
                <a:solidFill>
                  <a:srgbClr val="FFFFFF"/>
                </a:solidFill>
                <a:latin typeface="Century Gothic" panose="020B0502020202020204" pitchFamily="34" charset="0"/>
                <a:cs typeface="Cambria"/>
              </a:rPr>
              <a:t>283,4</a:t>
            </a:r>
            <a:r>
              <a:rPr sz="900" b="1" spc="-100" dirty="0" smtClean="0">
                <a:solidFill>
                  <a:srgbClr val="FFFFFF"/>
                </a:solidFill>
                <a:latin typeface="Century Gothic" panose="020B0502020202020204" pitchFamily="34" charset="0"/>
                <a:cs typeface="Cambria"/>
              </a:rPr>
              <a:t> </a:t>
            </a:r>
            <a:r>
              <a:rPr sz="900" b="1" dirty="0">
                <a:solidFill>
                  <a:srgbClr val="FFFFFF"/>
                </a:solidFill>
                <a:latin typeface="Century Gothic" panose="020B0502020202020204" pitchFamily="34" charset="0"/>
                <a:cs typeface="Cambria"/>
              </a:rPr>
              <a:t>млн.</a:t>
            </a:r>
            <a:endParaRPr sz="900" b="1" dirty="0">
              <a:latin typeface="Century Gothic" panose="020B0502020202020204" pitchFamily="34" charset="0"/>
              <a:cs typeface="Cambria"/>
            </a:endParaRPr>
          </a:p>
          <a:p>
            <a:pPr marL="12700">
              <a:lnSpc>
                <a:spcPts val="1185"/>
              </a:lnSpc>
            </a:pPr>
            <a:r>
              <a:rPr lang="ru-RU" sz="900" b="1" dirty="0" smtClean="0">
                <a:solidFill>
                  <a:srgbClr val="FFFFFF"/>
                </a:solidFill>
                <a:latin typeface="Century Gothic" panose="020B0502020202020204" pitchFamily="34" charset="0"/>
                <a:cs typeface="Cambria"/>
              </a:rPr>
              <a:t>рублей</a:t>
            </a:r>
            <a:r>
              <a:rPr sz="900" b="1" spc="-105" dirty="0" smtClean="0">
                <a:solidFill>
                  <a:srgbClr val="FFFFFF"/>
                </a:solidFill>
                <a:latin typeface="Century Gothic" panose="020B0502020202020204" pitchFamily="34" charset="0"/>
                <a:cs typeface="Cambria"/>
              </a:rPr>
              <a:t> </a:t>
            </a:r>
            <a:r>
              <a:rPr sz="900" b="1" dirty="0" smtClean="0">
                <a:solidFill>
                  <a:srgbClr val="FFFFFF"/>
                </a:solidFill>
                <a:latin typeface="Century Gothic" panose="020B0502020202020204" pitchFamily="34" charset="0"/>
                <a:cs typeface="Cambria"/>
              </a:rPr>
              <a:t>(</a:t>
            </a:r>
            <a:r>
              <a:rPr lang="ru-RU" sz="900" b="1" dirty="0" smtClean="0">
                <a:solidFill>
                  <a:srgbClr val="FFFFFF"/>
                </a:solidFill>
                <a:latin typeface="Century Gothic" panose="020B0502020202020204" pitchFamily="34" charset="0"/>
                <a:cs typeface="Cambria"/>
              </a:rPr>
              <a:t>8,5</a:t>
            </a:r>
            <a:r>
              <a:rPr sz="900" b="1" dirty="0" smtClean="0">
                <a:solidFill>
                  <a:srgbClr val="FFFFFF"/>
                </a:solidFill>
                <a:latin typeface="Century Gothic" panose="020B0502020202020204" pitchFamily="34" charset="0"/>
                <a:cs typeface="Cambria"/>
              </a:rPr>
              <a:t>%)</a:t>
            </a:r>
            <a:endParaRPr sz="900" b="1" dirty="0">
              <a:latin typeface="Century Gothic" panose="020B0502020202020204" pitchFamily="34" charset="0"/>
              <a:cs typeface="Cambria"/>
            </a:endParaRPr>
          </a:p>
        </p:txBody>
      </p:sp>
      <p:sp>
        <p:nvSpPr>
          <p:cNvPr id="11" name="object 11"/>
          <p:cNvSpPr/>
          <p:nvPr/>
        </p:nvSpPr>
        <p:spPr>
          <a:xfrm>
            <a:off x="1138427" y="4764023"/>
            <a:ext cx="1462278" cy="1159002"/>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653795" y="4523219"/>
            <a:ext cx="1151382" cy="706386"/>
          </a:xfrm>
          <a:prstGeom prst="rect">
            <a:avLst/>
          </a:prstGeom>
          <a:blipFill>
            <a:blip r:embed="rId8" cstate="print"/>
            <a:stretch>
              <a:fillRect/>
            </a:stretch>
          </a:blipFill>
        </p:spPr>
        <p:txBody>
          <a:bodyPr wrap="square" lIns="0" tIns="0" rIns="0" bIns="0" rtlCol="0"/>
          <a:lstStyle/>
          <a:p>
            <a:endParaRPr/>
          </a:p>
        </p:txBody>
      </p:sp>
      <p:sp>
        <p:nvSpPr>
          <p:cNvPr id="13" name="object 13"/>
          <p:cNvSpPr txBox="1"/>
          <p:nvPr/>
        </p:nvSpPr>
        <p:spPr>
          <a:xfrm>
            <a:off x="832519" y="4689487"/>
            <a:ext cx="880468" cy="321242"/>
          </a:xfrm>
          <a:prstGeom prst="rect">
            <a:avLst/>
          </a:prstGeom>
        </p:spPr>
        <p:txBody>
          <a:bodyPr vert="horz" wrap="square" lIns="0" tIns="13335" rIns="0" bIns="0" rtlCol="0">
            <a:spAutoFit/>
          </a:bodyPr>
          <a:lstStyle/>
          <a:p>
            <a:pPr marL="29209">
              <a:lnSpc>
                <a:spcPts val="1180"/>
              </a:lnSpc>
              <a:spcBef>
                <a:spcPts val="105"/>
              </a:spcBef>
            </a:pPr>
            <a:r>
              <a:rPr lang="ru-RU" sz="900" b="1" dirty="0" smtClean="0">
                <a:solidFill>
                  <a:srgbClr val="FFFFFF"/>
                </a:solidFill>
                <a:latin typeface="Century Gothic" panose="020B0502020202020204" pitchFamily="34" charset="0"/>
                <a:cs typeface="Cambria"/>
              </a:rPr>
              <a:t>63,4</a:t>
            </a:r>
            <a:r>
              <a:rPr sz="900" b="1" spc="-110" dirty="0" smtClean="0">
                <a:solidFill>
                  <a:srgbClr val="FFFFFF"/>
                </a:solidFill>
                <a:latin typeface="Century Gothic" panose="020B0502020202020204" pitchFamily="34" charset="0"/>
                <a:cs typeface="Cambria"/>
              </a:rPr>
              <a:t> </a:t>
            </a:r>
            <a:r>
              <a:rPr sz="900" b="1" dirty="0">
                <a:solidFill>
                  <a:srgbClr val="FFFFFF"/>
                </a:solidFill>
                <a:latin typeface="Century Gothic" panose="020B0502020202020204" pitchFamily="34" charset="0"/>
                <a:cs typeface="Cambria"/>
              </a:rPr>
              <a:t>млн.</a:t>
            </a:r>
            <a:endParaRPr sz="900" b="1" dirty="0">
              <a:latin typeface="Century Gothic" panose="020B0502020202020204" pitchFamily="34" charset="0"/>
              <a:cs typeface="Cambria"/>
            </a:endParaRPr>
          </a:p>
          <a:p>
            <a:pPr marL="12700">
              <a:lnSpc>
                <a:spcPts val="1180"/>
              </a:lnSpc>
            </a:pPr>
            <a:r>
              <a:rPr lang="ru-RU" sz="900" b="1" dirty="0" smtClean="0">
                <a:solidFill>
                  <a:srgbClr val="FFFFFF"/>
                </a:solidFill>
                <a:latin typeface="Century Gothic" panose="020B0502020202020204" pitchFamily="34" charset="0"/>
                <a:cs typeface="Cambria"/>
              </a:rPr>
              <a:t>рублей</a:t>
            </a:r>
            <a:r>
              <a:rPr sz="900" b="1" spc="-105" dirty="0" smtClean="0">
                <a:solidFill>
                  <a:srgbClr val="FFFFFF"/>
                </a:solidFill>
                <a:latin typeface="Century Gothic" panose="020B0502020202020204" pitchFamily="34" charset="0"/>
                <a:cs typeface="Cambria"/>
              </a:rPr>
              <a:t> </a:t>
            </a:r>
            <a:r>
              <a:rPr sz="900" b="1" dirty="0" smtClean="0">
                <a:solidFill>
                  <a:srgbClr val="FFFFFF"/>
                </a:solidFill>
                <a:latin typeface="Century Gothic" panose="020B0502020202020204" pitchFamily="34" charset="0"/>
                <a:cs typeface="Cambria"/>
              </a:rPr>
              <a:t>(</a:t>
            </a:r>
            <a:r>
              <a:rPr lang="ru-RU" sz="900" b="1" dirty="0" smtClean="0">
                <a:solidFill>
                  <a:srgbClr val="FFFFFF"/>
                </a:solidFill>
                <a:latin typeface="Century Gothic" panose="020B0502020202020204" pitchFamily="34" charset="0"/>
                <a:cs typeface="Cambria"/>
              </a:rPr>
              <a:t>1,9</a:t>
            </a:r>
            <a:r>
              <a:rPr sz="900" b="1" dirty="0" smtClean="0">
                <a:solidFill>
                  <a:srgbClr val="FFFFFF"/>
                </a:solidFill>
                <a:latin typeface="Century Gothic" panose="020B0502020202020204" pitchFamily="34" charset="0"/>
                <a:cs typeface="Cambria"/>
              </a:rPr>
              <a:t>%)</a:t>
            </a:r>
            <a:endParaRPr sz="900" b="1" dirty="0">
              <a:latin typeface="Century Gothic" panose="020B0502020202020204" pitchFamily="34" charset="0"/>
              <a:cs typeface="Cambria"/>
            </a:endParaRPr>
          </a:p>
        </p:txBody>
      </p:sp>
      <p:sp>
        <p:nvSpPr>
          <p:cNvPr id="14" name="object 14"/>
          <p:cNvSpPr/>
          <p:nvPr/>
        </p:nvSpPr>
        <p:spPr>
          <a:xfrm>
            <a:off x="1795272" y="4219955"/>
            <a:ext cx="1085862" cy="1497329"/>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1277111" y="3947147"/>
            <a:ext cx="1242822" cy="706386"/>
          </a:xfrm>
          <a:prstGeom prst="rect">
            <a:avLst/>
          </a:prstGeom>
          <a:blipFill>
            <a:blip r:embed="rId10" cstate="print"/>
            <a:stretch>
              <a:fillRect/>
            </a:stretch>
          </a:blipFill>
        </p:spPr>
        <p:txBody>
          <a:bodyPr wrap="square" lIns="0" tIns="0" rIns="0" bIns="0" rtlCol="0"/>
          <a:lstStyle/>
          <a:p>
            <a:endParaRPr/>
          </a:p>
        </p:txBody>
      </p:sp>
      <p:sp>
        <p:nvSpPr>
          <p:cNvPr id="16" name="object 16"/>
          <p:cNvSpPr txBox="1"/>
          <p:nvPr/>
        </p:nvSpPr>
        <p:spPr>
          <a:xfrm>
            <a:off x="1507625" y="4112767"/>
            <a:ext cx="853049" cy="321242"/>
          </a:xfrm>
          <a:prstGeom prst="rect">
            <a:avLst/>
          </a:prstGeom>
        </p:spPr>
        <p:txBody>
          <a:bodyPr vert="horz" wrap="square" lIns="0" tIns="13335" rIns="0" bIns="0" rtlCol="0">
            <a:spAutoFit/>
          </a:bodyPr>
          <a:lstStyle/>
          <a:p>
            <a:pPr marL="27305">
              <a:lnSpc>
                <a:spcPts val="1180"/>
              </a:lnSpc>
              <a:spcBef>
                <a:spcPts val="105"/>
              </a:spcBef>
            </a:pPr>
            <a:r>
              <a:rPr lang="ru-RU" sz="900" b="1" dirty="0" smtClean="0">
                <a:solidFill>
                  <a:srgbClr val="FFFFFF"/>
                </a:solidFill>
                <a:latin typeface="Century Gothic" panose="020B0502020202020204" pitchFamily="34" charset="0"/>
                <a:cs typeface="Cambria"/>
              </a:rPr>
              <a:t>151,5 млн.</a:t>
            </a:r>
            <a:endParaRPr sz="900" b="1" dirty="0">
              <a:latin typeface="Century Gothic" panose="020B0502020202020204" pitchFamily="34" charset="0"/>
              <a:cs typeface="Cambria"/>
            </a:endParaRPr>
          </a:p>
          <a:p>
            <a:pPr marL="12700">
              <a:lnSpc>
                <a:spcPts val="1180"/>
              </a:lnSpc>
            </a:pPr>
            <a:r>
              <a:rPr lang="ru-RU" sz="900" b="1" dirty="0" smtClean="0">
                <a:solidFill>
                  <a:srgbClr val="FFFFFF"/>
                </a:solidFill>
                <a:latin typeface="Century Gothic" panose="020B0502020202020204" pitchFamily="34" charset="0"/>
                <a:cs typeface="Cambria"/>
              </a:rPr>
              <a:t>рублей</a:t>
            </a:r>
            <a:r>
              <a:rPr sz="900" b="1" spc="-105" dirty="0" smtClean="0">
                <a:solidFill>
                  <a:srgbClr val="FFFFFF"/>
                </a:solidFill>
                <a:latin typeface="Century Gothic" panose="020B0502020202020204" pitchFamily="34" charset="0"/>
                <a:cs typeface="Cambria"/>
              </a:rPr>
              <a:t> </a:t>
            </a:r>
            <a:r>
              <a:rPr sz="900" b="1" dirty="0" smtClean="0">
                <a:solidFill>
                  <a:srgbClr val="FFFFFF"/>
                </a:solidFill>
                <a:latin typeface="Century Gothic" panose="020B0502020202020204" pitchFamily="34" charset="0"/>
                <a:cs typeface="Cambria"/>
              </a:rPr>
              <a:t>(</a:t>
            </a:r>
            <a:r>
              <a:rPr lang="ru-RU" sz="900" b="1" dirty="0" smtClean="0">
                <a:solidFill>
                  <a:srgbClr val="FFFFFF"/>
                </a:solidFill>
                <a:latin typeface="Century Gothic" panose="020B0502020202020204" pitchFamily="34" charset="0"/>
                <a:cs typeface="Cambria"/>
              </a:rPr>
              <a:t>4,5</a:t>
            </a:r>
            <a:r>
              <a:rPr sz="900" b="1" dirty="0" smtClean="0">
                <a:solidFill>
                  <a:srgbClr val="FFFFFF"/>
                </a:solidFill>
                <a:latin typeface="Century Gothic" panose="020B0502020202020204" pitchFamily="34" charset="0"/>
                <a:cs typeface="Cambria"/>
              </a:rPr>
              <a:t>%)</a:t>
            </a:r>
            <a:endParaRPr sz="900" b="1" dirty="0">
              <a:latin typeface="Century Gothic" panose="020B0502020202020204" pitchFamily="34" charset="0"/>
              <a:cs typeface="Cambria"/>
            </a:endParaRPr>
          </a:p>
        </p:txBody>
      </p:sp>
      <p:sp>
        <p:nvSpPr>
          <p:cNvPr id="17" name="object 17"/>
          <p:cNvSpPr/>
          <p:nvPr/>
        </p:nvSpPr>
        <p:spPr>
          <a:xfrm>
            <a:off x="2801111" y="4049267"/>
            <a:ext cx="462559" cy="1579625"/>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2316479" y="3713981"/>
            <a:ext cx="1212354" cy="779532"/>
          </a:xfrm>
          <a:prstGeom prst="rect">
            <a:avLst/>
          </a:prstGeom>
          <a:blipFill>
            <a:blip r:embed="rId12" cstate="print"/>
            <a:stretch>
              <a:fillRect/>
            </a:stretch>
          </a:blipFill>
        </p:spPr>
        <p:txBody>
          <a:bodyPr wrap="square" lIns="0" tIns="0" rIns="0" bIns="0" rtlCol="0"/>
          <a:lstStyle/>
          <a:p>
            <a:endParaRPr/>
          </a:p>
        </p:txBody>
      </p:sp>
      <p:sp>
        <p:nvSpPr>
          <p:cNvPr id="19" name="object 19"/>
          <p:cNvSpPr txBox="1"/>
          <p:nvPr/>
        </p:nvSpPr>
        <p:spPr>
          <a:xfrm>
            <a:off x="2558924" y="3832974"/>
            <a:ext cx="730885" cy="462306"/>
          </a:xfrm>
          <a:prstGeom prst="rect">
            <a:avLst/>
          </a:prstGeom>
        </p:spPr>
        <p:txBody>
          <a:bodyPr vert="horz" wrap="square" lIns="0" tIns="13335" rIns="0" bIns="0" rtlCol="0">
            <a:spAutoFit/>
          </a:bodyPr>
          <a:lstStyle/>
          <a:p>
            <a:pPr algn="ctr">
              <a:lnSpc>
                <a:spcPts val="1180"/>
              </a:lnSpc>
              <a:spcBef>
                <a:spcPts val="105"/>
              </a:spcBef>
            </a:pPr>
            <a:r>
              <a:rPr lang="ru-RU" sz="900" b="1" dirty="0" smtClean="0">
                <a:solidFill>
                  <a:srgbClr val="FFFFFF"/>
                </a:solidFill>
                <a:latin typeface="Century Gothic" panose="020B0502020202020204" pitchFamily="34" charset="0"/>
                <a:cs typeface="Cambria"/>
              </a:rPr>
              <a:t>1523,2</a:t>
            </a:r>
            <a:endParaRPr sz="900" b="1" dirty="0">
              <a:latin typeface="Century Gothic" panose="020B0502020202020204" pitchFamily="34" charset="0"/>
              <a:cs typeface="Cambria"/>
            </a:endParaRPr>
          </a:p>
          <a:p>
            <a:pPr algn="ctr">
              <a:lnSpc>
                <a:spcPts val="1110"/>
              </a:lnSpc>
            </a:pPr>
            <a:r>
              <a:rPr sz="900" b="1" spc="-5" dirty="0">
                <a:solidFill>
                  <a:srgbClr val="FFFFFF"/>
                </a:solidFill>
                <a:latin typeface="Century Gothic" panose="020B0502020202020204" pitchFamily="34" charset="0"/>
                <a:cs typeface="Cambria"/>
              </a:rPr>
              <a:t>млн.рублей</a:t>
            </a:r>
            <a:endParaRPr sz="900" b="1" dirty="0">
              <a:latin typeface="Century Gothic" panose="020B0502020202020204" pitchFamily="34" charset="0"/>
              <a:cs typeface="Cambria"/>
            </a:endParaRPr>
          </a:p>
          <a:p>
            <a:pPr algn="ctr">
              <a:lnSpc>
                <a:spcPts val="1190"/>
              </a:lnSpc>
            </a:pPr>
            <a:r>
              <a:rPr sz="900" b="1" dirty="0" smtClean="0">
                <a:solidFill>
                  <a:srgbClr val="FFFFFF"/>
                </a:solidFill>
                <a:latin typeface="Century Gothic" panose="020B0502020202020204" pitchFamily="34" charset="0"/>
                <a:cs typeface="Cambria"/>
              </a:rPr>
              <a:t>(</a:t>
            </a:r>
            <a:r>
              <a:rPr lang="ru-RU" sz="900" b="1" dirty="0" smtClean="0">
                <a:solidFill>
                  <a:srgbClr val="FFFFFF"/>
                </a:solidFill>
                <a:latin typeface="Century Gothic" panose="020B0502020202020204" pitchFamily="34" charset="0"/>
                <a:cs typeface="Cambria"/>
              </a:rPr>
              <a:t>45,6</a:t>
            </a:r>
            <a:r>
              <a:rPr sz="900" b="1" dirty="0" smtClean="0">
                <a:solidFill>
                  <a:srgbClr val="FFFFFF"/>
                </a:solidFill>
                <a:latin typeface="Century Gothic" panose="020B0502020202020204" pitchFamily="34" charset="0"/>
                <a:cs typeface="Cambria"/>
              </a:rPr>
              <a:t>%)</a:t>
            </a:r>
            <a:endParaRPr sz="900" b="1" dirty="0">
              <a:latin typeface="Century Gothic" panose="020B0502020202020204" pitchFamily="34" charset="0"/>
              <a:cs typeface="Cambria"/>
            </a:endParaRPr>
          </a:p>
        </p:txBody>
      </p:sp>
      <p:sp>
        <p:nvSpPr>
          <p:cNvPr id="20" name="object 20"/>
          <p:cNvSpPr/>
          <p:nvPr/>
        </p:nvSpPr>
        <p:spPr>
          <a:xfrm>
            <a:off x="3343655" y="4034027"/>
            <a:ext cx="726198" cy="1614677"/>
          </a:xfrm>
          <a:prstGeom prst="rect">
            <a:avLst/>
          </a:prstGeom>
          <a:blipFill>
            <a:blip r:embed="rId13" cstate="print"/>
            <a:stretch>
              <a:fillRect/>
            </a:stretch>
          </a:blipFill>
        </p:spPr>
        <p:txBody>
          <a:bodyPr wrap="square" lIns="0" tIns="0" rIns="0" bIns="0" rtlCol="0"/>
          <a:lstStyle/>
          <a:p>
            <a:endParaRPr/>
          </a:p>
        </p:txBody>
      </p:sp>
      <p:sp>
        <p:nvSpPr>
          <p:cNvPr id="21" name="object 21"/>
          <p:cNvSpPr/>
          <p:nvPr/>
        </p:nvSpPr>
        <p:spPr>
          <a:xfrm>
            <a:off x="3368040" y="3713981"/>
            <a:ext cx="1168158" cy="776484"/>
          </a:xfrm>
          <a:prstGeom prst="rect">
            <a:avLst/>
          </a:prstGeom>
          <a:blipFill>
            <a:blip r:embed="rId14" cstate="print"/>
            <a:stretch>
              <a:fillRect/>
            </a:stretch>
          </a:blipFill>
        </p:spPr>
        <p:txBody>
          <a:bodyPr wrap="square" lIns="0" tIns="0" rIns="0" bIns="0" rtlCol="0"/>
          <a:lstStyle/>
          <a:p>
            <a:endParaRPr/>
          </a:p>
        </p:txBody>
      </p:sp>
      <p:sp>
        <p:nvSpPr>
          <p:cNvPr id="22" name="object 22"/>
          <p:cNvSpPr txBox="1"/>
          <p:nvPr/>
        </p:nvSpPr>
        <p:spPr>
          <a:xfrm>
            <a:off x="3578097" y="3830573"/>
            <a:ext cx="751840" cy="398378"/>
          </a:xfrm>
          <a:prstGeom prst="rect">
            <a:avLst/>
          </a:prstGeom>
        </p:spPr>
        <p:txBody>
          <a:bodyPr vert="horz" wrap="square" lIns="0" tIns="32384" rIns="0" bIns="0" rtlCol="0">
            <a:spAutoFit/>
          </a:bodyPr>
          <a:lstStyle/>
          <a:p>
            <a:pPr marL="12700" marR="5080" algn="ctr">
              <a:lnSpc>
                <a:spcPct val="88100"/>
              </a:lnSpc>
              <a:spcBef>
                <a:spcPts val="254"/>
              </a:spcBef>
            </a:pPr>
            <a:r>
              <a:rPr lang="ru-RU" sz="900" b="1" dirty="0" smtClean="0">
                <a:solidFill>
                  <a:srgbClr val="FFFFFF"/>
                </a:solidFill>
                <a:latin typeface="Century Gothic" panose="020B0502020202020204" pitchFamily="34" charset="0"/>
                <a:cs typeface="Cambria"/>
              </a:rPr>
              <a:t>3,9</a:t>
            </a:r>
            <a:r>
              <a:rPr sz="900" b="1" spc="-110" dirty="0" smtClean="0">
                <a:solidFill>
                  <a:srgbClr val="FFFFFF"/>
                </a:solidFill>
                <a:latin typeface="Century Gothic" panose="020B0502020202020204" pitchFamily="34" charset="0"/>
                <a:cs typeface="Cambria"/>
              </a:rPr>
              <a:t> </a:t>
            </a:r>
            <a:r>
              <a:rPr sz="900" b="1" dirty="0">
                <a:solidFill>
                  <a:srgbClr val="FFFFFF"/>
                </a:solidFill>
                <a:latin typeface="Century Gothic" panose="020B0502020202020204" pitchFamily="34" charset="0"/>
                <a:cs typeface="Cambria"/>
              </a:rPr>
              <a:t>млн.  </a:t>
            </a:r>
            <a:r>
              <a:rPr lang="ru-RU" sz="900" b="1" dirty="0" smtClean="0">
                <a:solidFill>
                  <a:srgbClr val="FFFFFF"/>
                </a:solidFill>
                <a:latin typeface="Century Gothic" panose="020B0502020202020204" pitchFamily="34" charset="0"/>
                <a:cs typeface="Cambria"/>
              </a:rPr>
              <a:t>рублей</a:t>
            </a:r>
            <a:r>
              <a:rPr sz="900" b="1" dirty="0" smtClean="0">
                <a:solidFill>
                  <a:srgbClr val="FFFFFF"/>
                </a:solidFill>
                <a:latin typeface="Century Gothic" panose="020B0502020202020204" pitchFamily="34" charset="0"/>
                <a:cs typeface="Cambria"/>
              </a:rPr>
              <a:t>  (</a:t>
            </a:r>
            <a:r>
              <a:rPr lang="ru-RU" sz="900" b="1" dirty="0" smtClean="0">
                <a:solidFill>
                  <a:srgbClr val="FFFFFF"/>
                </a:solidFill>
                <a:latin typeface="Century Gothic" panose="020B0502020202020204" pitchFamily="34" charset="0"/>
                <a:cs typeface="Cambria"/>
              </a:rPr>
              <a:t>0,1</a:t>
            </a:r>
            <a:r>
              <a:rPr sz="900" b="1" dirty="0" smtClean="0">
                <a:solidFill>
                  <a:srgbClr val="FFFFFF"/>
                </a:solidFill>
                <a:latin typeface="Century Gothic" panose="020B0502020202020204" pitchFamily="34" charset="0"/>
                <a:cs typeface="Cambria"/>
              </a:rPr>
              <a:t>%)</a:t>
            </a:r>
            <a:endParaRPr sz="900" b="1" dirty="0">
              <a:latin typeface="Century Gothic" panose="020B0502020202020204" pitchFamily="34" charset="0"/>
              <a:cs typeface="Cambria"/>
            </a:endParaRPr>
          </a:p>
        </p:txBody>
      </p:sp>
      <p:sp>
        <p:nvSpPr>
          <p:cNvPr id="23" name="object 23"/>
          <p:cNvSpPr/>
          <p:nvPr/>
        </p:nvSpPr>
        <p:spPr>
          <a:xfrm>
            <a:off x="3686555" y="4459223"/>
            <a:ext cx="1251965" cy="1341881"/>
          </a:xfrm>
          <a:prstGeom prst="rect">
            <a:avLst/>
          </a:prstGeom>
          <a:blipFill>
            <a:blip r:embed="rId15" cstate="print"/>
            <a:stretch>
              <a:fillRect/>
            </a:stretch>
          </a:blipFill>
        </p:spPr>
        <p:txBody>
          <a:bodyPr wrap="square" lIns="0" tIns="0" rIns="0" bIns="0" rtlCol="0"/>
          <a:lstStyle/>
          <a:p>
            <a:endParaRPr/>
          </a:p>
        </p:txBody>
      </p:sp>
      <p:sp>
        <p:nvSpPr>
          <p:cNvPr id="24" name="object 24"/>
          <p:cNvSpPr/>
          <p:nvPr/>
        </p:nvSpPr>
        <p:spPr>
          <a:xfrm>
            <a:off x="4273296" y="4209275"/>
            <a:ext cx="1149870" cy="692670"/>
          </a:xfrm>
          <a:prstGeom prst="rect">
            <a:avLst/>
          </a:prstGeom>
          <a:blipFill>
            <a:blip r:embed="rId16" cstate="print"/>
            <a:stretch>
              <a:fillRect/>
            </a:stretch>
          </a:blipFill>
        </p:spPr>
        <p:txBody>
          <a:bodyPr wrap="square" lIns="0" tIns="0" rIns="0" bIns="0" rtlCol="0"/>
          <a:lstStyle/>
          <a:p>
            <a:endParaRPr/>
          </a:p>
        </p:txBody>
      </p:sp>
      <p:sp>
        <p:nvSpPr>
          <p:cNvPr id="25" name="object 25"/>
          <p:cNvSpPr txBox="1"/>
          <p:nvPr/>
        </p:nvSpPr>
        <p:spPr>
          <a:xfrm>
            <a:off x="4452362" y="4368532"/>
            <a:ext cx="970803" cy="321242"/>
          </a:xfrm>
          <a:prstGeom prst="rect">
            <a:avLst/>
          </a:prstGeom>
        </p:spPr>
        <p:txBody>
          <a:bodyPr vert="horz" wrap="square" lIns="0" tIns="13335" rIns="0" bIns="0" rtlCol="0">
            <a:spAutoFit/>
          </a:bodyPr>
          <a:lstStyle/>
          <a:p>
            <a:pPr marL="27305">
              <a:lnSpc>
                <a:spcPts val="1180"/>
              </a:lnSpc>
              <a:spcBef>
                <a:spcPts val="105"/>
              </a:spcBef>
            </a:pPr>
            <a:r>
              <a:rPr lang="ru-RU" sz="900" b="1" dirty="0" smtClean="0">
                <a:solidFill>
                  <a:srgbClr val="FFFFFF"/>
                </a:solidFill>
                <a:latin typeface="Century Gothic" panose="020B0502020202020204" pitchFamily="34" charset="0"/>
                <a:cs typeface="Cambria"/>
              </a:rPr>
              <a:t>227,5</a:t>
            </a:r>
            <a:r>
              <a:rPr sz="900" b="1" spc="-110" dirty="0" smtClean="0">
                <a:solidFill>
                  <a:srgbClr val="FFFFFF"/>
                </a:solidFill>
                <a:latin typeface="Century Gothic" panose="020B0502020202020204" pitchFamily="34" charset="0"/>
                <a:cs typeface="Cambria"/>
              </a:rPr>
              <a:t> </a:t>
            </a:r>
            <a:r>
              <a:rPr sz="900" b="1" dirty="0">
                <a:solidFill>
                  <a:srgbClr val="FFFFFF"/>
                </a:solidFill>
                <a:latin typeface="Century Gothic" panose="020B0502020202020204" pitchFamily="34" charset="0"/>
                <a:cs typeface="Cambria"/>
              </a:rPr>
              <a:t>млн.</a:t>
            </a:r>
            <a:endParaRPr sz="900" b="1" dirty="0">
              <a:latin typeface="Century Gothic" panose="020B0502020202020204" pitchFamily="34" charset="0"/>
              <a:cs typeface="Cambria"/>
            </a:endParaRPr>
          </a:p>
          <a:p>
            <a:pPr marL="12700">
              <a:lnSpc>
                <a:spcPts val="1180"/>
              </a:lnSpc>
            </a:pPr>
            <a:r>
              <a:rPr lang="ru-RU" sz="900" b="1" dirty="0" smtClean="0">
                <a:solidFill>
                  <a:srgbClr val="FFFFFF"/>
                </a:solidFill>
                <a:latin typeface="Century Gothic" panose="020B0502020202020204" pitchFamily="34" charset="0"/>
                <a:cs typeface="Cambria"/>
              </a:rPr>
              <a:t>рублей</a:t>
            </a:r>
            <a:r>
              <a:rPr sz="900" b="1" spc="-105" dirty="0" smtClean="0">
                <a:solidFill>
                  <a:srgbClr val="FFFFFF"/>
                </a:solidFill>
                <a:latin typeface="Century Gothic" panose="020B0502020202020204" pitchFamily="34" charset="0"/>
                <a:cs typeface="Cambria"/>
              </a:rPr>
              <a:t> </a:t>
            </a:r>
            <a:r>
              <a:rPr sz="900" b="1" dirty="0" smtClean="0">
                <a:solidFill>
                  <a:srgbClr val="FFFFFF"/>
                </a:solidFill>
                <a:latin typeface="Century Gothic" panose="020B0502020202020204" pitchFamily="34" charset="0"/>
                <a:cs typeface="Cambria"/>
              </a:rPr>
              <a:t>(</a:t>
            </a:r>
            <a:r>
              <a:rPr lang="ru-RU" sz="900" b="1" dirty="0" smtClean="0">
                <a:solidFill>
                  <a:srgbClr val="FFFFFF"/>
                </a:solidFill>
                <a:latin typeface="Century Gothic" panose="020B0502020202020204" pitchFamily="34" charset="0"/>
                <a:cs typeface="Cambria"/>
              </a:rPr>
              <a:t>6,8</a:t>
            </a:r>
            <a:r>
              <a:rPr sz="900" b="1" dirty="0" smtClean="0">
                <a:solidFill>
                  <a:srgbClr val="FFFFFF"/>
                </a:solidFill>
                <a:latin typeface="Century Gothic" panose="020B0502020202020204" pitchFamily="34" charset="0"/>
                <a:cs typeface="Cambria"/>
              </a:rPr>
              <a:t>%)</a:t>
            </a:r>
            <a:endParaRPr sz="900" b="1" dirty="0">
              <a:latin typeface="Century Gothic" panose="020B0502020202020204" pitchFamily="34" charset="0"/>
              <a:cs typeface="Cambria"/>
            </a:endParaRPr>
          </a:p>
        </p:txBody>
      </p:sp>
      <p:sp>
        <p:nvSpPr>
          <p:cNvPr id="26" name="object 26"/>
          <p:cNvSpPr/>
          <p:nvPr/>
        </p:nvSpPr>
        <p:spPr>
          <a:xfrm>
            <a:off x="3886200" y="4989575"/>
            <a:ext cx="1402841" cy="992886"/>
          </a:xfrm>
          <a:prstGeom prst="rect">
            <a:avLst/>
          </a:prstGeom>
          <a:blipFill>
            <a:blip r:embed="rId17" cstate="print"/>
            <a:stretch>
              <a:fillRect/>
            </a:stretch>
          </a:blipFill>
        </p:spPr>
        <p:txBody>
          <a:bodyPr wrap="square" lIns="0" tIns="0" rIns="0" bIns="0" rtlCol="0"/>
          <a:lstStyle/>
          <a:p>
            <a:endParaRPr/>
          </a:p>
        </p:txBody>
      </p:sp>
      <p:sp>
        <p:nvSpPr>
          <p:cNvPr id="27" name="object 27"/>
          <p:cNvSpPr/>
          <p:nvPr/>
        </p:nvSpPr>
        <p:spPr>
          <a:xfrm>
            <a:off x="4632959" y="4760963"/>
            <a:ext cx="1151382" cy="694194"/>
          </a:xfrm>
          <a:prstGeom prst="rect">
            <a:avLst/>
          </a:prstGeom>
          <a:blipFill>
            <a:blip r:embed="rId18" cstate="print"/>
            <a:stretch>
              <a:fillRect/>
            </a:stretch>
          </a:blipFill>
        </p:spPr>
        <p:txBody>
          <a:bodyPr wrap="square" lIns="0" tIns="0" rIns="0" bIns="0" rtlCol="0"/>
          <a:lstStyle/>
          <a:p>
            <a:endParaRPr/>
          </a:p>
        </p:txBody>
      </p:sp>
      <p:sp>
        <p:nvSpPr>
          <p:cNvPr id="28" name="object 28"/>
          <p:cNvSpPr txBox="1"/>
          <p:nvPr/>
        </p:nvSpPr>
        <p:spPr>
          <a:xfrm>
            <a:off x="4818630" y="4920741"/>
            <a:ext cx="783590" cy="327025"/>
          </a:xfrm>
          <a:prstGeom prst="rect">
            <a:avLst/>
          </a:prstGeom>
        </p:spPr>
        <p:txBody>
          <a:bodyPr vert="horz" wrap="square" lIns="0" tIns="13335" rIns="0" bIns="0" rtlCol="0">
            <a:spAutoFit/>
          </a:bodyPr>
          <a:lstStyle/>
          <a:p>
            <a:pPr algn="ctr">
              <a:lnSpc>
                <a:spcPts val="1180"/>
              </a:lnSpc>
              <a:spcBef>
                <a:spcPts val="105"/>
              </a:spcBef>
            </a:pPr>
            <a:r>
              <a:rPr lang="ru-RU" sz="900" b="1" dirty="0" smtClean="0">
                <a:solidFill>
                  <a:srgbClr val="FFFFFF"/>
                </a:solidFill>
                <a:latin typeface="Century Gothic" panose="020B0502020202020204" pitchFamily="34" charset="0"/>
                <a:cs typeface="Cambria"/>
              </a:rPr>
              <a:t>0,01</a:t>
            </a:r>
            <a:r>
              <a:rPr sz="900" b="1" spc="-110" dirty="0" smtClean="0">
                <a:solidFill>
                  <a:srgbClr val="FFFFFF"/>
                </a:solidFill>
                <a:latin typeface="Century Gothic" panose="020B0502020202020204" pitchFamily="34" charset="0"/>
                <a:cs typeface="Cambria"/>
              </a:rPr>
              <a:t> </a:t>
            </a:r>
            <a:r>
              <a:rPr sz="900" b="1" dirty="0">
                <a:solidFill>
                  <a:srgbClr val="FFFFFF"/>
                </a:solidFill>
                <a:latin typeface="Century Gothic" panose="020B0502020202020204" pitchFamily="34" charset="0"/>
                <a:cs typeface="Cambria"/>
              </a:rPr>
              <a:t>млн.</a:t>
            </a:r>
            <a:endParaRPr sz="900" b="1" dirty="0">
              <a:latin typeface="Century Gothic" panose="020B0502020202020204" pitchFamily="34" charset="0"/>
              <a:cs typeface="Cambria"/>
            </a:endParaRPr>
          </a:p>
          <a:p>
            <a:pPr algn="ctr">
              <a:lnSpc>
                <a:spcPts val="1180"/>
              </a:lnSpc>
            </a:pPr>
            <a:r>
              <a:rPr lang="ru-RU" sz="900" b="1" dirty="0" smtClean="0">
                <a:solidFill>
                  <a:srgbClr val="FFFFFF"/>
                </a:solidFill>
                <a:latin typeface="Century Gothic" panose="020B0502020202020204" pitchFamily="34" charset="0"/>
                <a:cs typeface="Cambria"/>
              </a:rPr>
              <a:t>рублей</a:t>
            </a:r>
            <a:endParaRPr sz="900" b="1" dirty="0">
              <a:latin typeface="Century Gothic" panose="020B0502020202020204" pitchFamily="34" charset="0"/>
              <a:cs typeface="Cambria"/>
            </a:endParaRPr>
          </a:p>
        </p:txBody>
      </p:sp>
      <p:sp>
        <p:nvSpPr>
          <p:cNvPr id="29" name="object 29"/>
          <p:cNvSpPr/>
          <p:nvPr/>
        </p:nvSpPr>
        <p:spPr>
          <a:xfrm>
            <a:off x="4029455" y="5585447"/>
            <a:ext cx="1405889" cy="646950"/>
          </a:xfrm>
          <a:prstGeom prst="rect">
            <a:avLst/>
          </a:prstGeom>
          <a:blipFill>
            <a:blip r:embed="rId19" cstate="print"/>
            <a:stretch>
              <a:fillRect/>
            </a:stretch>
          </a:blipFill>
        </p:spPr>
        <p:txBody>
          <a:bodyPr wrap="square" lIns="0" tIns="0" rIns="0" bIns="0" rtlCol="0"/>
          <a:lstStyle/>
          <a:p>
            <a:endParaRPr/>
          </a:p>
        </p:txBody>
      </p:sp>
      <p:sp>
        <p:nvSpPr>
          <p:cNvPr id="30" name="object 30"/>
          <p:cNvSpPr/>
          <p:nvPr/>
        </p:nvSpPr>
        <p:spPr>
          <a:xfrm>
            <a:off x="4780788" y="5394959"/>
            <a:ext cx="1183386" cy="651510"/>
          </a:xfrm>
          <a:prstGeom prst="rect">
            <a:avLst/>
          </a:prstGeom>
          <a:blipFill>
            <a:blip r:embed="rId20" cstate="print"/>
            <a:stretch>
              <a:fillRect/>
            </a:stretch>
          </a:blipFill>
        </p:spPr>
        <p:txBody>
          <a:bodyPr wrap="square" lIns="0" tIns="0" rIns="0" bIns="0" rtlCol="0"/>
          <a:lstStyle/>
          <a:p>
            <a:endParaRPr/>
          </a:p>
        </p:txBody>
      </p:sp>
      <p:sp>
        <p:nvSpPr>
          <p:cNvPr id="31" name="object 31"/>
          <p:cNvSpPr txBox="1"/>
          <p:nvPr/>
        </p:nvSpPr>
        <p:spPr>
          <a:xfrm>
            <a:off x="4985392" y="5528817"/>
            <a:ext cx="777875" cy="321242"/>
          </a:xfrm>
          <a:prstGeom prst="rect">
            <a:avLst/>
          </a:prstGeom>
        </p:spPr>
        <p:txBody>
          <a:bodyPr vert="horz" wrap="square" lIns="0" tIns="13335" rIns="0" bIns="0" rtlCol="0">
            <a:spAutoFit/>
          </a:bodyPr>
          <a:lstStyle/>
          <a:p>
            <a:pPr algn="ctr">
              <a:lnSpc>
                <a:spcPts val="1180"/>
              </a:lnSpc>
              <a:spcBef>
                <a:spcPts val="105"/>
              </a:spcBef>
            </a:pPr>
            <a:r>
              <a:rPr lang="ru-RU" sz="900" b="1" dirty="0" smtClean="0">
                <a:solidFill>
                  <a:srgbClr val="FFFFFF"/>
                </a:solidFill>
                <a:latin typeface="Century Gothic" panose="020B0502020202020204" pitchFamily="34" charset="0"/>
                <a:cs typeface="Cambria"/>
              </a:rPr>
              <a:t>0,1 млн. рублей</a:t>
            </a:r>
            <a:endParaRPr sz="900" b="1" dirty="0">
              <a:latin typeface="Century Gothic" panose="020B0502020202020204" pitchFamily="34" charset="0"/>
              <a:cs typeface="Times New Roman"/>
            </a:endParaRPr>
          </a:p>
        </p:txBody>
      </p:sp>
      <p:sp>
        <p:nvSpPr>
          <p:cNvPr id="32" name="object 32"/>
          <p:cNvSpPr/>
          <p:nvPr/>
        </p:nvSpPr>
        <p:spPr>
          <a:xfrm>
            <a:off x="4079747" y="6195047"/>
            <a:ext cx="1474470" cy="325386"/>
          </a:xfrm>
          <a:prstGeom prst="rect">
            <a:avLst/>
          </a:prstGeom>
          <a:blipFill>
            <a:blip r:embed="rId21" cstate="print"/>
            <a:stretch>
              <a:fillRect/>
            </a:stretch>
          </a:blipFill>
        </p:spPr>
        <p:txBody>
          <a:bodyPr wrap="square" lIns="0" tIns="0" rIns="0" bIns="0" rtlCol="0"/>
          <a:lstStyle/>
          <a:p>
            <a:endParaRPr/>
          </a:p>
        </p:txBody>
      </p:sp>
      <p:sp>
        <p:nvSpPr>
          <p:cNvPr id="33" name="object 33"/>
          <p:cNvSpPr/>
          <p:nvPr/>
        </p:nvSpPr>
        <p:spPr>
          <a:xfrm>
            <a:off x="4942332" y="5999975"/>
            <a:ext cx="1137665" cy="694194"/>
          </a:xfrm>
          <a:prstGeom prst="rect">
            <a:avLst/>
          </a:prstGeom>
          <a:blipFill>
            <a:blip r:embed="rId22" cstate="print"/>
            <a:stretch>
              <a:fillRect/>
            </a:stretch>
          </a:blipFill>
        </p:spPr>
        <p:txBody>
          <a:bodyPr wrap="square" lIns="0" tIns="0" rIns="0" bIns="0" rtlCol="0"/>
          <a:lstStyle/>
          <a:p>
            <a:endParaRPr/>
          </a:p>
        </p:txBody>
      </p:sp>
      <p:sp>
        <p:nvSpPr>
          <p:cNvPr id="34" name="object 34"/>
          <p:cNvSpPr txBox="1"/>
          <p:nvPr/>
        </p:nvSpPr>
        <p:spPr>
          <a:xfrm>
            <a:off x="5121030" y="6160401"/>
            <a:ext cx="783590" cy="321242"/>
          </a:xfrm>
          <a:prstGeom prst="rect">
            <a:avLst/>
          </a:prstGeom>
        </p:spPr>
        <p:txBody>
          <a:bodyPr vert="horz" wrap="square" lIns="0" tIns="13335" rIns="0" bIns="0" rtlCol="0">
            <a:spAutoFit/>
          </a:bodyPr>
          <a:lstStyle/>
          <a:p>
            <a:pPr algn="ctr">
              <a:lnSpc>
                <a:spcPts val="1180"/>
              </a:lnSpc>
              <a:spcBef>
                <a:spcPts val="105"/>
              </a:spcBef>
            </a:pPr>
            <a:r>
              <a:rPr lang="ru-RU" sz="900" b="1" dirty="0" smtClean="0">
                <a:solidFill>
                  <a:srgbClr val="FFFFFF"/>
                </a:solidFill>
                <a:latin typeface="Century Gothic" panose="020B0502020202020204" pitchFamily="34" charset="0"/>
                <a:cs typeface="Cambria"/>
              </a:rPr>
              <a:t>104,8</a:t>
            </a:r>
            <a:r>
              <a:rPr sz="900" b="1" spc="-110" dirty="0" smtClean="0">
                <a:solidFill>
                  <a:srgbClr val="FFFFFF"/>
                </a:solidFill>
                <a:latin typeface="Century Gothic" panose="020B0502020202020204" pitchFamily="34" charset="0"/>
                <a:cs typeface="Cambria"/>
              </a:rPr>
              <a:t> </a:t>
            </a:r>
            <a:r>
              <a:rPr sz="900" b="1" dirty="0">
                <a:solidFill>
                  <a:srgbClr val="FFFFFF"/>
                </a:solidFill>
                <a:latin typeface="Century Gothic" panose="020B0502020202020204" pitchFamily="34" charset="0"/>
                <a:cs typeface="Cambria"/>
              </a:rPr>
              <a:t>млн.</a:t>
            </a:r>
            <a:endParaRPr sz="900" b="1" dirty="0">
              <a:latin typeface="Century Gothic" panose="020B0502020202020204" pitchFamily="34" charset="0"/>
              <a:cs typeface="Cambria"/>
            </a:endParaRPr>
          </a:p>
          <a:p>
            <a:pPr algn="ctr">
              <a:lnSpc>
                <a:spcPts val="1180"/>
              </a:lnSpc>
            </a:pPr>
            <a:r>
              <a:rPr lang="ru-RU" sz="900" b="1" dirty="0" smtClean="0">
                <a:solidFill>
                  <a:srgbClr val="FFFFFF"/>
                </a:solidFill>
                <a:latin typeface="Century Gothic" panose="020B0502020202020204" pitchFamily="34" charset="0"/>
                <a:cs typeface="Cambria"/>
              </a:rPr>
              <a:t>рублей</a:t>
            </a:r>
            <a:r>
              <a:rPr sz="900" b="1" spc="-105" dirty="0" smtClean="0">
                <a:solidFill>
                  <a:srgbClr val="FFFFFF"/>
                </a:solidFill>
                <a:latin typeface="Century Gothic" panose="020B0502020202020204" pitchFamily="34" charset="0"/>
                <a:cs typeface="Cambria"/>
              </a:rPr>
              <a:t> </a:t>
            </a:r>
            <a:r>
              <a:rPr sz="900" b="1" dirty="0" smtClean="0">
                <a:solidFill>
                  <a:srgbClr val="FFFFFF"/>
                </a:solidFill>
                <a:latin typeface="Century Gothic" panose="020B0502020202020204" pitchFamily="34" charset="0"/>
                <a:cs typeface="Cambria"/>
              </a:rPr>
              <a:t>(</a:t>
            </a:r>
            <a:r>
              <a:rPr lang="ru-RU" sz="900" b="1" dirty="0" smtClean="0">
                <a:solidFill>
                  <a:srgbClr val="FFFFFF"/>
                </a:solidFill>
                <a:latin typeface="Century Gothic" panose="020B0502020202020204" pitchFamily="34" charset="0"/>
                <a:cs typeface="Cambria"/>
              </a:rPr>
              <a:t>3,1</a:t>
            </a:r>
            <a:r>
              <a:rPr sz="900" b="1" dirty="0" smtClean="0">
                <a:solidFill>
                  <a:srgbClr val="FFFFFF"/>
                </a:solidFill>
                <a:latin typeface="Century Gothic" panose="020B0502020202020204" pitchFamily="34" charset="0"/>
                <a:cs typeface="Cambria"/>
              </a:rPr>
              <a:t>%)</a:t>
            </a:r>
            <a:endParaRPr sz="900" b="1" dirty="0">
              <a:latin typeface="Century Gothic" panose="020B0502020202020204" pitchFamily="34" charset="0"/>
              <a:cs typeface="Cambria"/>
            </a:endParaRPr>
          </a:p>
        </p:txBody>
      </p:sp>
      <p:sp>
        <p:nvSpPr>
          <p:cNvPr id="35" name="object 35"/>
          <p:cNvSpPr/>
          <p:nvPr/>
        </p:nvSpPr>
        <p:spPr>
          <a:xfrm>
            <a:off x="402336" y="7197852"/>
            <a:ext cx="7012685" cy="2876549"/>
          </a:xfrm>
          <a:prstGeom prst="rect">
            <a:avLst/>
          </a:prstGeom>
          <a:blipFill>
            <a:blip r:embed="rId23" cstate="print"/>
            <a:stretch>
              <a:fillRect/>
            </a:stretch>
          </a:blipFill>
        </p:spPr>
        <p:txBody>
          <a:bodyPr wrap="square" lIns="0" tIns="0" rIns="0" bIns="0" rtlCol="0"/>
          <a:lstStyle/>
          <a:p>
            <a:endParaRPr/>
          </a:p>
        </p:txBody>
      </p:sp>
      <p:sp>
        <p:nvSpPr>
          <p:cNvPr id="36" name="object 36"/>
          <p:cNvSpPr txBox="1"/>
          <p:nvPr/>
        </p:nvSpPr>
        <p:spPr>
          <a:xfrm>
            <a:off x="812403" y="7506982"/>
            <a:ext cx="1334770" cy="351378"/>
          </a:xfrm>
          <a:prstGeom prst="rect">
            <a:avLst/>
          </a:prstGeom>
        </p:spPr>
        <p:txBody>
          <a:bodyPr vert="horz" wrap="square" lIns="0" tIns="12700" rIns="0" bIns="0" rtlCol="0">
            <a:spAutoFit/>
          </a:bodyPr>
          <a:lstStyle/>
          <a:p>
            <a:pPr marL="12700">
              <a:lnSpc>
                <a:spcPct val="100000"/>
              </a:lnSpc>
              <a:spcBef>
                <a:spcPts val="100"/>
              </a:spcBef>
            </a:pPr>
            <a:r>
              <a:rPr sz="1100" spc="-5" dirty="0">
                <a:latin typeface="Century Gothic" panose="020B0502020202020204" pitchFamily="34" charset="0"/>
                <a:cs typeface="Times New Roman"/>
              </a:rPr>
              <a:t>Развитие</a:t>
            </a:r>
            <a:r>
              <a:rPr sz="1100" spc="-90" dirty="0">
                <a:latin typeface="Century Gothic" panose="020B0502020202020204" pitchFamily="34" charset="0"/>
                <a:cs typeface="Times New Roman"/>
              </a:rPr>
              <a:t> </a:t>
            </a:r>
            <a:r>
              <a:rPr sz="1100" dirty="0">
                <a:latin typeface="Century Gothic" panose="020B0502020202020204" pitchFamily="34" charset="0"/>
                <a:cs typeface="Times New Roman"/>
              </a:rPr>
              <a:t>образования</a:t>
            </a:r>
          </a:p>
        </p:txBody>
      </p:sp>
      <p:sp>
        <p:nvSpPr>
          <p:cNvPr id="37" name="object 37"/>
          <p:cNvSpPr/>
          <p:nvPr/>
        </p:nvSpPr>
        <p:spPr>
          <a:xfrm>
            <a:off x="291084" y="7392910"/>
            <a:ext cx="430555" cy="429018"/>
          </a:xfrm>
          <a:prstGeom prst="rect">
            <a:avLst/>
          </a:prstGeom>
          <a:blipFill>
            <a:blip r:embed="rId24" cstate="print"/>
            <a:stretch>
              <a:fillRect/>
            </a:stretch>
          </a:blipFill>
        </p:spPr>
        <p:txBody>
          <a:bodyPr wrap="square" lIns="0" tIns="0" rIns="0" bIns="0" rtlCol="0"/>
          <a:lstStyle/>
          <a:p>
            <a:endParaRPr/>
          </a:p>
        </p:txBody>
      </p:sp>
      <p:sp>
        <p:nvSpPr>
          <p:cNvPr id="38" name="object 38"/>
          <p:cNvSpPr txBox="1"/>
          <p:nvPr/>
        </p:nvSpPr>
        <p:spPr>
          <a:xfrm>
            <a:off x="3142602" y="7514870"/>
            <a:ext cx="1466215" cy="178254"/>
          </a:xfrm>
          <a:prstGeom prst="rect">
            <a:avLst/>
          </a:prstGeom>
        </p:spPr>
        <p:txBody>
          <a:bodyPr vert="horz" wrap="square" lIns="0" tIns="36830" rIns="0" bIns="0" rtlCol="0">
            <a:spAutoFit/>
          </a:bodyPr>
          <a:lstStyle/>
          <a:p>
            <a:pPr marL="12700" marR="5080">
              <a:lnSpc>
                <a:spcPts val="1140"/>
              </a:lnSpc>
              <a:spcBef>
                <a:spcPts val="290"/>
              </a:spcBef>
            </a:pPr>
            <a:r>
              <a:rPr lang="ru-RU" sz="1100" spc="-5" dirty="0" smtClean="0">
                <a:latin typeface="Century Gothic" panose="020B0502020202020204" pitchFamily="34" charset="0"/>
                <a:cs typeface="Times New Roman"/>
              </a:rPr>
              <a:t>Культура</a:t>
            </a:r>
            <a:endParaRPr sz="1100" dirty="0">
              <a:latin typeface="Century Gothic" panose="020B0502020202020204" pitchFamily="34" charset="0"/>
              <a:cs typeface="Times New Roman"/>
            </a:endParaRPr>
          </a:p>
        </p:txBody>
      </p:sp>
      <p:sp>
        <p:nvSpPr>
          <p:cNvPr id="39" name="object 39"/>
          <p:cNvSpPr/>
          <p:nvPr/>
        </p:nvSpPr>
        <p:spPr>
          <a:xfrm>
            <a:off x="2531364" y="7467574"/>
            <a:ext cx="432079" cy="427507"/>
          </a:xfrm>
          <a:prstGeom prst="rect">
            <a:avLst/>
          </a:prstGeom>
          <a:blipFill>
            <a:blip r:embed="rId25" cstate="print"/>
            <a:stretch>
              <a:fillRect/>
            </a:stretch>
          </a:blipFill>
        </p:spPr>
        <p:txBody>
          <a:bodyPr wrap="square" lIns="0" tIns="0" rIns="0" bIns="0" rtlCol="0"/>
          <a:lstStyle/>
          <a:p>
            <a:endParaRPr/>
          </a:p>
        </p:txBody>
      </p:sp>
      <p:sp>
        <p:nvSpPr>
          <p:cNvPr id="40" name="object 40"/>
          <p:cNvSpPr txBox="1"/>
          <p:nvPr/>
        </p:nvSpPr>
        <p:spPr>
          <a:xfrm>
            <a:off x="5677268" y="7343393"/>
            <a:ext cx="1618615" cy="460382"/>
          </a:xfrm>
          <a:prstGeom prst="rect">
            <a:avLst/>
          </a:prstGeom>
        </p:spPr>
        <p:txBody>
          <a:bodyPr vert="horz" wrap="square" lIns="0" tIns="36830" rIns="0" bIns="0" rtlCol="0">
            <a:spAutoFit/>
          </a:bodyPr>
          <a:lstStyle/>
          <a:p>
            <a:pPr marL="12700" marR="5080">
              <a:lnSpc>
                <a:spcPts val="1140"/>
              </a:lnSpc>
              <a:spcBef>
                <a:spcPts val="290"/>
              </a:spcBef>
            </a:pPr>
            <a:r>
              <a:rPr lang="ru-RU" sz="1100" spc="-5" dirty="0" smtClean="0">
                <a:latin typeface="Century Gothic" panose="020B0502020202020204" pitchFamily="34" charset="0"/>
                <a:cs typeface="Times New Roman"/>
              </a:rPr>
              <a:t>Развитие субъектов малого и среднего предпринимательства</a:t>
            </a:r>
            <a:endParaRPr sz="1100" dirty="0">
              <a:latin typeface="Century Gothic" panose="020B0502020202020204" pitchFamily="34" charset="0"/>
              <a:cs typeface="Times New Roman"/>
            </a:endParaRPr>
          </a:p>
        </p:txBody>
      </p:sp>
      <p:sp>
        <p:nvSpPr>
          <p:cNvPr id="41" name="object 41"/>
          <p:cNvSpPr/>
          <p:nvPr/>
        </p:nvSpPr>
        <p:spPr>
          <a:xfrm>
            <a:off x="5172455" y="7400531"/>
            <a:ext cx="439686" cy="433590"/>
          </a:xfrm>
          <a:prstGeom prst="rect">
            <a:avLst/>
          </a:prstGeom>
          <a:blipFill>
            <a:blip r:embed="rId26" cstate="print"/>
            <a:stretch>
              <a:fillRect/>
            </a:stretch>
          </a:blipFill>
        </p:spPr>
        <p:txBody>
          <a:bodyPr wrap="square" lIns="0" tIns="0" rIns="0" bIns="0" rtlCol="0"/>
          <a:lstStyle/>
          <a:p>
            <a:endParaRPr/>
          </a:p>
        </p:txBody>
      </p:sp>
      <p:sp>
        <p:nvSpPr>
          <p:cNvPr id="42" name="object 42"/>
          <p:cNvSpPr txBox="1"/>
          <p:nvPr/>
        </p:nvSpPr>
        <p:spPr>
          <a:xfrm>
            <a:off x="812403" y="8107489"/>
            <a:ext cx="1417955" cy="475130"/>
          </a:xfrm>
          <a:prstGeom prst="rect">
            <a:avLst/>
          </a:prstGeom>
        </p:spPr>
        <p:txBody>
          <a:bodyPr vert="horz" wrap="square" lIns="0" tIns="13335" rIns="0" bIns="0" rtlCol="0">
            <a:spAutoFit/>
          </a:bodyPr>
          <a:lstStyle/>
          <a:p>
            <a:pPr marL="12700">
              <a:lnSpc>
                <a:spcPts val="1230"/>
              </a:lnSpc>
              <a:spcBef>
                <a:spcPts val="105"/>
              </a:spcBef>
            </a:pPr>
            <a:r>
              <a:rPr sz="1100" spc="-5" dirty="0">
                <a:latin typeface="Century Gothic" panose="020B0502020202020204" pitchFamily="34" charset="0"/>
                <a:cs typeface="Times New Roman"/>
              </a:rPr>
              <a:t>Социальная</a:t>
            </a:r>
            <a:r>
              <a:rPr sz="1100" spc="-55" dirty="0">
                <a:latin typeface="Century Gothic" panose="020B0502020202020204" pitchFamily="34" charset="0"/>
                <a:cs typeface="Times New Roman"/>
              </a:rPr>
              <a:t> </a:t>
            </a:r>
            <a:r>
              <a:rPr sz="1100" dirty="0">
                <a:latin typeface="Century Gothic" panose="020B0502020202020204" pitchFamily="34" charset="0"/>
                <a:cs typeface="Times New Roman"/>
              </a:rPr>
              <a:t>поддержка</a:t>
            </a:r>
          </a:p>
          <a:p>
            <a:pPr marL="12700">
              <a:lnSpc>
                <a:spcPts val="1230"/>
              </a:lnSpc>
            </a:pPr>
            <a:r>
              <a:rPr sz="1100" dirty="0">
                <a:latin typeface="Century Gothic" panose="020B0502020202020204" pitchFamily="34" charset="0"/>
                <a:cs typeface="Times New Roman"/>
              </a:rPr>
              <a:t>граждан</a:t>
            </a:r>
          </a:p>
        </p:txBody>
      </p:sp>
      <p:sp>
        <p:nvSpPr>
          <p:cNvPr id="43" name="object 43"/>
          <p:cNvSpPr/>
          <p:nvPr/>
        </p:nvSpPr>
        <p:spPr>
          <a:xfrm>
            <a:off x="291084" y="8043659"/>
            <a:ext cx="429018" cy="451878"/>
          </a:xfrm>
          <a:prstGeom prst="rect">
            <a:avLst/>
          </a:prstGeom>
          <a:blipFill>
            <a:blip r:embed="rId27" cstate="print"/>
            <a:stretch>
              <a:fillRect/>
            </a:stretch>
          </a:blipFill>
        </p:spPr>
        <p:txBody>
          <a:bodyPr wrap="square" lIns="0" tIns="0" rIns="0" bIns="0" rtlCol="0"/>
          <a:lstStyle/>
          <a:p>
            <a:endParaRPr/>
          </a:p>
        </p:txBody>
      </p:sp>
      <p:sp>
        <p:nvSpPr>
          <p:cNvPr id="44" name="object 44"/>
          <p:cNvSpPr/>
          <p:nvPr/>
        </p:nvSpPr>
        <p:spPr>
          <a:xfrm>
            <a:off x="2526792" y="8170150"/>
            <a:ext cx="453415" cy="430542"/>
          </a:xfrm>
          <a:prstGeom prst="rect">
            <a:avLst/>
          </a:prstGeom>
          <a:blipFill>
            <a:blip r:embed="rId28" cstate="print"/>
            <a:stretch>
              <a:fillRect/>
            </a:stretch>
          </a:blipFill>
        </p:spPr>
        <p:txBody>
          <a:bodyPr wrap="square" lIns="0" tIns="0" rIns="0" bIns="0" rtlCol="0"/>
          <a:lstStyle/>
          <a:p>
            <a:endParaRPr/>
          </a:p>
        </p:txBody>
      </p:sp>
      <p:sp>
        <p:nvSpPr>
          <p:cNvPr id="45" name="object 45"/>
          <p:cNvSpPr txBox="1"/>
          <p:nvPr/>
        </p:nvSpPr>
        <p:spPr>
          <a:xfrm>
            <a:off x="5691890" y="7927580"/>
            <a:ext cx="1798655" cy="782907"/>
          </a:xfrm>
          <a:prstGeom prst="rect">
            <a:avLst/>
          </a:prstGeom>
        </p:spPr>
        <p:txBody>
          <a:bodyPr vert="horz" wrap="square" lIns="0" tIns="13335" rIns="0" bIns="0" rtlCol="0">
            <a:spAutoFit/>
          </a:bodyPr>
          <a:lstStyle/>
          <a:p>
            <a:pPr marL="12700">
              <a:lnSpc>
                <a:spcPct val="100000"/>
              </a:lnSpc>
              <a:spcBef>
                <a:spcPts val="105"/>
              </a:spcBef>
            </a:pPr>
            <a:r>
              <a:rPr lang="ru-RU" sz="1000" spc="-5" dirty="0" smtClean="0">
                <a:latin typeface="Century Gothic" panose="020B0502020202020204" pitchFamily="34" charset="0"/>
                <a:cs typeface="Times New Roman"/>
              </a:rPr>
              <a:t>Развитие муниципальной службы и противодействие коррупции в администрации города и ее  органах</a:t>
            </a:r>
            <a:endParaRPr sz="1000" dirty="0">
              <a:latin typeface="Century Gothic" panose="020B0502020202020204" pitchFamily="34" charset="0"/>
              <a:cs typeface="Times New Roman"/>
            </a:endParaRPr>
          </a:p>
        </p:txBody>
      </p:sp>
      <p:sp>
        <p:nvSpPr>
          <p:cNvPr id="46" name="object 46"/>
          <p:cNvSpPr/>
          <p:nvPr/>
        </p:nvSpPr>
        <p:spPr>
          <a:xfrm>
            <a:off x="5202935" y="8023847"/>
            <a:ext cx="462546" cy="447306"/>
          </a:xfrm>
          <a:prstGeom prst="rect">
            <a:avLst/>
          </a:prstGeom>
          <a:blipFill>
            <a:blip r:embed="rId29" cstate="print"/>
            <a:stretch>
              <a:fillRect/>
            </a:stretch>
          </a:blipFill>
        </p:spPr>
        <p:txBody>
          <a:bodyPr wrap="square" lIns="0" tIns="0" rIns="0" bIns="0" rtlCol="0"/>
          <a:lstStyle/>
          <a:p>
            <a:endParaRPr/>
          </a:p>
        </p:txBody>
      </p:sp>
      <p:sp>
        <p:nvSpPr>
          <p:cNvPr id="47" name="object 47"/>
          <p:cNvSpPr txBox="1"/>
          <p:nvPr/>
        </p:nvSpPr>
        <p:spPr>
          <a:xfrm>
            <a:off x="812403" y="8739898"/>
            <a:ext cx="1669062" cy="460382"/>
          </a:xfrm>
          <a:prstGeom prst="rect">
            <a:avLst/>
          </a:prstGeom>
        </p:spPr>
        <p:txBody>
          <a:bodyPr vert="horz" wrap="square" lIns="0" tIns="36830" rIns="0" bIns="0" rtlCol="0">
            <a:spAutoFit/>
          </a:bodyPr>
          <a:lstStyle/>
          <a:p>
            <a:pPr marL="12700" marR="5080">
              <a:lnSpc>
                <a:spcPts val="1140"/>
              </a:lnSpc>
              <a:spcBef>
                <a:spcPts val="290"/>
              </a:spcBef>
            </a:pPr>
            <a:r>
              <a:rPr lang="ru-RU" sz="1100" spc="-5" dirty="0" smtClean="0">
                <a:latin typeface="Century Gothic" panose="020B0502020202020204" pitchFamily="34" charset="0"/>
                <a:cs typeface="Times New Roman"/>
              </a:rPr>
              <a:t>Развитие физической культуры, спорта и молодежной политики</a:t>
            </a:r>
            <a:endParaRPr sz="1100" dirty="0">
              <a:latin typeface="Century Gothic" panose="020B0502020202020204" pitchFamily="34" charset="0"/>
              <a:cs typeface="Times New Roman"/>
            </a:endParaRPr>
          </a:p>
        </p:txBody>
      </p:sp>
      <p:sp>
        <p:nvSpPr>
          <p:cNvPr id="48" name="object 48"/>
          <p:cNvSpPr/>
          <p:nvPr/>
        </p:nvSpPr>
        <p:spPr>
          <a:xfrm>
            <a:off x="291084" y="8744686"/>
            <a:ext cx="445795" cy="435127"/>
          </a:xfrm>
          <a:prstGeom prst="rect">
            <a:avLst/>
          </a:prstGeom>
          <a:blipFill>
            <a:blip r:embed="rId30" cstate="print"/>
            <a:stretch>
              <a:fillRect/>
            </a:stretch>
          </a:blipFill>
        </p:spPr>
        <p:txBody>
          <a:bodyPr wrap="square" lIns="0" tIns="0" rIns="0" bIns="0" rtlCol="0"/>
          <a:lstStyle/>
          <a:p>
            <a:endParaRPr/>
          </a:p>
        </p:txBody>
      </p:sp>
      <p:sp>
        <p:nvSpPr>
          <p:cNvPr id="49" name="object 49"/>
          <p:cNvSpPr txBox="1"/>
          <p:nvPr/>
        </p:nvSpPr>
        <p:spPr>
          <a:xfrm>
            <a:off x="1279544" y="9561602"/>
            <a:ext cx="5046460" cy="319318"/>
          </a:xfrm>
          <a:prstGeom prst="rect">
            <a:avLst/>
          </a:prstGeom>
        </p:spPr>
        <p:txBody>
          <a:bodyPr vert="horz" wrap="square" lIns="0" tIns="36830" rIns="0" bIns="0" rtlCol="0">
            <a:spAutoFit/>
          </a:bodyPr>
          <a:lstStyle/>
          <a:p>
            <a:pPr marL="12700" marR="5080" algn="just">
              <a:lnSpc>
                <a:spcPts val="1140"/>
              </a:lnSpc>
              <a:spcBef>
                <a:spcPts val="290"/>
              </a:spcBef>
            </a:pPr>
            <a:r>
              <a:rPr lang="ru-RU" sz="1100" spc="-5" dirty="0" smtClean="0">
                <a:latin typeface="Century Gothic" panose="020B0502020202020204" pitchFamily="34" charset="0"/>
                <a:cs typeface="Times New Roman"/>
              </a:rPr>
              <a:t>Безопасные качественные автомобильные дороги города Невинномысска на 2020-2024 годы</a:t>
            </a:r>
            <a:endParaRPr sz="1100" dirty="0">
              <a:latin typeface="Century Gothic" panose="020B0502020202020204" pitchFamily="34" charset="0"/>
              <a:cs typeface="Times New Roman"/>
            </a:endParaRPr>
          </a:p>
        </p:txBody>
      </p:sp>
      <p:sp>
        <p:nvSpPr>
          <p:cNvPr id="50" name="object 50"/>
          <p:cNvSpPr/>
          <p:nvPr/>
        </p:nvSpPr>
        <p:spPr>
          <a:xfrm>
            <a:off x="5222747" y="8692883"/>
            <a:ext cx="457974" cy="415302"/>
          </a:xfrm>
          <a:prstGeom prst="rect">
            <a:avLst/>
          </a:prstGeom>
          <a:blipFill>
            <a:blip r:embed="rId31" cstate="print"/>
            <a:stretch>
              <a:fillRect/>
            </a:stretch>
          </a:blipFill>
        </p:spPr>
        <p:txBody>
          <a:bodyPr wrap="square" lIns="0" tIns="0" rIns="0" bIns="0" rtlCol="0"/>
          <a:lstStyle/>
          <a:p>
            <a:endParaRPr/>
          </a:p>
        </p:txBody>
      </p:sp>
      <p:sp>
        <p:nvSpPr>
          <p:cNvPr id="51" name="object 51"/>
          <p:cNvSpPr txBox="1"/>
          <p:nvPr/>
        </p:nvSpPr>
        <p:spPr>
          <a:xfrm>
            <a:off x="3096889" y="7872346"/>
            <a:ext cx="1728470" cy="1588897"/>
          </a:xfrm>
          <a:prstGeom prst="rect">
            <a:avLst/>
          </a:prstGeom>
        </p:spPr>
        <p:txBody>
          <a:bodyPr vert="horz" wrap="square" lIns="0" tIns="36830" rIns="0" bIns="0" rtlCol="0">
            <a:spAutoFit/>
          </a:bodyPr>
          <a:lstStyle/>
          <a:p>
            <a:pPr marL="46355" marR="212090">
              <a:lnSpc>
                <a:spcPts val="1140"/>
              </a:lnSpc>
              <a:spcBef>
                <a:spcPts val="290"/>
              </a:spcBef>
            </a:pPr>
            <a:endParaRPr lang="ru-RU" sz="1100" dirty="0" smtClean="0">
              <a:latin typeface="Century Gothic" panose="020B0502020202020204" pitchFamily="34" charset="0"/>
              <a:cs typeface="Times New Roman"/>
            </a:endParaRPr>
          </a:p>
          <a:p>
            <a:pPr marL="46355" marR="212090">
              <a:lnSpc>
                <a:spcPts val="1140"/>
              </a:lnSpc>
              <a:spcBef>
                <a:spcPts val="290"/>
              </a:spcBef>
            </a:pPr>
            <a:r>
              <a:rPr lang="ru-RU" sz="1100" dirty="0" smtClean="0">
                <a:latin typeface="Century Gothic" panose="020B0502020202020204" pitchFamily="34" charset="0"/>
                <a:cs typeface="Times New Roman"/>
              </a:rPr>
              <a:t>Развитие жилищно-коммунального хозяйства</a:t>
            </a:r>
            <a:endParaRPr sz="1100" dirty="0">
              <a:latin typeface="Century Gothic" panose="020B0502020202020204" pitchFamily="34" charset="0"/>
              <a:cs typeface="Times New Roman"/>
            </a:endParaRPr>
          </a:p>
          <a:p>
            <a:pPr marL="12700" marR="5080">
              <a:lnSpc>
                <a:spcPts val="1140"/>
              </a:lnSpc>
              <a:spcBef>
                <a:spcPts val="830"/>
              </a:spcBef>
            </a:pPr>
            <a:r>
              <a:rPr lang="ru-RU" sz="900" spc="-5" dirty="0" smtClean="0">
                <a:latin typeface="Century Gothic" panose="020B0502020202020204" pitchFamily="34" charset="0"/>
                <a:cs typeface="Times New Roman"/>
              </a:rPr>
              <a:t>Межнациональные отношения, поддержка казачества, профилактика терроризма, экстремизма, правонарушений и наркомании</a:t>
            </a:r>
            <a:endParaRPr sz="900" dirty="0">
              <a:latin typeface="Century Gothic" panose="020B0502020202020204" pitchFamily="34" charset="0"/>
              <a:cs typeface="Times New Roman"/>
            </a:endParaRPr>
          </a:p>
        </p:txBody>
      </p:sp>
      <p:sp>
        <p:nvSpPr>
          <p:cNvPr id="52" name="object 52"/>
          <p:cNvSpPr/>
          <p:nvPr/>
        </p:nvSpPr>
        <p:spPr>
          <a:xfrm>
            <a:off x="2528316" y="8740114"/>
            <a:ext cx="450342" cy="439699"/>
          </a:xfrm>
          <a:prstGeom prst="rect">
            <a:avLst/>
          </a:prstGeom>
          <a:blipFill>
            <a:blip r:embed="rId32" cstate="print"/>
            <a:stretch>
              <a:fillRect/>
            </a:stretch>
          </a:blipFill>
        </p:spPr>
        <p:txBody>
          <a:bodyPr wrap="square" lIns="0" tIns="0" rIns="0" bIns="0" rtlCol="0"/>
          <a:lstStyle/>
          <a:p>
            <a:endParaRPr/>
          </a:p>
        </p:txBody>
      </p:sp>
      <p:sp>
        <p:nvSpPr>
          <p:cNvPr id="53" name="object 53"/>
          <p:cNvSpPr txBox="1"/>
          <p:nvPr/>
        </p:nvSpPr>
        <p:spPr>
          <a:xfrm>
            <a:off x="5727572" y="8750045"/>
            <a:ext cx="1460500" cy="690574"/>
          </a:xfrm>
          <a:prstGeom prst="rect">
            <a:avLst/>
          </a:prstGeom>
        </p:spPr>
        <p:txBody>
          <a:bodyPr vert="horz" wrap="square" lIns="0" tIns="13335" rIns="0" bIns="0" rtlCol="0">
            <a:spAutoFit/>
          </a:bodyPr>
          <a:lstStyle/>
          <a:p>
            <a:pPr marL="12700">
              <a:lnSpc>
                <a:spcPct val="100000"/>
              </a:lnSpc>
              <a:spcBef>
                <a:spcPts val="105"/>
              </a:spcBef>
            </a:pPr>
            <a:r>
              <a:rPr lang="ru-RU" sz="1100" spc="-5" dirty="0" smtClean="0">
                <a:latin typeface="Century Gothic" panose="020B0502020202020204" pitchFamily="34" charset="0"/>
                <a:cs typeface="Times New Roman"/>
              </a:rPr>
              <a:t>Формирование современной городской среды в городе</a:t>
            </a:r>
            <a:endParaRPr sz="1100" dirty="0">
              <a:latin typeface="Century Gothic" panose="020B0502020202020204" pitchFamily="34" charset="0"/>
              <a:cs typeface="Times New Roman"/>
            </a:endParaRPr>
          </a:p>
        </p:txBody>
      </p:sp>
      <p:sp>
        <p:nvSpPr>
          <p:cNvPr id="54" name="object 54"/>
          <p:cNvSpPr/>
          <p:nvPr/>
        </p:nvSpPr>
        <p:spPr>
          <a:xfrm>
            <a:off x="769619" y="9499091"/>
            <a:ext cx="439686" cy="433590"/>
          </a:xfrm>
          <a:prstGeom prst="rect">
            <a:avLst/>
          </a:prstGeom>
          <a:blipFill>
            <a:blip r:embed="rId33" cstate="print"/>
            <a:stretch>
              <a:fillRect/>
            </a:stretch>
          </a:blipFill>
        </p:spPr>
        <p:txBody>
          <a:bodyPr wrap="square" lIns="0" tIns="0" rIns="0" bIns="0" rtlCol="0"/>
          <a:lstStyle/>
          <a:p>
            <a:endParaRPr/>
          </a:p>
        </p:txBody>
      </p:sp>
      <p:sp>
        <p:nvSpPr>
          <p:cNvPr id="56" name="object 49"/>
          <p:cNvSpPr txBox="1"/>
          <p:nvPr/>
        </p:nvSpPr>
        <p:spPr>
          <a:xfrm>
            <a:off x="1272753" y="10023801"/>
            <a:ext cx="5046460" cy="178254"/>
          </a:xfrm>
          <a:prstGeom prst="rect">
            <a:avLst/>
          </a:prstGeom>
        </p:spPr>
        <p:txBody>
          <a:bodyPr vert="horz" wrap="square" lIns="0" tIns="36830" rIns="0" bIns="0" rtlCol="0">
            <a:spAutoFit/>
          </a:bodyPr>
          <a:lstStyle/>
          <a:p>
            <a:pPr marL="12700" marR="5080" algn="just">
              <a:lnSpc>
                <a:spcPts val="1140"/>
              </a:lnSpc>
              <a:spcBef>
                <a:spcPts val="290"/>
              </a:spcBef>
            </a:pPr>
            <a:r>
              <a:rPr lang="ru-RU" sz="1100" spc="-5" dirty="0" smtClean="0">
                <a:latin typeface="Century Gothic" panose="020B0502020202020204" pitchFamily="34" charset="0"/>
                <a:cs typeface="Times New Roman"/>
              </a:rPr>
              <a:t>Непрограммные расходы</a:t>
            </a:r>
            <a:endParaRPr sz="1100" dirty="0">
              <a:latin typeface="Century Gothic" panose="020B0502020202020204" pitchFamily="34" charset="0"/>
              <a:cs typeface="Times New Roman"/>
            </a:endParaRPr>
          </a:p>
        </p:txBody>
      </p:sp>
      <p:sp>
        <p:nvSpPr>
          <p:cNvPr id="57" name="Прямоугольник 56"/>
          <p:cNvSpPr/>
          <p:nvPr/>
        </p:nvSpPr>
        <p:spPr>
          <a:xfrm>
            <a:off x="882650" y="9984526"/>
            <a:ext cx="228600" cy="217529"/>
          </a:xfrm>
          <a:prstGeom prst="rect">
            <a:avLst/>
          </a:prstGeom>
          <a:solidFill>
            <a:srgbClr val="964A7B"/>
          </a:solidFill>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58" name="object 49"/>
          <p:cNvSpPr txBox="1"/>
          <p:nvPr/>
        </p:nvSpPr>
        <p:spPr>
          <a:xfrm>
            <a:off x="4976056" y="3604263"/>
            <a:ext cx="2438965" cy="926600"/>
          </a:xfrm>
          <a:prstGeom prst="rect">
            <a:avLst/>
          </a:prstGeom>
        </p:spPr>
        <p:txBody>
          <a:bodyPr vert="horz" wrap="square" lIns="0" tIns="36830" rIns="0" bIns="0" rtlCol="0">
            <a:spAutoFit/>
          </a:bodyPr>
          <a:lstStyle/>
          <a:p>
            <a:pPr marL="12700" marR="5080" algn="ctr">
              <a:lnSpc>
                <a:spcPts val="1140"/>
              </a:lnSpc>
              <a:spcBef>
                <a:spcPts val="1800"/>
              </a:spcBef>
            </a:pPr>
            <a:r>
              <a:rPr lang="ru-RU" sz="1400" b="1" spc="-5" dirty="0" smtClean="0">
                <a:solidFill>
                  <a:srgbClr val="964A7B"/>
                </a:solidFill>
                <a:latin typeface="Century Gothic" panose="020B0502020202020204" pitchFamily="34" charset="0"/>
                <a:cs typeface="Times New Roman"/>
              </a:rPr>
              <a:t>Непрограммные расходы</a:t>
            </a:r>
          </a:p>
          <a:p>
            <a:pPr marL="12700" marR="5080" algn="ctr">
              <a:lnSpc>
                <a:spcPts val="1140"/>
              </a:lnSpc>
              <a:spcBef>
                <a:spcPts val="1800"/>
              </a:spcBef>
            </a:pPr>
            <a:r>
              <a:rPr lang="ru-RU" sz="1400" b="1" spc="-5" dirty="0" smtClean="0">
                <a:solidFill>
                  <a:srgbClr val="964A7B"/>
                </a:solidFill>
                <a:latin typeface="Century Gothic" panose="020B0502020202020204" pitchFamily="34" charset="0"/>
                <a:cs typeface="Times New Roman"/>
              </a:rPr>
              <a:t> 254,9 млн. рублей</a:t>
            </a:r>
          </a:p>
          <a:p>
            <a:pPr marL="12700" marR="5080" algn="just">
              <a:lnSpc>
                <a:spcPts val="1140"/>
              </a:lnSpc>
              <a:spcBef>
                <a:spcPts val="1800"/>
              </a:spcBef>
            </a:pPr>
            <a:endParaRPr sz="1400" dirty="0">
              <a:latin typeface="Century Gothic" panose="020B0502020202020204" pitchFamily="34" charset="0"/>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3192825" y="1765300"/>
            <a:ext cx="3323919" cy="1895869"/>
          </a:xfrm>
          <a:custGeom>
            <a:avLst/>
            <a:gdLst/>
            <a:ahLst/>
            <a:cxnLst/>
            <a:rect l="l" t="t" r="r" b="b"/>
            <a:pathLst>
              <a:path w="3449320" h="1580514">
                <a:moveTo>
                  <a:pt x="2052905" y="0"/>
                </a:moveTo>
                <a:lnTo>
                  <a:pt x="1999960" y="123"/>
                </a:lnTo>
                <a:lnTo>
                  <a:pt x="1947058" y="941"/>
                </a:lnTo>
                <a:lnTo>
                  <a:pt x="1894258" y="2455"/>
                </a:lnTo>
                <a:lnTo>
                  <a:pt x="1841621" y="4665"/>
                </a:lnTo>
                <a:lnTo>
                  <a:pt x="1789205" y="7569"/>
                </a:lnTo>
                <a:lnTo>
                  <a:pt x="1737071" y="11169"/>
                </a:lnTo>
                <a:lnTo>
                  <a:pt x="1685279" y="15463"/>
                </a:lnTo>
                <a:lnTo>
                  <a:pt x="1633887" y="20453"/>
                </a:lnTo>
                <a:lnTo>
                  <a:pt x="1582957" y="26136"/>
                </a:lnTo>
                <a:lnTo>
                  <a:pt x="1532547" y="32515"/>
                </a:lnTo>
                <a:lnTo>
                  <a:pt x="1482717" y="39588"/>
                </a:lnTo>
                <a:lnTo>
                  <a:pt x="1433527" y="47355"/>
                </a:lnTo>
                <a:lnTo>
                  <a:pt x="1385036" y="55817"/>
                </a:lnTo>
                <a:lnTo>
                  <a:pt x="1337306" y="64972"/>
                </a:lnTo>
                <a:lnTo>
                  <a:pt x="1290394" y="74822"/>
                </a:lnTo>
                <a:lnTo>
                  <a:pt x="1244361" y="85365"/>
                </a:lnTo>
                <a:lnTo>
                  <a:pt x="1199266" y="96602"/>
                </a:lnTo>
                <a:lnTo>
                  <a:pt x="1155170" y="108533"/>
                </a:lnTo>
                <a:lnTo>
                  <a:pt x="1112132" y="121157"/>
                </a:lnTo>
                <a:lnTo>
                  <a:pt x="1070211" y="134474"/>
                </a:lnTo>
                <a:lnTo>
                  <a:pt x="1029468" y="148485"/>
                </a:lnTo>
                <a:lnTo>
                  <a:pt x="974703" y="169200"/>
                </a:lnTo>
                <a:lnTo>
                  <a:pt x="923894" y="190710"/>
                </a:lnTo>
                <a:lnTo>
                  <a:pt x="877037" y="212956"/>
                </a:lnTo>
                <a:lnTo>
                  <a:pt x="834133" y="235877"/>
                </a:lnTo>
                <a:lnTo>
                  <a:pt x="795180" y="259415"/>
                </a:lnTo>
                <a:lnTo>
                  <a:pt x="760177" y="283509"/>
                </a:lnTo>
                <a:lnTo>
                  <a:pt x="729123" y="308100"/>
                </a:lnTo>
                <a:lnTo>
                  <a:pt x="678857" y="358536"/>
                </a:lnTo>
                <a:lnTo>
                  <a:pt x="644372" y="410246"/>
                </a:lnTo>
                <a:lnTo>
                  <a:pt x="625660" y="462753"/>
                </a:lnTo>
                <a:lnTo>
                  <a:pt x="622216" y="489157"/>
                </a:lnTo>
                <a:lnTo>
                  <a:pt x="622712" y="515581"/>
                </a:lnTo>
                <a:lnTo>
                  <a:pt x="635518" y="568254"/>
                </a:lnTo>
                <a:lnTo>
                  <a:pt x="664070" y="620295"/>
                </a:lnTo>
                <a:lnTo>
                  <a:pt x="708357" y="671228"/>
                </a:lnTo>
                <a:lnTo>
                  <a:pt x="768372" y="720577"/>
                </a:lnTo>
                <a:lnTo>
                  <a:pt x="804275" y="744508"/>
                </a:lnTo>
                <a:lnTo>
                  <a:pt x="844105" y="767864"/>
                </a:lnTo>
                <a:lnTo>
                  <a:pt x="887863" y="790586"/>
                </a:lnTo>
                <a:lnTo>
                  <a:pt x="935547" y="812614"/>
                </a:lnTo>
                <a:lnTo>
                  <a:pt x="987156" y="833889"/>
                </a:lnTo>
                <a:lnTo>
                  <a:pt x="1042689" y="854351"/>
                </a:lnTo>
                <a:lnTo>
                  <a:pt x="0" y="1579902"/>
                </a:lnTo>
                <a:lnTo>
                  <a:pt x="1491875" y="959761"/>
                </a:lnTo>
                <a:lnTo>
                  <a:pt x="2578999" y="959761"/>
                </a:lnTo>
                <a:lnTo>
                  <a:pt x="2594886" y="957473"/>
                </a:lnTo>
                <a:lnTo>
                  <a:pt x="2643794" y="949653"/>
                </a:lnTo>
                <a:lnTo>
                  <a:pt x="2691926" y="941163"/>
                </a:lnTo>
                <a:lnTo>
                  <a:pt x="2739223" y="932009"/>
                </a:lnTo>
                <a:lnTo>
                  <a:pt x="2785628" y="922193"/>
                </a:lnTo>
                <a:lnTo>
                  <a:pt x="2831082" y="911721"/>
                </a:lnTo>
                <a:lnTo>
                  <a:pt x="2875526" y="900596"/>
                </a:lnTo>
                <a:lnTo>
                  <a:pt x="2918903" y="888822"/>
                </a:lnTo>
                <a:lnTo>
                  <a:pt x="2961153" y="876404"/>
                </a:lnTo>
                <a:lnTo>
                  <a:pt x="3002220" y="863346"/>
                </a:lnTo>
                <a:lnTo>
                  <a:pt x="3042043" y="849652"/>
                </a:lnTo>
                <a:lnTo>
                  <a:pt x="3096808" y="828936"/>
                </a:lnTo>
                <a:lnTo>
                  <a:pt x="3147617" y="807426"/>
                </a:lnTo>
                <a:lnTo>
                  <a:pt x="3194473" y="785181"/>
                </a:lnTo>
                <a:lnTo>
                  <a:pt x="3237377" y="762259"/>
                </a:lnTo>
                <a:lnTo>
                  <a:pt x="3276330" y="738722"/>
                </a:lnTo>
                <a:lnTo>
                  <a:pt x="3311332" y="714627"/>
                </a:lnTo>
                <a:lnTo>
                  <a:pt x="3342386" y="690036"/>
                </a:lnTo>
                <a:lnTo>
                  <a:pt x="3392651" y="639600"/>
                </a:lnTo>
                <a:lnTo>
                  <a:pt x="3427134" y="587891"/>
                </a:lnTo>
                <a:lnTo>
                  <a:pt x="3445845" y="535383"/>
                </a:lnTo>
                <a:lnTo>
                  <a:pt x="3449288" y="508980"/>
                </a:lnTo>
                <a:lnTo>
                  <a:pt x="3448792" y="482555"/>
                </a:lnTo>
                <a:lnTo>
                  <a:pt x="3435985" y="429882"/>
                </a:lnTo>
                <a:lnTo>
                  <a:pt x="3407433" y="377841"/>
                </a:lnTo>
                <a:lnTo>
                  <a:pt x="3363145" y="326908"/>
                </a:lnTo>
                <a:lnTo>
                  <a:pt x="3303131" y="277560"/>
                </a:lnTo>
                <a:lnTo>
                  <a:pt x="3267230" y="253629"/>
                </a:lnTo>
                <a:lnTo>
                  <a:pt x="3227400" y="230272"/>
                </a:lnTo>
                <a:lnTo>
                  <a:pt x="3183643" y="207550"/>
                </a:lnTo>
                <a:lnTo>
                  <a:pt x="3135961" y="185522"/>
                </a:lnTo>
                <a:lnTo>
                  <a:pt x="3084353" y="164247"/>
                </a:lnTo>
                <a:lnTo>
                  <a:pt x="3028822" y="143786"/>
                </a:lnTo>
                <a:lnTo>
                  <a:pt x="2987563" y="129973"/>
                </a:lnTo>
                <a:lnTo>
                  <a:pt x="2945151" y="116858"/>
                </a:lnTo>
                <a:lnTo>
                  <a:pt x="2901648" y="104440"/>
                </a:lnTo>
                <a:lnTo>
                  <a:pt x="2857112" y="92721"/>
                </a:lnTo>
                <a:lnTo>
                  <a:pt x="2811604" y="81699"/>
                </a:lnTo>
                <a:lnTo>
                  <a:pt x="2765184" y="71375"/>
                </a:lnTo>
                <a:lnTo>
                  <a:pt x="2717910" y="61748"/>
                </a:lnTo>
                <a:lnTo>
                  <a:pt x="2669843" y="52818"/>
                </a:lnTo>
                <a:lnTo>
                  <a:pt x="2621043" y="44585"/>
                </a:lnTo>
                <a:lnTo>
                  <a:pt x="2571569" y="37049"/>
                </a:lnTo>
                <a:lnTo>
                  <a:pt x="2521480" y="30210"/>
                </a:lnTo>
                <a:lnTo>
                  <a:pt x="2470838" y="24068"/>
                </a:lnTo>
                <a:lnTo>
                  <a:pt x="2419700" y="18623"/>
                </a:lnTo>
                <a:lnTo>
                  <a:pt x="2368128" y="13874"/>
                </a:lnTo>
                <a:lnTo>
                  <a:pt x="2316181" y="9821"/>
                </a:lnTo>
                <a:lnTo>
                  <a:pt x="2263918" y="6465"/>
                </a:lnTo>
                <a:lnTo>
                  <a:pt x="2211399" y="3805"/>
                </a:lnTo>
                <a:lnTo>
                  <a:pt x="2158684" y="1840"/>
                </a:lnTo>
                <a:lnTo>
                  <a:pt x="2105833" y="572"/>
                </a:lnTo>
                <a:lnTo>
                  <a:pt x="2052905" y="0"/>
                </a:lnTo>
                <a:close/>
              </a:path>
              <a:path w="3449320" h="1580514">
                <a:moveTo>
                  <a:pt x="2578999" y="959761"/>
                </a:moveTo>
                <a:lnTo>
                  <a:pt x="1491875" y="959761"/>
                </a:lnTo>
                <a:lnTo>
                  <a:pt x="1543604" y="966952"/>
                </a:lnTo>
                <a:lnTo>
                  <a:pt x="1595781" y="973387"/>
                </a:lnTo>
                <a:lnTo>
                  <a:pt x="1648350" y="979070"/>
                </a:lnTo>
                <a:lnTo>
                  <a:pt x="1701251" y="984005"/>
                </a:lnTo>
                <a:lnTo>
                  <a:pt x="1754425" y="988196"/>
                </a:lnTo>
                <a:lnTo>
                  <a:pt x="1807816" y="991647"/>
                </a:lnTo>
                <a:lnTo>
                  <a:pt x="1861364" y="994363"/>
                </a:lnTo>
                <a:lnTo>
                  <a:pt x="1915010" y="996348"/>
                </a:lnTo>
                <a:lnTo>
                  <a:pt x="1968698" y="997605"/>
                </a:lnTo>
                <a:lnTo>
                  <a:pt x="2022368" y="998139"/>
                </a:lnTo>
                <a:lnTo>
                  <a:pt x="2075962" y="997954"/>
                </a:lnTo>
                <a:lnTo>
                  <a:pt x="2129421" y="997054"/>
                </a:lnTo>
                <a:lnTo>
                  <a:pt x="2182688" y="995444"/>
                </a:lnTo>
                <a:lnTo>
                  <a:pt x="2235704" y="993127"/>
                </a:lnTo>
                <a:lnTo>
                  <a:pt x="2288410" y="990108"/>
                </a:lnTo>
                <a:lnTo>
                  <a:pt x="2340749" y="986390"/>
                </a:lnTo>
                <a:lnTo>
                  <a:pt x="2392662" y="981978"/>
                </a:lnTo>
                <a:lnTo>
                  <a:pt x="2444090" y="976876"/>
                </a:lnTo>
                <a:lnTo>
                  <a:pt x="2494976" y="971089"/>
                </a:lnTo>
                <a:lnTo>
                  <a:pt x="2545261" y="964620"/>
                </a:lnTo>
                <a:lnTo>
                  <a:pt x="2578999" y="959761"/>
                </a:lnTo>
                <a:close/>
              </a:path>
            </a:pathLst>
          </a:custGeom>
          <a:solidFill>
            <a:srgbClr val="CDE8EF"/>
          </a:solidFill>
        </p:spPr>
        <p:txBody>
          <a:bodyPr wrap="square" lIns="0" tIns="0" rIns="0" bIns="0" rtlCol="0"/>
          <a:lstStyle/>
          <a:p>
            <a:endParaRPr/>
          </a:p>
        </p:txBody>
      </p:sp>
      <p:sp>
        <p:nvSpPr>
          <p:cNvPr id="6" name="object 6"/>
          <p:cNvSpPr/>
          <p:nvPr/>
        </p:nvSpPr>
        <p:spPr>
          <a:xfrm>
            <a:off x="3067424" y="1765300"/>
            <a:ext cx="3449320" cy="1917677"/>
          </a:xfrm>
          <a:custGeom>
            <a:avLst/>
            <a:gdLst/>
            <a:ahLst/>
            <a:cxnLst/>
            <a:rect l="l" t="t" r="r" b="b"/>
            <a:pathLst>
              <a:path w="3449320" h="1580514">
                <a:moveTo>
                  <a:pt x="0" y="1579902"/>
                </a:moveTo>
                <a:lnTo>
                  <a:pt x="1042689" y="854351"/>
                </a:lnTo>
                <a:lnTo>
                  <a:pt x="987156" y="833889"/>
                </a:lnTo>
                <a:lnTo>
                  <a:pt x="935547" y="812614"/>
                </a:lnTo>
                <a:lnTo>
                  <a:pt x="887863" y="790586"/>
                </a:lnTo>
                <a:lnTo>
                  <a:pt x="844105" y="767864"/>
                </a:lnTo>
                <a:lnTo>
                  <a:pt x="804275" y="744508"/>
                </a:lnTo>
                <a:lnTo>
                  <a:pt x="768372" y="720577"/>
                </a:lnTo>
                <a:lnTo>
                  <a:pt x="736400" y="696130"/>
                </a:lnTo>
                <a:lnTo>
                  <a:pt x="684247" y="645930"/>
                </a:lnTo>
                <a:lnTo>
                  <a:pt x="647826" y="594384"/>
                </a:lnTo>
                <a:lnTo>
                  <a:pt x="627146" y="541967"/>
                </a:lnTo>
                <a:lnTo>
                  <a:pt x="622216" y="489157"/>
                </a:lnTo>
                <a:lnTo>
                  <a:pt x="625660" y="462753"/>
                </a:lnTo>
                <a:lnTo>
                  <a:pt x="644372" y="410246"/>
                </a:lnTo>
                <a:lnTo>
                  <a:pt x="678857" y="358536"/>
                </a:lnTo>
                <a:lnTo>
                  <a:pt x="729123" y="308100"/>
                </a:lnTo>
                <a:lnTo>
                  <a:pt x="760177" y="283509"/>
                </a:lnTo>
                <a:lnTo>
                  <a:pt x="795180" y="259415"/>
                </a:lnTo>
                <a:lnTo>
                  <a:pt x="834133" y="235877"/>
                </a:lnTo>
                <a:lnTo>
                  <a:pt x="877037" y="212956"/>
                </a:lnTo>
                <a:lnTo>
                  <a:pt x="923894" y="190710"/>
                </a:lnTo>
                <a:lnTo>
                  <a:pt x="974703" y="169200"/>
                </a:lnTo>
                <a:lnTo>
                  <a:pt x="1029468" y="148485"/>
                </a:lnTo>
                <a:lnTo>
                  <a:pt x="1070211" y="134474"/>
                </a:lnTo>
                <a:lnTo>
                  <a:pt x="1112132" y="121157"/>
                </a:lnTo>
                <a:lnTo>
                  <a:pt x="1155170" y="108533"/>
                </a:lnTo>
                <a:lnTo>
                  <a:pt x="1199266" y="96602"/>
                </a:lnTo>
                <a:lnTo>
                  <a:pt x="1244361" y="85365"/>
                </a:lnTo>
                <a:lnTo>
                  <a:pt x="1290394" y="74822"/>
                </a:lnTo>
                <a:lnTo>
                  <a:pt x="1337306" y="64972"/>
                </a:lnTo>
                <a:lnTo>
                  <a:pt x="1385036" y="55817"/>
                </a:lnTo>
                <a:lnTo>
                  <a:pt x="1433527" y="47355"/>
                </a:lnTo>
                <a:lnTo>
                  <a:pt x="1482717" y="39588"/>
                </a:lnTo>
                <a:lnTo>
                  <a:pt x="1532547" y="32515"/>
                </a:lnTo>
                <a:lnTo>
                  <a:pt x="1582957" y="26136"/>
                </a:lnTo>
                <a:lnTo>
                  <a:pt x="1633887" y="20453"/>
                </a:lnTo>
                <a:lnTo>
                  <a:pt x="1685279" y="15463"/>
                </a:lnTo>
                <a:lnTo>
                  <a:pt x="1737071" y="11169"/>
                </a:lnTo>
                <a:lnTo>
                  <a:pt x="1789205" y="7569"/>
                </a:lnTo>
                <a:lnTo>
                  <a:pt x="1841621" y="4665"/>
                </a:lnTo>
                <a:lnTo>
                  <a:pt x="1894258" y="2455"/>
                </a:lnTo>
                <a:lnTo>
                  <a:pt x="1947058" y="941"/>
                </a:lnTo>
                <a:lnTo>
                  <a:pt x="1999960" y="123"/>
                </a:lnTo>
                <a:lnTo>
                  <a:pt x="2052905" y="0"/>
                </a:lnTo>
                <a:lnTo>
                  <a:pt x="2105833" y="572"/>
                </a:lnTo>
                <a:lnTo>
                  <a:pt x="2158684" y="1840"/>
                </a:lnTo>
                <a:lnTo>
                  <a:pt x="2211399" y="3805"/>
                </a:lnTo>
                <a:lnTo>
                  <a:pt x="2263918" y="6465"/>
                </a:lnTo>
                <a:lnTo>
                  <a:pt x="2316181" y="9821"/>
                </a:lnTo>
                <a:lnTo>
                  <a:pt x="2368128" y="13874"/>
                </a:lnTo>
                <a:lnTo>
                  <a:pt x="2419700" y="18623"/>
                </a:lnTo>
                <a:lnTo>
                  <a:pt x="2470838" y="24068"/>
                </a:lnTo>
                <a:lnTo>
                  <a:pt x="2521480" y="30210"/>
                </a:lnTo>
                <a:lnTo>
                  <a:pt x="2571569" y="37049"/>
                </a:lnTo>
                <a:lnTo>
                  <a:pt x="2621043" y="44585"/>
                </a:lnTo>
                <a:lnTo>
                  <a:pt x="2669843" y="52818"/>
                </a:lnTo>
                <a:lnTo>
                  <a:pt x="2717910" y="61748"/>
                </a:lnTo>
                <a:lnTo>
                  <a:pt x="2765184" y="71375"/>
                </a:lnTo>
                <a:lnTo>
                  <a:pt x="2811604" y="81699"/>
                </a:lnTo>
                <a:lnTo>
                  <a:pt x="2857112" y="92721"/>
                </a:lnTo>
                <a:lnTo>
                  <a:pt x="2901648" y="104440"/>
                </a:lnTo>
                <a:lnTo>
                  <a:pt x="2945151" y="116858"/>
                </a:lnTo>
                <a:lnTo>
                  <a:pt x="2987563" y="129973"/>
                </a:lnTo>
                <a:lnTo>
                  <a:pt x="3028822" y="143786"/>
                </a:lnTo>
                <a:lnTo>
                  <a:pt x="3084353" y="164247"/>
                </a:lnTo>
                <a:lnTo>
                  <a:pt x="3135961" y="185522"/>
                </a:lnTo>
                <a:lnTo>
                  <a:pt x="3183643" y="207550"/>
                </a:lnTo>
                <a:lnTo>
                  <a:pt x="3227400" y="230272"/>
                </a:lnTo>
                <a:lnTo>
                  <a:pt x="3267230" y="253629"/>
                </a:lnTo>
                <a:lnTo>
                  <a:pt x="3303131" y="277560"/>
                </a:lnTo>
                <a:lnTo>
                  <a:pt x="3335104" y="302006"/>
                </a:lnTo>
                <a:lnTo>
                  <a:pt x="3387256" y="352206"/>
                </a:lnTo>
                <a:lnTo>
                  <a:pt x="3423676" y="403753"/>
                </a:lnTo>
                <a:lnTo>
                  <a:pt x="3444357" y="456170"/>
                </a:lnTo>
                <a:lnTo>
                  <a:pt x="3449288" y="508980"/>
                </a:lnTo>
                <a:lnTo>
                  <a:pt x="3445845" y="535383"/>
                </a:lnTo>
                <a:lnTo>
                  <a:pt x="3427134" y="587891"/>
                </a:lnTo>
                <a:lnTo>
                  <a:pt x="3392651" y="639600"/>
                </a:lnTo>
                <a:lnTo>
                  <a:pt x="3342386" y="690036"/>
                </a:lnTo>
                <a:lnTo>
                  <a:pt x="3311332" y="714627"/>
                </a:lnTo>
                <a:lnTo>
                  <a:pt x="3276330" y="738722"/>
                </a:lnTo>
                <a:lnTo>
                  <a:pt x="3237377" y="762259"/>
                </a:lnTo>
                <a:lnTo>
                  <a:pt x="3194473" y="785181"/>
                </a:lnTo>
                <a:lnTo>
                  <a:pt x="3147617" y="807426"/>
                </a:lnTo>
                <a:lnTo>
                  <a:pt x="3096808" y="828936"/>
                </a:lnTo>
                <a:lnTo>
                  <a:pt x="3042043" y="849652"/>
                </a:lnTo>
                <a:lnTo>
                  <a:pt x="3002220" y="863346"/>
                </a:lnTo>
                <a:lnTo>
                  <a:pt x="2961153" y="876404"/>
                </a:lnTo>
                <a:lnTo>
                  <a:pt x="2918903" y="888822"/>
                </a:lnTo>
                <a:lnTo>
                  <a:pt x="2875526" y="900596"/>
                </a:lnTo>
                <a:lnTo>
                  <a:pt x="2831082" y="911721"/>
                </a:lnTo>
                <a:lnTo>
                  <a:pt x="2785628" y="922193"/>
                </a:lnTo>
                <a:lnTo>
                  <a:pt x="2739223" y="932009"/>
                </a:lnTo>
                <a:lnTo>
                  <a:pt x="2691926" y="941163"/>
                </a:lnTo>
                <a:lnTo>
                  <a:pt x="2643794" y="949653"/>
                </a:lnTo>
                <a:lnTo>
                  <a:pt x="2594886" y="957473"/>
                </a:lnTo>
                <a:lnTo>
                  <a:pt x="2545261" y="964620"/>
                </a:lnTo>
                <a:lnTo>
                  <a:pt x="2494976" y="971089"/>
                </a:lnTo>
                <a:lnTo>
                  <a:pt x="2444090" y="976876"/>
                </a:lnTo>
                <a:lnTo>
                  <a:pt x="2392662" y="981978"/>
                </a:lnTo>
                <a:lnTo>
                  <a:pt x="2340749" y="986390"/>
                </a:lnTo>
                <a:lnTo>
                  <a:pt x="2288410" y="990108"/>
                </a:lnTo>
                <a:lnTo>
                  <a:pt x="2235704" y="993127"/>
                </a:lnTo>
                <a:lnTo>
                  <a:pt x="2182688" y="995444"/>
                </a:lnTo>
                <a:lnTo>
                  <a:pt x="2129421" y="997054"/>
                </a:lnTo>
                <a:lnTo>
                  <a:pt x="2075962" y="997954"/>
                </a:lnTo>
                <a:lnTo>
                  <a:pt x="2022368" y="998139"/>
                </a:lnTo>
                <a:lnTo>
                  <a:pt x="1968698" y="997605"/>
                </a:lnTo>
                <a:lnTo>
                  <a:pt x="1915010" y="996348"/>
                </a:lnTo>
                <a:lnTo>
                  <a:pt x="1861364" y="994363"/>
                </a:lnTo>
                <a:lnTo>
                  <a:pt x="1807816" y="991647"/>
                </a:lnTo>
                <a:lnTo>
                  <a:pt x="1754425" y="988196"/>
                </a:lnTo>
                <a:lnTo>
                  <a:pt x="1701251" y="984005"/>
                </a:lnTo>
                <a:lnTo>
                  <a:pt x="1648350" y="979070"/>
                </a:lnTo>
                <a:lnTo>
                  <a:pt x="1595781" y="973387"/>
                </a:lnTo>
                <a:lnTo>
                  <a:pt x="1543604" y="966952"/>
                </a:lnTo>
                <a:lnTo>
                  <a:pt x="1491875" y="959761"/>
                </a:lnTo>
                <a:lnTo>
                  <a:pt x="0" y="1579902"/>
                </a:lnTo>
                <a:close/>
              </a:path>
            </a:pathLst>
          </a:custGeom>
          <a:ln w="25400">
            <a:solidFill>
              <a:srgbClr val="4AACC5"/>
            </a:solidFill>
          </a:ln>
        </p:spPr>
        <p:txBody>
          <a:bodyPr wrap="square" lIns="0" tIns="0" rIns="0" bIns="0" rtlCol="0"/>
          <a:lstStyle/>
          <a:p>
            <a:endParaRPr/>
          </a:p>
        </p:txBody>
      </p:sp>
      <p:sp>
        <p:nvSpPr>
          <p:cNvPr id="7" name="object 7"/>
          <p:cNvSpPr/>
          <p:nvPr/>
        </p:nvSpPr>
        <p:spPr>
          <a:xfrm>
            <a:off x="193409" y="5415038"/>
            <a:ext cx="2881630" cy="1684262"/>
          </a:xfrm>
          <a:custGeom>
            <a:avLst/>
            <a:gdLst/>
            <a:ahLst/>
            <a:cxnLst/>
            <a:rect l="l" t="t" r="r" b="b"/>
            <a:pathLst>
              <a:path w="2881630" h="1301115">
                <a:moveTo>
                  <a:pt x="1413207" y="482223"/>
                </a:moveTo>
                <a:lnTo>
                  <a:pt x="1353722" y="482886"/>
                </a:lnTo>
                <a:lnTo>
                  <a:pt x="1294645" y="484242"/>
                </a:lnTo>
                <a:lnTo>
                  <a:pt x="1236044" y="486280"/>
                </a:lnTo>
                <a:lnTo>
                  <a:pt x="1177983" y="488990"/>
                </a:lnTo>
                <a:lnTo>
                  <a:pt x="1120527" y="492364"/>
                </a:lnTo>
                <a:lnTo>
                  <a:pt x="1063744" y="496390"/>
                </a:lnTo>
                <a:lnTo>
                  <a:pt x="1007697" y="501059"/>
                </a:lnTo>
                <a:lnTo>
                  <a:pt x="952452" y="506360"/>
                </a:lnTo>
                <a:lnTo>
                  <a:pt x="898075" y="512285"/>
                </a:lnTo>
                <a:lnTo>
                  <a:pt x="844632" y="518823"/>
                </a:lnTo>
                <a:lnTo>
                  <a:pt x="792187" y="525965"/>
                </a:lnTo>
                <a:lnTo>
                  <a:pt x="740806" y="533699"/>
                </a:lnTo>
                <a:lnTo>
                  <a:pt x="690555" y="542018"/>
                </a:lnTo>
                <a:lnTo>
                  <a:pt x="641499" y="550909"/>
                </a:lnTo>
                <a:lnTo>
                  <a:pt x="593704" y="560365"/>
                </a:lnTo>
                <a:lnTo>
                  <a:pt x="547234" y="570374"/>
                </a:lnTo>
                <a:lnTo>
                  <a:pt x="502157" y="580927"/>
                </a:lnTo>
                <a:lnTo>
                  <a:pt x="458536" y="592014"/>
                </a:lnTo>
                <a:lnTo>
                  <a:pt x="416438" y="603625"/>
                </a:lnTo>
                <a:lnTo>
                  <a:pt x="375927" y="615751"/>
                </a:lnTo>
                <a:lnTo>
                  <a:pt x="337071" y="628381"/>
                </a:lnTo>
                <a:lnTo>
                  <a:pt x="299933" y="641505"/>
                </a:lnTo>
                <a:lnTo>
                  <a:pt x="231075" y="669196"/>
                </a:lnTo>
                <a:lnTo>
                  <a:pt x="169879" y="698747"/>
                </a:lnTo>
                <a:lnTo>
                  <a:pt x="133410" y="719538"/>
                </a:lnTo>
                <a:lnTo>
                  <a:pt x="101455" y="740628"/>
                </a:lnTo>
                <a:lnTo>
                  <a:pt x="50892" y="783519"/>
                </a:lnTo>
                <a:lnTo>
                  <a:pt x="17790" y="827047"/>
                </a:lnTo>
                <a:lnTo>
                  <a:pt x="1748" y="870838"/>
                </a:lnTo>
                <a:lnTo>
                  <a:pt x="0" y="892715"/>
                </a:lnTo>
                <a:lnTo>
                  <a:pt x="2366" y="914518"/>
                </a:lnTo>
                <a:lnTo>
                  <a:pt x="19244" y="957713"/>
                </a:lnTo>
                <a:lnTo>
                  <a:pt x="51981" y="1000050"/>
                </a:lnTo>
                <a:lnTo>
                  <a:pt x="100177" y="1041154"/>
                </a:lnTo>
                <a:lnTo>
                  <a:pt x="163432" y="1080651"/>
                </a:lnTo>
                <a:lnTo>
                  <a:pt x="200581" y="1099680"/>
                </a:lnTo>
                <a:lnTo>
                  <a:pt x="241345" y="1118168"/>
                </a:lnTo>
                <a:lnTo>
                  <a:pt x="285673" y="1136067"/>
                </a:lnTo>
                <a:lnTo>
                  <a:pt x="333515" y="1153330"/>
                </a:lnTo>
                <a:lnTo>
                  <a:pt x="384822" y="1169912"/>
                </a:lnTo>
                <a:lnTo>
                  <a:pt x="439544" y="1185765"/>
                </a:lnTo>
                <a:lnTo>
                  <a:pt x="497629" y="1200842"/>
                </a:lnTo>
                <a:lnTo>
                  <a:pt x="559029" y="1215097"/>
                </a:lnTo>
                <a:lnTo>
                  <a:pt x="623694" y="1228483"/>
                </a:lnTo>
                <a:lnTo>
                  <a:pt x="691572" y="1240953"/>
                </a:lnTo>
                <a:lnTo>
                  <a:pt x="762614" y="1252461"/>
                </a:lnTo>
                <a:lnTo>
                  <a:pt x="815572" y="1260104"/>
                </a:lnTo>
                <a:lnTo>
                  <a:pt x="869106" y="1267070"/>
                </a:lnTo>
                <a:lnTo>
                  <a:pt x="923154" y="1273364"/>
                </a:lnTo>
                <a:lnTo>
                  <a:pt x="977653" y="1278994"/>
                </a:lnTo>
                <a:lnTo>
                  <a:pt x="1032541" y="1283962"/>
                </a:lnTo>
                <a:lnTo>
                  <a:pt x="1087756" y="1288276"/>
                </a:lnTo>
                <a:lnTo>
                  <a:pt x="1143234" y="1291940"/>
                </a:lnTo>
                <a:lnTo>
                  <a:pt x="1198912" y="1294960"/>
                </a:lnTo>
                <a:lnTo>
                  <a:pt x="1254729" y="1297342"/>
                </a:lnTo>
                <a:lnTo>
                  <a:pt x="1310621" y="1299090"/>
                </a:lnTo>
                <a:lnTo>
                  <a:pt x="1366526" y="1300211"/>
                </a:lnTo>
                <a:lnTo>
                  <a:pt x="1422381" y="1300709"/>
                </a:lnTo>
                <a:lnTo>
                  <a:pt x="1478124" y="1300591"/>
                </a:lnTo>
                <a:lnTo>
                  <a:pt x="1533692" y="1299860"/>
                </a:lnTo>
                <a:lnTo>
                  <a:pt x="1589022" y="1298524"/>
                </a:lnTo>
                <a:lnTo>
                  <a:pt x="1644051" y="1296588"/>
                </a:lnTo>
                <a:lnTo>
                  <a:pt x="1698717" y="1294056"/>
                </a:lnTo>
                <a:lnTo>
                  <a:pt x="1752958" y="1290934"/>
                </a:lnTo>
                <a:lnTo>
                  <a:pt x="1806710" y="1287229"/>
                </a:lnTo>
                <a:lnTo>
                  <a:pt x="1859911" y="1282944"/>
                </a:lnTo>
                <a:lnTo>
                  <a:pt x="1912498" y="1278086"/>
                </a:lnTo>
                <a:lnTo>
                  <a:pt x="1964409" y="1272660"/>
                </a:lnTo>
                <a:lnTo>
                  <a:pt x="2015581" y="1266671"/>
                </a:lnTo>
                <a:lnTo>
                  <a:pt x="2065951" y="1260126"/>
                </a:lnTo>
                <a:lnTo>
                  <a:pt x="2115457" y="1253028"/>
                </a:lnTo>
                <a:lnTo>
                  <a:pt x="2164036" y="1245385"/>
                </a:lnTo>
                <a:lnTo>
                  <a:pt x="2211625" y="1237201"/>
                </a:lnTo>
                <a:lnTo>
                  <a:pt x="2258162" y="1228481"/>
                </a:lnTo>
                <a:lnTo>
                  <a:pt x="2303583" y="1219231"/>
                </a:lnTo>
                <a:lnTo>
                  <a:pt x="2347828" y="1209457"/>
                </a:lnTo>
                <a:lnTo>
                  <a:pt x="2390831" y="1199164"/>
                </a:lnTo>
                <a:lnTo>
                  <a:pt x="2432532" y="1188357"/>
                </a:lnTo>
                <a:lnTo>
                  <a:pt x="2472868" y="1177042"/>
                </a:lnTo>
                <a:lnTo>
                  <a:pt x="2511775" y="1165225"/>
                </a:lnTo>
                <a:lnTo>
                  <a:pt x="2549191" y="1152910"/>
                </a:lnTo>
                <a:lnTo>
                  <a:pt x="2619300" y="1126809"/>
                </a:lnTo>
                <a:lnTo>
                  <a:pt x="2682693" y="1098785"/>
                </a:lnTo>
                <a:lnTo>
                  <a:pt x="2748184" y="1063271"/>
                </a:lnTo>
                <a:lnTo>
                  <a:pt x="2780138" y="1042179"/>
                </a:lnTo>
                <a:lnTo>
                  <a:pt x="2830699" y="999282"/>
                </a:lnTo>
                <a:lnTo>
                  <a:pt x="2863798" y="955750"/>
                </a:lnTo>
                <a:lnTo>
                  <a:pt x="2879835" y="911955"/>
                </a:lnTo>
                <a:lnTo>
                  <a:pt x="2881581" y="890076"/>
                </a:lnTo>
                <a:lnTo>
                  <a:pt x="2879212" y="868272"/>
                </a:lnTo>
                <a:lnTo>
                  <a:pt x="2862328" y="825075"/>
                </a:lnTo>
                <a:lnTo>
                  <a:pt x="2829584" y="782738"/>
                </a:lnTo>
                <a:lnTo>
                  <a:pt x="2781381" y="741634"/>
                </a:lnTo>
                <a:lnTo>
                  <a:pt x="2718118" y="702137"/>
                </a:lnTo>
                <a:lnTo>
                  <a:pt x="2680965" y="683109"/>
                </a:lnTo>
                <a:lnTo>
                  <a:pt x="2640197" y="664622"/>
                </a:lnTo>
                <a:lnTo>
                  <a:pt x="2595865" y="646724"/>
                </a:lnTo>
                <a:lnTo>
                  <a:pt x="2548017" y="629462"/>
                </a:lnTo>
                <a:lnTo>
                  <a:pt x="2496706" y="612882"/>
                </a:lnTo>
                <a:lnTo>
                  <a:pt x="2441980" y="597030"/>
                </a:lnTo>
                <a:lnTo>
                  <a:pt x="2383889" y="581955"/>
                </a:lnTo>
                <a:lnTo>
                  <a:pt x="2322485" y="567702"/>
                </a:lnTo>
                <a:lnTo>
                  <a:pt x="2257816" y="554318"/>
                </a:lnTo>
                <a:lnTo>
                  <a:pt x="2189933" y="541850"/>
                </a:lnTo>
                <a:lnTo>
                  <a:pt x="2118885" y="530345"/>
                </a:lnTo>
                <a:lnTo>
                  <a:pt x="2143637" y="484485"/>
                </a:lnTo>
                <a:lnTo>
                  <a:pt x="1593467" y="484485"/>
                </a:lnTo>
                <a:lnTo>
                  <a:pt x="1533146" y="483012"/>
                </a:lnTo>
                <a:lnTo>
                  <a:pt x="1473037" y="482261"/>
                </a:lnTo>
                <a:lnTo>
                  <a:pt x="1413207" y="482223"/>
                </a:lnTo>
                <a:close/>
              </a:path>
              <a:path w="2881630" h="1301115">
                <a:moveTo>
                  <a:pt x="2405131" y="0"/>
                </a:moveTo>
                <a:lnTo>
                  <a:pt x="1593467" y="484485"/>
                </a:lnTo>
                <a:lnTo>
                  <a:pt x="2143637" y="484485"/>
                </a:lnTo>
                <a:lnTo>
                  <a:pt x="2405131" y="0"/>
                </a:lnTo>
                <a:close/>
              </a:path>
            </a:pathLst>
          </a:custGeom>
          <a:solidFill>
            <a:srgbClr val="CDE8EF"/>
          </a:solidFill>
        </p:spPr>
        <p:txBody>
          <a:bodyPr wrap="square" lIns="0" tIns="0" rIns="0" bIns="0" rtlCol="0"/>
          <a:lstStyle/>
          <a:p>
            <a:endParaRPr/>
          </a:p>
        </p:txBody>
      </p:sp>
      <p:sp>
        <p:nvSpPr>
          <p:cNvPr id="8" name="object 8"/>
          <p:cNvSpPr/>
          <p:nvPr/>
        </p:nvSpPr>
        <p:spPr>
          <a:xfrm>
            <a:off x="193409" y="5415038"/>
            <a:ext cx="2881630" cy="1760462"/>
          </a:xfrm>
          <a:custGeom>
            <a:avLst/>
            <a:gdLst/>
            <a:ahLst/>
            <a:cxnLst/>
            <a:rect l="l" t="t" r="r" b="b"/>
            <a:pathLst>
              <a:path w="2881630" h="1301115">
                <a:moveTo>
                  <a:pt x="2405131" y="0"/>
                </a:moveTo>
                <a:lnTo>
                  <a:pt x="2118885" y="530345"/>
                </a:lnTo>
                <a:lnTo>
                  <a:pt x="2189933" y="541850"/>
                </a:lnTo>
                <a:lnTo>
                  <a:pt x="2257816" y="554318"/>
                </a:lnTo>
                <a:lnTo>
                  <a:pt x="2322485" y="567702"/>
                </a:lnTo>
                <a:lnTo>
                  <a:pt x="2383889" y="581955"/>
                </a:lnTo>
                <a:lnTo>
                  <a:pt x="2441980" y="597030"/>
                </a:lnTo>
                <a:lnTo>
                  <a:pt x="2496706" y="612882"/>
                </a:lnTo>
                <a:lnTo>
                  <a:pt x="2548017" y="629462"/>
                </a:lnTo>
                <a:lnTo>
                  <a:pt x="2595865" y="646724"/>
                </a:lnTo>
                <a:lnTo>
                  <a:pt x="2640197" y="664622"/>
                </a:lnTo>
                <a:lnTo>
                  <a:pt x="2680965" y="683109"/>
                </a:lnTo>
                <a:lnTo>
                  <a:pt x="2718118" y="702137"/>
                </a:lnTo>
                <a:lnTo>
                  <a:pt x="2751607" y="721661"/>
                </a:lnTo>
                <a:lnTo>
                  <a:pt x="2807390" y="762008"/>
                </a:lnTo>
                <a:lnTo>
                  <a:pt x="2847914" y="803776"/>
                </a:lnTo>
                <a:lnTo>
                  <a:pt x="2872778" y="846590"/>
                </a:lnTo>
                <a:lnTo>
                  <a:pt x="2881581" y="890076"/>
                </a:lnTo>
                <a:lnTo>
                  <a:pt x="2879835" y="911955"/>
                </a:lnTo>
                <a:lnTo>
                  <a:pt x="2863798" y="955750"/>
                </a:lnTo>
                <a:lnTo>
                  <a:pt x="2830699" y="999282"/>
                </a:lnTo>
                <a:lnTo>
                  <a:pt x="2780138" y="1042179"/>
                </a:lnTo>
                <a:lnTo>
                  <a:pt x="2748184" y="1063271"/>
                </a:lnTo>
                <a:lnTo>
                  <a:pt x="2711715" y="1084065"/>
                </a:lnTo>
                <a:lnTo>
                  <a:pt x="2651867" y="1113035"/>
                </a:lnTo>
                <a:lnTo>
                  <a:pt x="2585054" y="1140103"/>
                </a:lnTo>
                <a:lnTo>
                  <a:pt x="2511775" y="1165225"/>
                </a:lnTo>
                <a:lnTo>
                  <a:pt x="2472868" y="1177042"/>
                </a:lnTo>
                <a:lnTo>
                  <a:pt x="2432532" y="1188357"/>
                </a:lnTo>
                <a:lnTo>
                  <a:pt x="2390831" y="1199164"/>
                </a:lnTo>
                <a:lnTo>
                  <a:pt x="2347828" y="1209457"/>
                </a:lnTo>
                <a:lnTo>
                  <a:pt x="2303583" y="1219231"/>
                </a:lnTo>
                <a:lnTo>
                  <a:pt x="2258162" y="1228481"/>
                </a:lnTo>
                <a:lnTo>
                  <a:pt x="2211625" y="1237201"/>
                </a:lnTo>
                <a:lnTo>
                  <a:pt x="2164036" y="1245385"/>
                </a:lnTo>
                <a:lnTo>
                  <a:pt x="2115457" y="1253028"/>
                </a:lnTo>
                <a:lnTo>
                  <a:pt x="2065951" y="1260126"/>
                </a:lnTo>
                <a:lnTo>
                  <a:pt x="2015581" y="1266671"/>
                </a:lnTo>
                <a:lnTo>
                  <a:pt x="1964409" y="1272660"/>
                </a:lnTo>
                <a:lnTo>
                  <a:pt x="1912498" y="1278086"/>
                </a:lnTo>
                <a:lnTo>
                  <a:pt x="1859911" y="1282944"/>
                </a:lnTo>
                <a:lnTo>
                  <a:pt x="1806710" y="1287229"/>
                </a:lnTo>
                <a:lnTo>
                  <a:pt x="1752958" y="1290934"/>
                </a:lnTo>
                <a:lnTo>
                  <a:pt x="1698717" y="1294056"/>
                </a:lnTo>
                <a:lnTo>
                  <a:pt x="1644051" y="1296588"/>
                </a:lnTo>
                <a:lnTo>
                  <a:pt x="1589022" y="1298524"/>
                </a:lnTo>
                <a:lnTo>
                  <a:pt x="1533692" y="1299860"/>
                </a:lnTo>
                <a:lnTo>
                  <a:pt x="1478124" y="1300591"/>
                </a:lnTo>
                <a:lnTo>
                  <a:pt x="1422381" y="1300709"/>
                </a:lnTo>
                <a:lnTo>
                  <a:pt x="1366526" y="1300211"/>
                </a:lnTo>
                <a:lnTo>
                  <a:pt x="1310621" y="1299090"/>
                </a:lnTo>
                <a:lnTo>
                  <a:pt x="1254729" y="1297342"/>
                </a:lnTo>
                <a:lnTo>
                  <a:pt x="1198912" y="1294960"/>
                </a:lnTo>
                <a:lnTo>
                  <a:pt x="1143234" y="1291940"/>
                </a:lnTo>
                <a:lnTo>
                  <a:pt x="1087756" y="1288276"/>
                </a:lnTo>
                <a:lnTo>
                  <a:pt x="1032541" y="1283962"/>
                </a:lnTo>
                <a:lnTo>
                  <a:pt x="977653" y="1278994"/>
                </a:lnTo>
                <a:lnTo>
                  <a:pt x="923154" y="1273364"/>
                </a:lnTo>
                <a:lnTo>
                  <a:pt x="869106" y="1267070"/>
                </a:lnTo>
                <a:lnTo>
                  <a:pt x="815572" y="1260104"/>
                </a:lnTo>
                <a:lnTo>
                  <a:pt x="762614" y="1252461"/>
                </a:lnTo>
                <a:lnTo>
                  <a:pt x="691572" y="1240953"/>
                </a:lnTo>
                <a:lnTo>
                  <a:pt x="623694" y="1228483"/>
                </a:lnTo>
                <a:lnTo>
                  <a:pt x="559029" y="1215097"/>
                </a:lnTo>
                <a:lnTo>
                  <a:pt x="497629" y="1200842"/>
                </a:lnTo>
                <a:lnTo>
                  <a:pt x="439544" y="1185765"/>
                </a:lnTo>
                <a:lnTo>
                  <a:pt x="384822" y="1169912"/>
                </a:lnTo>
                <a:lnTo>
                  <a:pt x="333515" y="1153330"/>
                </a:lnTo>
                <a:lnTo>
                  <a:pt x="285673" y="1136067"/>
                </a:lnTo>
                <a:lnTo>
                  <a:pt x="241345" y="1118168"/>
                </a:lnTo>
                <a:lnTo>
                  <a:pt x="200581" y="1099680"/>
                </a:lnTo>
                <a:lnTo>
                  <a:pt x="163432" y="1080651"/>
                </a:lnTo>
                <a:lnTo>
                  <a:pt x="129947" y="1061127"/>
                </a:lnTo>
                <a:lnTo>
                  <a:pt x="74172" y="1020779"/>
                </a:lnTo>
                <a:lnTo>
                  <a:pt x="33655" y="979012"/>
                </a:lnTo>
                <a:lnTo>
                  <a:pt x="8797" y="936200"/>
                </a:lnTo>
                <a:lnTo>
                  <a:pt x="0" y="892715"/>
                </a:lnTo>
                <a:lnTo>
                  <a:pt x="1748" y="870838"/>
                </a:lnTo>
                <a:lnTo>
                  <a:pt x="17790" y="827047"/>
                </a:lnTo>
                <a:lnTo>
                  <a:pt x="50892" y="783519"/>
                </a:lnTo>
                <a:lnTo>
                  <a:pt x="101455" y="740628"/>
                </a:lnTo>
                <a:lnTo>
                  <a:pt x="133410" y="719538"/>
                </a:lnTo>
                <a:lnTo>
                  <a:pt x="169879" y="698747"/>
                </a:lnTo>
                <a:lnTo>
                  <a:pt x="231075" y="669196"/>
                </a:lnTo>
                <a:lnTo>
                  <a:pt x="299933" y="641505"/>
                </a:lnTo>
                <a:lnTo>
                  <a:pt x="337071" y="628381"/>
                </a:lnTo>
                <a:lnTo>
                  <a:pt x="375927" y="615751"/>
                </a:lnTo>
                <a:lnTo>
                  <a:pt x="416438" y="603625"/>
                </a:lnTo>
                <a:lnTo>
                  <a:pt x="458536" y="592014"/>
                </a:lnTo>
                <a:lnTo>
                  <a:pt x="502157" y="580927"/>
                </a:lnTo>
                <a:lnTo>
                  <a:pt x="547234" y="570374"/>
                </a:lnTo>
                <a:lnTo>
                  <a:pt x="593704" y="560365"/>
                </a:lnTo>
                <a:lnTo>
                  <a:pt x="641499" y="550909"/>
                </a:lnTo>
                <a:lnTo>
                  <a:pt x="690555" y="542018"/>
                </a:lnTo>
                <a:lnTo>
                  <a:pt x="740806" y="533699"/>
                </a:lnTo>
                <a:lnTo>
                  <a:pt x="792187" y="525965"/>
                </a:lnTo>
                <a:lnTo>
                  <a:pt x="844632" y="518823"/>
                </a:lnTo>
                <a:lnTo>
                  <a:pt x="898075" y="512285"/>
                </a:lnTo>
                <a:lnTo>
                  <a:pt x="952452" y="506360"/>
                </a:lnTo>
                <a:lnTo>
                  <a:pt x="1007697" y="501059"/>
                </a:lnTo>
                <a:lnTo>
                  <a:pt x="1063744" y="496390"/>
                </a:lnTo>
                <a:lnTo>
                  <a:pt x="1120527" y="492364"/>
                </a:lnTo>
                <a:lnTo>
                  <a:pt x="1177983" y="488990"/>
                </a:lnTo>
                <a:lnTo>
                  <a:pt x="1236044" y="486280"/>
                </a:lnTo>
                <a:lnTo>
                  <a:pt x="1294645" y="484242"/>
                </a:lnTo>
                <a:lnTo>
                  <a:pt x="1353722" y="482886"/>
                </a:lnTo>
                <a:lnTo>
                  <a:pt x="1413207" y="482223"/>
                </a:lnTo>
                <a:lnTo>
                  <a:pt x="1473037" y="482261"/>
                </a:lnTo>
                <a:lnTo>
                  <a:pt x="1533146" y="483012"/>
                </a:lnTo>
                <a:lnTo>
                  <a:pt x="1593467" y="484485"/>
                </a:lnTo>
                <a:lnTo>
                  <a:pt x="2405131" y="0"/>
                </a:lnTo>
                <a:close/>
              </a:path>
            </a:pathLst>
          </a:custGeom>
          <a:ln w="25400">
            <a:solidFill>
              <a:srgbClr val="4AACC5"/>
            </a:solidFill>
          </a:ln>
        </p:spPr>
        <p:txBody>
          <a:bodyPr wrap="square" lIns="0" tIns="0" rIns="0" bIns="0" rtlCol="0"/>
          <a:lstStyle/>
          <a:p>
            <a:endParaRPr/>
          </a:p>
        </p:txBody>
      </p:sp>
      <p:sp>
        <p:nvSpPr>
          <p:cNvPr id="9" name="object 9"/>
          <p:cNvSpPr txBox="1"/>
          <p:nvPr/>
        </p:nvSpPr>
        <p:spPr>
          <a:xfrm>
            <a:off x="501650" y="241300"/>
            <a:ext cx="6934359" cy="8313045"/>
          </a:xfrm>
          <a:prstGeom prst="rect">
            <a:avLst/>
          </a:prstGeom>
        </p:spPr>
        <p:txBody>
          <a:bodyPr vert="horz" wrap="square" lIns="0" tIns="12065" rIns="0" bIns="0" rtlCol="0">
            <a:spAutoFit/>
          </a:bodyPr>
          <a:lstStyle/>
          <a:p>
            <a:pPr marR="36830" algn="r">
              <a:lnSpc>
                <a:spcPct val="100000"/>
              </a:lnSpc>
              <a:spcBef>
                <a:spcPts val="95"/>
              </a:spcBef>
            </a:pPr>
            <a:r>
              <a:rPr sz="1600" b="1" spc="-5" dirty="0">
                <a:latin typeface="Century Gothic" panose="020B0502020202020204" pitchFamily="34" charset="0"/>
                <a:cs typeface="Times New Roman"/>
              </a:rPr>
              <a:t>2</a:t>
            </a:r>
            <a:endParaRPr sz="1600" dirty="0">
              <a:latin typeface="Century Gothic" panose="020B0502020202020204" pitchFamily="34" charset="0"/>
              <a:cs typeface="Times New Roman"/>
            </a:endParaRPr>
          </a:p>
          <a:p>
            <a:pPr>
              <a:lnSpc>
                <a:spcPct val="100000"/>
              </a:lnSpc>
              <a:spcBef>
                <a:spcPts val="25"/>
              </a:spcBef>
            </a:pPr>
            <a:endParaRPr sz="1650" dirty="0">
              <a:latin typeface="Times New Roman"/>
              <a:cs typeface="Times New Roman"/>
            </a:endParaRPr>
          </a:p>
          <a:p>
            <a:pPr marR="298450" algn="ctr">
              <a:lnSpc>
                <a:spcPct val="100000"/>
              </a:lnSpc>
            </a:pPr>
            <a:r>
              <a:rPr sz="1600" b="1" u="sng" spc="-5" dirty="0" smtClean="0">
                <a:solidFill>
                  <a:srgbClr val="964A7B"/>
                </a:solidFill>
                <a:latin typeface="Century Gothic" panose="020B0502020202020204" pitchFamily="34" charset="0"/>
                <a:cs typeface="Franklin Gothic Medium"/>
              </a:rPr>
              <a:t>УВАЖАЕМЫЕ ЖИТЕЛИ</a:t>
            </a:r>
            <a:r>
              <a:rPr sz="1600" b="1" u="sng" spc="5" dirty="0" smtClean="0">
                <a:solidFill>
                  <a:srgbClr val="964A7B"/>
                </a:solidFill>
                <a:latin typeface="Century Gothic" panose="020B0502020202020204" pitchFamily="34" charset="0"/>
                <a:cs typeface="Franklin Gothic Medium"/>
              </a:rPr>
              <a:t> </a:t>
            </a:r>
            <a:r>
              <a:rPr lang="ru-RU" sz="1600" b="1" u="sng" spc="-5" dirty="0" smtClean="0">
                <a:solidFill>
                  <a:srgbClr val="964A7B"/>
                </a:solidFill>
                <a:latin typeface="Century Gothic" panose="020B0502020202020204" pitchFamily="34" charset="0"/>
                <a:cs typeface="Franklin Gothic Medium"/>
              </a:rPr>
              <a:t>НЕВИННОМЫССКА</a:t>
            </a:r>
            <a:r>
              <a:rPr sz="1600" b="1" u="sng" spc="-5" dirty="0" smtClean="0">
                <a:solidFill>
                  <a:srgbClr val="964A7B"/>
                </a:solidFill>
                <a:latin typeface="Century Gothic" panose="020B0502020202020204" pitchFamily="34" charset="0"/>
                <a:cs typeface="Franklin Gothic Medium"/>
              </a:rPr>
              <a:t>!</a:t>
            </a:r>
            <a:endParaRPr sz="1600" b="1" dirty="0" smtClean="0">
              <a:latin typeface="Century Gothic" panose="020B0502020202020204" pitchFamily="34" charset="0"/>
              <a:cs typeface="Franklin Gothic Medium"/>
            </a:endParaRPr>
          </a:p>
          <a:p>
            <a:pPr marR="206375" algn="ctr">
              <a:lnSpc>
                <a:spcPct val="100000"/>
              </a:lnSpc>
              <a:spcBef>
                <a:spcPts val="120"/>
              </a:spcBef>
            </a:pPr>
            <a:r>
              <a:rPr lang="ru-RU" sz="1200" spc="-5" dirty="0" smtClean="0">
                <a:latin typeface="Century Gothic" panose="020B0502020202020204" pitchFamily="34" charset="0"/>
                <a:cs typeface="Cambria"/>
              </a:rPr>
              <a:t>Перед вами</a:t>
            </a:r>
            <a:r>
              <a:rPr sz="1200" spc="-5" dirty="0" smtClean="0">
                <a:latin typeface="Century Gothic" panose="020B0502020202020204" pitchFamily="34" charset="0"/>
                <a:cs typeface="Cambria"/>
              </a:rPr>
              <a:t> </a:t>
            </a:r>
            <a:r>
              <a:rPr sz="1200" b="1" spc="-5" dirty="0" smtClean="0">
                <a:latin typeface="Century Gothic" panose="020B0502020202020204" pitchFamily="34" charset="0"/>
                <a:cs typeface="Californian FB"/>
              </a:rPr>
              <a:t>«</a:t>
            </a:r>
            <a:r>
              <a:rPr lang="ru-RU" sz="1200" b="1" spc="-5" dirty="0" smtClean="0">
                <a:latin typeface="Century Gothic" panose="020B0502020202020204" pitchFamily="34" charset="0"/>
                <a:cs typeface="Cambria"/>
              </a:rPr>
              <a:t>Бюджет для граждан</a:t>
            </a:r>
            <a:r>
              <a:rPr sz="1200" b="1" spc="-5" dirty="0" smtClean="0">
                <a:latin typeface="Century Gothic" panose="020B0502020202020204" pitchFamily="34" charset="0"/>
                <a:cs typeface="Californian FB"/>
              </a:rPr>
              <a:t>»</a:t>
            </a:r>
            <a:r>
              <a:rPr sz="1200" spc="-5" dirty="0" smtClean="0">
                <a:latin typeface="Century Gothic" panose="020B0502020202020204" pitchFamily="34" charset="0"/>
                <a:cs typeface="Californian FB"/>
              </a:rPr>
              <a:t>,</a:t>
            </a:r>
            <a:endParaRPr sz="1200" dirty="0" smtClean="0">
              <a:latin typeface="Century Gothic" panose="020B0502020202020204" pitchFamily="34" charset="0"/>
              <a:cs typeface="Californian FB"/>
            </a:endParaRPr>
          </a:p>
          <a:p>
            <a:pPr marL="577850" marR="786765" indent="433705">
              <a:lnSpc>
                <a:spcPts val="1750"/>
              </a:lnSpc>
              <a:spcBef>
                <a:spcPts val="115"/>
              </a:spcBef>
            </a:pPr>
            <a:r>
              <a:rPr lang="ru-RU" sz="1200" spc="-5" dirty="0" smtClean="0">
                <a:latin typeface="Century Gothic" panose="020B0502020202020204" pitchFamily="34" charset="0"/>
                <a:cs typeface="Cambria"/>
              </a:rPr>
              <a:t>который</a:t>
            </a:r>
            <a:r>
              <a:rPr sz="1200" spc="-5" dirty="0" smtClean="0">
                <a:latin typeface="Century Gothic" panose="020B0502020202020204" pitchFamily="34" charset="0"/>
                <a:cs typeface="Cambria"/>
              </a:rPr>
              <a:t> </a:t>
            </a:r>
            <a:r>
              <a:rPr sz="1200" spc="-5" dirty="0">
                <a:latin typeface="Century Gothic" panose="020B0502020202020204" pitchFamily="34" charset="0"/>
                <a:cs typeface="Cambria"/>
              </a:rPr>
              <a:t>познакомит вас </a:t>
            </a:r>
            <a:r>
              <a:rPr sz="1200" dirty="0">
                <a:latin typeface="Century Gothic" panose="020B0502020202020204" pitchFamily="34" charset="0"/>
                <a:cs typeface="Cambria"/>
              </a:rPr>
              <a:t>с </a:t>
            </a:r>
            <a:r>
              <a:rPr lang="ru-RU" sz="1200" spc="-5" dirty="0" smtClean="0">
                <a:latin typeface="Century Gothic" panose="020B0502020202020204" pitchFamily="34" charset="0"/>
                <a:cs typeface="Cambria"/>
              </a:rPr>
              <a:t>основными</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положениями</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проекта бюджета</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города </a:t>
            </a:r>
            <a:r>
              <a:rPr lang="ru-RU" sz="1200" dirty="0" smtClean="0">
                <a:latin typeface="Century Gothic" panose="020B0502020202020204" pitchFamily="34" charset="0"/>
                <a:cs typeface="Cambria"/>
              </a:rPr>
              <a:t>на</a:t>
            </a:r>
            <a:r>
              <a:rPr sz="1200" dirty="0" smtClean="0">
                <a:latin typeface="Century Gothic" panose="020B0502020202020204" pitchFamily="34" charset="0"/>
                <a:cs typeface="Cambria"/>
              </a:rPr>
              <a:t> </a:t>
            </a:r>
            <a:r>
              <a:rPr sz="1200" b="1" spc="-5" dirty="0" smtClean="0">
                <a:latin typeface="Century Gothic" panose="020B0502020202020204" pitchFamily="34" charset="0"/>
                <a:cs typeface="Californian FB"/>
              </a:rPr>
              <a:t>202</a:t>
            </a:r>
            <a:r>
              <a:rPr lang="ru-RU" sz="1200" b="1" spc="-5" dirty="0" smtClean="0">
                <a:latin typeface="Century Gothic" panose="020B0502020202020204" pitchFamily="34" charset="0"/>
                <a:cs typeface="Californian FB"/>
              </a:rPr>
              <a:t>2</a:t>
            </a:r>
            <a:r>
              <a:rPr sz="1200" b="1" spc="-5" dirty="0" smtClean="0">
                <a:latin typeface="Century Gothic" panose="020B0502020202020204" pitchFamily="34" charset="0"/>
                <a:cs typeface="Californian FB"/>
              </a:rPr>
              <a:t> </a:t>
            </a:r>
            <a:r>
              <a:rPr lang="ru-RU" sz="1200" dirty="0" smtClean="0">
                <a:latin typeface="Century Gothic" panose="020B0502020202020204" pitchFamily="34" charset="0"/>
                <a:cs typeface="Cambria"/>
              </a:rPr>
              <a:t>год</a:t>
            </a:r>
            <a:r>
              <a:rPr sz="1200" dirty="0" smtClean="0">
                <a:latin typeface="Century Gothic" panose="020B0502020202020204" pitchFamily="34" charset="0"/>
                <a:cs typeface="Cambria"/>
              </a:rPr>
              <a:t> </a:t>
            </a:r>
            <a:r>
              <a:rPr lang="ru-RU" sz="1200" dirty="0" smtClean="0">
                <a:latin typeface="Century Gothic" panose="020B0502020202020204" pitchFamily="34" charset="0"/>
                <a:cs typeface="Cambria"/>
              </a:rPr>
              <a:t>и на </a:t>
            </a:r>
            <a:r>
              <a:rPr lang="ru-RU" sz="1200" spc="-5" dirty="0" smtClean="0">
                <a:latin typeface="Century Gothic" panose="020B0502020202020204" pitchFamily="34" charset="0"/>
                <a:cs typeface="Cambria"/>
              </a:rPr>
              <a:t>плановый период</a:t>
            </a:r>
            <a:r>
              <a:rPr lang="ru-RU" sz="1200" dirty="0" smtClean="0">
                <a:latin typeface="Century Gothic" panose="020B0502020202020204" pitchFamily="34" charset="0"/>
                <a:cs typeface="Cambria"/>
              </a:rPr>
              <a:t> </a:t>
            </a:r>
            <a:r>
              <a:rPr sz="1200" b="1" spc="-5" dirty="0" smtClean="0">
                <a:latin typeface="Century Gothic" panose="020B0502020202020204" pitchFamily="34" charset="0"/>
                <a:cs typeface="Californian FB"/>
              </a:rPr>
              <a:t>202</a:t>
            </a:r>
            <a:r>
              <a:rPr lang="ru-RU" sz="1200" b="1" spc="-5" dirty="0" smtClean="0">
                <a:latin typeface="Century Gothic" panose="020B0502020202020204" pitchFamily="34" charset="0"/>
                <a:cs typeface="Californian FB"/>
              </a:rPr>
              <a:t>3</a:t>
            </a:r>
            <a:r>
              <a:rPr sz="1200" b="1" spc="-5" dirty="0" smtClean="0">
                <a:latin typeface="Century Gothic" panose="020B0502020202020204" pitchFamily="34" charset="0"/>
                <a:cs typeface="Californian FB"/>
              </a:rPr>
              <a:t> </a:t>
            </a:r>
            <a:r>
              <a:rPr sz="1200" dirty="0">
                <a:latin typeface="Century Gothic" panose="020B0502020202020204" pitchFamily="34" charset="0"/>
                <a:cs typeface="Cambria"/>
              </a:rPr>
              <a:t>и </a:t>
            </a:r>
            <a:r>
              <a:rPr sz="1200" b="1" spc="-5" dirty="0" smtClean="0">
                <a:latin typeface="Century Gothic" panose="020B0502020202020204" pitchFamily="34" charset="0"/>
                <a:cs typeface="Californian FB"/>
              </a:rPr>
              <a:t>202</a:t>
            </a:r>
            <a:r>
              <a:rPr lang="ru-RU" sz="1200" b="1" spc="-5" dirty="0" smtClean="0">
                <a:latin typeface="Century Gothic" panose="020B0502020202020204" pitchFamily="34" charset="0"/>
                <a:cs typeface="Californian FB"/>
              </a:rPr>
              <a:t>4</a:t>
            </a:r>
            <a:r>
              <a:rPr sz="1200" b="1" spc="-75" dirty="0" smtClean="0">
                <a:latin typeface="Century Gothic" panose="020B0502020202020204" pitchFamily="34" charset="0"/>
                <a:cs typeface="Californian FB"/>
              </a:rPr>
              <a:t> </a:t>
            </a:r>
            <a:r>
              <a:rPr sz="1200" dirty="0">
                <a:latin typeface="Century Gothic" panose="020B0502020202020204" pitchFamily="34" charset="0"/>
                <a:cs typeface="Cambria"/>
              </a:rPr>
              <a:t>годов</a:t>
            </a:r>
            <a:r>
              <a:rPr sz="1200" dirty="0">
                <a:latin typeface="Century Gothic" panose="020B0502020202020204" pitchFamily="34" charset="0"/>
                <a:cs typeface="Californian FB"/>
              </a:rPr>
              <a:t>.</a:t>
            </a:r>
          </a:p>
          <a:p>
            <a:pPr>
              <a:lnSpc>
                <a:spcPct val="100000"/>
              </a:lnSpc>
            </a:pPr>
            <a:endParaRPr sz="2600" dirty="0">
              <a:latin typeface="Times New Roman"/>
              <a:cs typeface="Times New Roman"/>
            </a:endParaRPr>
          </a:p>
          <a:p>
            <a:pPr marL="2339975" algn="ctr">
              <a:lnSpc>
                <a:spcPts val="1600"/>
              </a:lnSpc>
            </a:pPr>
            <a:r>
              <a:rPr sz="1400" b="1" dirty="0">
                <a:solidFill>
                  <a:srgbClr val="595959"/>
                </a:solidFill>
                <a:latin typeface="Century Gothic" panose="020B0502020202020204" pitchFamily="34" charset="0"/>
                <a:cs typeface="Cambria"/>
              </a:rPr>
              <a:t>ЧТО</a:t>
            </a:r>
            <a:r>
              <a:rPr sz="1400" b="1" spc="-70" dirty="0">
                <a:solidFill>
                  <a:srgbClr val="595959"/>
                </a:solidFill>
                <a:latin typeface="Century Gothic" panose="020B0502020202020204" pitchFamily="34" charset="0"/>
                <a:cs typeface="Cambria"/>
              </a:rPr>
              <a:t> </a:t>
            </a:r>
            <a:r>
              <a:rPr sz="1400" b="1" spc="-5" dirty="0">
                <a:solidFill>
                  <a:srgbClr val="595959"/>
                </a:solidFill>
                <a:latin typeface="Century Gothic" panose="020B0502020202020204" pitchFamily="34" charset="0"/>
                <a:cs typeface="Cambria"/>
              </a:rPr>
              <a:t>ТАКОЕ</a:t>
            </a:r>
            <a:endParaRPr sz="1400" dirty="0">
              <a:latin typeface="Century Gothic" panose="020B0502020202020204" pitchFamily="34" charset="0"/>
              <a:cs typeface="Cambria"/>
            </a:endParaRPr>
          </a:p>
          <a:p>
            <a:pPr marL="3956050" marR="1609090" algn="ctr">
              <a:lnSpc>
                <a:spcPts val="1570"/>
              </a:lnSpc>
              <a:spcBef>
                <a:spcPts val="70"/>
              </a:spcBef>
            </a:pPr>
            <a:r>
              <a:rPr sz="1400" b="1" dirty="0">
                <a:solidFill>
                  <a:srgbClr val="595959"/>
                </a:solidFill>
                <a:latin typeface="Century Gothic" panose="020B0502020202020204" pitchFamily="34" charset="0"/>
                <a:cs typeface="Cambria"/>
              </a:rPr>
              <a:t>«БЮДЖЕТ</a:t>
            </a:r>
            <a:r>
              <a:rPr sz="1400" b="1" spc="-95" dirty="0">
                <a:solidFill>
                  <a:srgbClr val="595959"/>
                </a:solidFill>
                <a:latin typeface="Century Gothic" panose="020B0502020202020204" pitchFamily="34" charset="0"/>
                <a:cs typeface="Cambria"/>
              </a:rPr>
              <a:t> </a:t>
            </a:r>
            <a:r>
              <a:rPr sz="1400" b="1" dirty="0">
                <a:solidFill>
                  <a:srgbClr val="595959"/>
                </a:solidFill>
                <a:latin typeface="Century Gothic" panose="020B0502020202020204" pitchFamily="34" charset="0"/>
                <a:cs typeface="Cambria"/>
              </a:rPr>
              <a:t>ДЛЯ  ГРАЖДАН»?</a:t>
            </a:r>
            <a:endParaRPr sz="1400" dirty="0">
              <a:latin typeface="Century Gothic" panose="020B0502020202020204" pitchFamily="34" charset="0"/>
              <a:cs typeface="Cambria"/>
            </a:endParaRPr>
          </a:p>
          <a:p>
            <a:pPr>
              <a:lnSpc>
                <a:spcPct val="100000"/>
              </a:lnSpc>
              <a:spcBef>
                <a:spcPts val="40"/>
              </a:spcBef>
            </a:pPr>
            <a:endParaRPr sz="2000" dirty="0">
              <a:latin typeface="Times New Roman"/>
              <a:cs typeface="Times New Roman"/>
            </a:endParaRPr>
          </a:p>
          <a:p>
            <a:pPr marL="3437890" marR="5080" indent="179705" algn="just">
              <a:lnSpc>
                <a:spcPct val="98800"/>
              </a:lnSpc>
            </a:pPr>
            <a:endParaRPr lang="ru-RU" sz="1350" b="1" i="1" dirty="0" smtClean="0">
              <a:latin typeface="Cambria"/>
              <a:cs typeface="Cambria"/>
            </a:endParaRPr>
          </a:p>
          <a:p>
            <a:pPr marL="3437890" marR="5080" indent="179705" algn="just">
              <a:lnSpc>
                <a:spcPct val="98800"/>
              </a:lnSpc>
            </a:pPr>
            <a:r>
              <a:rPr lang="ru-RU" sz="1350" b="1" i="1" dirty="0" smtClean="0">
                <a:latin typeface="Century Gothic" panose="020B0502020202020204" pitchFamily="34" charset="0"/>
                <a:cs typeface="Cambria"/>
              </a:rPr>
              <a:t>это</a:t>
            </a:r>
            <a:r>
              <a:rPr sz="1350" b="1" i="1" dirty="0" smtClean="0">
                <a:latin typeface="Century Gothic" panose="020B0502020202020204" pitchFamily="34" charset="0"/>
                <a:cs typeface="Cambria"/>
              </a:rPr>
              <a:t> </a:t>
            </a:r>
            <a:r>
              <a:rPr sz="1350" b="1" i="1" spc="-5" dirty="0">
                <a:latin typeface="Century Gothic" panose="020B0502020202020204" pitchFamily="34" charset="0"/>
                <a:cs typeface="Cambria"/>
              </a:rPr>
              <a:t>упрощенная версия бюджетного  документа</a:t>
            </a:r>
            <a:r>
              <a:rPr sz="1350" spc="-5" dirty="0">
                <a:latin typeface="Century Gothic" panose="020B0502020202020204" pitchFamily="34" charset="0"/>
                <a:cs typeface="Californian FB"/>
              </a:rPr>
              <a:t>, </a:t>
            </a:r>
            <a:r>
              <a:rPr sz="1350" spc="-5" dirty="0">
                <a:latin typeface="Century Gothic" panose="020B0502020202020204" pitchFamily="34" charset="0"/>
                <a:cs typeface="Cambria"/>
              </a:rPr>
              <a:t>доступная для широкого  круга пользователей, </a:t>
            </a:r>
            <a:r>
              <a:rPr sz="1350" dirty="0">
                <a:latin typeface="Century Gothic" panose="020B0502020202020204" pitchFamily="34" charset="0"/>
                <a:cs typeface="Cambria"/>
              </a:rPr>
              <a:t>и </a:t>
            </a:r>
            <a:r>
              <a:rPr sz="1350" spc="-5" dirty="0">
                <a:latin typeface="Century Gothic" panose="020B0502020202020204" pitchFamily="34" charset="0"/>
                <a:cs typeface="Cambria"/>
              </a:rPr>
              <a:t>облегчающая  понимание </a:t>
            </a:r>
            <a:r>
              <a:rPr sz="1350" dirty="0">
                <a:latin typeface="Century Gothic" panose="020B0502020202020204" pitchFamily="34" charset="0"/>
                <a:cs typeface="Cambria"/>
              </a:rPr>
              <a:t>о </a:t>
            </a:r>
            <a:r>
              <a:rPr sz="1350" spc="-5" dirty="0">
                <a:latin typeface="Century Gothic" panose="020B0502020202020204" pitchFamily="34" charset="0"/>
                <a:cs typeface="Times New Roman"/>
              </a:rPr>
              <a:t>нем</a:t>
            </a:r>
            <a:r>
              <a:rPr sz="1350" spc="-5" dirty="0">
                <a:latin typeface="Century Gothic" panose="020B0502020202020204" pitchFamily="34" charset="0"/>
                <a:cs typeface="Californian FB"/>
              </a:rPr>
              <a:t>. </a:t>
            </a:r>
            <a:endParaRPr lang="ru-RU" sz="1350" spc="-5" dirty="0" smtClean="0">
              <a:latin typeface="Century Gothic" panose="020B0502020202020204" pitchFamily="34" charset="0"/>
              <a:cs typeface="Californian FB"/>
            </a:endParaRPr>
          </a:p>
          <a:p>
            <a:pPr marL="3437890" marR="5080" indent="179705" algn="just">
              <a:lnSpc>
                <a:spcPct val="98800"/>
              </a:lnSpc>
            </a:pPr>
            <a:endParaRPr lang="ru-RU" sz="1350" b="1" i="1" spc="-5" dirty="0">
              <a:latin typeface="Century Gothic" panose="020B0502020202020204" pitchFamily="34" charset="0"/>
              <a:cs typeface="Cambria"/>
            </a:endParaRPr>
          </a:p>
          <a:p>
            <a:pPr marL="3437890" marR="5080" indent="179705" algn="just">
              <a:lnSpc>
                <a:spcPct val="98800"/>
              </a:lnSpc>
            </a:pPr>
            <a:r>
              <a:rPr lang="ru-RU" sz="1350" b="1" i="1" dirty="0" smtClean="0">
                <a:latin typeface="Century Gothic" panose="020B0502020202020204" pitchFamily="34" charset="0"/>
                <a:cs typeface="Cambria"/>
              </a:rPr>
              <a:t>Город </a:t>
            </a:r>
            <a:r>
              <a:rPr lang="ru-RU" sz="1350" b="1" i="1" spc="-5" dirty="0" smtClean="0">
                <a:latin typeface="Century Gothic" panose="020B0502020202020204" pitchFamily="34" charset="0"/>
                <a:cs typeface="Cambria"/>
              </a:rPr>
              <a:t>Невинномысск</a:t>
            </a:r>
            <a:r>
              <a:rPr sz="1350" b="1" i="1" spc="-5" dirty="0" smtClean="0">
                <a:latin typeface="Century Gothic" panose="020B0502020202020204" pitchFamily="34" charset="0"/>
                <a:cs typeface="Cambria"/>
              </a:rPr>
              <a:t> </a:t>
            </a:r>
            <a:r>
              <a:rPr lang="ru-RU" sz="1350" b="1" i="1" spc="-5" dirty="0" smtClean="0">
                <a:latin typeface="Century Gothic" panose="020B0502020202020204" pitchFamily="34" charset="0"/>
                <a:cs typeface="Cambria"/>
              </a:rPr>
              <a:t>принимает</a:t>
            </a:r>
            <a:r>
              <a:rPr sz="1350" b="1" i="1" spc="-5" dirty="0" smtClean="0">
                <a:latin typeface="Century Gothic" panose="020B0502020202020204" pitchFamily="34" charset="0"/>
                <a:cs typeface="Cambria"/>
              </a:rPr>
              <a:t>  </a:t>
            </a:r>
            <a:r>
              <a:rPr lang="ru-RU" sz="1350" b="1" i="1" spc="-5" dirty="0" smtClean="0">
                <a:latin typeface="Century Gothic" panose="020B0502020202020204" pitchFamily="34" charset="0"/>
                <a:cs typeface="Cambria"/>
              </a:rPr>
              <a:t>активное участие</a:t>
            </a:r>
            <a:r>
              <a:rPr sz="1350" b="1" i="1" spc="-5" dirty="0" smtClean="0">
                <a:latin typeface="Century Gothic" panose="020B0502020202020204" pitchFamily="34" charset="0"/>
                <a:cs typeface="Cambria"/>
              </a:rPr>
              <a:t> </a:t>
            </a:r>
            <a:r>
              <a:rPr lang="ru-RU" sz="1350" b="1" i="1" dirty="0" smtClean="0">
                <a:latin typeface="Century Gothic" panose="020B0502020202020204" pitchFamily="34" charset="0"/>
                <a:cs typeface="Cambria"/>
              </a:rPr>
              <a:t>в конкурсе </a:t>
            </a:r>
            <a:r>
              <a:rPr lang="ru-RU" sz="1350" b="1" i="1" spc="-5" dirty="0" smtClean="0">
                <a:latin typeface="Century Gothic" panose="020B0502020202020204" pitchFamily="34" charset="0"/>
                <a:cs typeface="Cambria"/>
              </a:rPr>
              <a:t>проектов</a:t>
            </a:r>
            <a:r>
              <a:rPr sz="1350" b="1" i="1" spc="-5" dirty="0" smtClean="0">
                <a:latin typeface="Century Gothic" panose="020B0502020202020204" pitchFamily="34" charset="0"/>
                <a:cs typeface="Cambria"/>
              </a:rPr>
              <a:t> </a:t>
            </a:r>
            <a:r>
              <a:rPr lang="ru-RU" sz="1350" dirty="0" smtClean="0">
                <a:latin typeface="Century Gothic" panose="020B0502020202020204" pitchFamily="34" charset="0"/>
                <a:cs typeface="Cambria"/>
              </a:rPr>
              <a:t>по предоставлению </a:t>
            </a:r>
            <a:r>
              <a:rPr lang="ru-RU" sz="1350" spc="-5" dirty="0" smtClean="0">
                <a:latin typeface="Century Gothic" panose="020B0502020202020204" pitchFamily="34" charset="0"/>
                <a:cs typeface="Cambria"/>
              </a:rPr>
              <a:t>бюджета для</a:t>
            </a:r>
            <a:r>
              <a:rPr sz="1350" spc="-5" dirty="0" smtClean="0">
                <a:latin typeface="Century Gothic" panose="020B0502020202020204" pitchFamily="34" charset="0"/>
                <a:cs typeface="Cambria"/>
              </a:rPr>
              <a:t> </a:t>
            </a:r>
            <a:r>
              <a:rPr lang="ru-RU" sz="1350" spc="-5" dirty="0" smtClean="0">
                <a:latin typeface="Century Gothic" panose="020B0502020202020204" pitchFamily="34" charset="0"/>
                <a:cs typeface="Cambria"/>
              </a:rPr>
              <a:t>граждан</a:t>
            </a:r>
            <a:r>
              <a:rPr sz="1350" spc="-5" dirty="0" smtClean="0">
                <a:latin typeface="Century Gothic" panose="020B0502020202020204" pitchFamily="34" charset="0"/>
                <a:cs typeface="Cambria"/>
              </a:rPr>
              <a:t> </a:t>
            </a:r>
            <a:r>
              <a:rPr lang="ru-RU" sz="1350" spc="-5" dirty="0" smtClean="0">
                <a:latin typeface="Century Gothic" panose="020B0502020202020204" pitchFamily="34" charset="0"/>
                <a:cs typeface="Cambria"/>
              </a:rPr>
              <a:t>на</a:t>
            </a:r>
            <a:r>
              <a:rPr sz="1350" spc="-5" dirty="0" smtClean="0">
                <a:latin typeface="Century Gothic" panose="020B0502020202020204" pitchFamily="34" charset="0"/>
                <a:cs typeface="Cambria"/>
              </a:rPr>
              <a:t>  </a:t>
            </a:r>
            <a:r>
              <a:rPr lang="ru-RU" sz="1350" spc="-5" dirty="0" smtClean="0">
                <a:latin typeface="Century Gothic" panose="020B0502020202020204" pitchFamily="34" charset="0"/>
                <a:cs typeface="Cambria"/>
              </a:rPr>
              <a:t>территории</a:t>
            </a:r>
            <a:r>
              <a:rPr sz="1350" spc="-5" dirty="0" smtClean="0">
                <a:latin typeface="Century Gothic" panose="020B0502020202020204" pitchFamily="34" charset="0"/>
                <a:cs typeface="Cambria"/>
              </a:rPr>
              <a:t> </a:t>
            </a:r>
            <a:r>
              <a:rPr lang="ru-RU" sz="1350" spc="-5" dirty="0" smtClean="0">
                <a:latin typeface="Century Gothic" panose="020B0502020202020204" pitchFamily="34" charset="0"/>
                <a:cs typeface="Cambria"/>
              </a:rPr>
              <a:t>Ставропольского края</a:t>
            </a:r>
            <a:r>
              <a:rPr sz="1350" spc="-5" dirty="0" smtClean="0">
                <a:latin typeface="Century Gothic" panose="020B0502020202020204" pitchFamily="34" charset="0"/>
                <a:cs typeface="Cambria"/>
              </a:rPr>
              <a:t>, </a:t>
            </a:r>
            <a:r>
              <a:rPr sz="1350" b="1" i="1" spc="-5" dirty="0">
                <a:latin typeface="Century Gothic" panose="020B0502020202020204" pitchFamily="34" charset="0"/>
                <a:cs typeface="Cambria"/>
              </a:rPr>
              <a:t>по  итогам которого «Бюджет </a:t>
            </a:r>
            <a:r>
              <a:rPr sz="1350" b="1" i="1" dirty="0">
                <a:latin typeface="Century Gothic" panose="020B0502020202020204" pitchFamily="34" charset="0"/>
                <a:cs typeface="Cambria"/>
              </a:rPr>
              <a:t>для  </a:t>
            </a:r>
            <a:r>
              <a:rPr sz="1350" b="1" i="1" spc="-5" dirty="0">
                <a:latin typeface="Century Gothic" panose="020B0502020202020204" pitchFamily="34" charset="0"/>
                <a:cs typeface="Cambria"/>
              </a:rPr>
              <a:t>граждан» </a:t>
            </a:r>
            <a:r>
              <a:rPr lang="ru-RU" sz="1350" b="1" i="1" spc="-10" dirty="0" smtClean="0">
                <a:latin typeface="Century Gothic" panose="020B0502020202020204" pitchFamily="34" charset="0"/>
                <a:cs typeface="Cambria"/>
              </a:rPr>
              <a:t>признан</a:t>
            </a:r>
            <a:r>
              <a:rPr sz="1350" b="1" i="1" spc="-10" dirty="0" smtClean="0">
                <a:latin typeface="Century Gothic" panose="020B0502020202020204" pitchFamily="34" charset="0"/>
                <a:cs typeface="Cambria"/>
              </a:rPr>
              <a:t> </a:t>
            </a:r>
            <a:r>
              <a:rPr lang="ru-RU" sz="1350" b="1" i="1" spc="-5" dirty="0" smtClean="0">
                <a:latin typeface="Century Gothic" panose="020B0502020202020204" pitchFamily="34" charset="0"/>
                <a:cs typeface="Cambria"/>
              </a:rPr>
              <a:t>победителем </a:t>
            </a:r>
            <a:r>
              <a:rPr lang="ru-RU" sz="1350" i="1" spc="-5" dirty="0" smtClean="0">
                <a:latin typeface="Century Gothic" panose="020B0502020202020204" pitchFamily="34" charset="0"/>
                <a:cs typeface="Cambria"/>
              </a:rPr>
              <a:t>в министерстве финансов Ставропольского края </a:t>
            </a:r>
            <a:r>
              <a:rPr sz="1350" dirty="0" smtClean="0">
                <a:latin typeface="Century Gothic" panose="020B0502020202020204" pitchFamily="34" charset="0"/>
                <a:cs typeface="Cambria"/>
              </a:rPr>
              <a:t>в  </a:t>
            </a:r>
            <a:r>
              <a:rPr lang="ru-RU" sz="1350" spc="-5" dirty="0" smtClean="0">
                <a:latin typeface="Century Gothic" panose="020B0502020202020204" pitchFamily="34" charset="0"/>
                <a:cs typeface="Cambria"/>
              </a:rPr>
              <a:t>номинации</a:t>
            </a:r>
            <a:r>
              <a:rPr sz="1350" spc="-5" dirty="0" smtClean="0">
                <a:latin typeface="Century Gothic" panose="020B0502020202020204" pitchFamily="34" charset="0"/>
                <a:cs typeface="Cambria"/>
              </a:rPr>
              <a:t> «</a:t>
            </a:r>
            <a:r>
              <a:rPr lang="ru-RU" sz="1350" spc="-5" dirty="0" smtClean="0">
                <a:latin typeface="Century Gothic" panose="020B0502020202020204" pitchFamily="34" charset="0"/>
                <a:cs typeface="Cambria"/>
              </a:rPr>
              <a:t>Лучший</a:t>
            </a:r>
            <a:r>
              <a:rPr sz="1350" spc="-5" dirty="0" smtClean="0">
                <a:latin typeface="Century Gothic" panose="020B0502020202020204" pitchFamily="34" charset="0"/>
                <a:cs typeface="Cambria"/>
              </a:rPr>
              <a:t> </a:t>
            </a:r>
            <a:r>
              <a:rPr sz="1350" spc="-5" dirty="0">
                <a:latin typeface="Century Gothic" panose="020B0502020202020204" pitchFamily="34" charset="0"/>
                <a:cs typeface="Cambria"/>
              </a:rPr>
              <a:t>проект местного  бюджета для</a:t>
            </a:r>
            <a:r>
              <a:rPr sz="1350" spc="-45" dirty="0">
                <a:latin typeface="Century Gothic" panose="020B0502020202020204" pitchFamily="34" charset="0"/>
                <a:cs typeface="Cambria"/>
              </a:rPr>
              <a:t> </a:t>
            </a:r>
            <a:r>
              <a:rPr sz="1350" spc="-5" dirty="0">
                <a:latin typeface="Century Gothic" panose="020B0502020202020204" pitchFamily="34" charset="0"/>
                <a:cs typeface="Cambria"/>
              </a:rPr>
              <a:t>граждан».</a:t>
            </a:r>
            <a:endParaRPr sz="1350" dirty="0">
              <a:latin typeface="Century Gothic" panose="020B0502020202020204" pitchFamily="34" charset="0"/>
              <a:cs typeface="Cambria"/>
            </a:endParaRPr>
          </a:p>
          <a:p>
            <a:pPr marL="532130" marR="5022850" indent="-100965">
              <a:lnSpc>
                <a:spcPts val="1580"/>
              </a:lnSpc>
              <a:spcBef>
                <a:spcPts val="520"/>
              </a:spcBef>
            </a:pPr>
            <a:r>
              <a:rPr sz="1400" b="1" dirty="0">
                <a:solidFill>
                  <a:srgbClr val="595959"/>
                </a:solidFill>
                <a:latin typeface="Century Gothic" panose="020B0502020202020204" pitchFamily="34" charset="0"/>
                <a:cs typeface="Cambria"/>
              </a:rPr>
              <a:t>КАКИЕ </a:t>
            </a:r>
            <a:r>
              <a:rPr sz="1400" b="1" spc="-10" dirty="0">
                <a:solidFill>
                  <a:srgbClr val="595959"/>
                </a:solidFill>
                <a:latin typeface="Century Gothic" panose="020B0502020202020204" pitchFamily="34" charset="0"/>
                <a:cs typeface="Cambria"/>
              </a:rPr>
              <a:t>ЦЕЛИ</a:t>
            </a:r>
            <a:r>
              <a:rPr sz="1400" b="1" spc="-70" dirty="0">
                <a:solidFill>
                  <a:srgbClr val="595959"/>
                </a:solidFill>
                <a:latin typeface="Century Gothic" panose="020B0502020202020204" pitchFamily="34" charset="0"/>
                <a:cs typeface="Cambria"/>
              </a:rPr>
              <a:t> </a:t>
            </a:r>
            <a:r>
              <a:rPr sz="1400" b="1" dirty="0">
                <a:solidFill>
                  <a:srgbClr val="595959"/>
                </a:solidFill>
                <a:latin typeface="Century Gothic" panose="020B0502020202020204" pitchFamily="34" charset="0"/>
                <a:cs typeface="Cambria"/>
              </a:rPr>
              <a:t>ОН  </a:t>
            </a:r>
            <a:r>
              <a:rPr sz="1400" b="1" spc="-5" dirty="0">
                <a:solidFill>
                  <a:srgbClr val="595959"/>
                </a:solidFill>
                <a:latin typeface="Century Gothic" panose="020B0502020202020204" pitchFamily="34" charset="0"/>
                <a:cs typeface="Cambria"/>
              </a:rPr>
              <a:t>ПРЕСЛЕДУЕТ?</a:t>
            </a:r>
            <a:endParaRPr sz="1400" dirty="0">
              <a:latin typeface="Century Gothic" panose="020B0502020202020204" pitchFamily="34" charset="0"/>
              <a:cs typeface="Cambria"/>
            </a:endParaRPr>
          </a:p>
          <a:p>
            <a:pPr>
              <a:lnSpc>
                <a:spcPct val="100000"/>
              </a:lnSpc>
              <a:spcBef>
                <a:spcPts val="10"/>
              </a:spcBef>
            </a:pPr>
            <a:endParaRPr sz="2300" dirty="0">
              <a:latin typeface="Times New Roman"/>
              <a:cs typeface="Times New Roman"/>
            </a:endParaRPr>
          </a:p>
          <a:p>
            <a:pPr marL="241300" marR="1842135" indent="-228600" algn="just">
              <a:lnSpc>
                <a:spcPct val="97500"/>
              </a:lnSpc>
              <a:spcBef>
                <a:spcPts val="5"/>
              </a:spcBef>
              <a:buClr>
                <a:srgbClr val="4AACC5"/>
              </a:buClr>
              <a:buFont typeface="Wingdings"/>
              <a:buChar char=""/>
              <a:tabLst>
                <a:tab pos="241935" algn="l"/>
              </a:tabLst>
            </a:pPr>
            <a:endParaRPr lang="ru-RU" sz="1350" spc="-5" dirty="0" smtClean="0">
              <a:latin typeface="Cambria"/>
              <a:cs typeface="Cambria"/>
            </a:endParaRPr>
          </a:p>
          <a:p>
            <a:pPr marL="241300" marR="1842135" indent="-228600" algn="just">
              <a:lnSpc>
                <a:spcPct val="97500"/>
              </a:lnSpc>
              <a:spcBef>
                <a:spcPts val="5"/>
              </a:spcBef>
              <a:buClr>
                <a:srgbClr val="4AACC5"/>
              </a:buClr>
              <a:buFont typeface="Wingdings"/>
              <a:buChar char=""/>
              <a:tabLst>
                <a:tab pos="241935" algn="l"/>
              </a:tabLst>
            </a:pPr>
            <a:r>
              <a:rPr lang="ru-RU" sz="1350" spc="-5" dirty="0" smtClean="0">
                <a:latin typeface="Century Gothic" panose="020B0502020202020204" pitchFamily="34" charset="0"/>
                <a:cs typeface="Cambria"/>
              </a:rPr>
              <a:t>обеспечение</a:t>
            </a:r>
            <a:r>
              <a:rPr sz="1350" spc="-5" dirty="0" smtClean="0">
                <a:latin typeface="Century Gothic" panose="020B0502020202020204" pitchFamily="34" charset="0"/>
                <a:cs typeface="Cambria"/>
              </a:rPr>
              <a:t> </a:t>
            </a:r>
            <a:r>
              <a:rPr sz="1350" spc="-5" dirty="0">
                <a:latin typeface="Century Gothic" panose="020B0502020202020204" pitchFamily="34" charset="0"/>
                <a:cs typeface="Cambria"/>
              </a:rPr>
              <a:t>прозрачности (открытости) информации </a:t>
            </a:r>
            <a:r>
              <a:rPr sz="1350" dirty="0">
                <a:latin typeface="Century Gothic" panose="020B0502020202020204" pitchFamily="34" charset="0"/>
                <a:cs typeface="Cambria"/>
              </a:rPr>
              <a:t>о  бюджете, </a:t>
            </a:r>
            <a:r>
              <a:rPr sz="1350" spc="-5" dirty="0">
                <a:latin typeface="Century Gothic" panose="020B0502020202020204" pitchFamily="34" charset="0"/>
                <a:cs typeface="Cambria"/>
              </a:rPr>
              <a:t>публикация ее </a:t>
            </a:r>
            <a:r>
              <a:rPr sz="1350" dirty="0">
                <a:latin typeface="Century Gothic" panose="020B0502020202020204" pitchFamily="34" charset="0"/>
                <a:cs typeface="Cambria"/>
              </a:rPr>
              <a:t>в </a:t>
            </a:r>
            <a:r>
              <a:rPr sz="1350" spc="-5" dirty="0">
                <a:latin typeface="Century Gothic" panose="020B0502020202020204" pitchFamily="34" charset="0"/>
                <a:cs typeface="Cambria"/>
              </a:rPr>
              <a:t>понятной, </a:t>
            </a:r>
            <a:r>
              <a:rPr lang="ru-RU" sz="1350" spc="-5" dirty="0" smtClean="0">
                <a:latin typeface="Century Gothic" panose="020B0502020202020204" pitchFamily="34" charset="0"/>
                <a:cs typeface="Cambria"/>
              </a:rPr>
              <a:t>доступной форме</a:t>
            </a:r>
          </a:p>
          <a:p>
            <a:pPr marL="241300" marR="1842135" indent="-228600" algn="just">
              <a:lnSpc>
                <a:spcPct val="97500"/>
              </a:lnSpc>
              <a:spcBef>
                <a:spcPts val="5"/>
              </a:spcBef>
              <a:buClr>
                <a:srgbClr val="4AACC5"/>
              </a:buClr>
              <a:buFont typeface="Wingdings"/>
              <a:buChar char=""/>
              <a:tabLst>
                <a:tab pos="241935" algn="l"/>
              </a:tabLst>
            </a:pPr>
            <a:r>
              <a:rPr lang="ru-RU" sz="1350" spc="-5" dirty="0" smtClean="0">
                <a:latin typeface="Century Gothic" panose="020B0502020202020204" pitchFamily="34" charset="0"/>
                <a:cs typeface="Cambria"/>
              </a:rPr>
              <a:t>взаимодействие</a:t>
            </a:r>
            <a:r>
              <a:rPr sz="1350" spc="-5" dirty="0" smtClean="0">
                <a:latin typeface="Century Gothic" panose="020B0502020202020204" pitchFamily="34" charset="0"/>
                <a:cs typeface="Cambria"/>
              </a:rPr>
              <a:t> </a:t>
            </a:r>
            <a:r>
              <a:rPr sz="1350" spc="-5" dirty="0">
                <a:latin typeface="Century Gothic" panose="020B0502020202020204" pitchFamily="34" charset="0"/>
                <a:cs typeface="Cambria"/>
              </a:rPr>
              <a:t>власти </a:t>
            </a:r>
            <a:r>
              <a:rPr sz="1350" dirty="0">
                <a:latin typeface="Century Gothic" panose="020B0502020202020204" pitchFamily="34" charset="0"/>
                <a:cs typeface="Cambria"/>
              </a:rPr>
              <a:t>и </a:t>
            </a:r>
            <a:r>
              <a:rPr sz="1350" spc="-5" dirty="0">
                <a:latin typeface="Century Gothic" panose="020B0502020202020204" pitchFamily="34" charset="0"/>
                <a:cs typeface="Cambria"/>
              </a:rPr>
              <a:t>граждан, общественный</a:t>
            </a:r>
            <a:r>
              <a:rPr sz="1350" spc="50" dirty="0">
                <a:latin typeface="Century Gothic" panose="020B0502020202020204" pitchFamily="34" charset="0"/>
                <a:cs typeface="Cambria"/>
              </a:rPr>
              <a:t> </a:t>
            </a:r>
            <a:r>
              <a:rPr sz="1350" spc="-5" dirty="0">
                <a:latin typeface="Century Gothic" panose="020B0502020202020204" pitchFamily="34" charset="0"/>
                <a:cs typeface="Cambria"/>
              </a:rPr>
              <a:t>контроль</a:t>
            </a:r>
            <a:endParaRPr sz="1350" dirty="0">
              <a:latin typeface="Century Gothic" panose="020B0502020202020204" pitchFamily="34" charset="0"/>
              <a:cs typeface="Cambria"/>
            </a:endParaRPr>
          </a:p>
          <a:p>
            <a:pPr marL="241300" indent="-228600">
              <a:lnSpc>
                <a:spcPts val="1600"/>
              </a:lnSpc>
              <a:buClr>
                <a:srgbClr val="4AACC5"/>
              </a:buClr>
              <a:buFont typeface="Wingdings"/>
              <a:buChar char=""/>
              <a:tabLst>
                <a:tab pos="241935" algn="l"/>
              </a:tabLst>
            </a:pPr>
            <a:r>
              <a:rPr sz="1350" spc="-5" dirty="0">
                <a:latin typeface="Century Gothic" panose="020B0502020202020204" pitchFamily="34" charset="0"/>
                <a:cs typeface="Cambria"/>
              </a:rPr>
              <a:t>повышение финансовой грамотности</a:t>
            </a:r>
            <a:r>
              <a:rPr sz="1350" spc="25" dirty="0">
                <a:latin typeface="Century Gothic" panose="020B0502020202020204" pitchFamily="34" charset="0"/>
                <a:cs typeface="Cambria"/>
              </a:rPr>
              <a:t> </a:t>
            </a:r>
            <a:r>
              <a:rPr sz="1350" spc="-5" dirty="0">
                <a:latin typeface="Century Gothic" panose="020B0502020202020204" pitchFamily="34" charset="0"/>
                <a:cs typeface="Cambria"/>
              </a:rPr>
              <a:t>населения</a:t>
            </a:r>
            <a:endParaRPr sz="1350" dirty="0">
              <a:latin typeface="Century Gothic" panose="020B0502020202020204" pitchFamily="34" charset="0"/>
              <a:cs typeface="Cambria"/>
            </a:endParaRPr>
          </a:p>
        </p:txBody>
      </p:sp>
      <p:sp>
        <p:nvSpPr>
          <p:cNvPr id="10" name="object 10"/>
          <p:cNvSpPr txBox="1"/>
          <p:nvPr/>
        </p:nvSpPr>
        <p:spPr>
          <a:xfrm>
            <a:off x="273050" y="8981981"/>
            <a:ext cx="7086600" cy="1183657"/>
          </a:xfrm>
          <a:prstGeom prst="rect">
            <a:avLst/>
          </a:prstGeom>
          <a:solidFill>
            <a:srgbClr val="DCEFF4"/>
          </a:solidFill>
          <a:ln w="25400">
            <a:solidFill>
              <a:srgbClr val="4AACC5"/>
            </a:solidFill>
          </a:ln>
        </p:spPr>
        <p:txBody>
          <a:bodyPr vert="horz" wrap="square" lIns="0" tIns="156210" rIns="0" bIns="0" rtlCol="0">
            <a:spAutoFit/>
          </a:bodyPr>
          <a:lstStyle/>
          <a:p>
            <a:pPr marL="91440" indent="179705" algn="just">
              <a:lnSpc>
                <a:spcPts val="1560"/>
              </a:lnSpc>
            </a:pPr>
            <a:r>
              <a:rPr sz="1400" dirty="0" smtClean="0">
                <a:latin typeface="Century Gothic" panose="020B0502020202020204" pitchFamily="34" charset="0"/>
                <a:cs typeface="Cambria"/>
              </a:rPr>
              <a:t>В  </a:t>
            </a:r>
            <a:r>
              <a:rPr sz="1400" spc="-5" dirty="0">
                <a:latin typeface="Century Gothic" panose="020B0502020202020204" pitchFamily="34" charset="0"/>
                <a:cs typeface="Cambria"/>
              </a:rPr>
              <a:t>простой   </a:t>
            </a:r>
            <a:r>
              <a:rPr sz="1400" dirty="0">
                <a:latin typeface="Century Gothic" panose="020B0502020202020204" pitchFamily="34" charset="0"/>
                <a:cs typeface="Cambria"/>
              </a:rPr>
              <a:t>и  </a:t>
            </a:r>
            <a:r>
              <a:rPr sz="1400" spc="-5" dirty="0">
                <a:latin typeface="Century Gothic" panose="020B0502020202020204" pitchFamily="34" charset="0"/>
                <a:cs typeface="Cambria"/>
              </a:rPr>
              <a:t>доступной   форме   </a:t>
            </a:r>
            <a:r>
              <a:rPr sz="1400" spc="-10" dirty="0">
                <a:latin typeface="Century Gothic" panose="020B0502020202020204" pitchFamily="34" charset="0"/>
                <a:cs typeface="Times New Roman"/>
              </a:rPr>
              <a:t>мы  </a:t>
            </a:r>
            <a:r>
              <a:rPr sz="1400" spc="-5" dirty="0">
                <a:latin typeface="Century Gothic" panose="020B0502020202020204" pitchFamily="34" charset="0"/>
                <a:cs typeface="Cambria"/>
              </a:rPr>
              <a:t>познакомим   </a:t>
            </a:r>
            <a:r>
              <a:rPr sz="1400" dirty="0">
                <a:latin typeface="Century Gothic" panose="020B0502020202020204" pitchFamily="34" charset="0"/>
                <a:cs typeface="Cambria"/>
              </a:rPr>
              <a:t>с  </a:t>
            </a:r>
            <a:r>
              <a:rPr sz="1400" spc="204" dirty="0">
                <a:latin typeface="Century Gothic" panose="020B0502020202020204" pitchFamily="34" charset="0"/>
                <a:cs typeface="Cambria"/>
              </a:rPr>
              <a:t> </a:t>
            </a:r>
            <a:r>
              <a:rPr lang="ru-RU" sz="1400" spc="-5" dirty="0" smtClean="0">
                <a:latin typeface="Century Gothic" panose="020B0502020202020204" pitchFamily="34" charset="0"/>
                <a:cs typeface="Cambria"/>
              </a:rPr>
              <a:t>основными</a:t>
            </a:r>
            <a:r>
              <a:rPr sz="1400" spc="-5" dirty="0" smtClean="0">
                <a:latin typeface="Century Gothic" panose="020B0502020202020204" pitchFamily="34" charset="0"/>
                <a:cs typeface="Cambria"/>
              </a:rPr>
              <a:t>   </a:t>
            </a:r>
            <a:r>
              <a:rPr lang="ru-RU" sz="1400" spc="-5" dirty="0" smtClean="0">
                <a:latin typeface="Century Gothic" panose="020B0502020202020204" pitchFamily="34" charset="0"/>
                <a:cs typeface="Cambria"/>
              </a:rPr>
              <a:t>социально-экономическими</a:t>
            </a:r>
            <a:r>
              <a:rPr sz="1400" spc="-5" dirty="0" smtClean="0">
                <a:latin typeface="Century Gothic" panose="020B0502020202020204" pitchFamily="34" charset="0"/>
                <a:cs typeface="Cambria"/>
              </a:rPr>
              <a:t> </a:t>
            </a:r>
            <a:r>
              <a:rPr lang="ru-RU" sz="1400" spc="-5" dirty="0" smtClean="0">
                <a:latin typeface="Century Gothic" panose="020B0502020202020204" pitchFamily="34" charset="0"/>
                <a:cs typeface="Cambria"/>
              </a:rPr>
              <a:t>показателями</a:t>
            </a:r>
            <a:r>
              <a:rPr sz="1400" spc="-5" dirty="0" smtClean="0">
                <a:latin typeface="Century Gothic" panose="020B0502020202020204" pitchFamily="34" charset="0"/>
                <a:cs typeface="Cambria"/>
              </a:rPr>
              <a:t> </a:t>
            </a:r>
            <a:r>
              <a:rPr lang="ru-RU" sz="1400" spc="-5" dirty="0" smtClean="0">
                <a:latin typeface="Century Gothic" panose="020B0502020202020204" pitchFamily="34" charset="0"/>
                <a:cs typeface="Cambria"/>
              </a:rPr>
              <a:t>развития</a:t>
            </a:r>
            <a:r>
              <a:rPr sz="1400" spc="-5" dirty="0" smtClean="0">
                <a:latin typeface="Century Gothic" panose="020B0502020202020204" pitchFamily="34" charset="0"/>
                <a:cs typeface="Cambria"/>
              </a:rPr>
              <a:t> </a:t>
            </a:r>
            <a:r>
              <a:rPr lang="ru-RU" sz="1400" spc="-5" dirty="0" smtClean="0">
                <a:latin typeface="Century Gothic" panose="020B0502020202020204" pitchFamily="34" charset="0"/>
                <a:cs typeface="Cambria"/>
              </a:rPr>
              <a:t>нашего города</a:t>
            </a:r>
            <a:r>
              <a:rPr sz="1400" spc="-5" dirty="0" smtClean="0">
                <a:latin typeface="Century Gothic" panose="020B0502020202020204" pitchFamily="34" charset="0"/>
                <a:cs typeface="Cambria"/>
              </a:rPr>
              <a:t> </a:t>
            </a:r>
            <a:r>
              <a:rPr sz="1400" dirty="0">
                <a:latin typeface="Century Gothic" panose="020B0502020202020204" pitchFamily="34" charset="0"/>
                <a:cs typeface="Cambria"/>
              </a:rPr>
              <a:t>и </a:t>
            </a:r>
            <a:r>
              <a:rPr sz="1400" spc="-5" dirty="0">
                <a:latin typeface="Century Gothic" panose="020B0502020202020204" pitchFamily="34" charset="0"/>
                <a:cs typeface="Cambria"/>
              </a:rPr>
              <a:t>расскажем, </a:t>
            </a:r>
            <a:r>
              <a:rPr sz="1400" spc="-10" dirty="0">
                <a:latin typeface="Century Gothic" panose="020B0502020202020204" pitchFamily="34" charset="0"/>
                <a:cs typeface="Cambria"/>
              </a:rPr>
              <a:t>как  </a:t>
            </a:r>
            <a:r>
              <a:rPr sz="1400" spc="-5" dirty="0">
                <a:latin typeface="Century Gothic" panose="020B0502020202020204" pitchFamily="34" charset="0"/>
                <a:cs typeface="Cambria"/>
              </a:rPr>
              <a:t>формируется бюджет. Вы узнаете </a:t>
            </a:r>
            <a:r>
              <a:rPr sz="1400" dirty="0">
                <a:latin typeface="Century Gothic" panose="020B0502020202020204" pitchFamily="34" charset="0"/>
                <a:cs typeface="Cambria"/>
              </a:rPr>
              <a:t>о </a:t>
            </a:r>
            <a:r>
              <a:rPr sz="1400" spc="-5" dirty="0">
                <a:latin typeface="Century Gothic" panose="020B0502020202020204" pitchFamily="34" charset="0"/>
                <a:cs typeface="Cambria"/>
              </a:rPr>
              <a:t>доходах городской казны, </a:t>
            </a:r>
            <a:r>
              <a:rPr sz="1400" dirty="0">
                <a:latin typeface="Century Gothic" panose="020B0502020202020204" pitchFamily="34" charset="0"/>
                <a:cs typeface="Cambria"/>
              </a:rPr>
              <a:t>на </a:t>
            </a:r>
            <a:r>
              <a:rPr sz="1400" spc="-5" dirty="0">
                <a:latin typeface="Century Gothic" panose="020B0502020202020204" pitchFamily="34" charset="0"/>
                <a:cs typeface="Cambria"/>
              </a:rPr>
              <a:t>какие </a:t>
            </a:r>
            <a:r>
              <a:rPr sz="1400" spc="-10" dirty="0">
                <a:latin typeface="Century Gothic" panose="020B0502020202020204" pitchFamily="34" charset="0"/>
                <a:cs typeface="Cambria"/>
              </a:rPr>
              <a:t>цели  </a:t>
            </a:r>
            <a:r>
              <a:rPr sz="1400" spc="-5" dirty="0">
                <a:latin typeface="Century Gothic" panose="020B0502020202020204" pitchFamily="34" charset="0"/>
                <a:cs typeface="Cambria"/>
              </a:rPr>
              <a:t>направляются </a:t>
            </a:r>
            <a:r>
              <a:rPr sz="1400" dirty="0">
                <a:latin typeface="Century Gothic" panose="020B0502020202020204" pitchFamily="34" charset="0"/>
                <a:cs typeface="Cambria"/>
              </a:rPr>
              <a:t>средства и о </a:t>
            </a:r>
            <a:r>
              <a:rPr sz="1400" spc="-5" dirty="0">
                <a:latin typeface="Century Gothic" panose="020B0502020202020204" pitchFamily="34" charset="0"/>
                <a:cs typeface="Cambria"/>
              </a:rPr>
              <a:t>приоритетах бюджетной </a:t>
            </a:r>
            <a:r>
              <a:rPr sz="1400" dirty="0">
                <a:latin typeface="Century Gothic" panose="020B0502020202020204" pitchFamily="34" charset="0"/>
                <a:cs typeface="Cambria"/>
              </a:rPr>
              <a:t>и </a:t>
            </a:r>
            <a:r>
              <a:rPr sz="1400" spc="-5" dirty="0">
                <a:latin typeface="Century Gothic" panose="020B0502020202020204" pitchFamily="34" charset="0"/>
                <a:cs typeface="Cambria"/>
              </a:rPr>
              <a:t>налоговой</a:t>
            </a:r>
            <a:r>
              <a:rPr sz="1400" spc="50" dirty="0">
                <a:latin typeface="Century Gothic" panose="020B0502020202020204" pitchFamily="34" charset="0"/>
                <a:cs typeface="Cambria"/>
              </a:rPr>
              <a:t> </a:t>
            </a:r>
            <a:r>
              <a:rPr sz="1400" spc="-5" dirty="0">
                <a:latin typeface="Century Gothic" panose="020B0502020202020204" pitchFamily="34" charset="0"/>
                <a:cs typeface="Cambria"/>
              </a:rPr>
              <a:t>политики.</a:t>
            </a:r>
            <a:endParaRPr sz="1400" dirty="0">
              <a:latin typeface="Century Gothic" panose="020B0502020202020204" pitchFamily="34" charset="0"/>
              <a:cs typeface="Cambria"/>
            </a:endParaRPr>
          </a:p>
        </p:txBody>
      </p:sp>
      <p:pic>
        <p:nvPicPr>
          <p:cNvPr id="11" name="Рисунок 10"/>
          <p:cNvPicPr/>
          <p:nvPr/>
        </p:nvPicPr>
        <p:blipFill rotWithShape="1">
          <a:blip r:embed="rId2"/>
          <a:srcRect l="45818" t="14253" r="25273" b="11631"/>
          <a:stretch/>
        </p:blipFill>
        <p:spPr bwMode="auto">
          <a:xfrm rot="20817895">
            <a:off x="927029" y="2128766"/>
            <a:ext cx="1514475" cy="2278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2" name="Рисунок 11"/>
          <p:cNvPicPr/>
          <p:nvPr/>
        </p:nvPicPr>
        <p:blipFill rotWithShape="1">
          <a:blip r:embed="rId2"/>
          <a:srcRect l="45818" t="14253" r="25273" b="11631"/>
          <a:stretch/>
        </p:blipFill>
        <p:spPr bwMode="auto">
          <a:xfrm rot="21288417">
            <a:off x="1101443" y="2297884"/>
            <a:ext cx="1514475" cy="23224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3" name="Рисунок 12"/>
          <p:cNvPicPr/>
          <p:nvPr/>
        </p:nvPicPr>
        <p:blipFill rotWithShape="1">
          <a:blip r:embed="rId2"/>
          <a:srcRect l="45818" t="14253" r="25273" b="11631"/>
          <a:stretch/>
        </p:blipFill>
        <p:spPr bwMode="auto">
          <a:xfrm>
            <a:off x="1261086" y="2661747"/>
            <a:ext cx="1726345" cy="2662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85152" y="209816"/>
            <a:ext cx="371348" cy="258404"/>
          </a:xfrm>
          <a:prstGeom prst="rect">
            <a:avLst/>
          </a:prstGeom>
        </p:spPr>
        <p:txBody>
          <a:bodyPr vert="horz" wrap="square" lIns="0" tIns="12065" rIns="0" bIns="0" rtlCol="0">
            <a:spAutoFit/>
          </a:bodyPr>
          <a:lstStyle/>
          <a:p>
            <a:pPr marL="12700">
              <a:lnSpc>
                <a:spcPct val="100000"/>
              </a:lnSpc>
              <a:spcBef>
                <a:spcPts val="95"/>
              </a:spcBef>
            </a:pPr>
            <a:r>
              <a:rPr lang="ru-RU" sz="1600" b="1" dirty="0" smtClean="0">
                <a:latin typeface="Century Gothic" panose="020B0502020202020204" pitchFamily="34" charset="0"/>
                <a:cs typeface="Times New Roman"/>
              </a:rPr>
              <a:t>20</a:t>
            </a:r>
            <a:endParaRPr sz="1600" dirty="0">
              <a:latin typeface="Century Gothic" panose="020B0502020202020204" pitchFamily="34" charset="0"/>
              <a:cs typeface="Times New Roman"/>
            </a:endParaRPr>
          </a:p>
        </p:txBody>
      </p:sp>
      <p:sp>
        <p:nvSpPr>
          <p:cNvPr id="3" name="object 3"/>
          <p:cNvSpPr txBox="1"/>
          <p:nvPr/>
        </p:nvSpPr>
        <p:spPr>
          <a:xfrm>
            <a:off x="257050" y="727963"/>
            <a:ext cx="5145908" cy="474489"/>
          </a:xfrm>
          <a:prstGeom prst="rect">
            <a:avLst/>
          </a:prstGeom>
        </p:spPr>
        <p:txBody>
          <a:bodyPr vert="horz" wrap="square" lIns="0" tIns="12700" rIns="0" bIns="0" rtlCol="0">
            <a:spAutoFit/>
          </a:bodyPr>
          <a:lstStyle/>
          <a:p>
            <a:pPr marL="12700">
              <a:lnSpc>
                <a:spcPct val="100000"/>
              </a:lnSpc>
              <a:spcBef>
                <a:spcPts val="100"/>
              </a:spcBef>
            </a:pPr>
            <a:r>
              <a:rPr sz="1500" b="1" spc="-5" dirty="0">
                <a:solidFill>
                  <a:srgbClr val="4AACC5"/>
                </a:solidFill>
                <a:latin typeface="Century Gothic" panose="020B0502020202020204" pitchFamily="34" charset="0"/>
                <a:cs typeface="Calibri"/>
              </a:rPr>
              <a:t>УДЕЛЬНЫЙ </a:t>
            </a:r>
            <a:r>
              <a:rPr sz="1500" b="1" dirty="0">
                <a:solidFill>
                  <a:srgbClr val="4AACC5"/>
                </a:solidFill>
                <a:latin typeface="Century Gothic" panose="020B0502020202020204" pitchFamily="34" charset="0"/>
                <a:cs typeface="Calibri"/>
              </a:rPr>
              <a:t>ВЕС </a:t>
            </a:r>
            <a:r>
              <a:rPr sz="1500" b="1" spc="-5" dirty="0">
                <a:solidFill>
                  <a:srgbClr val="4AACC5"/>
                </a:solidFill>
                <a:latin typeface="Century Gothic" panose="020B0502020202020204" pitchFamily="34" charset="0"/>
                <a:cs typeface="Calibri"/>
              </a:rPr>
              <a:t>ПРОГРАММНЫХ</a:t>
            </a:r>
            <a:r>
              <a:rPr sz="1500" b="1" spc="-10" dirty="0">
                <a:solidFill>
                  <a:srgbClr val="4AACC5"/>
                </a:solidFill>
                <a:latin typeface="Century Gothic" panose="020B0502020202020204" pitchFamily="34" charset="0"/>
                <a:cs typeface="Calibri"/>
              </a:rPr>
              <a:t> </a:t>
            </a:r>
            <a:r>
              <a:rPr sz="1500" b="1" spc="-5" dirty="0">
                <a:solidFill>
                  <a:srgbClr val="4AACC5"/>
                </a:solidFill>
                <a:latin typeface="Century Gothic" panose="020B0502020202020204" pitchFamily="34" charset="0"/>
                <a:cs typeface="Calibri"/>
              </a:rPr>
              <a:t>РАСХОДОВ</a:t>
            </a:r>
            <a:endParaRPr sz="1500" dirty="0">
              <a:latin typeface="Century Gothic" panose="020B0502020202020204" pitchFamily="34" charset="0"/>
              <a:cs typeface="Calibri"/>
            </a:endParaRPr>
          </a:p>
          <a:p>
            <a:pPr marL="12700">
              <a:lnSpc>
                <a:spcPct val="100000"/>
              </a:lnSpc>
              <a:spcBef>
                <a:spcPts val="25"/>
              </a:spcBef>
            </a:pPr>
            <a:r>
              <a:rPr sz="1500" b="1" dirty="0">
                <a:solidFill>
                  <a:srgbClr val="4AACC5"/>
                </a:solidFill>
                <a:latin typeface="Century Gothic" panose="020B0502020202020204" pitchFamily="34" charset="0"/>
                <a:cs typeface="Calibri"/>
              </a:rPr>
              <a:t>В </a:t>
            </a:r>
            <a:r>
              <a:rPr sz="1500" b="1" spc="-5" dirty="0">
                <a:solidFill>
                  <a:srgbClr val="4AACC5"/>
                </a:solidFill>
                <a:latin typeface="Century Gothic" panose="020B0502020202020204" pitchFamily="34" charset="0"/>
                <a:cs typeface="Calibri"/>
              </a:rPr>
              <a:t>ОБЩЕМ ОБЪЁМЕ РАСХОДОВ МЕСТНОГО</a:t>
            </a:r>
            <a:r>
              <a:rPr sz="1500" b="1" spc="5" dirty="0">
                <a:solidFill>
                  <a:srgbClr val="4AACC5"/>
                </a:solidFill>
                <a:latin typeface="Century Gothic" panose="020B0502020202020204" pitchFamily="34" charset="0"/>
                <a:cs typeface="Calibri"/>
              </a:rPr>
              <a:t> </a:t>
            </a:r>
            <a:r>
              <a:rPr sz="1500" b="1" spc="-5" dirty="0">
                <a:solidFill>
                  <a:srgbClr val="4AACC5"/>
                </a:solidFill>
                <a:latin typeface="Century Gothic" panose="020B0502020202020204" pitchFamily="34" charset="0"/>
                <a:cs typeface="Calibri"/>
              </a:rPr>
              <a:t>БЮДЖЕТА</a:t>
            </a:r>
            <a:endParaRPr sz="1500" dirty="0">
              <a:latin typeface="Century Gothic" panose="020B0502020202020204" pitchFamily="34" charset="0"/>
              <a:cs typeface="Calibri"/>
            </a:endParaRPr>
          </a:p>
        </p:txBody>
      </p:sp>
      <p:sp>
        <p:nvSpPr>
          <p:cNvPr id="5" name="object 5"/>
          <p:cNvSpPr/>
          <p:nvPr/>
        </p:nvSpPr>
        <p:spPr>
          <a:xfrm>
            <a:off x="805815" y="1992854"/>
            <a:ext cx="6176009" cy="3368802"/>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1219925" y="2389123"/>
            <a:ext cx="271780" cy="2007870"/>
          </a:xfrm>
          <a:prstGeom prst="rect">
            <a:avLst/>
          </a:prstGeom>
        </p:spPr>
        <p:txBody>
          <a:bodyPr vert="horz" wrap="square" lIns="0" tIns="13335" rIns="0" bIns="0" rtlCol="0">
            <a:spAutoFit/>
          </a:bodyPr>
          <a:lstStyle/>
          <a:p>
            <a:pPr algn="ctr">
              <a:lnSpc>
                <a:spcPct val="100000"/>
              </a:lnSpc>
              <a:spcBef>
                <a:spcPts val="105"/>
              </a:spcBef>
            </a:pPr>
            <a:r>
              <a:rPr sz="1050" dirty="0">
                <a:solidFill>
                  <a:srgbClr val="16375E"/>
                </a:solidFill>
                <a:latin typeface="Times New Roman"/>
                <a:cs typeface="Times New Roman"/>
              </a:rPr>
              <a:t>80%</a:t>
            </a:r>
            <a:endParaRPr sz="1050">
              <a:latin typeface="Times New Roman"/>
              <a:cs typeface="Times New Roman"/>
            </a:endParaRPr>
          </a:p>
          <a:p>
            <a:pPr>
              <a:lnSpc>
                <a:spcPct val="100000"/>
              </a:lnSpc>
            </a:pPr>
            <a:endParaRPr sz="1000">
              <a:latin typeface="Times New Roman"/>
              <a:cs typeface="Times New Roman"/>
            </a:endParaRPr>
          </a:p>
          <a:p>
            <a:pPr>
              <a:lnSpc>
                <a:spcPct val="100000"/>
              </a:lnSpc>
              <a:spcBef>
                <a:spcPts val="25"/>
              </a:spcBef>
            </a:pPr>
            <a:endParaRPr sz="1000">
              <a:latin typeface="Times New Roman"/>
              <a:cs typeface="Times New Roman"/>
            </a:endParaRPr>
          </a:p>
          <a:p>
            <a:pPr algn="ctr">
              <a:lnSpc>
                <a:spcPct val="100000"/>
              </a:lnSpc>
            </a:pPr>
            <a:r>
              <a:rPr sz="1050" dirty="0">
                <a:solidFill>
                  <a:srgbClr val="16375E"/>
                </a:solidFill>
                <a:latin typeface="Times New Roman"/>
                <a:cs typeface="Times New Roman"/>
              </a:rPr>
              <a:t>60%</a:t>
            </a:r>
            <a:endParaRPr sz="1050">
              <a:latin typeface="Times New Roman"/>
              <a:cs typeface="Times New Roman"/>
            </a:endParaRPr>
          </a:p>
          <a:p>
            <a:pPr>
              <a:lnSpc>
                <a:spcPct val="100000"/>
              </a:lnSpc>
            </a:pPr>
            <a:endParaRPr sz="1000">
              <a:latin typeface="Times New Roman"/>
              <a:cs typeface="Times New Roman"/>
            </a:endParaRPr>
          </a:p>
          <a:p>
            <a:pPr>
              <a:lnSpc>
                <a:spcPct val="100000"/>
              </a:lnSpc>
              <a:spcBef>
                <a:spcPts val="25"/>
              </a:spcBef>
            </a:pPr>
            <a:endParaRPr sz="1000">
              <a:latin typeface="Times New Roman"/>
              <a:cs typeface="Times New Roman"/>
            </a:endParaRPr>
          </a:p>
          <a:p>
            <a:pPr algn="ctr">
              <a:lnSpc>
                <a:spcPct val="100000"/>
              </a:lnSpc>
            </a:pPr>
            <a:r>
              <a:rPr sz="1050" dirty="0">
                <a:solidFill>
                  <a:srgbClr val="16375E"/>
                </a:solidFill>
                <a:latin typeface="Times New Roman"/>
                <a:cs typeface="Times New Roman"/>
              </a:rPr>
              <a:t>40%</a:t>
            </a:r>
            <a:endParaRPr sz="1050">
              <a:latin typeface="Times New Roman"/>
              <a:cs typeface="Times New Roman"/>
            </a:endParaRPr>
          </a:p>
          <a:p>
            <a:pPr>
              <a:lnSpc>
                <a:spcPct val="100000"/>
              </a:lnSpc>
            </a:pPr>
            <a:endParaRPr sz="1000">
              <a:latin typeface="Times New Roman"/>
              <a:cs typeface="Times New Roman"/>
            </a:endParaRPr>
          </a:p>
          <a:p>
            <a:pPr>
              <a:lnSpc>
                <a:spcPct val="100000"/>
              </a:lnSpc>
              <a:spcBef>
                <a:spcPts val="25"/>
              </a:spcBef>
            </a:pPr>
            <a:endParaRPr sz="1000">
              <a:latin typeface="Times New Roman"/>
              <a:cs typeface="Times New Roman"/>
            </a:endParaRPr>
          </a:p>
          <a:p>
            <a:pPr algn="ctr">
              <a:lnSpc>
                <a:spcPct val="100000"/>
              </a:lnSpc>
            </a:pPr>
            <a:r>
              <a:rPr sz="1050" dirty="0">
                <a:solidFill>
                  <a:srgbClr val="16375E"/>
                </a:solidFill>
                <a:latin typeface="Times New Roman"/>
                <a:cs typeface="Times New Roman"/>
              </a:rPr>
              <a:t>20%</a:t>
            </a:r>
            <a:endParaRPr sz="1050">
              <a:latin typeface="Times New Roman"/>
              <a:cs typeface="Times New Roman"/>
            </a:endParaRPr>
          </a:p>
          <a:p>
            <a:pPr>
              <a:lnSpc>
                <a:spcPct val="100000"/>
              </a:lnSpc>
            </a:pPr>
            <a:endParaRPr sz="1000">
              <a:latin typeface="Times New Roman"/>
              <a:cs typeface="Times New Roman"/>
            </a:endParaRPr>
          </a:p>
          <a:p>
            <a:pPr>
              <a:lnSpc>
                <a:spcPct val="100000"/>
              </a:lnSpc>
              <a:spcBef>
                <a:spcPts val="20"/>
              </a:spcBef>
            </a:pPr>
            <a:endParaRPr sz="1000">
              <a:latin typeface="Times New Roman"/>
              <a:cs typeface="Times New Roman"/>
            </a:endParaRPr>
          </a:p>
          <a:p>
            <a:pPr marL="66040" algn="ctr">
              <a:lnSpc>
                <a:spcPct val="100000"/>
              </a:lnSpc>
              <a:spcBef>
                <a:spcPts val="5"/>
              </a:spcBef>
            </a:pPr>
            <a:r>
              <a:rPr sz="1050" dirty="0">
                <a:solidFill>
                  <a:srgbClr val="16375E"/>
                </a:solidFill>
                <a:latin typeface="Times New Roman"/>
                <a:cs typeface="Times New Roman"/>
              </a:rPr>
              <a:t>0%</a:t>
            </a:r>
            <a:endParaRPr sz="1050">
              <a:latin typeface="Times New Roman"/>
              <a:cs typeface="Times New Roman"/>
            </a:endParaRPr>
          </a:p>
        </p:txBody>
      </p:sp>
      <p:sp>
        <p:nvSpPr>
          <p:cNvPr id="8" name="object 8"/>
          <p:cNvSpPr txBox="1"/>
          <p:nvPr/>
        </p:nvSpPr>
        <p:spPr>
          <a:xfrm>
            <a:off x="1153175" y="1933709"/>
            <a:ext cx="337185" cy="186690"/>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16375E"/>
                </a:solidFill>
                <a:latin typeface="Times New Roman"/>
                <a:cs typeface="Times New Roman"/>
              </a:rPr>
              <a:t>10</a:t>
            </a:r>
            <a:r>
              <a:rPr sz="1050" spc="-15" dirty="0">
                <a:solidFill>
                  <a:srgbClr val="16375E"/>
                </a:solidFill>
                <a:latin typeface="Times New Roman"/>
                <a:cs typeface="Times New Roman"/>
              </a:rPr>
              <a:t>0</a:t>
            </a:r>
            <a:r>
              <a:rPr sz="1050" dirty="0">
                <a:solidFill>
                  <a:srgbClr val="16375E"/>
                </a:solidFill>
                <a:latin typeface="Times New Roman"/>
                <a:cs typeface="Times New Roman"/>
              </a:rPr>
              <a:t>%</a:t>
            </a:r>
            <a:endParaRPr sz="1050">
              <a:latin typeface="Times New Roman"/>
              <a:cs typeface="Times New Roman"/>
            </a:endParaRPr>
          </a:p>
        </p:txBody>
      </p:sp>
      <p:sp>
        <p:nvSpPr>
          <p:cNvPr id="14" name="object 14"/>
          <p:cNvSpPr txBox="1"/>
          <p:nvPr/>
        </p:nvSpPr>
        <p:spPr>
          <a:xfrm>
            <a:off x="1988328" y="2070619"/>
            <a:ext cx="500471" cy="197490"/>
          </a:xfrm>
          <a:prstGeom prst="rect">
            <a:avLst/>
          </a:prstGeom>
        </p:spPr>
        <p:txBody>
          <a:bodyPr vert="horz" wrap="square" lIns="0" tIns="12700" rIns="0" bIns="0" rtlCol="0">
            <a:spAutoFit/>
          </a:bodyPr>
          <a:lstStyle/>
          <a:p>
            <a:pPr marL="12700">
              <a:lnSpc>
                <a:spcPct val="100000"/>
              </a:lnSpc>
              <a:spcBef>
                <a:spcPts val="100"/>
              </a:spcBef>
            </a:pPr>
            <a:r>
              <a:rPr lang="ru-RU" sz="1200" b="1" dirty="0" smtClean="0">
                <a:solidFill>
                  <a:srgbClr val="16375E"/>
                </a:solidFill>
                <a:latin typeface="Century Gothic" panose="020B0502020202020204" pitchFamily="34" charset="0"/>
                <a:cs typeface="Times New Roman"/>
              </a:rPr>
              <a:t>92,7</a:t>
            </a:r>
            <a:r>
              <a:rPr sz="1200" b="1" dirty="0" smtClean="0">
                <a:solidFill>
                  <a:srgbClr val="16375E"/>
                </a:solidFill>
                <a:latin typeface="Century Gothic" panose="020B0502020202020204" pitchFamily="34" charset="0"/>
                <a:cs typeface="Times New Roman"/>
              </a:rPr>
              <a:t>%</a:t>
            </a:r>
            <a:endParaRPr sz="1200" dirty="0">
              <a:latin typeface="Century Gothic" panose="020B0502020202020204" pitchFamily="34" charset="0"/>
              <a:cs typeface="Times New Roman"/>
            </a:endParaRPr>
          </a:p>
        </p:txBody>
      </p:sp>
      <p:sp>
        <p:nvSpPr>
          <p:cNvPr id="15" name="object 15"/>
          <p:cNvSpPr txBox="1"/>
          <p:nvPr/>
        </p:nvSpPr>
        <p:spPr>
          <a:xfrm>
            <a:off x="2940050" y="1490236"/>
            <a:ext cx="558037" cy="197490"/>
          </a:xfrm>
          <a:prstGeom prst="rect">
            <a:avLst/>
          </a:prstGeom>
        </p:spPr>
        <p:txBody>
          <a:bodyPr vert="horz" wrap="square" lIns="0" tIns="12700" rIns="0" bIns="0" rtlCol="0">
            <a:spAutoFit/>
          </a:bodyPr>
          <a:lstStyle/>
          <a:p>
            <a:pPr marL="12700">
              <a:lnSpc>
                <a:spcPct val="100000"/>
              </a:lnSpc>
              <a:spcBef>
                <a:spcPts val="100"/>
              </a:spcBef>
            </a:pPr>
            <a:r>
              <a:rPr lang="ru-RU" sz="1200" b="1" dirty="0" smtClean="0">
                <a:solidFill>
                  <a:srgbClr val="16375E"/>
                </a:solidFill>
                <a:latin typeface="Century Gothic" panose="020B0502020202020204" pitchFamily="34" charset="0"/>
                <a:cs typeface="Times New Roman"/>
              </a:rPr>
              <a:t>93,8</a:t>
            </a:r>
            <a:r>
              <a:rPr sz="1200" b="1" dirty="0" smtClean="0">
                <a:solidFill>
                  <a:srgbClr val="16375E"/>
                </a:solidFill>
                <a:latin typeface="Century Gothic" panose="020B0502020202020204" pitchFamily="34" charset="0"/>
                <a:cs typeface="Times New Roman"/>
              </a:rPr>
              <a:t>%</a:t>
            </a:r>
            <a:endParaRPr sz="1200" dirty="0">
              <a:latin typeface="Century Gothic" panose="020B0502020202020204" pitchFamily="34" charset="0"/>
              <a:cs typeface="Times New Roman"/>
            </a:endParaRPr>
          </a:p>
        </p:txBody>
      </p:sp>
      <p:sp>
        <p:nvSpPr>
          <p:cNvPr id="16" name="object 16"/>
          <p:cNvSpPr txBox="1"/>
          <p:nvPr/>
        </p:nvSpPr>
        <p:spPr>
          <a:xfrm>
            <a:off x="3841416" y="1881157"/>
            <a:ext cx="573993" cy="197490"/>
          </a:xfrm>
          <a:prstGeom prst="rect">
            <a:avLst/>
          </a:prstGeom>
        </p:spPr>
        <p:txBody>
          <a:bodyPr vert="horz" wrap="square" lIns="0" tIns="12700" rIns="0" bIns="0" rtlCol="0">
            <a:spAutoFit/>
          </a:bodyPr>
          <a:lstStyle/>
          <a:p>
            <a:pPr marL="12700">
              <a:lnSpc>
                <a:spcPct val="100000"/>
              </a:lnSpc>
              <a:spcBef>
                <a:spcPts val="100"/>
              </a:spcBef>
            </a:pPr>
            <a:r>
              <a:rPr lang="ru-RU" sz="1200" b="1" dirty="0" smtClean="0">
                <a:solidFill>
                  <a:srgbClr val="16375E"/>
                </a:solidFill>
                <a:latin typeface="Century Gothic" panose="020B0502020202020204" pitchFamily="34" charset="0"/>
                <a:cs typeface="Times New Roman"/>
              </a:rPr>
              <a:t>92,9</a:t>
            </a:r>
            <a:r>
              <a:rPr sz="1200" b="1" dirty="0" smtClean="0">
                <a:solidFill>
                  <a:srgbClr val="16375E"/>
                </a:solidFill>
                <a:latin typeface="Century Gothic" panose="020B0502020202020204" pitchFamily="34" charset="0"/>
                <a:cs typeface="Times New Roman"/>
              </a:rPr>
              <a:t>%</a:t>
            </a:r>
            <a:endParaRPr sz="1200" dirty="0">
              <a:latin typeface="Century Gothic" panose="020B0502020202020204" pitchFamily="34" charset="0"/>
              <a:cs typeface="Times New Roman"/>
            </a:endParaRPr>
          </a:p>
        </p:txBody>
      </p:sp>
      <p:sp>
        <p:nvSpPr>
          <p:cNvPr id="17" name="object 17"/>
          <p:cNvSpPr txBox="1"/>
          <p:nvPr/>
        </p:nvSpPr>
        <p:spPr>
          <a:xfrm>
            <a:off x="4845050" y="2130060"/>
            <a:ext cx="557908" cy="197490"/>
          </a:xfrm>
          <a:prstGeom prst="rect">
            <a:avLst/>
          </a:prstGeom>
        </p:spPr>
        <p:txBody>
          <a:bodyPr vert="horz" wrap="square" lIns="0" tIns="12700" rIns="0" bIns="0" rtlCol="0">
            <a:spAutoFit/>
          </a:bodyPr>
          <a:lstStyle/>
          <a:p>
            <a:pPr marL="12700">
              <a:lnSpc>
                <a:spcPct val="100000"/>
              </a:lnSpc>
              <a:spcBef>
                <a:spcPts val="100"/>
              </a:spcBef>
            </a:pPr>
            <a:r>
              <a:rPr lang="ru-RU" sz="1200" b="1" dirty="0" smtClean="0">
                <a:solidFill>
                  <a:srgbClr val="16375E"/>
                </a:solidFill>
                <a:latin typeface="Century Gothic" panose="020B0502020202020204" pitchFamily="34" charset="0"/>
                <a:cs typeface="Times New Roman"/>
              </a:rPr>
              <a:t>92,2%</a:t>
            </a:r>
            <a:endParaRPr sz="1200" dirty="0">
              <a:latin typeface="Century Gothic" panose="020B0502020202020204" pitchFamily="34" charset="0"/>
              <a:cs typeface="Times New Roman"/>
            </a:endParaRPr>
          </a:p>
        </p:txBody>
      </p:sp>
      <p:sp>
        <p:nvSpPr>
          <p:cNvPr id="18" name="object 18"/>
          <p:cNvSpPr txBox="1"/>
          <p:nvPr/>
        </p:nvSpPr>
        <p:spPr>
          <a:xfrm>
            <a:off x="5683250" y="3045269"/>
            <a:ext cx="493268" cy="197490"/>
          </a:xfrm>
          <a:prstGeom prst="rect">
            <a:avLst/>
          </a:prstGeom>
        </p:spPr>
        <p:txBody>
          <a:bodyPr vert="horz" wrap="square" lIns="0" tIns="12700" rIns="0" bIns="0" rtlCol="0">
            <a:spAutoFit/>
          </a:bodyPr>
          <a:lstStyle/>
          <a:p>
            <a:pPr marL="12700">
              <a:lnSpc>
                <a:spcPct val="100000"/>
              </a:lnSpc>
              <a:spcBef>
                <a:spcPts val="100"/>
              </a:spcBef>
            </a:pPr>
            <a:r>
              <a:rPr lang="ru-RU" sz="1200" b="1" spc="-5" dirty="0" smtClean="0">
                <a:solidFill>
                  <a:srgbClr val="16375E"/>
                </a:solidFill>
                <a:latin typeface="Century Gothic" panose="020B0502020202020204" pitchFamily="34" charset="0"/>
                <a:cs typeface="Times New Roman"/>
              </a:rPr>
              <a:t>90,7%</a:t>
            </a:r>
            <a:endParaRPr sz="1200" dirty="0">
              <a:latin typeface="Century Gothic" panose="020B0502020202020204" pitchFamily="34" charset="0"/>
              <a:cs typeface="Times New Roman"/>
            </a:endParaRPr>
          </a:p>
        </p:txBody>
      </p:sp>
      <p:sp>
        <p:nvSpPr>
          <p:cNvPr id="19" name="object 19"/>
          <p:cNvSpPr/>
          <p:nvPr/>
        </p:nvSpPr>
        <p:spPr>
          <a:xfrm>
            <a:off x="307847" y="5253240"/>
            <a:ext cx="7090409" cy="4543806"/>
          </a:xfrm>
          <a:prstGeom prst="rect">
            <a:avLst/>
          </a:prstGeom>
          <a:blipFill>
            <a:blip r:embed="rId3" cstate="print"/>
            <a:stretch>
              <a:fillRect/>
            </a:stretch>
          </a:blipFill>
        </p:spPr>
        <p:txBody>
          <a:bodyPr wrap="square" lIns="0" tIns="0" rIns="0" bIns="0" rtlCol="0"/>
          <a:lstStyle/>
          <a:p>
            <a:endParaRPr/>
          </a:p>
        </p:txBody>
      </p:sp>
      <p:sp>
        <p:nvSpPr>
          <p:cNvPr id="20" name="object 20"/>
          <p:cNvSpPr/>
          <p:nvPr/>
        </p:nvSpPr>
        <p:spPr>
          <a:xfrm>
            <a:off x="600455" y="5545835"/>
            <a:ext cx="6343650" cy="3847338"/>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626363" y="5617463"/>
            <a:ext cx="6292596" cy="3067812"/>
          </a:xfrm>
          <a:prstGeom prst="rect">
            <a:avLst/>
          </a:prstGeom>
          <a:blipFill>
            <a:blip r:embed="rId5" cstate="print"/>
            <a:stretch>
              <a:fillRect/>
            </a:stretch>
          </a:blipFill>
        </p:spPr>
        <p:txBody>
          <a:bodyPr wrap="square" lIns="0" tIns="0" rIns="0" bIns="0" rtlCol="0"/>
          <a:lstStyle/>
          <a:p>
            <a:endParaRPr/>
          </a:p>
        </p:txBody>
      </p:sp>
      <p:sp>
        <p:nvSpPr>
          <p:cNvPr id="22" name="object 22"/>
          <p:cNvSpPr txBox="1"/>
          <p:nvPr/>
        </p:nvSpPr>
        <p:spPr>
          <a:xfrm>
            <a:off x="1243383" y="5730607"/>
            <a:ext cx="1097607" cy="204543"/>
          </a:xfrm>
          <a:prstGeom prst="rect">
            <a:avLst/>
          </a:prstGeom>
        </p:spPr>
        <p:txBody>
          <a:bodyPr vert="horz" wrap="square" lIns="0" tIns="12065" rIns="0" bIns="0" rtlCol="0">
            <a:spAutoFit/>
          </a:bodyPr>
          <a:lstStyle/>
          <a:p>
            <a:pPr marL="12700">
              <a:lnSpc>
                <a:spcPct val="100000"/>
              </a:lnSpc>
              <a:spcBef>
                <a:spcPts val="95"/>
              </a:spcBef>
            </a:pPr>
            <a:r>
              <a:rPr sz="1250" b="1" spc="-5" dirty="0">
                <a:latin typeface="Century Gothic" panose="020B0502020202020204" pitchFamily="34" charset="0"/>
                <a:cs typeface="Cambria"/>
              </a:rPr>
              <a:t>СПРАВОЧНО:</a:t>
            </a:r>
            <a:endParaRPr sz="1250" dirty="0">
              <a:latin typeface="Century Gothic" panose="020B0502020202020204" pitchFamily="34" charset="0"/>
              <a:cs typeface="Cambria"/>
            </a:endParaRPr>
          </a:p>
        </p:txBody>
      </p:sp>
      <p:sp>
        <p:nvSpPr>
          <p:cNvPr id="23" name="object 23"/>
          <p:cNvSpPr txBox="1"/>
          <p:nvPr/>
        </p:nvSpPr>
        <p:spPr>
          <a:xfrm>
            <a:off x="2812098" y="5728175"/>
            <a:ext cx="615315" cy="182101"/>
          </a:xfrm>
          <a:prstGeom prst="rect">
            <a:avLst/>
          </a:prstGeom>
        </p:spPr>
        <p:txBody>
          <a:bodyPr vert="horz" wrap="square" lIns="0" tIns="12700" rIns="0" bIns="0" rtlCol="0">
            <a:spAutoFit/>
          </a:bodyPr>
          <a:lstStyle/>
          <a:p>
            <a:pPr marL="12700">
              <a:lnSpc>
                <a:spcPct val="100000"/>
              </a:lnSpc>
              <a:spcBef>
                <a:spcPts val="100"/>
              </a:spcBef>
            </a:pPr>
            <a:r>
              <a:rPr lang="ru-RU" sz="1100" b="1" spc="-10" dirty="0" smtClean="0">
                <a:latin typeface="Century Gothic" panose="020B0502020202020204" pitchFamily="34" charset="0"/>
                <a:cs typeface="Cambria"/>
              </a:rPr>
              <a:t>2020</a:t>
            </a:r>
            <a:r>
              <a:rPr sz="1100" b="1" spc="-75" dirty="0" smtClean="0">
                <a:latin typeface="Century Gothic" panose="020B0502020202020204" pitchFamily="34" charset="0"/>
                <a:cs typeface="Cambria"/>
              </a:rPr>
              <a:t> </a:t>
            </a:r>
            <a:r>
              <a:rPr sz="1100" b="1" spc="-5" dirty="0">
                <a:latin typeface="Century Gothic" panose="020B0502020202020204" pitchFamily="34" charset="0"/>
                <a:cs typeface="Cambria"/>
              </a:rPr>
              <a:t>год</a:t>
            </a:r>
            <a:endParaRPr sz="1100" dirty="0">
              <a:latin typeface="Century Gothic" panose="020B0502020202020204" pitchFamily="34" charset="0"/>
              <a:cs typeface="Cambria"/>
            </a:endParaRPr>
          </a:p>
        </p:txBody>
      </p:sp>
      <p:sp>
        <p:nvSpPr>
          <p:cNvPr id="24" name="object 24"/>
          <p:cNvSpPr txBox="1"/>
          <p:nvPr/>
        </p:nvSpPr>
        <p:spPr>
          <a:xfrm>
            <a:off x="3566866" y="5734457"/>
            <a:ext cx="679450" cy="182742"/>
          </a:xfrm>
          <a:prstGeom prst="rect">
            <a:avLst/>
          </a:prstGeom>
        </p:spPr>
        <p:txBody>
          <a:bodyPr vert="horz" wrap="square" lIns="0" tIns="13335" rIns="0" bIns="0" rtlCol="0">
            <a:spAutoFit/>
          </a:bodyPr>
          <a:lstStyle/>
          <a:p>
            <a:pPr marL="12700">
              <a:lnSpc>
                <a:spcPct val="100000"/>
              </a:lnSpc>
              <a:spcBef>
                <a:spcPts val="105"/>
              </a:spcBef>
            </a:pPr>
            <a:r>
              <a:rPr lang="ru-RU" sz="1100" b="1" spc="-10" dirty="0" smtClean="0">
                <a:latin typeface="Century Gothic" panose="020B0502020202020204" pitchFamily="34" charset="0"/>
                <a:cs typeface="Cambria"/>
              </a:rPr>
              <a:t>2021 год</a:t>
            </a:r>
            <a:endParaRPr sz="1100" dirty="0">
              <a:latin typeface="Century Gothic" panose="020B0502020202020204" pitchFamily="34" charset="0"/>
              <a:cs typeface="Cambria"/>
            </a:endParaRPr>
          </a:p>
        </p:txBody>
      </p:sp>
      <p:sp>
        <p:nvSpPr>
          <p:cNvPr id="25" name="object 25"/>
          <p:cNvSpPr txBox="1"/>
          <p:nvPr/>
        </p:nvSpPr>
        <p:spPr>
          <a:xfrm>
            <a:off x="4415409" y="5741275"/>
            <a:ext cx="614680" cy="182101"/>
          </a:xfrm>
          <a:prstGeom prst="rect">
            <a:avLst/>
          </a:prstGeom>
        </p:spPr>
        <p:txBody>
          <a:bodyPr vert="horz" wrap="square" lIns="0" tIns="12700" rIns="0" bIns="0" rtlCol="0">
            <a:spAutoFit/>
          </a:bodyPr>
          <a:lstStyle/>
          <a:p>
            <a:pPr marL="12700">
              <a:lnSpc>
                <a:spcPct val="100000"/>
              </a:lnSpc>
              <a:spcBef>
                <a:spcPts val="100"/>
              </a:spcBef>
            </a:pPr>
            <a:r>
              <a:rPr sz="1100" b="1" spc="-10" dirty="0" smtClean="0">
                <a:latin typeface="Century Gothic" panose="020B0502020202020204" pitchFamily="34" charset="0"/>
                <a:cs typeface="Cambria"/>
              </a:rPr>
              <a:t>2</a:t>
            </a:r>
            <a:r>
              <a:rPr lang="ru-RU" sz="1100" b="1" spc="-10" dirty="0" smtClean="0">
                <a:latin typeface="Century Gothic" panose="020B0502020202020204" pitchFamily="34" charset="0"/>
                <a:cs typeface="Cambria"/>
              </a:rPr>
              <a:t>022 год</a:t>
            </a:r>
            <a:endParaRPr sz="1100" dirty="0">
              <a:latin typeface="Century Gothic" panose="020B0502020202020204" pitchFamily="34" charset="0"/>
              <a:cs typeface="Cambria"/>
            </a:endParaRPr>
          </a:p>
        </p:txBody>
      </p:sp>
      <p:sp>
        <p:nvSpPr>
          <p:cNvPr id="26" name="object 26"/>
          <p:cNvSpPr txBox="1"/>
          <p:nvPr/>
        </p:nvSpPr>
        <p:spPr>
          <a:xfrm>
            <a:off x="5221604" y="5741275"/>
            <a:ext cx="615315" cy="182101"/>
          </a:xfrm>
          <a:prstGeom prst="rect">
            <a:avLst/>
          </a:prstGeom>
        </p:spPr>
        <p:txBody>
          <a:bodyPr vert="horz" wrap="square" lIns="0" tIns="12700" rIns="0" bIns="0" rtlCol="0">
            <a:spAutoFit/>
          </a:bodyPr>
          <a:lstStyle/>
          <a:p>
            <a:pPr marL="12700">
              <a:lnSpc>
                <a:spcPct val="100000"/>
              </a:lnSpc>
              <a:spcBef>
                <a:spcPts val="100"/>
              </a:spcBef>
            </a:pPr>
            <a:r>
              <a:rPr lang="ru-RU" sz="1100" b="1" spc="-5" dirty="0" smtClean="0">
                <a:latin typeface="Century Gothic" panose="020B0502020202020204" pitchFamily="34" charset="0"/>
                <a:cs typeface="Cambria"/>
              </a:rPr>
              <a:t>2023</a:t>
            </a:r>
            <a:r>
              <a:rPr sz="1100" b="1" spc="-85" dirty="0" smtClean="0">
                <a:latin typeface="Century Gothic" panose="020B0502020202020204" pitchFamily="34" charset="0"/>
                <a:cs typeface="Cambria"/>
              </a:rPr>
              <a:t> </a:t>
            </a:r>
            <a:r>
              <a:rPr sz="1100" b="1" spc="-10" dirty="0">
                <a:latin typeface="Century Gothic" panose="020B0502020202020204" pitchFamily="34" charset="0"/>
                <a:cs typeface="Cambria"/>
              </a:rPr>
              <a:t>год</a:t>
            </a:r>
            <a:endParaRPr sz="1100" dirty="0">
              <a:latin typeface="Century Gothic" panose="020B0502020202020204" pitchFamily="34" charset="0"/>
              <a:cs typeface="Cambria"/>
            </a:endParaRPr>
          </a:p>
        </p:txBody>
      </p:sp>
      <p:sp>
        <p:nvSpPr>
          <p:cNvPr id="27" name="object 27"/>
          <p:cNvSpPr txBox="1"/>
          <p:nvPr/>
        </p:nvSpPr>
        <p:spPr>
          <a:xfrm>
            <a:off x="6028182" y="5741275"/>
            <a:ext cx="614680" cy="182101"/>
          </a:xfrm>
          <a:prstGeom prst="rect">
            <a:avLst/>
          </a:prstGeom>
        </p:spPr>
        <p:txBody>
          <a:bodyPr vert="horz" wrap="square" lIns="0" tIns="12700" rIns="0" bIns="0" rtlCol="0">
            <a:spAutoFit/>
          </a:bodyPr>
          <a:lstStyle/>
          <a:p>
            <a:pPr marL="12700">
              <a:lnSpc>
                <a:spcPct val="100000"/>
              </a:lnSpc>
              <a:spcBef>
                <a:spcPts val="100"/>
              </a:spcBef>
            </a:pPr>
            <a:r>
              <a:rPr lang="ru-RU" sz="1100" b="1" spc="-10" dirty="0" smtClean="0">
                <a:latin typeface="Century Gothic" panose="020B0502020202020204" pitchFamily="34" charset="0"/>
                <a:cs typeface="Cambria"/>
              </a:rPr>
              <a:t>2024</a:t>
            </a:r>
            <a:r>
              <a:rPr sz="1100" b="1" spc="-75" dirty="0" smtClean="0">
                <a:latin typeface="Century Gothic" panose="020B0502020202020204" pitchFamily="34" charset="0"/>
                <a:cs typeface="Cambria"/>
              </a:rPr>
              <a:t> </a:t>
            </a:r>
            <a:r>
              <a:rPr sz="1100" b="1" spc="-10" dirty="0">
                <a:latin typeface="Century Gothic" panose="020B0502020202020204" pitchFamily="34" charset="0"/>
                <a:cs typeface="Cambria"/>
              </a:rPr>
              <a:t>год</a:t>
            </a:r>
            <a:endParaRPr sz="1100" dirty="0">
              <a:latin typeface="Century Gothic" panose="020B0502020202020204" pitchFamily="34" charset="0"/>
              <a:cs typeface="Cambria"/>
            </a:endParaRPr>
          </a:p>
        </p:txBody>
      </p:sp>
      <p:graphicFrame>
        <p:nvGraphicFramePr>
          <p:cNvPr id="28" name="object 28"/>
          <p:cNvGraphicFramePr>
            <a:graphicFrameLocks noGrp="1"/>
          </p:cNvGraphicFramePr>
          <p:nvPr>
            <p:extLst>
              <p:ext uri="{D42A27DB-BD31-4B8C-83A1-F6EECF244321}">
                <p14:modId xmlns:p14="http://schemas.microsoft.com/office/powerpoint/2010/main" val="3295747450"/>
              </p:ext>
            </p:extLst>
          </p:nvPr>
        </p:nvGraphicFramePr>
        <p:xfrm>
          <a:off x="806651" y="5857016"/>
          <a:ext cx="5842546" cy="2794000"/>
        </p:xfrm>
        <a:graphic>
          <a:graphicData uri="http://schemas.openxmlformats.org/drawingml/2006/table">
            <a:tbl>
              <a:tblPr firstRow="1" bandRow="1">
                <a:tableStyleId>{2D5ABB26-0587-4C30-8999-92F81FD0307C}</a:tableStyleId>
              </a:tblPr>
              <a:tblGrid>
                <a:gridCol w="1937563"/>
                <a:gridCol w="719914"/>
                <a:gridCol w="922609"/>
                <a:gridCol w="751754"/>
                <a:gridCol w="806844"/>
                <a:gridCol w="703862"/>
              </a:tblGrid>
              <a:tr h="190500">
                <a:tc>
                  <a:txBody>
                    <a:bodyPr/>
                    <a:lstStyle/>
                    <a:p>
                      <a:pPr>
                        <a:lnSpc>
                          <a:spcPct val="100000"/>
                        </a:lnSpc>
                      </a:pPr>
                      <a:endParaRPr sz="1100" dirty="0">
                        <a:latin typeface="Times New Roman"/>
                        <a:cs typeface="Times New Roman"/>
                      </a:endParaRPr>
                    </a:p>
                  </a:txBody>
                  <a:tcPr marL="0" marR="0" marT="0" marB="0"/>
                </a:tc>
                <a:tc>
                  <a:txBody>
                    <a:bodyPr/>
                    <a:lstStyle/>
                    <a:p>
                      <a:pPr marL="22860" algn="ctr">
                        <a:lnSpc>
                          <a:spcPts val="1270"/>
                        </a:lnSpc>
                      </a:pPr>
                      <a:endParaRPr sz="1100" dirty="0">
                        <a:latin typeface="Cambria"/>
                        <a:cs typeface="Cambria"/>
                      </a:endParaRPr>
                    </a:p>
                  </a:txBody>
                  <a:tcPr marL="0" marR="0" marT="0" marB="0"/>
                </a:tc>
                <a:tc>
                  <a:txBody>
                    <a:bodyPr/>
                    <a:lstStyle/>
                    <a:p>
                      <a:pPr algn="ctr">
                        <a:lnSpc>
                          <a:spcPct val="100000"/>
                        </a:lnSpc>
                        <a:spcBef>
                          <a:spcPts val="10"/>
                        </a:spcBef>
                      </a:pPr>
                      <a:endParaRPr sz="1000" dirty="0">
                        <a:latin typeface="Cambria"/>
                        <a:cs typeface="Cambria"/>
                      </a:endParaRPr>
                    </a:p>
                  </a:txBody>
                  <a:tcPr marL="0" marR="0" marT="1270" marB="0"/>
                </a:tc>
                <a:tc gridSpan="3">
                  <a:txBody>
                    <a:bodyPr/>
                    <a:lstStyle/>
                    <a:p>
                      <a:pPr>
                        <a:lnSpc>
                          <a:spcPct val="100000"/>
                        </a:lnSpc>
                      </a:pPr>
                      <a:endParaRPr sz="1100">
                        <a:latin typeface="Times New Roman"/>
                        <a:cs typeface="Times New Roman"/>
                      </a:endParaRPr>
                    </a:p>
                  </a:txBody>
                  <a:tcPr marL="0" marR="0" marT="0" marB="0"/>
                </a:tc>
                <a:tc hMerge="1">
                  <a:txBody>
                    <a:bodyPr/>
                    <a:lstStyle/>
                    <a:p>
                      <a:endParaRPr/>
                    </a:p>
                  </a:txBody>
                  <a:tcPr marL="0" marR="0" marT="0" marB="0"/>
                </a:tc>
                <a:tc hMerge="1">
                  <a:txBody>
                    <a:bodyPr/>
                    <a:lstStyle/>
                    <a:p>
                      <a:endParaRPr/>
                    </a:p>
                  </a:txBody>
                  <a:tcPr marL="0" marR="0" marT="0" marB="0"/>
                </a:tc>
              </a:tr>
              <a:tr h="215900">
                <a:tc>
                  <a:txBody>
                    <a:bodyPr/>
                    <a:lstStyle/>
                    <a:p>
                      <a:pPr marL="31750">
                        <a:lnSpc>
                          <a:spcPts val="1410"/>
                        </a:lnSpc>
                        <a:spcBef>
                          <a:spcPts val="195"/>
                        </a:spcBef>
                      </a:pPr>
                      <a:r>
                        <a:rPr sz="1000" b="1" spc="-5" dirty="0">
                          <a:latin typeface="Century Gothic" panose="020B0502020202020204" pitchFamily="34" charset="0"/>
                          <a:cs typeface="Cambria"/>
                        </a:rPr>
                        <a:t>Расходы,</a:t>
                      </a:r>
                      <a:r>
                        <a:rPr sz="1000" b="1" spc="-60" dirty="0">
                          <a:latin typeface="Century Gothic" panose="020B0502020202020204" pitchFamily="34" charset="0"/>
                          <a:cs typeface="Cambria"/>
                        </a:rPr>
                        <a:t> </a:t>
                      </a:r>
                      <a:r>
                        <a:rPr sz="1000" b="1" spc="-5" dirty="0">
                          <a:latin typeface="Century Gothic" panose="020B0502020202020204" pitchFamily="34" charset="0"/>
                          <a:cs typeface="Cambria"/>
                        </a:rPr>
                        <a:t>всего</a:t>
                      </a:r>
                      <a:endParaRPr sz="1000" dirty="0">
                        <a:latin typeface="Century Gothic" panose="020B0502020202020204" pitchFamily="34" charset="0"/>
                        <a:cs typeface="Cambria"/>
                      </a:endParaRPr>
                    </a:p>
                  </a:txBody>
                  <a:tcPr marL="0" marR="0" marT="24765" marB="0"/>
                </a:tc>
                <a:tc>
                  <a:txBody>
                    <a:bodyPr/>
                    <a:lstStyle/>
                    <a:p>
                      <a:pPr marL="21590" algn="ctr">
                        <a:lnSpc>
                          <a:spcPts val="1435"/>
                        </a:lnSpc>
                        <a:spcBef>
                          <a:spcPts val="170"/>
                        </a:spcBef>
                      </a:pPr>
                      <a:r>
                        <a:rPr lang="ru-RU" sz="1000" b="1" dirty="0" smtClean="0">
                          <a:latin typeface="Century Gothic" panose="020B0502020202020204" pitchFamily="34" charset="0"/>
                          <a:cs typeface="Calibri"/>
                        </a:rPr>
                        <a:t>3487,8</a:t>
                      </a:r>
                      <a:endParaRPr sz="1000" dirty="0">
                        <a:latin typeface="Century Gothic" panose="020B0502020202020204" pitchFamily="34" charset="0"/>
                        <a:cs typeface="Calibri"/>
                      </a:endParaRPr>
                    </a:p>
                  </a:txBody>
                  <a:tcPr marL="0" marR="0" marT="21590" marB="0"/>
                </a:tc>
                <a:tc>
                  <a:txBody>
                    <a:bodyPr/>
                    <a:lstStyle/>
                    <a:p>
                      <a:pPr marL="635" algn="ctr">
                        <a:lnSpc>
                          <a:spcPts val="1435"/>
                        </a:lnSpc>
                        <a:spcBef>
                          <a:spcPts val="170"/>
                        </a:spcBef>
                      </a:pPr>
                      <a:r>
                        <a:rPr lang="ru-RU" sz="1000" b="1" dirty="0" smtClean="0">
                          <a:latin typeface="Century Gothic" panose="020B0502020202020204" pitchFamily="34" charset="0"/>
                          <a:cs typeface="Calibri"/>
                        </a:rPr>
                        <a:t>4002,9</a:t>
                      </a:r>
                      <a:endParaRPr sz="1000" dirty="0">
                        <a:latin typeface="Century Gothic" panose="020B0502020202020204" pitchFamily="34" charset="0"/>
                        <a:cs typeface="Calibri"/>
                      </a:endParaRPr>
                    </a:p>
                  </a:txBody>
                  <a:tcPr marL="0" marR="0" marT="21590" marB="0"/>
                </a:tc>
                <a:tc>
                  <a:txBody>
                    <a:bodyPr/>
                    <a:lstStyle/>
                    <a:p>
                      <a:pPr marL="78740">
                        <a:lnSpc>
                          <a:spcPts val="1435"/>
                        </a:lnSpc>
                        <a:spcBef>
                          <a:spcPts val="170"/>
                        </a:spcBef>
                      </a:pPr>
                      <a:r>
                        <a:rPr lang="ru-RU" sz="1000" b="1" dirty="0" smtClean="0">
                          <a:latin typeface="Century Gothic" panose="020B0502020202020204" pitchFamily="34" charset="0"/>
                          <a:cs typeface="Calibri"/>
                        </a:rPr>
                        <a:t>3595,4</a:t>
                      </a:r>
                      <a:endParaRPr sz="1000" dirty="0">
                        <a:latin typeface="Century Gothic" panose="020B0502020202020204" pitchFamily="34" charset="0"/>
                        <a:cs typeface="Calibri"/>
                      </a:endParaRPr>
                    </a:p>
                  </a:txBody>
                  <a:tcPr marL="0" marR="0" marT="21590" marB="0"/>
                </a:tc>
                <a:tc>
                  <a:txBody>
                    <a:bodyPr/>
                    <a:lstStyle/>
                    <a:p>
                      <a:pPr algn="ctr">
                        <a:lnSpc>
                          <a:spcPts val="1435"/>
                        </a:lnSpc>
                        <a:spcBef>
                          <a:spcPts val="170"/>
                        </a:spcBef>
                      </a:pPr>
                      <a:r>
                        <a:rPr lang="ru-RU" sz="1000" b="1" dirty="0" smtClean="0">
                          <a:latin typeface="Century Gothic" panose="020B0502020202020204" pitchFamily="34" charset="0"/>
                          <a:cs typeface="Calibri"/>
                        </a:rPr>
                        <a:t>3578,3</a:t>
                      </a:r>
                      <a:endParaRPr sz="1000" dirty="0">
                        <a:latin typeface="Century Gothic" panose="020B0502020202020204" pitchFamily="34" charset="0"/>
                        <a:cs typeface="Calibri"/>
                      </a:endParaRPr>
                    </a:p>
                  </a:txBody>
                  <a:tcPr marL="0" marR="0" marT="21590" marB="0"/>
                </a:tc>
                <a:tc>
                  <a:txBody>
                    <a:bodyPr/>
                    <a:lstStyle/>
                    <a:p>
                      <a:pPr marL="101600" algn="ctr">
                        <a:lnSpc>
                          <a:spcPts val="1435"/>
                        </a:lnSpc>
                        <a:spcBef>
                          <a:spcPts val="170"/>
                        </a:spcBef>
                      </a:pPr>
                      <a:r>
                        <a:rPr lang="ru-RU" sz="1000" b="1" dirty="0" smtClean="0">
                          <a:latin typeface="Century Gothic" panose="020B0502020202020204" pitchFamily="34" charset="0"/>
                          <a:cs typeface="Calibri"/>
                        </a:rPr>
                        <a:t>3274,2</a:t>
                      </a:r>
                      <a:endParaRPr sz="1000" dirty="0">
                        <a:latin typeface="Century Gothic" panose="020B0502020202020204" pitchFamily="34" charset="0"/>
                        <a:cs typeface="Calibri"/>
                      </a:endParaRPr>
                    </a:p>
                  </a:txBody>
                  <a:tcPr marL="0" marR="0" marT="21590" marB="0"/>
                </a:tc>
              </a:tr>
              <a:tr h="342900">
                <a:tc>
                  <a:txBody>
                    <a:bodyPr/>
                    <a:lstStyle/>
                    <a:p>
                      <a:pPr marL="31750" marR="386715">
                        <a:lnSpc>
                          <a:spcPts val="1340"/>
                        </a:lnSpc>
                        <a:spcBef>
                          <a:spcPts val="55"/>
                        </a:spcBef>
                      </a:pPr>
                      <a:r>
                        <a:rPr sz="1000" spc="-5" dirty="0">
                          <a:latin typeface="Century Gothic" panose="020B0502020202020204" pitchFamily="34" charset="0"/>
                          <a:cs typeface="Cambria"/>
                        </a:rPr>
                        <a:t>программные расходы  (млн.</a:t>
                      </a:r>
                      <a:r>
                        <a:rPr sz="1000" spc="-75" dirty="0">
                          <a:latin typeface="Century Gothic" panose="020B0502020202020204" pitchFamily="34" charset="0"/>
                          <a:cs typeface="Cambria"/>
                        </a:rPr>
                        <a:t> </a:t>
                      </a:r>
                      <a:r>
                        <a:rPr sz="1000" spc="-5" dirty="0">
                          <a:latin typeface="Century Gothic" panose="020B0502020202020204" pitchFamily="34" charset="0"/>
                          <a:cs typeface="Cambria"/>
                        </a:rPr>
                        <a:t>рублей)</a:t>
                      </a:r>
                      <a:endParaRPr sz="1000" dirty="0">
                        <a:latin typeface="Century Gothic" panose="020B0502020202020204" pitchFamily="34" charset="0"/>
                        <a:cs typeface="Cambria"/>
                      </a:endParaRPr>
                    </a:p>
                  </a:txBody>
                  <a:tcPr marL="0" marR="0" marT="6985" marB="0"/>
                </a:tc>
                <a:tc>
                  <a:txBody>
                    <a:bodyPr/>
                    <a:lstStyle/>
                    <a:p>
                      <a:pPr>
                        <a:lnSpc>
                          <a:spcPct val="100000"/>
                        </a:lnSpc>
                        <a:spcBef>
                          <a:spcPts val="10"/>
                        </a:spcBef>
                      </a:pPr>
                      <a:endParaRPr sz="1000" dirty="0">
                        <a:latin typeface="Century Gothic" panose="020B0502020202020204" pitchFamily="34" charset="0"/>
                        <a:cs typeface="Times New Roman"/>
                      </a:endParaRPr>
                    </a:p>
                    <a:p>
                      <a:pPr marL="23495" algn="ctr">
                        <a:lnSpc>
                          <a:spcPts val="1320"/>
                        </a:lnSpc>
                        <a:spcBef>
                          <a:spcPts val="5"/>
                        </a:spcBef>
                      </a:pPr>
                      <a:r>
                        <a:rPr lang="ru-RU" sz="1000" dirty="0" smtClean="0">
                          <a:latin typeface="Century Gothic" panose="020B0502020202020204" pitchFamily="34" charset="0"/>
                          <a:cs typeface="Calibri"/>
                        </a:rPr>
                        <a:t>3233,6</a:t>
                      </a:r>
                      <a:endParaRPr sz="1000" dirty="0">
                        <a:latin typeface="Century Gothic" panose="020B0502020202020204" pitchFamily="34" charset="0"/>
                        <a:cs typeface="Calibri"/>
                      </a:endParaRPr>
                    </a:p>
                  </a:txBody>
                  <a:tcPr marL="0" marR="0" marT="1270" marB="0"/>
                </a:tc>
                <a:tc>
                  <a:txBody>
                    <a:bodyPr/>
                    <a:lstStyle/>
                    <a:p>
                      <a:pPr>
                        <a:lnSpc>
                          <a:spcPct val="100000"/>
                        </a:lnSpc>
                        <a:spcBef>
                          <a:spcPts val="10"/>
                        </a:spcBef>
                      </a:pPr>
                      <a:endParaRPr sz="1000" dirty="0">
                        <a:latin typeface="Century Gothic" panose="020B0502020202020204" pitchFamily="34" charset="0"/>
                        <a:cs typeface="Times New Roman"/>
                      </a:endParaRPr>
                    </a:p>
                    <a:p>
                      <a:pPr marL="2540" algn="ctr">
                        <a:lnSpc>
                          <a:spcPts val="1320"/>
                        </a:lnSpc>
                        <a:spcBef>
                          <a:spcPts val="5"/>
                        </a:spcBef>
                      </a:pPr>
                      <a:r>
                        <a:rPr lang="ru-RU" sz="1000" dirty="0" smtClean="0">
                          <a:latin typeface="Century Gothic" panose="020B0502020202020204" pitchFamily="34" charset="0"/>
                          <a:cs typeface="Calibri"/>
                        </a:rPr>
                        <a:t>3755,8</a:t>
                      </a:r>
                      <a:endParaRPr sz="1000" dirty="0">
                        <a:latin typeface="Century Gothic" panose="020B0502020202020204" pitchFamily="34" charset="0"/>
                        <a:cs typeface="Calibri"/>
                      </a:endParaRPr>
                    </a:p>
                  </a:txBody>
                  <a:tcPr marL="0" marR="0" marT="1270" marB="0"/>
                </a:tc>
                <a:tc>
                  <a:txBody>
                    <a:bodyPr/>
                    <a:lstStyle/>
                    <a:p>
                      <a:pPr>
                        <a:lnSpc>
                          <a:spcPct val="100000"/>
                        </a:lnSpc>
                        <a:spcBef>
                          <a:spcPts val="10"/>
                        </a:spcBef>
                      </a:pPr>
                      <a:endParaRPr sz="1000" dirty="0">
                        <a:latin typeface="Century Gothic" panose="020B0502020202020204" pitchFamily="34" charset="0"/>
                        <a:cs typeface="Times New Roman"/>
                      </a:endParaRPr>
                    </a:p>
                    <a:p>
                      <a:pPr marL="103505">
                        <a:lnSpc>
                          <a:spcPts val="1320"/>
                        </a:lnSpc>
                        <a:spcBef>
                          <a:spcPts val="5"/>
                        </a:spcBef>
                      </a:pPr>
                      <a:r>
                        <a:rPr lang="ru-RU" sz="1000" dirty="0" smtClean="0">
                          <a:latin typeface="Century Gothic" panose="020B0502020202020204" pitchFamily="34" charset="0"/>
                          <a:cs typeface="Calibri"/>
                        </a:rPr>
                        <a:t>3340,5</a:t>
                      </a:r>
                      <a:endParaRPr sz="1000" dirty="0">
                        <a:latin typeface="Century Gothic" panose="020B0502020202020204" pitchFamily="34" charset="0"/>
                        <a:cs typeface="Calibri"/>
                      </a:endParaRPr>
                    </a:p>
                  </a:txBody>
                  <a:tcPr marL="0" marR="0" marT="1270" marB="0"/>
                </a:tc>
                <a:tc>
                  <a:txBody>
                    <a:bodyPr/>
                    <a:lstStyle/>
                    <a:p>
                      <a:pPr>
                        <a:lnSpc>
                          <a:spcPct val="100000"/>
                        </a:lnSpc>
                        <a:spcBef>
                          <a:spcPts val="10"/>
                        </a:spcBef>
                      </a:pPr>
                      <a:endParaRPr sz="1000" dirty="0">
                        <a:latin typeface="Century Gothic" panose="020B0502020202020204" pitchFamily="34" charset="0"/>
                        <a:cs typeface="Times New Roman"/>
                      </a:endParaRPr>
                    </a:p>
                    <a:p>
                      <a:pPr marL="1270" algn="ctr">
                        <a:lnSpc>
                          <a:spcPts val="1320"/>
                        </a:lnSpc>
                        <a:spcBef>
                          <a:spcPts val="5"/>
                        </a:spcBef>
                      </a:pPr>
                      <a:r>
                        <a:rPr lang="ru-RU" sz="1000" dirty="0" smtClean="0">
                          <a:latin typeface="Century Gothic" panose="020B0502020202020204" pitchFamily="34" charset="0"/>
                          <a:cs typeface="Calibri"/>
                        </a:rPr>
                        <a:t>3299,2</a:t>
                      </a:r>
                      <a:endParaRPr sz="1000" dirty="0">
                        <a:latin typeface="Century Gothic" panose="020B0502020202020204" pitchFamily="34" charset="0"/>
                        <a:cs typeface="Calibri"/>
                      </a:endParaRPr>
                    </a:p>
                  </a:txBody>
                  <a:tcPr marL="0" marR="0" marT="1270" marB="0"/>
                </a:tc>
                <a:tc>
                  <a:txBody>
                    <a:bodyPr/>
                    <a:lstStyle/>
                    <a:p>
                      <a:pPr>
                        <a:lnSpc>
                          <a:spcPct val="100000"/>
                        </a:lnSpc>
                        <a:spcBef>
                          <a:spcPts val="10"/>
                        </a:spcBef>
                      </a:pPr>
                      <a:endParaRPr sz="1000" dirty="0">
                        <a:latin typeface="Century Gothic" panose="020B0502020202020204" pitchFamily="34" charset="0"/>
                        <a:cs typeface="Times New Roman"/>
                      </a:endParaRPr>
                    </a:p>
                    <a:p>
                      <a:pPr marL="102870" algn="ctr">
                        <a:lnSpc>
                          <a:spcPts val="1320"/>
                        </a:lnSpc>
                        <a:spcBef>
                          <a:spcPts val="5"/>
                        </a:spcBef>
                      </a:pPr>
                      <a:r>
                        <a:rPr lang="ru-RU" sz="1000" dirty="0" smtClean="0">
                          <a:latin typeface="Century Gothic" panose="020B0502020202020204" pitchFamily="34" charset="0"/>
                          <a:cs typeface="Calibri"/>
                        </a:rPr>
                        <a:t>2969,9</a:t>
                      </a:r>
                      <a:endParaRPr sz="1000" dirty="0">
                        <a:latin typeface="Century Gothic" panose="020B0502020202020204" pitchFamily="34" charset="0"/>
                        <a:cs typeface="Calibri"/>
                      </a:endParaRPr>
                    </a:p>
                  </a:txBody>
                  <a:tcPr marL="0" marR="0" marT="1270" marB="0"/>
                </a:tc>
              </a:tr>
              <a:tr h="508000">
                <a:tc>
                  <a:txBody>
                    <a:bodyPr/>
                    <a:lstStyle/>
                    <a:p>
                      <a:pPr marL="31750" marR="93980">
                        <a:lnSpc>
                          <a:spcPts val="1340"/>
                        </a:lnSpc>
                        <a:spcBef>
                          <a:spcPts val="50"/>
                        </a:spcBef>
                      </a:pPr>
                      <a:r>
                        <a:rPr sz="1000" i="1" spc="-5" dirty="0">
                          <a:solidFill>
                            <a:srgbClr val="4F80BC"/>
                          </a:solidFill>
                          <a:latin typeface="Century Gothic" panose="020B0502020202020204" pitchFamily="34" charset="0"/>
                          <a:cs typeface="Cambria"/>
                        </a:rPr>
                        <a:t>Удельный вес программных  расходов </a:t>
                      </a:r>
                      <a:r>
                        <a:rPr sz="1000" i="1" dirty="0">
                          <a:solidFill>
                            <a:srgbClr val="4F80BC"/>
                          </a:solidFill>
                          <a:latin typeface="Century Gothic" panose="020B0502020202020204" pitchFamily="34" charset="0"/>
                          <a:cs typeface="Cambria"/>
                        </a:rPr>
                        <a:t>в </a:t>
                      </a:r>
                      <a:r>
                        <a:rPr sz="1000" i="1" spc="-5" dirty="0">
                          <a:solidFill>
                            <a:srgbClr val="4F80BC"/>
                          </a:solidFill>
                          <a:latin typeface="Century Gothic" panose="020B0502020202020204" pitchFamily="34" charset="0"/>
                          <a:cs typeface="Cambria"/>
                        </a:rPr>
                        <a:t>общем объёме  расходов</a:t>
                      </a:r>
                      <a:r>
                        <a:rPr sz="1000" i="1" spc="-75" dirty="0">
                          <a:solidFill>
                            <a:srgbClr val="4F80BC"/>
                          </a:solidFill>
                          <a:latin typeface="Century Gothic" panose="020B0502020202020204" pitchFamily="34" charset="0"/>
                          <a:cs typeface="Cambria"/>
                        </a:rPr>
                        <a:t> </a:t>
                      </a:r>
                      <a:r>
                        <a:rPr sz="1000" i="1" spc="-5" dirty="0">
                          <a:solidFill>
                            <a:srgbClr val="4F80BC"/>
                          </a:solidFill>
                          <a:latin typeface="Century Gothic" panose="020B0502020202020204" pitchFamily="34" charset="0"/>
                          <a:cs typeface="Cambria"/>
                        </a:rPr>
                        <a:t>(%)</a:t>
                      </a:r>
                      <a:endParaRPr sz="1000" dirty="0">
                        <a:latin typeface="Century Gothic" panose="020B0502020202020204" pitchFamily="34" charset="0"/>
                        <a:cs typeface="Cambria"/>
                      </a:endParaRPr>
                    </a:p>
                  </a:txBody>
                  <a:tcPr marL="0" marR="0" marT="6350" marB="0"/>
                </a:tc>
                <a:tc>
                  <a:txBody>
                    <a:bodyPr/>
                    <a:lstStyle/>
                    <a:p>
                      <a:pPr>
                        <a:lnSpc>
                          <a:spcPct val="100000"/>
                        </a:lnSpc>
                      </a:pPr>
                      <a:endParaRPr sz="1000" dirty="0">
                        <a:latin typeface="Century Gothic" panose="020B0502020202020204" pitchFamily="34" charset="0"/>
                        <a:cs typeface="Times New Roman"/>
                      </a:endParaRPr>
                    </a:p>
                    <a:p>
                      <a:pPr>
                        <a:lnSpc>
                          <a:spcPct val="100000"/>
                        </a:lnSpc>
                        <a:spcBef>
                          <a:spcPts val="50"/>
                        </a:spcBef>
                      </a:pPr>
                      <a:endParaRPr sz="1000" dirty="0">
                        <a:latin typeface="Century Gothic" panose="020B0502020202020204" pitchFamily="34" charset="0"/>
                        <a:cs typeface="Times New Roman"/>
                      </a:endParaRPr>
                    </a:p>
                    <a:p>
                      <a:pPr marL="24765" algn="ctr">
                        <a:lnSpc>
                          <a:spcPts val="1295"/>
                        </a:lnSpc>
                      </a:pPr>
                      <a:r>
                        <a:rPr lang="ru-RU" sz="1000" i="1" dirty="0" smtClean="0">
                          <a:solidFill>
                            <a:srgbClr val="4471C4"/>
                          </a:solidFill>
                          <a:latin typeface="Century Gothic" panose="020B0502020202020204" pitchFamily="34" charset="0"/>
                          <a:cs typeface="Times New Roman"/>
                        </a:rPr>
                        <a:t>92,7</a:t>
                      </a:r>
                      <a:r>
                        <a:rPr sz="1000" i="1" dirty="0" smtClean="0">
                          <a:solidFill>
                            <a:srgbClr val="4471C4"/>
                          </a:solidFill>
                          <a:latin typeface="Century Gothic" panose="020B0502020202020204" pitchFamily="34" charset="0"/>
                          <a:cs typeface="Times New Roman"/>
                        </a:rPr>
                        <a:t>%</a:t>
                      </a:r>
                      <a:endParaRPr sz="1000" dirty="0">
                        <a:latin typeface="Century Gothic" panose="020B0502020202020204" pitchFamily="34" charset="0"/>
                        <a:cs typeface="Times New Roman"/>
                      </a:endParaRPr>
                    </a:p>
                  </a:txBody>
                  <a:tcPr marL="0" marR="0" marT="0" marB="0"/>
                </a:tc>
                <a:tc>
                  <a:txBody>
                    <a:bodyPr/>
                    <a:lstStyle/>
                    <a:p>
                      <a:pPr>
                        <a:lnSpc>
                          <a:spcPct val="100000"/>
                        </a:lnSpc>
                      </a:pPr>
                      <a:endParaRPr sz="1000" dirty="0">
                        <a:latin typeface="Century Gothic" panose="020B0502020202020204" pitchFamily="34" charset="0"/>
                        <a:cs typeface="Times New Roman"/>
                      </a:endParaRPr>
                    </a:p>
                    <a:p>
                      <a:pPr>
                        <a:lnSpc>
                          <a:spcPct val="100000"/>
                        </a:lnSpc>
                        <a:spcBef>
                          <a:spcPts val="50"/>
                        </a:spcBef>
                      </a:pPr>
                      <a:endParaRPr sz="1000" dirty="0">
                        <a:latin typeface="Century Gothic" panose="020B0502020202020204" pitchFamily="34" charset="0"/>
                        <a:cs typeface="Times New Roman"/>
                      </a:endParaRPr>
                    </a:p>
                    <a:p>
                      <a:pPr marL="4445" algn="ctr">
                        <a:lnSpc>
                          <a:spcPts val="1295"/>
                        </a:lnSpc>
                      </a:pPr>
                      <a:r>
                        <a:rPr lang="ru-RU" sz="1000" i="1" dirty="0" smtClean="0">
                          <a:solidFill>
                            <a:srgbClr val="4471C4"/>
                          </a:solidFill>
                          <a:latin typeface="Century Gothic" panose="020B0502020202020204" pitchFamily="34" charset="0"/>
                          <a:cs typeface="Times New Roman"/>
                        </a:rPr>
                        <a:t>93,8</a:t>
                      </a:r>
                      <a:r>
                        <a:rPr sz="1000" i="1" dirty="0" smtClean="0">
                          <a:solidFill>
                            <a:srgbClr val="4471C4"/>
                          </a:solidFill>
                          <a:latin typeface="Century Gothic" panose="020B0502020202020204" pitchFamily="34" charset="0"/>
                          <a:cs typeface="Times New Roman"/>
                        </a:rPr>
                        <a:t>%</a:t>
                      </a:r>
                      <a:endParaRPr sz="1000" dirty="0">
                        <a:latin typeface="Century Gothic" panose="020B0502020202020204" pitchFamily="34" charset="0"/>
                        <a:cs typeface="Times New Roman"/>
                      </a:endParaRPr>
                    </a:p>
                  </a:txBody>
                  <a:tcPr marL="0" marR="0" marT="0" marB="0"/>
                </a:tc>
                <a:tc>
                  <a:txBody>
                    <a:bodyPr/>
                    <a:lstStyle/>
                    <a:p>
                      <a:pPr>
                        <a:lnSpc>
                          <a:spcPct val="100000"/>
                        </a:lnSpc>
                      </a:pPr>
                      <a:endParaRPr sz="1000" dirty="0">
                        <a:latin typeface="Century Gothic" panose="020B0502020202020204" pitchFamily="34" charset="0"/>
                        <a:cs typeface="Times New Roman"/>
                      </a:endParaRPr>
                    </a:p>
                    <a:p>
                      <a:pPr>
                        <a:lnSpc>
                          <a:spcPct val="100000"/>
                        </a:lnSpc>
                        <a:spcBef>
                          <a:spcPts val="50"/>
                        </a:spcBef>
                      </a:pPr>
                      <a:endParaRPr sz="1000" dirty="0">
                        <a:latin typeface="Century Gothic" panose="020B0502020202020204" pitchFamily="34" charset="0"/>
                        <a:cs typeface="Times New Roman"/>
                      </a:endParaRPr>
                    </a:p>
                    <a:p>
                      <a:pPr marL="220979">
                        <a:lnSpc>
                          <a:spcPts val="1295"/>
                        </a:lnSpc>
                      </a:pPr>
                      <a:r>
                        <a:rPr lang="ru-RU" sz="1000" i="1" dirty="0" smtClean="0">
                          <a:solidFill>
                            <a:srgbClr val="4471C4"/>
                          </a:solidFill>
                          <a:latin typeface="Century Gothic" panose="020B0502020202020204" pitchFamily="34" charset="0"/>
                          <a:cs typeface="Times New Roman"/>
                        </a:rPr>
                        <a:t>92,9</a:t>
                      </a:r>
                      <a:r>
                        <a:rPr sz="1000" i="1" dirty="0" smtClean="0">
                          <a:solidFill>
                            <a:srgbClr val="4471C4"/>
                          </a:solidFill>
                          <a:latin typeface="Century Gothic" panose="020B0502020202020204" pitchFamily="34" charset="0"/>
                          <a:cs typeface="Times New Roman"/>
                        </a:rPr>
                        <a:t>%</a:t>
                      </a:r>
                      <a:endParaRPr sz="1000" dirty="0">
                        <a:latin typeface="Century Gothic" panose="020B0502020202020204" pitchFamily="34" charset="0"/>
                        <a:cs typeface="Times New Roman"/>
                      </a:endParaRPr>
                    </a:p>
                  </a:txBody>
                  <a:tcPr marL="0" marR="0" marT="0" marB="0"/>
                </a:tc>
                <a:tc>
                  <a:txBody>
                    <a:bodyPr/>
                    <a:lstStyle/>
                    <a:p>
                      <a:pPr>
                        <a:lnSpc>
                          <a:spcPct val="100000"/>
                        </a:lnSpc>
                      </a:pPr>
                      <a:endParaRPr sz="1000" dirty="0">
                        <a:latin typeface="Century Gothic" panose="020B0502020202020204" pitchFamily="34" charset="0"/>
                        <a:cs typeface="Times New Roman"/>
                      </a:endParaRPr>
                    </a:p>
                    <a:p>
                      <a:pPr>
                        <a:lnSpc>
                          <a:spcPct val="100000"/>
                        </a:lnSpc>
                        <a:spcBef>
                          <a:spcPts val="50"/>
                        </a:spcBef>
                      </a:pPr>
                      <a:endParaRPr sz="1000" dirty="0">
                        <a:latin typeface="Century Gothic" panose="020B0502020202020204" pitchFamily="34" charset="0"/>
                        <a:cs typeface="Times New Roman"/>
                      </a:endParaRPr>
                    </a:p>
                    <a:p>
                      <a:pPr marL="3175" algn="ctr">
                        <a:lnSpc>
                          <a:spcPts val="1295"/>
                        </a:lnSpc>
                      </a:pPr>
                      <a:r>
                        <a:rPr lang="ru-RU" sz="1000" i="1" dirty="0" smtClean="0">
                          <a:solidFill>
                            <a:srgbClr val="4471C4"/>
                          </a:solidFill>
                          <a:latin typeface="Century Gothic" panose="020B0502020202020204" pitchFamily="34" charset="0"/>
                          <a:cs typeface="Times New Roman"/>
                        </a:rPr>
                        <a:t>92,2</a:t>
                      </a:r>
                      <a:r>
                        <a:rPr sz="1000" i="1" dirty="0" smtClean="0">
                          <a:solidFill>
                            <a:srgbClr val="4471C4"/>
                          </a:solidFill>
                          <a:latin typeface="Century Gothic" panose="020B0502020202020204" pitchFamily="34" charset="0"/>
                          <a:cs typeface="Times New Roman"/>
                        </a:rPr>
                        <a:t>%</a:t>
                      </a:r>
                      <a:endParaRPr sz="1000" dirty="0">
                        <a:latin typeface="Century Gothic" panose="020B0502020202020204" pitchFamily="34" charset="0"/>
                        <a:cs typeface="Times New Roman"/>
                      </a:endParaRPr>
                    </a:p>
                  </a:txBody>
                  <a:tcPr marL="0" marR="0" marT="0" marB="0"/>
                </a:tc>
                <a:tc>
                  <a:txBody>
                    <a:bodyPr/>
                    <a:lstStyle/>
                    <a:p>
                      <a:pPr>
                        <a:lnSpc>
                          <a:spcPct val="100000"/>
                        </a:lnSpc>
                      </a:pPr>
                      <a:endParaRPr sz="1000" dirty="0">
                        <a:latin typeface="Century Gothic" panose="020B0502020202020204" pitchFamily="34" charset="0"/>
                        <a:cs typeface="Times New Roman"/>
                      </a:endParaRPr>
                    </a:p>
                    <a:p>
                      <a:pPr>
                        <a:lnSpc>
                          <a:spcPct val="100000"/>
                        </a:lnSpc>
                        <a:spcBef>
                          <a:spcPts val="50"/>
                        </a:spcBef>
                      </a:pPr>
                      <a:endParaRPr sz="1000" dirty="0">
                        <a:latin typeface="Century Gothic" panose="020B0502020202020204" pitchFamily="34" charset="0"/>
                        <a:cs typeface="Times New Roman"/>
                      </a:endParaRPr>
                    </a:p>
                    <a:p>
                      <a:pPr marL="104775" algn="ctr">
                        <a:lnSpc>
                          <a:spcPts val="1295"/>
                        </a:lnSpc>
                      </a:pPr>
                      <a:r>
                        <a:rPr lang="ru-RU" sz="1000" i="1" dirty="0" smtClean="0">
                          <a:solidFill>
                            <a:srgbClr val="4471C4"/>
                          </a:solidFill>
                          <a:latin typeface="Century Gothic" panose="020B0502020202020204" pitchFamily="34" charset="0"/>
                          <a:cs typeface="Times New Roman"/>
                        </a:rPr>
                        <a:t>90,7</a:t>
                      </a:r>
                      <a:r>
                        <a:rPr sz="1000" i="1" dirty="0" smtClean="0">
                          <a:solidFill>
                            <a:srgbClr val="4471C4"/>
                          </a:solidFill>
                          <a:latin typeface="Century Gothic" panose="020B0502020202020204" pitchFamily="34" charset="0"/>
                          <a:cs typeface="Times New Roman"/>
                        </a:rPr>
                        <a:t>%</a:t>
                      </a:r>
                      <a:endParaRPr sz="1000" dirty="0">
                        <a:latin typeface="Century Gothic" panose="020B0502020202020204" pitchFamily="34" charset="0"/>
                        <a:cs typeface="Times New Roman"/>
                      </a:endParaRPr>
                    </a:p>
                  </a:txBody>
                  <a:tcPr marL="0" marR="0" marT="0" marB="0"/>
                </a:tc>
              </a:tr>
              <a:tr h="685800">
                <a:tc>
                  <a:txBody>
                    <a:bodyPr/>
                    <a:lstStyle/>
                    <a:p>
                      <a:pPr marL="31750" marR="544195">
                        <a:lnSpc>
                          <a:spcPct val="97800"/>
                        </a:lnSpc>
                      </a:pPr>
                      <a:r>
                        <a:rPr sz="1000" spc="-5" dirty="0">
                          <a:latin typeface="Century Gothic" panose="020B0502020202020204" pitchFamily="34" charset="0"/>
                          <a:cs typeface="Cambria"/>
                        </a:rPr>
                        <a:t>расходы по  непрограммным  направлениям</a:t>
                      </a:r>
                      <a:r>
                        <a:rPr sz="1000" spc="-50" dirty="0">
                          <a:latin typeface="Century Gothic" panose="020B0502020202020204" pitchFamily="34" charset="0"/>
                          <a:cs typeface="Cambria"/>
                        </a:rPr>
                        <a:t> </a:t>
                      </a:r>
                      <a:r>
                        <a:rPr sz="1000" spc="-5" dirty="0">
                          <a:latin typeface="Century Gothic" panose="020B0502020202020204" pitchFamily="34" charset="0"/>
                          <a:cs typeface="Cambria"/>
                        </a:rPr>
                        <a:t>(млн.  рублей)</a:t>
                      </a:r>
                      <a:endParaRPr sz="1000" dirty="0">
                        <a:latin typeface="Century Gothic" panose="020B0502020202020204" pitchFamily="34" charset="0"/>
                        <a:cs typeface="Cambria"/>
                      </a:endParaRPr>
                    </a:p>
                  </a:txBody>
                  <a:tcPr marL="0" marR="0" marT="0" marB="0"/>
                </a:tc>
                <a:tc>
                  <a:txBody>
                    <a:bodyPr/>
                    <a:lstStyle/>
                    <a:p>
                      <a:pPr>
                        <a:lnSpc>
                          <a:spcPct val="100000"/>
                        </a:lnSpc>
                      </a:pPr>
                      <a:endParaRPr sz="1000" dirty="0">
                        <a:latin typeface="Century Gothic" panose="020B0502020202020204" pitchFamily="34" charset="0"/>
                        <a:cs typeface="Times New Roman"/>
                      </a:endParaRPr>
                    </a:p>
                    <a:p>
                      <a:pPr>
                        <a:lnSpc>
                          <a:spcPct val="100000"/>
                        </a:lnSpc>
                      </a:pPr>
                      <a:endParaRPr sz="1000" dirty="0">
                        <a:latin typeface="Century Gothic" panose="020B0502020202020204" pitchFamily="34" charset="0"/>
                        <a:cs typeface="Times New Roman"/>
                      </a:endParaRPr>
                    </a:p>
                    <a:p>
                      <a:pPr marL="22225" algn="ctr">
                        <a:lnSpc>
                          <a:spcPts val="1270"/>
                        </a:lnSpc>
                        <a:spcBef>
                          <a:spcPts val="1090"/>
                        </a:spcBef>
                      </a:pPr>
                      <a:r>
                        <a:rPr lang="ru-RU" sz="1000" dirty="0" smtClean="0">
                          <a:latin typeface="Century Gothic" panose="020B0502020202020204" pitchFamily="34" charset="0"/>
                          <a:cs typeface="Cambria"/>
                        </a:rPr>
                        <a:t>254,2</a:t>
                      </a:r>
                      <a:endParaRPr sz="1000" dirty="0">
                        <a:latin typeface="Century Gothic" panose="020B0502020202020204" pitchFamily="34" charset="0"/>
                        <a:cs typeface="Cambria"/>
                      </a:endParaRPr>
                    </a:p>
                  </a:txBody>
                  <a:tcPr marL="0" marR="0" marT="0" marB="0"/>
                </a:tc>
                <a:tc>
                  <a:txBody>
                    <a:bodyPr/>
                    <a:lstStyle/>
                    <a:p>
                      <a:pPr>
                        <a:lnSpc>
                          <a:spcPct val="100000"/>
                        </a:lnSpc>
                      </a:pPr>
                      <a:endParaRPr sz="1000" dirty="0">
                        <a:latin typeface="Century Gothic" panose="020B0502020202020204" pitchFamily="34" charset="0"/>
                        <a:cs typeface="Times New Roman"/>
                      </a:endParaRPr>
                    </a:p>
                    <a:p>
                      <a:pPr>
                        <a:lnSpc>
                          <a:spcPct val="100000"/>
                        </a:lnSpc>
                      </a:pPr>
                      <a:endParaRPr sz="1000" dirty="0">
                        <a:latin typeface="Century Gothic" panose="020B0502020202020204" pitchFamily="34" charset="0"/>
                        <a:cs typeface="Times New Roman"/>
                      </a:endParaRPr>
                    </a:p>
                    <a:p>
                      <a:pPr>
                        <a:lnSpc>
                          <a:spcPct val="100000"/>
                        </a:lnSpc>
                        <a:spcBef>
                          <a:spcPts val="50"/>
                        </a:spcBef>
                      </a:pPr>
                      <a:endParaRPr sz="1000" dirty="0">
                        <a:latin typeface="Century Gothic" panose="020B0502020202020204" pitchFamily="34" charset="0"/>
                        <a:cs typeface="Times New Roman"/>
                      </a:endParaRPr>
                    </a:p>
                    <a:p>
                      <a:pPr marL="2540" algn="ctr">
                        <a:lnSpc>
                          <a:spcPct val="100000"/>
                        </a:lnSpc>
                        <a:spcBef>
                          <a:spcPts val="5"/>
                        </a:spcBef>
                      </a:pPr>
                      <a:r>
                        <a:rPr lang="ru-RU" sz="1000" dirty="0" smtClean="0">
                          <a:latin typeface="Century Gothic" panose="020B0502020202020204" pitchFamily="34" charset="0"/>
                          <a:cs typeface="Calibri"/>
                        </a:rPr>
                        <a:t>247,1</a:t>
                      </a:r>
                      <a:endParaRPr sz="1000" dirty="0">
                        <a:latin typeface="Century Gothic" panose="020B0502020202020204" pitchFamily="34" charset="0"/>
                        <a:cs typeface="Calibri"/>
                      </a:endParaRPr>
                    </a:p>
                  </a:txBody>
                  <a:tcPr marL="0" marR="0" marT="0" marB="0"/>
                </a:tc>
                <a:tc>
                  <a:txBody>
                    <a:bodyPr/>
                    <a:lstStyle/>
                    <a:p>
                      <a:pPr>
                        <a:lnSpc>
                          <a:spcPct val="100000"/>
                        </a:lnSpc>
                      </a:pPr>
                      <a:endParaRPr sz="1000" dirty="0">
                        <a:latin typeface="Century Gothic" panose="020B0502020202020204" pitchFamily="34" charset="0"/>
                        <a:cs typeface="Times New Roman"/>
                      </a:endParaRPr>
                    </a:p>
                    <a:p>
                      <a:pPr>
                        <a:lnSpc>
                          <a:spcPct val="100000"/>
                        </a:lnSpc>
                      </a:pPr>
                      <a:endParaRPr sz="1000" dirty="0">
                        <a:latin typeface="Century Gothic" panose="020B0502020202020204" pitchFamily="34" charset="0"/>
                        <a:cs typeface="Times New Roman"/>
                      </a:endParaRPr>
                    </a:p>
                    <a:p>
                      <a:pPr>
                        <a:lnSpc>
                          <a:spcPct val="100000"/>
                        </a:lnSpc>
                        <a:spcBef>
                          <a:spcPts val="50"/>
                        </a:spcBef>
                      </a:pPr>
                      <a:endParaRPr sz="1000" dirty="0">
                        <a:latin typeface="Century Gothic" panose="020B0502020202020204" pitchFamily="34" charset="0"/>
                        <a:cs typeface="Times New Roman"/>
                      </a:endParaRPr>
                    </a:p>
                    <a:p>
                      <a:pPr marL="138430">
                        <a:lnSpc>
                          <a:spcPct val="100000"/>
                        </a:lnSpc>
                        <a:spcBef>
                          <a:spcPts val="5"/>
                        </a:spcBef>
                      </a:pPr>
                      <a:r>
                        <a:rPr lang="ru-RU" sz="1000" dirty="0" smtClean="0">
                          <a:latin typeface="Century Gothic" panose="020B0502020202020204" pitchFamily="34" charset="0"/>
                          <a:cs typeface="Calibri"/>
                        </a:rPr>
                        <a:t>254,9</a:t>
                      </a:r>
                      <a:endParaRPr sz="1000" dirty="0">
                        <a:latin typeface="Century Gothic" panose="020B0502020202020204" pitchFamily="34" charset="0"/>
                        <a:cs typeface="Calibri"/>
                      </a:endParaRPr>
                    </a:p>
                  </a:txBody>
                  <a:tcPr marL="0" marR="0" marT="0" marB="0"/>
                </a:tc>
                <a:tc>
                  <a:txBody>
                    <a:bodyPr/>
                    <a:lstStyle/>
                    <a:p>
                      <a:pPr>
                        <a:lnSpc>
                          <a:spcPct val="100000"/>
                        </a:lnSpc>
                      </a:pPr>
                      <a:endParaRPr sz="1000" dirty="0">
                        <a:latin typeface="Century Gothic" panose="020B0502020202020204" pitchFamily="34" charset="0"/>
                        <a:cs typeface="Times New Roman"/>
                      </a:endParaRPr>
                    </a:p>
                    <a:p>
                      <a:pPr>
                        <a:lnSpc>
                          <a:spcPct val="100000"/>
                        </a:lnSpc>
                      </a:pPr>
                      <a:endParaRPr sz="1000" dirty="0">
                        <a:latin typeface="Century Gothic" panose="020B0502020202020204" pitchFamily="34" charset="0"/>
                        <a:cs typeface="Times New Roman"/>
                      </a:endParaRPr>
                    </a:p>
                    <a:p>
                      <a:pPr>
                        <a:lnSpc>
                          <a:spcPct val="100000"/>
                        </a:lnSpc>
                        <a:spcBef>
                          <a:spcPts val="50"/>
                        </a:spcBef>
                      </a:pPr>
                      <a:endParaRPr sz="1000" dirty="0">
                        <a:latin typeface="Century Gothic" panose="020B0502020202020204" pitchFamily="34" charset="0"/>
                        <a:cs typeface="Times New Roman"/>
                      </a:endParaRPr>
                    </a:p>
                    <a:p>
                      <a:pPr marL="1905" algn="ctr">
                        <a:lnSpc>
                          <a:spcPct val="100000"/>
                        </a:lnSpc>
                        <a:spcBef>
                          <a:spcPts val="5"/>
                        </a:spcBef>
                      </a:pPr>
                      <a:r>
                        <a:rPr lang="ru-RU" sz="1000" dirty="0" smtClean="0">
                          <a:latin typeface="Century Gothic" panose="020B0502020202020204" pitchFamily="34" charset="0"/>
                          <a:cs typeface="Calibri"/>
                        </a:rPr>
                        <a:t>249,6</a:t>
                      </a:r>
                      <a:endParaRPr sz="1000" dirty="0">
                        <a:latin typeface="Century Gothic" panose="020B0502020202020204" pitchFamily="34" charset="0"/>
                        <a:cs typeface="Calibri"/>
                      </a:endParaRPr>
                    </a:p>
                  </a:txBody>
                  <a:tcPr marL="0" marR="0" marT="0" marB="0"/>
                </a:tc>
                <a:tc>
                  <a:txBody>
                    <a:bodyPr/>
                    <a:lstStyle/>
                    <a:p>
                      <a:pPr>
                        <a:lnSpc>
                          <a:spcPct val="100000"/>
                        </a:lnSpc>
                      </a:pPr>
                      <a:endParaRPr sz="1000" dirty="0">
                        <a:latin typeface="Century Gothic" panose="020B0502020202020204" pitchFamily="34" charset="0"/>
                        <a:cs typeface="Times New Roman"/>
                      </a:endParaRPr>
                    </a:p>
                    <a:p>
                      <a:pPr>
                        <a:lnSpc>
                          <a:spcPct val="100000"/>
                        </a:lnSpc>
                      </a:pPr>
                      <a:endParaRPr sz="1000" dirty="0">
                        <a:latin typeface="Century Gothic" panose="020B0502020202020204" pitchFamily="34" charset="0"/>
                        <a:cs typeface="Times New Roman"/>
                      </a:endParaRPr>
                    </a:p>
                    <a:p>
                      <a:pPr>
                        <a:lnSpc>
                          <a:spcPct val="100000"/>
                        </a:lnSpc>
                        <a:spcBef>
                          <a:spcPts val="50"/>
                        </a:spcBef>
                      </a:pPr>
                      <a:endParaRPr sz="1000" dirty="0">
                        <a:latin typeface="Century Gothic" panose="020B0502020202020204" pitchFamily="34" charset="0"/>
                        <a:cs typeface="Times New Roman"/>
                      </a:endParaRPr>
                    </a:p>
                    <a:p>
                      <a:pPr marL="103505" algn="ctr">
                        <a:lnSpc>
                          <a:spcPct val="100000"/>
                        </a:lnSpc>
                        <a:spcBef>
                          <a:spcPts val="5"/>
                        </a:spcBef>
                      </a:pPr>
                      <a:r>
                        <a:rPr lang="ru-RU" sz="1000" dirty="0" smtClean="0">
                          <a:latin typeface="Century Gothic" panose="020B0502020202020204" pitchFamily="34" charset="0"/>
                          <a:cs typeface="Calibri"/>
                        </a:rPr>
                        <a:t>245,9</a:t>
                      </a:r>
                      <a:endParaRPr sz="1000" dirty="0">
                        <a:latin typeface="Century Gothic" panose="020B0502020202020204" pitchFamily="34" charset="0"/>
                        <a:cs typeface="Calibri"/>
                      </a:endParaRPr>
                    </a:p>
                  </a:txBody>
                  <a:tcPr marL="0" marR="0" marT="0" marB="0"/>
                </a:tc>
              </a:tr>
              <a:tr h="508000">
                <a:tc>
                  <a:txBody>
                    <a:bodyPr/>
                    <a:lstStyle/>
                    <a:p>
                      <a:pPr marL="31750" marR="98425">
                        <a:lnSpc>
                          <a:spcPts val="1340"/>
                        </a:lnSpc>
                        <a:spcBef>
                          <a:spcPts val="45"/>
                        </a:spcBef>
                      </a:pPr>
                      <a:r>
                        <a:rPr lang="ru-RU" sz="900" i="1" spc="-5" dirty="0" smtClean="0">
                          <a:solidFill>
                            <a:srgbClr val="4F80BC"/>
                          </a:solidFill>
                          <a:latin typeface="Century Gothic" panose="020B0502020202020204" pitchFamily="34" charset="0"/>
                          <a:cs typeface="Cambria"/>
                        </a:rPr>
                        <a:t>Удельный вес непрограммных</a:t>
                      </a:r>
                      <a:r>
                        <a:rPr sz="900" i="1" spc="-5" dirty="0" smtClean="0">
                          <a:solidFill>
                            <a:srgbClr val="4F80BC"/>
                          </a:solidFill>
                          <a:latin typeface="Century Gothic" panose="020B0502020202020204" pitchFamily="34" charset="0"/>
                          <a:cs typeface="Cambria"/>
                        </a:rPr>
                        <a:t> </a:t>
                      </a:r>
                      <a:r>
                        <a:rPr lang="ru-RU" sz="900" i="1" spc="-5" dirty="0" smtClean="0">
                          <a:solidFill>
                            <a:srgbClr val="4F80BC"/>
                          </a:solidFill>
                          <a:latin typeface="Century Gothic" panose="020B0502020202020204" pitchFamily="34" charset="0"/>
                          <a:cs typeface="Cambria"/>
                        </a:rPr>
                        <a:t>расходов</a:t>
                      </a:r>
                      <a:r>
                        <a:rPr sz="900" i="1" spc="-5" dirty="0" smtClean="0">
                          <a:solidFill>
                            <a:srgbClr val="4F80BC"/>
                          </a:solidFill>
                          <a:latin typeface="Century Gothic" panose="020B0502020202020204" pitchFamily="34" charset="0"/>
                          <a:cs typeface="Cambria"/>
                        </a:rPr>
                        <a:t> </a:t>
                      </a:r>
                      <a:r>
                        <a:rPr lang="ru-RU" sz="900" i="1" dirty="0" smtClean="0">
                          <a:solidFill>
                            <a:srgbClr val="4F80BC"/>
                          </a:solidFill>
                          <a:latin typeface="Century Gothic" panose="020B0502020202020204" pitchFamily="34" charset="0"/>
                          <a:cs typeface="Cambria"/>
                        </a:rPr>
                        <a:t>в общем </a:t>
                      </a:r>
                      <a:r>
                        <a:rPr lang="ru-RU" sz="900" i="1" spc="-5" dirty="0" smtClean="0">
                          <a:solidFill>
                            <a:srgbClr val="4F80BC"/>
                          </a:solidFill>
                          <a:latin typeface="Century Gothic" panose="020B0502020202020204" pitchFamily="34" charset="0"/>
                          <a:cs typeface="Cambria"/>
                        </a:rPr>
                        <a:t>объеме расходов</a:t>
                      </a:r>
                      <a:r>
                        <a:rPr sz="900" i="1" dirty="0" smtClean="0">
                          <a:solidFill>
                            <a:srgbClr val="4F80BC"/>
                          </a:solidFill>
                          <a:latin typeface="Century Gothic" panose="020B0502020202020204" pitchFamily="34" charset="0"/>
                          <a:cs typeface="Cambria"/>
                        </a:rPr>
                        <a:t>(%)</a:t>
                      </a:r>
                      <a:endParaRPr sz="900" dirty="0">
                        <a:latin typeface="Century Gothic" panose="020B0502020202020204" pitchFamily="34" charset="0"/>
                        <a:cs typeface="Cambria"/>
                      </a:endParaRPr>
                    </a:p>
                  </a:txBody>
                  <a:tcPr marL="0" marR="0" marT="5715" marB="0"/>
                </a:tc>
                <a:tc>
                  <a:txBody>
                    <a:bodyPr/>
                    <a:lstStyle/>
                    <a:p>
                      <a:pPr>
                        <a:lnSpc>
                          <a:spcPct val="100000"/>
                        </a:lnSpc>
                      </a:pPr>
                      <a:endParaRPr sz="1000" dirty="0">
                        <a:latin typeface="Century Gothic" panose="020B0502020202020204" pitchFamily="34" charset="0"/>
                        <a:cs typeface="Times New Roman"/>
                      </a:endParaRPr>
                    </a:p>
                    <a:p>
                      <a:pPr>
                        <a:lnSpc>
                          <a:spcPct val="100000"/>
                        </a:lnSpc>
                        <a:spcBef>
                          <a:spcPts val="50"/>
                        </a:spcBef>
                      </a:pPr>
                      <a:endParaRPr sz="1000" dirty="0">
                        <a:latin typeface="Century Gothic" panose="020B0502020202020204" pitchFamily="34" charset="0"/>
                        <a:cs typeface="Times New Roman"/>
                      </a:endParaRPr>
                    </a:p>
                    <a:p>
                      <a:pPr marL="26670" algn="ctr">
                        <a:lnSpc>
                          <a:spcPts val="1295"/>
                        </a:lnSpc>
                      </a:pPr>
                      <a:r>
                        <a:rPr sz="1000" i="1" spc="0" dirty="0" smtClean="0">
                          <a:solidFill>
                            <a:srgbClr val="4471C4"/>
                          </a:solidFill>
                          <a:latin typeface="Century Gothic" panose="020B0502020202020204" pitchFamily="34" charset="0"/>
                          <a:cs typeface="Times New Roman"/>
                        </a:rPr>
                        <a:t>7</a:t>
                      </a:r>
                      <a:r>
                        <a:rPr lang="ru-RU" sz="1000" i="1" spc="0" dirty="0" smtClean="0">
                          <a:solidFill>
                            <a:srgbClr val="4471C4"/>
                          </a:solidFill>
                          <a:latin typeface="Century Gothic" panose="020B0502020202020204" pitchFamily="34" charset="0"/>
                          <a:cs typeface="Times New Roman"/>
                        </a:rPr>
                        <a:t>,3</a:t>
                      </a:r>
                      <a:r>
                        <a:rPr sz="1000" i="1" spc="0" dirty="0" smtClean="0">
                          <a:solidFill>
                            <a:srgbClr val="4471C4"/>
                          </a:solidFill>
                          <a:latin typeface="Century Gothic" panose="020B0502020202020204" pitchFamily="34" charset="0"/>
                          <a:cs typeface="Times New Roman"/>
                        </a:rPr>
                        <a:t>%</a:t>
                      </a:r>
                      <a:endParaRPr sz="1000" dirty="0">
                        <a:latin typeface="Century Gothic" panose="020B0502020202020204" pitchFamily="34" charset="0"/>
                        <a:cs typeface="Times New Roman"/>
                      </a:endParaRPr>
                    </a:p>
                  </a:txBody>
                  <a:tcPr marL="0" marR="0" marT="0" marB="0"/>
                </a:tc>
                <a:tc>
                  <a:txBody>
                    <a:bodyPr/>
                    <a:lstStyle/>
                    <a:p>
                      <a:pPr>
                        <a:lnSpc>
                          <a:spcPct val="100000"/>
                        </a:lnSpc>
                      </a:pPr>
                      <a:endParaRPr sz="1000" dirty="0">
                        <a:latin typeface="Century Gothic" panose="020B0502020202020204" pitchFamily="34" charset="0"/>
                        <a:cs typeface="Times New Roman"/>
                      </a:endParaRPr>
                    </a:p>
                    <a:p>
                      <a:pPr>
                        <a:lnSpc>
                          <a:spcPct val="100000"/>
                        </a:lnSpc>
                        <a:spcBef>
                          <a:spcPts val="50"/>
                        </a:spcBef>
                      </a:pPr>
                      <a:endParaRPr sz="1000" dirty="0">
                        <a:latin typeface="Century Gothic" panose="020B0502020202020204" pitchFamily="34" charset="0"/>
                        <a:cs typeface="Times New Roman"/>
                      </a:endParaRPr>
                    </a:p>
                    <a:p>
                      <a:pPr marL="4445" algn="ctr">
                        <a:lnSpc>
                          <a:spcPts val="1295"/>
                        </a:lnSpc>
                      </a:pPr>
                      <a:r>
                        <a:rPr lang="ru-RU" sz="1000" i="1" spc="0" dirty="0" smtClean="0">
                          <a:solidFill>
                            <a:srgbClr val="4471C4"/>
                          </a:solidFill>
                          <a:latin typeface="Century Gothic" panose="020B0502020202020204" pitchFamily="34" charset="0"/>
                          <a:cs typeface="Times New Roman"/>
                        </a:rPr>
                        <a:t>6,2</a:t>
                      </a:r>
                      <a:r>
                        <a:rPr sz="1000" i="1" spc="0" dirty="0" smtClean="0">
                          <a:solidFill>
                            <a:srgbClr val="4471C4"/>
                          </a:solidFill>
                          <a:latin typeface="Century Gothic" panose="020B0502020202020204" pitchFamily="34" charset="0"/>
                          <a:cs typeface="Times New Roman"/>
                        </a:rPr>
                        <a:t>%</a:t>
                      </a:r>
                      <a:endParaRPr sz="1000" dirty="0">
                        <a:latin typeface="Century Gothic" panose="020B0502020202020204" pitchFamily="34" charset="0"/>
                        <a:cs typeface="Times New Roman"/>
                      </a:endParaRPr>
                    </a:p>
                  </a:txBody>
                  <a:tcPr marL="0" marR="0" marT="0" marB="0"/>
                </a:tc>
                <a:tc>
                  <a:txBody>
                    <a:bodyPr/>
                    <a:lstStyle/>
                    <a:p>
                      <a:pPr>
                        <a:lnSpc>
                          <a:spcPct val="100000"/>
                        </a:lnSpc>
                      </a:pPr>
                      <a:endParaRPr sz="1000" dirty="0">
                        <a:latin typeface="Century Gothic" panose="020B0502020202020204" pitchFamily="34" charset="0"/>
                        <a:cs typeface="Times New Roman"/>
                      </a:endParaRPr>
                    </a:p>
                    <a:p>
                      <a:pPr>
                        <a:lnSpc>
                          <a:spcPct val="100000"/>
                        </a:lnSpc>
                        <a:spcBef>
                          <a:spcPts val="50"/>
                        </a:spcBef>
                      </a:pPr>
                      <a:endParaRPr sz="1000" dirty="0">
                        <a:latin typeface="Century Gothic" panose="020B0502020202020204" pitchFamily="34" charset="0"/>
                        <a:cs typeface="Times New Roman"/>
                      </a:endParaRPr>
                    </a:p>
                    <a:p>
                      <a:pPr marR="41275" algn="ctr">
                        <a:lnSpc>
                          <a:spcPts val="1295"/>
                        </a:lnSpc>
                      </a:pPr>
                      <a:r>
                        <a:rPr lang="ru-RU" sz="1000" i="1" spc="0" dirty="0" smtClean="0">
                          <a:solidFill>
                            <a:srgbClr val="4471C4"/>
                          </a:solidFill>
                          <a:latin typeface="Century Gothic" panose="020B0502020202020204" pitchFamily="34" charset="0"/>
                          <a:cs typeface="Times New Roman"/>
                        </a:rPr>
                        <a:t>7,1</a:t>
                      </a:r>
                      <a:r>
                        <a:rPr sz="1000" i="1" spc="0" dirty="0" smtClean="0">
                          <a:solidFill>
                            <a:srgbClr val="4471C4"/>
                          </a:solidFill>
                          <a:latin typeface="Century Gothic" panose="020B0502020202020204" pitchFamily="34" charset="0"/>
                          <a:cs typeface="Times New Roman"/>
                        </a:rPr>
                        <a:t>%</a:t>
                      </a:r>
                      <a:endParaRPr sz="1000" dirty="0">
                        <a:latin typeface="Century Gothic" panose="020B0502020202020204" pitchFamily="34" charset="0"/>
                        <a:cs typeface="Times New Roman"/>
                      </a:endParaRPr>
                    </a:p>
                  </a:txBody>
                  <a:tcPr marL="0" marR="0" marT="0" marB="0"/>
                </a:tc>
                <a:tc>
                  <a:txBody>
                    <a:bodyPr/>
                    <a:lstStyle/>
                    <a:p>
                      <a:pPr>
                        <a:lnSpc>
                          <a:spcPct val="100000"/>
                        </a:lnSpc>
                      </a:pPr>
                      <a:endParaRPr sz="1000" dirty="0">
                        <a:latin typeface="Century Gothic" panose="020B0502020202020204" pitchFamily="34" charset="0"/>
                        <a:cs typeface="Times New Roman"/>
                      </a:endParaRPr>
                    </a:p>
                    <a:p>
                      <a:pPr>
                        <a:lnSpc>
                          <a:spcPct val="100000"/>
                        </a:lnSpc>
                        <a:spcBef>
                          <a:spcPts val="50"/>
                        </a:spcBef>
                      </a:pPr>
                      <a:endParaRPr sz="1000" dirty="0">
                        <a:latin typeface="Century Gothic" panose="020B0502020202020204" pitchFamily="34" charset="0"/>
                        <a:cs typeface="Times New Roman"/>
                      </a:endParaRPr>
                    </a:p>
                    <a:p>
                      <a:pPr marL="3175" algn="ctr">
                        <a:lnSpc>
                          <a:spcPts val="1295"/>
                        </a:lnSpc>
                      </a:pPr>
                      <a:r>
                        <a:rPr lang="ru-RU" sz="1000" i="1" dirty="0" smtClean="0">
                          <a:solidFill>
                            <a:srgbClr val="4471C4"/>
                          </a:solidFill>
                          <a:latin typeface="Century Gothic" panose="020B0502020202020204" pitchFamily="34" charset="0"/>
                          <a:cs typeface="Times New Roman"/>
                        </a:rPr>
                        <a:t>7,0</a:t>
                      </a:r>
                      <a:r>
                        <a:rPr sz="1000" i="1" dirty="0" smtClean="0">
                          <a:solidFill>
                            <a:srgbClr val="4471C4"/>
                          </a:solidFill>
                          <a:latin typeface="Century Gothic" panose="020B0502020202020204" pitchFamily="34" charset="0"/>
                          <a:cs typeface="Times New Roman"/>
                        </a:rPr>
                        <a:t>%</a:t>
                      </a:r>
                      <a:endParaRPr sz="1000" dirty="0">
                        <a:latin typeface="Century Gothic" panose="020B0502020202020204" pitchFamily="34" charset="0"/>
                        <a:cs typeface="Times New Roman"/>
                      </a:endParaRPr>
                    </a:p>
                  </a:txBody>
                  <a:tcPr marL="0" marR="0" marT="0" marB="0"/>
                </a:tc>
                <a:tc>
                  <a:txBody>
                    <a:bodyPr/>
                    <a:lstStyle/>
                    <a:p>
                      <a:pPr>
                        <a:lnSpc>
                          <a:spcPct val="100000"/>
                        </a:lnSpc>
                      </a:pPr>
                      <a:endParaRPr sz="1000" dirty="0">
                        <a:latin typeface="Century Gothic" panose="020B0502020202020204" pitchFamily="34" charset="0"/>
                        <a:cs typeface="Times New Roman"/>
                      </a:endParaRPr>
                    </a:p>
                    <a:p>
                      <a:pPr>
                        <a:lnSpc>
                          <a:spcPct val="100000"/>
                        </a:lnSpc>
                        <a:spcBef>
                          <a:spcPts val="50"/>
                        </a:spcBef>
                      </a:pPr>
                      <a:endParaRPr sz="1000" dirty="0">
                        <a:latin typeface="Century Gothic" panose="020B0502020202020204" pitchFamily="34" charset="0"/>
                        <a:cs typeface="Times New Roman"/>
                      </a:endParaRPr>
                    </a:p>
                    <a:p>
                      <a:pPr marL="104775" algn="ctr">
                        <a:lnSpc>
                          <a:spcPts val="1295"/>
                        </a:lnSpc>
                      </a:pPr>
                      <a:r>
                        <a:rPr lang="ru-RU" sz="1000" i="1" dirty="0" smtClean="0">
                          <a:solidFill>
                            <a:srgbClr val="4471C4"/>
                          </a:solidFill>
                          <a:latin typeface="Century Gothic" panose="020B0502020202020204" pitchFamily="34" charset="0"/>
                          <a:cs typeface="Times New Roman"/>
                        </a:rPr>
                        <a:t>7,5</a:t>
                      </a:r>
                      <a:r>
                        <a:rPr sz="1000" i="1" dirty="0" smtClean="0">
                          <a:solidFill>
                            <a:srgbClr val="4471C4"/>
                          </a:solidFill>
                          <a:latin typeface="Century Gothic" panose="020B0502020202020204" pitchFamily="34" charset="0"/>
                          <a:cs typeface="Times New Roman"/>
                        </a:rPr>
                        <a:t>%</a:t>
                      </a:r>
                      <a:endParaRPr sz="1000" dirty="0">
                        <a:latin typeface="Century Gothic" panose="020B0502020202020204" pitchFamily="34" charset="0"/>
                        <a:cs typeface="Times New Roman"/>
                      </a:endParaRPr>
                    </a:p>
                  </a:txBody>
                  <a:tcPr marL="0" marR="0" marT="0" marB="0"/>
                </a:tc>
              </a:tr>
              <a:tr h="342900">
                <a:tc>
                  <a:txBody>
                    <a:bodyPr/>
                    <a:lstStyle/>
                    <a:p>
                      <a:pPr marL="31750" marR="340995">
                        <a:lnSpc>
                          <a:spcPts val="1340"/>
                        </a:lnSpc>
                        <a:spcBef>
                          <a:spcPts val="50"/>
                        </a:spcBef>
                      </a:pPr>
                      <a:r>
                        <a:rPr sz="1000" spc="-5" dirty="0">
                          <a:latin typeface="Century Gothic" panose="020B0502020202020204" pitchFamily="34" charset="0"/>
                          <a:cs typeface="Cambria"/>
                        </a:rPr>
                        <a:t>условно утверждённые  расходы</a:t>
                      </a:r>
                      <a:endParaRPr sz="1000" dirty="0">
                        <a:latin typeface="Century Gothic" panose="020B0502020202020204" pitchFamily="34" charset="0"/>
                        <a:cs typeface="Cambria"/>
                      </a:endParaRPr>
                    </a:p>
                  </a:txBody>
                  <a:tcPr marL="0" marR="0" marT="6350" marB="0"/>
                </a:tc>
                <a:tc>
                  <a:txBody>
                    <a:bodyPr/>
                    <a:lstStyle/>
                    <a:p>
                      <a:pPr>
                        <a:lnSpc>
                          <a:spcPct val="100000"/>
                        </a:lnSpc>
                      </a:pPr>
                      <a:endParaRPr sz="1000" dirty="0">
                        <a:latin typeface="Century Gothic" panose="020B0502020202020204" pitchFamily="34" charset="0"/>
                        <a:cs typeface="Times New Roman"/>
                      </a:endParaRPr>
                    </a:p>
                  </a:txBody>
                  <a:tcPr marL="0" marR="0" marT="0" marB="0"/>
                </a:tc>
                <a:tc>
                  <a:txBody>
                    <a:bodyPr/>
                    <a:lstStyle/>
                    <a:p>
                      <a:pPr>
                        <a:lnSpc>
                          <a:spcPct val="100000"/>
                        </a:lnSpc>
                      </a:pPr>
                      <a:endParaRPr sz="1000" dirty="0">
                        <a:latin typeface="Century Gothic" panose="020B0502020202020204" pitchFamily="34" charset="0"/>
                        <a:cs typeface="Times New Roman"/>
                      </a:endParaRPr>
                    </a:p>
                  </a:txBody>
                  <a:tcPr marL="0" marR="0" marT="0" marB="0"/>
                </a:tc>
                <a:tc>
                  <a:txBody>
                    <a:bodyPr/>
                    <a:lstStyle/>
                    <a:p>
                      <a:pPr>
                        <a:lnSpc>
                          <a:spcPct val="100000"/>
                        </a:lnSpc>
                      </a:pPr>
                      <a:endParaRPr sz="1000" dirty="0">
                        <a:latin typeface="Century Gothic" panose="020B0502020202020204" pitchFamily="34" charset="0"/>
                        <a:cs typeface="Times New Roman"/>
                      </a:endParaRPr>
                    </a:p>
                  </a:txBody>
                  <a:tcPr marL="0" marR="0" marT="0" marB="0"/>
                </a:tc>
                <a:tc>
                  <a:txBody>
                    <a:bodyPr/>
                    <a:lstStyle/>
                    <a:p>
                      <a:pPr>
                        <a:lnSpc>
                          <a:spcPct val="100000"/>
                        </a:lnSpc>
                        <a:spcBef>
                          <a:spcPts val="50"/>
                        </a:spcBef>
                      </a:pPr>
                      <a:endParaRPr sz="1000" dirty="0">
                        <a:latin typeface="Century Gothic" panose="020B0502020202020204" pitchFamily="34" charset="0"/>
                        <a:cs typeface="Times New Roman"/>
                      </a:endParaRPr>
                    </a:p>
                    <a:p>
                      <a:pPr algn="ctr">
                        <a:lnSpc>
                          <a:spcPts val="1305"/>
                        </a:lnSpc>
                      </a:pPr>
                      <a:r>
                        <a:rPr lang="ru-RU" sz="1000" spc="-5" dirty="0" smtClean="0">
                          <a:latin typeface="Century Gothic" panose="020B0502020202020204" pitchFamily="34" charset="0"/>
                          <a:cs typeface="Calibri"/>
                        </a:rPr>
                        <a:t>29,5</a:t>
                      </a:r>
                      <a:endParaRPr sz="1000" dirty="0">
                        <a:latin typeface="Century Gothic" panose="020B0502020202020204" pitchFamily="34" charset="0"/>
                        <a:cs typeface="Calibri"/>
                      </a:endParaRPr>
                    </a:p>
                  </a:txBody>
                  <a:tcPr marL="0" marR="0" marT="6350" marB="0"/>
                </a:tc>
                <a:tc>
                  <a:txBody>
                    <a:bodyPr/>
                    <a:lstStyle/>
                    <a:p>
                      <a:pPr>
                        <a:lnSpc>
                          <a:spcPct val="100000"/>
                        </a:lnSpc>
                        <a:spcBef>
                          <a:spcPts val="50"/>
                        </a:spcBef>
                      </a:pPr>
                      <a:endParaRPr sz="1000" dirty="0">
                        <a:latin typeface="Century Gothic" panose="020B0502020202020204" pitchFamily="34" charset="0"/>
                        <a:cs typeface="Times New Roman"/>
                      </a:endParaRPr>
                    </a:p>
                    <a:p>
                      <a:pPr marL="101600" algn="ctr">
                        <a:lnSpc>
                          <a:spcPts val="1305"/>
                        </a:lnSpc>
                      </a:pPr>
                      <a:r>
                        <a:rPr lang="ru-RU" sz="1000" spc="-5" dirty="0" smtClean="0">
                          <a:latin typeface="Century Gothic" panose="020B0502020202020204" pitchFamily="34" charset="0"/>
                          <a:cs typeface="Calibri"/>
                        </a:rPr>
                        <a:t>58,4</a:t>
                      </a:r>
                      <a:endParaRPr sz="1000" dirty="0">
                        <a:latin typeface="Century Gothic" panose="020B0502020202020204" pitchFamily="34" charset="0"/>
                        <a:cs typeface="Calibri"/>
                      </a:endParaRPr>
                    </a:p>
                  </a:txBody>
                  <a:tcPr marL="0" marR="0" marT="6350" marB="0"/>
                </a:tc>
              </a:tr>
            </a:tbl>
          </a:graphicData>
        </a:graphic>
      </p:graphicFrame>
      <p:graphicFrame>
        <p:nvGraphicFramePr>
          <p:cNvPr id="33" name="Диаграмма 32"/>
          <p:cNvGraphicFramePr/>
          <p:nvPr>
            <p:extLst>
              <p:ext uri="{D42A27DB-BD31-4B8C-83A1-F6EECF244321}">
                <p14:modId xmlns:p14="http://schemas.microsoft.com/office/powerpoint/2010/main" val="2951503912"/>
              </p:ext>
            </p:extLst>
          </p:nvPr>
        </p:nvGraphicFramePr>
        <p:xfrm>
          <a:off x="1295714" y="1541579"/>
          <a:ext cx="5483940" cy="3358444"/>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47971" y="2165603"/>
            <a:ext cx="2942081" cy="187528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67721" y="209816"/>
            <a:ext cx="7147559" cy="1917833"/>
          </a:xfrm>
          <a:prstGeom prst="rect">
            <a:avLst/>
          </a:prstGeom>
        </p:spPr>
        <p:txBody>
          <a:bodyPr vert="horz" wrap="square" lIns="0" tIns="12065" rIns="0" bIns="0" rtlCol="0">
            <a:spAutoFit/>
          </a:bodyPr>
          <a:lstStyle/>
          <a:p>
            <a:pPr marR="5080" algn="r">
              <a:lnSpc>
                <a:spcPct val="100000"/>
              </a:lnSpc>
              <a:spcBef>
                <a:spcPts val="95"/>
              </a:spcBef>
            </a:pPr>
            <a:r>
              <a:rPr lang="ru-RU" sz="1600" b="1" dirty="0" smtClean="0">
                <a:latin typeface="Century Gothic" panose="020B0502020202020204" pitchFamily="34" charset="0"/>
                <a:cs typeface="Times New Roman"/>
              </a:rPr>
              <a:t>21</a:t>
            </a:r>
            <a:endParaRPr sz="1600" dirty="0">
              <a:latin typeface="Century Gothic" panose="020B0502020202020204" pitchFamily="34" charset="0"/>
              <a:cs typeface="Times New Roman"/>
            </a:endParaRPr>
          </a:p>
          <a:p>
            <a:pPr>
              <a:lnSpc>
                <a:spcPct val="100000"/>
              </a:lnSpc>
              <a:spcBef>
                <a:spcPts val="25"/>
              </a:spcBef>
            </a:pPr>
            <a:endParaRPr sz="1650" dirty="0">
              <a:latin typeface="Times New Roman"/>
              <a:cs typeface="Times New Roman"/>
            </a:endParaRPr>
          </a:p>
          <a:p>
            <a:pPr marR="116205" algn="ctr">
              <a:lnSpc>
                <a:spcPct val="100000"/>
              </a:lnSpc>
            </a:pPr>
            <a:r>
              <a:rPr sz="1800" b="1" u="sng" spc="-5" dirty="0">
                <a:solidFill>
                  <a:srgbClr val="964A7B"/>
                </a:solidFill>
                <a:latin typeface="Century Gothic" panose="020B0502020202020204" pitchFamily="34" charset="0"/>
                <a:cs typeface="Franklin Gothic Medium"/>
              </a:rPr>
              <a:t>РЕАЛИЗАЦИЯ НАЦИОНАЛЬНЫХ</a:t>
            </a:r>
            <a:r>
              <a:rPr sz="1800" b="1" u="sng" spc="-10" dirty="0">
                <a:solidFill>
                  <a:srgbClr val="964A7B"/>
                </a:solidFill>
                <a:latin typeface="Century Gothic" panose="020B0502020202020204" pitchFamily="34" charset="0"/>
                <a:cs typeface="Franklin Gothic Medium"/>
              </a:rPr>
              <a:t> </a:t>
            </a:r>
            <a:r>
              <a:rPr sz="1800" b="1" u="sng" spc="-5" dirty="0">
                <a:solidFill>
                  <a:srgbClr val="964A7B"/>
                </a:solidFill>
                <a:latin typeface="Century Gothic" panose="020B0502020202020204" pitchFamily="34" charset="0"/>
                <a:cs typeface="Franklin Gothic Medium"/>
              </a:rPr>
              <a:t>ПРОЕКТОВ</a:t>
            </a:r>
            <a:endParaRPr sz="1800" b="1" dirty="0">
              <a:latin typeface="Century Gothic" panose="020B0502020202020204" pitchFamily="34" charset="0"/>
              <a:cs typeface="Franklin Gothic Medium"/>
            </a:endParaRPr>
          </a:p>
          <a:p>
            <a:pPr marL="254635" marR="367030" algn="ctr">
              <a:lnSpc>
                <a:spcPts val="1760"/>
              </a:lnSpc>
              <a:spcBef>
                <a:spcPts val="1675"/>
              </a:spcBef>
            </a:pPr>
            <a:r>
              <a:rPr lang="ru-RU" sz="1400" b="1" spc="-5" dirty="0" smtClean="0">
                <a:latin typeface="Century Gothic" panose="020B0502020202020204" pitchFamily="34" charset="0"/>
                <a:cs typeface="Cambria"/>
              </a:rPr>
              <a:t>Национальные</a:t>
            </a:r>
            <a:r>
              <a:rPr sz="1400" b="1" spc="-5" dirty="0" smtClean="0">
                <a:latin typeface="Century Gothic" panose="020B0502020202020204" pitchFamily="34" charset="0"/>
                <a:cs typeface="Cambria"/>
              </a:rPr>
              <a:t> </a:t>
            </a:r>
            <a:r>
              <a:rPr lang="ru-RU" sz="1400" b="1" spc="-5" dirty="0" smtClean="0">
                <a:latin typeface="Century Gothic" panose="020B0502020202020204" pitchFamily="34" charset="0"/>
                <a:cs typeface="Cambria"/>
              </a:rPr>
              <a:t>цели</a:t>
            </a:r>
            <a:r>
              <a:rPr sz="1400" b="1" spc="-5" dirty="0" smtClean="0">
                <a:latin typeface="Century Gothic" panose="020B0502020202020204" pitchFamily="34" charset="0"/>
                <a:cs typeface="Cambria"/>
              </a:rPr>
              <a:t> </a:t>
            </a:r>
            <a:r>
              <a:rPr sz="1400" b="1" spc="-5" dirty="0">
                <a:latin typeface="Century Gothic" panose="020B0502020202020204" pitchFamily="34" charset="0"/>
                <a:cs typeface="Cambria"/>
              </a:rPr>
              <a:t>развития страны реализуются </a:t>
            </a:r>
            <a:r>
              <a:rPr sz="1400" b="1" dirty="0">
                <a:latin typeface="Century Gothic" panose="020B0502020202020204" pitchFamily="34" charset="0"/>
                <a:cs typeface="Cambria"/>
              </a:rPr>
              <a:t>на  </a:t>
            </a:r>
            <a:r>
              <a:rPr sz="1400" b="1" spc="-5" dirty="0">
                <a:latin typeface="Century Gothic" panose="020B0502020202020204" pitchFamily="34" charset="0"/>
                <a:cs typeface="Cambria"/>
              </a:rPr>
              <a:t>основании Указа Президента Российской</a:t>
            </a:r>
            <a:r>
              <a:rPr sz="1400" b="1" spc="30" dirty="0">
                <a:latin typeface="Century Gothic" panose="020B0502020202020204" pitchFamily="34" charset="0"/>
                <a:cs typeface="Cambria"/>
              </a:rPr>
              <a:t> </a:t>
            </a:r>
            <a:r>
              <a:rPr sz="1400" b="1" spc="-5" dirty="0">
                <a:latin typeface="Century Gothic" panose="020B0502020202020204" pitchFamily="34" charset="0"/>
                <a:cs typeface="Cambria"/>
              </a:rPr>
              <a:t>Федерации</a:t>
            </a:r>
            <a:endParaRPr sz="1400" b="1" dirty="0">
              <a:latin typeface="Century Gothic" panose="020B0502020202020204" pitchFamily="34" charset="0"/>
              <a:cs typeface="Cambria"/>
            </a:endParaRPr>
          </a:p>
          <a:p>
            <a:pPr marR="117475" algn="ctr">
              <a:lnSpc>
                <a:spcPts val="1680"/>
              </a:lnSpc>
            </a:pPr>
            <a:r>
              <a:rPr lang="ru-RU" sz="1400" b="1" spc="-5" dirty="0" smtClean="0">
                <a:latin typeface="Century Gothic" panose="020B0502020202020204" pitchFamily="34" charset="0"/>
                <a:cs typeface="Cambria"/>
              </a:rPr>
              <a:t>от</a:t>
            </a:r>
            <a:r>
              <a:rPr sz="1400" b="1" spc="-5" dirty="0" smtClean="0">
                <a:latin typeface="Century Gothic" panose="020B0502020202020204" pitchFamily="34" charset="0"/>
                <a:cs typeface="Cambria"/>
              </a:rPr>
              <a:t> </a:t>
            </a:r>
            <a:r>
              <a:rPr lang="ru-RU" sz="1400" b="1" spc="-5" dirty="0" smtClean="0">
                <a:latin typeface="Century Gothic" panose="020B0502020202020204" pitchFamily="34" charset="0"/>
                <a:cs typeface="Cambria"/>
              </a:rPr>
              <a:t>21.07.2020</a:t>
            </a:r>
            <a:r>
              <a:rPr sz="1400" b="1" spc="-5" dirty="0" smtClean="0">
                <a:latin typeface="Century Gothic" panose="020B0502020202020204" pitchFamily="34" charset="0"/>
                <a:cs typeface="Cambria"/>
              </a:rPr>
              <a:t> </a:t>
            </a:r>
            <a:r>
              <a:rPr sz="1400" b="1" dirty="0">
                <a:latin typeface="Century Gothic" panose="020B0502020202020204" pitchFamily="34" charset="0"/>
                <a:cs typeface="Cambria"/>
              </a:rPr>
              <a:t>№ </a:t>
            </a:r>
            <a:r>
              <a:rPr lang="ru-RU" sz="1400" b="1" spc="-5" dirty="0" smtClean="0">
                <a:latin typeface="Century Gothic" panose="020B0502020202020204" pitchFamily="34" charset="0"/>
                <a:cs typeface="Cambria"/>
              </a:rPr>
              <a:t>474</a:t>
            </a:r>
            <a:r>
              <a:rPr sz="1400" b="1" spc="-5" dirty="0" smtClean="0">
                <a:latin typeface="Century Gothic" panose="020B0502020202020204" pitchFamily="34" charset="0"/>
                <a:cs typeface="Cambria"/>
              </a:rPr>
              <a:t> </a:t>
            </a:r>
            <a:r>
              <a:rPr sz="1400" b="1" dirty="0" smtClean="0">
                <a:latin typeface="Century Gothic" panose="020B0502020202020204" pitchFamily="34" charset="0"/>
                <a:cs typeface="Cambria"/>
              </a:rPr>
              <a:t>«</a:t>
            </a:r>
            <a:r>
              <a:rPr lang="ru-RU" sz="1400" b="1" dirty="0" smtClean="0">
                <a:latin typeface="Century Gothic" panose="020B0502020202020204" pitchFamily="34" charset="0"/>
                <a:cs typeface="Cambria"/>
              </a:rPr>
              <a:t>О национальных</a:t>
            </a:r>
            <a:r>
              <a:rPr sz="1400" b="1" spc="-5" dirty="0" smtClean="0">
                <a:latin typeface="Century Gothic" panose="020B0502020202020204" pitchFamily="34" charset="0"/>
                <a:cs typeface="Cambria"/>
              </a:rPr>
              <a:t> </a:t>
            </a:r>
            <a:r>
              <a:rPr lang="ru-RU" sz="1400" b="1" spc="-5" dirty="0" smtClean="0">
                <a:latin typeface="Century Gothic" panose="020B0502020202020204" pitchFamily="34" charset="0"/>
                <a:cs typeface="Cambria"/>
              </a:rPr>
              <a:t>целях развития</a:t>
            </a:r>
            <a:endParaRPr sz="1400" b="1" dirty="0">
              <a:latin typeface="Century Gothic" panose="020B0502020202020204" pitchFamily="34" charset="0"/>
              <a:cs typeface="Cambria"/>
            </a:endParaRPr>
          </a:p>
          <a:p>
            <a:pPr marR="114300" algn="ctr">
              <a:lnSpc>
                <a:spcPts val="1780"/>
              </a:lnSpc>
            </a:pPr>
            <a:r>
              <a:rPr lang="ru-RU" sz="1400" b="1" spc="-5" dirty="0" smtClean="0">
                <a:latin typeface="Century Gothic" panose="020B0502020202020204" pitchFamily="34" charset="0"/>
                <a:cs typeface="Cambria"/>
              </a:rPr>
              <a:t>Российской</a:t>
            </a:r>
            <a:r>
              <a:rPr sz="1400" b="1" spc="-5" dirty="0" smtClean="0">
                <a:latin typeface="Century Gothic" panose="020B0502020202020204" pitchFamily="34" charset="0"/>
                <a:cs typeface="Cambria"/>
              </a:rPr>
              <a:t> </a:t>
            </a:r>
            <a:r>
              <a:rPr lang="ru-RU" sz="1400" b="1" spc="-5" dirty="0" smtClean="0">
                <a:latin typeface="Century Gothic" panose="020B0502020202020204" pitchFamily="34" charset="0"/>
                <a:cs typeface="Cambria"/>
              </a:rPr>
              <a:t>Федерации</a:t>
            </a:r>
            <a:r>
              <a:rPr sz="1400" b="1" spc="-5" dirty="0" smtClean="0">
                <a:latin typeface="Century Gothic" panose="020B0502020202020204" pitchFamily="34" charset="0"/>
                <a:cs typeface="Cambria"/>
              </a:rPr>
              <a:t> </a:t>
            </a:r>
            <a:r>
              <a:rPr lang="ru-RU" sz="1400" b="1" dirty="0" smtClean="0">
                <a:latin typeface="Century Gothic" panose="020B0502020202020204" pitchFamily="34" charset="0"/>
                <a:cs typeface="Cambria"/>
              </a:rPr>
              <a:t>на период </a:t>
            </a:r>
            <a:r>
              <a:rPr lang="ru-RU" sz="1400" b="1" spc="-5" dirty="0" smtClean="0">
                <a:latin typeface="Century Gothic" panose="020B0502020202020204" pitchFamily="34" charset="0"/>
                <a:cs typeface="Cambria"/>
              </a:rPr>
              <a:t>до</a:t>
            </a:r>
            <a:r>
              <a:rPr sz="1400" b="1" spc="-5" dirty="0" smtClean="0">
                <a:latin typeface="Century Gothic" panose="020B0502020202020204" pitchFamily="34" charset="0"/>
                <a:cs typeface="Cambria"/>
              </a:rPr>
              <a:t> 20</a:t>
            </a:r>
            <a:r>
              <a:rPr lang="ru-RU" sz="1400" b="1" spc="-5" dirty="0" smtClean="0">
                <a:latin typeface="Century Gothic" panose="020B0502020202020204" pitchFamily="34" charset="0"/>
                <a:cs typeface="Cambria"/>
              </a:rPr>
              <a:t>30</a:t>
            </a:r>
            <a:r>
              <a:rPr sz="1400" b="1" spc="15" dirty="0" smtClean="0">
                <a:latin typeface="Century Gothic" panose="020B0502020202020204" pitchFamily="34" charset="0"/>
                <a:cs typeface="Cambria"/>
              </a:rPr>
              <a:t> </a:t>
            </a:r>
            <a:r>
              <a:rPr sz="1400" b="1" dirty="0">
                <a:latin typeface="Century Gothic" panose="020B0502020202020204" pitchFamily="34" charset="0"/>
                <a:cs typeface="Cambria"/>
              </a:rPr>
              <a:t>года».</a:t>
            </a:r>
          </a:p>
        </p:txBody>
      </p:sp>
      <p:sp>
        <p:nvSpPr>
          <p:cNvPr id="4" name="object 4"/>
          <p:cNvSpPr txBox="1"/>
          <p:nvPr/>
        </p:nvSpPr>
        <p:spPr>
          <a:xfrm>
            <a:off x="237007" y="6951819"/>
            <a:ext cx="7045325" cy="1020792"/>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4AACC5"/>
                </a:solidFill>
                <a:latin typeface="Century Gothic" panose="020B0502020202020204" pitchFamily="34" charset="0"/>
                <a:cs typeface="Calibri"/>
              </a:rPr>
              <a:t>РАСХОДЫ </a:t>
            </a:r>
            <a:r>
              <a:rPr sz="1500" b="1" spc="-5" dirty="0">
                <a:solidFill>
                  <a:srgbClr val="4AACC5"/>
                </a:solidFill>
                <a:latin typeface="Century Gothic" panose="020B0502020202020204" pitchFamily="34" charset="0"/>
                <a:cs typeface="Calibri"/>
              </a:rPr>
              <a:t>МЕСТНОГО БЮДЖЕТА </a:t>
            </a:r>
            <a:r>
              <a:rPr sz="1500" b="1" dirty="0">
                <a:solidFill>
                  <a:srgbClr val="4AACC5"/>
                </a:solidFill>
                <a:latin typeface="Century Gothic" panose="020B0502020202020204" pitchFamily="34" charset="0"/>
                <a:cs typeface="Calibri"/>
              </a:rPr>
              <a:t>НА</a:t>
            </a:r>
            <a:r>
              <a:rPr sz="1500" b="1" spc="-30" dirty="0">
                <a:solidFill>
                  <a:srgbClr val="4AACC5"/>
                </a:solidFill>
                <a:latin typeface="Century Gothic" panose="020B0502020202020204" pitchFamily="34" charset="0"/>
                <a:cs typeface="Calibri"/>
              </a:rPr>
              <a:t> </a:t>
            </a:r>
            <a:r>
              <a:rPr sz="1500" b="1" spc="-5" dirty="0">
                <a:solidFill>
                  <a:srgbClr val="4AACC5"/>
                </a:solidFill>
                <a:latin typeface="Century Gothic" panose="020B0502020202020204" pitchFamily="34" charset="0"/>
                <a:cs typeface="Calibri"/>
              </a:rPr>
              <a:t>РЕАЛИЗАЦИЮ</a:t>
            </a:r>
            <a:endParaRPr sz="1500" dirty="0">
              <a:latin typeface="Century Gothic" panose="020B0502020202020204" pitchFamily="34" charset="0"/>
              <a:cs typeface="Calibri"/>
            </a:endParaRPr>
          </a:p>
          <a:p>
            <a:pPr marL="12700">
              <a:lnSpc>
                <a:spcPct val="100000"/>
              </a:lnSpc>
              <a:spcBef>
                <a:spcPts val="40"/>
              </a:spcBef>
            </a:pPr>
            <a:r>
              <a:rPr sz="1500" b="1" spc="-5" dirty="0">
                <a:solidFill>
                  <a:srgbClr val="4AACC5"/>
                </a:solidFill>
                <a:latin typeface="Century Gothic" panose="020B0502020202020204" pitchFamily="34" charset="0"/>
                <a:cs typeface="Calibri"/>
              </a:rPr>
              <a:t>НАЦИОНАЛЬНЫХ ПРОЕКТОВ РОССИЙСКОЙ ФЕДЕРАЦИИ </a:t>
            </a:r>
            <a:r>
              <a:rPr sz="1500" b="1" dirty="0">
                <a:solidFill>
                  <a:srgbClr val="4AACC5"/>
                </a:solidFill>
                <a:latin typeface="Century Gothic" panose="020B0502020202020204" pitchFamily="34" charset="0"/>
                <a:cs typeface="Calibri"/>
              </a:rPr>
              <a:t>В </a:t>
            </a:r>
            <a:r>
              <a:rPr lang="ru-RU" sz="1500" b="1" spc="-5" dirty="0" smtClean="0">
                <a:solidFill>
                  <a:srgbClr val="4AACC5"/>
                </a:solidFill>
                <a:latin typeface="Century Gothic" panose="020B0502020202020204" pitchFamily="34" charset="0"/>
                <a:cs typeface="Calibri"/>
              </a:rPr>
              <a:t>2022</a:t>
            </a:r>
            <a:r>
              <a:rPr sz="1500" b="1" spc="-5" dirty="0" smtClean="0">
                <a:solidFill>
                  <a:srgbClr val="4AACC5"/>
                </a:solidFill>
                <a:latin typeface="Century Gothic" panose="020B0502020202020204" pitchFamily="34" charset="0"/>
                <a:cs typeface="Calibri"/>
              </a:rPr>
              <a:t> </a:t>
            </a:r>
            <a:r>
              <a:rPr sz="1500" b="1" dirty="0">
                <a:solidFill>
                  <a:srgbClr val="4AACC5"/>
                </a:solidFill>
                <a:latin typeface="Century Gothic" panose="020B0502020202020204" pitchFamily="34" charset="0"/>
                <a:cs typeface="Calibri"/>
              </a:rPr>
              <a:t>– </a:t>
            </a:r>
            <a:r>
              <a:rPr sz="1500" b="1" spc="-5" dirty="0" smtClean="0">
                <a:solidFill>
                  <a:srgbClr val="4AACC5"/>
                </a:solidFill>
                <a:latin typeface="Century Gothic" panose="020B0502020202020204" pitchFamily="34" charset="0"/>
                <a:cs typeface="Calibri"/>
              </a:rPr>
              <a:t>202</a:t>
            </a:r>
            <a:r>
              <a:rPr lang="ru-RU" sz="1500" b="1" spc="-5" dirty="0" smtClean="0">
                <a:solidFill>
                  <a:srgbClr val="4AACC5"/>
                </a:solidFill>
                <a:latin typeface="Century Gothic" panose="020B0502020202020204" pitchFamily="34" charset="0"/>
                <a:cs typeface="Calibri"/>
              </a:rPr>
              <a:t>4</a:t>
            </a:r>
            <a:r>
              <a:rPr sz="1500" b="1" spc="50" dirty="0" smtClean="0">
                <a:solidFill>
                  <a:srgbClr val="4AACC5"/>
                </a:solidFill>
                <a:latin typeface="Century Gothic" panose="020B0502020202020204" pitchFamily="34" charset="0"/>
                <a:cs typeface="Calibri"/>
              </a:rPr>
              <a:t> </a:t>
            </a:r>
            <a:r>
              <a:rPr sz="1500" b="1" dirty="0">
                <a:solidFill>
                  <a:srgbClr val="4AACC5"/>
                </a:solidFill>
                <a:latin typeface="Century Gothic" panose="020B0502020202020204" pitchFamily="34" charset="0"/>
                <a:cs typeface="Calibri"/>
              </a:rPr>
              <a:t>ГОДАХ</a:t>
            </a:r>
            <a:endParaRPr sz="1500" dirty="0">
              <a:latin typeface="Century Gothic" panose="020B0502020202020204" pitchFamily="34" charset="0"/>
              <a:cs typeface="Calibri"/>
            </a:endParaRPr>
          </a:p>
          <a:p>
            <a:pPr marR="5080" algn="r">
              <a:lnSpc>
                <a:spcPct val="100000"/>
              </a:lnSpc>
              <a:spcBef>
                <a:spcPts val="905"/>
              </a:spcBef>
            </a:pPr>
            <a:r>
              <a:rPr sz="1300" spc="-5" dirty="0">
                <a:solidFill>
                  <a:srgbClr val="30839A"/>
                </a:solidFill>
                <a:latin typeface="Century Gothic" panose="020B0502020202020204" pitchFamily="34" charset="0"/>
                <a:cs typeface="Times New Roman"/>
              </a:rPr>
              <a:t>млн.</a:t>
            </a:r>
            <a:r>
              <a:rPr sz="1300" spc="-75" dirty="0">
                <a:solidFill>
                  <a:srgbClr val="30839A"/>
                </a:solidFill>
                <a:latin typeface="Century Gothic" panose="020B0502020202020204" pitchFamily="34" charset="0"/>
                <a:cs typeface="Times New Roman"/>
              </a:rPr>
              <a:t> </a:t>
            </a:r>
            <a:r>
              <a:rPr sz="1300" spc="-10" dirty="0">
                <a:solidFill>
                  <a:srgbClr val="30839A"/>
                </a:solidFill>
                <a:latin typeface="Century Gothic" panose="020B0502020202020204" pitchFamily="34" charset="0"/>
                <a:cs typeface="Times New Roman"/>
              </a:rPr>
              <a:t>рублей</a:t>
            </a:r>
            <a:endParaRPr sz="1300" dirty="0">
              <a:latin typeface="Century Gothic" panose="020B0502020202020204" pitchFamily="34" charset="0"/>
              <a:cs typeface="Times New Roman"/>
            </a:endParaRPr>
          </a:p>
        </p:txBody>
      </p:sp>
      <p:graphicFrame>
        <p:nvGraphicFramePr>
          <p:cNvPr id="5" name="object 5"/>
          <p:cNvGraphicFramePr>
            <a:graphicFrameLocks noGrp="1"/>
          </p:cNvGraphicFramePr>
          <p:nvPr>
            <p:extLst>
              <p:ext uri="{D42A27DB-BD31-4B8C-83A1-F6EECF244321}">
                <p14:modId xmlns:p14="http://schemas.microsoft.com/office/powerpoint/2010/main" val="292333919"/>
              </p:ext>
            </p:extLst>
          </p:nvPr>
        </p:nvGraphicFramePr>
        <p:xfrm>
          <a:off x="120650" y="8020899"/>
          <a:ext cx="7032624" cy="2316068"/>
        </p:xfrm>
        <a:graphic>
          <a:graphicData uri="http://schemas.openxmlformats.org/drawingml/2006/table">
            <a:tbl>
              <a:tblPr firstRow="1" bandRow="1">
                <a:tableStyleId>{2D5ABB26-0587-4C30-8999-92F81FD0307C}</a:tableStyleId>
              </a:tblPr>
              <a:tblGrid>
                <a:gridCol w="365011"/>
                <a:gridCol w="3902189"/>
                <a:gridCol w="965389"/>
                <a:gridCol w="878375"/>
                <a:gridCol w="921660"/>
              </a:tblGrid>
              <a:tr h="402319">
                <a:tc>
                  <a:txBody>
                    <a:bodyPr/>
                    <a:lstStyle/>
                    <a:p>
                      <a:pPr marL="13335" marR="6350" indent="48260">
                        <a:lnSpc>
                          <a:spcPts val="1360"/>
                        </a:lnSpc>
                        <a:spcBef>
                          <a:spcPts val="590"/>
                        </a:spcBef>
                      </a:pPr>
                      <a:r>
                        <a:rPr sz="1150" b="1" dirty="0">
                          <a:solidFill>
                            <a:srgbClr val="FFFFFF"/>
                          </a:solidFill>
                          <a:latin typeface="Century Gothic" panose="020B0502020202020204" pitchFamily="34" charset="0"/>
                          <a:cs typeface="Cambria"/>
                        </a:rPr>
                        <a:t>№  п/п</a:t>
                      </a:r>
                      <a:endParaRPr sz="1150" dirty="0">
                        <a:latin typeface="Century Gothic" panose="020B0502020202020204" pitchFamily="34" charset="0"/>
                        <a:cs typeface="Cambria"/>
                      </a:endParaRPr>
                    </a:p>
                  </a:txBody>
                  <a:tcPr marL="0" marR="0" marT="74930" marB="0">
                    <a:lnL w="6350">
                      <a:solidFill>
                        <a:srgbClr val="91CDDC"/>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a:txBody>
                    <a:bodyPr/>
                    <a:lstStyle/>
                    <a:p>
                      <a:pPr marL="427990" marR="150495" indent="-273685">
                        <a:lnSpc>
                          <a:spcPts val="1360"/>
                        </a:lnSpc>
                        <a:spcBef>
                          <a:spcPts val="590"/>
                        </a:spcBef>
                      </a:pPr>
                      <a:r>
                        <a:rPr lang="ru-RU" sz="1150" b="1" spc="-5" dirty="0" smtClean="0">
                          <a:solidFill>
                            <a:srgbClr val="FFFFFF"/>
                          </a:solidFill>
                          <a:latin typeface="Century Gothic" panose="020B0502020202020204" pitchFamily="34" charset="0"/>
                          <a:cs typeface="Cambria"/>
                        </a:rPr>
                        <a:t>Наименование</a:t>
                      </a:r>
                      <a:r>
                        <a:rPr sz="1150" b="1" spc="-5" dirty="0" smtClean="0">
                          <a:solidFill>
                            <a:srgbClr val="FFFFFF"/>
                          </a:solidFill>
                          <a:latin typeface="Century Gothic" panose="020B0502020202020204" pitchFamily="34" charset="0"/>
                          <a:cs typeface="Cambria"/>
                        </a:rPr>
                        <a:t> </a:t>
                      </a:r>
                      <a:r>
                        <a:rPr lang="ru-RU" sz="1150" b="1" spc="-5" dirty="0" smtClean="0">
                          <a:solidFill>
                            <a:srgbClr val="FFFFFF"/>
                          </a:solidFill>
                          <a:latin typeface="Century Gothic" panose="020B0502020202020204" pitchFamily="34" charset="0"/>
                          <a:cs typeface="Cambria"/>
                        </a:rPr>
                        <a:t>регионального</a:t>
                      </a:r>
                      <a:r>
                        <a:rPr sz="1150" b="1" spc="-5" dirty="0" smtClean="0">
                          <a:solidFill>
                            <a:srgbClr val="FFFFFF"/>
                          </a:solidFill>
                          <a:latin typeface="Century Gothic" panose="020B0502020202020204" pitchFamily="34" charset="0"/>
                          <a:cs typeface="Cambria"/>
                        </a:rPr>
                        <a:t> </a:t>
                      </a:r>
                      <a:r>
                        <a:rPr sz="1150" b="1" dirty="0">
                          <a:solidFill>
                            <a:srgbClr val="FFFFFF"/>
                          </a:solidFill>
                          <a:latin typeface="Century Gothic" panose="020B0502020202020204" pitchFamily="34" charset="0"/>
                          <a:cs typeface="Cambria"/>
                        </a:rPr>
                        <a:t>проекта в  </a:t>
                      </a:r>
                      <a:r>
                        <a:rPr sz="1150" b="1" spc="-5" dirty="0">
                          <a:solidFill>
                            <a:srgbClr val="FFFFFF"/>
                          </a:solidFill>
                          <a:latin typeface="Century Gothic" panose="020B0502020202020204" pitchFamily="34" charset="0"/>
                          <a:cs typeface="Cambria"/>
                        </a:rPr>
                        <a:t>составе национального</a:t>
                      </a:r>
                      <a:r>
                        <a:rPr sz="1150" b="1" spc="-15" dirty="0">
                          <a:solidFill>
                            <a:srgbClr val="FFFFFF"/>
                          </a:solidFill>
                          <a:latin typeface="Century Gothic" panose="020B0502020202020204" pitchFamily="34" charset="0"/>
                          <a:cs typeface="Cambria"/>
                        </a:rPr>
                        <a:t> </a:t>
                      </a:r>
                      <a:r>
                        <a:rPr sz="1150" b="1" dirty="0">
                          <a:solidFill>
                            <a:srgbClr val="FFFFFF"/>
                          </a:solidFill>
                          <a:latin typeface="Century Gothic" panose="020B0502020202020204" pitchFamily="34" charset="0"/>
                          <a:cs typeface="Cambria"/>
                        </a:rPr>
                        <a:t>проекта</a:t>
                      </a:r>
                      <a:endParaRPr sz="1150" dirty="0">
                        <a:latin typeface="Century Gothic" panose="020B0502020202020204" pitchFamily="34" charset="0"/>
                        <a:cs typeface="Cambria"/>
                      </a:endParaRPr>
                    </a:p>
                  </a:txBody>
                  <a:tcPr marL="0" marR="0" marT="7493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a:txBody>
                    <a:bodyPr/>
                    <a:lstStyle/>
                    <a:p>
                      <a:pPr>
                        <a:lnSpc>
                          <a:spcPct val="100000"/>
                        </a:lnSpc>
                        <a:spcBef>
                          <a:spcPts val="50"/>
                        </a:spcBef>
                      </a:pPr>
                      <a:endParaRPr sz="1000" dirty="0">
                        <a:latin typeface="Century Gothic" panose="020B0502020202020204" pitchFamily="34" charset="0"/>
                        <a:cs typeface="Times New Roman"/>
                      </a:endParaRPr>
                    </a:p>
                    <a:p>
                      <a:pPr marL="1270" algn="ctr">
                        <a:lnSpc>
                          <a:spcPct val="100000"/>
                        </a:lnSpc>
                      </a:pPr>
                      <a:r>
                        <a:rPr sz="1150" b="1" spc="-5" dirty="0" smtClean="0">
                          <a:solidFill>
                            <a:srgbClr val="FFFFFF"/>
                          </a:solidFill>
                          <a:latin typeface="Century Gothic" panose="020B0502020202020204" pitchFamily="34" charset="0"/>
                          <a:cs typeface="Cambria"/>
                        </a:rPr>
                        <a:t>202</a:t>
                      </a:r>
                      <a:r>
                        <a:rPr lang="ru-RU" sz="1150" b="1" spc="-5" dirty="0" smtClean="0">
                          <a:solidFill>
                            <a:srgbClr val="FFFFFF"/>
                          </a:solidFill>
                          <a:latin typeface="Century Gothic" panose="020B0502020202020204" pitchFamily="34" charset="0"/>
                          <a:cs typeface="Cambria"/>
                        </a:rPr>
                        <a:t>2</a:t>
                      </a:r>
                      <a:r>
                        <a:rPr sz="1150" b="1" spc="-7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6350" marB="0">
                    <a:lnL w="6350" cap="flat" cmpd="sng" algn="ctr">
                      <a:solidFill>
                        <a:srgbClr val="D9D9D9"/>
                      </a:solidFill>
                      <a:prstDash val="solid"/>
                      <a:round/>
                      <a:headEnd type="none" w="med" len="med"/>
                      <a:tailEnd type="none" w="med" len="med"/>
                    </a:lnL>
                    <a:lnR w="6350">
                      <a:solidFill>
                        <a:srgbClr val="D9D9D9"/>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solidFill>
                      <a:srgbClr val="4AACC5"/>
                    </a:solidFill>
                  </a:tcPr>
                </a:tc>
                <a:tc>
                  <a:txBody>
                    <a:bodyPr/>
                    <a:lstStyle/>
                    <a:p>
                      <a:pPr>
                        <a:lnSpc>
                          <a:spcPct val="100000"/>
                        </a:lnSpc>
                        <a:spcBef>
                          <a:spcPts val="50"/>
                        </a:spcBef>
                      </a:pPr>
                      <a:endParaRPr sz="1000" dirty="0">
                        <a:latin typeface="Century Gothic" panose="020B0502020202020204" pitchFamily="34" charset="0"/>
                        <a:cs typeface="Times New Roman"/>
                      </a:endParaRPr>
                    </a:p>
                    <a:p>
                      <a:pPr algn="ctr">
                        <a:lnSpc>
                          <a:spcPct val="100000"/>
                        </a:lnSpc>
                      </a:pPr>
                      <a:r>
                        <a:rPr sz="1150" b="1" spc="-5" dirty="0" smtClean="0">
                          <a:solidFill>
                            <a:srgbClr val="FFFFFF"/>
                          </a:solidFill>
                          <a:latin typeface="Century Gothic" panose="020B0502020202020204" pitchFamily="34" charset="0"/>
                          <a:cs typeface="Cambria"/>
                        </a:rPr>
                        <a:t>202</a:t>
                      </a:r>
                      <a:r>
                        <a:rPr lang="ru-RU" sz="1150" b="1" spc="-5" dirty="0" smtClean="0">
                          <a:solidFill>
                            <a:srgbClr val="FFFFFF"/>
                          </a:solidFill>
                          <a:latin typeface="Century Gothic" panose="020B0502020202020204" pitchFamily="34" charset="0"/>
                          <a:cs typeface="Cambria"/>
                        </a:rPr>
                        <a:t>3</a:t>
                      </a:r>
                      <a:r>
                        <a:rPr sz="1150" b="1" spc="-7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635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a:txBody>
                    <a:bodyPr/>
                    <a:lstStyle/>
                    <a:p>
                      <a:pPr>
                        <a:lnSpc>
                          <a:spcPct val="100000"/>
                        </a:lnSpc>
                        <a:spcBef>
                          <a:spcPts val="50"/>
                        </a:spcBef>
                      </a:pPr>
                      <a:endParaRPr sz="1000" dirty="0">
                        <a:latin typeface="Century Gothic" panose="020B0502020202020204" pitchFamily="34" charset="0"/>
                        <a:cs typeface="Times New Roman"/>
                      </a:endParaRPr>
                    </a:p>
                    <a:p>
                      <a:pPr algn="ctr">
                        <a:lnSpc>
                          <a:spcPct val="100000"/>
                        </a:lnSpc>
                      </a:pPr>
                      <a:r>
                        <a:rPr sz="1150" b="1" spc="-5" dirty="0" smtClean="0">
                          <a:solidFill>
                            <a:srgbClr val="FFFFFF"/>
                          </a:solidFill>
                          <a:latin typeface="Century Gothic" panose="020B0502020202020204" pitchFamily="34" charset="0"/>
                          <a:cs typeface="Cambria"/>
                        </a:rPr>
                        <a:t>202</a:t>
                      </a:r>
                      <a:r>
                        <a:rPr lang="ru-RU" sz="1150" b="1" spc="-5" dirty="0" smtClean="0">
                          <a:solidFill>
                            <a:srgbClr val="FFFFFF"/>
                          </a:solidFill>
                          <a:latin typeface="Century Gothic" panose="020B0502020202020204" pitchFamily="34" charset="0"/>
                          <a:cs typeface="Cambria"/>
                        </a:rPr>
                        <a:t>4</a:t>
                      </a:r>
                      <a:r>
                        <a:rPr sz="1150" b="1" spc="-7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6350" marB="0">
                    <a:lnL w="6350">
                      <a:solidFill>
                        <a:srgbClr val="D9D9D9"/>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4AACC5"/>
                    </a:solidFill>
                  </a:tcPr>
                </a:tc>
              </a:tr>
              <a:tr h="222335">
                <a:tc>
                  <a:txBody>
                    <a:bodyPr/>
                    <a:lstStyle/>
                    <a:p>
                      <a:pPr>
                        <a:lnSpc>
                          <a:spcPct val="100000"/>
                        </a:lnSpc>
                      </a:pPr>
                      <a:endParaRPr sz="12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a:lnSpc>
                          <a:spcPct val="100000"/>
                        </a:lnSpc>
                        <a:spcBef>
                          <a:spcPts val="310"/>
                        </a:spcBef>
                      </a:pPr>
                      <a:r>
                        <a:rPr sz="1100" b="1" spc="-5" dirty="0">
                          <a:latin typeface="Century Gothic" panose="020B0502020202020204" pitchFamily="34" charset="0"/>
                          <a:cs typeface="Cambria"/>
                        </a:rPr>
                        <a:t>ВСЕГО ПО НАЦИОНАЛЬНЫМ</a:t>
                      </a:r>
                      <a:r>
                        <a:rPr sz="1100" b="1" spc="-25" dirty="0">
                          <a:latin typeface="Century Gothic" panose="020B0502020202020204" pitchFamily="34" charset="0"/>
                          <a:cs typeface="Cambria"/>
                        </a:rPr>
                        <a:t> </a:t>
                      </a:r>
                      <a:r>
                        <a:rPr sz="1100" b="1" spc="-5" dirty="0">
                          <a:latin typeface="Century Gothic" panose="020B0502020202020204" pitchFamily="34" charset="0"/>
                          <a:cs typeface="Cambria"/>
                        </a:rPr>
                        <a:t>ПРОЕКТАМ:</a:t>
                      </a:r>
                      <a:endParaRPr sz="1100" dirty="0">
                        <a:latin typeface="Century Gothic" panose="020B0502020202020204" pitchFamily="34" charset="0"/>
                        <a:cs typeface="Cambria"/>
                      </a:endParaRPr>
                    </a:p>
                  </a:txBody>
                  <a:tcPr marL="0" marR="0" marT="39370" marB="0">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solidFill>
                      <a:srgbClr val="DAEEF3"/>
                    </a:solidFill>
                  </a:tcPr>
                </a:tc>
                <a:tc>
                  <a:txBody>
                    <a:bodyPr/>
                    <a:lstStyle/>
                    <a:p>
                      <a:pPr marL="1270" algn="ctr">
                        <a:lnSpc>
                          <a:spcPct val="100000"/>
                        </a:lnSpc>
                        <a:spcBef>
                          <a:spcPts val="350"/>
                        </a:spcBef>
                      </a:pPr>
                      <a:r>
                        <a:rPr lang="ru-RU" sz="1100" b="1" dirty="0" smtClean="0">
                          <a:latin typeface="Century Gothic" panose="020B0502020202020204" pitchFamily="34" charset="0"/>
                          <a:cs typeface="Cambria"/>
                        </a:rPr>
                        <a:t>564,3</a:t>
                      </a:r>
                      <a:endParaRPr sz="1100" dirty="0">
                        <a:latin typeface="Century Gothic" panose="020B0502020202020204" pitchFamily="34" charset="0"/>
                        <a:cs typeface="Cambria"/>
                      </a:endParaRPr>
                    </a:p>
                  </a:txBody>
                  <a:tcPr marL="0" marR="0" marT="4445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AEEF3"/>
                    </a:solidFill>
                  </a:tcPr>
                </a:tc>
                <a:tc>
                  <a:txBody>
                    <a:bodyPr/>
                    <a:lstStyle/>
                    <a:p>
                      <a:pPr algn="ctr">
                        <a:lnSpc>
                          <a:spcPct val="100000"/>
                        </a:lnSpc>
                        <a:spcBef>
                          <a:spcPts val="350"/>
                        </a:spcBef>
                      </a:pPr>
                      <a:r>
                        <a:rPr lang="ru-RU" sz="1100" b="1" spc="-5" dirty="0" smtClean="0">
                          <a:latin typeface="Century Gothic" panose="020B0502020202020204" pitchFamily="34" charset="0"/>
                          <a:cs typeface="Cambria"/>
                        </a:rPr>
                        <a:t>599,7</a:t>
                      </a:r>
                      <a:endParaRPr sz="1100" dirty="0">
                        <a:latin typeface="Century Gothic" panose="020B0502020202020204" pitchFamily="34" charset="0"/>
                        <a:cs typeface="Cambria"/>
                      </a:endParaRPr>
                    </a:p>
                  </a:txBody>
                  <a:tcPr marL="0" marR="0" marT="4445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algn="ctr">
                        <a:lnSpc>
                          <a:spcPct val="100000"/>
                        </a:lnSpc>
                        <a:spcBef>
                          <a:spcPts val="350"/>
                        </a:spcBef>
                      </a:pPr>
                      <a:r>
                        <a:rPr lang="ru-RU" sz="1100" b="1" spc="-5" dirty="0" smtClean="0">
                          <a:latin typeface="Century Gothic" panose="020B0502020202020204" pitchFamily="34" charset="0"/>
                          <a:cs typeface="Cambria"/>
                        </a:rPr>
                        <a:t>424,6</a:t>
                      </a:r>
                      <a:endParaRPr sz="1100" dirty="0">
                        <a:latin typeface="Century Gothic" panose="020B0502020202020204" pitchFamily="34" charset="0"/>
                        <a:cs typeface="Cambria"/>
                      </a:endParaRPr>
                    </a:p>
                  </a:txBody>
                  <a:tcPr marL="0" marR="0" marT="4445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r>
              <a:tr h="198809">
                <a:tc>
                  <a:txBody>
                    <a:bodyPr/>
                    <a:lstStyle/>
                    <a:p>
                      <a:pPr algn="ctr">
                        <a:lnSpc>
                          <a:spcPct val="100000"/>
                        </a:lnSpc>
                        <a:spcBef>
                          <a:spcPts val="225"/>
                        </a:spcBef>
                      </a:pPr>
                      <a:r>
                        <a:rPr sz="1200" b="1" spc="-5" dirty="0">
                          <a:latin typeface="Century Gothic" panose="020B0502020202020204" pitchFamily="34" charset="0"/>
                          <a:cs typeface="Cambria"/>
                        </a:rPr>
                        <a:t>1.</a:t>
                      </a:r>
                      <a:endParaRPr sz="1200">
                        <a:latin typeface="Century Gothic" panose="020B0502020202020204" pitchFamily="34" charset="0"/>
                        <a:cs typeface="Cambria"/>
                      </a:endParaRPr>
                    </a:p>
                  </a:txBody>
                  <a:tcPr marL="0" marR="0" marT="28575" marB="0">
                    <a:lnL w="6350">
                      <a:solidFill>
                        <a:srgbClr val="91CDDC"/>
                      </a:solidFill>
                      <a:prstDash val="solid"/>
                    </a:lnL>
                    <a:lnR w="6350" cap="flat" cmpd="sng" algn="ctr">
                      <a:solidFill>
                        <a:srgbClr val="91CDDC"/>
                      </a:solidFill>
                      <a:prstDash val="solid"/>
                      <a:round/>
                      <a:headEnd type="none" w="med" len="med"/>
                      <a:tailEnd type="none" w="med" len="med"/>
                    </a:lnR>
                    <a:lnT w="6350">
                      <a:solidFill>
                        <a:srgbClr val="91CDDC"/>
                      </a:solidFill>
                      <a:prstDash val="solid"/>
                    </a:lnT>
                    <a:lnB w="6350">
                      <a:solidFill>
                        <a:srgbClr val="91CDDC"/>
                      </a:solidFill>
                      <a:prstDash val="solid"/>
                    </a:lnB>
                    <a:solidFill>
                      <a:srgbClr val="DCEFF4"/>
                    </a:solidFill>
                  </a:tcPr>
                </a:tc>
                <a:tc>
                  <a:txBody>
                    <a:bodyPr/>
                    <a:lstStyle/>
                    <a:p>
                      <a:pPr>
                        <a:lnSpc>
                          <a:spcPct val="100000"/>
                        </a:lnSpc>
                        <a:spcBef>
                          <a:spcPts val="320"/>
                        </a:spcBef>
                      </a:pPr>
                      <a:r>
                        <a:rPr sz="1100" b="1" spc="-5" dirty="0">
                          <a:latin typeface="Century Gothic" panose="020B0502020202020204" pitchFamily="34" charset="0"/>
                          <a:cs typeface="Cambria"/>
                        </a:rPr>
                        <a:t>Национальный проект</a:t>
                      </a:r>
                      <a:r>
                        <a:rPr sz="1100" b="1" spc="-15" dirty="0">
                          <a:latin typeface="Century Gothic" panose="020B0502020202020204" pitchFamily="34" charset="0"/>
                          <a:cs typeface="Cambria"/>
                        </a:rPr>
                        <a:t> </a:t>
                      </a:r>
                      <a:r>
                        <a:rPr sz="1100" b="1" spc="-5" dirty="0">
                          <a:latin typeface="Century Gothic" panose="020B0502020202020204" pitchFamily="34" charset="0"/>
                          <a:cs typeface="Cambria"/>
                        </a:rPr>
                        <a:t>"ДЕМОГРАФИЯ"</a:t>
                      </a:r>
                      <a:endParaRPr sz="1100" dirty="0">
                        <a:latin typeface="Century Gothic" panose="020B0502020202020204" pitchFamily="34" charset="0"/>
                        <a:cs typeface="Cambria"/>
                      </a:endParaRPr>
                    </a:p>
                  </a:txBody>
                  <a:tcPr marL="0" marR="0" marT="4064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CEFF4"/>
                    </a:solidFill>
                  </a:tcPr>
                </a:tc>
                <a:tc>
                  <a:txBody>
                    <a:bodyPr/>
                    <a:lstStyle/>
                    <a:p>
                      <a:pPr marL="1905" algn="ctr">
                        <a:lnSpc>
                          <a:spcPct val="100000"/>
                        </a:lnSpc>
                        <a:spcBef>
                          <a:spcPts val="250"/>
                        </a:spcBef>
                      </a:pPr>
                      <a:r>
                        <a:rPr lang="ru-RU" sz="1100" b="1" dirty="0" smtClean="0">
                          <a:latin typeface="Century Gothic" panose="020B0502020202020204" pitchFamily="34" charset="0"/>
                          <a:cs typeface="Cambria"/>
                        </a:rPr>
                        <a:t>128,4</a:t>
                      </a:r>
                      <a:endParaRPr sz="1100" dirty="0">
                        <a:latin typeface="Century Gothic" panose="020B0502020202020204" pitchFamily="34" charset="0"/>
                        <a:cs typeface="Cambria"/>
                      </a:endParaRPr>
                    </a:p>
                  </a:txBody>
                  <a:tcPr marL="0" marR="0" marT="3175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CEFF4"/>
                    </a:solidFill>
                  </a:tcPr>
                </a:tc>
                <a:tc>
                  <a:txBody>
                    <a:bodyPr/>
                    <a:lstStyle/>
                    <a:p>
                      <a:pPr algn="ctr">
                        <a:lnSpc>
                          <a:spcPct val="100000"/>
                        </a:lnSpc>
                        <a:spcBef>
                          <a:spcPts val="250"/>
                        </a:spcBef>
                      </a:pPr>
                      <a:r>
                        <a:rPr lang="ru-RU" sz="1100" b="1" dirty="0" smtClean="0">
                          <a:latin typeface="Century Gothic" panose="020B0502020202020204" pitchFamily="34" charset="0"/>
                          <a:cs typeface="Cambria"/>
                        </a:rPr>
                        <a:t>139,6</a:t>
                      </a:r>
                      <a:endParaRPr sz="1100" dirty="0">
                        <a:latin typeface="Century Gothic" panose="020B0502020202020204" pitchFamily="34" charset="0"/>
                        <a:cs typeface="Cambria"/>
                      </a:endParaRPr>
                    </a:p>
                  </a:txBody>
                  <a:tcPr marL="0" marR="0" marT="31750" marB="0">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solidFill>
                      <a:srgbClr val="DCEFF4"/>
                    </a:solidFill>
                  </a:tcPr>
                </a:tc>
                <a:tc>
                  <a:txBody>
                    <a:bodyPr/>
                    <a:lstStyle/>
                    <a:p>
                      <a:pPr marL="635" algn="ctr">
                        <a:lnSpc>
                          <a:spcPct val="100000"/>
                        </a:lnSpc>
                        <a:spcBef>
                          <a:spcPts val="250"/>
                        </a:spcBef>
                      </a:pPr>
                      <a:r>
                        <a:rPr lang="ru-RU" sz="1100" b="1" dirty="0" smtClean="0">
                          <a:latin typeface="Century Gothic" panose="020B0502020202020204" pitchFamily="34" charset="0"/>
                          <a:cs typeface="Cambria"/>
                        </a:rPr>
                        <a:t>145,0</a:t>
                      </a:r>
                      <a:endParaRPr sz="1100" dirty="0">
                        <a:latin typeface="Century Gothic" panose="020B0502020202020204" pitchFamily="34" charset="0"/>
                        <a:cs typeface="Cambria"/>
                      </a:endParaRPr>
                    </a:p>
                  </a:txBody>
                  <a:tcPr marL="0" marR="0" marT="31750" marB="0">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solidFill>
                      <a:srgbClr val="DCEFF4"/>
                    </a:solidFill>
                  </a:tcPr>
                </a:tc>
              </a:tr>
              <a:tr h="500081">
                <a:tc>
                  <a:txBody>
                    <a:bodyPr/>
                    <a:lstStyle/>
                    <a:p>
                      <a:pPr>
                        <a:lnSpc>
                          <a:spcPct val="100000"/>
                        </a:lnSpc>
                      </a:pPr>
                      <a:endParaRPr sz="1200">
                        <a:latin typeface="Century Gothic" panose="020B0502020202020204" pitchFamily="34" charset="0"/>
                        <a:cs typeface="Times New Roman"/>
                      </a:endParaRPr>
                    </a:p>
                  </a:txBody>
                  <a:tcPr marL="0" marR="0" marT="0" marB="0">
                    <a:lnL w="6350">
                      <a:solidFill>
                        <a:srgbClr val="91CDDC"/>
                      </a:solidFill>
                      <a:prstDash val="solid"/>
                    </a:lnL>
                    <a:lnR w="6350" cap="flat" cmpd="sng" algn="ctr">
                      <a:solidFill>
                        <a:srgbClr val="91CDDC"/>
                      </a:solidFill>
                      <a:prstDash val="solid"/>
                      <a:round/>
                      <a:headEnd type="none" w="med" len="med"/>
                      <a:tailEnd type="none" w="med" len="med"/>
                    </a:lnR>
                    <a:lnT w="6350">
                      <a:solidFill>
                        <a:srgbClr val="91CDDC"/>
                      </a:solidFill>
                      <a:prstDash val="solid"/>
                    </a:lnT>
                    <a:lnB w="6350">
                      <a:solidFill>
                        <a:srgbClr val="91CDDC"/>
                      </a:solidFill>
                      <a:prstDash val="solid"/>
                    </a:lnB>
                  </a:tcPr>
                </a:tc>
                <a:tc>
                  <a:txBody>
                    <a:bodyPr/>
                    <a:lstStyle/>
                    <a:p>
                      <a:pPr marR="425450">
                        <a:lnSpc>
                          <a:spcPts val="1400"/>
                        </a:lnSpc>
                        <a:spcBef>
                          <a:spcPts val="20"/>
                        </a:spcBef>
                      </a:pPr>
                      <a:r>
                        <a:rPr lang="ru-RU" sz="1100" spc="-5" dirty="0" smtClean="0">
                          <a:latin typeface="Century Gothic" panose="020B0502020202020204" pitchFamily="34" charset="0"/>
                          <a:cs typeface="Cambria"/>
                        </a:rPr>
                        <a:t>Региональный</a:t>
                      </a:r>
                      <a:r>
                        <a:rPr sz="1100" spc="-5" dirty="0" smtClean="0">
                          <a:latin typeface="Century Gothic" panose="020B0502020202020204" pitchFamily="34" charset="0"/>
                          <a:cs typeface="Cambria"/>
                        </a:rPr>
                        <a:t> </a:t>
                      </a:r>
                      <a:r>
                        <a:rPr lang="ru-RU" sz="1100" spc="-5" dirty="0" smtClean="0">
                          <a:latin typeface="Century Gothic" panose="020B0502020202020204" pitchFamily="34" charset="0"/>
                          <a:cs typeface="Cambria"/>
                        </a:rPr>
                        <a:t>проект</a:t>
                      </a:r>
                      <a:r>
                        <a:rPr sz="1100" spc="-5" dirty="0" smtClean="0">
                          <a:latin typeface="Century Gothic" panose="020B0502020202020204" pitchFamily="34" charset="0"/>
                          <a:cs typeface="Cambria"/>
                        </a:rPr>
                        <a:t> "</a:t>
                      </a:r>
                      <a:r>
                        <a:rPr lang="ru-RU" sz="1100" spc="-5" dirty="0" smtClean="0">
                          <a:latin typeface="Century Gothic" panose="020B0502020202020204" pitchFamily="34" charset="0"/>
                          <a:cs typeface="Cambria"/>
                        </a:rPr>
                        <a:t>Финансовая поддержка семей при рождении детей</a:t>
                      </a:r>
                      <a:r>
                        <a:rPr sz="1100" spc="-5" dirty="0" smtClean="0">
                          <a:latin typeface="Century Gothic" panose="020B0502020202020204" pitchFamily="34" charset="0"/>
                          <a:cs typeface="Cambria"/>
                        </a:rPr>
                        <a:t>"</a:t>
                      </a:r>
                      <a:endParaRPr sz="1100" dirty="0">
                        <a:latin typeface="Century Gothic" panose="020B0502020202020204" pitchFamily="34" charset="0"/>
                        <a:cs typeface="Cambria"/>
                      </a:endParaRPr>
                    </a:p>
                  </a:txBody>
                  <a:tcPr marL="0" marR="0" marT="2540" marB="0">
                    <a:lnL w="6350">
                      <a:solidFill>
                        <a:srgbClr val="91CDDC"/>
                      </a:solidFill>
                      <a:prstDash val="solid"/>
                    </a:lnL>
                    <a:lnR w="6350" cap="flat" cmpd="sng" algn="ctr">
                      <a:solidFill>
                        <a:srgbClr val="91CDDC"/>
                      </a:solidFill>
                      <a:prstDash val="solid"/>
                      <a:round/>
                      <a:headEnd type="none" w="med" len="med"/>
                      <a:tailEnd type="none" w="med" len="med"/>
                    </a:lnR>
                    <a:lnT w="6350">
                      <a:solidFill>
                        <a:srgbClr val="91CDDC"/>
                      </a:solidFill>
                      <a:prstDash val="solid"/>
                    </a:lnT>
                    <a:lnB w="6350" cap="flat" cmpd="sng" algn="ctr">
                      <a:solidFill>
                        <a:srgbClr val="91CDDC"/>
                      </a:solidFill>
                      <a:prstDash val="solid"/>
                      <a:round/>
                      <a:headEnd type="none" w="med" len="med"/>
                      <a:tailEnd type="none" w="med" len="med"/>
                    </a:lnB>
                  </a:tcPr>
                </a:tc>
                <a:tc>
                  <a:txBody>
                    <a:bodyPr/>
                    <a:lstStyle/>
                    <a:p>
                      <a:pPr marL="1905" algn="ctr">
                        <a:lnSpc>
                          <a:spcPct val="100000"/>
                        </a:lnSpc>
                        <a:spcBef>
                          <a:spcPts val="250"/>
                        </a:spcBef>
                      </a:pPr>
                      <a:r>
                        <a:rPr lang="ru-RU" sz="1100" b="0" dirty="0" smtClean="0">
                          <a:latin typeface="Century Gothic" panose="020B0502020202020204" pitchFamily="34" charset="0"/>
                          <a:cs typeface="Cambria"/>
                        </a:rPr>
                        <a:t>128,4</a:t>
                      </a:r>
                      <a:endParaRPr sz="1100" b="0" dirty="0">
                        <a:latin typeface="Century Gothic" panose="020B0502020202020204" pitchFamily="34" charset="0"/>
                        <a:cs typeface="Cambria"/>
                      </a:endParaRPr>
                    </a:p>
                  </a:txBody>
                  <a:tcPr marL="0" marR="0" marT="31750" marB="0" anchor="ctr">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ct val="100000"/>
                        </a:lnSpc>
                        <a:spcBef>
                          <a:spcPts val="250"/>
                        </a:spcBef>
                      </a:pPr>
                      <a:r>
                        <a:rPr lang="ru-RU" sz="1100" b="0" dirty="0" smtClean="0">
                          <a:latin typeface="Century Gothic" panose="020B0502020202020204" pitchFamily="34" charset="0"/>
                          <a:cs typeface="Cambria"/>
                        </a:rPr>
                        <a:t>139,6</a:t>
                      </a:r>
                      <a:endParaRPr sz="1100" b="0" dirty="0">
                        <a:latin typeface="Century Gothic" panose="020B0502020202020204" pitchFamily="34" charset="0"/>
                        <a:cs typeface="Cambria"/>
                      </a:endParaRPr>
                    </a:p>
                  </a:txBody>
                  <a:tcPr marL="0" marR="0" marT="31750" marB="0" anchor="ctr">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tcPr>
                </a:tc>
                <a:tc>
                  <a:txBody>
                    <a:bodyPr/>
                    <a:lstStyle/>
                    <a:p>
                      <a:pPr marL="635" algn="ctr">
                        <a:lnSpc>
                          <a:spcPct val="100000"/>
                        </a:lnSpc>
                        <a:spcBef>
                          <a:spcPts val="250"/>
                        </a:spcBef>
                      </a:pPr>
                      <a:r>
                        <a:rPr lang="ru-RU" sz="1100" b="0" dirty="0" smtClean="0">
                          <a:latin typeface="Century Gothic" panose="020B0502020202020204" pitchFamily="34" charset="0"/>
                          <a:cs typeface="Cambria"/>
                        </a:rPr>
                        <a:t>145,0</a:t>
                      </a:r>
                      <a:endParaRPr sz="1100" b="0" dirty="0">
                        <a:latin typeface="Century Gothic" panose="020B0502020202020204" pitchFamily="34" charset="0"/>
                        <a:cs typeface="Cambria"/>
                      </a:endParaRPr>
                    </a:p>
                  </a:txBody>
                  <a:tcPr marL="0" marR="0" marT="31750" marB="0" anchor="ctr">
                    <a:lnL w="6350">
                      <a:solidFill>
                        <a:srgbClr val="91CDDC"/>
                      </a:solidFill>
                      <a:prstDash val="solid"/>
                    </a:lnL>
                    <a:lnR w="6350">
                      <a:solidFill>
                        <a:srgbClr val="91CDDC"/>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tcPr>
                </a:tc>
              </a:tr>
              <a:tr h="324542">
                <a:tc>
                  <a:txBody>
                    <a:bodyPr/>
                    <a:lstStyle/>
                    <a:p>
                      <a:pPr algn="ctr">
                        <a:lnSpc>
                          <a:spcPct val="100000"/>
                        </a:lnSpc>
                      </a:pPr>
                      <a:r>
                        <a:rPr lang="ru-RU" sz="1200" b="1" dirty="0" smtClean="0">
                          <a:latin typeface="Century Gothic" panose="020B0502020202020204" pitchFamily="34" charset="0"/>
                          <a:cs typeface="Times New Roman"/>
                        </a:rPr>
                        <a:t>2.</a:t>
                      </a:r>
                      <a:endParaRPr sz="1200" b="1" dirty="0">
                        <a:latin typeface="Century Gothic" panose="020B0502020202020204" pitchFamily="34" charset="0"/>
                        <a:cs typeface="Times New Roman"/>
                      </a:endParaRPr>
                    </a:p>
                  </a:txBody>
                  <a:tcPr marL="0" marR="0" marT="0" marB="0" anchor="ctr">
                    <a:lnL w="6350">
                      <a:solidFill>
                        <a:srgbClr val="91CDDC"/>
                      </a:solidFill>
                      <a:prstDash val="soli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marR="643255">
                        <a:lnSpc>
                          <a:spcPts val="1400"/>
                        </a:lnSpc>
                        <a:spcBef>
                          <a:spcPts val="25"/>
                        </a:spcBef>
                      </a:pPr>
                      <a:r>
                        <a:rPr sz="1100" b="1" spc="-5" dirty="0">
                          <a:latin typeface="Century Gothic" panose="020B0502020202020204" pitchFamily="34" charset="0"/>
                          <a:cs typeface="Cambria"/>
                        </a:rPr>
                        <a:t>Национальный проект </a:t>
                      </a:r>
                      <a:r>
                        <a:rPr sz="1100" b="1" spc="-10" dirty="0">
                          <a:latin typeface="Century Gothic" panose="020B0502020202020204" pitchFamily="34" charset="0"/>
                          <a:cs typeface="Cambria"/>
                        </a:rPr>
                        <a:t>"ЖИЛЬЕ </a:t>
                      </a:r>
                      <a:r>
                        <a:rPr sz="1100" b="1" dirty="0">
                          <a:latin typeface="Century Gothic" panose="020B0502020202020204" pitchFamily="34" charset="0"/>
                          <a:cs typeface="Cambria"/>
                        </a:rPr>
                        <a:t>И  </a:t>
                      </a:r>
                      <a:r>
                        <a:rPr sz="1100" b="1" spc="-5" dirty="0">
                          <a:latin typeface="Century Gothic" panose="020B0502020202020204" pitchFamily="34" charset="0"/>
                          <a:cs typeface="Cambria"/>
                        </a:rPr>
                        <a:t>ГОРОДСКАЯ</a:t>
                      </a:r>
                      <a:r>
                        <a:rPr sz="1100" b="1" spc="-60" dirty="0">
                          <a:latin typeface="Century Gothic" panose="020B0502020202020204" pitchFamily="34" charset="0"/>
                          <a:cs typeface="Cambria"/>
                        </a:rPr>
                        <a:t> </a:t>
                      </a:r>
                      <a:r>
                        <a:rPr sz="1100" b="1" spc="-5" dirty="0">
                          <a:latin typeface="Century Gothic" panose="020B0502020202020204" pitchFamily="34" charset="0"/>
                          <a:cs typeface="Cambria"/>
                        </a:rPr>
                        <a:t>СРЕДА"</a:t>
                      </a:r>
                      <a:endParaRPr sz="1100" dirty="0">
                        <a:latin typeface="Century Gothic" panose="020B0502020202020204" pitchFamily="34" charset="0"/>
                        <a:cs typeface="Cambria"/>
                      </a:endParaRPr>
                    </a:p>
                  </a:txBody>
                  <a:tcPr marL="0" marR="0" marT="317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marL="1905" algn="ctr">
                        <a:lnSpc>
                          <a:spcPct val="100000"/>
                        </a:lnSpc>
                        <a:spcBef>
                          <a:spcPts val="250"/>
                        </a:spcBef>
                      </a:pPr>
                      <a:r>
                        <a:rPr lang="ru-RU" sz="1100" b="1" dirty="0" smtClean="0">
                          <a:latin typeface="Century Gothic" panose="020B0502020202020204" pitchFamily="34" charset="0"/>
                          <a:cs typeface="Cambria"/>
                        </a:rPr>
                        <a:t>156,3</a:t>
                      </a:r>
                      <a:endParaRPr sz="1100" dirty="0">
                        <a:latin typeface="Century Gothic" panose="020B0502020202020204" pitchFamily="34" charset="0"/>
                        <a:cs typeface="Cambria"/>
                      </a:endParaRPr>
                    </a:p>
                  </a:txBody>
                  <a:tcPr marL="0" marR="0" marT="31750" marB="0" anchor="ctr">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algn="ctr">
                        <a:lnSpc>
                          <a:spcPct val="100000"/>
                        </a:lnSpc>
                        <a:spcBef>
                          <a:spcPts val="250"/>
                        </a:spcBef>
                      </a:pPr>
                      <a:r>
                        <a:rPr lang="ru-RU" sz="1100" b="1"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31750" marB="0" anchor="ctr">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c>
                  <a:txBody>
                    <a:bodyPr/>
                    <a:lstStyle/>
                    <a:p>
                      <a:pPr marL="635" algn="ctr">
                        <a:lnSpc>
                          <a:spcPct val="100000"/>
                        </a:lnSpc>
                        <a:spcBef>
                          <a:spcPts val="250"/>
                        </a:spcBef>
                      </a:pPr>
                      <a:r>
                        <a:rPr lang="ru-RU" sz="1100" b="1" dirty="0" smtClean="0">
                          <a:latin typeface="Century Gothic" panose="020B0502020202020204" pitchFamily="34" charset="0"/>
                          <a:cs typeface="Cambria"/>
                        </a:rPr>
                        <a:t>0,0</a:t>
                      </a:r>
                      <a:endParaRPr sz="1100" dirty="0">
                        <a:latin typeface="Century Gothic" panose="020B0502020202020204" pitchFamily="34" charset="0"/>
                        <a:cs typeface="Cambria"/>
                      </a:endParaRPr>
                    </a:p>
                  </a:txBody>
                  <a:tcPr marL="0" marR="0" marT="31750" marB="0" anchor="ctr">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9EEF3"/>
                    </a:solidFill>
                  </a:tcPr>
                </a:tc>
              </a:tr>
              <a:tr h="592892">
                <a:tc>
                  <a:txBody>
                    <a:bodyPr/>
                    <a:lstStyle/>
                    <a:p>
                      <a:pPr>
                        <a:lnSpc>
                          <a:spcPct val="100000"/>
                        </a:lnSpc>
                      </a:pPr>
                      <a:endParaRPr sz="1200" dirty="0">
                        <a:latin typeface="Century Gothic" panose="020B0502020202020204" pitchFamily="34" charset="0"/>
                        <a:cs typeface="Times New Roman"/>
                      </a:endParaRPr>
                    </a:p>
                  </a:txBody>
                  <a:tcPr marL="0" marR="0" marT="0" marB="0">
                    <a:lnL w="6350">
                      <a:solidFill>
                        <a:srgbClr val="91CDDC"/>
                      </a:solidFill>
                      <a:prstDash val="soli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R="487680">
                        <a:lnSpc>
                          <a:spcPts val="1400"/>
                        </a:lnSpc>
                        <a:spcBef>
                          <a:spcPts val="30"/>
                        </a:spcBef>
                      </a:pPr>
                      <a:r>
                        <a:rPr lang="ru-RU" sz="1100" spc="-5" dirty="0" smtClean="0">
                          <a:latin typeface="Century Gothic" panose="020B0502020202020204" pitchFamily="34" charset="0"/>
                          <a:cs typeface="Cambria"/>
                        </a:rPr>
                        <a:t>Региональный проект </a:t>
                      </a:r>
                      <a:r>
                        <a:rPr sz="1100" spc="-5" dirty="0" smtClean="0">
                          <a:latin typeface="Century Gothic" panose="020B0502020202020204" pitchFamily="34" charset="0"/>
                          <a:cs typeface="Cambria"/>
                        </a:rPr>
                        <a:t>"</a:t>
                      </a:r>
                      <a:r>
                        <a:rPr lang="ru-RU" sz="1100" spc="-5" dirty="0" smtClean="0">
                          <a:latin typeface="Century Gothic" panose="020B0502020202020204" pitchFamily="34" charset="0"/>
                          <a:cs typeface="Cambria"/>
                        </a:rPr>
                        <a:t>Формирование</a:t>
                      </a:r>
                      <a:r>
                        <a:rPr sz="1100" spc="-5" dirty="0" smtClean="0">
                          <a:latin typeface="Century Gothic" panose="020B0502020202020204" pitchFamily="34" charset="0"/>
                          <a:cs typeface="Cambria"/>
                        </a:rPr>
                        <a:t>  </a:t>
                      </a:r>
                      <a:r>
                        <a:rPr sz="1100" spc="-5" dirty="0">
                          <a:latin typeface="Century Gothic" panose="020B0502020202020204" pitchFamily="34" charset="0"/>
                          <a:cs typeface="Cambria"/>
                        </a:rPr>
                        <a:t>комфортной городской</a:t>
                      </a:r>
                      <a:r>
                        <a:rPr sz="1100" spc="-50" dirty="0">
                          <a:latin typeface="Century Gothic" panose="020B0502020202020204" pitchFamily="34" charset="0"/>
                          <a:cs typeface="Cambria"/>
                        </a:rPr>
                        <a:t> </a:t>
                      </a:r>
                      <a:r>
                        <a:rPr sz="1100" dirty="0">
                          <a:latin typeface="Century Gothic" panose="020B0502020202020204" pitchFamily="34" charset="0"/>
                          <a:cs typeface="Cambria"/>
                        </a:rPr>
                        <a:t>среды"</a:t>
                      </a:r>
                    </a:p>
                  </a:txBody>
                  <a:tcPr marL="0" marR="0" marT="381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1905" algn="ctr">
                        <a:lnSpc>
                          <a:spcPct val="100000"/>
                        </a:lnSpc>
                        <a:spcBef>
                          <a:spcPts val="250"/>
                        </a:spcBef>
                      </a:pPr>
                      <a:r>
                        <a:rPr lang="ru-RU" sz="1100" b="0" dirty="0" smtClean="0">
                          <a:latin typeface="Century Gothic" panose="020B0502020202020204" pitchFamily="34" charset="0"/>
                          <a:cs typeface="Cambria"/>
                        </a:rPr>
                        <a:t>156,3</a:t>
                      </a:r>
                      <a:endParaRPr sz="1100" b="0" dirty="0">
                        <a:latin typeface="Century Gothic" panose="020B0502020202020204" pitchFamily="34" charset="0"/>
                        <a:cs typeface="Cambria"/>
                      </a:endParaRPr>
                    </a:p>
                  </a:txBody>
                  <a:tcPr marL="0" marR="0" marT="31750" marB="0" anchor="ctr">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ct val="100000"/>
                        </a:lnSpc>
                        <a:spcBef>
                          <a:spcPts val="250"/>
                        </a:spcBef>
                      </a:pPr>
                      <a:r>
                        <a:rPr lang="ru-RU" sz="1100" b="0" dirty="0" smtClean="0">
                          <a:latin typeface="Century Gothic" panose="020B0502020202020204" pitchFamily="34" charset="0"/>
                          <a:cs typeface="Cambria"/>
                        </a:rPr>
                        <a:t>0,0</a:t>
                      </a:r>
                      <a:endParaRPr sz="1100" b="0" dirty="0">
                        <a:latin typeface="Century Gothic" panose="020B0502020202020204" pitchFamily="34" charset="0"/>
                        <a:cs typeface="Cambria"/>
                      </a:endParaRPr>
                    </a:p>
                  </a:txBody>
                  <a:tcPr marL="0" marR="0" marT="31750" marB="0" anchor="ctr">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635" algn="ctr">
                        <a:lnSpc>
                          <a:spcPct val="100000"/>
                        </a:lnSpc>
                        <a:spcBef>
                          <a:spcPts val="250"/>
                        </a:spcBef>
                      </a:pPr>
                      <a:r>
                        <a:rPr lang="ru-RU" sz="1100" b="0" dirty="0" smtClean="0">
                          <a:latin typeface="Century Gothic" panose="020B0502020202020204" pitchFamily="34" charset="0"/>
                          <a:cs typeface="Cambria"/>
                        </a:rPr>
                        <a:t>0,0</a:t>
                      </a:r>
                      <a:endParaRPr sz="1100" b="0" dirty="0">
                        <a:latin typeface="Century Gothic" panose="020B0502020202020204" pitchFamily="34" charset="0"/>
                        <a:cs typeface="Cambria"/>
                      </a:endParaRPr>
                    </a:p>
                  </a:txBody>
                  <a:tcPr marL="0" marR="0" marT="31750" marB="0" anchor="ctr">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r>
            </a:tbl>
          </a:graphicData>
        </a:graphic>
      </p:graphicFrame>
      <p:sp>
        <p:nvSpPr>
          <p:cNvPr id="6" name="object 6"/>
          <p:cNvSpPr/>
          <p:nvPr/>
        </p:nvSpPr>
        <p:spPr>
          <a:xfrm>
            <a:off x="1325880" y="5298947"/>
            <a:ext cx="1864614" cy="107518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09372" y="3037331"/>
            <a:ext cx="3181350" cy="2292857"/>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414147" y="3077703"/>
            <a:ext cx="2971800" cy="1926361"/>
          </a:xfrm>
          <a:prstGeom prst="rect">
            <a:avLst/>
          </a:prstGeom>
        </p:spPr>
        <p:txBody>
          <a:bodyPr vert="horz" wrap="square" lIns="0" tIns="53975" rIns="0" bIns="0" rtlCol="0">
            <a:spAutoFit/>
          </a:bodyPr>
          <a:lstStyle/>
          <a:p>
            <a:pPr algn="just">
              <a:lnSpc>
                <a:spcPct val="100000"/>
              </a:lnSpc>
              <a:spcBef>
                <a:spcPts val="425"/>
              </a:spcBef>
            </a:pPr>
            <a:r>
              <a:rPr sz="1100" b="1" spc="-5" dirty="0">
                <a:latin typeface="Century Gothic" panose="020B0502020202020204" pitchFamily="34" charset="0"/>
                <a:cs typeface="Cambria"/>
              </a:rPr>
              <a:t>разразработаны </a:t>
            </a:r>
            <a:r>
              <a:rPr sz="1100" b="1" dirty="0">
                <a:latin typeface="Century Gothic" panose="020B0502020202020204" pitchFamily="34" charset="0"/>
                <a:cs typeface="Cambria"/>
              </a:rPr>
              <a:t>по</a:t>
            </a:r>
            <a:r>
              <a:rPr sz="1100" b="1" spc="-60" dirty="0">
                <a:latin typeface="Century Gothic" panose="020B0502020202020204" pitchFamily="34" charset="0"/>
                <a:cs typeface="Cambria"/>
              </a:rPr>
              <a:t> </a:t>
            </a:r>
            <a:r>
              <a:rPr sz="1100" b="1" spc="-5" dirty="0">
                <a:latin typeface="Century Gothic" panose="020B0502020202020204" pitchFamily="34" charset="0"/>
                <a:cs typeface="Cambria"/>
              </a:rPr>
              <a:t>направлениям:</a:t>
            </a:r>
            <a:endParaRPr sz="1100" dirty="0">
              <a:latin typeface="Century Gothic" panose="020B0502020202020204" pitchFamily="34" charset="0"/>
              <a:cs typeface="Cambria"/>
            </a:endParaRPr>
          </a:p>
          <a:p>
            <a:pPr marL="12700" marR="5080" indent="1905" algn="just">
              <a:lnSpc>
                <a:spcPct val="87900"/>
              </a:lnSpc>
              <a:spcBef>
                <a:spcPts val="500"/>
              </a:spcBef>
            </a:pPr>
            <a:r>
              <a:rPr sz="1100" spc="-5" dirty="0">
                <a:solidFill>
                  <a:srgbClr val="FFFFFF"/>
                </a:solidFill>
                <a:latin typeface="Century Gothic" panose="020B0502020202020204" pitchFamily="34" charset="0"/>
                <a:cs typeface="Cambria"/>
              </a:rPr>
              <a:t>демография; здравоохранение;  образование; жилье </a:t>
            </a:r>
            <a:r>
              <a:rPr sz="1100" dirty="0">
                <a:solidFill>
                  <a:srgbClr val="FFFFFF"/>
                </a:solidFill>
                <a:latin typeface="Century Gothic" panose="020B0502020202020204" pitchFamily="34" charset="0"/>
                <a:cs typeface="Cambria"/>
              </a:rPr>
              <a:t>и </a:t>
            </a:r>
            <a:r>
              <a:rPr sz="1100" spc="-5" dirty="0">
                <a:solidFill>
                  <a:srgbClr val="FFFFFF"/>
                </a:solidFill>
                <a:latin typeface="Century Gothic" panose="020B0502020202020204" pitchFamily="34" charset="0"/>
                <a:cs typeface="Cambria"/>
              </a:rPr>
              <a:t>городская </a:t>
            </a:r>
            <a:r>
              <a:rPr sz="1100" dirty="0">
                <a:solidFill>
                  <a:srgbClr val="FFFFFF"/>
                </a:solidFill>
                <a:latin typeface="Century Gothic" panose="020B0502020202020204" pitchFamily="34" charset="0"/>
                <a:cs typeface="Cambria"/>
              </a:rPr>
              <a:t>среда;  </a:t>
            </a:r>
            <a:r>
              <a:rPr sz="1100" spc="-5" dirty="0">
                <a:solidFill>
                  <a:srgbClr val="FFFFFF"/>
                </a:solidFill>
                <a:latin typeface="Century Gothic" panose="020B0502020202020204" pitchFamily="34" charset="0"/>
                <a:cs typeface="Cambria"/>
              </a:rPr>
              <a:t>экология; безопасные </a:t>
            </a:r>
            <a:r>
              <a:rPr sz="1100" dirty="0">
                <a:solidFill>
                  <a:srgbClr val="FFFFFF"/>
                </a:solidFill>
                <a:latin typeface="Century Gothic" panose="020B0502020202020204" pitchFamily="34" charset="0"/>
                <a:cs typeface="Cambria"/>
              </a:rPr>
              <a:t>и </a:t>
            </a:r>
            <a:r>
              <a:rPr sz="1100" spc="-5" dirty="0">
                <a:solidFill>
                  <a:srgbClr val="FFFFFF"/>
                </a:solidFill>
                <a:latin typeface="Century Gothic" panose="020B0502020202020204" pitchFamily="34" charset="0"/>
                <a:cs typeface="Cambria"/>
              </a:rPr>
              <a:t>качественные  автомобильные дороги;  производительность </a:t>
            </a:r>
            <a:r>
              <a:rPr sz="1100" spc="-20" dirty="0">
                <a:solidFill>
                  <a:srgbClr val="FFFFFF"/>
                </a:solidFill>
                <a:latin typeface="Century Gothic" panose="020B0502020202020204" pitchFamily="34" charset="0"/>
                <a:cs typeface="Cambria"/>
              </a:rPr>
              <a:t>труда </a:t>
            </a:r>
            <a:r>
              <a:rPr sz="1100" dirty="0">
                <a:solidFill>
                  <a:srgbClr val="FFFFFF"/>
                </a:solidFill>
                <a:latin typeface="Century Gothic" panose="020B0502020202020204" pitchFamily="34" charset="0"/>
                <a:cs typeface="Cambria"/>
              </a:rPr>
              <a:t>и  </a:t>
            </a:r>
            <a:r>
              <a:rPr sz="1100" spc="-10" dirty="0">
                <a:solidFill>
                  <a:srgbClr val="FFFFFF"/>
                </a:solidFill>
                <a:latin typeface="Century Gothic" panose="020B0502020202020204" pitchFamily="34" charset="0"/>
                <a:cs typeface="Cambria"/>
              </a:rPr>
              <a:t>поддержка </a:t>
            </a:r>
            <a:r>
              <a:rPr sz="1100" spc="-5" dirty="0">
                <a:solidFill>
                  <a:srgbClr val="FFFFFF"/>
                </a:solidFill>
                <a:latin typeface="Century Gothic" panose="020B0502020202020204" pitchFamily="34" charset="0"/>
                <a:cs typeface="Cambria"/>
              </a:rPr>
              <a:t>занятости; </a:t>
            </a:r>
            <a:r>
              <a:rPr sz="1100" spc="-10" dirty="0">
                <a:solidFill>
                  <a:srgbClr val="FFFFFF"/>
                </a:solidFill>
                <a:latin typeface="Century Gothic" panose="020B0502020202020204" pitchFamily="34" charset="0"/>
                <a:cs typeface="Cambria"/>
              </a:rPr>
              <a:t>наука; </a:t>
            </a:r>
            <a:r>
              <a:rPr sz="1100" spc="-5" dirty="0">
                <a:solidFill>
                  <a:srgbClr val="FFFFFF"/>
                </a:solidFill>
                <a:latin typeface="Century Gothic" panose="020B0502020202020204" pitchFamily="34" charset="0"/>
                <a:cs typeface="Cambria"/>
              </a:rPr>
              <a:t>цифровая  экономика; </a:t>
            </a:r>
            <a:r>
              <a:rPr sz="1100" spc="-15" dirty="0">
                <a:solidFill>
                  <a:srgbClr val="FFFFFF"/>
                </a:solidFill>
                <a:latin typeface="Century Gothic" panose="020B0502020202020204" pitchFamily="34" charset="0"/>
                <a:cs typeface="Cambria"/>
              </a:rPr>
              <a:t>культура; </a:t>
            </a:r>
            <a:r>
              <a:rPr sz="1100" spc="-5" dirty="0">
                <a:solidFill>
                  <a:srgbClr val="FFFFFF"/>
                </a:solidFill>
                <a:latin typeface="Century Gothic" panose="020B0502020202020204" pitchFamily="34" charset="0"/>
                <a:cs typeface="Cambria"/>
              </a:rPr>
              <a:t>малое </a:t>
            </a:r>
            <a:r>
              <a:rPr sz="1100" dirty="0">
                <a:solidFill>
                  <a:srgbClr val="FFFFFF"/>
                </a:solidFill>
                <a:latin typeface="Century Gothic" panose="020B0502020202020204" pitchFamily="34" charset="0"/>
                <a:cs typeface="Cambria"/>
              </a:rPr>
              <a:t>и среднее  </a:t>
            </a:r>
            <a:r>
              <a:rPr sz="1100" spc="-5" dirty="0">
                <a:solidFill>
                  <a:srgbClr val="FFFFFF"/>
                </a:solidFill>
                <a:latin typeface="Century Gothic" panose="020B0502020202020204" pitchFamily="34" charset="0"/>
                <a:cs typeface="Cambria"/>
              </a:rPr>
              <a:t>предпринимательство </a:t>
            </a:r>
            <a:r>
              <a:rPr sz="1100" dirty="0">
                <a:solidFill>
                  <a:srgbClr val="FFFFFF"/>
                </a:solidFill>
                <a:latin typeface="Century Gothic" panose="020B0502020202020204" pitchFamily="34" charset="0"/>
                <a:cs typeface="Cambria"/>
              </a:rPr>
              <a:t>и </a:t>
            </a:r>
            <a:r>
              <a:rPr sz="1100" spc="-10" dirty="0">
                <a:solidFill>
                  <a:srgbClr val="FFFFFF"/>
                </a:solidFill>
                <a:latin typeface="Century Gothic" panose="020B0502020202020204" pitchFamily="34" charset="0"/>
                <a:cs typeface="Cambria"/>
              </a:rPr>
              <a:t>поддержка  </a:t>
            </a:r>
            <a:r>
              <a:rPr sz="1100" spc="-5" dirty="0">
                <a:solidFill>
                  <a:srgbClr val="FFFFFF"/>
                </a:solidFill>
                <a:latin typeface="Century Gothic" panose="020B0502020202020204" pitchFamily="34" charset="0"/>
                <a:cs typeface="Cambria"/>
              </a:rPr>
              <a:t>индивидуальной  предпринимательской инициативы;  международная кооперация </a:t>
            </a:r>
            <a:r>
              <a:rPr sz="1100" dirty="0">
                <a:solidFill>
                  <a:srgbClr val="FFFFFF"/>
                </a:solidFill>
                <a:latin typeface="Century Gothic" panose="020B0502020202020204" pitchFamily="34" charset="0"/>
                <a:cs typeface="Cambria"/>
              </a:rPr>
              <a:t>и</a:t>
            </a:r>
            <a:r>
              <a:rPr sz="1100" spc="-45" dirty="0">
                <a:solidFill>
                  <a:srgbClr val="FFFFFF"/>
                </a:solidFill>
                <a:latin typeface="Century Gothic" panose="020B0502020202020204" pitchFamily="34" charset="0"/>
                <a:cs typeface="Cambria"/>
              </a:rPr>
              <a:t> </a:t>
            </a:r>
            <a:r>
              <a:rPr sz="1100" spc="-5" dirty="0">
                <a:solidFill>
                  <a:srgbClr val="FFFFFF"/>
                </a:solidFill>
                <a:latin typeface="Century Gothic" panose="020B0502020202020204" pitchFamily="34" charset="0"/>
                <a:cs typeface="Cambria"/>
              </a:rPr>
              <a:t>экспорт</a:t>
            </a:r>
            <a:endParaRPr sz="1100" dirty="0">
              <a:latin typeface="Century Gothic" panose="020B0502020202020204" pitchFamily="34" charset="0"/>
              <a:cs typeface="Cambria"/>
            </a:endParaRPr>
          </a:p>
        </p:txBody>
      </p:sp>
      <p:sp>
        <p:nvSpPr>
          <p:cNvPr id="9" name="object 9"/>
          <p:cNvSpPr txBox="1"/>
          <p:nvPr/>
        </p:nvSpPr>
        <p:spPr>
          <a:xfrm>
            <a:off x="3545826" y="3947218"/>
            <a:ext cx="1756423" cy="1014380"/>
          </a:xfrm>
          <a:prstGeom prst="rect">
            <a:avLst/>
          </a:prstGeom>
        </p:spPr>
        <p:txBody>
          <a:bodyPr vert="horz" wrap="square" lIns="0" tIns="158750" rIns="0" bIns="0" rtlCol="0">
            <a:spAutoFit/>
          </a:bodyPr>
          <a:lstStyle/>
          <a:p>
            <a:pPr marL="779145" indent="-286385">
              <a:lnSpc>
                <a:spcPct val="100000"/>
              </a:lnSpc>
              <a:spcBef>
                <a:spcPts val="1250"/>
              </a:spcBef>
              <a:buFont typeface="Cambria"/>
              <a:buChar char="•"/>
              <a:tabLst>
                <a:tab pos="779145" algn="l"/>
                <a:tab pos="779780" algn="l"/>
              </a:tabLst>
            </a:pPr>
            <a:r>
              <a:rPr sz="2800" b="1" spc="-10" dirty="0">
                <a:solidFill>
                  <a:srgbClr val="6F2F9F"/>
                </a:solidFill>
                <a:latin typeface="Century Gothic" panose="020B0502020202020204" pitchFamily="34" charset="0"/>
                <a:cs typeface="Cambria"/>
              </a:rPr>
              <a:t>12</a:t>
            </a:r>
            <a:endParaRPr sz="2800" dirty="0">
              <a:latin typeface="Century Gothic" panose="020B0502020202020204" pitchFamily="34" charset="0"/>
              <a:cs typeface="Cambria"/>
            </a:endParaRPr>
          </a:p>
          <a:p>
            <a:pPr marL="127000" marR="5080" indent="-114300">
              <a:lnSpc>
                <a:spcPts val="1270"/>
              </a:lnSpc>
              <a:spcBef>
                <a:spcPts val="675"/>
              </a:spcBef>
              <a:buFont typeface="Cambria"/>
              <a:buChar char="•"/>
              <a:tabLst>
                <a:tab pos="127000" algn="l"/>
              </a:tabLst>
            </a:pPr>
            <a:r>
              <a:rPr sz="1200" b="1" spc="-5" dirty="0">
                <a:latin typeface="Century Gothic" panose="020B0502020202020204" pitchFamily="34" charset="0"/>
                <a:cs typeface="Cambria"/>
              </a:rPr>
              <a:t>национальных  </a:t>
            </a:r>
            <a:r>
              <a:rPr sz="1200" b="1" spc="-10" dirty="0">
                <a:latin typeface="Century Gothic" panose="020B0502020202020204" pitchFamily="34" charset="0"/>
                <a:cs typeface="Cambria"/>
              </a:rPr>
              <a:t>проектов</a:t>
            </a:r>
            <a:r>
              <a:rPr sz="1200" b="1" spc="-45" dirty="0">
                <a:latin typeface="Century Gothic" panose="020B0502020202020204" pitchFamily="34" charset="0"/>
                <a:cs typeface="Cambria"/>
              </a:rPr>
              <a:t> </a:t>
            </a:r>
            <a:r>
              <a:rPr sz="1200" b="1" spc="-5" dirty="0">
                <a:latin typeface="Century Gothic" panose="020B0502020202020204" pitchFamily="34" charset="0"/>
                <a:cs typeface="Cambria"/>
              </a:rPr>
              <a:t>страны</a:t>
            </a:r>
            <a:endParaRPr sz="1200" dirty="0">
              <a:latin typeface="Century Gothic" panose="020B0502020202020204" pitchFamily="34" charset="0"/>
              <a:cs typeface="Cambria"/>
            </a:endParaRPr>
          </a:p>
        </p:txBody>
      </p:sp>
      <p:sp>
        <p:nvSpPr>
          <p:cNvPr id="10" name="object 10"/>
          <p:cNvSpPr/>
          <p:nvPr/>
        </p:nvSpPr>
        <p:spPr>
          <a:xfrm>
            <a:off x="3276600" y="5323331"/>
            <a:ext cx="2256281" cy="1475993"/>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3443976" y="5395252"/>
            <a:ext cx="1924050" cy="1118896"/>
          </a:xfrm>
          <a:prstGeom prst="rect">
            <a:avLst/>
          </a:prstGeom>
        </p:spPr>
        <p:txBody>
          <a:bodyPr vert="horz" wrap="square" lIns="0" tIns="57150" rIns="0" bIns="0" rtlCol="0">
            <a:spAutoFit/>
          </a:bodyPr>
          <a:lstStyle/>
          <a:p>
            <a:pPr algn="ctr">
              <a:lnSpc>
                <a:spcPct val="100000"/>
              </a:lnSpc>
              <a:spcBef>
                <a:spcPts val="450"/>
              </a:spcBef>
            </a:pPr>
            <a:r>
              <a:rPr sz="1200" b="1" spc="-5" dirty="0">
                <a:latin typeface="Century Gothic" panose="020B0502020202020204" pitchFamily="34" charset="0"/>
                <a:cs typeface="Cambria"/>
              </a:rPr>
              <a:t>по</a:t>
            </a:r>
            <a:r>
              <a:rPr sz="1200" b="1" spc="-45" dirty="0">
                <a:latin typeface="Century Gothic" panose="020B0502020202020204" pitchFamily="34" charset="0"/>
                <a:cs typeface="Cambria"/>
              </a:rPr>
              <a:t> </a:t>
            </a:r>
            <a:r>
              <a:rPr sz="1200" b="1" spc="-10" dirty="0">
                <a:latin typeface="Century Gothic" panose="020B0502020202020204" pitchFamily="34" charset="0"/>
                <a:cs typeface="Cambria"/>
              </a:rPr>
              <a:t>направлениям:</a:t>
            </a:r>
            <a:endParaRPr sz="1200" dirty="0">
              <a:latin typeface="Century Gothic" panose="020B0502020202020204" pitchFamily="34" charset="0"/>
              <a:cs typeface="Cambria"/>
            </a:endParaRPr>
          </a:p>
          <a:p>
            <a:pPr marL="12700" marR="5080" algn="ctr">
              <a:lnSpc>
                <a:spcPct val="87900"/>
              </a:lnSpc>
              <a:spcBef>
                <a:spcPts val="535"/>
              </a:spcBef>
            </a:pPr>
            <a:r>
              <a:rPr lang="ru-RU" sz="1200" spc="-5" dirty="0" smtClean="0">
                <a:solidFill>
                  <a:srgbClr val="FFFFFF"/>
                </a:solidFill>
                <a:latin typeface="Century Gothic" panose="020B0502020202020204" pitchFamily="34" charset="0"/>
                <a:cs typeface="Cambria"/>
              </a:rPr>
              <a:t>жилье</a:t>
            </a:r>
            <a:r>
              <a:rPr sz="1200" spc="-5" dirty="0" smtClean="0">
                <a:solidFill>
                  <a:srgbClr val="FFFFFF"/>
                </a:solidFill>
                <a:latin typeface="Century Gothic" panose="020B0502020202020204" pitchFamily="34" charset="0"/>
                <a:cs typeface="Cambria"/>
              </a:rPr>
              <a:t> </a:t>
            </a:r>
            <a:r>
              <a:rPr sz="1200" spc="-5" dirty="0">
                <a:solidFill>
                  <a:srgbClr val="FFFFFF"/>
                </a:solidFill>
                <a:latin typeface="Century Gothic" panose="020B0502020202020204" pitchFamily="34" charset="0"/>
                <a:cs typeface="Cambria"/>
              </a:rPr>
              <a:t>и </a:t>
            </a:r>
            <a:r>
              <a:rPr sz="1200" spc="-10" dirty="0">
                <a:solidFill>
                  <a:srgbClr val="FFFFFF"/>
                </a:solidFill>
                <a:latin typeface="Century Gothic" panose="020B0502020202020204" pitchFamily="34" charset="0"/>
                <a:cs typeface="Cambria"/>
              </a:rPr>
              <a:t>городская</a:t>
            </a:r>
            <a:r>
              <a:rPr sz="1200" spc="-35" dirty="0">
                <a:solidFill>
                  <a:srgbClr val="FFFFFF"/>
                </a:solidFill>
                <a:latin typeface="Century Gothic" panose="020B0502020202020204" pitchFamily="34" charset="0"/>
                <a:cs typeface="Cambria"/>
              </a:rPr>
              <a:t> </a:t>
            </a:r>
            <a:r>
              <a:rPr sz="1200" spc="-5" dirty="0">
                <a:solidFill>
                  <a:srgbClr val="FFFFFF"/>
                </a:solidFill>
                <a:latin typeface="Century Gothic" panose="020B0502020202020204" pitchFamily="34" charset="0"/>
                <a:cs typeface="Cambria"/>
              </a:rPr>
              <a:t>среда;  демография; </a:t>
            </a:r>
            <a:r>
              <a:rPr sz="1200" spc="-10" dirty="0">
                <a:solidFill>
                  <a:srgbClr val="FFFFFF"/>
                </a:solidFill>
                <a:latin typeface="Century Gothic" panose="020B0502020202020204" pitchFamily="34" charset="0"/>
                <a:cs typeface="Cambria"/>
              </a:rPr>
              <a:t>безопасные  </a:t>
            </a:r>
            <a:r>
              <a:rPr sz="1200" spc="-5" dirty="0">
                <a:solidFill>
                  <a:srgbClr val="FFFFFF"/>
                </a:solidFill>
                <a:latin typeface="Century Gothic" panose="020B0502020202020204" pitchFamily="34" charset="0"/>
                <a:cs typeface="Cambria"/>
              </a:rPr>
              <a:t>и </a:t>
            </a:r>
            <a:r>
              <a:rPr sz="1200" spc="-10" dirty="0">
                <a:solidFill>
                  <a:srgbClr val="FFFFFF"/>
                </a:solidFill>
                <a:latin typeface="Century Gothic" panose="020B0502020202020204" pitchFamily="34" charset="0"/>
                <a:cs typeface="Cambria"/>
              </a:rPr>
              <a:t>качественные  </a:t>
            </a:r>
            <a:r>
              <a:rPr sz="1200" spc="-5" dirty="0">
                <a:solidFill>
                  <a:srgbClr val="FFFFFF"/>
                </a:solidFill>
                <a:latin typeface="Century Gothic" panose="020B0502020202020204" pitchFamily="34" charset="0"/>
                <a:cs typeface="Cambria"/>
              </a:rPr>
              <a:t>автомобильные</a:t>
            </a:r>
            <a:r>
              <a:rPr sz="1200" spc="-35" dirty="0">
                <a:solidFill>
                  <a:srgbClr val="FFFFFF"/>
                </a:solidFill>
                <a:latin typeface="Century Gothic" panose="020B0502020202020204" pitchFamily="34" charset="0"/>
                <a:cs typeface="Cambria"/>
              </a:rPr>
              <a:t> </a:t>
            </a:r>
            <a:r>
              <a:rPr sz="1200" spc="-10" dirty="0">
                <a:solidFill>
                  <a:srgbClr val="FFFFFF"/>
                </a:solidFill>
                <a:latin typeface="Century Gothic" panose="020B0502020202020204" pitchFamily="34" charset="0"/>
                <a:cs typeface="Cambria"/>
              </a:rPr>
              <a:t>дороги.</a:t>
            </a:r>
            <a:endParaRPr sz="1200" dirty="0">
              <a:latin typeface="Century Gothic" panose="020B0502020202020204" pitchFamily="34" charset="0"/>
              <a:cs typeface="Cambria"/>
            </a:endParaRPr>
          </a:p>
        </p:txBody>
      </p:sp>
      <p:sp>
        <p:nvSpPr>
          <p:cNvPr id="12" name="object 12"/>
          <p:cNvSpPr txBox="1"/>
          <p:nvPr/>
        </p:nvSpPr>
        <p:spPr>
          <a:xfrm>
            <a:off x="5617859" y="5330188"/>
            <a:ext cx="2013319" cy="1266115"/>
          </a:xfrm>
          <a:prstGeom prst="rect">
            <a:avLst/>
          </a:prstGeom>
        </p:spPr>
        <p:txBody>
          <a:bodyPr vert="horz" wrap="square" lIns="0" tIns="120014" rIns="0" bIns="0" rtlCol="0">
            <a:spAutoFit/>
          </a:bodyPr>
          <a:lstStyle/>
          <a:p>
            <a:pPr marL="831215" indent="-287020">
              <a:lnSpc>
                <a:spcPct val="100000"/>
              </a:lnSpc>
              <a:spcBef>
                <a:spcPts val="944"/>
              </a:spcBef>
              <a:buFont typeface="Cambria"/>
              <a:buChar char="•"/>
              <a:tabLst>
                <a:tab pos="831215" algn="l"/>
                <a:tab pos="831850" algn="l"/>
              </a:tabLst>
            </a:pPr>
            <a:r>
              <a:rPr lang="ru-RU" sz="2800" b="1" spc="-5" dirty="0">
                <a:solidFill>
                  <a:srgbClr val="006FC0"/>
                </a:solidFill>
                <a:latin typeface="Century Gothic" panose="020B0502020202020204" pitchFamily="34" charset="0"/>
                <a:cs typeface="Cambria"/>
              </a:rPr>
              <a:t>3</a:t>
            </a:r>
            <a:endParaRPr sz="2800" dirty="0">
              <a:latin typeface="Century Gothic" panose="020B0502020202020204" pitchFamily="34" charset="0"/>
              <a:cs typeface="Cambria"/>
            </a:endParaRPr>
          </a:p>
          <a:p>
            <a:pPr marL="127000" marR="5080" indent="-114300">
              <a:lnSpc>
                <a:spcPct val="87800"/>
              </a:lnSpc>
              <a:spcBef>
                <a:spcPts val="535"/>
              </a:spcBef>
              <a:buFont typeface="Cambria"/>
              <a:buChar char="•"/>
              <a:tabLst>
                <a:tab pos="127000" algn="l"/>
              </a:tabLst>
            </a:pPr>
            <a:r>
              <a:rPr sz="1200" b="1" spc="-5" dirty="0">
                <a:latin typeface="Century Gothic" panose="020B0502020202020204" pitchFamily="34" charset="0"/>
                <a:cs typeface="Cambria"/>
              </a:rPr>
              <a:t>национальных  </a:t>
            </a:r>
            <a:r>
              <a:rPr sz="1200" b="1" spc="-10" dirty="0">
                <a:latin typeface="Century Gothic" panose="020B0502020202020204" pitchFamily="34" charset="0"/>
                <a:cs typeface="Cambria"/>
              </a:rPr>
              <a:t>проектов </a:t>
            </a:r>
            <a:r>
              <a:rPr sz="1200" b="1" spc="-5" dirty="0">
                <a:latin typeface="Century Gothic" panose="020B0502020202020204" pitchFamily="34" charset="0"/>
                <a:cs typeface="Cambria"/>
              </a:rPr>
              <a:t>страны,  реализуемых </a:t>
            </a:r>
            <a:r>
              <a:rPr sz="1200" b="1" dirty="0">
                <a:latin typeface="Century Gothic" panose="020B0502020202020204" pitchFamily="34" charset="0"/>
                <a:cs typeface="Cambria"/>
              </a:rPr>
              <a:t>в  </a:t>
            </a:r>
            <a:r>
              <a:rPr lang="ru-RU" sz="1200" b="1" spc="-15" dirty="0" smtClean="0">
                <a:latin typeface="Century Gothic" panose="020B0502020202020204" pitchFamily="34" charset="0"/>
                <a:cs typeface="Cambria"/>
              </a:rPr>
              <a:t>городе </a:t>
            </a:r>
            <a:r>
              <a:rPr lang="ru-RU" sz="1200" b="1" spc="-10" dirty="0" smtClean="0">
                <a:latin typeface="Century Gothic" panose="020B0502020202020204" pitchFamily="34" charset="0"/>
                <a:cs typeface="Cambria"/>
              </a:rPr>
              <a:t>Невинномысске</a:t>
            </a:r>
            <a:endParaRPr sz="1200" dirty="0">
              <a:latin typeface="Century Gothic" panose="020B0502020202020204" pitchFamily="34" charset="0"/>
              <a:cs typeface="Cambria"/>
            </a:endParaRPr>
          </a:p>
        </p:txBody>
      </p:sp>
      <p:sp>
        <p:nvSpPr>
          <p:cNvPr id="13" name="object 13"/>
          <p:cNvSpPr/>
          <p:nvPr/>
        </p:nvSpPr>
        <p:spPr>
          <a:xfrm>
            <a:off x="3572522" y="5050408"/>
            <a:ext cx="1849755" cy="0"/>
          </a:xfrm>
          <a:custGeom>
            <a:avLst/>
            <a:gdLst/>
            <a:ahLst/>
            <a:cxnLst/>
            <a:rect l="l" t="t" r="r" b="b"/>
            <a:pathLst>
              <a:path w="1849754">
                <a:moveTo>
                  <a:pt x="0" y="0"/>
                </a:moveTo>
                <a:lnTo>
                  <a:pt x="1849729" y="0"/>
                </a:lnTo>
              </a:path>
            </a:pathLst>
          </a:custGeom>
          <a:ln w="9525">
            <a:solidFill>
              <a:srgbClr val="595959"/>
            </a:solidFill>
          </a:ln>
        </p:spPr>
        <p:txBody>
          <a:bodyPr wrap="square" lIns="0" tIns="0" rIns="0" bIns="0" rtlCol="0"/>
          <a:lstStyle/>
          <a:p>
            <a:endParaRPr/>
          </a:p>
        </p:txBody>
      </p:sp>
      <p:sp>
        <p:nvSpPr>
          <p:cNvPr id="14" name="object 14"/>
          <p:cNvSpPr/>
          <p:nvPr/>
        </p:nvSpPr>
        <p:spPr>
          <a:xfrm>
            <a:off x="5666111" y="6676656"/>
            <a:ext cx="1594485" cy="0"/>
          </a:xfrm>
          <a:custGeom>
            <a:avLst/>
            <a:gdLst/>
            <a:ahLst/>
            <a:cxnLst/>
            <a:rect l="l" t="t" r="r" b="b"/>
            <a:pathLst>
              <a:path w="1594484">
                <a:moveTo>
                  <a:pt x="0" y="0"/>
                </a:moveTo>
                <a:lnTo>
                  <a:pt x="1594478" y="0"/>
                </a:lnTo>
              </a:path>
            </a:pathLst>
          </a:custGeom>
          <a:ln w="9525">
            <a:solidFill>
              <a:srgbClr val="595959"/>
            </a:solidFill>
          </a:ln>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85152" y="209816"/>
            <a:ext cx="371348" cy="258404"/>
          </a:xfrm>
          <a:prstGeom prst="rect">
            <a:avLst/>
          </a:prstGeom>
        </p:spPr>
        <p:txBody>
          <a:bodyPr vert="horz" wrap="square" lIns="0" tIns="12065" rIns="0" bIns="0" rtlCol="0">
            <a:spAutoFit/>
          </a:bodyPr>
          <a:lstStyle/>
          <a:p>
            <a:pPr marL="12700">
              <a:lnSpc>
                <a:spcPct val="100000"/>
              </a:lnSpc>
              <a:spcBef>
                <a:spcPts val="95"/>
              </a:spcBef>
            </a:pPr>
            <a:r>
              <a:rPr lang="ru-RU" sz="1600" b="1" dirty="0" smtClean="0">
                <a:latin typeface="Century Gothic" panose="020B0502020202020204" pitchFamily="34" charset="0"/>
                <a:cs typeface="Times New Roman"/>
              </a:rPr>
              <a:t>22</a:t>
            </a:r>
            <a:endParaRPr sz="1600" dirty="0">
              <a:latin typeface="Century Gothic" panose="020B0502020202020204" pitchFamily="34" charset="0"/>
              <a:cs typeface="Times New Roman"/>
            </a:endParaRPr>
          </a:p>
        </p:txBody>
      </p:sp>
      <p:graphicFrame>
        <p:nvGraphicFramePr>
          <p:cNvPr id="3" name="object 3"/>
          <p:cNvGraphicFramePr>
            <a:graphicFrameLocks noGrp="1"/>
          </p:cNvGraphicFramePr>
          <p:nvPr>
            <p:extLst>
              <p:ext uri="{D42A27DB-BD31-4B8C-83A1-F6EECF244321}">
                <p14:modId xmlns:p14="http://schemas.microsoft.com/office/powerpoint/2010/main" val="3383849229"/>
              </p:ext>
            </p:extLst>
          </p:nvPr>
        </p:nvGraphicFramePr>
        <p:xfrm>
          <a:off x="269751" y="749801"/>
          <a:ext cx="6915402" cy="1525404"/>
        </p:xfrm>
        <a:graphic>
          <a:graphicData uri="http://schemas.openxmlformats.org/drawingml/2006/table">
            <a:tbl>
              <a:tblPr firstRow="1" bandRow="1">
                <a:tableStyleId>{2D5ABB26-0587-4C30-8999-92F81FD0307C}</a:tableStyleId>
              </a:tblPr>
              <a:tblGrid>
                <a:gridCol w="358927"/>
                <a:gridCol w="3947166"/>
                <a:gridCol w="839277"/>
                <a:gridCol w="863734"/>
                <a:gridCol w="906298"/>
              </a:tblGrid>
              <a:tr h="482600">
                <a:tc>
                  <a:txBody>
                    <a:bodyPr/>
                    <a:lstStyle/>
                    <a:p>
                      <a:pPr marL="13335" marR="6350" indent="48260">
                        <a:lnSpc>
                          <a:spcPts val="1350"/>
                        </a:lnSpc>
                        <a:spcBef>
                          <a:spcPts val="610"/>
                        </a:spcBef>
                      </a:pPr>
                      <a:r>
                        <a:rPr sz="1100" b="1" dirty="0">
                          <a:solidFill>
                            <a:srgbClr val="FFFFFF"/>
                          </a:solidFill>
                          <a:latin typeface="Century Gothic" panose="020B0502020202020204" pitchFamily="34" charset="0"/>
                          <a:cs typeface="Cambria"/>
                        </a:rPr>
                        <a:t>№  п/п</a:t>
                      </a:r>
                      <a:endParaRPr sz="1100" dirty="0">
                        <a:latin typeface="Century Gothic" panose="020B0502020202020204" pitchFamily="34" charset="0"/>
                        <a:cs typeface="Cambria"/>
                      </a:endParaRPr>
                    </a:p>
                  </a:txBody>
                  <a:tcPr marL="0" marR="0" marT="77470" marB="0">
                    <a:lnL w="6350">
                      <a:solidFill>
                        <a:srgbClr val="91CDDC"/>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a:txBody>
                    <a:bodyPr/>
                    <a:lstStyle/>
                    <a:p>
                      <a:pPr marL="427990" marR="150495" indent="-273685">
                        <a:lnSpc>
                          <a:spcPts val="1350"/>
                        </a:lnSpc>
                        <a:spcBef>
                          <a:spcPts val="610"/>
                        </a:spcBef>
                      </a:pPr>
                      <a:r>
                        <a:rPr lang="ru-RU" sz="1100" b="1" spc="-5" dirty="0" smtClean="0">
                          <a:solidFill>
                            <a:srgbClr val="FFFFFF"/>
                          </a:solidFill>
                          <a:latin typeface="Century Gothic" panose="020B0502020202020204" pitchFamily="34" charset="0"/>
                          <a:cs typeface="Cambria"/>
                        </a:rPr>
                        <a:t>Наименование</a:t>
                      </a:r>
                      <a:r>
                        <a:rPr sz="1100" b="1" spc="-5" dirty="0" smtClean="0">
                          <a:solidFill>
                            <a:srgbClr val="FFFFFF"/>
                          </a:solidFill>
                          <a:latin typeface="Century Gothic" panose="020B0502020202020204" pitchFamily="34" charset="0"/>
                          <a:cs typeface="Cambria"/>
                        </a:rPr>
                        <a:t> </a:t>
                      </a:r>
                      <a:r>
                        <a:rPr lang="ru-RU" sz="1100" b="1" spc="-5" dirty="0" smtClean="0">
                          <a:solidFill>
                            <a:srgbClr val="FFFFFF"/>
                          </a:solidFill>
                          <a:latin typeface="Century Gothic" panose="020B0502020202020204" pitchFamily="34" charset="0"/>
                          <a:cs typeface="Cambria"/>
                        </a:rPr>
                        <a:t>регионального</a:t>
                      </a:r>
                      <a:r>
                        <a:rPr sz="1100" b="1" spc="-5" dirty="0" smtClean="0">
                          <a:solidFill>
                            <a:srgbClr val="FFFFFF"/>
                          </a:solidFill>
                          <a:latin typeface="Century Gothic" panose="020B0502020202020204" pitchFamily="34" charset="0"/>
                          <a:cs typeface="Cambria"/>
                        </a:rPr>
                        <a:t> </a:t>
                      </a:r>
                      <a:r>
                        <a:rPr sz="1100" b="1" dirty="0">
                          <a:solidFill>
                            <a:srgbClr val="FFFFFF"/>
                          </a:solidFill>
                          <a:latin typeface="Century Gothic" panose="020B0502020202020204" pitchFamily="34" charset="0"/>
                          <a:cs typeface="Cambria"/>
                        </a:rPr>
                        <a:t>проекта в  </a:t>
                      </a:r>
                      <a:r>
                        <a:rPr sz="1100" b="1" spc="-5" dirty="0">
                          <a:solidFill>
                            <a:srgbClr val="FFFFFF"/>
                          </a:solidFill>
                          <a:latin typeface="Century Gothic" panose="020B0502020202020204" pitchFamily="34" charset="0"/>
                          <a:cs typeface="Cambria"/>
                        </a:rPr>
                        <a:t>составе национального</a:t>
                      </a:r>
                      <a:r>
                        <a:rPr sz="1100" b="1" spc="-15" dirty="0">
                          <a:solidFill>
                            <a:srgbClr val="FFFFFF"/>
                          </a:solidFill>
                          <a:latin typeface="Century Gothic" panose="020B0502020202020204" pitchFamily="34" charset="0"/>
                          <a:cs typeface="Cambria"/>
                        </a:rPr>
                        <a:t> </a:t>
                      </a:r>
                      <a:r>
                        <a:rPr sz="1100" b="1" dirty="0">
                          <a:solidFill>
                            <a:srgbClr val="FFFFFF"/>
                          </a:solidFill>
                          <a:latin typeface="Century Gothic" panose="020B0502020202020204" pitchFamily="34" charset="0"/>
                          <a:cs typeface="Cambria"/>
                        </a:rPr>
                        <a:t>проекта</a:t>
                      </a:r>
                      <a:endParaRPr sz="1100" dirty="0">
                        <a:latin typeface="Century Gothic" panose="020B0502020202020204" pitchFamily="34" charset="0"/>
                        <a:cs typeface="Cambria"/>
                      </a:endParaRPr>
                    </a:p>
                  </a:txBody>
                  <a:tcPr marL="0" marR="0" marT="7747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a:txBody>
                    <a:bodyPr/>
                    <a:lstStyle/>
                    <a:p>
                      <a:pPr>
                        <a:lnSpc>
                          <a:spcPct val="100000"/>
                        </a:lnSpc>
                        <a:spcBef>
                          <a:spcPts val="5"/>
                        </a:spcBef>
                      </a:pPr>
                      <a:endParaRPr sz="1100" dirty="0">
                        <a:latin typeface="Century Gothic" panose="020B0502020202020204" pitchFamily="34" charset="0"/>
                        <a:cs typeface="Times New Roman"/>
                      </a:endParaRPr>
                    </a:p>
                    <a:p>
                      <a:pPr marL="1270" algn="ctr">
                        <a:lnSpc>
                          <a:spcPct val="100000"/>
                        </a:lnSpc>
                      </a:pPr>
                      <a:r>
                        <a:rPr sz="1100" b="1" spc="-5" dirty="0" smtClean="0">
                          <a:solidFill>
                            <a:srgbClr val="FFFFFF"/>
                          </a:solidFill>
                          <a:latin typeface="Century Gothic" panose="020B0502020202020204" pitchFamily="34" charset="0"/>
                          <a:cs typeface="Cambria"/>
                        </a:rPr>
                        <a:t>202</a:t>
                      </a:r>
                      <a:r>
                        <a:rPr lang="ru-RU" sz="1100" b="1" spc="-5" dirty="0" smtClean="0">
                          <a:solidFill>
                            <a:srgbClr val="FFFFFF"/>
                          </a:solidFill>
                          <a:latin typeface="Century Gothic" panose="020B0502020202020204" pitchFamily="34" charset="0"/>
                          <a:cs typeface="Cambria"/>
                        </a:rPr>
                        <a:t>2</a:t>
                      </a:r>
                      <a:r>
                        <a:rPr sz="1100" b="1" spc="-75" dirty="0" smtClean="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год</a:t>
                      </a:r>
                      <a:endParaRPr sz="1100" dirty="0">
                        <a:latin typeface="Century Gothic" panose="020B0502020202020204" pitchFamily="34" charset="0"/>
                        <a:cs typeface="Cambria"/>
                      </a:endParaRPr>
                    </a:p>
                  </a:txBody>
                  <a:tcPr marL="0" marR="0" marT="635" marB="0">
                    <a:lnL w="6350" cap="flat" cmpd="sng" algn="ctr">
                      <a:solidFill>
                        <a:srgbClr val="D9D9D9"/>
                      </a:solidFill>
                      <a:prstDash val="solid"/>
                      <a:round/>
                      <a:headEnd type="none" w="med" len="med"/>
                      <a:tailEnd type="none" w="med" len="med"/>
                    </a:lnL>
                    <a:lnR w="6350">
                      <a:solidFill>
                        <a:srgbClr val="D9D9D9"/>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solidFill>
                      <a:srgbClr val="4AACC5"/>
                    </a:solidFill>
                  </a:tcPr>
                </a:tc>
                <a:tc>
                  <a:txBody>
                    <a:bodyPr/>
                    <a:lstStyle/>
                    <a:p>
                      <a:pPr>
                        <a:lnSpc>
                          <a:spcPct val="100000"/>
                        </a:lnSpc>
                        <a:spcBef>
                          <a:spcPts val="5"/>
                        </a:spcBef>
                      </a:pPr>
                      <a:endParaRPr sz="1100" dirty="0">
                        <a:latin typeface="Century Gothic" panose="020B0502020202020204" pitchFamily="34" charset="0"/>
                        <a:cs typeface="Times New Roman"/>
                      </a:endParaRPr>
                    </a:p>
                    <a:p>
                      <a:pPr algn="ctr">
                        <a:lnSpc>
                          <a:spcPct val="100000"/>
                        </a:lnSpc>
                      </a:pPr>
                      <a:r>
                        <a:rPr sz="1100" b="1" spc="-5" dirty="0" smtClean="0">
                          <a:solidFill>
                            <a:srgbClr val="FFFFFF"/>
                          </a:solidFill>
                          <a:latin typeface="Century Gothic" panose="020B0502020202020204" pitchFamily="34" charset="0"/>
                          <a:cs typeface="Cambria"/>
                        </a:rPr>
                        <a:t>202</a:t>
                      </a:r>
                      <a:r>
                        <a:rPr lang="ru-RU" sz="1100" b="1" spc="-5" dirty="0" smtClean="0">
                          <a:solidFill>
                            <a:srgbClr val="FFFFFF"/>
                          </a:solidFill>
                          <a:latin typeface="Century Gothic" panose="020B0502020202020204" pitchFamily="34" charset="0"/>
                          <a:cs typeface="Cambria"/>
                        </a:rPr>
                        <a:t>3</a:t>
                      </a:r>
                      <a:r>
                        <a:rPr sz="1100" b="1" spc="-75" dirty="0" smtClean="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год</a:t>
                      </a:r>
                      <a:endParaRPr sz="1100" dirty="0">
                        <a:latin typeface="Century Gothic" panose="020B0502020202020204" pitchFamily="34" charset="0"/>
                        <a:cs typeface="Cambria"/>
                      </a:endParaRPr>
                    </a:p>
                  </a:txBody>
                  <a:tcPr marL="0" marR="0" marT="635"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a:txBody>
                    <a:bodyPr/>
                    <a:lstStyle/>
                    <a:p>
                      <a:pPr>
                        <a:lnSpc>
                          <a:spcPct val="100000"/>
                        </a:lnSpc>
                        <a:spcBef>
                          <a:spcPts val="5"/>
                        </a:spcBef>
                      </a:pPr>
                      <a:endParaRPr sz="1100" dirty="0">
                        <a:latin typeface="Century Gothic" panose="020B0502020202020204" pitchFamily="34" charset="0"/>
                        <a:cs typeface="Times New Roman"/>
                      </a:endParaRPr>
                    </a:p>
                    <a:p>
                      <a:pPr algn="ctr">
                        <a:lnSpc>
                          <a:spcPct val="100000"/>
                        </a:lnSpc>
                      </a:pPr>
                      <a:r>
                        <a:rPr sz="1100" b="1" spc="-5" dirty="0" smtClean="0">
                          <a:solidFill>
                            <a:srgbClr val="FFFFFF"/>
                          </a:solidFill>
                          <a:latin typeface="Century Gothic" panose="020B0502020202020204" pitchFamily="34" charset="0"/>
                          <a:cs typeface="Cambria"/>
                        </a:rPr>
                        <a:t>202</a:t>
                      </a:r>
                      <a:r>
                        <a:rPr lang="ru-RU" sz="1100" b="1" spc="-5" dirty="0" smtClean="0">
                          <a:solidFill>
                            <a:srgbClr val="FFFFFF"/>
                          </a:solidFill>
                          <a:latin typeface="Century Gothic" panose="020B0502020202020204" pitchFamily="34" charset="0"/>
                          <a:cs typeface="Cambria"/>
                        </a:rPr>
                        <a:t>4</a:t>
                      </a:r>
                      <a:r>
                        <a:rPr sz="1100" b="1" spc="-75" dirty="0" smtClean="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год</a:t>
                      </a:r>
                      <a:endParaRPr sz="1100" dirty="0">
                        <a:latin typeface="Century Gothic" panose="020B0502020202020204" pitchFamily="34" charset="0"/>
                        <a:cs typeface="Cambria"/>
                      </a:endParaRPr>
                    </a:p>
                  </a:txBody>
                  <a:tcPr marL="0" marR="0" marT="635" marB="0">
                    <a:lnL w="6350">
                      <a:solidFill>
                        <a:srgbClr val="D9D9D9"/>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4AACC5"/>
                    </a:solidFill>
                  </a:tcPr>
                </a:tc>
              </a:tr>
              <a:tr h="380499">
                <a:tc>
                  <a:txBody>
                    <a:bodyPr/>
                    <a:lstStyle/>
                    <a:p>
                      <a:pPr>
                        <a:lnSpc>
                          <a:spcPct val="100000"/>
                        </a:lnSpc>
                        <a:spcBef>
                          <a:spcPts val="10"/>
                        </a:spcBef>
                      </a:pPr>
                      <a:endParaRPr sz="1100" dirty="0" smtClean="0">
                        <a:latin typeface="Century Gothic" panose="020B0502020202020204" pitchFamily="34" charset="0"/>
                        <a:cs typeface="Times New Roman"/>
                      </a:endParaRPr>
                    </a:p>
                    <a:p>
                      <a:pPr algn="ctr">
                        <a:lnSpc>
                          <a:spcPct val="100000"/>
                        </a:lnSpc>
                      </a:pPr>
                      <a:r>
                        <a:rPr lang="ru-RU" sz="1100" b="1" spc="-5" dirty="0" smtClean="0">
                          <a:latin typeface="Century Gothic" panose="020B0502020202020204" pitchFamily="34" charset="0"/>
                          <a:cs typeface="Cambria"/>
                        </a:rPr>
                        <a:t>3</a:t>
                      </a:r>
                      <a:r>
                        <a:rPr sz="1100" b="1" spc="-5" dirty="0" smtClean="0">
                          <a:latin typeface="Century Gothic" panose="020B0502020202020204" pitchFamily="34" charset="0"/>
                          <a:cs typeface="Cambria"/>
                        </a:rPr>
                        <a:t>.</a:t>
                      </a:r>
                      <a:endParaRPr sz="1100" dirty="0">
                        <a:latin typeface="Century Gothic" panose="020B0502020202020204" pitchFamily="34" charset="0"/>
                        <a:cs typeface="Cambria"/>
                      </a:endParaRPr>
                    </a:p>
                  </a:txBody>
                  <a:tcPr marL="0" marR="0" marT="1270" marB="0">
                    <a:lnL w="6350">
                      <a:solidFill>
                        <a:srgbClr val="91CDDC"/>
                      </a:solidFill>
                      <a:prstDash val="soli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solidFill>
                      <a:srgbClr val="DCEFF4"/>
                    </a:solidFill>
                  </a:tcPr>
                </a:tc>
                <a:tc>
                  <a:txBody>
                    <a:bodyPr/>
                    <a:lstStyle/>
                    <a:p>
                      <a:pPr marR="182245">
                        <a:lnSpc>
                          <a:spcPts val="1400"/>
                        </a:lnSpc>
                        <a:spcBef>
                          <a:spcPts val="10"/>
                        </a:spcBef>
                      </a:pPr>
                      <a:r>
                        <a:rPr lang="ru-RU" sz="1100" b="1" spc="-5" dirty="0" smtClean="0">
                          <a:latin typeface="Century Gothic" panose="020B0502020202020204" pitchFamily="34" charset="0"/>
                          <a:cs typeface="Cambria"/>
                        </a:rPr>
                        <a:t>Национальный проект</a:t>
                      </a:r>
                      <a:r>
                        <a:rPr sz="1100" b="1" spc="-5" dirty="0" smtClean="0">
                          <a:latin typeface="Century Gothic" panose="020B0502020202020204" pitchFamily="34" charset="0"/>
                          <a:cs typeface="Cambria"/>
                        </a:rPr>
                        <a:t> "БЕЗОПАСНЫЕ </a:t>
                      </a:r>
                      <a:r>
                        <a:rPr sz="1100" b="1" dirty="0" smtClean="0">
                          <a:latin typeface="Century Gothic" panose="020B0502020202020204" pitchFamily="34" charset="0"/>
                          <a:cs typeface="Cambria"/>
                        </a:rPr>
                        <a:t>И  </a:t>
                      </a:r>
                      <a:r>
                        <a:rPr sz="1100" b="1" spc="-5" dirty="0" smtClean="0">
                          <a:latin typeface="Century Gothic" panose="020B0502020202020204" pitchFamily="34" charset="0"/>
                          <a:cs typeface="Cambria"/>
                        </a:rPr>
                        <a:t>КАЧЕСТВЕННЫЕ АВТОМОБИЛЬНЫЕ  ДОРОГИ"</a:t>
                      </a:r>
                      <a:endParaRPr sz="1100" dirty="0">
                        <a:latin typeface="Century Gothic" panose="020B0502020202020204" pitchFamily="34" charset="0"/>
                        <a:cs typeface="Cambria"/>
                      </a:endParaRPr>
                    </a:p>
                  </a:txBody>
                  <a:tcPr marL="0" marR="0" marT="127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solidFill>
                      <a:srgbClr val="DCEFF4"/>
                    </a:solidFill>
                  </a:tcPr>
                </a:tc>
                <a:tc>
                  <a:txBody>
                    <a:bodyPr/>
                    <a:lstStyle/>
                    <a:p>
                      <a:pPr>
                        <a:lnSpc>
                          <a:spcPct val="100000"/>
                        </a:lnSpc>
                        <a:spcBef>
                          <a:spcPts val="35"/>
                        </a:spcBef>
                      </a:pPr>
                      <a:endParaRPr sz="1100" dirty="0">
                        <a:latin typeface="Century Gothic" panose="020B0502020202020204" pitchFamily="34" charset="0"/>
                        <a:cs typeface="Times New Roman"/>
                      </a:endParaRPr>
                    </a:p>
                    <a:p>
                      <a:pPr marL="1270" algn="ctr">
                        <a:lnSpc>
                          <a:spcPct val="100000"/>
                        </a:lnSpc>
                        <a:spcBef>
                          <a:spcPts val="5"/>
                        </a:spcBef>
                      </a:pPr>
                      <a:r>
                        <a:rPr lang="ru-RU" sz="1100" b="1" dirty="0" smtClean="0">
                          <a:latin typeface="Century Gothic" panose="020B0502020202020204" pitchFamily="34" charset="0"/>
                          <a:cs typeface="Cambria"/>
                        </a:rPr>
                        <a:t>279,6</a:t>
                      </a:r>
                      <a:endParaRPr sz="1100" dirty="0">
                        <a:latin typeface="Century Gothic" panose="020B0502020202020204" pitchFamily="34" charset="0"/>
                        <a:cs typeface="Cambria"/>
                      </a:endParaRPr>
                    </a:p>
                  </a:txBody>
                  <a:tcPr marL="0" marR="0" marT="444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CEFF4"/>
                    </a:solidFill>
                  </a:tcPr>
                </a:tc>
                <a:tc>
                  <a:txBody>
                    <a:bodyPr/>
                    <a:lstStyle/>
                    <a:p>
                      <a:pPr>
                        <a:lnSpc>
                          <a:spcPct val="100000"/>
                        </a:lnSpc>
                        <a:spcBef>
                          <a:spcPts val="35"/>
                        </a:spcBef>
                      </a:pPr>
                      <a:endParaRPr sz="1100" dirty="0">
                        <a:latin typeface="Century Gothic" panose="020B0502020202020204" pitchFamily="34" charset="0"/>
                        <a:cs typeface="Times New Roman"/>
                      </a:endParaRPr>
                    </a:p>
                    <a:p>
                      <a:pPr algn="ctr">
                        <a:lnSpc>
                          <a:spcPct val="100000"/>
                        </a:lnSpc>
                        <a:spcBef>
                          <a:spcPts val="5"/>
                        </a:spcBef>
                      </a:pPr>
                      <a:r>
                        <a:rPr lang="ru-RU" sz="1100" b="1" spc="-5" dirty="0" smtClean="0">
                          <a:latin typeface="Century Gothic" panose="020B0502020202020204" pitchFamily="34" charset="0"/>
                          <a:cs typeface="Cambria"/>
                        </a:rPr>
                        <a:t>460,1</a:t>
                      </a:r>
                      <a:endParaRPr sz="1100" dirty="0">
                        <a:latin typeface="Century Gothic" panose="020B0502020202020204" pitchFamily="34" charset="0"/>
                        <a:cs typeface="Cambria"/>
                      </a:endParaRPr>
                    </a:p>
                  </a:txBody>
                  <a:tcPr marL="0" marR="0" marT="4445"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solidFill>
                      <a:srgbClr val="DCEFF4"/>
                    </a:solidFill>
                  </a:tcPr>
                </a:tc>
                <a:tc>
                  <a:txBody>
                    <a:bodyPr/>
                    <a:lstStyle/>
                    <a:p>
                      <a:pPr>
                        <a:lnSpc>
                          <a:spcPct val="100000"/>
                        </a:lnSpc>
                        <a:spcBef>
                          <a:spcPts val="35"/>
                        </a:spcBef>
                      </a:pPr>
                      <a:endParaRPr sz="1100" dirty="0">
                        <a:latin typeface="Century Gothic" panose="020B0502020202020204" pitchFamily="34" charset="0"/>
                        <a:cs typeface="Times New Roman"/>
                      </a:endParaRPr>
                    </a:p>
                    <a:p>
                      <a:pPr algn="ctr">
                        <a:lnSpc>
                          <a:spcPct val="100000"/>
                        </a:lnSpc>
                        <a:spcBef>
                          <a:spcPts val="5"/>
                        </a:spcBef>
                      </a:pPr>
                      <a:r>
                        <a:rPr lang="ru-RU" sz="1100" b="1" spc="-5" dirty="0" smtClean="0">
                          <a:latin typeface="Century Gothic" panose="020B0502020202020204" pitchFamily="34" charset="0"/>
                          <a:cs typeface="Cambria"/>
                        </a:rPr>
                        <a:t>279,6</a:t>
                      </a:r>
                      <a:endParaRPr sz="1100" dirty="0">
                        <a:latin typeface="Century Gothic" panose="020B0502020202020204" pitchFamily="34" charset="0"/>
                        <a:cs typeface="Cambria"/>
                      </a:endParaRPr>
                    </a:p>
                  </a:txBody>
                  <a:tcPr marL="0" marR="0" marT="444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solidFill>
                      <a:srgbClr val="DCEFF4"/>
                    </a:solidFill>
                  </a:tcPr>
                </a:tc>
              </a:tr>
              <a:tr h="304800">
                <a:tc>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nSpc>
                          <a:spcPts val="1295"/>
                        </a:lnSpc>
                      </a:pPr>
                      <a:r>
                        <a:rPr lang="ru-RU" sz="1100" spc="-5" dirty="0" smtClean="0">
                          <a:latin typeface="Century Gothic" panose="020B0502020202020204" pitchFamily="34" charset="0"/>
                          <a:cs typeface="Cambria"/>
                        </a:rPr>
                        <a:t>Региональный проект</a:t>
                      </a:r>
                      <a:r>
                        <a:rPr lang="ru-RU" sz="1100" spc="-5" baseline="0" dirty="0" smtClean="0">
                          <a:latin typeface="Century Gothic" panose="020B0502020202020204" pitchFamily="34" charset="0"/>
                          <a:cs typeface="Cambria"/>
                        </a:rPr>
                        <a:t> </a:t>
                      </a:r>
                      <a:r>
                        <a:rPr sz="1100" spc="-5" dirty="0" smtClean="0">
                          <a:latin typeface="Century Gothic" panose="020B0502020202020204" pitchFamily="34" charset="0"/>
                          <a:cs typeface="Cambria"/>
                        </a:rPr>
                        <a:t>"</a:t>
                      </a:r>
                      <a:r>
                        <a:rPr lang="ru-RU" sz="1100" spc="-5" dirty="0" smtClean="0">
                          <a:latin typeface="Century Gothic" panose="020B0502020202020204" pitchFamily="34" charset="0"/>
                          <a:cs typeface="Cambria"/>
                        </a:rPr>
                        <a:t>Дорожная сеть</a:t>
                      </a:r>
                      <a:r>
                        <a:rPr sz="1100" spc="-5" dirty="0" smtClean="0">
                          <a:latin typeface="Century Gothic" panose="020B0502020202020204" pitchFamily="34" charset="0"/>
                          <a:cs typeface="Cambria"/>
                        </a:rPr>
                        <a:t>"</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2540" algn="ctr">
                        <a:lnSpc>
                          <a:spcPts val="1295"/>
                        </a:lnSpc>
                      </a:pPr>
                      <a:r>
                        <a:rPr lang="ru-RU" sz="1100" dirty="0" smtClean="0">
                          <a:latin typeface="Century Gothic" panose="020B0502020202020204" pitchFamily="34" charset="0"/>
                          <a:cs typeface="Cambria"/>
                        </a:rPr>
                        <a:t>278,9</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ts val="1295"/>
                        </a:lnSpc>
                      </a:pPr>
                      <a:r>
                        <a:rPr lang="ru-RU" sz="1100" spc="-5" dirty="0" smtClean="0">
                          <a:latin typeface="Century Gothic" panose="020B0502020202020204" pitchFamily="34" charset="0"/>
                          <a:cs typeface="Cambria"/>
                        </a:rPr>
                        <a:t>459,4</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ts val="1295"/>
                        </a:lnSpc>
                      </a:pPr>
                      <a:r>
                        <a:rPr lang="ru-RU" sz="1100" spc="-5" dirty="0" smtClean="0">
                          <a:latin typeface="Century Gothic" panose="020B0502020202020204" pitchFamily="34" charset="0"/>
                          <a:cs typeface="Cambria"/>
                        </a:rPr>
                        <a:t>278,9</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355600">
                <a:tc>
                  <a:txBody>
                    <a:bodyPr/>
                    <a:lstStyle/>
                    <a:p>
                      <a:pPr>
                        <a:lnSpc>
                          <a:spcPct val="100000"/>
                        </a:lnSpc>
                      </a:pPr>
                      <a:endParaRPr sz="1100">
                        <a:latin typeface="Century Gothic" panose="020B0502020202020204" pitchFamily="34" charset="0"/>
                        <a:cs typeface="Times New Roman"/>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R="599440">
                        <a:lnSpc>
                          <a:spcPts val="1400"/>
                        </a:lnSpc>
                        <a:spcBef>
                          <a:spcPts val="15"/>
                        </a:spcBef>
                      </a:pPr>
                      <a:r>
                        <a:rPr lang="ru-RU" sz="1100" spc="-5" dirty="0" smtClean="0">
                          <a:latin typeface="Century Gothic" panose="020B0502020202020204" pitchFamily="34" charset="0"/>
                          <a:cs typeface="Cambria"/>
                        </a:rPr>
                        <a:t>Региональный проект </a:t>
                      </a:r>
                      <a:r>
                        <a:rPr sz="1100" spc="-5" dirty="0" smtClean="0">
                          <a:latin typeface="Century Gothic" panose="020B0502020202020204" pitchFamily="34" charset="0"/>
                          <a:cs typeface="Cambria"/>
                        </a:rPr>
                        <a:t>"</a:t>
                      </a:r>
                      <a:r>
                        <a:rPr lang="ru-RU" sz="1100" spc="-5" dirty="0" smtClean="0">
                          <a:latin typeface="Century Gothic" panose="020B0502020202020204" pitchFamily="34" charset="0"/>
                          <a:cs typeface="Cambria"/>
                        </a:rPr>
                        <a:t>Безопасность дорожного движения</a:t>
                      </a:r>
                      <a:r>
                        <a:rPr sz="1100" spc="-5" dirty="0" smtClean="0">
                          <a:latin typeface="Century Gothic" panose="020B0502020202020204" pitchFamily="34" charset="0"/>
                          <a:cs typeface="Cambria"/>
                        </a:rPr>
                        <a:t>"</a:t>
                      </a:r>
                      <a:endParaRPr sz="1100" dirty="0">
                        <a:latin typeface="Century Gothic" panose="020B0502020202020204" pitchFamily="34" charset="0"/>
                        <a:cs typeface="Cambria"/>
                      </a:endParaRPr>
                    </a:p>
                  </a:txBody>
                  <a:tcPr marL="0" marR="0" marT="19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670"/>
                        </a:spcBef>
                      </a:pPr>
                      <a:r>
                        <a:rPr lang="ru-RU" sz="1100" spc="-5" dirty="0" smtClean="0">
                          <a:latin typeface="Century Gothic" panose="020B0502020202020204" pitchFamily="34" charset="0"/>
                          <a:cs typeface="Cambria"/>
                        </a:rPr>
                        <a:t>0,7</a:t>
                      </a:r>
                      <a:endParaRPr sz="1100" dirty="0">
                        <a:latin typeface="Century Gothic" panose="020B0502020202020204" pitchFamily="34" charset="0"/>
                        <a:cs typeface="Cambria"/>
                      </a:endParaRPr>
                    </a:p>
                  </a:txBody>
                  <a:tcPr marL="0" marR="0" marT="8509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tcPr>
                </a:tc>
                <a:tc>
                  <a:txBody>
                    <a:bodyPr/>
                    <a:lstStyle/>
                    <a:p>
                      <a:pPr algn="ctr">
                        <a:lnSpc>
                          <a:spcPct val="100000"/>
                        </a:lnSpc>
                        <a:spcBef>
                          <a:spcPts val="670"/>
                        </a:spcBef>
                      </a:pPr>
                      <a:r>
                        <a:rPr lang="ru-RU" sz="1100" dirty="0" smtClean="0">
                          <a:latin typeface="Century Gothic" panose="020B0502020202020204" pitchFamily="34" charset="0"/>
                          <a:cs typeface="Cambria"/>
                        </a:rPr>
                        <a:t>0,7</a:t>
                      </a:r>
                      <a:endParaRPr sz="1100" dirty="0">
                        <a:latin typeface="Century Gothic" panose="020B0502020202020204" pitchFamily="34" charset="0"/>
                        <a:cs typeface="Cambria"/>
                      </a:endParaRPr>
                    </a:p>
                  </a:txBody>
                  <a:tcPr marL="0" marR="0" marT="8509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670"/>
                        </a:spcBef>
                      </a:pPr>
                      <a:r>
                        <a:rPr lang="ru-RU" sz="1100" dirty="0" smtClean="0">
                          <a:latin typeface="Century Gothic" panose="020B0502020202020204" pitchFamily="34" charset="0"/>
                          <a:cs typeface="Cambria"/>
                        </a:rPr>
                        <a:t>0,7</a:t>
                      </a:r>
                      <a:endParaRPr sz="1100" dirty="0">
                        <a:latin typeface="Century Gothic" panose="020B0502020202020204" pitchFamily="34" charset="0"/>
                        <a:cs typeface="Cambria"/>
                      </a:endParaRPr>
                    </a:p>
                  </a:txBody>
                  <a:tcPr marL="0" marR="0" marT="8509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bl>
          </a:graphicData>
        </a:graphic>
      </p:graphicFrame>
      <p:sp>
        <p:nvSpPr>
          <p:cNvPr id="6" name="object 6"/>
          <p:cNvSpPr/>
          <p:nvPr/>
        </p:nvSpPr>
        <p:spPr>
          <a:xfrm>
            <a:off x="269751" y="3136900"/>
            <a:ext cx="7089899" cy="2819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137403" y="1854695"/>
            <a:ext cx="236969" cy="27509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163311" y="1810524"/>
            <a:ext cx="363474" cy="419849"/>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4450" y="3408836"/>
            <a:ext cx="7421626" cy="3563477"/>
          </a:xfrm>
          <a:prstGeom prst="rect">
            <a:avLst/>
          </a:prstGeom>
          <a:blipFill>
            <a:blip r:embed="rId4" cstate="print"/>
            <a:stretch>
              <a:fillRect/>
            </a:stretch>
          </a:blipFill>
        </p:spPr>
        <p:txBody>
          <a:bodyPr wrap="square" lIns="0" tIns="0" rIns="0" bIns="0" rtlCol="0"/>
          <a:lstStyle/>
          <a:p>
            <a:endParaRPr/>
          </a:p>
        </p:txBody>
      </p:sp>
      <p:sp>
        <p:nvSpPr>
          <p:cNvPr id="23" name="object 23"/>
          <p:cNvSpPr txBox="1"/>
          <p:nvPr/>
        </p:nvSpPr>
        <p:spPr>
          <a:xfrm>
            <a:off x="1949450" y="4294419"/>
            <a:ext cx="516255" cy="197490"/>
          </a:xfrm>
          <a:prstGeom prst="rect">
            <a:avLst/>
          </a:prstGeom>
        </p:spPr>
        <p:txBody>
          <a:bodyPr vert="horz" wrap="square" lIns="0" tIns="12700" rIns="0" bIns="0" rtlCol="0">
            <a:spAutoFit/>
          </a:bodyPr>
          <a:lstStyle/>
          <a:p>
            <a:pPr marL="12700">
              <a:lnSpc>
                <a:spcPct val="100000"/>
              </a:lnSpc>
              <a:spcBef>
                <a:spcPts val="100"/>
              </a:spcBef>
            </a:pPr>
            <a:r>
              <a:rPr lang="ru-RU" sz="1200" b="1" u="heavy" dirty="0" smtClean="0">
                <a:solidFill>
                  <a:srgbClr val="16375E"/>
                </a:solidFill>
                <a:latin typeface="Century Gothic" panose="020B0502020202020204" pitchFamily="34" charset="0"/>
                <a:cs typeface="Times New Roman"/>
              </a:rPr>
              <a:t>1488,3</a:t>
            </a:r>
            <a:endParaRPr sz="1200" dirty="0">
              <a:latin typeface="Century Gothic" panose="020B0502020202020204" pitchFamily="34" charset="0"/>
              <a:cs typeface="Times New Roman"/>
            </a:endParaRPr>
          </a:p>
        </p:txBody>
      </p:sp>
      <p:sp>
        <p:nvSpPr>
          <p:cNvPr id="24" name="object 24"/>
          <p:cNvSpPr txBox="1"/>
          <p:nvPr/>
        </p:nvSpPr>
        <p:spPr>
          <a:xfrm>
            <a:off x="3244850" y="4218933"/>
            <a:ext cx="762000" cy="197490"/>
          </a:xfrm>
          <a:prstGeom prst="rect">
            <a:avLst/>
          </a:prstGeom>
        </p:spPr>
        <p:txBody>
          <a:bodyPr vert="horz" wrap="square" lIns="0" tIns="12700" rIns="0" bIns="0" rtlCol="0">
            <a:spAutoFit/>
          </a:bodyPr>
          <a:lstStyle/>
          <a:p>
            <a:pPr marL="12700">
              <a:lnSpc>
                <a:spcPct val="100000"/>
              </a:lnSpc>
              <a:spcBef>
                <a:spcPts val="100"/>
              </a:spcBef>
            </a:pPr>
            <a:r>
              <a:rPr lang="ru-RU" sz="1200" b="1" u="heavy" dirty="0" smtClean="0">
                <a:solidFill>
                  <a:srgbClr val="16375E"/>
                </a:solidFill>
                <a:latin typeface="Century Gothic" panose="020B0502020202020204" pitchFamily="34" charset="0"/>
                <a:cs typeface="Times New Roman"/>
              </a:rPr>
              <a:t>1523,2</a:t>
            </a:r>
            <a:endParaRPr sz="1200" dirty="0">
              <a:latin typeface="Century Gothic" panose="020B0502020202020204" pitchFamily="34" charset="0"/>
              <a:cs typeface="Times New Roman"/>
            </a:endParaRPr>
          </a:p>
        </p:txBody>
      </p:sp>
      <p:sp>
        <p:nvSpPr>
          <p:cNvPr id="25" name="object 25"/>
          <p:cNvSpPr txBox="1"/>
          <p:nvPr/>
        </p:nvSpPr>
        <p:spPr>
          <a:xfrm>
            <a:off x="4481316" y="4421780"/>
            <a:ext cx="516255" cy="198131"/>
          </a:xfrm>
          <a:prstGeom prst="rect">
            <a:avLst/>
          </a:prstGeom>
        </p:spPr>
        <p:txBody>
          <a:bodyPr vert="horz" wrap="square" lIns="0" tIns="13335" rIns="0" bIns="0" rtlCol="0">
            <a:spAutoFit/>
          </a:bodyPr>
          <a:lstStyle/>
          <a:p>
            <a:pPr marL="12700">
              <a:lnSpc>
                <a:spcPct val="100000"/>
              </a:lnSpc>
              <a:spcBef>
                <a:spcPts val="105"/>
              </a:spcBef>
            </a:pPr>
            <a:r>
              <a:rPr lang="ru-RU" sz="1200" b="1" u="heavy" dirty="0" smtClean="0">
                <a:solidFill>
                  <a:srgbClr val="16375E"/>
                </a:solidFill>
                <a:latin typeface="Century Gothic" panose="020B0502020202020204" pitchFamily="34" charset="0"/>
                <a:cs typeface="Times New Roman"/>
              </a:rPr>
              <a:t>1470,1</a:t>
            </a:r>
            <a:endParaRPr sz="1200" dirty="0">
              <a:latin typeface="Century Gothic" panose="020B0502020202020204" pitchFamily="34" charset="0"/>
              <a:cs typeface="Times New Roman"/>
            </a:endParaRPr>
          </a:p>
        </p:txBody>
      </p:sp>
      <p:sp>
        <p:nvSpPr>
          <p:cNvPr id="26" name="object 26"/>
          <p:cNvSpPr txBox="1"/>
          <p:nvPr/>
        </p:nvSpPr>
        <p:spPr>
          <a:xfrm>
            <a:off x="5807411" y="5036905"/>
            <a:ext cx="516255" cy="198131"/>
          </a:xfrm>
          <a:prstGeom prst="rect">
            <a:avLst/>
          </a:prstGeom>
        </p:spPr>
        <p:txBody>
          <a:bodyPr vert="horz" wrap="square" lIns="0" tIns="13335" rIns="0" bIns="0" rtlCol="0">
            <a:spAutoFit/>
          </a:bodyPr>
          <a:lstStyle/>
          <a:p>
            <a:pPr marL="12700">
              <a:lnSpc>
                <a:spcPct val="100000"/>
              </a:lnSpc>
              <a:spcBef>
                <a:spcPts val="105"/>
              </a:spcBef>
            </a:pPr>
            <a:r>
              <a:rPr lang="ru-RU" sz="1200" b="1" u="heavy" dirty="0" smtClean="0">
                <a:solidFill>
                  <a:srgbClr val="16375E"/>
                </a:solidFill>
                <a:latin typeface="Century Gothic" panose="020B0502020202020204" pitchFamily="34" charset="0"/>
                <a:cs typeface="Times New Roman"/>
              </a:rPr>
              <a:t>1306,7</a:t>
            </a:r>
            <a:endParaRPr sz="1200" dirty="0">
              <a:latin typeface="Century Gothic" panose="020B0502020202020204" pitchFamily="34" charset="0"/>
              <a:cs typeface="Times New Roman"/>
            </a:endParaRPr>
          </a:p>
        </p:txBody>
      </p:sp>
      <p:sp>
        <p:nvSpPr>
          <p:cNvPr id="28" name="object 28"/>
          <p:cNvSpPr txBox="1"/>
          <p:nvPr/>
        </p:nvSpPr>
        <p:spPr>
          <a:xfrm>
            <a:off x="451482" y="217468"/>
            <a:ext cx="6978015" cy="3059171"/>
          </a:xfrm>
          <a:prstGeom prst="rect">
            <a:avLst/>
          </a:prstGeom>
        </p:spPr>
        <p:txBody>
          <a:bodyPr vert="horz" wrap="square" lIns="0" tIns="12065" rIns="0" bIns="0" rtlCol="0">
            <a:spAutoFit/>
          </a:bodyPr>
          <a:lstStyle/>
          <a:p>
            <a:pPr marR="5080" algn="r">
              <a:lnSpc>
                <a:spcPct val="100000"/>
              </a:lnSpc>
              <a:spcBef>
                <a:spcPts val="95"/>
              </a:spcBef>
            </a:pPr>
            <a:r>
              <a:rPr lang="en-US" sz="1600" b="1" dirty="0" smtClean="0">
                <a:latin typeface="Century Gothic" panose="020B0502020202020204" pitchFamily="34" charset="0"/>
                <a:cs typeface="Times New Roman"/>
              </a:rPr>
              <a:t>23</a:t>
            </a:r>
            <a:endParaRPr sz="1600" dirty="0">
              <a:latin typeface="Century Gothic" panose="020B0502020202020204" pitchFamily="34" charset="0"/>
              <a:cs typeface="Times New Roman"/>
            </a:endParaRPr>
          </a:p>
          <a:p>
            <a:pPr marR="5080" algn="ctr">
              <a:lnSpc>
                <a:spcPts val="2039"/>
              </a:lnSpc>
              <a:spcBef>
                <a:spcPts val="265"/>
              </a:spcBef>
            </a:pPr>
            <a:r>
              <a:rPr lang="ru-RU" sz="2000" b="1" u="sng" spc="-5" dirty="0" smtClean="0">
                <a:latin typeface="Century Gothic" panose="020B0502020202020204" pitchFamily="34" charset="0"/>
                <a:cs typeface="Franklin Gothic Medium"/>
              </a:rPr>
              <a:t>Муниципальная </a:t>
            </a:r>
            <a:r>
              <a:rPr lang="ru-RU" sz="2000" b="1" u="sng" spc="-5" dirty="0">
                <a:latin typeface="Century Gothic" panose="020B0502020202020204" pitchFamily="34" charset="0"/>
                <a:cs typeface="Franklin Gothic Medium"/>
              </a:rPr>
              <a:t>программа</a:t>
            </a:r>
            <a:r>
              <a:rPr lang="ru-RU" sz="2000" b="1" u="sng" spc="-5" dirty="0">
                <a:solidFill>
                  <a:srgbClr val="964A7B"/>
                </a:solidFill>
                <a:latin typeface="Century Gothic" panose="020B0502020202020204" pitchFamily="34" charset="0"/>
                <a:cs typeface="Franklin Gothic Medium"/>
              </a:rPr>
              <a:t> </a:t>
            </a:r>
          </a:p>
          <a:p>
            <a:pPr marR="5080" algn="ctr">
              <a:lnSpc>
                <a:spcPts val="2039"/>
              </a:lnSpc>
              <a:spcBef>
                <a:spcPts val="265"/>
              </a:spcBef>
            </a:pPr>
            <a:r>
              <a:rPr lang="ru-RU" b="1" u="sng" spc="-5" dirty="0" smtClean="0">
                <a:solidFill>
                  <a:srgbClr val="964A7B"/>
                </a:solidFill>
                <a:latin typeface="Century Gothic" panose="020B0502020202020204" pitchFamily="34" charset="0"/>
                <a:cs typeface="Franklin Gothic Medium"/>
              </a:rPr>
              <a:t>«Развитие образования в </a:t>
            </a:r>
            <a:r>
              <a:rPr lang="ru-RU" b="1" u="sng" spc="-5" dirty="0">
                <a:solidFill>
                  <a:srgbClr val="964A7B"/>
                </a:solidFill>
                <a:latin typeface="Century Gothic" panose="020B0502020202020204" pitchFamily="34" charset="0"/>
                <a:cs typeface="Franklin Gothic Medium"/>
              </a:rPr>
              <a:t>городе Невинномысске»</a:t>
            </a:r>
            <a:endParaRPr lang="ru-RU" b="1" dirty="0">
              <a:latin typeface="Century Gothic" panose="020B0502020202020204" pitchFamily="34" charset="0"/>
              <a:cs typeface="Franklin Gothic Medium"/>
            </a:endParaRPr>
          </a:p>
          <a:p>
            <a:pPr marR="281940" algn="ctr">
              <a:lnSpc>
                <a:spcPct val="100000"/>
              </a:lnSpc>
              <a:spcBef>
                <a:spcPts val="1135"/>
              </a:spcBef>
            </a:pPr>
            <a:endParaRPr lang="ru-RU" sz="1500" b="1" spc="-5" dirty="0" smtClean="0">
              <a:latin typeface="Century Gothic" panose="020B0502020202020204" pitchFamily="34" charset="0"/>
              <a:cs typeface="Cambria"/>
            </a:endParaRPr>
          </a:p>
          <a:p>
            <a:pPr marR="281940" algn="ctr">
              <a:lnSpc>
                <a:spcPct val="100000"/>
              </a:lnSpc>
              <a:spcBef>
                <a:spcPts val="1135"/>
              </a:spcBef>
            </a:pPr>
            <a:r>
              <a:rPr sz="1500" b="1" spc="-5" dirty="0" smtClean="0">
                <a:latin typeface="Century Gothic" panose="020B0502020202020204" pitchFamily="34" charset="0"/>
                <a:cs typeface="Cambria"/>
              </a:rPr>
              <a:t>РАСХОДЫ</a:t>
            </a:r>
            <a:r>
              <a:rPr sz="1500" b="1" spc="-5" dirty="0">
                <a:latin typeface="Century Gothic" panose="020B0502020202020204" pitchFamily="34" charset="0"/>
                <a:cs typeface="Cambria"/>
              </a:rPr>
              <a:t>:</a:t>
            </a:r>
            <a:endParaRPr sz="1500" b="1" dirty="0">
              <a:latin typeface="Century Gothic" panose="020B0502020202020204" pitchFamily="34" charset="0"/>
              <a:cs typeface="Cambria"/>
            </a:endParaRPr>
          </a:p>
          <a:p>
            <a:pPr marR="281305" algn="ctr">
              <a:lnSpc>
                <a:spcPct val="100000"/>
              </a:lnSpc>
              <a:spcBef>
                <a:spcPts val="150"/>
              </a:spcBef>
            </a:pPr>
            <a:r>
              <a:rPr sz="1500" b="1" spc="-5" dirty="0" smtClean="0">
                <a:latin typeface="Century Gothic" panose="020B0502020202020204" pitchFamily="34" charset="0"/>
                <a:cs typeface="Cambria"/>
              </a:rPr>
              <a:t>202</a:t>
            </a:r>
            <a:r>
              <a:rPr lang="ru-RU" sz="1500" b="1" spc="-5" dirty="0" smtClean="0">
                <a:latin typeface="Century Gothic" panose="020B0502020202020204" pitchFamily="34" charset="0"/>
                <a:cs typeface="Cambria"/>
              </a:rPr>
              <a:t>2</a:t>
            </a:r>
            <a:r>
              <a:rPr sz="1500" b="1" spc="-5" dirty="0" smtClean="0">
                <a:latin typeface="Century Gothic" panose="020B0502020202020204" pitchFamily="34" charset="0"/>
                <a:cs typeface="Cambria"/>
              </a:rPr>
              <a:t> </a:t>
            </a:r>
            <a:r>
              <a:rPr sz="1500" b="1" spc="-5" dirty="0">
                <a:latin typeface="Century Gothic" panose="020B0502020202020204" pitchFamily="34" charset="0"/>
                <a:cs typeface="Cambria"/>
              </a:rPr>
              <a:t>ГОД </a:t>
            </a:r>
            <a:r>
              <a:rPr sz="1500" b="1" dirty="0">
                <a:latin typeface="Century Gothic" panose="020B0502020202020204" pitchFamily="34" charset="0"/>
                <a:cs typeface="Cambria"/>
              </a:rPr>
              <a:t>– </a:t>
            </a:r>
            <a:r>
              <a:rPr lang="ru-RU" sz="1500" b="1" spc="-5" dirty="0" smtClean="0">
                <a:latin typeface="Century Gothic" panose="020B0502020202020204" pitchFamily="34" charset="0"/>
                <a:cs typeface="Cambria"/>
              </a:rPr>
              <a:t>1523,2</a:t>
            </a:r>
            <a:r>
              <a:rPr sz="1500" b="1" spc="-5" dirty="0" smtClean="0">
                <a:latin typeface="Century Gothic" panose="020B0502020202020204" pitchFamily="34" charset="0"/>
                <a:cs typeface="Cambria"/>
              </a:rPr>
              <a:t> </a:t>
            </a:r>
            <a:r>
              <a:rPr sz="1500" b="1" spc="-5" dirty="0">
                <a:latin typeface="Century Gothic" panose="020B0502020202020204" pitchFamily="34" charset="0"/>
                <a:cs typeface="Cambria"/>
              </a:rPr>
              <a:t>МЛН. РУБЛЕЙ, </a:t>
            </a:r>
            <a:r>
              <a:rPr sz="1500" b="1" spc="-5" dirty="0" smtClean="0">
                <a:latin typeface="Century Gothic" panose="020B0502020202020204" pitchFamily="34" charset="0"/>
                <a:cs typeface="Cambria"/>
              </a:rPr>
              <a:t>202</a:t>
            </a:r>
            <a:r>
              <a:rPr lang="ru-RU" sz="1500" b="1" spc="-5" dirty="0" smtClean="0">
                <a:latin typeface="Century Gothic" panose="020B0502020202020204" pitchFamily="34" charset="0"/>
                <a:cs typeface="Cambria"/>
              </a:rPr>
              <a:t>3</a:t>
            </a:r>
            <a:r>
              <a:rPr sz="1500" b="1" spc="-5" dirty="0" smtClean="0">
                <a:latin typeface="Century Gothic" panose="020B0502020202020204" pitchFamily="34" charset="0"/>
                <a:cs typeface="Cambria"/>
              </a:rPr>
              <a:t> </a:t>
            </a:r>
            <a:r>
              <a:rPr sz="1500" b="1" spc="-5" dirty="0">
                <a:latin typeface="Century Gothic" panose="020B0502020202020204" pitchFamily="34" charset="0"/>
                <a:cs typeface="Cambria"/>
              </a:rPr>
              <a:t>ГОД </a:t>
            </a:r>
            <a:r>
              <a:rPr sz="1500" b="1" dirty="0">
                <a:latin typeface="Century Gothic" panose="020B0502020202020204" pitchFamily="34" charset="0"/>
                <a:cs typeface="Cambria"/>
              </a:rPr>
              <a:t>– </a:t>
            </a:r>
            <a:r>
              <a:rPr lang="ru-RU" sz="1500" b="1" spc="-5" dirty="0" smtClean="0">
                <a:latin typeface="Century Gothic" panose="020B0502020202020204" pitchFamily="34" charset="0"/>
                <a:cs typeface="Cambria"/>
              </a:rPr>
              <a:t>1470,1</a:t>
            </a:r>
            <a:r>
              <a:rPr sz="1500" b="1" spc="-5" dirty="0" smtClean="0">
                <a:latin typeface="Century Gothic" panose="020B0502020202020204" pitchFamily="34" charset="0"/>
                <a:cs typeface="Cambria"/>
              </a:rPr>
              <a:t> </a:t>
            </a:r>
            <a:r>
              <a:rPr sz="1500" b="1" spc="-5" dirty="0">
                <a:latin typeface="Century Gothic" panose="020B0502020202020204" pitchFamily="34" charset="0"/>
                <a:cs typeface="Cambria"/>
              </a:rPr>
              <a:t>МЛН.</a:t>
            </a:r>
            <a:r>
              <a:rPr sz="1500" b="1" spc="100" dirty="0">
                <a:latin typeface="Century Gothic" panose="020B0502020202020204" pitchFamily="34" charset="0"/>
                <a:cs typeface="Cambria"/>
              </a:rPr>
              <a:t> </a:t>
            </a:r>
            <a:r>
              <a:rPr sz="1500" b="1" spc="-5" dirty="0">
                <a:latin typeface="Century Gothic" panose="020B0502020202020204" pitchFamily="34" charset="0"/>
                <a:cs typeface="Cambria"/>
              </a:rPr>
              <a:t>РУБЛЕЙ,</a:t>
            </a:r>
            <a:endParaRPr sz="1500" b="1" dirty="0">
              <a:latin typeface="Century Gothic" panose="020B0502020202020204" pitchFamily="34" charset="0"/>
              <a:cs typeface="Cambria"/>
            </a:endParaRPr>
          </a:p>
          <a:p>
            <a:pPr marL="1832610">
              <a:lnSpc>
                <a:spcPct val="100000"/>
              </a:lnSpc>
              <a:spcBef>
                <a:spcPts val="165"/>
              </a:spcBef>
            </a:pPr>
            <a:r>
              <a:rPr sz="1500" b="1" spc="-5" dirty="0" smtClean="0">
                <a:latin typeface="Century Gothic" panose="020B0502020202020204" pitchFamily="34" charset="0"/>
                <a:cs typeface="Cambria"/>
              </a:rPr>
              <a:t>202</a:t>
            </a:r>
            <a:r>
              <a:rPr lang="ru-RU" sz="1500" b="1" spc="-5" dirty="0" smtClean="0">
                <a:latin typeface="Century Gothic" panose="020B0502020202020204" pitchFamily="34" charset="0"/>
                <a:cs typeface="Cambria"/>
              </a:rPr>
              <a:t>4</a:t>
            </a:r>
            <a:r>
              <a:rPr sz="1500" b="1" spc="-5" dirty="0" smtClean="0">
                <a:latin typeface="Century Gothic" panose="020B0502020202020204" pitchFamily="34" charset="0"/>
                <a:cs typeface="Cambria"/>
              </a:rPr>
              <a:t> </a:t>
            </a:r>
            <a:r>
              <a:rPr sz="1500" b="1" spc="-5" dirty="0">
                <a:latin typeface="Century Gothic" panose="020B0502020202020204" pitchFamily="34" charset="0"/>
                <a:cs typeface="Cambria"/>
              </a:rPr>
              <a:t>ГОД </a:t>
            </a:r>
            <a:r>
              <a:rPr sz="1500" b="1" dirty="0">
                <a:latin typeface="Century Gothic" panose="020B0502020202020204" pitchFamily="34" charset="0"/>
                <a:cs typeface="Cambria"/>
              </a:rPr>
              <a:t>– </a:t>
            </a:r>
            <a:r>
              <a:rPr lang="ru-RU" sz="1500" b="1" spc="-5" dirty="0" smtClean="0">
                <a:latin typeface="Century Gothic" panose="020B0502020202020204" pitchFamily="34" charset="0"/>
                <a:cs typeface="Cambria"/>
              </a:rPr>
              <a:t>1306,7</a:t>
            </a:r>
            <a:r>
              <a:rPr sz="1500" b="1" spc="-5" dirty="0" smtClean="0">
                <a:latin typeface="Century Gothic" panose="020B0502020202020204" pitchFamily="34" charset="0"/>
                <a:cs typeface="Cambria"/>
              </a:rPr>
              <a:t> </a:t>
            </a:r>
            <a:r>
              <a:rPr sz="1500" b="1" spc="-5" dirty="0">
                <a:latin typeface="Century Gothic" panose="020B0502020202020204" pitchFamily="34" charset="0"/>
                <a:cs typeface="Cambria"/>
              </a:rPr>
              <a:t>МЛН.</a:t>
            </a:r>
            <a:r>
              <a:rPr sz="1500" b="1" spc="-20" dirty="0">
                <a:latin typeface="Century Gothic" panose="020B0502020202020204" pitchFamily="34" charset="0"/>
                <a:cs typeface="Cambria"/>
              </a:rPr>
              <a:t> </a:t>
            </a:r>
            <a:r>
              <a:rPr sz="1500" b="1" spc="-5" dirty="0">
                <a:latin typeface="Century Gothic" panose="020B0502020202020204" pitchFamily="34" charset="0"/>
                <a:cs typeface="Cambria"/>
              </a:rPr>
              <a:t>РУБЛЕЙ</a:t>
            </a:r>
            <a:r>
              <a:rPr sz="1425" b="1" spc="-7" baseline="20467" dirty="0">
                <a:solidFill>
                  <a:srgbClr val="FFFFFF"/>
                </a:solidFill>
                <a:latin typeface="Century Gothic" panose="020B0502020202020204" pitchFamily="34" charset="0"/>
                <a:cs typeface="Cambria"/>
              </a:rPr>
              <a:t>5</a:t>
            </a:r>
            <a:endParaRPr sz="1425" b="1" baseline="20467" dirty="0">
              <a:latin typeface="Century Gothic" panose="020B0502020202020204" pitchFamily="34" charset="0"/>
              <a:cs typeface="Cambria"/>
            </a:endParaRPr>
          </a:p>
          <a:p>
            <a:pPr>
              <a:lnSpc>
                <a:spcPct val="100000"/>
              </a:lnSpc>
            </a:pPr>
            <a:endParaRPr sz="1700" dirty="0">
              <a:latin typeface="Times New Roman"/>
              <a:cs typeface="Times New Roman"/>
            </a:endParaRPr>
          </a:p>
          <a:p>
            <a:pPr>
              <a:lnSpc>
                <a:spcPct val="100000"/>
              </a:lnSpc>
              <a:spcBef>
                <a:spcPts val="40"/>
              </a:spcBef>
            </a:pPr>
            <a:endParaRPr sz="1500" dirty="0">
              <a:latin typeface="Times New Roman"/>
              <a:cs typeface="Times New Roman"/>
            </a:endParaRPr>
          </a:p>
          <a:p>
            <a:pPr marL="12700">
              <a:lnSpc>
                <a:spcPct val="100000"/>
              </a:lnSpc>
            </a:pPr>
            <a:endParaRPr lang="ru-RU" sz="1500" b="1" spc="-5" dirty="0" smtClean="0">
              <a:solidFill>
                <a:srgbClr val="4AACC5"/>
              </a:solidFill>
              <a:latin typeface="Calibri"/>
              <a:cs typeface="Calibri"/>
            </a:endParaRPr>
          </a:p>
          <a:p>
            <a:pPr marL="12700">
              <a:lnSpc>
                <a:spcPct val="100000"/>
              </a:lnSpc>
            </a:pPr>
            <a:r>
              <a:rPr sz="1500" b="1" spc="-5" dirty="0" smtClean="0">
                <a:solidFill>
                  <a:srgbClr val="4AACC5"/>
                </a:solidFill>
                <a:latin typeface="Century Gothic" panose="020B0502020202020204" pitchFamily="34" charset="0"/>
                <a:cs typeface="Calibri"/>
              </a:rPr>
              <a:t>ДИНАМИКА</a:t>
            </a:r>
            <a:r>
              <a:rPr sz="1500" b="1" spc="-80" dirty="0" smtClean="0">
                <a:solidFill>
                  <a:srgbClr val="4AACC5"/>
                </a:solidFill>
                <a:latin typeface="Century Gothic" panose="020B0502020202020204" pitchFamily="34" charset="0"/>
                <a:cs typeface="Calibri"/>
              </a:rPr>
              <a:t> </a:t>
            </a:r>
            <a:r>
              <a:rPr sz="1500" b="1" dirty="0" smtClean="0">
                <a:solidFill>
                  <a:srgbClr val="4AACC5"/>
                </a:solidFill>
                <a:latin typeface="Century Gothic" panose="020B0502020202020204" pitchFamily="34" charset="0"/>
                <a:cs typeface="Calibri"/>
              </a:rPr>
              <a:t>РАСХОДОВ</a:t>
            </a:r>
            <a:r>
              <a:rPr lang="ru-RU" sz="1300" spc="-5" dirty="0">
                <a:solidFill>
                  <a:srgbClr val="16375E"/>
                </a:solidFill>
                <a:latin typeface="Century Gothic" panose="020B0502020202020204" pitchFamily="34" charset="0"/>
                <a:cs typeface="Times New Roman"/>
              </a:rPr>
              <a:t> </a:t>
            </a:r>
            <a:r>
              <a:rPr lang="ru-RU" sz="1300" spc="-5" dirty="0" smtClean="0">
                <a:solidFill>
                  <a:srgbClr val="16375E"/>
                </a:solidFill>
                <a:latin typeface="Century Gothic" panose="020B0502020202020204" pitchFamily="34" charset="0"/>
                <a:cs typeface="Times New Roman"/>
              </a:rPr>
              <a:t>                                                                        млн</a:t>
            </a:r>
            <a:r>
              <a:rPr lang="ru-RU" sz="1300" spc="-5" dirty="0">
                <a:solidFill>
                  <a:srgbClr val="16375E"/>
                </a:solidFill>
                <a:latin typeface="Century Gothic" panose="020B0502020202020204" pitchFamily="34" charset="0"/>
                <a:cs typeface="Times New Roman"/>
              </a:rPr>
              <a:t>.</a:t>
            </a:r>
            <a:r>
              <a:rPr lang="ru-RU" sz="1300" spc="-70" dirty="0">
                <a:solidFill>
                  <a:srgbClr val="16375E"/>
                </a:solidFill>
                <a:latin typeface="Century Gothic" panose="020B0502020202020204" pitchFamily="34" charset="0"/>
                <a:cs typeface="Times New Roman"/>
              </a:rPr>
              <a:t> </a:t>
            </a:r>
            <a:r>
              <a:rPr lang="ru-RU" sz="1300" spc="-15" dirty="0">
                <a:solidFill>
                  <a:srgbClr val="16375E"/>
                </a:solidFill>
                <a:latin typeface="Century Gothic" panose="020B0502020202020204" pitchFamily="34" charset="0"/>
                <a:cs typeface="Times New Roman"/>
              </a:rPr>
              <a:t>рублей</a:t>
            </a:r>
            <a:endParaRPr sz="1300" dirty="0">
              <a:latin typeface="Century Gothic" panose="020B0502020202020204" pitchFamily="34" charset="0"/>
              <a:cs typeface="Times New Roman"/>
            </a:endParaRPr>
          </a:p>
        </p:txBody>
      </p:sp>
      <p:sp>
        <p:nvSpPr>
          <p:cNvPr id="29" name="object 6"/>
          <p:cNvSpPr txBox="1"/>
          <p:nvPr/>
        </p:nvSpPr>
        <p:spPr>
          <a:xfrm>
            <a:off x="319278" y="6448513"/>
            <a:ext cx="6811772" cy="3472104"/>
          </a:xfrm>
          <a:prstGeom prst="rect">
            <a:avLst/>
          </a:prstGeom>
        </p:spPr>
        <p:txBody>
          <a:bodyPr vert="horz" wrap="square" lIns="0" tIns="24765" rIns="0" bIns="0" rtlCol="0">
            <a:spAutoFit/>
          </a:bodyPr>
          <a:lstStyle/>
          <a:p>
            <a:pPr>
              <a:lnSpc>
                <a:spcPct val="100000"/>
              </a:lnSpc>
              <a:spcBef>
                <a:spcPts val="20"/>
              </a:spcBef>
            </a:pPr>
            <a:endParaRPr sz="1500" dirty="0">
              <a:latin typeface="Times New Roman"/>
              <a:cs typeface="Times New Roman"/>
            </a:endParaRPr>
          </a:p>
          <a:p>
            <a:pPr marL="18415">
              <a:lnSpc>
                <a:spcPct val="100000"/>
              </a:lnSpc>
              <a:spcBef>
                <a:spcPts val="5"/>
              </a:spcBef>
              <a:tabLst>
                <a:tab pos="4384040" algn="l"/>
                <a:tab pos="6882765" algn="l"/>
              </a:tabLst>
            </a:pPr>
            <a:r>
              <a:rPr sz="1250" u="sng" spc="-5" dirty="0">
                <a:solidFill>
                  <a:srgbClr val="BEBEBE"/>
                </a:solidFill>
                <a:latin typeface="Times New Roman"/>
                <a:cs typeface="Times New Roman"/>
              </a:rPr>
              <a:t> </a:t>
            </a:r>
            <a:endParaRPr sz="1250" dirty="0" smtClean="0">
              <a:latin typeface="Times New Roman"/>
              <a:cs typeface="Times New Roman"/>
            </a:endParaRPr>
          </a:p>
          <a:p>
            <a:pPr marL="12700" marR="1332865">
              <a:lnSpc>
                <a:spcPts val="1980"/>
              </a:lnSpc>
            </a:pPr>
            <a:endParaRPr lang="ru-RU" sz="1500" b="1" dirty="0" smtClean="0">
              <a:solidFill>
                <a:srgbClr val="4AACC5"/>
              </a:solidFill>
              <a:latin typeface="Century Gothic" panose="020B0502020202020204" pitchFamily="34" charset="0"/>
              <a:cs typeface="Calibri"/>
            </a:endParaRPr>
          </a:p>
          <a:p>
            <a:pPr marL="12700" marR="1332865">
              <a:lnSpc>
                <a:spcPts val="1980"/>
              </a:lnSpc>
            </a:pPr>
            <a:r>
              <a:rPr sz="1500" b="1" dirty="0" smtClean="0">
                <a:solidFill>
                  <a:srgbClr val="4AACC5"/>
                </a:solidFill>
                <a:latin typeface="Century Gothic" panose="020B0502020202020204" pitchFamily="34" charset="0"/>
                <a:cs typeface="Calibri"/>
              </a:rPr>
              <a:t>В </a:t>
            </a:r>
            <a:r>
              <a:rPr sz="1500" b="1" spc="-5" dirty="0" smtClean="0">
                <a:solidFill>
                  <a:srgbClr val="4AACC5"/>
                </a:solidFill>
                <a:latin typeface="Century Gothic" panose="020B0502020202020204" pitchFamily="34" charset="0"/>
                <a:cs typeface="Calibri"/>
              </a:rPr>
              <a:t>СИСТЕМЕ ОБРАЗОВАНИЯ ОСУЩЕСТВЛЯЕТСЯ</a:t>
            </a:r>
            <a:r>
              <a:rPr sz="1500" b="1" spc="-30" dirty="0" smtClean="0">
                <a:solidFill>
                  <a:srgbClr val="4AACC5"/>
                </a:solidFill>
                <a:latin typeface="Century Gothic" panose="020B0502020202020204" pitchFamily="34" charset="0"/>
                <a:cs typeface="Calibri"/>
              </a:rPr>
              <a:t> </a:t>
            </a:r>
            <a:r>
              <a:rPr sz="1500" b="1" spc="-5" dirty="0" smtClean="0">
                <a:solidFill>
                  <a:srgbClr val="4AACC5"/>
                </a:solidFill>
                <a:latin typeface="Century Gothic" panose="020B0502020202020204" pitchFamily="34" charset="0"/>
                <a:cs typeface="Calibri"/>
              </a:rPr>
              <a:t>ФИНАНСИРОВАНИЕ</a:t>
            </a:r>
            <a:endParaRPr sz="1500" dirty="0" smtClean="0">
              <a:latin typeface="Century Gothic" panose="020B0502020202020204" pitchFamily="34" charset="0"/>
              <a:cs typeface="Calibri"/>
            </a:endParaRPr>
          </a:p>
          <a:p>
            <a:pPr>
              <a:lnSpc>
                <a:spcPct val="100000"/>
              </a:lnSpc>
              <a:spcBef>
                <a:spcPts val="45"/>
              </a:spcBef>
            </a:pPr>
            <a:endParaRPr sz="2150" dirty="0">
              <a:latin typeface="Century Gothic" panose="020B0502020202020204" pitchFamily="34" charset="0"/>
              <a:cs typeface="Times New Roman"/>
            </a:endParaRPr>
          </a:p>
          <a:p>
            <a:pPr marL="552450" indent="-228600" algn="just">
              <a:lnSpc>
                <a:spcPts val="1525"/>
              </a:lnSpc>
              <a:buClr>
                <a:srgbClr val="538CD3"/>
              </a:buClr>
              <a:buFont typeface="Wingdings"/>
              <a:buChar char=""/>
              <a:tabLst>
                <a:tab pos="553085" algn="l"/>
              </a:tabLst>
            </a:pPr>
            <a:r>
              <a:rPr lang="ru-RU" sz="1300" b="1" spc="-5" dirty="0" smtClean="0">
                <a:latin typeface="Century Gothic" panose="020B0502020202020204" pitchFamily="34" charset="0"/>
                <a:cs typeface="Times New Roman"/>
              </a:rPr>
              <a:t>34</a:t>
            </a:r>
            <a:r>
              <a:rPr sz="1300" b="1" spc="-5" dirty="0" smtClean="0">
                <a:latin typeface="Century Gothic" panose="020B0502020202020204" pitchFamily="34" charset="0"/>
                <a:cs typeface="Times New Roman"/>
              </a:rPr>
              <a:t> </a:t>
            </a:r>
            <a:r>
              <a:rPr lang="ru-RU" sz="1300" b="1" spc="-5" dirty="0" smtClean="0">
                <a:latin typeface="Century Gothic" panose="020B0502020202020204" pitchFamily="34" charset="0"/>
                <a:cs typeface="Times New Roman"/>
              </a:rPr>
              <a:t>детских сада </a:t>
            </a:r>
            <a:r>
              <a:rPr lang="ru-RU" sz="1200" spc="-5" dirty="0" smtClean="0">
                <a:latin typeface="Century Gothic" panose="020B0502020202020204" pitchFamily="34" charset="0"/>
                <a:cs typeface="Times New Roman"/>
              </a:rPr>
              <a:t>(</a:t>
            </a:r>
            <a:r>
              <a:rPr lang="ru-RU" sz="1200" dirty="0" smtClean="0">
                <a:latin typeface="Century Gothic" panose="020B0502020202020204" pitchFamily="34" charset="0"/>
              </a:rPr>
              <a:t>В </a:t>
            </a:r>
            <a:r>
              <a:rPr lang="ru-RU" sz="1200" dirty="0">
                <a:latin typeface="Century Gothic" panose="020B0502020202020204" pitchFamily="34" charset="0"/>
              </a:rPr>
              <a:t>дошкольных образовательных организациях обучается около 5,4 тыс. </a:t>
            </a:r>
            <a:r>
              <a:rPr lang="ru-RU" sz="1200" dirty="0" smtClean="0">
                <a:latin typeface="Century Gothic" panose="020B0502020202020204" pitchFamily="34" charset="0"/>
              </a:rPr>
              <a:t>детей)</a:t>
            </a:r>
            <a:endParaRPr sz="1200" dirty="0">
              <a:latin typeface="Century Gothic" panose="020B0502020202020204" pitchFamily="34" charset="0"/>
              <a:cs typeface="Times New Roman"/>
            </a:endParaRPr>
          </a:p>
          <a:p>
            <a:pPr marL="552450" indent="-228600" algn="just">
              <a:lnSpc>
                <a:spcPts val="1495"/>
              </a:lnSpc>
              <a:buClr>
                <a:srgbClr val="538CD3"/>
              </a:buClr>
              <a:buFont typeface="Wingdings"/>
              <a:buChar char=""/>
              <a:tabLst>
                <a:tab pos="553085" algn="l"/>
              </a:tabLst>
            </a:pPr>
            <a:r>
              <a:rPr lang="ru-RU" sz="1300" b="1" spc="-5" dirty="0" smtClean="0">
                <a:latin typeface="Century Gothic" panose="020B0502020202020204" pitchFamily="34" charset="0"/>
                <a:cs typeface="Times New Roman"/>
              </a:rPr>
              <a:t>18</a:t>
            </a:r>
            <a:r>
              <a:rPr sz="1300" b="1" spc="-95" dirty="0" smtClean="0">
                <a:latin typeface="Century Gothic" panose="020B0502020202020204" pitchFamily="34" charset="0"/>
                <a:cs typeface="Times New Roman"/>
              </a:rPr>
              <a:t> </a:t>
            </a:r>
            <a:r>
              <a:rPr lang="ru-RU" sz="1300" b="1" spc="-5" dirty="0" smtClean="0">
                <a:latin typeface="Century Gothic" panose="020B0502020202020204" pitchFamily="34" charset="0"/>
                <a:cs typeface="Times New Roman"/>
              </a:rPr>
              <a:t>школ </a:t>
            </a:r>
            <a:r>
              <a:rPr lang="ru-RU" sz="1200" b="1" spc="-5" dirty="0" smtClean="0">
                <a:latin typeface="Century Gothic" panose="020B0502020202020204" pitchFamily="34" charset="0"/>
                <a:cs typeface="Times New Roman"/>
              </a:rPr>
              <a:t>(</a:t>
            </a:r>
            <a:r>
              <a:rPr lang="ru-RU" sz="1200" dirty="0" smtClean="0">
                <a:latin typeface="Century Gothic" panose="020B0502020202020204" pitchFamily="34" charset="0"/>
              </a:rPr>
              <a:t>В </a:t>
            </a:r>
            <a:r>
              <a:rPr lang="ru-RU" sz="1200" dirty="0">
                <a:latin typeface="Century Gothic" panose="020B0502020202020204" pitchFamily="34" charset="0"/>
              </a:rPr>
              <a:t>общеобразовательных организациях обучается около                         12,81 тыс. </a:t>
            </a:r>
            <a:r>
              <a:rPr lang="ru-RU" sz="1200" dirty="0" smtClean="0">
                <a:latin typeface="Century Gothic" panose="020B0502020202020204" pitchFamily="34" charset="0"/>
              </a:rPr>
              <a:t>детей)</a:t>
            </a:r>
            <a:endParaRPr lang="ru-RU" sz="1200" dirty="0">
              <a:latin typeface="Century Gothic" panose="020B0502020202020204" pitchFamily="34" charset="0"/>
            </a:endParaRPr>
          </a:p>
          <a:p>
            <a:pPr marL="552450" indent="-228600">
              <a:lnSpc>
                <a:spcPts val="1495"/>
              </a:lnSpc>
              <a:buClr>
                <a:srgbClr val="538CD3"/>
              </a:buClr>
              <a:buFont typeface="Wingdings"/>
              <a:buChar char=""/>
              <a:tabLst>
                <a:tab pos="553085" algn="l"/>
              </a:tabLst>
            </a:pPr>
            <a:endParaRPr sz="1300" b="1" dirty="0">
              <a:latin typeface="Century Gothic" panose="020B0502020202020204" pitchFamily="34" charset="0"/>
              <a:cs typeface="Times New Roman"/>
            </a:endParaRPr>
          </a:p>
          <a:p>
            <a:pPr marL="552450" indent="-228600" algn="just">
              <a:lnSpc>
                <a:spcPts val="1500"/>
              </a:lnSpc>
              <a:buClr>
                <a:srgbClr val="538CD3"/>
              </a:buClr>
              <a:buFont typeface="Wingdings"/>
              <a:buChar char=""/>
              <a:tabLst>
                <a:tab pos="553085" algn="l"/>
              </a:tabLst>
            </a:pPr>
            <a:r>
              <a:rPr lang="ru-RU" sz="1300" b="1" spc="-5" dirty="0" smtClean="0">
                <a:latin typeface="Century Gothic" panose="020B0502020202020204" pitchFamily="34" charset="0"/>
                <a:cs typeface="Times New Roman"/>
              </a:rPr>
              <a:t>7</a:t>
            </a:r>
            <a:r>
              <a:rPr sz="1300" b="1" spc="-5" dirty="0" smtClean="0">
                <a:latin typeface="Century Gothic" panose="020B0502020202020204" pitchFamily="34" charset="0"/>
                <a:cs typeface="Times New Roman"/>
              </a:rPr>
              <a:t> </a:t>
            </a:r>
            <a:r>
              <a:rPr lang="ru-RU" sz="1300" b="1" spc="-5" dirty="0" smtClean="0">
                <a:latin typeface="Century Gothic" panose="020B0502020202020204" pitchFamily="34" charset="0"/>
                <a:cs typeface="Times New Roman"/>
              </a:rPr>
              <a:t>организаций</a:t>
            </a:r>
            <a:r>
              <a:rPr sz="1300" b="1" spc="-5" dirty="0" smtClean="0">
                <a:latin typeface="Century Gothic" panose="020B0502020202020204" pitchFamily="34" charset="0"/>
                <a:cs typeface="Times New Roman"/>
              </a:rPr>
              <a:t> </a:t>
            </a:r>
            <a:r>
              <a:rPr lang="ru-RU" sz="1300" b="1" spc="-5" dirty="0" smtClean="0">
                <a:latin typeface="Century Gothic" panose="020B0502020202020204" pitchFamily="34" charset="0"/>
                <a:cs typeface="Times New Roman"/>
              </a:rPr>
              <a:t>дополнительного образования, </a:t>
            </a:r>
            <a:r>
              <a:rPr lang="ru-RU" sz="1300" spc="-5" dirty="0" smtClean="0">
                <a:latin typeface="Century Gothic" panose="020B0502020202020204" pitchFamily="34" charset="0"/>
                <a:cs typeface="Times New Roman"/>
              </a:rPr>
              <a:t>в том числе </a:t>
            </a:r>
            <a:r>
              <a:rPr lang="ru-RU" sz="1200" spc="-5" dirty="0" smtClean="0">
                <a:latin typeface="Century Gothic" panose="020B0502020202020204" pitchFamily="34" charset="0"/>
                <a:cs typeface="Times New Roman"/>
              </a:rPr>
              <a:t>1 </a:t>
            </a:r>
            <a:r>
              <a:rPr lang="ru-RU" sz="1200" dirty="0">
                <a:latin typeface="Century Gothic" panose="020B0502020202020204" pitchFamily="34" charset="0"/>
              </a:rPr>
              <a:t>детский образовательно - оздоровительный центр «Гренада</a:t>
            </a:r>
            <a:r>
              <a:rPr lang="ru-RU" sz="1200" dirty="0" smtClean="0">
                <a:latin typeface="Century Gothic" panose="020B0502020202020204" pitchFamily="34" charset="0"/>
              </a:rPr>
              <a:t>»</a:t>
            </a:r>
          </a:p>
          <a:p>
            <a:pPr marL="323850" algn="just">
              <a:lnSpc>
                <a:spcPts val="1500"/>
              </a:lnSpc>
              <a:buClr>
                <a:srgbClr val="538CD3"/>
              </a:buClr>
              <a:tabLst>
                <a:tab pos="553085" algn="l"/>
              </a:tabLst>
            </a:pPr>
            <a:endParaRPr lang="ru-RU" sz="1200" dirty="0" smtClean="0">
              <a:latin typeface="Century Gothic" panose="020B0502020202020204" pitchFamily="34" charset="0"/>
            </a:endParaRPr>
          </a:p>
          <a:p>
            <a:pPr marL="552450" indent="-228600">
              <a:lnSpc>
                <a:spcPts val="1500"/>
              </a:lnSpc>
              <a:buClr>
                <a:srgbClr val="538CD3"/>
              </a:buClr>
              <a:buFont typeface="Wingdings"/>
              <a:buChar char=""/>
              <a:tabLst>
                <a:tab pos="553085" algn="l"/>
              </a:tabLst>
            </a:pPr>
            <a:r>
              <a:rPr lang="ru-RU" sz="1300" b="1" spc="-5" dirty="0" smtClean="0">
                <a:latin typeface="Century Gothic" panose="020B0502020202020204" pitchFamily="34" charset="0"/>
                <a:cs typeface="Times New Roman"/>
              </a:rPr>
              <a:t>2</a:t>
            </a:r>
            <a:r>
              <a:rPr sz="1300" b="1" spc="-5" dirty="0" smtClean="0">
                <a:latin typeface="Century Gothic" panose="020B0502020202020204" pitchFamily="34" charset="0"/>
                <a:cs typeface="Times New Roman"/>
              </a:rPr>
              <a:t> </a:t>
            </a:r>
            <a:r>
              <a:rPr lang="ru-RU" sz="1300" b="1" spc="-10" dirty="0" smtClean="0">
                <a:latin typeface="Century Gothic" panose="020B0502020202020204" pitchFamily="34" charset="0"/>
                <a:cs typeface="Times New Roman"/>
              </a:rPr>
              <a:t>прочих учреждения</a:t>
            </a:r>
            <a:r>
              <a:rPr sz="1300" b="1" spc="-5" dirty="0" smtClean="0">
                <a:latin typeface="Century Gothic" panose="020B0502020202020204" pitchFamily="34" charset="0"/>
                <a:cs typeface="Times New Roman"/>
              </a:rPr>
              <a:t>, </a:t>
            </a:r>
            <a:r>
              <a:rPr sz="1300" b="1" spc="-5" dirty="0">
                <a:latin typeface="Century Gothic" panose="020B0502020202020204" pitchFamily="34" charset="0"/>
                <a:cs typeface="Times New Roman"/>
              </a:rPr>
              <a:t>обеспечивающих предоставление </a:t>
            </a:r>
            <a:r>
              <a:rPr sz="1300" b="1" spc="-10" dirty="0">
                <a:latin typeface="Century Gothic" panose="020B0502020202020204" pitchFamily="34" charset="0"/>
                <a:cs typeface="Times New Roman"/>
              </a:rPr>
              <a:t>услуг </a:t>
            </a:r>
            <a:r>
              <a:rPr sz="1300" b="1" spc="-5" dirty="0">
                <a:latin typeface="Century Gothic" panose="020B0502020202020204" pitchFamily="34" charset="0"/>
                <a:cs typeface="Times New Roman"/>
              </a:rPr>
              <a:t>в сфере</a:t>
            </a:r>
            <a:r>
              <a:rPr sz="1300" b="1" spc="185" dirty="0">
                <a:latin typeface="Century Gothic" panose="020B0502020202020204" pitchFamily="34" charset="0"/>
                <a:cs typeface="Times New Roman"/>
              </a:rPr>
              <a:t> </a:t>
            </a:r>
            <a:r>
              <a:rPr sz="1300" b="1" spc="-5" dirty="0">
                <a:latin typeface="Century Gothic" panose="020B0502020202020204" pitchFamily="34" charset="0"/>
                <a:cs typeface="Times New Roman"/>
              </a:rPr>
              <a:t>образования</a:t>
            </a:r>
            <a:endParaRPr sz="1300" b="1" dirty="0">
              <a:latin typeface="Century Gothic" panose="020B0502020202020204" pitchFamily="34" charset="0"/>
              <a:cs typeface="Times New Roman"/>
            </a:endParaRPr>
          </a:p>
        </p:txBody>
      </p:sp>
      <p:graphicFrame>
        <p:nvGraphicFramePr>
          <p:cNvPr id="7" name="Диаграмма 6"/>
          <p:cNvGraphicFramePr/>
          <p:nvPr>
            <p:extLst>
              <p:ext uri="{D42A27DB-BD31-4B8C-83A1-F6EECF244321}">
                <p14:modId xmlns:p14="http://schemas.microsoft.com/office/powerpoint/2010/main" val="1302933680"/>
              </p:ext>
            </p:extLst>
          </p:nvPr>
        </p:nvGraphicFramePr>
        <p:xfrm>
          <a:off x="319278" y="3823428"/>
          <a:ext cx="6659371" cy="318572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85152" y="209816"/>
            <a:ext cx="326898" cy="258404"/>
          </a:xfrm>
          <a:prstGeom prst="rect">
            <a:avLst/>
          </a:prstGeom>
        </p:spPr>
        <p:txBody>
          <a:bodyPr vert="horz" wrap="square" lIns="0" tIns="12065" rIns="0" bIns="0" rtlCol="0">
            <a:spAutoFit/>
          </a:bodyPr>
          <a:lstStyle/>
          <a:p>
            <a:pPr marL="12700">
              <a:lnSpc>
                <a:spcPct val="100000"/>
              </a:lnSpc>
              <a:spcBef>
                <a:spcPts val="95"/>
              </a:spcBef>
            </a:pPr>
            <a:r>
              <a:rPr lang="ru-RU" sz="1600" b="1" dirty="0" smtClean="0">
                <a:latin typeface="Century Gothic" panose="020B0502020202020204" pitchFamily="34" charset="0"/>
                <a:cs typeface="Times New Roman"/>
              </a:rPr>
              <a:t>24</a:t>
            </a:r>
            <a:endParaRPr sz="1600" dirty="0">
              <a:latin typeface="Century Gothic" panose="020B0502020202020204" pitchFamily="34" charset="0"/>
              <a:cs typeface="Times New Roman"/>
            </a:endParaRPr>
          </a:p>
        </p:txBody>
      </p:sp>
      <p:sp>
        <p:nvSpPr>
          <p:cNvPr id="3" name="object 3"/>
          <p:cNvSpPr txBox="1"/>
          <p:nvPr/>
        </p:nvSpPr>
        <p:spPr>
          <a:xfrm>
            <a:off x="230632" y="919812"/>
            <a:ext cx="6954520" cy="276999"/>
          </a:xfrm>
          <a:prstGeom prst="rect">
            <a:avLst/>
          </a:prstGeom>
          <a:solidFill>
            <a:srgbClr val="4AACC5"/>
          </a:solidFill>
        </p:spPr>
        <p:txBody>
          <a:bodyPr vert="horz" wrap="square" lIns="0" tIns="91440" rIns="0" bIns="0" rtlCol="0">
            <a:spAutoFit/>
          </a:bodyPr>
          <a:lstStyle/>
          <a:p>
            <a:pPr marL="275590">
              <a:lnSpc>
                <a:spcPct val="100000"/>
              </a:lnSpc>
              <a:spcBef>
                <a:spcPts val="720"/>
              </a:spcBef>
              <a:tabLst>
                <a:tab pos="4011929" algn="l"/>
              </a:tabLst>
            </a:pPr>
            <a:r>
              <a:rPr sz="1200" b="1" spc="-5" dirty="0">
                <a:solidFill>
                  <a:srgbClr val="FFFFFF"/>
                </a:solidFill>
                <a:latin typeface="Century Gothic" panose="020B0502020202020204" pitchFamily="34" charset="0"/>
                <a:cs typeface="Cambria"/>
              </a:rPr>
              <a:t>РАЗВИТИЕ</a:t>
            </a:r>
            <a:r>
              <a:rPr sz="1200" b="1" spc="5" dirty="0">
                <a:solidFill>
                  <a:srgbClr val="FFFFFF"/>
                </a:solidFill>
                <a:latin typeface="Century Gothic" panose="020B0502020202020204" pitchFamily="34" charset="0"/>
                <a:cs typeface="Cambria"/>
              </a:rPr>
              <a:t> </a:t>
            </a:r>
            <a:r>
              <a:rPr sz="1200" b="1" spc="-5" dirty="0">
                <a:solidFill>
                  <a:srgbClr val="FFFFFF"/>
                </a:solidFill>
                <a:latin typeface="Century Gothic" panose="020B0502020202020204" pitchFamily="34" charset="0"/>
                <a:cs typeface="Cambria"/>
              </a:rPr>
              <a:t>ДОШКОЛЬНОГО</a:t>
            </a:r>
            <a:r>
              <a:rPr sz="1200" b="1" spc="0" dirty="0">
                <a:solidFill>
                  <a:srgbClr val="FFFFFF"/>
                </a:solidFill>
                <a:latin typeface="Century Gothic" panose="020B0502020202020204" pitchFamily="34" charset="0"/>
                <a:cs typeface="Cambria"/>
              </a:rPr>
              <a:t> </a:t>
            </a:r>
            <a:r>
              <a:rPr sz="1200" b="1" spc="-5" dirty="0">
                <a:solidFill>
                  <a:srgbClr val="FFFFFF"/>
                </a:solidFill>
                <a:latin typeface="Century Gothic" panose="020B0502020202020204" pitchFamily="34" charset="0"/>
                <a:cs typeface="Cambria"/>
              </a:rPr>
              <a:t>ОБРАЗОВАНИЯ</a:t>
            </a:r>
            <a:r>
              <a:rPr sz="1200" spc="-5" dirty="0">
                <a:solidFill>
                  <a:srgbClr val="FFFFFF"/>
                </a:solidFill>
                <a:latin typeface="Cambria"/>
                <a:cs typeface="Cambria"/>
              </a:rPr>
              <a:t>	</a:t>
            </a:r>
            <a:r>
              <a:rPr sz="1200" b="1" spc="-5" dirty="0">
                <a:solidFill>
                  <a:srgbClr val="FFFFFF"/>
                </a:solidFill>
                <a:latin typeface="Century Gothic" panose="020B0502020202020204" pitchFamily="34" charset="0"/>
                <a:cs typeface="Cambria"/>
              </a:rPr>
              <a:t>РАЗВИТИЕ ОБЩЕГО</a:t>
            </a:r>
            <a:r>
              <a:rPr sz="1200" b="1" spc="-50" dirty="0">
                <a:solidFill>
                  <a:srgbClr val="FFFFFF"/>
                </a:solidFill>
                <a:latin typeface="Century Gothic" panose="020B0502020202020204" pitchFamily="34" charset="0"/>
                <a:cs typeface="Cambria"/>
              </a:rPr>
              <a:t> </a:t>
            </a:r>
            <a:r>
              <a:rPr sz="1200" b="1" spc="-5" dirty="0">
                <a:solidFill>
                  <a:srgbClr val="FFFFFF"/>
                </a:solidFill>
                <a:latin typeface="Century Gothic" panose="020B0502020202020204" pitchFamily="34" charset="0"/>
                <a:cs typeface="Cambria"/>
              </a:rPr>
              <a:t>ОБРАЗОВАНИЯ</a:t>
            </a:r>
            <a:endParaRPr sz="1200" b="1" dirty="0">
              <a:latin typeface="Century Gothic" panose="020B0502020202020204" pitchFamily="34" charset="0"/>
              <a:cs typeface="Cambria"/>
            </a:endParaRPr>
          </a:p>
        </p:txBody>
      </p:sp>
      <p:sp>
        <p:nvSpPr>
          <p:cNvPr id="4" name="object 4"/>
          <p:cNvSpPr txBox="1"/>
          <p:nvPr/>
        </p:nvSpPr>
        <p:spPr>
          <a:xfrm>
            <a:off x="2703476" y="1583835"/>
            <a:ext cx="873760" cy="166071"/>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16365D"/>
                </a:solidFill>
                <a:latin typeface="Century Gothic" panose="020B0502020202020204" pitchFamily="34" charset="0"/>
                <a:cs typeface="Times New Roman"/>
              </a:rPr>
              <a:t>млн.</a:t>
            </a:r>
            <a:r>
              <a:rPr sz="1000" spc="-75" dirty="0">
                <a:solidFill>
                  <a:srgbClr val="16365D"/>
                </a:solidFill>
                <a:latin typeface="Century Gothic" panose="020B0502020202020204" pitchFamily="34" charset="0"/>
                <a:cs typeface="Times New Roman"/>
              </a:rPr>
              <a:t> </a:t>
            </a:r>
            <a:r>
              <a:rPr sz="1000" spc="-10" dirty="0">
                <a:solidFill>
                  <a:srgbClr val="16365D"/>
                </a:solidFill>
                <a:latin typeface="Century Gothic" panose="020B0502020202020204" pitchFamily="34" charset="0"/>
                <a:cs typeface="Times New Roman"/>
              </a:rPr>
              <a:t>рублей</a:t>
            </a:r>
            <a:endParaRPr sz="1000" dirty="0">
              <a:latin typeface="Century Gothic" panose="020B0502020202020204" pitchFamily="34" charset="0"/>
              <a:cs typeface="Times New Roman"/>
            </a:endParaRPr>
          </a:p>
        </p:txBody>
      </p:sp>
      <p:sp>
        <p:nvSpPr>
          <p:cNvPr id="7" name="object 7"/>
          <p:cNvSpPr/>
          <p:nvPr/>
        </p:nvSpPr>
        <p:spPr>
          <a:xfrm>
            <a:off x="248418" y="5231262"/>
            <a:ext cx="3533775" cy="445134"/>
          </a:xfrm>
          <a:custGeom>
            <a:avLst/>
            <a:gdLst/>
            <a:ahLst/>
            <a:cxnLst/>
            <a:rect l="l" t="t" r="r" b="b"/>
            <a:pathLst>
              <a:path w="3533775" h="445135">
                <a:moveTo>
                  <a:pt x="0" y="444995"/>
                </a:moveTo>
                <a:lnTo>
                  <a:pt x="3533501" y="444995"/>
                </a:lnTo>
                <a:lnTo>
                  <a:pt x="3533501" y="0"/>
                </a:lnTo>
                <a:lnTo>
                  <a:pt x="0" y="0"/>
                </a:lnTo>
                <a:lnTo>
                  <a:pt x="0" y="444995"/>
                </a:lnTo>
                <a:close/>
              </a:path>
            </a:pathLst>
          </a:custGeom>
          <a:solidFill>
            <a:srgbClr val="4AACC5"/>
          </a:solidFill>
        </p:spPr>
        <p:txBody>
          <a:bodyPr wrap="square" lIns="0" tIns="0" rIns="0" bIns="0" rtlCol="0"/>
          <a:lstStyle/>
          <a:p>
            <a:endParaRPr/>
          </a:p>
        </p:txBody>
      </p:sp>
      <p:sp>
        <p:nvSpPr>
          <p:cNvPr id="8" name="object 8"/>
          <p:cNvSpPr/>
          <p:nvPr/>
        </p:nvSpPr>
        <p:spPr>
          <a:xfrm>
            <a:off x="317004" y="5319636"/>
            <a:ext cx="3396615" cy="44450"/>
          </a:xfrm>
          <a:custGeom>
            <a:avLst/>
            <a:gdLst/>
            <a:ahLst/>
            <a:cxnLst/>
            <a:rect l="l" t="t" r="r" b="b"/>
            <a:pathLst>
              <a:path w="3396615" h="44450">
                <a:moveTo>
                  <a:pt x="0" y="44201"/>
                </a:moveTo>
                <a:lnTo>
                  <a:pt x="3396081" y="44201"/>
                </a:lnTo>
                <a:lnTo>
                  <a:pt x="3396081" y="0"/>
                </a:lnTo>
                <a:lnTo>
                  <a:pt x="0" y="0"/>
                </a:lnTo>
                <a:lnTo>
                  <a:pt x="0" y="44201"/>
                </a:lnTo>
                <a:close/>
              </a:path>
            </a:pathLst>
          </a:custGeom>
          <a:solidFill>
            <a:srgbClr val="4AACC5"/>
          </a:solidFill>
        </p:spPr>
        <p:txBody>
          <a:bodyPr wrap="square" lIns="0" tIns="0" rIns="0" bIns="0" rtlCol="0"/>
          <a:lstStyle/>
          <a:p>
            <a:endParaRPr/>
          </a:p>
        </p:txBody>
      </p:sp>
      <p:sp>
        <p:nvSpPr>
          <p:cNvPr id="9" name="object 9"/>
          <p:cNvSpPr/>
          <p:nvPr/>
        </p:nvSpPr>
        <p:spPr>
          <a:xfrm>
            <a:off x="317004" y="5363838"/>
            <a:ext cx="3396615" cy="178435"/>
          </a:xfrm>
          <a:custGeom>
            <a:avLst/>
            <a:gdLst/>
            <a:ahLst/>
            <a:cxnLst/>
            <a:rect l="l" t="t" r="r" b="b"/>
            <a:pathLst>
              <a:path w="3396615" h="178435">
                <a:moveTo>
                  <a:pt x="0" y="178320"/>
                </a:moveTo>
                <a:lnTo>
                  <a:pt x="3396081" y="178320"/>
                </a:lnTo>
                <a:lnTo>
                  <a:pt x="3396081" y="0"/>
                </a:lnTo>
                <a:lnTo>
                  <a:pt x="0" y="0"/>
                </a:lnTo>
                <a:lnTo>
                  <a:pt x="0" y="178320"/>
                </a:lnTo>
                <a:close/>
              </a:path>
            </a:pathLst>
          </a:custGeom>
          <a:solidFill>
            <a:srgbClr val="4AACC5"/>
          </a:solidFill>
        </p:spPr>
        <p:txBody>
          <a:bodyPr wrap="square" lIns="0" tIns="0" rIns="0" bIns="0" rtlCol="0"/>
          <a:lstStyle/>
          <a:p>
            <a:endParaRPr/>
          </a:p>
        </p:txBody>
      </p:sp>
      <p:sp>
        <p:nvSpPr>
          <p:cNvPr id="10" name="object 10"/>
          <p:cNvSpPr txBox="1"/>
          <p:nvPr/>
        </p:nvSpPr>
        <p:spPr>
          <a:xfrm>
            <a:off x="318516" y="5343524"/>
            <a:ext cx="3463403" cy="182101"/>
          </a:xfrm>
          <a:prstGeom prst="rect">
            <a:avLst/>
          </a:prstGeom>
        </p:spPr>
        <p:txBody>
          <a:bodyPr vert="horz" wrap="square" lIns="0" tIns="12700" rIns="0" bIns="0" rtlCol="0">
            <a:spAutoFit/>
          </a:bodyPr>
          <a:lstStyle/>
          <a:p>
            <a:pPr>
              <a:lnSpc>
                <a:spcPct val="100000"/>
              </a:lnSpc>
              <a:spcBef>
                <a:spcPts val="100"/>
              </a:spcBef>
            </a:pPr>
            <a:r>
              <a:rPr sz="1100" b="1" spc="-5" dirty="0">
                <a:solidFill>
                  <a:srgbClr val="FFFFFF"/>
                </a:solidFill>
                <a:latin typeface="Century Gothic" panose="020B0502020202020204" pitchFamily="34" charset="0"/>
                <a:cs typeface="Cambria"/>
              </a:rPr>
              <a:t>РАЗВИТИЕ ДОПОЛНИТЕЛЬНОГО</a:t>
            </a:r>
            <a:r>
              <a:rPr sz="1100" b="1" dirty="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ОБРАЗОВАНИЯ</a:t>
            </a:r>
            <a:endParaRPr sz="1100" b="1" dirty="0">
              <a:latin typeface="Century Gothic" panose="020B0502020202020204" pitchFamily="34" charset="0"/>
              <a:cs typeface="Cambria"/>
            </a:endParaRPr>
          </a:p>
        </p:txBody>
      </p:sp>
      <p:sp>
        <p:nvSpPr>
          <p:cNvPr id="11" name="object 11"/>
          <p:cNvSpPr/>
          <p:nvPr/>
        </p:nvSpPr>
        <p:spPr>
          <a:xfrm>
            <a:off x="317004" y="5542158"/>
            <a:ext cx="3396615" cy="44450"/>
          </a:xfrm>
          <a:custGeom>
            <a:avLst/>
            <a:gdLst/>
            <a:ahLst/>
            <a:cxnLst/>
            <a:rect l="l" t="t" r="r" b="b"/>
            <a:pathLst>
              <a:path w="3396615" h="44450">
                <a:moveTo>
                  <a:pt x="0" y="44177"/>
                </a:moveTo>
                <a:lnTo>
                  <a:pt x="3396081" y="44177"/>
                </a:lnTo>
                <a:lnTo>
                  <a:pt x="3396081" y="0"/>
                </a:lnTo>
                <a:lnTo>
                  <a:pt x="0" y="0"/>
                </a:lnTo>
                <a:lnTo>
                  <a:pt x="0" y="44177"/>
                </a:lnTo>
                <a:close/>
              </a:path>
            </a:pathLst>
          </a:custGeom>
          <a:solidFill>
            <a:srgbClr val="4AACC5"/>
          </a:solidFill>
        </p:spPr>
        <p:txBody>
          <a:bodyPr wrap="square" lIns="0" tIns="0" rIns="0" bIns="0" rtlCol="0"/>
          <a:lstStyle/>
          <a:p>
            <a:endParaRPr/>
          </a:p>
        </p:txBody>
      </p:sp>
      <p:sp>
        <p:nvSpPr>
          <p:cNvPr id="12" name="object 12"/>
          <p:cNvSpPr/>
          <p:nvPr/>
        </p:nvSpPr>
        <p:spPr>
          <a:xfrm>
            <a:off x="3781920" y="5231262"/>
            <a:ext cx="3420745" cy="445134"/>
          </a:xfrm>
          <a:custGeom>
            <a:avLst/>
            <a:gdLst/>
            <a:ahLst/>
            <a:cxnLst/>
            <a:rect l="l" t="t" r="r" b="b"/>
            <a:pathLst>
              <a:path w="3420745" h="445135">
                <a:moveTo>
                  <a:pt x="0" y="444995"/>
                </a:moveTo>
                <a:lnTo>
                  <a:pt x="3420490" y="444995"/>
                </a:lnTo>
                <a:lnTo>
                  <a:pt x="3420490" y="0"/>
                </a:lnTo>
                <a:lnTo>
                  <a:pt x="0" y="0"/>
                </a:lnTo>
                <a:lnTo>
                  <a:pt x="0" y="444995"/>
                </a:lnTo>
                <a:close/>
              </a:path>
            </a:pathLst>
          </a:custGeom>
          <a:solidFill>
            <a:srgbClr val="4AACC5"/>
          </a:solidFill>
        </p:spPr>
        <p:txBody>
          <a:bodyPr wrap="square" lIns="0" tIns="0" rIns="0" bIns="0" rtlCol="0"/>
          <a:lstStyle/>
          <a:p>
            <a:endParaRPr/>
          </a:p>
        </p:txBody>
      </p:sp>
      <p:sp>
        <p:nvSpPr>
          <p:cNvPr id="13" name="object 13"/>
          <p:cNvSpPr/>
          <p:nvPr/>
        </p:nvSpPr>
        <p:spPr>
          <a:xfrm>
            <a:off x="3850506" y="5231257"/>
            <a:ext cx="3283585" cy="44450"/>
          </a:xfrm>
          <a:custGeom>
            <a:avLst/>
            <a:gdLst/>
            <a:ahLst/>
            <a:cxnLst/>
            <a:rect l="l" t="t" r="r" b="b"/>
            <a:pathLst>
              <a:path w="3283584" h="44450">
                <a:moveTo>
                  <a:pt x="0" y="44201"/>
                </a:moveTo>
                <a:lnTo>
                  <a:pt x="3283350" y="44201"/>
                </a:lnTo>
                <a:lnTo>
                  <a:pt x="3283350" y="0"/>
                </a:lnTo>
                <a:lnTo>
                  <a:pt x="0" y="0"/>
                </a:lnTo>
                <a:lnTo>
                  <a:pt x="0" y="44201"/>
                </a:lnTo>
                <a:close/>
              </a:path>
            </a:pathLst>
          </a:custGeom>
          <a:solidFill>
            <a:srgbClr val="4AACC5"/>
          </a:solidFill>
        </p:spPr>
        <p:txBody>
          <a:bodyPr wrap="square" lIns="0" tIns="0" rIns="0" bIns="0" rtlCol="0"/>
          <a:lstStyle/>
          <a:p>
            <a:endParaRPr/>
          </a:p>
        </p:txBody>
      </p:sp>
      <p:sp>
        <p:nvSpPr>
          <p:cNvPr id="14" name="object 14"/>
          <p:cNvSpPr/>
          <p:nvPr/>
        </p:nvSpPr>
        <p:spPr>
          <a:xfrm>
            <a:off x="3850506" y="5275464"/>
            <a:ext cx="3283585" cy="178435"/>
          </a:xfrm>
          <a:custGeom>
            <a:avLst/>
            <a:gdLst/>
            <a:ahLst/>
            <a:cxnLst/>
            <a:rect l="l" t="t" r="r" b="b"/>
            <a:pathLst>
              <a:path w="3283584" h="178435">
                <a:moveTo>
                  <a:pt x="0" y="178295"/>
                </a:moveTo>
                <a:lnTo>
                  <a:pt x="3283350" y="178295"/>
                </a:lnTo>
                <a:lnTo>
                  <a:pt x="3283350" y="0"/>
                </a:lnTo>
                <a:lnTo>
                  <a:pt x="0" y="0"/>
                </a:lnTo>
                <a:lnTo>
                  <a:pt x="0" y="178295"/>
                </a:lnTo>
                <a:close/>
              </a:path>
            </a:pathLst>
          </a:custGeom>
          <a:solidFill>
            <a:srgbClr val="4AACC5"/>
          </a:solidFill>
        </p:spPr>
        <p:txBody>
          <a:bodyPr wrap="square" lIns="0" tIns="0" rIns="0" bIns="0" rtlCol="0"/>
          <a:lstStyle/>
          <a:p>
            <a:endParaRPr/>
          </a:p>
        </p:txBody>
      </p:sp>
      <p:sp>
        <p:nvSpPr>
          <p:cNvPr id="15" name="object 15"/>
          <p:cNvSpPr/>
          <p:nvPr/>
        </p:nvSpPr>
        <p:spPr>
          <a:xfrm>
            <a:off x="3850506" y="5453760"/>
            <a:ext cx="3283585" cy="178435"/>
          </a:xfrm>
          <a:custGeom>
            <a:avLst/>
            <a:gdLst/>
            <a:ahLst/>
            <a:cxnLst/>
            <a:rect l="l" t="t" r="r" b="b"/>
            <a:pathLst>
              <a:path w="3283584" h="178435">
                <a:moveTo>
                  <a:pt x="0" y="178320"/>
                </a:moveTo>
                <a:lnTo>
                  <a:pt x="3283350" y="178320"/>
                </a:lnTo>
                <a:lnTo>
                  <a:pt x="3283350" y="0"/>
                </a:lnTo>
                <a:lnTo>
                  <a:pt x="0" y="0"/>
                </a:lnTo>
                <a:lnTo>
                  <a:pt x="0" y="178320"/>
                </a:lnTo>
                <a:close/>
              </a:path>
            </a:pathLst>
          </a:custGeom>
          <a:solidFill>
            <a:srgbClr val="4AACC5"/>
          </a:solidFill>
        </p:spPr>
        <p:txBody>
          <a:bodyPr wrap="square" lIns="0" tIns="0" rIns="0" bIns="0" rtlCol="0"/>
          <a:lstStyle/>
          <a:p>
            <a:endParaRPr/>
          </a:p>
        </p:txBody>
      </p:sp>
      <p:sp>
        <p:nvSpPr>
          <p:cNvPr id="16" name="object 16"/>
          <p:cNvSpPr txBox="1"/>
          <p:nvPr/>
        </p:nvSpPr>
        <p:spPr>
          <a:xfrm>
            <a:off x="3981577" y="5255119"/>
            <a:ext cx="3031490" cy="382156"/>
          </a:xfrm>
          <a:prstGeom prst="rect">
            <a:avLst/>
          </a:prstGeom>
        </p:spPr>
        <p:txBody>
          <a:bodyPr vert="horz" wrap="square" lIns="0" tIns="22860" rIns="0" bIns="0" rtlCol="0">
            <a:spAutoFit/>
          </a:bodyPr>
          <a:lstStyle/>
          <a:p>
            <a:pPr marL="1273810" marR="5080" indent="-1274445">
              <a:lnSpc>
                <a:spcPts val="1400"/>
              </a:lnSpc>
              <a:spcBef>
                <a:spcPts val="180"/>
              </a:spcBef>
            </a:pPr>
            <a:r>
              <a:rPr sz="1100" b="1" spc="-5" dirty="0">
                <a:solidFill>
                  <a:srgbClr val="FFFFFF"/>
                </a:solidFill>
                <a:latin typeface="Century Gothic" panose="020B0502020202020204" pitchFamily="34" charset="0"/>
                <a:cs typeface="Cambria"/>
              </a:rPr>
              <a:t>ОРГАНИЗАЦИЯ ОТДЫХА </a:t>
            </a:r>
            <a:r>
              <a:rPr sz="1100" b="1" dirty="0">
                <a:solidFill>
                  <a:srgbClr val="FFFFFF"/>
                </a:solidFill>
                <a:latin typeface="Century Gothic" panose="020B0502020202020204" pitchFamily="34" charset="0"/>
                <a:cs typeface="Cambria"/>
              </a:rPr>
              <a:t>И </a:t>
            </a:r>
            <a:r>
              <a:rPr sz="1100" b="1" spc="-5" dirty="0">
                <a:solidFill>
                  <a:srgbClr val="FFFFFF"/>
                </a:solidFill>
                <a:latin typeface="Century Gothic" panose="020B0502020202020204" pitchFamily="34" charset="0"/>
                <a:cs typeface="Cambria"/>
              </a:rPr>
              <a:t>ОЗДОРОВЛЕНИЯ  ДЕТЕЙ</a:t>
            </a:r>
            <a:endParaRPr sz="1100" b="1" dirty="0">
              <a:latin typeface="Century Gothic" panose="020B0502020202020204" pitchFamily="34" charset="0"/>
              <a:cs typeface="Cambria"/>
            </a:endParaRPr>
          </a:p>
        </p:txBody>
      </p:sp>
      <p:sp>
        <p:nvSpPr>
          <p:cNvPr id="17" name="object 17"/>
          <p:cNvSpPr/>
          <p:nvPr/>
        </p:nvSpPr>
        <p:spPr>
          <a:xfrm>
            <a:off x="3850506" y="5632081"/>
            <a:ext cx="3283585" cy="44450"/>
          </a:xfrm>
          <a:custGeom>
            <a:avLst/>
            <a:gdLst/>
            <a:ahLst/>
            <a:cxnLst/>
            <a:rect l="l" t="t" r="r" b="b"/>
            <a:pathLst>
              <a:path w="3283584" h="44450">
                <a:moveTo>
                  <a:pt x="0" y="44177"/>
                </a:moveTo>
                <a:lnTo>
                  <a:pt x="3283350" y="44177"/>
                </a:lnTo>
                <a:lnTo>
                  <a:pt x="3283350" y="0"/>
                </a:lnTo>
                <a:lnTo>
                  <a:pt x="0" y="0"/>
                </a:lnTo>
                <a:lnTo>
                  <a:pt x="0" y="44177"/>
                </a:lnTo>
                <a:close/>
              </a:path>
            </a:pathLst>
          </a:custGeom>
          <a:solidFill>
            <a:srgbClr val="4AACC5"/>
          </a:solidFill>
        </p:spPr>
        <p:txBody>
          <a:bodyPr wrap="square" lIns="0" tIns="0" rIns="0" bIns="0" rtlCol="0"/>
          <a:lstStyle/>
          <a:p>
            <a:endParaRPr/>
          </a:p>
        </p:txBody>
      </p:sp>
      <p:sp>
        <p:nvSpPr>
          <p:cNvPr id="46" name="object 46"/>
          <p:cNvSpPr/>
          <p:nvPr/>
        </p:nvSpPr>
        <p:spPr>
          <a:xfrm>
            <a:off x="681856" y="4700717"/>
            <a:ext cx="101345" cy="102870"/>
          </a:xfrm>
          <a:prstGeom prst="rect">
            <a:avLst/>
          </a:prstGeom>
          <a:blipFill>
            <a:blip r:embed="rId2" cstate="print"/>
            <a:stretch>
              <a:fillRect/>
            </a:stretch>
          </a:blipFill>
        </p:spPr>
        <p:txBody>
          <a:bodyPr wrap="square" lIns="0" tIns="0" rIns="0" bIns="0" rtlCol="0"/>
          <a:lstStyle/>
          <a:p>
            <a:endParaRPr/>
          </a:p>
        </p:txBody>
      </p:sp>
      <p:sp>
        <p:nvSpPr>
          <p:cNvPr id="47" name="object 47"/>
          <p:cNvSpPr txBox="1"/>
          <p:nvPr/>
        </p:nvSpPr>
        <p:spPr>
          <a:xfrm>
            <a:off x="900277" y="4468675"/>
            <a:ext cx="3231651" cy="487954"/>
          </a:xfrm>
          <a:prstGeom prst="rect">
            <a:avLst/>
          </a:prstGeom>
        </p:spPr>
        <p:txBody>
          <a:bodyPr vert="horz" wrap="square" lIns="0" tIns="13335" rIns="0" bIns="0" rtlCol="0">
            <a:spAutoFit/>
          </a:bodyPr>
          <a:lstStyle/>
          <a:p>
            <a:pPr marL="12700">
              <a:lnSpc>
                <a:spcPts val="1230"/>
              </a:lnSpc>
              <a:spcBef>
                <a:spcPts val="105"/>
              </a:spcBef>
            </a:pPr>
            <a:endParaRPr lang="ru-RU" sz="1100" dirty="0" smtClean="0">
              <a:solidFill>
                <a:srgbClr val="16375E"/>
              </a:solidFill>
              <a:latin typeface="Century Gothic" panose="020B0502020202020204" pitchFamily="34" charset="0"/>
              <a:cs typeface="Times New Roman"/>
            </a:endParaRPr>
          </a:p>
          <a:p>
            <a:pPr marL="12700">
              <a:lnSpc>
                <a:spcPts val="1230"/>
              </a:lnSpc>
              <a:spcBef>
                <a:spcPts val="105"/>
              </a:spcBef>
            </a:pPr>
            <a:r>
              <a:rPr lang="ru-RU" sz="1200" dirty="0" smtClean="0">
                <a:solidFill>
                  <a:srgbClr val="16375E"/>
                </a:solidFill>
                <a:latin typeface="Century Gothic" panose="020B0502020202020204" pitchFamily="34" charset="0"/>
                <a:cs typeface="Times New Roman"/>
              </a:rPr>
              <a:t>расходы </a:t>
            </a:r>
            <a:r>
              <a:rPr lang="ru-RU" sz="1200" dirty="0" smtClean="0">
                <a:solidFill>
                  <a:srgbClr val="16375E"/>
                </a:solidFill>
                <a:latin typeface="Century Gothic" panose="020B0502020202020204" pitchFamily="34" charset="0"/>
                <a:cs typeface="Times New Roman"/>
              </a:rPr>
              <a:t>бюджета </a:t>
            </a:r>
            <a:r>
              <a:rPr lang="ru-RU" sz="1200" spc="-5" dirty="0" smtClean="0">
                <a:solidFill>
                  <a:srgbClr val="16375E"/>
                </a:solidFill>
                <a:latin typeface="Century Gothic" panose="020B0502020202020204" pitchFamily="34" charset="0"/>
                <a:cs typeface="Times New Roman"/>
              </a:rPr>
              <a:t>на дошкольное образование</a:t>
            </a:r>
            <a:endParaRPr sz="1200" dirty="0">
              <a:latin typeface="Century Gothic" panose="020B0502020202020204" pitchFamily="34" charset="0"/>
              <a:cs typeface="Times New Roman"/>
            </a:endParaRPr>
          </a:p>
        </p:txBody>
      </p:sp>
      <p:sp>
        <p:nvSpPr>
          <p:cNvPr id="73" name="object 73"/>
          <p:cNvSpPr/>
          <p:nvPr/>
        </p:nvSpPr>
        <p:spPr>
          <a:xfrm>
            <a:off x="3906010" y="4704587"/>
            <a:ext cx="112273" cy="99000"/>
          </a:xfrm>
          <a:prstGeom prst="rect">
            <a:avLst/>
          </a:prstGeom>
          <a:blipFill>
            <a:blip r:embed="rId3" cstate="print"/>
            <a:stretch>
              <a:fillRect/>
            </a:stretch>
          </a:blipFill>
        </p:spPr>
        <p:txBody>
          <a:bodyPr wrap="square" lIns="0" tIns="0" rIns="0" bIns="0" rtlCol="0"/>
          <a:lstStyle/>
          <a:p>
            <a:endParaRPr/>
          </a:p>
        </p:txBody>
      </p:sp>
      <p:sp>
        <p:nvSpPr>
          <p:cNvPr id="74" name="object 74"/>
          <p:cNvSpPr txBox="1"/>
          <p:nvPr/>
        </p:nvSpPr>
        <p:spPr>
          <a:xfrm>
            <a:off x="4066805" y="4403109"/>
            <a:ext cx="3352673" cy="458459"/>
          </a:xfrm>
          <a:prstGeom prst="rect">
            <a:avLst/>
          </a:prstGeom>
        </p:spPr>
        <p:txBody>
          <a:bodyPr vert="horz" wrap="square" lIns="0" tIns="24765" rIns="0" bIns="0" rtlCol="0">
            <a:spAutoFit/>
          </a:bodyPr>
          <a:lstStyle/>
          <a:p>
            <a:pPr marL="12700">
              <a:lnSpc>
                <a:spcPct val="100000"/>
              </a:lnSpc>
              <a:spcBef>
                <a:spcPts val="490"/>
              </a:spcBef>
            </a:pPr>
            <a:endParaRPr lang="ru-RU" sz="1200" spc="-15" dirty="0" smtClean="0">
              <a:solidFill>
                <a:srgbClr val="16375E"/>
              </a:solidFill>
              <a:latin typeface="Century Gothic" panose="020B0502020202020204" pitchFamily="34" charset="0"/>
              <a:cs typeface="Times New Roman"/>
            </a:endParaRPr>
          </a:p>
          <a:p>
            <a:pPr marL="12700">
              <a:lnSpc>
                <a:spcPct val="100000"/>
              </a:lnSpc>
              <a:spcBef>
                <a:spcPts val="490"/>
              </a:spcBef>
            </a:pPr>
            <a:r>
              <a:rPr lang="ru-RU" sz="1200" spc="-15" dirty="0" smtClean="0">
                <a:solidFill>
                  <a:srgbClr val="16375E"/>
                </a:solidFill>
                <a:latin typeface="Century Gothic" panose="020B0502020202020204" pitchFamily="34" charset="0"/>
                <a:cs typeface="Times New Roman"/>
              </a:rPr>
              <a:t>Расходы </a:t>
            </a:r>
            <a:r>
              <a:rPr lang="ru-RU" sz="1200" spc="-15" dirty="0" smtClean="0">
                <a:solidFill>
                  <a:srgbClr val="16375E"/>
                </a:solidFill>
                <a:latin typeface="Century Gothic" panose="020B0502020202020204" pitchFamily="34" charset="0"/>
                <a:cs typeface="Times New Roman"/>
              </a:rPr>
              <a:t>бюджета </a:t>
            </a:r>
            <a:r>
              <a:rPr lang="ru-RU" sz="1200" dirty="0" smtClean="0">
                <a:solidFill>
                  <a:srgbClr val="16375E"/>
                </a:solidFill>
                <a:latin typeface="Century Gothic" panose="020B0502020202020204" pitchFamily="34" charset="0"/>
                <a:cs typeface="Times New Roman"/>
              </a:rPr>
              <a:t>на</a:t>
            </a:r>
            <a:r>
              <a:rPr sz="1200" dirty="0" smtClean="0">
                <a:solidFill>
                  <a:srgbClr val="16375E"/>
                </a:solidFill>
                <a:latin typeface="Century Gothic" panose="020B0502020202020204" pitchFamily="34" charset="0"/>
                <a:cs typeface="Times New Roman"/>
              </a:rPr>
              <a:t> </a:t>
            </a:r>
            <a:r>
              <a:rPr lang="ru-RU" sz="1200" spc="-5" dirty="0" smtClean="0">
                <a:solidFill>
                  <a:srgbClr val="16375E"/>
                </a:solidFill>
                <a:latin typeface="Century Gothic" panose="020B0502020202020204" pitchFamily="34" charset="0"/>
                <a:cs typeface="Times New Roman"/>
              </a:rPr>
              <a:t>общее образование</a:t>
            </a:r>
            <a:endParaRPr sz="1200" dirty="0">
              <a:latin typeface="Century Gothic" panose="020B0502020202020204" pitchFamily="34" charset="0"/>
              <a:cs typeface="Times New Roman"/>
            </a:endParaRPr>
          </a:p>
        </p:txBody>
      </p:sp>
      <p:sp>
        <p:nvSpPr>
          <p:cNvPr id="92" name="object 92"/>
          <p:cNvSpPr/>
          <p:nvPr/>
        </p:nvSpPr>
        <p:spPr>
          <a:xfrm>
            <a:off x="475555" y="8785104"/>
            <a:ext cx="3277235" cy="0"/>
          </a:xfrm>
          <a:custGeom>
            <a:avLst/>
            <a:gdLst/>
            <a:ahLst/>
            <a:cxnLst/>
            <a:rect l="l" t="t" r="r" b="b"/>
            <a:pathLst>
              <a:path w="3277235">
                <a:moveTo>
                  <a:pt x="0" y="0"/>
                </a:moveTo>
                <a:lnTo>
                  <a:pt x="3276799" y="0"/>
                </a:lnTo>
              </a:path>
            </a:pathLst>
          </a:custGeom>
          <a:ln w="9525">
            <a:solidFill>
              <a:srgbClr val="858585"/>
            </a:solidFill>
          </a:ln>
        </p:spPr>
        <p:txBody>
          <a:bodyPr wrap="square" lIns="0" tIns="0" rIns="0" bIns="0" rtlCol="0"/>
          <a:lstStyle/>
          <a:p>
            <a:endParaRPr/>
          </a:p>
        </p:txBody>
      </p:sp>
      <p:sp>
        <p:nvSpPr>
          <p:cNvPr id="93" name="object 93"/>
          <p:cNvSpPr/>
          <p:nvPr/>
        </p:nvSpPr>
        <p:spPr>
          <a:xfrm>
            <a:off x="475555" y="8785104"/>
            <a:ext cx="0" cy="40005"/>
          </a:xfrm>
          <a:custGeom>
            <a:avLst/>
            <a:gdLst/>
            <a:ahLst/>
            <a:cxnLst/>
            <a:rect l="l" t="t" r="r" b="b"/>
            <a:pathLst>
              <a:path h="40004">
                <a:moveTo>
                  <a:pt x="0" y="0"/>
                </a:moveTo>
                <a:lnTo>
                  <a:pt x="0" y="39611"/>
                </a:lnTo>
              </a:path>
            </a:pathLst>
          </a:custGeom>
          <a:ln w="9525">
            <a:solidFill>
              <a:srgbClr val="858585"/>
            </a:solidFill>
          </a:ln>
        </p:spPr>
        <p:txBody>
          <a:bodyPr wrap="square" lIns="0" tIns="0" rIns="0" bIns="0" rtlCol="0"/>
          <a:lstStyle/>
          <a:p>
            <a:endParaRPr/>
          </a:p>
        </p:txBody>
      </p:sp>
      <p:sp>
        <p:nvSpPr>
          <p:cNvPr id="94" name="object 94"/>
          <p:cNvSpPr/>
          <p:nvPr/>
        </p:nvSpPr>
        <p:spPr>
          <a:xfrm>
            <a:off x="1130795" y="8785104"/>
            <a:ext cx="0" cy="40005"/>
          </a:xfrm>
          <a:custGeom>
            <a:avLst/>
            <a:gdLst/>
            <a:ahLst/>
            <a:cxnLst/>
            <a:rect l="l" t="t" r="r" b="b"/>
            <a:pathLst>
              <a:path h="40004">
                <a:moveTo>
                  <a:pt x="0" y="0"/>
                </a:moveTo>
                <a:lnTo>
                  <a:pt x="0" y="39611"/>
                </a:lnTo>
              </a:path>
            </a:pathLst>
          </a:custGeom>
          <a:ln w="9525">
            <a:solidFill>
              <a:srgbClr val="858585"/>
            </a:solidFill>
          </a:ln>
        </p:spPr>
        <p:txBody>
          <a:bodyPr wrap="square" lIns="0" tIns="0" rIns="0" bIns="0" rtlCol="0"/>
          <a:lstStyle/>
          <a:p>
            <a:endParaRPr/>
          </a:p>
        </p:txBody>
      </p:sp>
      <p:sp>
        <p:nvSpPr>
          <p:cNvPr id="95" name="object 95"/>
          <p:cNvSpPr/>
          <p:nvPr/>
        </p:nvSpPr>
        <p:spPr>
          <a:xfrm>
            <a:off x="1786134" y="8785104"/>
            <a:ext cx="0" cy="40005"/>
          </a:xfrm>
          <a:custGeom>
            <a:avLst/>
            <a:gdLst/>
            <a:ahLst/>
            <a:cxnLst/>
            <a:rect l="l" t="t" r="r" b="b"/>
            <a:pathLst>
              <a:path h="40004">
                <a:moveTo>
                  <a:pt x="0" y="0"/>
                </a:moveTo>
                <a:lnTo>
                  <a:pt x="0" y="39611"/>
                </a:lnTo>
              </a:path>
            </a:pathLst>
          </a:custGeom>
          <a:ln w="9525">
            <a:solidFill>
              <a:srgbClr val="858585"/>
            </a:solidFill>
          </a:ln>
        </p:spPr>
        <p:txBody>
          <a:bodyPr wrap="square" lIns="0" tIns="0" rIns="0" bIns="0" rtlCol="0"/>
          <a:lstStyle/>
          <a:p>
            <a:endParaRPr/>
          </a:p>
        </p:txBody>
      </p:sp>
      <p:sp>
        <p:nvSpPr>
          <p:cNvPr id="96" name="object 96"/>
          <p:cNvSpPr/>
          <p:nvPr/>
        </p:nvSpPr>
        <p:spPr>
          <a:xfrm>
            <a:off x="2441448" y="8785104"/>
            <a:ext cx="0" cy="40005"/>
          </a:xfrm>
          <a:custGeom>
            <a:avLst/>
            <a:gdLst/>
            <a:ahLst/>
            <a:cxnLst/>
            <a:rect l="l" t="t" r="r" b="b"/>
            <a:pathLst>
              <a:path h="40004">
                <a:moveTo>
                  <a:pt x="0" y="0"/>
                </a:moveTo>
                <a:lnTo>
                  <a:pt x="0" y="39611"/>
                </a:lnTo>
              </a:path>
            </a:pathLst>
          </a:custGeom>
          <a:ln w="9525">
            <a:solidFill>
              <a:srgbClr val="858585"/>
            </a:solidFill>
          </a:ln>
        </p:spPr>
        <p:txBody>
          <a:bodyPr wrap="square" lIns="0" tIns="0" rIns="0" bIns="0" rtlCol="0"/>
          <a:lstStyle/>
          <a:p>
            <a:endParaRPr/>
          </a:p>
        </p:txBody>
      </p:sp>
      <p:sp>
        <p:nvSpPr>
          <p:cNvPr id="97" name="object 97"/>
          <p:cNvSpPr/>
          <p:nvPr/>
        </p:nvSpPr>
        <p:spPr>
          <a:xfrm>
            <a:off x="3096767" y="8785104"/>
            <a:ext cx="0" cy="40005"/>
          </a:xfrm>
          <a:custGeom>
            <a:avLst/>
            <a:gdLst/>
            <a:ahLst/>
            <a:cxnLst/>
            <a:rect l="l" t="t" r="r" b="b"/>
            <a:pathLst>
              <a:path h="40004">
                <a:moveTo>
                  <a:pt x="0" y="0"/>
                </a:moveTo>
                <a:lnTo>
                  <a:pt x="0" y="39611"/>
                </a:lnTo>
              </a:path>
            </a:pathLst>
          </a:custGeom>
          <a:ln w="9525">
            <a:solidFill>
              <a:srgbClr val="858585"/>
            </a:solidFill>
          </a:ln>
        </p:spPr>
        <p:txBody>
          <a:bodyPr wrap="square" lIns="0" tIns="0" rIns="0" bIns="0" rtlCol="0"/>
          <a:lstStyle/>
          <a:p>
            <a:endParaRPr/>
          </a:p>
        </p:txBody>
      </p:sp>
      <p:sp>
        <p:nvSpPr>
          <p:cNvPr id="98" name="object 98"/>
          <p:cNvSpPr/>
          <p:nvPr/>
        </p:nvSpPr>
        <p:spPr>
          <a:xfrm>
            <a:off x="3752354" y="8785104"/>
            <a:ext cx="0" cy="40005"/>
          </a:xfrm>
          <a:custGeom>
            <a:avLst/>
            <a:gdLst/>
            <a:ahLst/>
            <a:cxnLst/>
            <a:rect l="l" t="t" r="r" b="b"/>
            <a:pathLst>
              <a:path h="40004">
                <a:moveTo>
                  <a:pt x="0" y="0"/>
                </a:moveTo>
                <a:lnTo>
                  <a:pt x="0" y="39611"/>
                </a:lnTo>
              </a:path>
            </a:pathLst>
          </a:custGeom>
          <a:ln w="9525">
            <a:solidFill>
              <a:srgbClr val="858585"/>
            </a:solidFill>
          </a:ln>
        </p:spPr>
        <p:txBody>
          <a:bodyPr wrap="square" lIns="0" tIns="0" rIns="0" bIns="0" rtlCol="0"/>
          <a:lstStyle/>
          <a:p>
            <a:endParaRPr/>
          </a:p>
        </p:txBody>
      </p:sp>
      <p:sp>
        <p:nvSpPr>
          <p:cNvPr id="104" name="object 104"/>
          <p:cNvSpPr/>
          <p:nvPr/>
        </p:nvSpPr>
        <p:spPr>
          <a:xfrm>
            <a:off x="577595" y="9285731"/>
            <a:ext cx="83057" cy="83058"/>
          </a:xfrm>
          <a:prstGeom prst="rect">
            <a:avLst/>
          </a:prstGeom>
          <a:blipFill>
            <a:blip r:embed="rId4" cstate="print"/>
            <a:stretch>
              <a:fillRect/>
            </a:stretch>
          </a:blipFill>
        </p:spPr>
        <p:txBody>
          <a:bodyPr wrap="square" lIns="0" tIns="0" rIns="0" bIns="0" rtlCol="0"/>
          <a:lstStyle/>
          <a:p>
            <a:endParaRPr/>
          </a:p>
        </p:txBody>
      </p:sp>
      <p:sp>
        <p:nvSpPr>
          <p:cNvPr id="105" name="object 105"/>
          <p:cNvSpPr txBox="1"/>
          <p:nvPr/>
        </p:nvSpPr>
        <p:spPr>
          <a:xfrm>
            <a:off x="545378" y="8843888"/>
            <a:ext cx="3213100" cy="627736"/>
          </a:xfrm>
          <a:prstGeom prst="rect">
            <a:avLst/>
          </a:prstGeom>
        </p:spPr>
        <p:txBody>
          <a:bodyPr vert="horz" wrap="square" lIns="0" tIns="24765" rIns="0" bIns="0" rtlCol="0">
            <a:spAutoFit/>
          </a:bodyPr>
          <a:lstStyle/>
          <a:p>
            <a:pPr marL="144780" marR="5080">
              <a:lnSpc>
                <a:spcPts val="1380"/>
              </a:lnSpc>
              <a:spcBef>
                <a:spcPts val="540"/>
              </a:spcBef>
            </a:pPr>
            <a:endParaRPr lang="ru-RU" sz="1200" spc="-15" dirty="0" smtClean="0">
              <a:solidFill>
                <a:srgbClr val="16375E"/>
              </a:solidFill>
              <a:latin typeface="Century Gothic" panose="020B0502020202020204" pitchFamily="34" charset="0"/>
              <a:cs typeface="Times New Roman"/>
            </a:endParaRPr>
          </a:p>
          <a:p>
            <a:pPr marL="144780" marR="5080">
              <a:lnSpc>
                <a:spcPts val="1380"/>
              </a:lnSpc>
              <a:spcBef>
                <a:spcPts val="540"/>
              </a:spcBef>
            </a:pPr>
            <a:r>
              <a:rPr lang="ru-RU" sz="1200" spc="-15" dirty="0" smtClean="0">
                <a:solidFill>
                  <a:srgbClr val="16375E"/>
                </a:solidFill>
                <a:latin typeface="Century Gothic" panose="020B0502020202020204" pitchFamily="34" charset="0"/>
                <a:cs typeface="Times New Roman"/>
              </a:rPr>
              <a:t>расходы бюджета </a:t>
            </a:r>
            <a:r>
              <a:rPr lang="ru-RU" sz="1200" dirty="0" smtClean="0">
                <a:solidFill>
                  <a:srgbClr val="16375E"/>
                </a:solidFill>
                <a:latin typeface="Century Gothic" panose="020B0502020202020204" pitchFamily="34" charset="0"/>
                <a:cs typeface="Times New Roman"/>
              </a:rPr>
              <a:t>на</a:t>
            </a:r>
            <a:r>
              <a:rPr sz="1200" dirty="0" smtClean="0">
                <a:solidFill>
                  <a:srgbClr val="16375E"/>
                </a:solidFill>
                <a:latin typeface="Century Gothic" panose="020B0502020202020204" pitchFamily="34" charset="0"/>
                <a:cs typeface="Times New Roman"/>
              </a:rPr>
              <a:t> </a:t>
            </a:r>
            <a:r>
              <a:rPr lang="ru-RU" sz="1200" spc="-5" dirty="0" smtClean="0">
                <a:solidFill>
                  <a:srgbClr val="16375E"/>
                </a:solidFill>
                <a:latin typeface="Century Gothic" panose="020B0502020202020204" pitchFamily="34" charset="0"/>
                <a:cs typeface="Times New Roman"/>
              </a:rPr>
              <a:t>дополнительное образование</a:t>
            </a:r>
            <a:endParaRPr sz="1200" dirty="0">
              <a:latin typeface="Century Gothic" panose="020B0502020202020204" pitchFamily="34" charset="0"/>
              <a:cs typeface="Times New Roman"/>
            </a:endParaRPr>
          </a:p>
        </p:txBody>
      </p:sp>
      <p:sp>
        <p:nvSpPr>
          <p:cNvPr id="124" name="object 124"/>
          <p:cNvSpPr/>
          <p:nvPr/>
        </p:nvSpPr>
        <p:spPr>
          <a:xfrm>
            <a:off x="3982961" y="8783313"/>
            <a:ext cx="0" cy="41910"/>
          </a:xfrm>
          <a:custGeom>
            <a:avLst/>
            <a:gdLst/>
            <a:ahLst/>
            <a:cxnLst/>
            <a:rect l="l" t="t" r="r" b="b"/>
            <a:pathLst>
              <a:path h="41909">
                <a:moveTo>
                  <a:pt x="0" y="0"/>
                </a:moveTo>
                <a:lnTo>
                  <a:pt x="0" y="41402"/>
                </a:lnTo>
              </a:path>
            </a:pathLst>
          </a:custGeom>
          <a:ln w="9525">
            <a:solidFill>
              <a:srgbClr val="858585"/>
            </a:solidFill>
          </a:ln>
        </p:spPr>
        <p:txBody>
          <a:bodyPr wrap="square" lIns="0" tIns="0" rIns="0" bIns="0" rtlCol="0"/>
          <a:lstStyle/>
          <a:p>
            <a:endParaRPr/>
          </a:p>
        </p:txBody>
      </p:sp>
      <p:sp>
        <p:nvSpPr>
          <p:cNvPr id="135" name="object 135"/>
          <p:cNvSpPr/>
          <p:nvPr/>
        </p:nvSpPr>
        <p:spPr>
          <a:xfrm>
            <a:off x="4085844" y="9296400"/>
            <a:ext cx="83058" cy="83058"/>
          </a:xfrm>
          <a:prstGeom prst="rect">
            <a:avLst/>
          </a:prstGeom>
          <a:blipFill>
            <a:blip r:embed="rId5" cstate="print"/>
            <a:stretch>
              <a:fillRect/>
            </a:stretch>
          </a:blipFill>
        </p:spPr>
        <p:txBody>
          <a:bodyPr wrap="square" lIns="0" tIns="0" rIns="0" bIns="0" rtlCol="0"/>
          <a:lstStyle/>
          <a:p>
            <a:endParaRPr/>
          </a:p>
        </p:txBody>
      </p:sp>
      <p:sp>
        <p:nvSpPr>
          <p:cNvPr id="136" name="object 136"/>
          <p:cNvSpPr txBox="1"/>
          <p:nvPr/>
        </p:nvSpPr>
        <p:spPr>
          <a:xfrm>
            <a:off x="4059348" y="8749007"/>
            <a:ext cx="3480752" cy="681597"/>
          </a:xfrm>
          <a:prstGeom prst="rect">
            <a:avLst/>
          </a:prstGeom>
        </p:spPr>
        <p:txBody>
          <a:bodyPr vert="horz" wrap="square" lIns="0" tIns="24765" rIns="0" bIns="0" rtlCol="0">
            <a:spAutoFit/>
          </a:bodyPr>
          <a:lstStyle/>
          <a:p>
            <a:pPr marL="181610">
              <a:lnSpc>
                <a:spcPct val="100000"/>
              </a:lnSpc>
              <a:spcBef>
                <a:spcPts val="390"/>
              </a:spcBef>
            </a:pPr>
            <a:endParaRPr lang="ru-RU" sz="1200" spc="-5" dirty="0" smtClean="0">
              <a:solidFill>
                <a:srgbClr val="16375E"/>
              </a:solidFill>
              <a:latin typeface="Times New Roman"/>
              <a:cs typeface="Times New Roman"/>
            </a:endParaRPr>
          </a:p>
          <a:p>
            <a:pPr marL="181610">
              <a:lnSpc>
                <a:spcPct val="100000"/>
              </a:lnSpc>
              <a:spcBef>
                <a:spcPts val="390"/>
              </a:spcBef>
            </a:pPr>
            <a:endParaRPr lang="ru-RU" sz="1200" spc="-5" dirty="0">
              <a:solidFill>
                <a:srgbClr val="16375E"/>
              </a:solidFill>
              <a:latin typeface="Times New Roman"/>
              <a:cs typeface="Times New Roman"/>
            </a:endParaRPr>
          </a:p>
          <a:p>
            <a:pPr marL="181610">
              <a:lnSpc>
                <a:spcPct val="100000"/>
              </a:lnSpc>
              <a:spcBef>
                <a:spcPts val="390"/>
              </a:spcBef>
            </a:pPr>
            <a:r>
              <a:rPr lang="ru-RU" sz="1200" spc="-5" dirty="0" smtClean="0">
                <a:solidFill>
                  <a:srgbClr val="16375E"/>
                </a:solidFill>
                <a:latin typeface="Century Gothic" panose="020B0502020202020204" pitchFamily="34" charset="0"/>
                <a:cs typeface="Times New Roman"/>
              </a:rPr>
              <a:t>организация</a:t>
            </a:r>
            <a:r>
              <a:rPr sz="1200" spc="-5" dirty="0" smtClean="0">
                <a:solidFill>
                  <a:srgbClr val="16375E"/>
                </a:solidFill>
                <a:latin typeface="Century Gothic" panose="020B0502020202020204" pitchFamily="34" charset="0"/>
                <a:cs typeface="Times New Roman"/>
              </a:rPr>
              <a:t> </a:t>
            </a:r>
            <a:r>
              <a:rPr sz="1200" spc="-5" dirty="0">
                <a:solidFill>
                  <a:srgbClr val="16375E"/>
                </a:solidFill>
                <a:latin typeface="Century Gothic" panose="020B0502020202020204" pitchFamily="34" charset="0"/>
                <a:cs typeface="Times New Roman"/>
              </a:rPr>
              <a:t>отдыха </a:t>
            </a:r>
            <a:r>
              <a:rPr sz="1200" dirty="0">
                <a:solidFill>
                  <a:srgbClr val="16375E"/>
                </a:solidFill>
                <a:latin typeface="Century Gothic" panose="020B0502020202020204" pitchFamily="34" charset="0"/>
                <a:cs typeface="Times New Roman"/>
              </a:rPr>
              <a:t>и </a:t>
            </a:r>
            <a:r>
              <a:rPr sz="1200" spc="-5" dirty="0">
                <a:solidFill>
                  <a:srgbClr val="16375E"/>
                </a:solidFill>
                <a:latin typeface="Century Gothic" panose="020B0502020202020204" pitchFamily="34" charset="0"/>
                <a:cs typeface="Times New Roman"/>
              </a:rPr>
              <a:t>оздоровления</a:t>
            </a:r>
            <a:r>
              <a:rPr sz="1200" spc="-90" dirty="0">
                <a:solidFill>
                  <a:srgbClr val="16375E"/>
                </a:solidFill>
                <a:latin typeface="Century Gothic" panose="020B0502020202020204" pitchFamily="34" charset="0"/>
                <a:cs typeface="Times New Roman"/>
              </a:rPr>
              <a:t> </a:t>
            </a:r>
            <a:r>
              <a:rPr sz="1200" spc="-5" dirty="0">
                <a:solidFill>
                  <a:srgbClr val="16375E"/>
                </a:solidFill>
                <a:latin typeface="Century Gothic" panose="020B0502020202020204" pitchFamily="34" charset="0"/>
                <a:cs typeface="Times New Roman"/>
              </a:rPr>
              <a:t>детей</a:t>
            </a:r>
            <a:endParaRPr sz="1200" dirty="0">
              <a:latin typeface="Century Gothic" panose="020B0502020202020204" pitchFamily="34" charset="0"/>
              <a:cs typeface="Times New Roman"/>
            </a:endParaRPr>
          </a:p>
        </p:txBody>
      </p:sp>
      <p:graphicFrame>
        <p:nvGraphicFramePr>
          <p:cNvPr id="138" name="Диаграмма 137"/>
          <p:cNvGraphicFramePr/>
          <p:nvPr>
            <p:extLst>
              <p:ext uri="{D42A27DB-BD31-4B8C-83A1-F6EECF244321}">
                <p14:modId xmlns:p14="http://schemas.microsoft.com/office/powerpoint/2010/main" val="1755566423"/>
              </p:ext>
            </p:extLst>
          </p:nvPr>
        </p:nvGraphicFramePr>
        <p:xfrm>
          <a:off x="156931" y="1867924"/>
          <a:ext cx="3729856" cy="2482298"/>
        </p:xfrm>
        <a:graphic>
          <a:graphicData uri="http://schemas.openxmlformats.org/drawingml/2006/chart">
            <c:chart xmlns:c="http://schemas.openxmlformats.org/drawingml/2006/chart" xmlns:r="http://schemas.openxmlformats.org/officeDocument/2006/relationships" r:id="rId6"/>
          </a:graphicData>
        </a:graphic>
      </p:graphicFrame>
      <p:sp>
        <p:nvSpPr>
          <p:cNvPr id="139" name="object 4"/>
          <p:cNvSpPr txBox="1"/>
          <p:nvPr/>
        </p:nvSpPr>
        <p:spPr>
          <a:xfrm>
            <a:off x="6139307" y="1583834"/>
            <a:ext cx="873760" cy="166071"/>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16365D"/>
                </a:solidFill>
                <a:latin typeface="Century Gothic" panose="020B0502020202020204" pitchFamily="34" charset="0"/>
                <a:cs typeface="Times New Roman"/>
              </a:rPr>
              <a:t>млн.</a:t>
            </a:r>
            <a:r>
              <a:rPr sz="1000" spc="-75" dirty="0">
                <a:solidFill>
                  <a:srgbClr val="16365D"/>
                </a:solidFill>
                <a:latin typeface="Century Gothic" panose="020B0502020202020204" pitchFamily="34" charset="0"/>
                <a:cs typeface="Times New Roman"/>
              </a:rPr>
              <a:t> </a:t>
            </a:r>
            <a:r>
              <a:rPr sz="1000" spc="-10" dirty="0">
                <a:solidFill>
                  <a:srgbClr val="16365D"/>
                </a:solidFill>
                <a:latin typeface="Century Gothic" panose="020B0502020202020204" pitchFamily="34" charset="0"/>
                <a:cs typeface="Times New Roman"/>
              </a:rPr>
              <a:t>рублей</a:t>
            </a:r>
            <a:endParaRPr sz="1000" dirty="0">
              <a:latin typeface="Century Gothic" panose="020B0502020202020204" pitchFamily="34" charset="0"/>
              <a:cs typeface="Times New Roman"/>
            </a:endParaRPr>
          </a:p>
        </p:txBody>
      </p:sp>
      <p:graphicFrame>
        <p:nvGraphicFramePr>
          <p:cNvPr id="142" name="Диаграмма 141"/>
          <p:cNvGraphicFramePr/>
          <p:nvPr>
            <p:extLst>
              <p:ext uri="{D42A27DB-BD31-4B8C-83A1-F6EECF244321}">
                <p14:modId xmlns:p14="http://schemas.microsoft.com/office/powerpoint/2010/main" val="669268501"/>
              </p:ext>
            </p:extLst>
          </p:nvPr>
        </p:nvGraphicFramePr>
        <p:xfrm>
          <a:off x="3785978" y="1900723"/>
          <a:ext cx="3713058" cy="2440350"/>
        </p:xfrm>
        <a:graphic>
          <a:graphicData uri="http://schemas.openxmlformats.org/drawingml/2006/chart">
            <c:chart xmlns:c="http://schemas.openxmlformats.org/drawingml/2006/chart" xmlns:r="http://schemas.openxmlformats.org/officeDocument/2006/relationships" r:id="rId7"/>
          </a:graphicData>
        </a:graphic>
      </p:graphicFrame>
      <p:sp>
        <p:nvSpPr>
          <p:cNvPr id="143" name="object 4"/>
          <p:cNvSpPr txBox="1"/>
          <p:nvPr/>
        </p:nvSpPr>
        <p:spPr>
          <a:xfrm>
            <a:off x="2740807" y="5977924"/>
            <a:ext cx="873760" cy="166071"/>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16365D"/>
                </a:solidFill>
                <a:latin typeface="Century Gothic" panose="020B0502020202020204" pitchFamily="34" charset="0"/>
                <a:cs typeface="Times New Roman"/>
              </a:rPr>
              <a:t>млн.</a:t>
            </a:r>
            <a:r>
              <a:rPr sz="1000" spc="-75" dirty="0">
                <a:solidFill>
                  <a:srgbClr val="16365D"/>
                </a:solidFill>
                <a:latin typeface="Century Gothic" panose="020B0502020202020204" pitchFamily="34" charset="0"/>
                <a:cs typeface="Times New Roman"/>
              </a:rPr>
              <a:t> </a:t>
            </a:r>
            <a:r>
              <a:rPr sz="1000" spc="-10" dirty="0">
                <a:solidFill>
                  <a:srgbClr val="16365D"/>
                </a:solidFill>
                <a:latin typeface="Century Gothic" panose="020B0502020202020204" pitchFamily="34" charset="0"/>
                <a:cs typeface="Times New Roman"/>
              </a:rPr>
              <a:t>рублей</a:t>
            </a:r>
            <a:endParaRPr sz="1000" dirty="0">
              <a:latin typeface="Century Gothic" panose="020B0502020202020204" pitchFamily="34" charset="0"/>
              <a:cs typeface="Times New Roman"/>
            </a:endParaRPr>
          </a:p>
        </p:txBody>
      </p:sp>
      <p:graphicFrame>
        <p:nvGraphicFramePr>
          <p:cNvPr id="146" name="Диаграмма 145"/>
          <p:cNvGraphicFramePr/>
          <p:nvPr>
            <p:extLst>
              <p:ext uri="{D42A27DB-BD31-4B8C-83A1-F6EECF244321}">
                <p14:modId xmlns:p14="http://schemas.microsoft.com/office/powerpoint/2010/main" val="76243861"/>
              </p:ext>
            </p:extLst>
          </p:nvPr>
        </p:nvGraphicFramePr>
        <p:xfrm>
          <a:off x="168997" y="6340862"/>
          <a:ext cx="3918646" cy="2816894"/>
        </p:xfrm>
        <a:graphic>
          <a:graphicData uri="http://schemas.openxmlformats.org/drawingml/2006/chart">
            <c:chart xmlns:c="http://schemas.openxmlformats.org/drawingml/2006/chart" xmlns:r="http://schemas.openxmlformats.org/officeDocument/2006/relationships" r:id="rId8"/>
          </a:graphicData>
        </a:graphic>
      </p:graphicFrame>
      <p:sp>
        <p:nvSpPr>
          <p:cNvPr id="147" name="object 4"/>
          <p:cNvSpPr txBox="1"/>
          <p:nvPr/>
        </p:nvSpPr>
        <p:spPr>
          <a:xfrm>
            <a:off x="6036048" y="5996637"/>
            <a:ext cx="873760" cy="166071"/>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16365D"/>
                </a:solidFill>
                <a:latin typeface="Century Gothic" panose="020B0502020202020204" pitchFamily="34" charset="0"/>
                <a:cs typeface="Times New Roman"/>
              </a:rPr>
              <a:t>млн.</a:t>
            </a:r>
            <a:r>
              <a:rPr sz="1000" spc="-75" dirty="0">
                <a:solidFill>
                  <a:srgbClr val="16365D"/>
                </a:solidFill>
                <a:latin typeface="Century Gothic" panose="020B0502020202020204" pitchFamily="34" charset="0"/>
                <a:cs typeface="Times New Roman"/>
              </a:rPr>
              <a:t> </a:t>
            </a:r>
            <a:r>
              <a:rPr sz="1000" spc="-10" dirty="0">
                <a:solidFill>
                  <a:srgbClr val="16365D"/>
                </a:solidFill>
                <a:latin typeface="Century Gothic" panose="020B0502020202020204" pitchFamily="34" charset="0"/>
                <a:cs typeface="Times New Roman"/>
              </a:rPr>
              <a:t>рублей</a:t>
            </a:r>
            <a:endParaRPr sz="1000" dirty="0">
              <a:latin typeface="Century Gothic" panose="020B0502020202020204" pitchFamily="34" charset="0"/>
              <a:cs typeface="Times New Roman"/>
            </a:endParaRPr>
          </a:p>
        </p:txBody>
      </p:sp>
      <p:graphicFrame>
        <p:nvGraphicFramePr>
          <p:cNvPr id="150" name="Диаграмма 149"/>
          <p:cNvGraphicFramePr/>
          <p:nvPr>
            <p:extLst>
              <p:ext uri="{D42A27DB-BD31-4B8C-83A1-F6EECF244321}">
                <p14:modId xmlns:p14="http://schemas.microsoft.com/office/powerpoint/2010/main" val="4223963641"/>
              </p:ext>
            </p:extLst>
          </p:nvPr>
        </p:nvGraphicFramePr>
        <p:xfrm>
          <a:off x="3850506" y="6277632"/>
          <a:ext cx="3705994" cy="2880124"/>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6967" y="209816"/>
            <a:ext cx="7068184" cy="1004762"/>
          </a:xfrm>
          <a:prstGeom prst="rect">
            <a:avLst/>
          </a:prstGeom>
        </p:spPr>
        <p:txBody>
          <a:bodyPr vert="horz" wrap="square" lIns="0" tIns="12065" rIns="0" bIns="0" rtlCol="0">
            <a:spAutoFit/>
          </a:bodyPr>
          <a:lstStyle/>
          <a:p>
            <a:pPr marR="5080" algn="r">
              <a:lnSpc>
                <a:spcPct val="100000"/>
              </a:lnSpc>
              <a:spcBef>
                <a:spcPts val="95"/>
              </a:spcBef>
            </a:pPr>
            <a:r>
              <a:rPr lang="ru-RU" sz="1600" b="1" dirty="0" smtClean="0">
                <a:latin typeface="Century Gothic" panose="020B0502020202020204" pitchFamily="34" charset="0"/>
                <a:cs typeface="Times New Roman"/>
              </a:rPr>
              <a:t>25</a:t>
            </a:r>
            <a:endParaRPr sz="1850" dirty="0">
              <a:latin typeface="Times New Roman"/>
              <a:cs typeface="Times New Roman"/>
            </a:endParaRPr>
          </a:p>
          <a:p>
            <a:pPr marL="12700">
              <a:lnSpc>
                <a:spcPct val="100000"/>
              </a:lnSpc>
            </a:pPr>
            <a:r>
              <a:rPr sz="1600" b="1" dirty="0">
                <a:solidFill>
                  <a:srgbClr val="4AACC5"/>
                </a:solidFill>
                <a:latin typeface="Century Gothic" panose="020B0502020202020204" pitchFamily="34" charset="0"/>
                <a:cs typeface="Calibri"/>
              </a:rPr>
              <a:t>МЕРОПРИЯТИЯ </a:t>
            </a:r>
            <a:r>
              <a:rPr sz="1600" b="1" spc="-5" dirty="0">
                <a:solidFill>
                  <a:srgbClr val="4AACC5"/>
                </a:solidFill>
                <a:latin typeface="Century Gothic" panose="020B0502020202020204" pitchFamily="34" charset="0"/>
                <a:cs typeface="Calibri"/>
              </a:rPr>
              <a:t>МУНИЦИПАЛЬНОЙ</a:t>
            </a:r>
            <a:r>
              <a:rPr sz="1600" b="1" spc="-40" dirty="0">
                <a:solidFill>
                  <a:srgbClr val="4AACC5"/>
                </a:solidFill>
                <a:latin typeface="Century Gothic" panose="020B0502020202020204" pitchFamily="34" charset="0"/>
                <a:cs typeface="Calibri"/>
              </a:rPr>
              <a:t> </a:t>
            </a:r>
            <a:r>
              <a:rPr sz="1600" b="1" spc="-5" dirty="0">
                <a:solidFill>
                  <a:srgbClr val="4AACC5"/>
                </a:solidFill>
                <a:latin typeface="Century Gothic" panose="020B0502020202020204" pitchFamily="34" charset="0"/>
                <a:cs typeface="Calibri"/>
              </a:rPr>
              <a:t>ПРОГРАММЫ</a:t>
            </a:r>
            <a:endParaRPr sz="1600" dirty="0">
              <a:latin typeface="Century Gothic" panose="020B0502020202020204" pitchFamily="34" charset="0"/>
              <a:cs typeface="Calibri"/>
            </a:endParaRPr>
          </a:p>
          <a:p>
            <a:pPr marL="12700" marR="122555" indent="-635">
              <a:lnSpc>
                <a:spcPts val="1920"/>
              </a:lnSpc>
              <a:spcBef>
                <a:spcPts val="80"/>
              </a:spcBef>
            </a:pPr>
            <a:r>
              <a:rPr sz="1600" b="1" spc="-5" dirty="0">
                <a:solidFill>
                  <a:srgbClr val="4AACC5"/>
                </a:solidFill>
                <a:latin typeface="Century Gothic" panose="020B0502020202020204" pitchFamily="34" charset="0"/>
                <a:cs typeface="Calibri"/>
              </a:rPr>
              <a:t>«РАЗВИТИЕ ОБРАЗОВАНИЯ </a:t>
            </a:r>
            <a:r>
              <a:rPr sz="1600" b="1" dirty="0">
                <a:solidFill>
                  <a:srgbClr val="4AACC5"/>
                </a:solidFill>
                <a:latin typeface="Century Gothic" panose="020B0502020202020204" pitchFamily="34" charset="0"/>
                <a:cs typeface="Calibri"/>
              </a:rPr>
              <a:t>В </a:t>
            </a:r>
            <a:r>
              <a:rPr lang="ru-RU" sz="1600" b="1" spc="-5" dirty="0" smtClean="0">
                <a:solidFill>
                  <a:srgbClr val="4AACC5"/>
                </a:solidFill>
                <a:latin typeface="Century Gothic" panose="020B0502020202020204" pitchFamily="34" charset="0"/>
                <a:cs typeface="Calibri"/>
              </a:rPr>
              <a:t>ГОРОДЕ НЕВИННОМЫССКЕ</a:t>
            </a:r>
            <a:r>
              <a:rPr sz="1600" b="1" spc="-5" dirty="0" smtClean="0">
                <a:solidFill>
                  <a:srgbClr val="4AACC5"/>
                </a:solidFill>
                <a:latin typeface="Century Gothic" panose="020B0502020202020204" pitchFamily="34" charset="0"/>
                <a:cs typeface="Calibri"/>
              </a:rPr>
              <a:t>»  </a:t>
            </a:r>
            <a:r>
              <a:rPr sz="1600" b="1" dirty="0">
                <a:solidFill>
                  <a:srgbClr val="4AACC5"/>
                </a:solidFill>
                <a:latin typeface="Century Gothic" panose="020B0502020202020204" pitchFamily="34" charset="0"/>
                <a:cs typeface="Calibri"/>
              </a:rPr>
              <a:t>НА </a:t>
            </a:r>
            <a:r>
              <a:rPr sz="1600" b="1" spc="-5" dirty="0" smtClean="0">
                <a:solidFill>
                  <a:srgbClr val="4AACC5"/>
                </a:solidFill>
                <a:latin typeface="Century Gothic" panose="020B0502020202020204" pitchFamily="34" charset="0"/>
                <a:cs typeface="Calibri"/>
              </a:rPr>
              <a:t>202</a:t>
            </a:r>
            <a:r>
              <a:rPr lang="ru-RU" sz="1600" b="1" spc="-5" dirty="0" smtClean="0">
                <a:solidFill>
                  <a:srgbClr val="4AACC5"/>
                </a:solidFill>
                <a:latin typeface="Century Gothic" panose="020B0502020202020204" pitchFamily="34" charset="0"/>
                <a:cs typeface="Calibri"/>
              </a:rPr>
              <a:t>2</a:t>
            </a:r>
            <a:r>
              <a:rPr sz="1600" b="1" spc="-5" dirty="0" smtClean="0">
                <a:solidFill>
                  <a:srgbClr val="4AACC5"/>
                </a:solidFill>
                <a:latin typeface="Century Gothic" panose="020B0502020202020204" pitchFamily="34" charset="0"/>
                <a:cs typeface="Calibri"/>
              </a:rPr>
              <a:t> </a:t>
            </a:r>
            <a:r>
              <a:rPr sz="1600" b="1" spc="-5" dirty="0">
                <a:solidFill>
                  <a:srgbClr val="4AACC5"/>
                </a:solidFill>
                <a:latin typeface="Century Gothic" panose="020B0502020202020204" pitchFamily="34" charset="0"/>
                <a:cs typeface="Calibri"/>
              </a:rPr>
              <a:t>ГОД </a:t>
            </a:r>
            <a:r>
              <a:rPr sz="1600" b="1" dirty="0">
                <a:solidFill>
                  <a:srgbClr val="4AACC5"/>
                </a:solidFill>
                <a:latin typeface="Century Gothic" panose="020B0502020202020204" pitchFamily="34" charset="0"/>
                <a:cs typeface="Calibri"/>
              </a:rPr>
              <a:t>– </a:t>
            </a:r>
            <a:r>
              <a:rPr lang="ru-RU" sz="1600" b="1" dirty="0" smtClean="0">
                <a:solidFill>
                  <a:srgbClr val="4AACC5"/>
                </a:solidFill>
                <a:latin typeface="Century Gothic" panose="020B0502020202020204" pitchFamily="34" charset="0"/>
                <a:cs typeface="Calibri"/>
              </a:rPr>
              <a:t>1523,2</a:t>
            </a:r>
            <a:r>
              <a:rPr sz="1600" b="1" spc="-5" dirty="0" smtClean="0">
                <a:solidFill>
                  <a:srgbClr val="4AACC5"/>
                </a:solidFill>
                <a:latin typeface="Century Gothic" panose="020B0502020202020204" pitchFamily="34" charset="0"/>
                <a:cs typeface="Calibri"/>
              </a:rPr>
              <a:t> </a:t>
            </a:r>
            <a:r>
              <a:rPr sz="1600" b="1" dirty="0">
                <a:solidFill>
                  <a:srgbClr val="4AACC5"/>
                </a:solidFill>
                <a:latin typeface="Century Gothic" panose="020B0502020202020204" pitchFamily="34" charset="0"/>
                <a:cs typeface="Calibri"/>
              </a:rPr>
              <a:t>МЛН.</a:t>
            </a:r>
            <a:r>
              <a:rPr sz="1600" b="1" spc="-60" dirty="0">
                <a:solidFill>
                  <a:srgbClr val="4AACC5"/>
                </a:solidFill>
                <a:latin typeface="Century Gothic" panose="020B0502020202020204" pitchFamily="34" charset="0"/>
                <a:cs typeface="Calibri"/>
              </a:rPr>
              <a:t> </a:t>
            </a:r>
            <a:r>
              <a:rPr sz="1600" b="1" spc="-5" dirty="0">
                <a:solidFill>
                  <a:srgbClr val="4AACC5"/>
                </a:solidFill>
                <a:latin typeface="Century Gothic" panose="020B0502020202020204" pitchFamily="34" charset="0"/>
                <a:cs typeface="Calibri"/>
              </a:rPr>
              <a:t>РУБЛЕЙ</a:t>
            </a:r>
            <a:endParaRPr sz="1600" dirty="0">
              <a:latin typeface="Century Gothic" panose="020B0502020202020204" pitchFamily="34" charset="0"/>
              <a:cs typeface="Calibri"/>
            </a:endParaRPr>
          </a:p>
        </p:txBody>
      </p:sp>
      <p:sp>
        <p:nvSpPr>
          <p:cNvPr id="3" name="object 3"/>
          <p:cNvSpPr txBox="1"/>
          <p:nvPr/>
        </p:nvSpPr>
        <p:spPr>
          <a:xfrm>
            <a:off x="267226" y="1441922"/>
            <a:ext cx="3780154" cy="781624"/>
          </a:xfrm>
          <a:prstGeom prst="rect">
            <a:avLst/>
          </a:prstGeom>
        </p:spPr>
        <p:txBody>
          <a:bodyPr vert="horz" wrap="square" lIns="0" tIns="12065" rIns="0" bIns="0" rtlCol="0">
            <a:spAutoFit/>
          </a:bodyPr>
          <a:lstStyle/>
          <a:p>
            <a:pPr marL="26034" algn="ctr">
              <a:lnSpc>
                <a:spcPts val="1530"/>
              </a:lnSpc>
              <a:spcBef>
                <a:spcPts val="95"/>
              </a:spcBef>
            </a:pPr>
            <a:r>
              <a:rPr lang="ru-RU" sz="1400" b="1" dirty="0">
                <a:solidFill>
                  <a:schemeClr val="tx2"/>
                </a:solidFill>
                <a:latin typeface="Century Gothic" panose="020B0502020202020204" pitchFamily="34" charset="0"/>
              </a:rPr>
              <a:t>Подпрограмма «Развитие дошкольного образования в городе Невинномысске»</a:t>
            </a:r>
            <a:r>
              <a:rPr lang="ru-RU" sz="1400" dirty="0"/>
              <a:t> </a:t>
            </a:r>
            <a:r>
              <a:rPr sz="1300" b="1" spc="-5" dirty="0" smtClean="0">
                <a:solidFill>
                  <a:srgbClr val="1F487C"/>
                </a:solidFill>
                <a:latin typeface="Times New Roman"/>
                <a:cs typeface="Times New Roman"/>
              </a:rPr>
              <a:t> </a:t>
            </a:r>
            <a:r>
              <a:rPr sz="1300" b="1" spc="-5" dirty="0" smtClean="0">
                <a:solidFill>
                  <a:srgbClr val="1F487C"/>
                </a:solidFill>
                <a:latin typeface="Century Gothic" panose="020B0502020202020204" pitchFamily="34" charset="0"/>
                <a:cs typeface="Times New Roman"/>
              </a:rPr>
              <a:t>-  </a:t>
            </a:r>
            <a:r>
              <a:rPr lang="ru-RU" sz="1300" b="1" spc="-5" dirty="0" smtClean="0">
                <a:solidFill>
                  <a:srgbClr val="1F487C"/>
                </a:solidFill>
                <a:latin typeface="Century Gothic" panose="020B0502020202020204" pitchFamily="34" charset="0"/>
                <a:cs typeface="Times New Roman"/>
              </a:rPr>
              <a:t>617,3</a:t>
            </a:r>
            <a:r>
              <a:rPr sz="1300" b="1" spc="-5" dirty="0" smtClean="0">
                <a:solidFill>
                  <a:srgbClr val="1F487C"/>
                </a:solidFill>
                <a:latin typeface="Century Gothic" panose="020B0502020202020204" pitchFamily="34" charset="0"/>
                <a:cs typeface="Times New Roman"/>
              </a:rPr>
              <a:t> </a:t>
            </a:r>
            <a:r>
              <a:rPr lang="ru-RU" sz="1300" b="1" spc="-5" dirty="0" smtClean="0">
                <a:solidFill>
                  <a:srgbClr val="1F487C"/>
                </a:solidFill>
                <a:latin typeface="Century Gothic" panose="020B0502020202020204" pitchFamily="34" charset="0"/>
                <a:cs typeface="Times New Roman"/>
              </a:rPr>
              <a:t>млн. рублей</a:t>
            </a:r>
            <a:r>
              <a:rPr sz="1300" b="1" spc="-5" dirty="0" smtClean="0">
                <a:solidFill>
                  <a:srgbClr val="1F487C"/>
                </a:solidFill>
                <a:latin typeface="Century Gothic" panose="020B0502020202020204" pitchFamily="34" charset="0"/>
                <a:cs typeface="Times New Roman"/>
              </a:rPr>
              <a:t>,</a:t>
            </a:r>
            <a:endParaRPr sz="1300" dirty="0" smtClean="0">
              <a:latin typeface="Century Gothic" panose="020B0502020202020204" pitchFamily="34" charset="0"/>
              <a:cs typeface="Times New Roman"/>
            </a:endParaRPr>
          </a:p>
          <a:p>
            <a:pPr marL="26034" algn="ctr">
              <a:lnSpc>
                <a:spcPts val="1450"/>
              </a:lnSpc>
            </a:pPr>
            <a:r>
              <a:rPr lang="ru-RU" sz="1000" spc="-5" dirty="0" smtClean="0">
                <a:solidFill>
                  <a:srgbClr val="1F487C"/>
                </a:solidFill>
                <a:latin typeface="Century Gothic" panose="020B0502020202020204" pitchFamily="34" charset="0"/>
                <a:cs typeface="Times New Roman"/>
              </a:rPr>
              <a:t>в том числе за счет средств бюджета города</a:t>
            </a:r>
            <a:r>
              <a:rPr sz="1000" spc="-5" dirty="0" smtClean="0">
                <a:solidFill>
                  <a:srgbClr val="1F487C"/>
                </a:solidFill>
                <a:latin typeface="Century Gothic" panose="020B0502020202020204" pitchFamily="34" charset="0"/>
                <a:cs typeface="Times New Roman"/>
              </a:rPr>
              <a:t>:</a:t>
            </a:r>
            <a:endParaRPr sz="1000" dirty="0" smtClean="0">
              <a:latin typeface="Century Gothic" panose="020B0502020202020204" pitchFamily="34" charset="0"/>
              <a:cs typeface="Times New Roman"/>
            </a:endParaRPr>
          </a:p>
        </p:txBody>
      </p:sp>
      <p:sp>
        <p:nvSpPr>
          <p:cNvPr id="23" name="object 23"/>
          <p:cNvSpPr txBox="1"/>
          <p:nvPr/>
        </p:nvSpPr>
        <p:spPr>
          <a:xfrm>
            <a:off x="4136647" y="1441922"/>
            <a:ext cx="3278504" cy="973985"/>
          </a:xfrm>
          <a:prstGeom prst="rect">
            <a:avLst/>
          </a:prstGeom>
        </p:spPr>
        <p:txBody>
          <a:bodyPr vert="horz" wrap="square" lIns="0" tIns="12065" rIns="0" bIns="0" rtlCol="0">
            <a:spAutoFit/>
          </a:bodyPr>
          <a:lstStyle/>
          <a:p>
            <a:pPr algn="ctr">
              <a:lnSpc>
                <a:spcPts val="1530"/>
              </a:lnSpc>
              <a:spcBef>
                <a:spcPts val="95"/>
              </a:spcBef>
            </a:pPr>
            <a:r>
              <a:rPr lang="ru-RU" sz="1400" b="1" dirty="0">
                <a:solidFill>
                  <a:schemeClr val="tx2"/>
                </a:solidFill>
                <a:latin typeface="Century Gothic" panose="020B0502020202020204" pitchFamily="34" charset="0"/>
              </a:rPr>
              <a:t>Подпрограмма «Развитие общего и дополнительного образования в городе Невинномысске»</a:t>
            </a:r>
            <a:r>
              <a:rPr sz="1300" b="1" spc="-5" dirty="0" smtClean="0">
                <a:solidFill>
                  <a:srgbClr val="1F487C"/>
                </a:solidFill>
                <a:latin typeface="Times New Roman"/>
                <a:cs typeface="Times New Roman"/>
              </a:rPr>
              <a:t> </a:t>
            </a:r>
            <a:r>
              <a:rPr sz="1300" b="1" spc="-5" dirty="0">
                <a:solidFill>
                  <a:srgbClr val="1F487C"/>
                </a:solidFill>
                <a:latin typeface="Times New Roman"/>
                <a:cs typeface="Times New Roman"/>
              </a:rPr>
              <a:t>- </a:t>
            </a:r>
            <a:r>
              <a:rPr lang="ru-RU" sz="1300" b="1" spc="-5" dirty="0" smtClean="0">
                <a:solidFill>
                  <a:srgbClr val="1F487C"/>
                </a:solidFill>
                <a:latin typeface="Century Gothic" panose="020B0502020202020204" pitchFamily="34" charset="0"/>
                <a:cs typeface="Times New Roman"/>
              </a:rPr>
              <a:t>854,7</a:t>
            </a:r>
            <a:r>
              <a:rPr sz="1300" b="1" spc="-5" dirty="0" smtClean="0">
                <a:solidFill>
                  <a:srgbClr val="1F487C"/>
                </a:solidFill>
                <a:latin typeface="Century Gothic" panose="020B0502020202020204" pitchFamily="34" charset="0"/>
                <a:cs typeface="Times New Roman"/>
              </a:rPr>
              <a:t> </a:t>
            </a:r>
            <a:r>
              <a:rPr sz="1300" b="1" spc="-5" dirty="0">
                <a:solidFill>
                  <a:srgbClr val="1F487C"/>
                </a:solidFill>
                <a:latin typeface="Century Gothic" panose="020B0502020202020204" pitchFamily="34" charset="0"/>
                <a:cs typeface="Times New Roman"/>
              </a:rPr>
              <a:t>млн. рублей,</a:t>
            </a:r>
            <a:endParaRPr sz="1300" dirty="0">
              <a:latin typeface="Century Gothic" panose="020B0502020202020204" pitchFamily="34" charset="0"/>
              <a:cs typeface="Times New Roman"/>
            </a:endParaRPr>
          </a:p>
          <a:p>
            <a:pPr algn="ctr">
              <a:lnSpc>
                <a:spcPts val="1450"/>
              </a:lnSpc>
            </a:pPr>
            <a:r>
              <a:rPr sz="1000" spc="-5" dirty="0">
                <a:solidFill>
                  <a:srgbClr val="1F487C"/>
                </a:solidFill>
                <a:latin typeface="Century Gothic" panose="020B0502020202020204" pitchFamily="34" charset="0"/>
                <a:cs typeface="Times New Roman"/>
              </a:rPr>
              <a:t>в </a:t>
            </a:r>
            <a:r>
              <a:rPr lang="ru-RU" sz="1000" spc="-5" dirty="0" smtClean="0">
                <a:solidFill>
                  <a:srgbClr val="1F487C"/>
                </a:solidFill>
                <a:latin typeface="Century Gothic" panose="020B0502020202020204" pitchFamily="34" charset="0"/>
                <a:cs typeface="Times New Roman"/>
              </a:rPr>
              <a:t>том числе за счет средств бюджета города</a:t>
            </a:r>
            <a:r>
              <a:rPr sz="1000" spc="-5" dirty="0" smtClean="0">
                <a:solidFill>
                  <a:srgbClr val="1F487C"/>
                </a:solidFill>
                <a:latin typeface="Century Gothic" panose="020B0502020202020204" pitchFamily="34" charset="0"/>
                <a:cs typeface="Times New Roman"/>
              </a:rPr>
              <a:t>:</a:t>
            </a:r>
            <a:endParaRPr sz="1000" dirty="0">
              <a:latin typeface="Century Gothic" panose="020B0502020202020204" pitchFamily="34" charset="0"/>
              <a:cs typeface="Times New Roman"/>
            </a:endParaRPr>
          </a:p>
        </p:txBody>
      </p:sp>
      <p:sp>
        <p:nvSpPr>
          <p:cNvPr id="42" name="Прямоугольник 41"/>
          <p:cNvSpPr/>
          <p:nvPr/>
        </p:nvSpPr>
        <p:spPr>
          <a:xfrm>
            <a:off x="227317" y="2215121"/>
            <a:ext cx="3474733" cy="5196807"/>
          </a:xfrm>
          <a:prstGeom prst="rect">
            <a:avLst/>
          </a:prstGeom>
        </p:spPr>
        <p:txBody>
          <a:bodyPr wrap="square">
            <a:spAutoFit/>
          </a:bodyPr>
          <a:lstStyle/>
          <a:p>
            <a:pPr marL="171450" indent="-171450" algn="just">
              <a:lnSpc>
                <a:spcPct val="107000"/>
              </a:lnSpc>
              <a:spcAft>
                <a:spcPts val="0"/>
              </a:spcAft>
              <a:buFont typeface="Wingdings" panose="05000000000000000000" pitchFamily="2" charset="2"/>
              <a:buChar char="Ø"/>
            </a:pPr>
            <a:r>
              <a:rPr lang="ru-RU" sz="1000" dirty="0" smtClean="0">
                <a:latin typeface="Century Gothic" panose="020B0502020202020204" pitchFamily="34" charset="0"/>
                <a:ea typeface="Times New Roman" panose="02020603050405020304" pitchFamily="18" charset="0"/>
                <a:cs typeface="Times New Roman" panose="02020603050405020304" pitchFamily="18" charset="0"/>
              </a:rPr>
              <a:t>обеспечение </a:t>
            </a:r>
            <a:r>
              <a:rPr lang="ru-RU" sz="1000" dirty="0">
                <a:latin typeface="Century Gothic" panose="020B0502020202020204" pitchFamily="34" charset="0"/>
                <a:ea typeface="Times New Roman" panose="02020603050405020304" pitchFamily="18" charset="0"/>
                <a:cs typeface="Times New Roman" panose="02020603050405020304" pitchFamily="18" charset="0"/>
              </a:rPr>
              <a:t>деятельности муниципальных бюджетных дошкольных образовательных организаций </a:t>
            </a:r>
            <a:r>
              <a:rPr lang="ru-RU" sz="1000" b="1" dirty="0" smtClean="0">
                <a:latin typeface="Century Gothic" panose="020B0502020202020204" pitchFamily="34" charset="0"/>
                <a:ea typeface="Times New Roman" panose="02020603050405020304" pitchFamily="18" charset="0"/>
                <a:cs typeface="Times New Roman" panose="02020603050405020304" pitchFamily="18" charset="0"/>
              </a:rPr>
              <a:t>города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в сумме </a:t>
            </a:r>
            <a:r>
              <a:rPr lang="ru-RU" sz="1000" b="1" dirty="0" smtClean="0">
                <a:latin typeface="Century Gothic" panose="020B0502020202020204" pitchFamily="34" charset="0"/>
                <a:ea typeface="Times New Roman" panose="02020603050405020304" pitchFamily="18" charset="0"/>
                <a:cs typeface="Times New Roman" panose="02020603050405020304" pitchFamily="18" charset="0"/>
              </a:rPr>
              <a:t>284,6 млн.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рублей,</a:t>
            </a:r>
            <a:r>
              <a:rPr lang="ru-RU" sz="1000" dirty="0">
                <a:latin typeface="Century Gothic" panose="020B0502020202020204" pitchFamily="34" charset="0"/>
                <a:ea typeface="Times New Roman" panose="02020603050405020304" pitchFamily="18" charset="0"/>
                <a:cs typeface="Times New Roman" panose="02020603050405020304" pitchFamily="18" charset="0"/>
              </a:rPr>
              <a:t> в том числе на оплату продуктов питания – </a:t>
            </a:r>
            <a:r>
              <a:rPr lang="ru-RU" sz="1000" b="1" dirty="0" smtClean="0">
                <a:latin typeface="Century Gothic" panose="020B0502020202020204" pitchFamily="34" charset="0"/>
                <a:ea typeface="Times New Roman" panose="02020603050405020304" pitchFamily="18" charset="0"/>
                <a:cs typeface="Times New Roman" panose="02020603050405020304" pitchFamily="18" charset="0"/>
              </a:rPr>
              <a:t>41,4 млн.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рублей;</a:t>
            </a:r>
            <a:endParaRPr lang="ru-RU" sz="1000" b="1" dirty="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Wingdings" panose="05000000000000000000" pitchFamily="2" charset="2"/>
              <a:buChar char="Ø"/>
            </a:pPr>
            <a:r>
              <a:rPr lang="ru-RU" sz="1000" dirty="0" smtClean="0">
                <a:latin typeface="Century Gothic" panose="020B0502020202020204" pitchFamily="34" charset="0"/>
                <a:ea typeface="Times New Roman" panose="02020603050405020304" pitchFamily="18" charset="0"/>
                <a:cs typeface="Times New Roman" panose="02020603050405020304" pitchFamily="18" charset="0"/>
              </a:rPr>
              <a:t>устройство </a:t>
            </a:r>
            <a:r>
              <a:rPr lang="ru-RU" sz="1000" dirty="0">
                <a:latin typeface="Century Gothic" panose="020B0502020202020204" pitchFamily="34" charset="0"/>
                <a:ea typeface="Times New Roman" panose="02020603050405020304" pitchFamily="18" charset="0"/>
                <a:cs typeface="Times New Roman" panose="02020603050405020304" pitchFamily="18" charset="0"/>
              </a:rPr>
              <a:t>пандусов в 19 муниципальных бюджетных дошкольных образовательных организациях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в сумме </a:t>
            </a:r>
            <a:r>
              <a:rPr lang="ru-RU" sz="1000" b="1" dirty="0" smtClean="0">
                <a:latin typeface="Century Gothic" panose="020B0502020202020204" pitchFamily="34" charset="0"/>
                <a:ea typeface="Times New Roman" panose="02020603050405020304" pitchFamily="18" charset="0"/>
                <a:cs typeface="Times New Roman" panose="02020603050405020304" pitchFamily="18" charset="0"/>
              </a:rPr>
              <a:t>4,0 млн.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рублей;</a:t>
            </a:r>
            <a:endParaRPr lang="ru-RU" sz="1000" b="1" dirty="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Wingdings" panose="05000000000000000000" pitchFamily="2" charset="2"/>
              <a:buChar char="Ø"/>
            </a:pPr>
            <a:r>
              <a:rPr lang="ru-RU" sz="1000" dirty="0" smtClean="0">
                <a:latin typeface="Century Gothic" panose="020B0502020202020204" pitchFamily="34" charset="0"/>
                <a:ea typeface="Times New Roman" panose="02020603050405020304" pitchFamily="18" charset="0"/>
                <a:cs typeface="Times New Roman" panose="02020603050405020304" pitchFamily="18" charset="0"/>
              </a:rPr>
              <a:t>ремонт </a:t>
            </a:r>
            <a:r>
              <a:rPr lang="ru-RU" sz="1000" dirty="0">
                <a:latin typeface="Century Gothic" panose="020B0502020202020204" pitchFamily="34" charset="0"/>
                <a:ea typeface="Times New Roman" panose="02020603050405020304" pitchFamily="18" charset="0"/>
                <a:cs typeface="Times New Roman" panose="02020603050405020304" pitchFamily="18" charset="0"/>
              </a:rPr>
              <a:t>мягкой кровли муниципальной бюджетной дошкольной образовательной организации № 41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в сумме 112,76 тыс. рублей;</a:t>
            </a:r>
            <a:endParaRPr lang="ru-RU" sz="1000" b="1" dirty="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Wingdings" panose="05000000000000000000" pitchFamily="2" charset="2"/>
              <a:buChar char="Ø"/>
            </a:pPr>
            <a:r>
              <a:rPr lang="ru-RU" sz="1000" dirty="0" smtClean="0">
                <a:latin typeface="Century Gothic" panose="020B0502020202020204" pitchFamily="34" charset="0"/>
                <a:ea typeface="Times New Roman" panose="02020603050405020304" pitchFamily="18" charset="0"/>
                <a:cs typeface="Times New Roman" panose="02020603050405020304" pitchFamily="18" charset="0"/>
              </a:rPr>
              <a:t>устройство </a:t>
            </a:r>
            <a:r>
              <a:rPr lang="ru-RU" sz="1000" dirty="0">
                <a:latin typeface="Century Gothic" panose="020B0502020202020204" pitchFamily="34" charset="0"/>
                <a:ea typeface="Times New Roman" panose="02020603050405020304" pitchFamily="18" charset="0"/>
                <a:cs typeface="Times New Roman" panose="02020603050405020304" pitchFamily="18" charset="0"/>
              </a:rPr>
              <a:t>веранд с наземным покрытием в муниципальных бюджетных дошкольных образовательных организациях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в сумме </a:t>
            </a:r>
            <a:r>
              <a:rPr lang="ru-RU" sz="1000" b="1" dirty="0" smtClean="0">
                <a:latin typeface="Century Gothic" panose="020B0502020202020204" pitchFamily="34" charset="0"/>
                <a:ea typeface="Times New Roman" panose="02020603050405020304" pitchFamily="18" charset="0"/>
                <a:cs typeface="Times New Roman" panose="02020603050405020304" pitchFamily="18" charset="0"/>
              </a:rPr>
              <a:t>3,1 млн.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рублей;</a:t>
            </a:r>
            <a:endParaRPr lang="ru-RU" sz="1000" b="1" dirty="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Wingdings" panose="05000000000000000000" pitchFamily="2" charset="2"/>
              <a:buChar char="Ø"/>
            </a:pPr>
            <a:r>
              <a:rPr lang="ru-RU" sz="1000" dirty="0" smtClean="0">
                <a:latin typeface="Century Gothic" panose="020B0502020202020204" pitchFamily="34" charset="0"/>
                <a:ea typeface="Times New Roman" panose="02020603050405020304" pitchFamily="18" charset="0"/>
                <a:cs typeface="Times New Roman" panose="02020603050405020304" pitchFamily="18" charset="0"/>
              </a:rPr>
              <a:t>устройство </a:t>
            </a:r>
            <a:r>
              <a:rPr lang="ru-RU" sz="1000" dirty="0">
                <a:latin typeface="Century Gothic" panose="020B0502020202020204" pitchFamily="34" charset="0"/>
                <a:ea typeface="Times New Roman" panose="02020603050405020304" pitchFamily="18" charset="0"/>
                <a:cs typeface="Times New Roman" panose="02020603050405020304" pitchFamily="18" charset="0"/>
              </a:rPr>
              <a:t>второго эвакуационного выхода в здании муниципальной бюджетной дошкольной образовательной организации                                         № 24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в сумме 893,90 тыс. рублей;</a:t>
            </a:r>
            <a:endParaRPr lang="ru-RU" sz="1000" b="1" dirty="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Wingdings" panose="05000000000000000000" pitchFamily="2" charset="2"/>
              <a:buChar char="Ø"/>
            </a:pPr>
            <a:r>
              <a:rPr lang="ru-RU" sz="1000" dirty="0" smtClean="0">
                <a:latin typeface="Century Gothic" panose="020B0502020202020204" pitchFamily="34" charset="0"/>
                <a:ea typeface="Times New Roman" panose="02020603050405020304" pitchFamily="18" charset="0"/>
                <a:cs typeface="Times New Roman" panose="02020603050405020304" pitchFamily="18" charset="0"/>
              </a:rPr>
              <a:t>приобретение </a:t>
            </a:r>
            <a:r>
              <a:rPr lang="ru-RU" sz="1000" dirty="0">
                <a:latin typeface="Century Gothic" panose="020B0502020202020204" pitchFamily="34" charset="0"/>
                <a:ea typeface="Times New Roman" panose="02020603050405020304" pitchFamily="18" charset="0"/>
                <a:cs typeface="Times New Roman" panose="02020603050405020304" pitchFamily="18" charset="0"/>
              </a:rPr>
              <a:t>технологического оборудования (электрические печи) для муниципальных бюджетных дошкольных образовательных организаций № 14, 48 и 51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в сумме 279,00 тыс. рублей;</a:t>
            </a:r>
            <a:endParaRPr lang="ru-RU" sz="1000" b="1" dirty="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Wingdings" panose="05000000000000000000" pitchFamily="2" charset="2"/>
              <a:buChar char="Ø"/>
            </a:pPr>
            <a:r>
              <a:rPr lang="ru-RU" sz="1000" dirty="0" smtClean="0">
                <a:latin typeface="Century Gothic" panose="020B0502020202020204" pitchFamily="34" charset="0"/>
                <a:ea typeface="Times New Roman" panose="02020603050405020304" pitchFamily="18" charset="0"/>
                <a:cs typeface="Times New Roman" panose="02020603050405020304" pitchFamily="18" charset="0"/>
              </a:rPr>
              <a:t>ремонт </a:t>
            </a:r>
            <a:r>
              <a:rPr lang="ru-RU" sz="1000" dirty="0">
                <a:latin typeface="Century Gothic" panose="020B0502020202020204" pitchFamily="34" charset="0"/>
                <a:ea typeface="Times New Roman" panose="02020603050405020304" pitchFamily="18" charset="0"/>
                <a:cs typeface="Times New Roman" panose="02020603050405020304" pitchFamily="18" charset="0"/>
              </a:rPr>
              <a:t>пищеблока в муниципальной бюджетной дошкольной образовательной организации № 49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в сумме 772,96 тыс. рублей;</a:t>
            </a:r>
            <a:endParaRPr lang="ru-RU" sz="1000" b="1" dirty="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Wingdings" panose="05000000000000000000" pitchFamily="2" charset="2"/>
              <a:buChar char="Ø"/>
            </a:pPr>
            <a:r>
              <a:rPr lang="ru-RU" sz="1000" dirty="0" smtClean="0">
                <a:latin typeface="Century Gothic" panose="020B0502020202020204" pitchFamily="34" charset="0"/>
                <a:ea typeface="Times New Roman" panose="02020603050405020304" pitchFamily="18" charset="0"/>
                <a:cs typeface="Times New Roman" panose="02020603050405020304" pitchFamily="18" charset="0"/>
              </a:rPr>
              <a:t>ремонт </a:t>
            </a:r>
            <a:r>
              <a:rPr lang="ru-RU" sz="1000" dirty="0">
                <a:latin typeface="Century Gothic" panose="020B0502020202020204" pitchFamily="34" charset="0"/>
                <a:ea typeface="Times New Roman" panose="02020603050405020304" pitchFamily="18" charset="0"/>
                <a:cs typeface="Times New Roman" panose="02020603050405020304" pitchFamily="18" charset="0"/>
              </a:rPr>
              <a:t>лестничного пролета второго этажа здания муниципальной бюджетной дошкольной образовательной организации                                         № 50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в сумме 502,36 тыс. рублей.</a:t>
            </a:r>
            <a:endParaRPr lang="ru-RU" sz="1000" b="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3" name="Прямоугольник 42"/>
          <p:cNvSpPr/>
          <p:nvPr/>
        </p:nvSpPr>
        <p:spPr>
          <a:xfrm>
            <a:off x="3854450" y="2415907"/>
            <a:ext cx="3542957" cy="6514091"/>
          </a:xfrm>
          <a:prstGeom prst="rect">
            <a:avLst/>
          </a:prstGeom>
        </p:spPr>
        <p:txBody>
          <a:bodyPr wrap="square">
            <a:spAutoFit/>
          </a:bodyPr>
          <a:lstStyle/>
          <a:p>
            <a:pPr marL="171450" indent="-171450" algn="just">
              <a:lnSpc>
                <a:spcPct val="107000"/>
              </a:lnSpc>
              <a:spcAft>
                <a:spcPts val="0"/>
              </a:spcAft>
              <a:buFont typeface="Wingdings" panose="05000000000000000000" pitchFamily="2" charset="2"/>
              <a:buChar char="Ø"/>
            </a:pPr>
            <a:r>
              <a:rPr lang="ru-RU" sz="1000" dirty="0" smtClean="0">
                <a:latin typeface="Century Gothic" panose="020B0502020202020204" pitchFamily="34" charset="0"/>
                <a:ea typeface="Times New Roman" panose="02020603050405020304" pitchFamily="18" charset="0"/>
                <a:cs typeface="Times New Roman" panose="02020603050405020304" pitchFamily="18" charset="0"/>
              </a:rPr>
              <a:t>реализация </a:t>
            </a:r>
            <a:r>
              <a:rPr lang="ru-RU" sz="1000" dirty="0">
                <a:latin typeface="Century Gothic" panose="020B0502020202020204" pitchFamily="34" charset="0"/>
                <a:ea typeface="Times New Roman" panose="02020603050405020304" pitchFamily="18" charset="0"/>
                <a:cs typeface="Times New Roman" panose="02020603050405020304" pitchFamily="18" charset="0"/>
              </a:rPr>
              <a:t>мероприятий, направленных на обеспечение деятельности общеобразовательных организаций города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в </a:t>
            </a:r>
            <a:r>
              <a:rPr lang="ru-RU" sz="1000" b="1" dirty="0" smtClean="0">
                <a:latin typeface="Century Gothic" panose="020B0502020202020204" pitchFamily="34" charset="0"/>
                <a:ea typeface="Times New Roman" panose="02020603050405020304" pitchFamily="18" charset="0"/>
                <a:cs typeface="Times New Roman" panose="02020603050405020304" pitchFamily="18" charset="0"/>
              </a:rPr>
              <a:t>сумме122,3 млн. рублей</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a:t>
            </a:r>
            <a:endParaRPr lang="ru-RU" sz="1000" b="1" dirty="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Wingdings" panose="05000000000000000000" pitchFamily="2" charset="2"/>
              <a:buChar char="Ø"/>
            </a:pPr>
            <a:r>
              <a:rPr lang="ru-RU" sz="1000" dirty="0" smtClean="0">
                <a:latin typeface="Century Gothic" panose="020B0502020202020204" pitchFamily="34" charset="0"/>
                <a:ea typeface="Times New Roman" panose="02020603050405020304" pitchFamily="18" charset="0"/>
                <a:cs typeface="Times New Roman" panose="02020603050405020304" pitchFamily="18" charset="0"/>
              </a:rPr>
              <a:t>организация </a:t>
            </a:r>
            <a:r>
              <a:rPr lang="ru-RU" sz="1000" dirty="0">
                <a:latin typeface="Century Gothic" panose="020B0502020202020204" pitchFamily="34" charset="0"/>
                <a:ea typeface="Times New Roman" panose="02020603050405020304" pitchFamily="18" charset="0"/>
                <a:cs typeface="Times New Roman" panose="02020603050405020304" pitchFamily="18" charset="0"/>
              </a:rPr>
              <a:t>предоставления дополнительного образования детей в муниципальных образовательных организациях дополнительного образования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в </a:t>
            </a:r>
            <a:r>
              <a:rPr lang="ru-RU" sz="1000" b="1"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сумме </a:t>
            </a:r>
            <a:r>
              <a:rPr lang="ru-RU" sz="1000" b="1" dirty="0" smtClean="0">
                <a:latin typeface="Century Gothic" panose="020B0502020202020204" pitchFamily="34" charset="0"/>
                <a:ea typeface="Times New Roman" panose="02020603050405020304" pitchFamily="18" charset="0"/>
                <a:cs typeface="Times New Roman" panose="02020603050405020304" pitchFamily="18" charset="0"/>
              </a:rPr>
              <a:t>66,1 млн. рублей;</a:t>
            </a:r>
            <a:endParaRPr lang="ru-RU" sz="1000" b="1" dirty="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Wingdings" panose="05000000000000000000" pitchFamily="2" charset="2"/>
              <a:buChar char="Ø"/>
            </a:pPr>
            <a:r>
              <a:rPr lang="ru-RU" sz="1000" dirty="0" smtClean="0">
                <a:latin typeface="Century Gothic" panose="020B0502020202020204" pitchFamily="34" charset="0"/>
                <a:ea typeface="Times New Roman" panose="02020603050405020304" pitchFamily="18" charset="0"/>
                <a:cs typeface="Times New Roman" panose="02020603050405020304" pitchFamily="18" charset="0"/>
              </a:rPr>
              <a:t>обеспечение </a:t>
            </a:r>
            <a:r>
              <a:rPr lang="ru-RU" sz="1000" dirty="0">
                <a:latin typeface="Century Gothic" panose="020B0502020202020204" pitchFamily="34" charset="0"/>
                <a:ea typeface="Times New Roman" panose="02020603050405020304" pitchFamily="18" charset="0"/>
                <a:cs typeface="Times New Roman" panose="02020603050405020304" pitchFamily="18" charset="0"/>
              </a:rPr>
              <a:t>функционирования модели персонифицированного финансирования дополнительного образования детей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в </a:t>
            </a:r>
            <a:r>
              <a:rPr lang="ru-RU" sz="1000" b="1"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сумме </a:t>
            </a:r>
            <a:r>
              <a:rPr lang="ru-RU" sz="1000" b="1" dirty="0" smtClean="0">
                <a:latin typeface="Century Gothic" panose="020B0502020202020204" pitchFamily="34" charset="0"/>
                <a:ea typeface="Times New Roman" panose="02020603050405020304" pitchFamily="18" charset="0"/>
                <a:cs typeface="Times New Roman" panose="02020603050405020304" pitchFamily="18" charset="0"/>
              </a:rPr>
              <a:t>6,3 млн. рублей;</a:t>
            </a:r>
            <a:endParaRPr lang="ru-RU" sz="1000" b="1" dirty="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Wingdings" panose="05000000000000000000" pitchFamily="2" charset="2"/>
              <a:buChar char="Ø"/>
            </a:pPr>
            <a:r>
              <a:rPr lang="ru-RU" sz="1000" dirty="0" smtClean="0">
                <a:latin typeface="Century Gothic" panose="020B0502020202020204" pitchFamily="34" charset="0"/>
                <a:ea typeface="Times New Roman" panose="02020603050405020304" pitchFamily="18" charset="0"/>
                <a:cs typeface="Times New Roman" panose="02020603050405020304" pitchFamily="18" charset="0"/>
              </a:rPr>
              <a:t>организация </a:t>
            </a:r>
            <a:r>
              <a:rPr lang="ru-RU" sz="1000" dirty="0">
                <a:latin typeface="Century Gothic" panose="020B0502020202020204" pitchFamily="34" charset="0"/>
                <a:ea typeface="Times New Roman" panose="02020603050405020304" pitchFamily="18" charset="0"/>
                <a:cs typeface="Times New Roman" panose="02020603050405020304" pitchFamily="18" charset="0"/>
              </a:rPr>
              <a:t>трудовой занятости детей и подростков во внеурочное время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в </a:t>
            </a:r>
            <a:r>
              <a:rPr lang="ru-RU" sz="1000" b="1" dirty="0" smtClean="0">
                <a:latin typeface="Century Gothic" panose="020B0502020202020204" pitchFamily="34" charset="0"/>
                <a:ea typeface="Times New Roman" panose="02020603050405020304" pitchFamily="18" charset="0"/>
                <a:cs typeface="Times New Roman" panose="02020603050405020304" pitchFamily="18" charset="0"/>
              </a:rPr>
              <a:t>сумме 1,1 млн. рублей;</a:t>
            </a:r>
            <a:endParaRPr lang="ru-RU" sz="1000" b="1" dirty="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Wingdings" panose="05000000000000000000" pitchFamily="2" charset="2"/>
              <a:buChar char="Ø"/>
            </a:pPr>
            <a:r>
              <a:rPr lang="ru-RU" sz="1000" dirty="0" smtClean="0">
                <a:latin typeface="Century Gothic" panose="020B0502020202020204" pitchFamily="34" charset="0"/>
                <a:ea typeface="Times New Roman" panose="02020603050405020304" pitchFamily="18" charset="0"/>
                <a:cs typeface="Times New Roman" panose="02020603050405020304" pitchFamily="18" charset="0"/>
              </a:rPr>
              <a:t>организация </a:t>
            </a:r>
            <a:r>
              <a:rPr lang="ru-RU" sz="1000" dirty="0">
                <a:latin typeface="Century Gothic" panose="020B0502020202020204" pitchFamily="34" charset="0"/>
                <a:ea typeface="Times New Roman" panose="02020603050405020304" pitchFamily="18" charset="0"/>
                <a:cs typeface="Times New Roman" panose="02020603050405020304" pitchFamily="18" charset="0"/>
              </a:rPr>
              <a:t>и проведение каникулярного отдыха и оздоровления детей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в </a:t>
            </a:r>
            <a:r>
              <a:rPr lang="ru-RU" sz="1000" b="1" dirty="0" smtClean="0">
                <a:latin typeface="Century Gothic" panose="020B0502020202020204" pitchFamily="34" charset="0"/>
                <a:ea typeface="Times New Roman" panose="02020603050405020304" pitchFamily="18" charset="0"/>
                <a:cs typeface="Times New Roman" panose="02020603050405020304" pitchFamily="18" charset="0"/>
              </a:rPr>
              <a:t>сумме 1,0 млн. рублей;</a:t>
            </a:r>
            <a:endParaRPr lang="ru-RU" sz="1000" b="1" dirty="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Wingdings" panose="05000000000000000000" pitchFamily="2" charset="2"/>
              <a:buChar char="Ø"/>
            </a:pPr>
            <a:r>
              <a:rPr lang="ru-RU" sz="1000" dirty="0" smtClean="0">
                <a:latin typeface="Century Gothic" panose="020B0502020202020204" pitchFamily="34" charset="0"/>
                <a:ea typeface="Times New Roman" panose="02020603050405020304" pitchFamily="18" charset="0"/>
                <a:cs typeface="Times New Roman" panose="02020603050405020304" pitchFamily="18" charset="0"/>
              </a:rPr>
              <a:t>организация </a:t>
            </a:r>
            <a:r>
              <a:rPr lang="ru-RU" sz="1000" dirty="0">
                <a:latin typeface="Century Gothic" panose="020B0502020202020204" pitchFamily="34" charset="0"/>
                <a:ea typeface="Times New Roman" panose="02020603050405020304" pitchFamily="18" charset="0"/>
                <a:cs typeface="Times New Roman" panose="02020603050405020304" pitchFamily="18" charset="0"/>
              </a:rPr>
              <a:t>бесплатного горячего питания школьников, относящихся к категории дети – инвалиды и дети с ограниченными возможностями здоровья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в </a:t>
            </a:r>
            <a:r>
              <a:rPr lang="ru-RU" sz="1000" b="1" dirty="0" smtClean="0">
                <a:latin typeface="Century Gothic" panose="020B0502020202020204" pitchFamily="34" charset="0"/>
                <a:ea typeface="Times New Roman" panose="02020603050405020304" pitchFamily="18" charset="0"/>
                <a:cs typeface="Times New Roman" panose="02020603050405020304" pitchFamily="18" charset="0"/>
              </a:rPr>
              <a:t>сумме 6,0 млн. рублей;</a:t>
            </a:r>
            <a:endParaRPr lang="ru-RU" sz="1000" b="1" dirty="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Wingdings" panose="05000000000000000000" pitchFamily="2" charset="2"/>
              <a:buChar char="Ø"/>
            </a:pPr>
            <a:r>
              <a:rPr lang="ru-RU" sz="1000" dirty="0" smtClean="0">
                <a:latin typeface="Century Gothic" panose="020B0502020202020204" pitchFamily="34" charset="0"/>
                <a:ea typeface="Times New Roman" panose="02020603050405020304" pitchFamily="18" charset="0"/>
                <a:cs typeface="Times New Roman" panose="02020603050405020304" pitchFamily="18" charset="0"/>
              </a:rPr>
              <a:t>субсидия </a:t>
            </a:r>
            <a:r>
              <a:rPr lang="ru-RU" sz="1000" dirty="0">
                <a:latin typeface="Century Gothic" panose="020B0502020202020204" pitchFamily="34" charset="0"/>
                <a:ea typeface="Times New Roman" panose="02020603050405020304" pitchFamily="18" charset="0"/>
                <a:cs typeface="Times New Roman" panose="02020603050405020304" pitchFamily="18" charset="0"/>
              </a:rPr>
              <a:t>в виде имущественного взноса города в автономную некоммерческую организацию дополнительного образования «Детский технопарк «Кванториум» </a:t>
            </a:r>
            <a:r>
              <a:rPr lang="ru-RU" sz="1000" b="1" dirty="0" smtClean="0">
                <a:latin typeface="Century Gothic" panose="020B0502020202020204" pitchFamily="34" charset="0"/>
                <a:ea typeface="Times New Roman" panose="02020603050405020304" pitchFamily="18" charset="0"/>
                <a:cs typeface="Times New Roman" panose="02020603050405020304" pitchFamily="18" charset="0"/>
              </a:rPr>
              <a:t>в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сумме </a:t>
            </a:r>
            <a:r>
              <a:rPr lang="ru-RU" sz="1000" b="1" dirty="0" smtClean="0">
                <a:latin typeface="Century Gothic" panose="020B0502020202020204" pitchFamily="34" charset="0"/>
                <a:ea typeface="Times New Roman" panose="02020603050405020304" pitchFamily="18" charset="0"/>
                <a:cs typeface="Times New Roman" panose="02020603050405020304" pitchFamily="18" charset="0"/>
              </a:rPr>
              <a:t>3,6 млн. рублей;</a:t>
            </a:r>
            <a:endParaRPr lang="ru-RU" sz="1000" b="1" dirty="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Wingdings" panose="05000000000000000000" pitchFamily="2" charset="2"/>
              <a:buChar char="Ø"/>
            </a:pPr>
            <a:r>
              <a:rPr lang="ru-RU" sz="1000" dirty="0" smtClean="0">
                <a:latin typeface="Century Gothic" panose="020B0502020202020204" pitchFamily="34" charset="0"/>
                <a:ea typeface="Times New Roman" panose="02020603050405020304" pitchFamily="18" charset="0"/>
                <a:cs typeface="Times New Roman" panose="02020603050405020304" pitchFamily="18" charset="0"/>
              </a:rPr>
              <a:t> </a:t>
            </a:r>
            <a:r>
              <a:rPr lang="ru-RU" sz="1000" dirty="0">
                <a:latin typeface="Century Gothic" panose="020B0502020202020204" pitchFamily="34" charset="0"/>
                <a:ea typeface="Times New Roman" panose="02020603050405020304" pitchFamily="18" charset="0"/>
                <a:cs typeface="Times New Roman" panose="02020603050405020304" pitchFamily="18" charset="0"/>
              </a:rPr>
              <a:t>устройство пандусов в 8 муниципальных бюджетных общеобразовательных учреждениях средних общеобразовательных школах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в сумме </a:t>
            </a:r>
            <a:r>
              <a:rPr lang="ru-RU" sz="1000" b="1" dirty="0" smtClean="0">
                <a:latin typeface="Century Gothic" panose="020B0502020202020204" pitchFamily="34" charset="0"/>
                <a:ea typeface="Times New Roman" panose="02020603050405020304" pitchFamily="18" charset="0"/>
                <a:cs typeface="Times New Roman" panose="02020603050405020304" pitchFamily="18" charset="0"/>
              </a:rPr>
              <a:t>2,1 млн.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рублей;</a:t>
            </a:r>
            <a:endParaRPr lang="ru-RU" sz="1000" b="1" dirty="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Wingdings" panose="05000000000000000000" pitchFamily="2" charset="2"/>
              <a:buChar char="Ø"/>
            </a:pPr>
            <a:r>
              <a:rPr lang="ru-RU" sz="1000" dirty="0" smtClean="0">
                <a:latin typeface="Century Gothic" panose="020B0502020202020204" pitchFamily="34" charset="0"/>
                <a:ea typeface="Times New Roman" panose="02020603050405020304" pitchFamily="18" charset="0"/>
                <a:cs typeface="Times New Roman" panose="02020603050405020304" pitchFamily="18" charset="0"/>
              </a:rPr>
              <a:t>приобретение </a:t>
            </a:r>
            <a:r>
              <a:rPr lang="ru-RU" sz="1000" dirty="0">
                <a:latin typeface="Century Gothic" panose="020B0502020202020204" pitchFamily="34" charset="0"/>
                <a:ea typeface="Times New Roman" panose="02020603050405020304" pitchFamily="18" charset="0"/>
                <a:cs typeface="Times New Roman" panose="02020603050405020304" pitchFamily="18" charset="0"/>
              </a:rPr>
              <a:t>технологического оборудования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в сумме 173,50 тыс. </a:t>
            </a:r>
            <a:r>
              <a:rPr lang="ru-RU" sz="1000" b="1" dirty="0" smtClean="0">
                <a:latin typeface="Century Gothic" panose="020B0502020202020204" pitchFamily="34" charset="0"/>
                <a:ea typeface="Times New Roman" panose="02020603050405020304" pitchFamily="18" charset="0"/>
                <a:cs typeface="Times New Roman" panose="02020603050405020304" pitchFamily="18" charset="0"/>
              </a:rPr>
              <a:t>рублей;</a:t>
            </a:r>
            <a:endParaRPr lang="ru-RU" sz="1000" b="1" dirty="0">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Wingdings" panose="05000000000000000000" pitchFamily="2" charset="2"/>
              <a:buChar char="Ø"/>
            </a:pPr>
            <a:r>
              <a:rPr lang="ru-RU" sz="1000" dirty="0" smtClean="0">
                <a:latin typeface="Century Gothic" panose="020B0502020202020204" pitchFamily="34" charset="0"/>
                <a:ea typeface="Times New Roman" panose="02020603050405020304" pitchFamily="18" charset="0"/>
                <a:cs typeface="Times New Roman" panose="02020603050405020304" pitchFamily="18" charset="0"/>
              </a:rPr>
              <a:t>проведение </a:t>
            </a:r>
            <a:r>
              <a:rPr lang="ru-RU" sz="1000" dirty="0">
                <a:latin typeface="Century Gothic" panose="020B0502020202020204" pitchFamily="34" charset="0"/>
                <a:ea typeface="Times New Roman" panose="02020603050405020304" pitchFamily="18" charset="0"/>
                <a:cs typeface="Times New Roman" panose="02020603050405020304" pitchFamily="18" charset="0"/>
              </a:rPr>
              <a:t>работ по ремонту кровли в муниципальном бюджетном учреждении дополнительного образования «Центр детского научного и инженерно-технического творчества» </a:t>
            </a:r>
            <a:r>
              <a:rPr lang="ru-RU" sz="1000" b="1" dirty="0">
                <a:latin typeface="Century Gothic" panose="020B0502020202020204" pitchFamily="34" charset="0"/>
                <a:ea typeface="Times New Roman" panose="02020603050405020304" pitchFamily="18" charset="0"/>
                <a:cs typeface="Times New Roman" panose="02020603050405020304" pitchFamily="18" charset="0"/>
              </a:rPr>
              <a:t>в сумме 122,30 тыс. рублей.</a:t>
            </a:r>
            <a:endParaRPr lang="ru-RU" sz="1000" b="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4" name="Прямоугольник 43"/>
          <p:cNvSpPr/>
          <p:nvPr/>
        </p:nvSpPr>
        <p:spPr>
          <a:xfrm>
            <a:off x="276971" y="7556500"/>
            <a:ext cx="3778250" cy="954107"/>
          </a:xfrm>
          <a:prstGeom prst="rect">
            <a:avLst/>
          </a:prstGeom>
        </p:spPr>
        <p:txBody>
          <a:bodyPr>
            <a:spAutoFit/>
          </a:bodyPr>
          <a:lstStyle/>
          <a:p>
            <a:pPr algn="ctr"/>
            <a:r>
              <a:rPr lang="ru-RU" sz="1400" b="1" dirty="0" smtClean="0">
                <a:solidFill>
                  <a:schemeClr val="tx2"/>
                </a:solidFill>
                <a:latin typeface="Century Gothic" panose="020B0502020202020204" pitchFamily="34" charset="0"/>
                <a:ea typeface="Times New Roman" panose="02020603050405020304" pitchFamily="18" charset="0"/>
              </a:rPr>
              <a:t>Подпрограмма </a:t>
            </a:r>
            <a:r>
              <a:rPr lang="ru-RU" sz="1400" b="1" dirty="0">
                <a:solidFill>
                  <a:schemeClr val="tx2"/>
                </a:solidFill>
                <a:latin typeface="Century Gothic" panose="020B0502020202020204" pitchFamily="34" charset="0"/>
                <a:ea typeface="Times New Roman" panose="02020603050405020304" pitchFamily="18" charset="0"/>
              </a:rPr>
              <a:t>«Обеспечение реализации программы</a:t>
            </a:r>
            <a:r>
              <a:rPr lang="ru-RU" sz="1400" b="1" dirty="0" smtClean="0">
                <a:solidFill>
                  <a:schemeClr val="tx2"/>
                </a:solidFill>
                <a:latin typeface="Century Gothic" panose="020B0502020202020204" pitchFamily="34" charset="0"/>
                <a:ea typeface="Times New Roman" panose="02020603050405020304" pitchFamily="18" charset="0"/>
              </a:rPr>
              <a:t>»</a:t>
            </a:r>
            <a:r>
              <a:rPr lang="ru-RU" sz="1400" b="1" spc="-5" dirty="0">
                <a:solidFill>
                  <a:srgbClr val="1F487C"/>
                </a:solidFill>
                <a:latin typeface="Century Gothic" panose="020B0502020202020204" pitchFamily="34" charset="0"/>
                <a:cs typeface="Times New Roman"/>
              </a:rPr>
              <a:t> -  </a:t>
            </a:r>
            <a:r>
              <a:rPr lang="ru-RU" sz="1400" b="1" spc="-5" dirty="0" smtClean="0">
                <a:solidFill>
                  <a:srgbClr val="1F487C"/>
                </a:solidFill>
                <a:latin typeface="Century Gothic" panose="020B0502020202020204" pitchFamily="34" charset="0"/>
                <a:cs typeface="Times New Roman"/>
              </a:rPr>
              <a:t>51,2 </a:t>
            </a:r>
            <a:r>
              <a:rPr lang="ru-RU" sz="1400" b="1" spc="-5" dirty="0">
                <a:solidFill>
                  <a:srgbClr val="1F487C"/>
                </a:solidFill>
                <a:latin typeface="Century Gothic" panose="020B0502020202020204" pitchFamily="34" charset="0"/>
                <a:cs typeface="Times New Roman"/>
              </a:rPr>
              <a:t>млн. </a:t>
            </a:r>
            <a:r>
              <a:rPr lang="ru-RU" sz="1400" b="1" spc="-5" dirty="0" smtClean="0">
                <a:solidFill>
                  <a:srgbClr val="1F487C"/>
                </a:solidFill>
                <a:latin typeface="Century Gothic" panose="020B0502020202020204" pitchFamily="34" charset="0"/>
                <a:cs typeface="Times New Roman"/>
              </a:rPr>
              <a:t>рублей</a:t>
            </a:r>
            <a:endParaRPr lang="ru-RU" sz="1400" dirty="0">
              <a:latin typeface="Century Gothic" panose="020B0502020202020204" pitchFamily="34" charset="0"/>
              <a:cs typeface="Times New Roman"/>
            </a:endParaRPr>
          </a:p>
          <a:p>
            <a:pPr algn="ctr"/>
            <a:endParaRPr lang="ru-RU" sz="1400" b="1" dirty="0">
              <a:solidFill>
                <a:schemeClr val="tx2"/>
              </a:solidFill>
              <a:latin typeface="Century Gothic" panose="020B0502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6967" y="209816"/>
            <a:ext cx="7068184" cy="1007744"/>
          </a:xfrm>
          <a:prstGeom prst="rect">
            <a:avLst/>
          </a:prstGeom>
        </p:spPr>
        <p:txBody>
          <a:bodyPr vert="horz" wrap="square" lIns="0" tIns="12065" rIns="0" bIns="0" rtlCol="0">
            <a:spAutoFit/>
          </a:bodyPr>
          <a:lstStyle/>
          <a:p>
            <a:pPr marR="5080" algn="r">
              <a:lnSpc>
                <a:spcPct val="100000"/>
              </a:lnSpc>
              <a:spcBef>
                <a:spcPts val="95"/>
              </a:spcBef>
            </a:pPr>
            <a:r>
              <a:rPr lang="ru-RU" sz="1600" b="1" dirty="0" smtClean="0">
                <a:latin typeface="Century Gothic" panose="020B0502020202020204" pitchFamily="34" charset="0"/>
                <a:cs typeface="Times New Roman"/>
              </a:rPr>
              <a:t>26</a:t>
            </a:r>
            <a:endParaRPr sz="1600" dirty="0">
              <a:latin typeface="Century Gothic" panose="020B0502020202020204" pitchFamily="34" charset="0"/>
              <a:cs typeface="Times New Roman"/>
            </a:endParaRPr>
          </a:p>
          <a:p>
            <a:pPr>
              <a:lnSpc>
                <a:spcPct val="100000"/>
              </a:lnSpc>
              <a:spcBef>
                <a:spcPts val="35"/>
              </a:spcBef>
            </a:pPr>
            <a:endParaRPr sz="1850" dirty="0">
              <a:latin typeface="Times New Roman"/>
              <a:cs typeface="Times New Roman"/>
            </a:endParaRPr>
          </a:p>
          <a:p>
            <a:pPr marL="12700">
              <a:lnSpc>
                <a:spcPct val="100000"/>
              </a:lnSpc>
            </a:pPr>
            <a:r>
              <a:rPr sz="1450" b="1" spc="-5" dirty="0">
                <a:solidFill>
                  <a:srgbClr val="4AACC5"/>
                </a:solidFill>
                <a:latin typeface="Century Gothic" panose="020B0502020202020204" pitchFamily="34" charset="0"/>
                <a:cs typeface="Calibri"/>
              </a:rPr>
              <a:t>ОТДЕЛЬНЫЕ ЦЕЛЕВЫЕ ПОКАЗАТЕЛИ МУНИЦИПАЛЬНОЙ</a:t>
            </a:r>
            <a:r>
              <a:rPr sz="1450" b="1" spc="25" dirty="0">
                <a:solidFill>
                  <a:srgbClr val="4AACC5"/>
                </a:solidFill>
                <a:latin typeface="Century Gothic" panose="020B0502020202020204" pitchFamily="34" charset="0"/>
                <a:cs typeface="Calibri"/>
              </a:rPr>
              <a:t> </a:t>
            </a:r>
            <a:r>
              <a:rPr sz="1450" b="1" spc="-5" dirty="0">
                <a:solidFill>
                  <a:srgbClr val="4AACC5"/>
                </a:solidFill>
                <a:latin typeface="Century Gothic" panose="020B0502020202020204" pitchFamily="34" charset="0"/>
                <a:cs typeface="Calibri"/>
              </a:rPr>
              <a:t>ПРОГРАММЫ</a:t>
            </a:r>
            <a:endParaRPr sz="1450" dirty="0">
              <a:latin typeface="Century Gothic" panose="020B0502020202020204" pitchFamily="34" charset="0"/>
              <a:cs typeface="Calibri"/>
            </a:endParaRPr>
          </a:p>
          <a:p>
            <a:pPr marL="12700">
              <a:lnSpc>
                <a:spcPct val="100000"/>
              </a:lnSpc>
              <a:spcBef>
                <a:spcPts val="165"/>
              </a:spcBef>
            </a:pPr>
            <a:r>
              <a:rPr sz="1450" b="1" spc="-5" dirty="0">
                <a:solidFill>
                  <a:srgbClr val="4AACC5"/>
                </a:solidFill>
                <a:latin typeface="Century Gothic" panose="020B0502020202020204" pitchFamily="34" charset="0"/>
                <a:cs typeface="Calibri"/>
              </a:rPr>
              <a:t>«РАЗВИТИЕ ОБРАЗОВАНИЯ </a:t>
            </a:r>
            <a:r>
              <a:rPr sz="1450" b="1" dirty="0">
                <a:solidFill>
                  <a:srgbClr val="4AACC5"/>
                </a:solidFill>
                <a:latin typeface="Century Gothic" panose="020B0502020202020204" pitchFamily="34" charset="0"/>
                <a:cs typeface="Calibri"/>
              </a:rPr>
              <a:t>В </a:t>
            </a:r>
            <a:r>
              <a:rPr lang="ru-RU" sz="1450" b="1" spc="-5" dirty="0" smtClean="0">
                <a:solidFill>
                  <a:srgbClr val="4AACC5"/>
                </a:solidFill>
                <a:latin typeface="Century Gothic" panose="020B0502020202020204" pitchFamily="34" charset="0"/>
                <a:cs typeface="Calibri"/>
              </a:rPr>
              <a:t>ГОРОДЕ НЕВИННОМЫССКЕ</a:t>
            </a:r>
            <a:r>
              <a:rPr sz="1450" b="1" spc="-5" dirty="0" smtClean="0">
                <a:solidFill>
                  <a:srgbClr val="4AACC5"/>
                </a:solidFill>
                <a:latin typeface="Century Gothic" panose="020B0502020202020204" pitchFamily="34" charset="0"/>
                <a:cs typeface="Calibri"/>
              </a:rPr>
              <a:t>»</a:t>
            </a:r>
            <a:endParaRPr sz="1450" dirty="0">
              <a:latin typeface="Century Gothic" panose="020B0502020202020204" pitchFamily="34" charset="0"/>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2562471679"/>
              </p:ext>
            </p:extLst>
          </p:nvPr>
        </p:nvGraphicFramePr>
        <p:xfrm>
          <a:off x="356617" y="1368799"/>
          <a:ext cx="6926834" cy="3494945"/>
        </p:xfrm>
        <a:graphic>
          <a:graphicData uri="http://schemas.openxmlformats.org/drawingml/2006/table">
            <a:tbl>
              <a:tblPr firstRow="1" bandRow="1">
                <a:tableStyleId>{2D5ABB26-0587-4C30-8999-92F81FD0307C}</a:tableStyleId>
              </a:tblPr>
              <a:tblGrid>
                <a:gridCol w="4810985"/>
                <a:gridCol w="672893"/>
                <a:gridCol w="480365"/>
                <a:gridCol w="482153"/>
                <a:gridCol w="480438"/>
              </a:tblGrid>
              <a:tr h="364468">
                <a:tc rowSpan="2">
                  <a:txBody>
                    <a:bodyPr/>
                    <a:lstStyle/>
                    <a:p>
                      <a:pPr>
                        <a:lnSpc>
                          <a:spcPct val="100000"/>
                        </a:lnSpc>
                        <a:spcBef>
                          <a:spcPts val="35"/>
                        </a:spcBef>
                      </a:pPr>
                      <a:endParaRPr sz="1100" dirty="0">
                        <a:latin typeface="Century Gothic" panose="020B0502020202020204" pitchFamily="34" charset="0"/>
                        <a:cs typeface="Times New Roman"/>
                      </a:endParaRPr>
                    </a:p>
                    <a:p>
                      <a:pPr marL="963294">
                        <a:lnSpc>
                          <a:spcPct val="100000"/>
                        </a:lnSpc>
                      </a:pPr>
                      <a:r>
                        <a:rPr sz="1100" b="1" spc="-5" dirty="0">
                          <a:solidFill>
                            <a:srgbClr val="FFFFFF"/>
                          </a:solidFill>
                          <a:latin typeface="Century Gothic" panose="020B0502020202020204" pitchFamily="34" charset="0"/>
                          <a:cs typeface="Cambria"/>
                        </a:rPr>
                        <a:t>Наименование целевого</a:t>
                      </a:r>
                      <a:r>
                        <a:rPr sz="1100" b="1" spc="-25" dirty="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показателя</a:t>
                      </a:r>
                      <a:endParaRPr sz="1100" dirty="0">
                        <a:latin typeface="Century Gothic" panose="020B0502020202020204" pitchFamily="34" charset="0"/>
                        <a:cs typeface="Cambria"/>
                      </a:endParaRPr>
                    </a:p>
                  </a:txBody>
                  <a:tcPr marL="0" marR="0" marT="4445" marB="0">
                    <a:lnR w="6350">
                      <a:solidFill>
                        <a:srgbClr val="F2F2F2"/>
                      </a:solidFill>
                      <a:prstDash val="solid"/>
                    </a:lnR>
                    <a:lnB w="6350">
                      <a:solidFill>
                        <a:srgbClr val="B6DDE8"/>
                      </a:solidFill>
                      <a:prstDash val="solid"/>
                    </a:lnB>
                    <a:solidFill>
                      <a:srgbClr val="4AACC5"/>
                    </a:solidFill>
                  </a:tcPr>
                </a:tc>
                <a:tc rowSpan="2">
                  <a:txBody>
                    <a:bodyPr/>
                    <a:lstStyle/>
                    <a:p>
                      <a:pPr marL="16510" marR="10160" algn="ctr">
                        <a:lnSpc>
                          <a:spcPct val="97700"/>
                        </a:lnSpc>
                        <a:spcBef>
                          <a:spcPts val="475"/>
                        </a:spcBef>
                      </a:pPr>
                      <a:r>
                        <a:rPr sz="1100" b="1" dirty="0">
                          <a:solidFill>
                            <a:srgbClr val="FFFFFF"/>
                          </a:solidFill>
                          <a:latin typeface="Century Gothic" panose="020B0502020202020204" pitchFamily="34" charset="0"/>
                          <a:cs typeface="Cambria"/>
                        </a:rPr>
                        <a:t>Едини</a:t>
                      </a:r>
                      <a:r>
                        <a:rPr sz="1100" b="1" spc="-10" dirty="0">
                          <a:solidFill>
                            <a:srgbClr val="FFFFFF"/>
                          </a:solidFill>
                          <a:latin typeface="Century Gothic" panose="020B0502020202020204" pitchFamily="34" charset="0"/>
                          <a:cs typeface="Cambria"/>
                        </a:rPr>
                        <a:t>ц</a:t>
                      </a:r>
                      <a:r>
                        <a:rPr sz="1100" b="1" dirty="0">
                          <a:solidFill>
                            <a:srgbClr val="FFFFFF"/>
                          </a:solidFill>
                          <a:latin typeface="Century Gothic" panose="020B0502020202020204" pitchFamily="34" charset="0"/>
                          <a:cs typeface="Cambria"/>
                        </a:rPr>
                        <a:t>а  </a:t>
                      </a:r>
                      <a:r>
                        <a:rPr sz="1100" b="1" spc="-5" dirty="0">
                          <a:solidFill>
                            <a:srgbClr val="FFFFFF"/>
                          </a:solidFill>
                          <a:latin typeface="Century Gothic" panose="020B0502020202020204" pitchFamily="34" charset="0"/>
                          <a:cs typeface="Cambria"/>
                        </a:rPr>
                        <a:t>измере-  </a:t>
                      </a:r>
                      <a:r>
                        <a:rPr sz="1100" b="1" dirty="0">
                          <a:solidFill>
                            <a:srgbClr val="FFFFFF"/>
                          </a:solidFill>
                          <a:latin typeface="Century Gothic" panose="020B0502020202020204" pitchFamily="34" charset="0"/>
                          <a:cs typeface="Cambria"/>
                        </a:rPr>
                        <a:t>ния</a:t>
                      </a:r>
                      <a:endParaRPr sz="1100" dirty="0">
                        <a:latin typeface="Century Gothic" panose="020B0502020202020204" pitchFamily="34" charset="0"/>
                        <a:cs typeface="Cambria"/>
                      </a:endParaRPr>
                    </a:p>
                  </a:txBody>
                  <a:tcPr marL="0" marR="0" marT="60325" marB="0">
                    <a:lnL w="6350">
                      <a:solidFill>
                        <a:srgbClr val="F2F2F2"/>
                      </a:solidFill>
                      <a:prstDash val="solid"/>
                    </a:lnL>
                    <a:lnR w="6350">
                      <a:solidFill>
                        <a:srgbClr val="F2F2F2"/>
                      </a:solidFill>
                      <a:prstDash val="solid"/>
                    </a:lnR>
                    <a:lnB w="6350">
                      <a:solidFill>
                        <a:srgbClr val="B6DDE8"/>
                      </a:solidFill>
                      <a:prstDash val="solid"/>
                    </a:lnB>
                    <a:solidFill>
                      <a:srgbClr val="4AACC5"/>
                    </a:solidFill>
                  </a:tcPr>
                </a:tc>
                <a:tc gridSpan="3">
                  <a:txBody>
                    <a:bodyPr/>
                    <a:lstStyle/>
                    <a:p>
                      <a:pPr marL="172085" algn="ctr">
                        <a:lnSpc>
                          <a:spcPct val="100000"/>
                        </a:lnSpc>
                        <a:spcBef>
                          <a:spcPts val="325"/>
                        </a:spcBef>
                      </a:pPr>
                      <a:r>
                        <a:rPr sz="1100" b="1" spc="-5" dirty="0">
                          <a:solidFill>
                            <a:srgbClr val="FFFFFF"/>
                          </a:solidFill>
                          <a:latin typeface="Century Gothic" panose="020B0502020202020204" pitchFamily="34" charset="0"/>
                          <a:cs typeface="Cambria"/>
                        </a:rPr>
                        <a:t>Значение</a:t>
                      </a:r>
                      <a:r>
                        <a:rPr sz="1100" b="1" spc="-65" dirty="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показателя</a:t>
                      </a:r>
                      <a:endParaRPr sz="1100" dirty="0">
                        <a:latin typeface="Century Gothic" panose="020B0502020202020204" pitchFamily="34" charset="0"/>
                        <a:cs typeface="Cambria"/>
                      </a:endParaRPr>
                    </a:p>
                  </a:txBody>
                  <a:tcPr marL="0" marR="0" marT="41275" marB="0">
                    <a:lnL w="6350" cap="flat" cmpd="sng" algn="ctr">
                      <a:solidFill>
                        <a:srgbClr val="F2F2F2"/>
                      </a:solidFill>
                      <a:prstDash val="solid"/>
                      <a:round/>
                      <a:headEnd type="none" w="med" len="med"/>
                      <a:tailEnd type="none" w="med" len="med"/>
                    </a:lnL>
                    <a:lnB w="6350" cap="flat" cmpd="sng" algn="ctr">
                      <a:solidFill>
                        <a:srgbClr val="F2F2F2"/>
                      </a:solidFill>
                      <a:prstDash val="solid"/>
                      <a:round/>
                      <a:headEnd type="none" w="med" len="med"/>
                      <a:tailEnd type="none" w="med" len="med"/>
                    </a:lnB>
                    <a:solidFill>
                      <a:srgbClr val="4AACC5"/>
                    </a:solidFill>
                  </a:tcPr>
                </a:tc>
                <a:tc hMerge="1">
                  <a:txBody>
                    <a:bodyPr/>
                    <a:lstStyle/>
                    <a:p>
                      <a:endParaRPr/>
                    </a:p>
                  </a:txBody>
                  <a:tcPr marL="0" marR="0" marT="0" marB="0"/>
                </a:tc>
                <a:tc hMerge="1">
                  <a:txBody>
                    <a:bodyPr/>
                    <a:lstStyle/>
                    <a:p>
                      <a:endParaRPr/>
                    </a:p>
                  </a:txBody>
                  <a:tcPr marL="0" marR="0" marT="0" marB="0"/>
                </a:tc>
              </a:tr>
              <a:tr h="331893">
                <a:tc vMerge="1">
                  <a:txBody>
                    <a:bodyPr/>
                    <a:lstStyle/>
                    <a:p>
                      <a:endParaRPr/>
                    </a:p>
                  </a:txBody>
                  <a:tcPr marL="0" marR="0" marT="4445" marB="0">
                    <a:lnR w="6350">
                      <a:solidFill>
                        <a:srgbClr val="F2F2F2"/>
                      </a:solidFill>
                      <a:prstDash val="solid"/>
                    </a:lnR>
                    <a:lnB w="6350">
                      <a:solidFill>
                        <a:srgbClr val="B6DDE8"/>
                      </a:solidFill>
                      <a:prstDash val="solid"/>
                    </a:lnB>
                    <a:solidFill>
                      <a:srgbClr val="4AACC5"/>
                    </a:solidFill>
                  </a:tcPr>
                </a:tc>
                <a:tc vMerge="1">
                  <a:txBody>
                    <a:bodyPr/>
                    <a:lstStyle/>
                    <a:p>
                      <a:endParaRPr/>
                    </a:p>
                  </a:txBody>
                  <a:tcPr marL="0" marR="0" marT="60325" marB="0">
                    <a:lnL w="6350">
                      <a:solidFill>
                        <a:srgbClr val="F2F2F2"/>
                      </a:solidFill>
                      <a:prstDash val="solid"/>
                    </a:lnL>
                    <a:lnR w="6350">
                      <a:solidFill>
                        <a:srgbClr val="F2F2F2"/>
                      </a:solidFill>
                      <a:prstDash val="solid"/>
                    </a:lnR>
                    <a:lnB w="6350">
                      <a:solidFill>
                        <a:srgbClr val="B6DDE8"/>
                      </a:solidFill>
                      <a:prstDash val="solid"/>
                    </a:lnB>
                    <a:solidFill>
                      <a:srgbClr val="4AACC5"/>
                    </a:solidFill>
                  </a:tcPr>
                </a:tc>
                <a:tc>
                  <a:txBody>
                    <a:bodyPr/>
                    <a:lstStyle/>
                    <a:p>
                      <a:pPr marL="62230">
                        <a:lnSpc>
                          <a:spcPts val="1240"/>
                        </a:lnSpc>
                        <a:spcBef>
                          <a:spcPts val="100"/>
                        </a:spcBef>
                      </a:pPr>
                      <a:r>
                        <a:rPr lang="ru-RU" sz="1100" b="1" spc="-5" dirty="0" smtClean="0">
                          <a:solidFill>
                            <a:srgbClr val="FFFFFF"/>
                          </a:solidFill>
                          <a:latin typeface="Century Gothic" panose="020B0502020202020204" pitchFamily="34" charset="0"/>
                          <a:cs typeface="Cambria"/>
                        </a:rPr>
                        <a:t>2022</a:t>
                      </a:r>
                      <a:endParaRPr sz="1100" dirty="0">
                        <a:latin typeface="Century Gothic" panose="020B0502020202020204" pitchFamily="34" charset="0"/>
                        <a:cs typeface="Cambria"/>
                      </a:endParaRPr>
                    </a:p>
                    <a:p>
                      <a:pPr marL="112395">
                        <a:lnSpc>
                          <a:spcPts val="1240"/>
                        </a:lnSpc>
                      </a:pPr>
                      <a:r>
                        <a:rPr sz="1100" b="1" spc="-5" dirty="0">
                          <a:solidFill>
                            <a:srgbClr val="FFFFFF"/>
                          </a:solidFill>
                          <a:latin typeface="Century Gothic" panose="020B0502020202020204" pitchFamily="34" charset="0"/>
                          <a:cs typeface="Cambria"/>
                        </a:rPr>
                        <a:t>год</a:t>
                      </a:r>
                      <a:endParaRPr sz="1100" dirty="0">
                        <a:latin typeface="Century Gothic" panose="020B0502020202020204" pitchFamily="34" charset="0"/>
                        <a:cs typeface="Cambria"/>
                      </a:endParaRPr>
                    </a:p>
                  </a:txBody>
                  <a:tcPr marL="0" marR="0" marT="12700" marB="0">
                    <a:lnL w="6350">
                      <a:solidFill>
                        <a:srgbClr val="F2F2F2"/>
                      </a:solidFill>
                      <a:prstDash val="solid"/>
                    </a:lnL>
                    <a:lnR w="6350">
                      <a:solidFill>
                        <a:srgbClr val="F2F2F2"/>
                      </a:solidFill>
                      <a:prstDash val="solid"/>
                    </a:lnR>
                    <a:lnT w="6350" cap="flat" cmpd="sng" algn="ctr">
                      <a:solidFill>
                        <a:srgbClr val="F2F2F2"/>
                      </a:solidFill>
                      <a:prstDash val="solid"/>
                      <a:round/>
                      <a:headEnd type="none" w="med" len="med"/>
                      <a:tailEnd type="none" w="med" len="med"/>
                    </a:lnT>
                    <a:lnB w="6350" cap="flat" cmpd="sng" algn="ctr">
                      <a:solidFill>
                        <a:srgbClr val="B6DDE8"/>
                      </a:solidFill>
                      <a:prstDash val="solid"/>
                      <a:round/>
                      <a:headEnd type="none" w="med" len="med"/>
                      <a:tailEnd type="none" w="med" len="med"/>
                    </a:lnB>
                    <a:solidFill>
                      <a:srgbClr val="4AACC5"/>
                    </a:solidFill>
                  </a:tcPr>
                </a:tc>
                <a:tc>
                  <a:txBody>
                    <a:bodyPr/>
                    <a:lstStyle/>
                    <a:p>
                      <a:pPr marL="62230">
                        <a:lnSpc>
                          <a:spcPts val="1240"/>
                        </a:lnSpc>
                        <a:spcBef>
                          <a:spcPts val="100"/>
                        </a:spcBef>
                      </a:pPr>
                      <a:r>
                        <a:rPr lang="ru-RU" sz="1100" b="1" spc="-5" dirty="0" smtClean="0">
                          <a:solidFill>
                            <a:srgbClr val="FFFFFF"/>
                          </a:solidFill>
                          <a:latin typeface="Century Gothic" panose="020B0502020202020204" pitchFamily="34" charset="0"/>
                          <a:cs typeface="Cambria"/>
                        </a:rPr>
                        <a:t>2023</a:t>
                      </a:r>
                      <a:endParaRPr sz="1100" dirty="0">
                        <a:latin typeface="Century Gothic" panose="020B0502020202020204" pitchFamily="34" charset="0"/>
                        <a:cs typeface="Cambria"/>
                      </a:endParaRPr>
                    </a:p>
                    <a:p>
                      <a:pPr marL="112395">
                        <a:lnSpc>
                          <a:spcPts val="1240"/>
                        </a:lnSpc>
                      </a:pPr>
                      <a:r>
                        <a:rPr sz="1100" b="1" spc="-5" dirty="0">
                          <a:solidFill>
                            <a:srgbClr val="FFFFFF"/>
                          </a:solidFill>
                          <a:latin typeface="Century Gothic" panose="020B0502020202020204" pitchFamily="34" charset="0"/>
                          <a:cs typeface="Cambria"/>
                        </a:rPr>
                        <a:t>год</a:t>
                      </a:r>
                      <a:endParaRPr sz="1100" dirty="0">
                        <a:latin typeface="Century Gothic" panose="020B0502020202020204" pitchFamily="34" charset="0"/>
                        <a:cs typeface="Cambria"/>
                      </a:endParaRPr>
                    </a:p>
                  </a:txBody>
                  <a:tcPr marL="0" marR="0" marT="12700" marB="0">
                    <a:lnL w="6350">
                      <a:solidFill>
                        <a:srgbClr val="F2F2F2"/>
                      </a:solidFill>
                      <a:prstDash val="solid"/>
                    </a:lnL>
                    <a:lnR w="9525">
                      <a:solidFill>
                        <a:srgbClr val="F2F2F2"/>
                      </a:solidFill>
                      <a:prstDash val="solid"/>
                    </a:lnR>
                    <a:lnT w="6350">
                      <a:solidFill>
                        <a:srgbClr val="F2F2F2"/>
                      </a:solidFill>
                      <a:prstDash val="solid"/>
                    </a:lnT>
                    <a:lnB w="6350">
                      <a:solidFill>
                        <a:srgbClr val="B6DDE8"/>
                      </a:solidFill>
                      <a:prstDash val="solid"/>
                    </a:lnB>
                    <a:solidFill>
                      <a:srgbClr val="4AACC5"/>
                    </a:solidFill>
                  </a:tcPr>
                </a:tc>
                <a:tc>
                  <a:txBody>
                    <a:bodyPr/>
                    <a:lstStyle/>
                    <a:p>
                      <a:pPr marL="60325">
                        <a:lnSpc>
                          <a:spcPts val="1240"/>
                        </a:lnSpc>
                        <a:spcBef>
                          <a:spcPts val="100"/>
                        </a:spcBef>
                      </a:pPr>
                      <a:r>
                        <a:rPr lang="ru-RU" sz="1100" b="1" spc="-5" dirty="0" smtClean="0">
                          <a:solidFill>
                            <a:srgbClr val="FFFFFF"/>
                          </a:solidFill>
                          <a:latin typeface="Century Gothic" panose="020B0502020202020204" pitchFamily="34" charset="0"/>
                          <a:cs typeface="Cambria"/>
                        </a:rPr>
                        <a:t>2024</a:t>
                      </a:r>
                      <a:endParaRPr sz="1100" dirty="0">
                        <a:latin typeface="Century Gothic" panose="020B0502020202020204" pitchFamily="34" charset="0"/>
                        <a:cs typeface="Cambria"/>
                      </a:endParaRPr>
                    </a:p>
                    <a:p>
                      <a:pPr marL="111125">
                        <a:lnSpc>
                          <a:spcPts val="1240"/>
                        </a:lnSpc>
                      </a:pPr>
                      <a:r>
                        <a:rPr sz="1100" b="1" spc="-5" dirty="0">
                          <a:solidFill>
                            <a:srgbClr val="FFFFFF"/>
                          </a:solidFill>
                          <a:latin typeface="Century Gothic" panose="020B0502020202020204" pitchFamily="34" charset="0"/>
                          <a:cs typeface="Cambria"/>
                        </a:rPr>
                        <a:t>год</a:t>
                      </a:r>
                      <a:endParaRPr sz="1100" dirty="0">
                        <a:latin typeface="Century Gothic" panose="020B0502020202020204" pitchFamily="34" charset="0"/>
                        <a:cs typeface="Cambria"/>
                      </a:endParaRPr>
                    </a:p>
                  </a:txBody>
                  <a:tcPr marL="0" marR="0" marT="12700" marB="0">
                    <a:lnL w="9525">
                      <a:solidFill>
                        <a:srgbClr val="F2F2F2"/>
                      </a:solidFill>
                      <a:prstDash val="solid"/>
                    </a:lnL>
                    <a:lnT w="6350">
                      <a:solidFill>
                        <a:srgbClr val="F2F2F2"/>
                      </a:solidFill>
                      <a:prstDash val="solid"/>
                    </a:lnT>
                    <a:lnB w="6350">
                      <a:solidFill>
                        <a:srgbClr val="B6DDE8"/>
                      </a:solidFill>
                      <a:prstDash val="solid"/>
                    </a:lnB>
                    <a:solidFill>
                      <a:srgbClr val="4AACC5"/>
                    </a:solidFill>
                  </a:tcPr>
                </a:tc>
              </a:tr>
              <a:tr h="572461">
                <a:tc>
                  <a:txBody>
                    <a:bodyPr/>
                    <a:lstStyle/>
                    <a:p>
                      <a:r>
                        <a:rPr lang="ru-RU" sz="1200" b="0" i="0" u="none" strike="noStrike" baseline="0" dirty="0" smtClean="0">
                          <a:solidFill>
                            <a:schemeClr val="tx1"/>
                          </a:solidFill>
                          <a:latin typeface="Century Gothic" panose="020B0502020202020204" pitchFamily="34" charset="0"/>
                          <a:ea typeface="+mn-ea"/>
                          <a:cs typeface="+mn-cs"/>
                        </a:rPr>
                        <a:t>Доля детей в возрасте от 1 года до 6 лет, получающих дошкольную образовательную услугу и (или) услугу по их содержанию в МДОУ в общей численности детей 1 - 6 лет, на конец календарного года</a:t>
                      </a:r>
                      <a:endParaRPr lang="ru-RU" sz="1200" b="0" i="0" u="none" strike="noStrike" baseline="0" dirty="0" smtClean="0">
                        <a:solidFill>
                          <a:schemeClr val="tx1"/>
                        </a:solidFill>
                        <a:latin typeface="Century Gothic" panose="020B0502020202020204" pitchFamily="34" charset="0"/>
                        <a:ea typeface="+mn-ea"/>
                        <a:cs typeface="+mn-cs"/>
                      </a:endParaRPr>
                    </a:p>
                  </a:txBody>
                  <a:tcPr marL="0" marR="0" marT="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nSpc>
                          <a:spcPct val="100000"/>
                        </a:lnSpc>
                      </a:pPr>
                      <a:endParaRPr sz="1200" dirty="0">
                        <a:latin typeface="Century Gothic" panose="020B0502020202020204" pitchFamily="34" charset="0"/>
                        <a:cs typeface="Times New Roman"/>
                      </a:endParaRPr>
                    </a:p>
                    <a:p>
                      <a:pPr algn="ctr">
                        <a:lnSpc>
                          <a:spcPct val="100000"/>
                        </a:lnSpc>
                        <a:spcBef>
                          <a:spcPts val="1150"/>
                        </a:spcBef>
                      </a:pPr>
                      <a:r>
                        <a:rPr sz="1200" dirty="0">
                          <a:latin typeface="Century Gothic" panose="020B0502020202020204" pitchFamily="34" charset="0"/>
                          <a:cs typeface="Cambria"/>
                        </a:rPr>
                        <a:t>%</a:t>
                      </a:r>
                    </a:p>
                  </a:txBody>
                  <a:tcPr marL="0" marR="0" marT="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nSpc>
                          <a:spcPct val="100000"/>
                        </a:lnSpc>
                      </a:pPr>
                      <a:endParaRPr sz="1200" dirty="0">
                        <a:latin typeface="Century Gothic" panose="020B0502020202020204" pitchFamily="34" charset="0"/>
                        <a:cs typeface="Times New Roman"/>
                      </a:endParaRPr>
                    </a:p>
                    <a:p>
                      <a:pPr algn="ctr">
                        <a:lnSpc>
                          <a:spcPct val="100000"/>
                        </a:lnSpc>
                        <a:spcBef>
                          <a:spcPts val="1150"/>
                        </a:spcBef>
                      </a:pPr>
                      <a:r>
                        <a:rPr lang="ru-RU" sz="1200" spc="-5" dirty="0" smtClean="0">
                          <a:latin typeface="Century Gothic" panose="020B0502020202020204" pitchFamily="34" charset="0"/>
                          <a:cs typeface="Cambria"/>
                        </a:rPr>
                        <a:t>70</a:t>
                      </a:r>
                      <a:endParaRPr sz="1200" dirty="0">
                        <a:latin typeface="Century Gothic" panose="020B0502020202020204" pitchFamily="34" charset="0"/>
                        <a:cs typeface="Cambria"/>
                      </a:endParaRPr>
                    </a:p>
                  </a:txBody>
                  <a:tcPr marL="0" marR="0" marT="0" marB="0">
                    <a:lnL w="6350" cap="flat" cmpd="sng" algn="ctr">
                      <a:solidFill>
                        <a:srgbClr val="B6DDE8"/>
                      </a:solidFill>
                      <a:prstDash val="solid"/>
                      <a:round/>
                      <a:headEnd type="none" w="med" len="med"/>
                      <a:tailEnd type="none" w="med" len="med"/>
                    </a:lnL>
                    <a:lnR w="6350">
                      <a:solidFill>
                        <a:srgbClr val="B6DDE8"/>
                      </a:solidFill>
                      <a:prstDash val="solid"/>
                    </a:lnR>
                    <a:lnT w="6350" cap="flat" cmpd="sng" algn="ctr">
                      <a:solidFill>
                        <a:srgbClr val="B6DDE8"/>
                      </a:solidFill>
                      <a:prstDash val="solid"/>
                      <a:round/>
                      <a:headEnd type="none" w="med" len="med"/>
                      <a:tailEnd type="none" w="med" len="med"/>
                    </a:lnT>
                    <a:lnB w="6350" cap="flat" cmpd="sng" algn="ctr">
                      <a:solidFill>
                        <a:srgbClr val="B6DDE8"/>
                      </a:solidFill>
                      <a:prstDash val="solid"/>
                      <a:round/>
                      <a:headEnd type="none" w="med" len="med"/>
                      <a:tailEnd type="none" w="med" len="med"/>
                    </a:lnB>
                  </a:tcPr>
                </a:tc>
                <a:tc>
                  <a:txBody>
                    <a:bodyPr/>
                    <a:lstStyle/>
                    <a:p>
                      <a:pPr>
                        <a:lnSpc>
                          <a:spcPct val="100000"/>
                        </a:lnSpc>
                      </a:pPr>
                      <a:endParaRPr sz="1200" dirty="0">
                        <a:latin typeface="Century Gothic" panose="020B0502020202020204" pitchFamily="34" charset="0"/>
                        <a:cs typeface="Times New Roman"/>
                      </a:endParaRPr>
                    </a:p>
                    <a:p>
                      <a:pPr algn="ctr">
                        <a:lnSpc>
                          <a:spcPct val="100000"/>
                        </a:lnSpc>
                        <a:spcBef>
                          <a:spcPts val="1150"/>
                        </a:spcBef>
                      </a:pPr>
                      <a:r>
                        <a:rPr lang="ru-RU" sz="1200" spc="-5" dirty="0" smtClean="0">
                          <a:latin typeface="Century Gothic" panose="020B0502020202020204" pitchFamily="34" charset="0"/>
                          <a:cs typeface="Cambria"/>
                        </a:rPr>
                        <a:t>70</a:t>
                      </a:r>
                      <a:endParaRPr sz="1200" dirty="0">
                        <a:latin typeface="Century Gothic" panose="020B0502020202020204" pitchFamily="34" charset="0"/>
                        <a:cs typeface="Cambria"/>
                      </a:endParaRPr>
                    </a:p>
                  </a:txBody>
                  <a:tcPr marL="0" marR="0" marT="0" marB="0">
                    <a:lnL w="6350">
                      <a:solidFill>
                        <a:srgbClr val="B6DDE8"/>
                      </a:solidFill>
                      <a:prstDash val="solid"/>
                    </a:lnL>
                    <a:lnR w="9525">
                      <a:solidFill>
                        <a:srgbClr val="B6DDE8"/>
                      </a:solidFill>
                      <a:prstDash val="solid"/>
                    </a:lnR>
                    <a:lnT w="6350">
                      <a:solidFill>
                        <a:srgbClr val="B6DDE8"/>
                      </a:solidFill>
                      <a:prstDash val="solid"/>
                    </a:lnT>
                    <a:lnB w="6350">
                      <a:solidFill>
                        <a:srgbClr val="B6DDE8"/>
                      </a:solidFill>
                      <a:prstDash val="solid"/>
                    </a:lnB>
                  </a:tcPr>
                </a:tc>
                <a:tc>
                  <a:txBody>
                    <a:bodyPr/>
                    <a:lstStyle/>
                    <a:p>
                      <a:pPr>
                        <a:lnSpc>
                          <a:spcPct val="100000"/>
                        </a:lnSpc>
                      </a:pPr>
                      <a:endParaRPr sz="1200" dirty="0">
                        <a:latin typeface="Century Gothic" panose="020B0502020202020204" pitchFamily="34" charset="0"/>
                        <a:cs typeface="Times New Roman"/>
                      </a:endParaRPr>
                    </a:p>
                    <a:p>
                      <a:pPr algn="ctr">
                        <a:lnSpc>
                          <a:spcPct val="100000"/>
                        </a:lnSpc>
                        <a:spcBef>
                          <a:spcPts val="1150"/>
                        </a:spcBef>
                      </a:pPr>
                      <a:r>
                        <a:rPr lang="ru-RU" sz="1200" spc="-5" dirty="0" smtClean="0">
                          <a:latin typeface="Century Gothic" panose="020B0502020202020204" pitchFamily="34" charset="0"/>
                          <a:cs typeface="Cambria"/>
                        </a:rPr>
                        <a:t>70</a:t>
                      </a:r>
                      <a:endParaRPr sz="1200" dirty="0">
                        <a:latin typeface="Century Gothic" panose="020B0502020202020204" pitchFamily="34" charset="0"/>
                        <a:cs typeface="Cambria"/>
                      </a:endParaRPr>
                    </a:p>
                  </a:txBody>
                  <a:tcPr marL="0" marR="0" marT="0" marB="0">
                    <a:lnL w="9525">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r>
              <a:tr h="516278">
                <a:tc>
                  <a:txBody>
                    <a:bodyPr/>
                    <a:lstStyle/>
                    <a:p>
                      <a:r>
                        <a:rPr lang="ru-RU" sz="1200" b="0" i="0" u="none" strike="noStrike" baseline="0" dirty="0" smtClean="0">
                          <a:solidFill>
                            <a:schemeClr val="tx1"/>
                          </a:solidFill>
                          <a:latin typeface="Century Gothic" panose="020B0502020202020204" pitchFamily="34" charset="0"/>
                          <a:ea typeface="+mn-ea"/>
                          <a:cs typeface="+mn-cs"/>
                        </a:rPr>
                        <a:t>Доля детей, получающих бесплатное начальное общее, основное общее и среднее общее образование, в общей численности детей в возрасте от 6,5 до 18 лет, на 10 сентября текущего года</a:t>
                      </a:r>
                      <a:endParaRPr lang="ru-RU" sz="1200" b="0" i="0" u="none" strike="noStrike" baseline="0" dirty="0" smtClean="0">
                        <a:solidFill>
                          <a:schemeClr val="tx1"/>
                        </a:solidFill>
                        <a:latin typeface="Century Gothic" panose="020B0502020202020204" pitchFamily="34" charset="0"/>
                        <a:ea typeface="+mn-ea"/>
                        <a:cs typeface="+mn-cs"/>
                      </a:endParaRPr>
                    </a:p>
                  </a:txBody>
                  <a:tcPr marL="0" marR="0" marT="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nSpc>
                          <a:spcPct val="100000"/>
                        </a:lnSpc>
                        <a:spcBef>
                          <a:spcPts val="30"/>
                        </a:spcBef>
                      </a:pPr>
                      <a:endParaRPr sz="1200" dirty="0">
                        <a:latin typeface="Century Gothic" panose="020B0502020202020204" pitchFamily="34" charset="0"/>
                        <a:cs typeface="Times New Roman"/>
                      </a:endParaRPr>
                    </a:p>
                    <a:p>
                      <a:pPr algn="ctr">
                        <a:lnSpc>
                          <a:spcPct val="100000"/>
                        </a:lnSpc>
                      </a:pPr>
                      <a:r>
                        <a:rPr sz="1200" dirty="0">
                          <a:latin typeface="Century Gothic" panose="020B0502020202020204" pitchFamily="34" charset="0"/>
                          <a:cs typeface="Cambria"/>
                        </a:rPr>
                        <a:t>%</a:t>
                      </a:r>
                    </a:p>
                  </a:txBody>
                  <a:tcPr marL="0" marR="0" marT="381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nSpc>
                          <a:spcPct val="100000"/>
                        </a:lnSpc>
                        <a:spcBef>
                          <a:spcPts val="30"/>
                        </a:spcBef>
                      </a:pPr>
                      <a:endParaRPr sz="1200" dirty="0">
                        <a:latin typeface="Century Gothic" panose="020B0502020202020204" pitchFamily="34" charset="0"/>
                        <a:cs typeface="Times New Roman"/>
                      </a:endParaRPr>
                    </a:p>
                    <a:p>
                      <a:pPr algn="ctr">
                        <a:lnSpc>
                          <a:spcPct val="100000"/>
                        </a:lnSpc>
                      </a:pPr>
                      <a:r>
                        <a:rPr lang="ru-RU" sz="1200" spc="-5" dirty="0" smtClean="0">
                          <a:latin typeface="Century Gothic" panose="020B0502020202020204" pitchFamily="34" charset="0"/>
                          <a:cs typeface="Cambria"/>
                        </a:rPr>
                        <a:t>99,95</a:t>
                      </a:r>
                      <a:endParaRPr sz="1200" dirty="0">
                        <a:latin typeface="Century Gothic" panose="020B0502020202020204" pitchFamily="34" charset="0"/>
                        <a:cs typeface="Cambria"/>
                      </a:endParaRPr>
                    </a:p>
                  </a:txBody>
                  <a:tcPr marL="0" marR="0" marT="3810" marB="0">
                    <a:lnL w="6350" cap="flat" cmpd="sng" algn="ctr">
                      <a:solidFill>
                        <a:srgbClr val="B6DDE8"/>
                      </a:solidFill>
                      <a:prstDash val="solid"/>
                      <a:round/>
                      <a:headEnd type="none" w="med" len="med"/>
                      <a:tailEnd type="none" w="med" len="med"/>
                    </a:lnL>
                    <a:lnR w="6350">
                      <a:solidFill>
                        <a:srgbClr val="B6DDE8"/>
                      </a:solidFill>
                      <a:prstDash val="solid"/>
                    </a:lnR>
                    <a:lnT w="6350" cap="flat" cmpd="sng" algn="ctr">
                      <a:solidFill>
                        <a:srgbClr val="B6DDE8"/>
                      </a:solidFill>
                      <a:prstDash val="solid"/>
                      <a:round/>
                      <a:headEnd type="none" w="med" len="med"/>
                      <a:tailEnd type="none" w="med" len="med"/>
                    </a:lnT>
                    <a:lnB w="6350" cap="flat" cmpd="sng" algn="ctr">
                      <a:solidFill>
                        <a:srgbClr val="B6DDE8"/>
                      </a:solidFill>
                      <a:prstDash val="solid"/>
                      <a:round/>
                      <a:headEnd type="none" w="med" len="med"/>
                      <a:tailEnd type="none" w="med" len="med"/>
                    </a:lnB>
                    <a:solidFill>
                      <a:srgbClr val="DAEEF3"/>
                    </a:solidFill>
                  </a:tcPr>
                </a:tc>
                <a:tc>
                  <a:txBody>
                    <a:bodyPr/>
                    <a:lstStyle/>
                    <a:p>
                      <a:pPr>
                        <a:lnSpc>
                          <a:spcPct val="100000"/>
                        </a:lnSpc>
                        <a:spcBef>
                          <a:spcPts val="30"/>
                        </a:spcBef>
                      </a:pPr>
                      <a:endParaRPr sz="1200" dirty="0">
                        <a:latin typeface="Century Gothic" panose="020B0502020202020204" pitchFamily="34" charset="0"/>
                        <a:cs typeface="Times New Roman"/>
                      </a:endParaRPr>
                    </a:p>
                    <a:p>
                      <a:pPr algn="ctr">
                        <a:lnSpc>
                          <a:spcPct val="100000"/>
                        </a:lnSpc>
                      </a:pPr>
                      <a:r>
                        <a:rPr lang="ru-RU" sz="1200" spc="-5" dirty="0" smtClean="0">
                          <a:latin typeface="Century Gothic" panose="020B0502020202020204" pitchFamily="34" charset="0"/>
                          <a:cs typeface="Cambria"/>
                        </a:rPr>
                        <a:t>99,95</a:t>
                      </a:r>
                      <a:endParaRPr sz="1200" dirty="0">
                        <a:latin typeface="Century Gothic" panose="020B0502020202020204" pitchFamily="34" charset="0"/>
                        <a:cs typeface="Cambria"/>
                      </a:endParaRPr>
                    </a:p>
                  </a:txBody>
                  <a:tcPr marL="0" marR="0" marT="3810" marB="0">
                    <a:lnL w="6350">
                      <a:solidFill>
                        <a:srgbClr val="B6DDE8"/>
                      </a:solidFill>
                      <a:prstDash val="solid"/>
                    </a:lnL>
                    <a:lnR w="9525">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nSpc>
                          <a:spcPct val="100000"/>
                        </a:lnSpc>
                        <a:spcBef>
                          <a:spcPts val="30"/>
                        </a:spcBef>
                      </a:pPr>
                      <a:endParaRPr sz="1200" dirty="0">
                        <a:latin typeface="Century Gothic" panose="020B0502020202020204" pitchFamily="34" charset="0"/>
                        <a:cs typeface="Times New Roman"/>
                      </a:endParaRPr>
                    </a:p>
                    <a:p>
                      <a:pPr algn="ctr">
                        <a:lnSpc>
                          <a:spcPct val="100000"/>
                        </a:lnSpc>
                      </a:pPr>
                      <a:r>
                        <a:rPr lang="ru-RU" sz="1200" spc="-5" dirty="0" smtClean="0">
                          <a:latin typeface="Century Gothic" panose="020B0502020202020204" pitchFamily="34" charset="0"/>
                          <a:cs typeface="Cambria"/>
                        </a:rPr>
                        <a:t>99,95</a:t>
                      </a:r>
                      <a:endParaRPr sz="1200" dirty="0">
                        <a:latin typeface="Century Gothic" panose="020B0502020202020204" pitchFamily="34" charset="0"/>
                        <a:cs typeface="Cambria"/>
                      </a:endParaRPr>
                    </a:p>
                  </a:txBody>
                  <a:tcPr marL="0" marR="0" marT="3810" marB="0">
                    <a:lnL w="9525">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r>
              <a:tr h="590032">
                <a:tc>
                  <a:txBody>
                    <a:bodyPr/>
                    <a:lstStyle/>
                    <a:p>
                      <a:r>
                        <a:rPr lang="ru-RU" sz="1200" b="0" i="0" u="none" strike="noStrike" baseline="0" dirty="0" smtClean="0">
                          <a:solidFill>
                            <a:schemeClr val="tx1"/>
                          </a:solidFill>
                          <a:latin typeface="Century Gothic" panose="020B0502020202020204" pitchFamily="34" charset="0"/>
                          <a:ea typeface="+mn-ea"/>
                          <a:cs typeface="+mn-cs"/>
                        </a:rPr>
                        <a:t>Доля обучающихся 1 - 4 классов муниципальных общеобразовательных учреждений, которые получили новогодние подарки, на конец календарного года</a:t>
                      </a:r>
                      <a:endParaRPr lang="ru-RU" sz="1200" b="0" i="0" u="none" strike="noStrike" baseline="0" dirty="0" smtClean="0">
                        <a:solidFill>
                          <a:schemeClr val="tx1"/>
                        </a:solidFill>
                        <a:latin typeface="Century Gothic" panose="020B0502020202020204" pitchFamily="34" charset="0"/>
                        <a:ea typeface="+mn-ea"/>
                        <a:cs typeface="+mn-cs"/>
                      </a:endParaRPr>
                    </a:p>
                  </a:txBody>
                  <a:tcPr marL="0" marR="0" marT="254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nSpc>
                          <a:spcPct val="100000"/>
                        </a:lnSpc>
                        <a:spcBef>
                          <a:spcPts val="30"/>
                        </a:spcBef>
                      </a:pPr>
                      <a:endParaRPr sz="1200" dirty="0">
                        <a:latin typeface="Century Gothic" panose="020B0502020202020204" pitchFamily="34" charset="0"/>
                        <a:cs typeface="Times New Roman"/>
                      </a:endParaRPr>
                    </a:p>
                    <a:p>
                      <a:pPr algn="ctr">
                        <a:lnSpc>
                          <a:spcPct val="100000"/>
                        </a:lnSpc>
                      </a:pPr>
                      <a:r>
                        <a:rPr sz="1200" dirty="0">
                          <a:latin typeface="Century Gothic" panose="020B0502020202020204" pitchFamily="34" charset="0"/>
                          <a:cs typeface="Cambria"/>
                        </a:rPr>
                        <a:t>%</a:t>
                      </a:r>
                    </a:p>
                  </a:txBody>
                  <a:tcPr marL="0" marR="0" marT="381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nSpc>
                          <a:spcPct val="100000"/>
                        </a:lnSpc>
                        <a:spcBef>
                          <a:spcPts val="30"/>
                        </a:spcBef>
                      </a:pPr>
                      <a:endParaRPr sz="1200">
                        <a:latin typeface="Century Gothic" panose="020B0502020202020204" pitchFamily="34" charset="0"/>
                        <a:cs typeface="Times New Roman"/>
                      </a:endParaRPr>
                    </a:p>
                    <a:p>
                      <a:pPr algn="ctr">
                        <a:lnSpc>
                          <a:spcPct val="100000"/>
                        </a:lnSpc>
                      </a:pPr>
                      <a:r>
                        <a:rPr sz="1200" spc="-5" dirty="0">
                          <a:latin typeface="Century Gothic" panose="020B0502020202020204" pitchFamily="34" charset="0"/>
                          <a:cs typeface="Cambria"/>
                        </a:rPr>
                        <a:t>100</a:t>
                      </a:r>
                      <a:endParaRPr sz="1200">
                        <a:latin typeface="Century Gothic" panose="020B0502020202020204" pitchFamily="34" charset="0"/>
                        <a:cs typeface="Cambria"/>
                      </a:endParaRPr>
                    </a:p>
                  </a:txBody>
                  <a:tcPr marL="0" marR="0" marT="3810" marB="0">
                    <a:lnL w="6350" cap="flat" cmpd="sng" algn="ctr">
                      <a:solidFill>
                        <a:srgbClr val="B6DDE8"/>
                      </a:solidFill>
                      <a:prstDash val="solid"/>
                      <a:round/>
                      <a:headEnd type="none" w="med" len="med"/>
                      <a:tailEnd type="none" w="med" len="med"/>
                    </a:lnL>
                    <a:lnR w="6350">
                      <a:solidFill>
                        <a:srgbClr val="B6DDE8"/>
                      </a:solidFill>
                      <a:prstDash val="solid"/>
                    </a:lnR>
                    <a:lnT w="6350" cap="flat" cmpd="sng" algn="ctr">
                      <a:solidFill>
                        <a:srgbClr val="B6DDE8"/>
                      </a:solidFill>
                      <a:prstDash val="solid"/>
                      <a:round/>
                      <a:headEnd type="none" w="med" len="med"/>
                      <a:tailEnd type="none" w="med" len="med"/>
                    </a:lnT>
                    <a:lnB w="6350" cap="flat" cmpd="sng" algn="ctr">
                      <a:solidFill>
                        <a:srgbClr val="B6DDE8"/>
                      </a:solidFill>
                      <a:prstDash val="solid"/>
                      <a:round/>
                      <a:headEnd type="none" w="med" len="med"/>
                      <a:tailEnd type="none" w="med" len="med"/>
                    </a:lnB>
                  </a:tcPr>
                </a:tc>
                <a:tc>
                  <a:txBody>
                    <a:bodyPr/>
                    <a:lstStyle/>
                    <a:p>
                      <a:pPr>
                        <a:lnSpc>
                          <a:spcPct val="100000"/>
                        </a:lnSpc>
                        <a:spcBef>
                          <a:spcPts val="30"/>
                        </a:spcBef>
                      </a:pPr>
                      <a:endParaRPr sz="1200">
                        <a:latin typeface="Century Gothic" panose="020B0502020202020204" pitchFamily="34" charset="0"/>
                        <a:cs typeface="Times New Roman"/>
                      </a:endParaRPr>
                    </a:p>
                    <a:p>
                      <a:pPr algn="ctr">
                        <a:lnSpc>
                          <a:spcPct val="100000"/>
                        </a:lnSpc>
                      </a:pPr>
                      <a:r>
                        <a:rPr sz="1200" spc="-5" dirty="0">
                          <a:latin typeface="Century Gothic" panose="020B0502020202020204" pitchFamily="34" charset="0"/>
                          <a:cs typeface="Cambria"/>
                        </a:rPr>
                        <a:t>100</a:t>
                      </a:r>
                      <a:endParaRPr sz="1200">
                        <a:latin typeface="Century Gothic" panose="020B0502020202020204" pitchFamily="34" charset="0"/>
                        <a:cs typeface="Cambria"/>
                      </a:endParaRPr>
                    </a:p>
                  </a:txBody>
                  <a:tcPr marL="0" marR="0" marT="3810" marB="0">
                    <a:lnL w="6350">
                      <a:solidFill>
                        <a:srgbClr val="B6DDE8"/>
                      </a:solidFill>
                      <a:prstDash val="solid"/>
                    </a:lnL>
                    <a:lnR w="9525">
                      <a:solidFill>
                        <a:srgbClr val="B6DDE8"/>
                      </a:solidFill>
                      <a:prstDash val="solid"/>
                    </a:lnR>
                    <a:lnT w="6350">
                      <a:solidFill>
                        <a:srgbClr val="B6DDE8"/>
                      </a:solidFill>
                      <a:prstDash val="solid"/>
                    </a:lnT>
                    <a:lnB w="6350">
                      <a:solidFill>
                        <a:srgbClr val="B6DDE8"/>
                      </a:solidFill>
                      <a:prstDash val="solid"/>
                    </a:lnB>
                  </a:tcPr>
                </a:tc>
                <a:tc>
                  <a:txBody>
                    <a:bodyPr/>
                    <a:lstStyle/>
                    <a:p>
                      <a:pPr>
                        <a:lnSpc>
                          <a:spcPct val="100000"/>
                        </a:lnSpc>
                        <a:spcBef>
                          <a:spcPts val="30"/>
                        </a:spcBef>
                      </a:pPr>
                      <a:endParaRPr sz="1200" dirty="0">
                        <a:latin typeface="Century Gothic" panose="020B0502020202020204" pitchFamily="34" charset="0"/>
                        <a:cs typeface="Times New Roman"/>
                      </a:endParaRPr>
                    </a:p>
                    <a:p>
                      <a:pPr algn="ctr">
                        <a:lnSpc>
                          <a:spcPct val="100000"/>
                        </a:lnSpc>
                      </a:pPr>
                      <a:r>
                        <a:rPr sz="1200" spc="-5" dirty="0">
                          <a:latin typeface="Century Gothic" panose="020B0502020202020204" pitchFamily="34" charset="0"/>
                          <a:cs typeface="Cambria"/>
                        </a:rPr>
                        <a:t>100</a:t>
                      </a:r>
                      <a:endParaRPr sz="1200" dirty="0">
                        <a:latin typeface="Century Gothic" panose="020B0502020202020204" pitchFamily="34" charset="0"/>
                        <a:cs typeface="Cambria"/>
                      </a:endParaRPr>
                    </a:p>
                  </a:txBody>
                  <a:tcPr marL="0" marR="0" marT="3810" marB="0">
                    <a:lnL w="9525">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r>
              <a:tr h="688370">
                <a:tc>
                  <a:txBody>
                    <a:bodyPr/>
                    <a:lstStyle/>
                    <a:p>
                      <a:r>
                        <a:rPr lang="ru-RU" sz="1200" b="0" i="0" u="none" strike="noStrike" baseline="0" dirty="0" smtClean="0">
                          <a:solidFill>
                            <a:schemeClr val="tx1"/>
                          </a:solidFill>
                          <a:latin typeface="Century Gothic" panose="020B0502020202020204" pitchFamily="34" charset="0"/>
                          <a:ea typeface="+mn-ea"/>
                          <a:cs typeface="+mn-cs"/>
                        </a:rPr>
                        <a:t>Доля педагогических работников - классных руководителей, которым выплачивается ежемесячное денежное вознаграждение за выполнение функции классного руководителя, в текущем году</a:t>
                      </a:r>
                      <a:endParaRPr lang="ru-RU" sz="1200" b="0" i="0" u="none" strike="noStrike" baseline="0" dirty="0" smtClean="0">
                        <a:solidFill>
                          <a:schemeClr val="tx1"/>
                        </a:solidFill>
                        <a:latin typeface="Century Gothic" panose="020B0502020202020204" pitchFamily="34" charset="0"/>
                        <a:ea typeface="+mn-ea"/>
                        <a:cs typeface="+mn-cs"/>
                      </a:endParaRPr>
                    </a:p>
                  </a:txBody>
                  <a:tcPr marL="0" marR="0" marT="1905"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nSpc>
                          <a:spcPct val="100000"/>
                        </a:lnSpc>
                        <a:spcBef>
                          <a:spcPts val="35"/>
                        </a:spcBef>
                      </a:pPr>
                      <a:endParaRPr sz="1200">
                        <a:latin typeface="Century Gothic" panose="020B0502020202020204" pitchFamily="34" charset="0"/>
                        <a:cs typeface="Times New Roman"/>
                      </a:endParaRPr>
                    </a:p>
                    <a:p>
                      <a:pPr algn="ctr">
                        <a:lnSpc>
                          <a:spcPct val="100000"/>
                        </a:lnSpc>
                      </a:pPr>
                      <a:r>
                        <a:rPr sz="1200" dirty="0">
                          <a:latin typeface="Century Gothic" panose="020B0502020202020204" pitchFamily="34" charset="0"/>
                          <a:cs typeface="Cambria"/>
                        </a:rPr>
                        <a:t>%</a:t>
                      </a:r>
                      <a:endParaRPr sz="1200">
                        <a:latin typeface="Century Gothic" panose="020B0502020202020204" pitchFamily="34" charset="0"/>
                        <a:cs typeface="Cambria"/>
                      </a:endParaRPr>
                    </a:p>
                  </a:txBody>
                  <a:tcPr marL="0" marR="0" marT="4445"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nSpc>
                          <a:spcPct val="100000"/>
                        </a:lnSpc>
                        <a:spcBef>
                          <a:spcPts val="35"/>
                        </a:spcBef>
                      </a:pPr>
                      <a:endParaRPr sz="1200">
                        <a:latin typeface="Century Gothic" panose="020B0502020202020204" pitchFamily="34" charset="0"/>
                        <a:cs typeface="Times New Roman"/>
                      </a:endParaRPr>
                    </a:p>
                    <a:p>
                      <a:pPr algn="ctr">
                        <a:lnSpc>
                          <a:spcPct val="100000"/>
                        </a:lnSpc>
                      </a:pPr>
                      <a:r>
                        <a:rPr sz="1200" spc="-5" dirty="0">
                          <a:latin typeface="Century Gothic" panose="020B0502020202020204" pitchFamily="34" charset="0"/>
                          <a:cs typeface="Cambria"/>
                        </a:rPr>
                        <a:t>100</a:t>
                      </a:r>
                      <a:endParaRPr sz="1200">
                        <a:latin typeface="Century Gothic" panose="020B0502020202020204" pitchFamily="34" charset="0"/>
                        <a:cs typeface="Cambria"/>
                      </a:endParaRPr>
                    </a:p>
                  </a:txBody>
                  <a:tcPr marL="0" marR="0" marT="4445" marB="0">
                    <a:lnL w="6350" cap="flat" cmpd="sng" algn="ctr">
                      <a:solidFill>
                        <a:srgbClr val="B6DDE8"/>
                      </a:solidFill>
                      <a:prstDash val="solid"/>
                      <a:round/>
                      <a:headEnd type="none" w="med" len="med"/>
                      <a:tailEnd type="none" w="med" len="med"/>
                    </a:lnL>
                    <a:lnR w="6350">
                      <a:solidFill>
                        <a:srgbClr val="B6DDE8"/>
                      </a:solidFill>
                      <a:prstDash val="solid"/>
                    </a:lnR>
                    <a:lnT w="6350" cap="flat" cmpd="sng" algn="ctr">
                      <a:solidFill>
                        <a:srgbClr val="B6DDE8"/>
                      </a:solidFill>
                      <a:prstDash val="solid"/>
                      <a:round/>
                      <a:headEnd type="none" w="med" len="med"/>
                      <a:tailEnd type="none" w="med" len="med"/>
                    </a:lnT>
                    <a:lnB w="6350">
                      <a:solidFill>
                        <a:srgbClr val="B6DDE8"/>
                      </a:solidFill>
                      <a:prstDash val="solid"/>
                    </a:lnB>
                    <a:solidFill>
                      <a:srgbClr val="DAEEF3"/>
                    </a:solidFill>
                  </a:tcPr>
                </a:tc>
                <a:tc>
                  <a:txBody>
                    <a:bodyPr/>
                    <a:lstStyle/>
                    <a:p>
                      <a:pPr>
                        <a:lnSpc>
                          <a:spcPct val="100000"/>
                        </a:lnSpc>
                        <a:spcBef>
                          <a:spcPts val="35"/>
                        </a:spcBef>
                      </a:pPr>
                      <a:endParaRPr sz="1200">
                        <a:latin typeface="Century Gothic" panose="020B0502020202020204" pitchFamily="34" charset="0"/>
                        <a:cs typeface="Times New Roman"/>
                      </a:endParaRPr>
                    </a:p>
                    <a:p>
                      <a:pPr algn="ctr">
                        <a:lnSpc>
                          <a:spcPct val="100000"/>
                        </a:lnSpc>
                      </a:pPr>
                      <a:r>
                        <a:rPr sz="1200" spc="-5" dirty="0">
                          <a:latin typeface="Century Gothic" panose="020B0502020202020204" pitchFamily="34" charset="0"/>
                          <a:cs typeface="Cambria"/>
                        </a:rPr>
                        <a:t>100</a:t>
                      </a:r>
                      <a:endParaRPr sz="1200">
                        <a:latin typeface="Century Gothic" panose="020B0502020202020204" pitchFamily="34" charset="0"/>
                        <a:cs typeface="Cambria"/>
                      </a:endParaRPr>
                    </a:p>
                  </a:txBody>
                  <a:tcPr marL="0" marR="0" marT="4445" marB="0">
                    <a:lnL w="6350">
                      <a:solidFill>
                        <a:srgbClr val="B6DDE8"/>
                      </a:solidFill>
                      <a:prstDash val="solid"/>
                    </a:lnL>
                    <a:lnR w="9525">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nSpc>
                          <a:spcPct val="100000"/>
                        </a:lnSpc>
                        <a:spcBef>
                          <a:spcPts val="35"/>
                        </a:spcBef>
                      </a:pPr>
                      <a:endParaRPr sz="1200" dirty="0">
                        <a:latin typeface="Century Gothic" panose="020B0502020202020204" pitchFamily="34" charset="0"/>
                        <a:cs typeface="Times New Roman"/>
                      </a:endParaRPr>
                    </a:p>
                    <a:p>
                      <a:pPr algn="ctr">
                        <a:lnSpc>
                          <a:spcPct val="100000"/>
                        </a:lnSpc>
                      </a:pPr>
                      <a:r>
                        <a:rPr sz="1200" spc="-5" dirty="0">
                          <a:latin typeface="Century Gothic" panose="020B0502020202020204" pitchFamily="34" charset="0"/>
                          <a:cs typeface="Cambria"/>
                        </a:rPr>
                        <a:t>100</a:t>
                      </a:r>
                      <a:endParaRPr sz="1200" dirty="0">
                        <a:latin typeface="Century Gothic" panose="020B0502020202020204" pitchFamily="34" charset="0"/>
                        <a:cs typeface="Cambria"/>
                      </a:endParaRPr>
                    </a:p>
                  </a:txBody>
                  <a:tcPr marL="0" marR="0" marT="4445" marB="0">
                    <a:lnL w="9525">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r>
            </a:tbl>
          </a:graphicData>
        </a:graphic>
      </p:graphicFrame>
      <p:pic>
        <p:nvPicPr>
          <p:cNvPr id="29" name="Рисунок 28"/>
          <p:cNvPicPr>
            <a:picLocks noChangeAspect="1"/>
          </p:cNvPicPr>
          <p:nvPr/>
        </p:nvPicPr>
        <p:blipFill>
          <a:blip r:embed="rId2"/>
          <a:stretch>
            <a:fillRect/>
          </a:stretch>
        </p:blipFill>
        <p:spPr>
          <a:xfrm>
            <a:off x="168228" y="5499100"/>
            <a:ext cx="7238561" cy="3505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4" cstate="print"/>
          <a:stretch>
            <a:fillRect/>
          </a:stretch>
        </p:blipFill>
        <p:spPr>
          <a:xfrm>
            <a:off x="-2540" y="9499763"/>
            <a:ext cx="7559040" cy="1193637"/>
          </a:xfrm>
          <a:prstGeom prst="rect">
            <a:avLst/>
          </a:prstGeom>
        </p:spPr>
      </p:pic>
      <p:sp>
        <p:nvSpPr>
          <p:cNvPr id="4" name="object 4"/>
          <p:cNvSpPr txBox="1"/>
          <p:nvPr/>
        </p:nvSpPr>
        <p:spPr>
          <a:xfrm>
            <a:off x="353974" y="2216911"/>
            <a:ext cx="3241040" cy="2705869"/>
          </a:xfrm>
          <a:prstGeom prst="rect">
            <a:avLst/>
          </a:prstGeom>
        </p:spPr>
        <p:txBody>
          <a:bodyPr vert="horz" wrap="square" lIns="0" tIns="12700" rIns="0" bIns="0" rtlCol="0">
            <a:spAutoFit/>
          </a:bodyPr>
          <a:lstStyle/>
          <a:p>
            <a:pPr algn="just"/>
            <a:r>
              <a:rPr lang="ru-RU" sz="1250" dirty="0" smtClean="0">
                <a:solidFill>
                  <a:srgbClr val="333333"/>
                </a:solidFill>
                <a:latin typeface="Century Gothic" panose="020B0502020202020204" pitchFamily="34" charset="0"/>
                <a:cs typeface="Franklin Gothic Book"/>
              </a:rPr>
              <a:t>С 2018 года город Невинномысск участвует</a:t>
            </a:r>
            <a:r>
              <a:rPr sz="1250" spc="-5" dirty="0" smtClean="0">
                <a:solidFill>
                  <a:srgbClr val="333333"/>
                </a:solidFill>
                <a:latin typeface="Century Gothic" panose="020B0502020202020204" pitchFamily="34" charset="0"/>
                <a:cs typeface="Franklin Gothic Book"/>
              </a:rPr>
              <a:t> </a:t>
            </a:r>
            <a:r>
              <a:rPr lang="ru-RU" sz="1250" dirty="0" smtClean="0">
                <a:solidFill>
                  <a:srgbClr val="333333"/>
                </a:solidFill>
                <a:latin typeface="Century Gothic" panose="020B0502020202020204" pitchFamily="34" charset="0"/>
                <a:cs typeface="Franklin Gothic Book"/>
              </a:rPr>
              <a:t>в реализации </a:t>
            </a:r>
            <a:r>
              <a:rPr lang="ru-RU" sz="1250" b="1" dirty="0" smtClean="0">
                <a:solidFill>
                  <a:schemeClr val="accent6">
                    <a:lumMod val="75000"/>
                  </a:schemeClr>
                </a:solidFill>
                <a:latin typeface="Century Gothic" panose="020B0502020202020204" pitchFamily="34" charset="0"/>
              </a:rPr>
              <a:t>проектов </a:t>
            </a:r>
            <a:r>
              <a:rPr lang="ru-RU" sz="1250" b="1" dirty="0">
                <a:solidFill>
                  <a:schemeClr val="accent6">
                    <a:lumMod val="75000"/>
                  </a:schemeClr>
                </a:solidFill>
                <a:latin typeface="Century Gothic" panose="020B0502020202020204" pitchFamily="34" charset="0"/>
              </a:rPr>
              <a:t>развития территорий муниципальных образований Ставропольского края, основанных на местных </a:t>
            </a:r>
            <a:r>
              <a:rPr lang="ru-RU" sz="1250" b="1" dirty="0" smtClean="0">
                <a:solidFill>
                  <a:schemeClr val="accent6">
                    <a:lumMod val="75000"/>
                  </a:schemeClr>
                </a:solidFill>
                <a:latin typeface="Century Gothic" panose="020B0502020202020204" pitchFamily="34" charset="0"/>
              </a:rPr>
              <a:t>инициативах.</a:t>
            </a:r>
            <a:endParaRPr lang="ru-RU" sz="1250" dirty="0">
              <a:solidFill>
                <a:schemeClr val="accent6">
                  <a:lumMod val="75000"/>
                </a:schemeClr>
              </a:solidFill>
              <a:latin typeface="Century Gothic" panose="020B0502020202020204" pitchFamily="34" charset="0"/>
            </a:endParaRPr>
          </a:p>
          <a:p>
            <a:pPr marL="12700" algn="just">
              <a:lnSpc>
                <a:spcPct val="100000"/>
              </a:lnSpc>
              <a:spcBef>
                <a:spcPts val="5"/>
              </a:spcBef>
            </a:pPr>
            <a:r>
              <a:rPr lang="ru-RU" sz="1250" dirty="0" smtClean="0">
                <a:latin typeface="Century Gothic" panose="020B0502020202020204" pitchFamily="34" charset="0"/>
              </a:rPr>
              <a:t>Благодаря </a:t>
            </a:r>
            <a:r>
              <a:rPr lang="ru-RU" sz="1250" dirty="0">
                <a:latin typeface="Century Gothic" panose="020B0502020202020204" pitchFamily="34" charset="0"/>
              </a:rPr>
              <a:t>активному участию жителей города Невинномысска в общественных обсуждениях по выбору наиболее значимых проектов на территории города Невинномысска в </a:t>
            </a:r>
            <a:r>
              <a:rPr lang="ru-RU" sz="1250" dirty="0" smtClean="0">
                <a:latin typeface="Century Gothic" panose="020B0502020202020204" pitchFamily="34" charset="0"/>
              </a:rPr>
              <a:t>202</a:t>
            </a:r>
            <a:r>
              <a:rPr lang="en-US" sz="1250" dirty="0" smtClean="0">
                <a:latin typeface="Century Gothic" panose="020B0502020202020204" pitchFamily="34" charset="0"/>
              </a:rPr>
              <a:t>2</a:t>
            </a:r>
            <a:r>
              <a:rPr lang="ru-RU" sz="1250" dirty="0" smtClean="0">
                <a:latin typeface="Century Gothic" panose="020B0502020202020204" pitchFamily="34" charset="0"/>
              </a:rPr>
              <a:t> </a:t>
            </a:r>
            <a:r>
              <a:rPr lang="ru-RU" sz="1250" dirty="0">
                <a:latin typeface="Century Gothic" panose="020B0502020202020204" pitchFamily="34" charset="0"/>
              </a:rPr>
              <a:t>году </a:t>
            </a:r>
            <a:r>
              <a:rPr lang="ru-RU" sz="1250" dirty="0" smtClean="0">
                <a:latin typeface="Century Gothic" panose="020B0502020202020204" pitchFamily="34" charset="0"/>
              </a:rPr>
              <a:t>буд</a:t>
            </a:r>
            <a:r>
              <a:rPr lang="ru-RU" sz="1250" dirty="0">
                <a:latin typeface="Century Gothic" panose="020B0502020202020204" pitchFamily="34" charset="0"/>
              </a:rPr>
              <a:t>е</a:t>
            </a:r>
            <a:r>
              <a:rPr lang="ru-RU" sz="1250" dirty="0" smtClean="0">
                <a:latin typeface="Century Gothic" panose="020B0502020202020204" pitchFamily="34" charset="0"/>
              </a:rPr>
              <a:t>т реализован один проект </a:t>
            </a:r>
            <a:r>
              <a:rPr lang="ru-RU" sz="1250" dirty="0">
                <a:latin typeface="Century Gothic" panose="020B0502020202020204" pitchFamily="34" charset="0"/>
              </a:rPr>
              <a:t>развития территории муниципального образования городского округа </a:t>
            </a:r>
            <a:endParaRPr sz="1250" dirty="0">
              <a:latin typeface="Century Gothic" panose="020B0502020202020204" pitchFamily="34" charset="0"/>
              <a:cs typeface="Franklin Gothic Book"/>
            </a:endParaRPr>
          </a:p>
        </p:txBody>
      </p:sp>
      <p:sp>
        <p:nvSpPr>
          <p:cNvPr id="5" name="object 5"/>
          <p:cNvSpPr txBox="1"/>
          <p:nvPr/>
        </p:nvSpPr>
        <p:spPr>
          <a:xfrm>
            <a:off x="353974" y="276606"/>
            <a:ext cx="4948276" cy="628377"/>
          </a:xfrm>
          <a:prstGeom prst="rect">
            <a:avLst/>
          </a:prstGeom>
        </p:spPr>
        <p:txBody>
          <a:bodyPr vert="horz" wrap="square" lIns="0" tIns="12700" rIns="0" bIns="0" rtlCol="0">
            <a:spAutoFit/>
          </a:bodyPr>
          <a:lstStyle/>
          <a:p>
            <a:pPr marL="12700" marR="5080">
              <a:lnSpc>
                <a:spcPct val="100000"/>
              </a:lnSpc>
              <a:spcBef>
                <a:spcPts val="100"/>
              </a:spcBef>
            </a:pPr>
            <a:r>
              <a:rPr lang="ru-RU" sz="2000" b="1" dirty="0" smtClean="0">
                <a:latin typeface="Century Gothic" panose="020B0502020202020204" pitchFamily="34" charset="0"/>
                <a:cs typeface="Segoe UI"/>
              </a:rPr>
              <a:t>Инициативное бюджетирование в городе Невинномысске</a:t>
            </a:r>
            <a:endParaRPr sz="2000" dirty="0">
              <a:latin typeface="Century Gothic" panose="020B0502020202020204" pitchFamily="34" charset="0"/>
              <a:cs typeface="Segoe UI"/>
            </a:endParaRPr>
          </a:p>
        </p:txBody>
      </p:sp>
      <p:sp>
        <p:nvSpPr>
          <p:cNvPr id="6" name="object 6"/>
          <p:cNvSpPr txBox="1"/>
          <p:nvPr/>
        </p:nvSpPr>
        <p:spPr>
          <a:xfrm>
            <a:off x="3968622" y="2246502"/>
            <a:ext cx="3284854" cy="2321148"/>
          </a:xfrm>
          <a:prstGeom prst="rect">
            <a:avLst/>
          </a:prstGeom>
        </p:spPr>
        <p:txBody>
          <a:bodyPr vert="horz" wrap="square" lIns="0" tIns="12700" rIns="0" bIns="0" rtlCol="0">
            <a:spAutoFit/>
          </a:bodyPr>
          <a:lstStyle/>
          <a:p>
            <a:pPr marL="12700" marR="299720" algn="just">
              <a:lnSpc>
                <a:spcPct val="100000"/>
              </a:lnSpc>
              <a:spcBef>
                <a:spcPts val="100"/>
              </a:spcBef>
            </a:pPr>
            <a:r>
              <a:rPr lang="ru-RU" sz="1250" dirty="0" smtClean="0">
                <a:solidFill>
                  <a:srgbClr val="333333"/>
                </a:solidFill>
                <a:latin typeface="Century Gothic" panose="020B0502020202020204" pitchFamily="34" charset="0"/>
                <a:cs typeface="Franklin Gothic Book"/>
              </a:rPr>
              <a:t>Национальный</a:t>
            </a:r>
            <a:r>
              <a:rPr sz="1250" spc="-55" dirty="0" smtClean="0">
                <a:solidFill>
                  <a:srgbClr val="333333"/>
                </a:solidFill>
                <a:latin typeface="Century Gothic" panose="020B0502020202020204" pitchFamily="34" charset="0"/>
                <a:cs typeface="Franklin Gothic Book"/>
              </a:rPr>
              <a:t> </a:t>
            </a:r>
            <a:r>
              <a:rPr lang="ru-RU" sz="1250" b="1" dirty="0" smtClean="0">
                <a:solidFill>
                  <a:schemeClr val="accent6">
                    <a:lumMod val="75000"/>
                  </a:schemeClr>
                </a:solidFill>
                <a:latin typeface="Century Gothic" panose="020B0502020202020204" pitchFamily="34" charset="0"/>
                <a:cs typeface="Franklin Gothic Book"/>
              </a:rPr>
              <a:t>проект «Формирование комфортной городской среды»</a:t>
            </a:r>
            <a:r>
              <a:rPr lang="ru-RU" sz="1250" dirty="0" smtClean="0">
                <a:latin typeface="Century Gothic" panose="020B0502020202020204" pitchFamily="34" charset="0"/>
                <a:cs typeface="Franklin Gothic Book"/>
              </a:rPr>
              <a:t>. </a:t>
            </a:r>
            <a:r>
              <a:rPr lang="ru-RU" sz="1250" dirty="0" smtClean="0">
                <a:solidFill>
                  <a:srgbClr val="333333"/>
                </a:solidFill>
                <a:latin typeface="Century Gothic" panose="020B0502020202020204" pitchFamily="34" charset="0"/>
                <a:cs typeface="Franklin Gothic Book"/>
              </a:rPr>
              <a:t>В городе Невинномысске проект</a:t>
            </a:r>
            <a:r>
              <a:rPr sz="1250" spc="-25" dirty="0" smtClean="0">
                <a:solidFill>
                  <a:srgbClr val="333333"/>
                </a:solidFill>
                <a:latin typeface="Century Gothic" panose="020B0502020202020204" pitchFamily="34" charset="0"/>
                <a:cs typeface="Franklin Gothic Book"/>
              </a:rPr>
              <a:t> </a:t>
            </a:r>
            <a:r>
              <a:rPr lang="ru-RU" sz="1250" spc="-5" dirty="0" smtClean="0">
                <a:solidFill>
                  <a:srgbClr val="333333"/>
                </a:solidFill>
                <a:latin typeface="Century Gothic" panose="020B0502020202020204" pitchFamily="34" charset="0"/>
                <a:cs typeface="Franklin Gothic Book"/>
              </a:rPr>
              <a:t>реализуется</a:t>
            </a:r>
            <a:r>
              <a:rPr sz="1250" spc="-50" dirty="0" smtClean="0">
                <a:solidFill>
                  <a:srgbClr val="333333"/>
                </a:solidFill>
                <a:latin typeface="Century Gothic" panose="020B0502020202020204" pitchFamily="34" charset="0"/>
                <a:cs typeface="Franklin Gothic Book"/>
              </a:rPr>
              <a:t> </a:t>
            </a:r>
            <a:r>
              <a:rPr lang="ru-RU" sz="1250" dirty="0" smtClean="0">
                <a:solidFill>
                  <a:srgbClr val="333333"/>
                </a:solidFill>
                <a:latin typeface="Century Gothic" panose="020B0502020202020204" pitchFamily="34" charset="0"/>
                <a:cs typeface="Franklin Gothic Book"/>
              </a:rPr>
              <a:t>в</a:t>
            </a:r>
            <a:r>
              <a:rPr sz="1250" dirty="0" smtClean="0">
                <a:solidFill>
                  <a:srgbClr val="333333"/>
                </a:solidFill>
                <a:latin typeface="Century Gothic" panose="020B0502020202020204" pitchFamily="34" charset="0"/>
                <a:cs typeface="Franklin Gothic Book"/>
              </a:rPr>
              <a:t> </a:t>
            </a:r>
            <a:r>
              <a:rPr lang="ru-RU" sz="1250" dirty="0" smtClean="0">
                <a:solidFill>
                  <a:srgbClr val="333333"/>
                </a:solidFill>
                <a:latin typeface="Century Gothic" panose="020B0502020202020204" pitchFamily="34" charset="0"/>
                <a:cs typeface="Franklin Gothic Book"/>
              </a:rPr>
              <a:t>рамках одноименной программы</a:t>
            </a:r>
            <a:r>
              <a:rPr sz="1250" spc="-5" dirty="0" smtClean="0">
                <a:solidFill>
                  <a:srgbClr val="333333"/>
                </a:solidFill>
                <a:latin typeface="Century Gothic" panose="020B0502020202020204" pitchFamily="34" charset="0"/>
                <a:cs typeface="Franklin Gothic Book"/>
              </a:rPr>
              <a:t>.</a:t>
            </a:r>
            <a:r>
              <a:rPr sz="1250" spc="-35" dirty="0" smtClean="0">
                <a:solidFill>
                  <a:srgbClr val="333333"/>
                </a:solidFill>
                <a:latin typeface="Century Gothic" panose="020B0502020202020204" pitchFamily="34" charset="0"/>
                <a:cs typeface="Franklin Gothic Book"/>
              </a:rPr>
              <a:t> </a:t>
            </a:r>
            <a:r>
              <a:rPr sz="1250" spc="-5" dirty="0">
                <a:solidFill>
                  <a:srgbClr val="333333"/>
                </a:solidFill>
                <a:latin typeface="Century Gothic" panose="020B0502020202020204" pitchFamily="34" charset="0"/>
                <a:cs typeface="Franklin Gothic Book"/>
              </a:rPr>
              <a:t>Жители</a:t>
            </a:r>
            <a:r>
              <a:rPr sz="1250" spc="-15" dirty="0">
                <a:solidFill>
                  <a:srgbClr val="333333"/>
                </a:solidFill>
                <a:latin typeface="Century Gothic" panose="020B0502020202020204" pitchFamily="34" charset="0"/>
                <a:cs typeface="Franklin Gothic Book"/>
              </a:rPr>
              <a:t> </a:t>
            </a:r>
            <a:r>
              <a:rPr sz="1250" spc="-5" dirty="0">
                <a:solidFill>
                  <a:srgbClr val="333333"/>
                </a:solidFill>
                <a:latin typeface="Century Gothic" panose="020B0502020202020204" pitchFamily="34" charset="0"/>
                <a:cs typeface="Franklin Gothic Book"/>
              </a:rPr>
              <a:t>города </a:t>
            </a:r>
            <a:r>
              <a:rPr sz="1250" spc="-340" dirty="0">
                <a:solidFill>
                  <a:srgbClr val="333333"/>
                </a:solidFill>
                <a:latin typeface="Century Gothic" panose="020B0502020202020204" pitchFamily="34" charset="0"/>
                <a:cs typeface="Franklin Gothic Book"/>
              </a:rPr>
              <a:t> </a:t>
            </a:r>
            <a:r>
              <a:rPr sz="1250" spc="10" dirty="0">
                <a:solidFill>
                  <a:srgbClr val="333333"/>
                </a:solidFill>
                <a:latin typeface="Century Gothic" panose="020B0502020202020204" pitchFamily="34" charset="0"/>
                <a:cs typeface="Franklin Gothic Book"/>
              </a:rPr>
              <a:t>могут </a:t>
            </a:r>
            <a:r>
              <a:rPr sz="1250" spc="-5" dirty="0">
                <a:solidFill>
                  <a:srgbClr val="333333"/>
                </a:solidFill>
                <a:latin typeface="Century Gothic" panose="020B0502020202020204" pitchFamily="34" charset="0"/>
                <a:cs typeface="Franklin Gothic Book"/>
              </a:rPr>
              <a:t>принять </a:t>
            </a:r>
            <a:r>
              <a:rPr sz="1250" dirty="0">
                <a:solidFill>
                  <a:srgbClr val="333333"/>
                </a:solidFill>
                <a:latin typeface="Century Gothic" panose="020B0502020202020204" pitchFamily="34" charset="0"/>
                <a:cs typeface="Franklin Gothic Book"/>
              </a:rPr>
              <a:t>непосредственное участие </a:t>
            </a:r>
            <a:r>
              <a:rPr sz="1250" spc="-335" dirty="0">
                <a:solidFill>
                  <a:srgbClr val="333333"/>
                </a:solidFill>
                <a:latin typeface="Century Gothic" panose="020B0502020202020204" pitchFamily="34" charset="0"/>
                <a:cs typeface="Franklin Gothic Book"/>
              </a:rPr>
              <a:t> </a:t>
            </a:r>
            <a:r>
              <a:rPr sz="1250" dirty="0">
                <a:solidFill>
                  <a:srgbClr val="333333"/>
                </a:solidFill>
                <a:latin typeface="Century Gothic" panose="020B0502020202020204" pitchFamily="34" charset="0"/>
                <a:cs typeface="Franklin Gothic Book"/>
              </a:rPr>
              <a:t>в </a:t>
            </a:r>
            <a:r>
              <a:rPr lang="ru-RU" sz="1250" dirty="0" smtClean="0">
                <a:solidFill>
                  <a:srgbClr val="333333"/>
                </a:solidFill>
                <a:latin typeface="Century Gothic" panose="020B0502020202020204" pitchFamily="34" charset="0"/>
                <a:cs typeface="Franklin Gothic Book"/>
              </a:rPr>
              <a:t>выборе общественных</a:t>
            </a:r>
            <a:r>
              <a:rPr sz="1250" spc="-55" dirty="0" smtClean="0">
                <a:solidFill>
                  <a:srgbClr val="333333"/>
                </a:solidFill>
                <a:latin typeface="Century Gothic" panose="020B0502020202020204" pitchFamily="34" charset="0"/>
                <a:cs typeface="Franklin Gothic Book"/>
              </a:rPr>
              <a:t> </a:t>
            </a:r>
            <a:r>
              <a:rPr sz="1250" spc="-5" dirty="0">
                <a:solidFill>
                  <a:srgbClr val="333333"/>
                </a:solidFill>
                <a:latin typeface="Century Gothic" panose="020B0502020202020204" pitchFamily="34" charset="0"/>
                <a:cs typeface="Franklin Gothic Book"/>
              </a:rPr>
              <a:t>пространств,</a:t>
            </a:r>
            <a:r>
              <a:rPr sz="1250" spc="-35" dirty="0">
                <a:solidFill>
                  <a:srgbClr val="333333"/>
                </a:solidFill>
                <a:latin typeface="Century Gothic" panose="020B0502020202020204" pitchFamily="34" charset="0"/>
                <a:cs typeface="Franklin Gothic Book"/>
              </a:rPr>
              <a:t> </a:t>
            </a:r>
            <a:r>
              <a:rPr sz="1250" spc="-5" dirty="0">
                <a:solidFill>
                  <a:srgbClr val="333333"/>
                </a:solidFill>
                <a:latin typeface="Century Gothic" panose="020B0502020202020204" pitchFamily="34" charset="0"/>
                <a:cs typeface="Franklin Gothic Book"/>
              </a:rPr>
              <a:t>подлежащих </a:t>
            </a:r>
            <a:r>
              <a:rPr sz="1250" spc="-340" dirty="0">
                <a:solidFill>
                  <a:srgbClr val="333333"/>
                </a:solidFill>
                <a:latin typeface="Century Gothic" panose="020B0502020202020204" pitchFamily="34" charset="0"/>
                <a:cs typeface="Franklin Gothic Book"/>
              </a:rPr>
              <a:t> </a:t>
            </a:r>
            <a:r>
              <a:rPr sz="1250" spc="-10" dirty="0">
                <a:solidFill>
                  <a:srgbClr val="333333"/>
                </a:solidFill>
                <a:latin typeface="Century Gothic" panose="020B0502020202020204" pitchFamily="34" charset="0"/>
                <a:cs typeface="Franklin Gothic Book"/>
              </a:rPr>
              <a:t>благоустройству,</a:t>
            </a:r>
            <a:r>
              <a:rPr sz="1250" spc="-50" dirty="0">
                <a:solidFill>
                  <a:srgbClr val="333333"/>
                </a:solidFill>
                <a:latin typeface="Century Gothic" panose="020B0502020202020204" pitchFamily="34" charset="0"/>
                <a:cs typeface="Franklin Gothic Book"/>
              </a:rPr>
              <a:t> </a:t>
            </a:r>
            <a:r>
              <a:rPr sz="1250" dirty="0">
                <a:solidFill>
                  <a:srgbClr val="333333"/>
                </a:solidFill>
                <a:latin typeface="Century Gothic" panose="020B0502020202020204" pitchFamily="34" charset="0"/>
                <a:cs typeface="Franklin Gothic Book"/>
              </a:rPr>
              <a:t>общественном</a:t>
            </a:r>
            <a:endParaRPr sz="1250" dirty="0">
              <a:latin typeface="Century Gothic" panose="020B0502020202020204" pitchFamily="34" charset="0"/>
              <a:cs typeface="Franklin Gothic Book"/>
            </a:endParaRPr>
          </a:p>
          <a:p>
            <a:pPr marL="12700" marR="5080" algn="just">
              <a:lnSpc>
                <a:spcPct val="100000"/>
              </a:lnSpc>
            </a:pPr>
            <a:r>
              <a:rPr sz="1250" spc="-5" dirty="0">
                <a:solidFill>
                  <a:srgbClr val="333333"/>
                </a:solidFill>
                <a:latin typeface="Century Gothic" panose="020B0502020202020204" pitchFamily="34" charset="0"/>
                <a:cs typeface="Franklin Gothic Book"/>
              </a:rPr>
              <a:t>обсуждении проектов, разработке </a:t>
            </a:r>
            <a:r>
              <a:rPr sz="1250" dirty="0">
                <a:solidFill>
                  <a:srgbClr val="333333"/>
                </a:solidFill>
                <a:latin typeface="Century Gothic" panose="020B0502020202020204" pitchFamily="34" charset="0"/>
                <a:cs typeface="Franklin Gothic Book"/>
              </a:rPr>
              <a:t>дизайн- </a:t>
            </a:r>
            <a:r>
              <a:rPr sz="1250" spc="-340" dirty="0">
                <a:solidFill>
                  <a:srgbClr val="333333"/>
                </a:solidFill>
                <a:latin typeface="Century Gothic" panose="020B0502020202020204" pitchFamily="34" charset="0"/>
                <a:cs typeface="Franklin Gothic Book"/>
              </a:rPr>
              <a:t> </a:t>
            </a:r>
            <a:r>
              <a:rPr sz="1250" spc="-5" dirty="0">
                <a:solidFill>
                  <a:srgbClr val="333333"/>
                </a:solidFill>
                <a:latin typeface="Century Gothic" panose="020B0502020202020204" pitchFamily="34" charset="0"/>
                <a:cs typeface="Franklin Gothic Book"/>
              </a:rPr>
              <a:t>проектов.</a:t>
            </a:r>
            <a:endParaRPr sz="1250" dirty="0">
              <a:latin typeface="Century Gothic" panose="020B0502020202020204" pitchFamily="34" charset="0"/>
              <a:cs typeface="Franklin Gothic Book"/>
            </a:endParaRPr>
          </a:p>
        </p:txBody>
      </p:sp>
      <p:pic>
        <p:nvPicPr>
          <p:cNvPr id="8" name="object 8"/>
          <p:cNvPicPr/>
          <p:nvPr/>
        </p:nvPicPr>
        <p:blipFill>
          <a:blip r:embed="rId5" cstate="print"/>
          <a:stretch>
            <a:fillRect/>
          </a:stretch>
        </p:blipFill>
        <p:spPr>
          <a:xfrm>
            <a:off x="4346076" y="1082801"/>
            <a:ext cx="2134342" cy="962025"/>
          </a:xfrm>
          <a:prstGeom prst="rect">
            <a:avLst/>
          </a:prstGeom>
        </p:spPr>
      </p:pic>
      <p:sp>
        <p:nvSpPr>
          <p:cNvPr id="22" name="object 22"/>
          <p:cNvSpPr txBox="1"/>
          <p:nvPr/>
        </p:nvSpPr>
        <p:spPr>
          <a:xfrm>
            <a:off x="4040249" y="5350383"/>
            <a:ext cx="333375" cy="175048"/>
          </a:xfrm>
          <a:prstGeom prst="rect">
            <a:avLst/>
          </a:prstGeom>
        </p:spPr>
        <p:txBody>
          <a:bodyPr vert="horz" wrap="square" lIns="0" tIns="13335" rIns="0" bIns="0" rtlCol="0">
            <a:spAutoFit/>
          </a:bodyPr>
          <a:lstStyle/>
          <a:p>
            <a:pPr marL="12700">
              <a:lnSpc>
                <a:spcPct val="100000"/>
              </a:lnSpc>
              <a:spcBef>
                <a:spcPts val="105"/>
              </a:spcBef>
            </a:pPr>
            <a:r>
              <a:rPr lang="ru-RU" sz="1050" dirty="0" smtClean="0">
                <a:latin typeface="Calibri"/>
                <a:cs typeface="Calibri"/>
              </a:rPr>
              <a:t>55,6</a:t>
            </a:r>
            <a:endParaRPr sz="1050" dirty="0">
              <a:latin typeface="Calibri"/>
              <a:cs typeface="Calibri"/>
            </a:endParaRPr>
          </a:p>
        </p:txBody>
      </p:sp>
      <p:sp>
        <p:nvSpPr>
          <p:cNvPr id="23" name="object 23"/>
          <p:cNvSpPr txBox="1"/>
          <p:nvPr/>
        </p:nvSpPr>
        <p:spPr>
          <a:xfrm>
            <a:off x="4722748" y="5262859"/>
            <a:ext cx="342139" cy="175048"/>
          </a:xfrm>
          <a:prstGeom prst="rect">
            <a:avLst/>
          </a:prstGeom>
        </p:spPr>
        <p:txBody>
          <a:bodyPr vert="horz" wrap="square" lIns="0" tIns="13335" rIns="0" bIns="0" rtlCol="0">
            <a:spAutoFit/>
          </a:bodyPr>
          <a:lstStyle/>
          <a:p>
            <a:pPr marL="12700">
              <a:lnSpc>
                <a:spcPct val="100000"/>
              </a:lnSpc>
              <a:spcBef>
                <a:spcPts val="105"/>
              </a:spcBef>
            </a:pPr>
            <a:r>
              <a:rPr lang="ru-RU" sz="1050" b="1" dirty="0" smtClean="0">
                <a:latin typeface="Calibri"/>
                <a:cs typeface="Calibri"/>
              </a:rPr>
              <a:t>68,6</a:t>
            </a:r>
            <a:endParaRPr sz="1050" dirty="0">
              <a:latin typeface="Calibri"/>
              <a:cs typeface="Calibri"/>
            </a:endParaRPr>
          </a:p>
        </p:txBody>
      </p:sp>
      <p:sp>
        <p:nvSpPr>
          <p:cNvPr id="24" name="object 24"/>
          <p:cNvSpPr txBox="1"/>
          <p:nvPr/>
        </p:nvSpPr>
        <p:spPr>
          <a:xfrm>
            <a:off x="5409902" y="5243050"/>
            <a:ext cx="1553210" cy="175048"/>
          </a:xfrm>
          <a:prstGeom prst="rect">
            <a:avLst/>
          </a:prstGeom>
        </p:spPr>
        <p:txBody>
          <a:bodyPr vert="horz" wrap="square" lIns="0" tIns="13335" rIns="0" bIns="0" rtlCol="0">
            <a:spAutoFit/>
          </a:bodyPr>
          <a:lstStyle/>
          <a:p>
            <a:pPr marL="12700">
              <a:lnSpc>
                <a:spcPct val="100000"/>
              </a:lnSpc>
              <a:spcBef>
                <a:spcPts val="105"/>
              </a:spcBef>
              <a:tabLst>
                <a:tab pos="673735" algn="l"/>
                <a:tab pos="1335405" algn="l"/>
              </a:tabLst>
            </a:pPr>
            <a:r>
              <a:rPr lang="ru-RU" sz="1575" b="1" baseline="5291" dirty="0" smtClean="0">
                <a:latin typeface="Calibri"/>
                <a:cs typeface="Calibri"/>
              </a:rPr>
              <a:t>151,5</a:t>
            </a:r>
            <a:r>
              <a:rPr sz="1575" b="1" baseline="5291" dirty="0">
                <a:latin typeface="Calibri"/>
                <a:cs typeface="Calibri"/>
              </a:rPr>
              <a:t>	</a:t>
            </a:r>
            <a:r>
              <a:rPr lang="ru-RU" sz="1050" b="1" dirty="0" smtClean="0">
                <a:latin typeface="Calibri"/>
                <a:cs typeface="Calibri"/>
              </a:rPr>
              <a:t>0</a:t>
            </a:r>
            <a:r>
              <a:rPr sz="1050" b="1" dirty="0">
                <a:latin typeface="Calibri"/>
                <a:cs typeface="Calibri"/>
              </a:rPr>
              <a:t>	</a:t>
            </a:r>
            <a:r>
              <a:rPr lang="ru-RU" sz="1050" b="1" dirty="0" smtClean="0">
                <a:latin typeface="Calibri"/>
                <a:cs typeface="Calibri"/>
              </a:rPr>
              <a:t>0</a:t>
            </a:r>
            <a:endParaRPr sz="1050" dirty="0">
              <a:latin typeface="Calibri"/>
              <a:cs typeface="Calibri"/>
            </a:endParaRPr>
          </a:p>
        </p:txBody>
      </p:sp>
      <p:sp>
        <p:nvSpPr>
          <p:cNvPr id="25" name="object 25"/>
          <p:cNvSpPr txBox="1"/>
          <p:nvPr/>
        </p:nvSpPr>
        <p:spPr>
          <a:xfrm>
            <a:off x="4091685" y="5901308"/>
            <a:ext cx="319786" cy="166071"/>
          </a:xfrm>
          <a:prstGeom prst="rect">
            <a:avLst/>
          </a:prstGeom>
        </p:spPr>
        <p:txBody>
          <a:bodyPr vert="horz" wrap="square" lIns="0" tIns="12065" rIns="0" bIns="0" rtlCol="0">
            <a:spAutoFit/>
          </a:bodyPr>
          <a:lstStyle/>
          <a:p>
            <a:pPr marL="12700">
              <a:lnSpc>
                <a:spcPct val="100000"/>
              </a:lnSpc>
              <a:spcBef>
                <a:spcPts val="95"/>
              </a:spcBef>
            </a:pPr>
            <a:r>
              <a:rPr lang="ru-RU" sz="1000" b="1" spc="-10" dirty="0" smtClean="0">
                <a:solidFill>
                  <a:srgbClr val="585858"/>
                </a:solidFill>
                <a:latin typeface="Century Gothic" panose="020B0502020202020204" pitchFamily="34" charset="0"/>
                <a:cs typeface="Calibri"/>
              </a:rPr>
              <a:t>2020</a:t>
            </a:r>
            <a:endParaRPr sz="1000" b="1" dirty="0">
              <a:latin typeface="Century Gothic" panose="020B0502020202020204" pitchFamily="34" charset="0"/>
              <a:cs typeface="Calibri"/>
            </a:endParaRPr>
          </a:p>
        </p:txBody>
      </p:sp>
      <p:sp>
        <p:nvSpPr>
          <p:cNvPr id="26" name="object 26"/>
          <p:cNvSpPr txBox="1"/>
          <p:nvPr/>
        </p:nvSpPr>
        <p:spPr>
          <a:xfrm>
            <a:off x="4052061" y="6096568"/>
            <a:ext cx="461013" cy="166071"/>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585858"/>
                </a:solidFill>
                <a:latin typeface="Calibri"/>
                <a:cs typeface="Calibri"/>
              </a:rPr>
              <a:t>(</a:t>
            </a:r>
            <a:r>
              <a:rPr sz="1000" b="1" spc="-10" dirty="0">
                <a:solidFill>
                  <a:srgbClr val="585858"/>
                </a:solidFill>
                <a:latin typeface="Century Gothic" panose="020B0502020202020204" pitchFamily="34" charset="0"/>
                <a:cs typeface="Calibri"/>
              </a:rPr>
              <a:t>Факт)</a:t>
            </a:r>
            <a:endParaRPr sz="1000" b="1" dirty="0">
              <a:latin typeface="Century Gothic" panose="020B0502020202020204" pitchFamily="34" charset="0"/>
              <a:cs typeface="Calibri"/>
            </a:endParaRPr>
          </a:p>
        </p:txBody>
      </p:sp>
      <p:sp>
        <p:nvSpPr>
          <p:cNvPr id="27" name="object 27"/>
          <p:cNvSpPr txBox="1"/>
          <p:nvPr/>
        </p:nvSpPr>
        <p:spPr>
          <a:xfrm>
            <a:off x="4707128" y="5901308"/>
            <a:ext cx="467362" cy="332783"/>
          </a:xfrm>
          <a:prstGeom prst="rect">
            <a:avLst/>
          </a:prstGeom>
        </p:spPr>
        <p:txBody>
          <a:bodyPr vert="horz" wrap="square" lIns="0" tIns="12065" rIns="0" bIns="0" rtlCol="0">
            <a:spAutoFit/>
          </a:bodyPr>
          <a:lstStyle/>
          <a:p>
            <a:pPr marL="58419">
              <a:lnSpc>
                <a:spcPct val="100000"/>
              </a:lnSpc>
              <a:spcBef>
                <a:spcPts val="95"/>
              </a:spcBef>
            </a:pPr>
            <a:r>
              <a:rPr lang="ru-RU" sz="1000" b="1" spc="-10" dirty="0" smtClean="0">
                <a:solidFill>
                  <a:srgbClr val="585858"/>
                </a:solidFill>
                <a:latin typeface="Century Gothic" panose="020B0502020202020204" pitchFamily="34" charset="0"/>
                <a:cs typeface="Calibri"/>
              </a:rPr>
              <a:t>2021</a:t>
            </a:r>
          </a:p>
          <a:p>
            <a:pPr marL="58419">
              <a:lnSpc>
                <a:spcPct val="100000"/>
              </a:lnSpc>
              <a:spcBef>
                <a:spcPts val="95"/>
              </a:spcBef>
            </a:pPr>
            <a:r>
              <a:rPr sz="1000" b="1" spc="-10" dirty="0" smtClean="0">
                <a:solidFill>
                  <a:srgbClr val="585858"/>
                </a:solidFill>
                <a:latin typeface="Century Gothic" panose="020B0502020202020204" pitchFamily="34" charset="0"/>
                <a:cs typeface="Calibri"/>
              </a:rPr>
              <a:t>(</a:t>
            </a:r>
            <a:r>
              <a:rPr lang="ru-RU" sz="1000" b="1" spc="-10" dirty="0" smtClean="0">
                <a:solidFill>
                  <a:srgbClr val="585858"/>
                </a:solidFill>
                <a:latin typeface="Century Gothic" panose="020B0502020202020204" pitchFamily="34" charset="0"/>
                <a:cs typeface="Calibri"/>
              </a:rPr>
              <a:t>Факт)</a:t>
            </a:r>
            <a:endParaRPr sz="1000" b="1" dirty="0">
              <a:latin typeface="Century Gothic" panose="020B0502020202020204" pitchFamily="34" charset="0"/>
              <a:cs typeface="Calibri"/>
            </a:endParaRPr>
          </a:p>
        </p:txBody>
      </p:sp>
      <p:sp>
        <p:nvSpPr>
          <p:cNvPr id="28" name="object 28"/>
          <p:cNvSpPr txBox="1"/>
          <p:nvPr/>
        </p:nvSpPr>
        <p:spPr>
          <a:xfrm>
            <a:off x="5368544" y="5901308"/>
            <a:ext cx="467106" cy="332783"/>
          </a:xfrm>
          <a:prstGeom prst="rect">
            <a:avLst/>
          </a:prstGeom>
        </p:spPr>
        <p:txBody>
          <a:bodyPr vert="horz" wrap="square" lIns="0" tIns="12065" rIns="0" bIns="0" rtlCol="0">
            <a:spAutoFit/>
          </a:bodyPr>
          <a:lstStyle/>
          <a:p>
            <a:pPr marL="57785">
              <a:lnSpc>
                <a:spcPct val="100000"/>
              </a:lnSpc>
              <a:spcBef>
                <a:spcPts val="95"/>
              </a:spcBef>
            </a:pPr>
            <a:r>
              <a:rPr lang="ru-RU" sz="1000" b="1" spc="-10" dirty="0" smtClean="0">
                <a:solidFill>
                  <a:srgbClr val="585858"/>
                </a:solidFill>
                <a:latin typeface="Century Gothic" panose="020B0502020202020204" pitchFamily="34" charset="0"/>
                <a:cs typeface="Calibri"/>
              </a:rPr>
              <a:t>2022</a:t>
            </a:r>
          </a:p>
          <a:p>
            <a:pPr marL="57785">
              <a:lnSpc>
                <a:spcPct val="100000"/>
              </a:lnSpc>
              <a:spcBef>
                <a:spcPts val="95"/>
              </a:spcBef>
            </a:pPr>
            <a:r>
              <a:rPr sz="1000" b="1" spc="-10" dirty="0" smtClean="0">
                <a:solidFill>
                  <a:srgbClr val="585858"/>
                </a:solidFill>
                <a:latin typeface="Century Gothic" panose="020B0502020202020204" pitchFamily="34" charset="0"/>
                <a:cs typeface="Calibri"/>
              </a:rPr>
              <a:t>(</a:t>
            </a:r>
            <a:r>
              <a:rPr lang="ru-RU" sz="1000" b="1" spc="-10" dirty="0" smtClean="0">
                <a:solidFill>
                  <a:srgbClr val="585858"/>
                </a:solidFill>
                <a:latin typeface="Century Gothic" panose="020B0502020202020204" pitchFamily="34" charset="0"/>
                <a:cs typeface="Calibri"/>
              </a:rPr>
              <a:t>План</a:t>
            </a:r>
            <a:r>
              <a:rPr sz="1000" b="1" spc="-10" dirty="0" smtClean="0">
                <a:solidFill>
                  <a:srgbClr val="585858"/>
                </a:solidFill>
                <a:latin typeface="Century Gothic" panose="020B0502020202020204" pitchFamily="34" charset="0"/>
                <a:cs typeface="Calibri"/>
              </a:rPr>
              <a:t>)</a:t>
            </a:r>
            <a:endParaRPr sz="1000" b="1" dirty="0">
              <a:latin typeface="Century Gothic" panose="020B0502020202020204" pitchFamily="34" charset="0"/>
              <a:cs typeface="Calibri"/>
            </a:endParaRPr>
          </a:p>
        </p:txBody>
      </p:sp>
      <p:sp>
        <p:nvSpPr>
          <p:cNvPr id="29" name="object 29"/>
          <p:cNvSpPr txBox="1"/>
          <p:nvPr/>
        </p:nvSpPr>
        <p:spPr>
          <a:xfrm>
            <a:off x="6029704" y="5901308"/>
            <a:ext cx="567946" cy="332783"/>
          </a:xfrm>
          <a:prstGeom prst="rect">
            <a:avLst/>
          </a:prstGeom>
        </p:spPr>
        <p:txBody>
          <a:bodyPr vert="horz" wrap="square" lIns="0" tIns="12065" rIns="0" bIns="0" rtlCol="0">
            <a:spAutoFit/>
          </a:bodyPr>
          <a:lstStyle/>
          <a:p>
            <a:pPr marL="58419">
              <a:lnSpc>
                <a:spcPct val="100000"/>
              </a:lnSpc>
              <a:spcBef>
                <a:spcPts val="95"/>
              </a:spcBef>
            </a:pPr>
            <a:r>
              <a:rPr lang="ru-RU" sz="1000" b="1" spc="-10" dirty="0" smtClean="0">
                <a:solidFill>
                  <a:srgbClr val="585858"/>
                </a:solidFill>
                <a:latin typeface="Century Gothic" panose="020B0502020202020204" pitchFamily="34" charset="0"/>
                <a:cs typeface="Calibri"/>
              </a:rPr>
              <a:t>2023</a:t>
            </a:r>
          </a:p>
          <a:p>
            <a:pPr marL="58419">
              <a:lnSpc>
                <a:spcPct val="100000"/>
              </a:lnSpc>
              <a:spcBef>
                <a:spcPts val="95"/>
              </a:spcBef>
            </a:pPr>
            <a:r>
              <a:rPr lang="ru-RU" sz="1000" b="1" spc="-10" dirty="0" smtClean="0">
                <a:solidFill>
                  <a:srgbClr val="585858"/>
                </a:solidFill>
                <a:latin typeface="Century Gothic" panose="020B0502020202020204" pitchFamily="34" charset="0"/>
                <a:cs typeface="Calibri"/>
              </a:rPr>
              <a:t>(План</a:t>
            </a:r>
            <a:r>
              <a:rPr sz="1000" b="1" spc="-10" dirty="0" smtClean="0">
                <a:solidFill>
                  <a:srgbClr val="585858"/>
                </a:solidFill>
                <a:latin typeface="Century Gothic" panose="020B0502020202020204" pitchFamily="34" charset="0"/>
                <a:cs typeface="Calibri"/>
              </a:rPr>
              <a:t>)</a:t>
            </a:r>
            <a:endParaRPr sz="1000" b="1" dirty="0">
              <a:latin typeface="Century Gothic" panose="020B0502020202020204" pitchFamily="34" charset="0"/>
              <a:cs typeface="Calibri"/>
            </a:endParaRPr>
          </a:p>
        </p:txBody>
      </p:sp>
      <p:sp>
        <p:nvSpPr>
          <p:cNvPr id="30" name="object 30"/>
          <p:cNvSpPr txBox="1"/>
          <p:nvPr/>
        </p:nvSpPr>
        <p:spPr>
          <a:xfrm>
            <a:off x="6691120" y="5901308"/>
            <a:ext cx="516129" cy="319959"/>
          </a:xfrm>
          <a:prstGeom prst="rect">
            <a:avLst/>
          </a:prstGeom>
        </p:spPr>
        <p:txBody>
          <a:bodyPr vert="horz" wrap="square" lIns="0" tIns="12065" rIns="0" bIns="0" rtlCol="0">
            <a:spAutoFit/>
          </a:bodyPr>
          <a:lstStyle/>
          <a:p>
            <a:pPr marL="58419">
              <a:lnSpc>
                <a:spcPct val="100000"/>
              </a:lnSpc>
              <a:spcBef>
                <a:spcPts val="95"/>
              </a:spcBef>
            </a:pPr>
            <a:r>
              <a:rPr lang="ru-RU" sz="1000" b="1" spc="-10" dirty="0" smtClean="0">
                <a:solidFill>
                  <a:srgbClr val="585858"/>
                </a:solidFill>
                <a:latin typeface="Century Gothic" panose="020B0502020202020204" pitchFamily="34" charset="0"/>
                <a:cs typeface="Calibri"/>
              </a:rPr>
              <a:t>2024</a:t>
            </a:r>
            <a:endParaRPr sz="1000" b="1" dirty="0">
              <a:latin typeface="Century Gothic" panose="020B0502020202020204" pitchFamily="34" charset="0"/>
              <a:cs typeface="Calibri"/>
            </a:endParaRPr>
          </a:p>
          <a:p>
            <a:pPr marL="12700">
              <a:lnSpc>
                <a:spcPct val="100000"/>
              </a:lnSpc>
              <a:spcBef>
                <a:spcPts val="25"/>
              </a:spcBef>
            </a:pPr>
            <a:r>
              <a:rPr sz="1000" b="1" spc="-10" dirty="0">
                <a:solidFill>
                  <a:srgbClr val="585858"/>
                </a:solidFill>
                <a:latin typeface="Century Gothic" panose="020B0502020202020204" pitchFamily="34" charset="0"/>
                <a:cs typeface="Calibri"/>
              </a:rPr>
              <a:t>(План)</a:t>
            </a:r>
            <a:endParaRPr sz="1000" b="1" dirty="0">
              <a:latin typeface="Century Gothic" panose="020B0502020202020204" pitchFamily="34" charset="0"/>
              <a:cs typeface="Calibri"/>
            </a:endParaRPr>
          </a:p>
        </p:txBody>
      </p:sp>
      <p:sp>
        <p:nvSpPr>
          <p:cNvPr id="33" name="object 33"/>
          <p:cNvSpPr txBox="1"/>
          <p:nvPr/>
        </p:nvSpPr>
        <p:spPr>
          <a:xfrm>
            <a:off x="353973" y="7303761"/>
            <a:ext cx="3241039" cy="1688283"/>
          </a:xfrm>
          <a:prstGeom prst="rect">
            <a:avLst/>
          </a:prstGeom>
        </p:spPr>
        <p:txBody>
          <a:bodyPr vert="horz" wrap="square" lIns="0" tIns="13335" rIns="0" bIns="0" rtlCol="0">
            <a:spAutoFit/>
          </a:bodyPr>
          <a:lstStyle/>
          <a:p>
            <a:pPr indent="444500" algn="just"/>
            <a:r>
              <a:rPr lang="ru-RU" sz="1200" dirty="0" smtClean="0">
                <a:latin typeface="Century Gothic" panose="020B0502020202020204" pitchFamily="34" charset="0"/>
                <a:cs typeface="Franklin Gothic Book"/>
              </a:rPr>
              <a:t>В бюджете города на 2022 год на реализацию проекта предусмотрено 10,8 млн. рублей на </a:t>
            </a:r>
          </a:p>
          <a:p>
            <a:pPr indent="444500" algn="just"/>
            <a:r>
              <a:rPr lang="ru-RU" sz="1200" dirty="0" smtClean="0">
                <a:latin typeface="Century Gothic" panose="020B0502020202020204" pitchFamily="34" charset="0"/>
              </a:rPr>
              <a:t>обустройство </a:t>
            </a:r>
            <a:r>
              <a:rPr lang="ru-RU" sz="1200" dirty="0">
                <a:latin typeface="Century Gothic" panose="020B0502020202020204" pitchFamily="34" charset="0"/>
              </a:rPr>
              <a:t>спортивной площадки </a:t>
            </a:r>
            <a:r>
              <a:rPr lang="ru-RU" sz="1200" dirty="0" smtClean="0">
                <a:latin typeface="Century Gothic" panose="020B0502020202020204" pitchFamily="34" charset="0"/>
              </a:rPr>
              <a:t>по ул. Менделеева, 16А в муниципальном бюджетном общеобразовательном учреждении гимназия №10 ЛИК.</a:t>
            </a:r>
            <a:endParaRPr lang="ru-RU" sz="1200" dirty="0">
              <a:latin typeface="Century Gothic" panose="020B0502020202020204" pitchFamily="34" charset="0"/>
            </a:endParaRPr>
          </a:p>
          <a:p>
            <a:pPr marL="12700" marR="20320">
              <a:lnSpc>
                <a:spcPct val="100000"/>
              </a:lnSpc>
              <a:spcBef>
                <a:spcPts val="105"/>
              </a:spcBef>
            </a:pPr>
            <a:endParaRPr sz="1200" dirty="0">
              <a:latin typeface="Franklin Gothic Book"/>
              <a:cs typeface="Franklin Gothic Book"/>
            </a:endParaRPr>
          </a:p>
        </p:txBody>
      </p:sp>
      <p:pic>
        <p:nvPicPr>
          <p:cNvPr id="34" name="object 34"/>
          <p:cNvPicPr/>
          <p:nvPr/>
        </p:nvPicPr>
        <p:blipFill>
          <a:blip r:embed="rId6" cstate="print"/>
          <a:stretch>
            <a:fillRect/>
          </a:stretch>
        </p:blipFill>
        <p:spPr>
          <a:xfrm>
            <a:off x="913130" y="1347629"/>
            <a:ext cx="1834757" cy="546702"/>
          </a:xfrm>
          <a:prstGeom prst="rect">
            <a:avLst/>
          </a:prstGeom>
        </p:spPr>
      </p:pic>
      <p:sp>
        <p:nvSpPr>
          <p:cNvPr id="35" name="object 35"/>
          <p:cNvSpPr txBox="1"/>
          <p:nvPr/>
        </p:nvSpPr>
        <p:spPr>
          <a:xfrm>
            <a:off x="3900614" y="7281756"/>
            <a:ext cx="3408045" cy="1594411"/>
          </a:xfrm>
          <a:prstGeom prst="rect">
            <a:avLst/>
          </a:prstGeom>
        </p:spPr>
        <p:txBody>
          <a:bodyPr vert="horz" wrap="square" lIns="0" tIns="13335" rIns="0" bIns="0" rtlCol="0">
            <a:spAutoFit/>
          </a:bodyPr>
          <a:lstStyle/>
          <a:p>
            <a:pPr indent="450215" algn="just">
              <a:lnSpc>
                <a:spcPct val="107000"/>
              </a:lnSpc>
              <a:spcAft>
                <a:spcPts val="0"/>
              </a:spcAft>
            </a:pPr>
            <a:r>
              <a:rPr lang="ru-RU" sz="1200" dirty="0">
                <a:latin typeface="Century Gothic" panose="020B0502020202020204" pitchFamily="34" charset="0"/>
              </a:rPr>
              <a:t>В </a:t>
            </a:r>
            <a:r>
              <a:rPr lang="ru-RU" sz="1200" dirty="0" smtClean="0">
                <a:latin typeface="Century Gothic" panose="020B0502020202020204" pitchFamily="34" charset="0"/>
              </a:rPr>
              <a:t>2022 </a:t>
            </a:r>
            <a:r>
              <a:rPr lang="ru-RU" sz="1200" dirty="0">
                <a:latin typeface="Century Gothic" panose="020B0502020202020204" pitchFamily="34" charset="0"/>
              </a:rPr>
              <a:t>году предусмотрены средства </a:t>
            </a:r>
            <a:r>
              <a:rPr lang="ru-RU" sz="1200" dirty="0">
                <a:latin typeface="Century Gothic" panose="020B0502020202020204" pitchFamily="34" charset="0"/>
                <a:ea typeface="Times New Roman" panose="02020603050405020304" pitchFamily="18" charset="0"/>
                <a:cs typeface="Times New Roman" panose="02020603050405020304" pitchFamily="18" charset="0"/>
              </a:rPr>
              <a:t>на благоустройство бульвара Мира от Энерготехникума до отдела ЗАГС в сумме 148,2 млн. рублей.</a:t>
            </a:r>
            <a:endParaRPr lang="ru-RU" sz="1200" dirty="0">
              <a:latin typeface="Century Gothic" panose="020B050202020202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1200" dirty="0">
                <a:latin typeface="Century Gothic" panose="020B0502020202020204" pitchFamily="34" charset="0"/>
                <a:ea typeface="Times New Roman" panose="02020603050405020304" pitchFamily="18" charset="0"/>
                <a:cs typeface="Times New Roman" panose="02020603050405020304" pitchFamily="18" charset="0"/>
              </a:rPr>
              <a:t>Также, предусмотрены средства на проведение строительного контроля за счет средств бюджета города в 2022 году в сумме 3,3 млн. рублей. </a:t>
            </a:r>
            <a:endParaRPr lang="ru-RU" sz="12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0" name="Рисунок 59" descr="Безымянный.png"/>
          <p:cNvPicPr>
            <a:picLocks noChangeAspect="1"/>
          </p:cNvPicPr>
          <p:nvPr>
            <p:custDataLst>
              <p:tags r:id="rId1"/>
            </p:custDataLst>
          </p:nvPr>
        </p:nvPicPr>
        <p:blipFill>
          <a:blip r:embed="rId7" cstate="print"/>
          <a:stretch>
            <a:fillRect/>
          </a:stretch>
        </p:blipFill>
        <p:spPr>
          <a:xfrm>
            <a:off x="148580" y="1653983"/>
            <a:ext cx="596716" cy="529193"/>
          </a:xfrm>
          <a:prstGeom prst="rect">
            <a:avLst/>
          </a:prstGeom>
        </p:spPr>
      </p:pic>
      <p:graphicFrame>
        <p:nvGraphicFramePr>
          <p:cNvPr id="62" name="Диаграмма 61"/>
          <p:cNvGraphicFramePr/>
          <p:nvPr>
            <p:custDataLst>
              <p:tags r:id="rId2"/>
            </p:custDataLst>
            <p:extLst>
              <p:ext uri="{D42A27DB-BD31-4B8C-83A1-F6EECF244321}">
                <p14:modId xmlns:p14="http://schemas.microsoft.com/office/powerpoint/2010/main" val="879331653"/>
              </p:ext>
            </p:extLst>
          </p:nvPr>
        </p:nvGraphicFramePr>
        <p:xfrm>
          <a:off x="353974" y="5041442"/>
          <a:ext cx="3241039" cy="175305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0" name="Диаграмма 69"/>
          <p:cNvGraphicFramePr/>
          <p:nvPr>
            <p:extLst>
              <p:ext uri="{D42A27DB-BD31-4B8C-83A1-F6EECF244321}">
                <p14:modId xmlns:p14="http://schemas.microsoft.com/office/powerpoint/2010/main" val="4123609318"/>
              </p:ext>
            </p:extLst>
          </p:nvPr>
        </p:nvGraphicFramePr>
        <p:xfrm>
          <a:off x="3563124" y="5330574"/>
          <a:ext cx="3993376" cy="570735"/>
        </p:xfrm>
        <a:graphic>
          <a:graphicData uri="http://schemas.openxmlformats.org/drawingml/2006/chart">
            <c:chart xmlns:c="http://schemas.openxmlformats.org/drawingml/2006/chart" xmlns:r="http://schemas.openxmlformats.org/officeDocument/2006/relationships" r:id="rId9"/>
          </a:graphicData>
        </a:graphic>
      </p:graphicFrame>
      <p:sp>
        <p:nvSpPr>
          <p:cNvPr id="71" name="object 52"/>
          <p:cNvSpPr txBox="1"/>
          <p:nvPr/>
        </p:nvSpPr>
        <p:spPr>
          <a:xfrm>
            <a:off x="4098416" y="4722736"/>
            <a:ext cx="2966085" cy="540276"/>
          </a:xfrm>
          <a:prstGeom prst="rect">
            <a:avLst/>
          </a:prstGeom>
        </p:spPr>
        <p:txBody>
          <a:bodyPr vert="horz" wrap="square" lIns="0" tIns="9525" rIns="0" bIns="0" rtlCol="0">
            <a:spAutoFit/>
          </a:bodyPr>
          <a:lstStyle/>
          <a:p>
            <a:pPr marL="12700" marR="5080" algn="ctr">
              <a:lnSpc>
                <a:spcPct val="101699"/>
              </a:lnSpc>
              <a:spcBef>
                <a:spcPts val="75"/>
              </a:spcBef>
            </a:pPr>
            <a:r>
              <a:rPr lang="ru-RU" sz="1200" b="1" spc="-10" dirty="0" smtClean="0">
                <a:solidFill>
                  <a:srgbClr val="7E7E7E"/>
                </a:solidFill>
                <a:latin typeface="Century Gothic" panose="020B0502020202020204" pitchFamily="34" charset="0"/>
                <a:cs typeface="Calibri"/>
              </a:rPr>
              <a:t>Объем расходов на реализацию проектов</a:t>
            </a:r>
            <a:r>
              <a:rPr sz="1200" b="1" spc="-5" dirty="0" smtClean="0">
                <a:solidFill>
                  <a:srgbClr val="7E7E7E"/>
                </a:solidFill>
                <a:latin typeface="Century Gothic" panose="020B0502020202020204" pitchFamily="34" charset="0"/>
                <a:cs typeface="Calibri"/>
              </a:rPr>
              <a:t>, </a:t>
            </a:r>
            <a:r>
              <a:rPr sz="1200" b="1" spc="-260" dirty="0" smtClean="0">
                <a:solidFill>
                  <a:srgbClr val="7E7E7E"/>
                </a:solidFill>
                <a:latin typeface="Century Gothic" panose="020B0502020202020204" pitchFamily="34" charset="0"/>
                <a:cs typeface="Calibri"/>
              </a:rPr>
              <a:t> </a:t>
            </a:r>
            <a:r>
              <a:rPr sz="1200" b="1" spc="-5" dirty="0">
                <a:solidFill>
                  <a:srgbClr val="7E7E7E"/>
                </a:solidFill>
                <a:latin typeface="Century Gothic" panose="020B0502020202020204" pitchFamily="34" charset="0"/>
                <a:cs typeface="Calibri"/>
              </a:rPr>
              <a:t>млн.</a:t>
            </a:r>
            <a:r>
              <a:rPr sz="1200" b="1" spc="-10" dirty="0">
                <a:solidFill>
                  <a:srgbClr val="7E7E7E"/>
                </a:solidFill>
                <a:latin typeface="Century Gothic" panose="020B0502020202020204" pitchFamily="34" charset="0"/>
                <a:cs typeface="Calibri"/>
              </a:rPr>
              <a:t> руб.</a:t>
            </a:r>
            <a:endParaRPr sz="1200" dirty="0">
              <a:latin typeface="Century Gothic" panose="020B0502020202020204" pitchFamily="34" charset="0"/>
              <a:cs typeface="Calibri"/>
            </a:endParaRPr>
          </a:p>
          <a:p>
            <a:pPr marR="633730" algn="ctr">
              <a:lnSpc>
                <a:spcPts val="1195"/>
              </a:lnSpc>
            </a:pPr>
            <a:endParaRPr sz="1050" dirty="0">
              <a:latin typeface="Calibri"/>
              <a:cs typeface="Calibri"/>
            </a:endParaRPr>
          </a:p>
        </p:txBody>
      </p:sp>
      <p:sp>
        <p:nvSpPr>
          <p:cNvPr id="7" name="Прямоугольник 6"/>
          <p:cNvSpPr/>
          <p:nvPr/>
        </p:nvSpPr>
        <p:spPr>
          <a:xfrm>
            <a:off x="7125626" y="165100"/>
            <a:ext cx="420628" cy="338554"/>
          </a:xfrm>
          <a:prstGeom prst="rect">
            <a:avLst/>
          </a:prstGeom>
        </p:spPr>
        <p:txBody>
          <a:bodyPr wrap="none">
            <a:spAutoFit/>
          </a:bodyPr>
          <a:lstStyle/>
          <a:p>
            <a:pPr marR="5080" algn="r">
              <a:lnSpc>
                <a:spcPct val="100000"/>
              </a:lnSpc>
              <a:spcBef>
                <a:spcPts val="95"/>
              </a:spcBef>
            </a:pPr>
            <a:r>
              <a:rPr lang="ru-RU" sz="1600" b="1" dirty="0" smtClean="0">
                <a:latin typeface="Century Gothic" panose="020B0502020202020204" pitchFamily="34" charset="0"/>
                <a:cs typeface="Times New Roman"/>
              </a:rPr>
              <a:t>27</a:t>
            </a:r>
            <a:endParaRPr lang="ru-RU" sz="1600" dirty="0">
              <a:latin typeface="Century Gothic" panose="020B0502020202020204" pitchFamily="34" charset="0"/>
              <a:cs typeface="Times New Roman"/>
            </a:endParaRPr>
          </a:p>
        </p:txBody>
      </p:sp>
    </p:spTree>
    <p:extLst>
      <p:ext uri="{BB962C8B-B14F-4D97-AF65-F5344CB8AC3E}">
        <p14:creationId xmlns:p14="http://schemas.microsoft.com/office/powerpoint/2010/main" val="29136331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324618" y="2803678"/>
            <a:ext cx="6425431" cy="3393390"/>
          </a:xfrm>
          <a:prstGeom prst="rect">
            <a:avLst/>
          </a:prstGeom>
          <a:blipFill>
            <a:blip r:embed="rId2" cstate="print"/>
            <a:stretch>
              <a:fillRect/>
            </a:stretch>
          </a:blipFill>
        </p:spPr>
        <p:txBody>
          <a:bodyPr wrap="square" lIns="0" tIns="0" rIns="0" bIns="0" rtlCol="0"/>
          <a:lstStyle/>
          <a:p>
            <a:endParaRPr/>
          </a:p>
        </p:txBody>
      </p:sp>
      <p:sp>
        <p:nvSpPr>
          <p:cNvPr id="23" name="object 23"/>
          <p:cNvSpPr txBox="1"/>
          <p:nvPr/>
        </p:nvSpPr>
        <p:spPr>
          <a:xfrm>
            <a:off x="397942" y="233822"/>
            <a:ext cx="7012683" cy="2618024"/>
          </a:xfrm>
          <a:prstGeom prst="rect">
            <a:avLst/>
          </a:prstGeom>
        </p:spPr>
        <p:txBody>
          <a:bodyPr vert="horz" wrap="square" lIns="0" tIns="12065" rIns="0" bIns="0" rtlCol="0">
            <a:spAutoFit/>
          </a:bodyPr>
          <a:lstStyle/>
          <a:p>
            <a:pPr marR="5080" algn="r">
              <a:lnSpc>
                <a:spcPct val="100000"/>
              </a:lnSpc>
              <a:spcBef>
                <a:spcPts val="95"/>
              </a:spcBef>
            </a:pPr>
            <a:r>
              <a:rPr lang="ru-RU" sz="1600" b="1" dirty="0" smtClean="0">
                <a:latin typeface="Century Gothic" panose="020B0502020202020204" pitchFamily="34" charset="0"/>
                <a:cs typeface="Times New Roman"/>
              </a:rPr>
              <a:t>28</a:t>
            </a:r>
            <a:endParaRPr sz="1600" dirty="0">
              <a:latin typeface="Century Gothic" panose="020B0502020202020204" pitchFamily="34" charset="0"/>
              <a:cs typeface="Times New Roman"/>
            </a:endParaRPr>
          </a:p>
          <a:p>
            <a:pPr marR="5080" algn="ctr">
              <a:lnSpc>
                <a:spcPts val="2039"/>
              </a:lnSpc>
              <a:spcBef>
                <a:spcPts val="265"/>
              </a:spcBef>
            </a:pPr>
            <a:r>
              <a:rPr lang="ru-RU" sz="2000" b="1" u="sng" spc="-5" dirty="0" smtClean="0">
                <a:latin typeface="Century Gothic" panose="020B0502020202020204" pitchFamily="34" charset="0"/>
                <a:cs typeface="Franklin Gothic Medium"/>
              </a:rPr>
              <a:t>Муниципальная </a:t>
            </a:r>
            <a:r>
              <a:rPr lang="ru-RU" sz="2000" b="1" u="sng" spc="-5" dirty="0">
                <a:latin typeface="Century Gothic" panose="020B0502020202020204" pitchFamily="34" charset="0"/>
                <a:cs typeface="Franklin Gothic Medium"/>
              </a:rPr>
              <a:t>программа</a:t>
            </a:r>
            <a:r>
              <a:rPr lang="ru-RU" sz="2000" b="1" u="sng" spc="-5" dirty="0">
                <a:solidFill>
                  <a:srgbClr val="964A7B"/>
                </a:solidFill>
                <a:latin typeface="Century Gothic" panose="020B0502020202020204" pitchFamily="34" charset="0"/>
                <a:cs typeface="Franklin Gothic Medium"/>
              </a:rPr>
              <a:t> </a:t>
            </a:r>
          </a:p>
          <a:p>
            <a:pPr marR="5080" algn="ctr">
              <a:lnSpc>
                <a:spcPts val="2039"/>
              </a:lnSpc>
              <a:spcBef>
                <a:spcPts val="265"/>
              </a:spcBef>
            </a:pPr>
            <a:r>
              <a:rPr lang="ru-RU" b="1" u="sng" spc="-5" dirty="0" smtClean="0">
                <a:solidFill>
                  <a:srgbClr val="964A7B"/>
                </a:solidFill>
                <a:latin typeface="Century Gothic" panose="020B0502020202020204" pitchFamily="34" charset="0"/>
                <a:cs typeface="Franklin Gothic Medium"/>
              </a:rPr>
              <a:t>«Социальная поддержка граждан в городе Невинномысске»</a:t>
            </a:r>
            <a:endParaRPr lang="ru-RU" b="1" dirty="0">
              <a:latin typeface="Century Gothic" panose="020B0502020202020204" pitchFamily="34" charset="0"/>
              <a:cs typeface="Franklin Gothic Medium"/>
            </a:endParaRPr>
          </a:p>
          <a:p>
            <a:pPr marR="461645" algn="ctr">
              <a:lnSpc>
                <a:spcPct val="100000"/>
              </a:lnSpc>
              <a:spcBef>
                <a:spcPts val="145"/>
              </a:spcBef>
            </a:pPr>
            <a:endParaRPr lang="ru-RU" sz="1500" b="1" spc="-5" dirty="0" smtClean="0">
              <a:latin typeface="Century Gothic" panose="020B0502020202020204" pitchFamily="34" charset="0"/>
              <a:cs typeface="Cambria"/>
            </a:endParaRPr>
          </a:p>
          <a:p>
            <a:pPr marR="461645" algn="ctr">
              <a:lnSpc>
                <a:spcPct val="100000"/>
              </a:lnSpc>
              <a:spcBef>
                <a:spcPts val="145"/>
              </a:spcBef>
            </a:pPr>
            <a:r>
              <a:rPr sz="1500" b="1" spc="-5" dirty="0" smtClean="0">
                <a:latin typeface="Century Gothic" panose="020B0502020202020204" pitchFamily="34" charset="0"/>
                <a:cs typeface="Cambria"/>
              </a:rPr>
              <a:t>РАСХОДЫ</a:t>
            </a:r>
            <a:r>
              <a:rPr sz="1500" b="1" spc="-5" dirty="0">
                <a:latin typeface="Century Gothic" panose="020B0502020202020204" pitchFamily="34" charset="0"/>
                <a:cs typeface="Cambria"/>
              </a:rPr>
              <a:t>:</a:t>
            </a:r>
            <a:endParaRPr sz="1500" b="1" dirty="0">
              <a:latin typeface="Century Gothic" panose="020B0502020202020204" pitchFamily="34" charset="0"/>
              <a:cs typeface="Cambria"/>
            </a:endParaRPr>
          </a:p>
          <a:p>
            <a:pPr marR="462915" algn="ctr">
              <a:lnSpc>
                <a:spcPct val="100000"/>
              </a:lnSpc>
              <a:spcBef>
                <a:spcPts val="165"/>
              </a:spcBef>
            </a:pPr>
            <a:r>
              <a:rPr sz="1500" b="1" spc="-5" dirty="0" smtClean="0">
                <a:latin typeface="Century Gothic" panose="020B0502020202020204" pitchFamily="34" charset="0"/>
                <a:cs typeface="Cambria"/>
              </a:rPr>
              <a:t>202</a:t>
            </a:r>
            <a:r>
              <a:rPr lang="ru-RU" sz="1500" b="1" spc="-5" dirty="0" smtClean="0">
                <a:latin typeface="Century Gothic" panose="020B0502020202020204" pitchFamily="34" charset="0"/>
                <a:cs typeface="Cambria"/>
              </a:rPr>
              <a:t>2</a:t>
            </a:r>
            <a:r>
              <a:rPr sz="1500" b="1" spc="-5" dirty="0" smtClean="0">
                <a:latin typeface="Century Gothic" panose="020B0502020202020204" pitchFamily="34" charset="0"/>
                <a:cs typeface="Cambria"/>
              </a:rPr>
              <a:t> </a:t>
            </a:r>
            <a:r>
              <a:rPr sz="1500" b="1" spc="-5" dirty="0">
                <a:latin typeface="Century Gothic" panose="020B0502020202020204" pitchFamily="34" charset="0"/>
                <a:cs typeface="Cambria"/>
              </a:rPr>
              <a:t>ГОД </a:t>
            </a:r>
            <a:r>
              <a:rPr sz="1500" b="1" dirty="0">
                <a:latin typeface="Century Gothic" panose="020B0502020202020204" pitchFamily="34" charset="0"/>
                <a:cs typeface="Cambria"/>
              </a:rPr>
              <a:t>– </a:t>
            </a:r>
            <a:r>
              <a:rPr lang="ru-RU" sz="1500" b="1" dirty="0" smtClean="0">
                <a:latin typeface="Century Gothic" panose="020B0502020202020204" pitchFamily="34" charset="0"/>
                <a:cs typeface="Cambria"/>
              </a:rPr>
              <a:t>982,7</a:t>
            </a:r>
            <a:r>
              <a:rPr sz="1500" b="1" spc="-5" dirty="0" smtClean="0">
                <a:latin typeface="Century Gothic" panose="020B0502020202020204" pitchFamily="34" charset="0"/>
                <a:cs typeface="Cambria"/>
              </a:rPr>
              <a:t> </a:t>
            </a:r>
            <a:r>
              <a:rPr sz="1500" b="1" dirty="0">
                <a:latin typeface="Century Gothic" panose="020B0502020202020204" pitchFamily="34" charset="0"/>
                <a:cs typeface="Cambria"/>
              </a:rPr>
              <a:t>МЛН. </a:t>
            </a:r>
            <a:r>
              <a:rPr sz="1500" b="1" spc="-5" dirty="0">
                <a:latin typeface="Century Gothic" panose="020B0502020202020204" pitchFamily="34" charset="0"/>
                <a:cs typeface="Cambria"/>
              </a:rPr>
              <a:t>РУБЛЕЙ, </a:t>
            </a:r>
            <a:r>
              <a:rPr sz="1500" b="1" spc="-10" dirty="0" smtClean="0">
                <a:latin typeface="Century Gothic" panose="020B0502020202020204" pitchFamily="34" charset="0"/>
                <a:cs typeface="Cambria"/>
              </a:rPr>
              <a:t>202</a:t>
            </a:r>
            <a:r>
              <a:rPr lang="ru-RU" sz="1500" b="1" spc="-10" dirty="0" smtClean="0">
                <a:latin typeface="Century Gothic" panose="020B0502020202020204" pitchFamily="34" charset="0"/>
                <a:cs typeface="Cambria"/>
              </a:rPr>
              <a:t>3</a:t>
            </a:r>
            <a:r>
              <a:rPr sz="1500" b="1" spc="-10" dirty="0" smtClean="0">
                <a:latin typeface="Century Gothic" panose="020B0502020202020204" pitchFamily="34" charset="0"/>
                <a:cs typeface="Cambria"/>
              </a:rPr>
              <a:t> </a:t>
            </a:r>
            <a:r>
              <a:rPr sz="1500" b="1" dirty="0">
                <a:latin typeface="Century Gothic" panose="020B0502020202020204" pitchFamily="34" charset="0"/>
                <a:cs typeface="Cambria"/>
              </a:rPr>
              <a:t>ГОД – </a:t>
            </a:r>
            <a:r>
              <a:rPr lang="ru-RU" sz="1500" b="1" dirty="0" smtClean="0">
                <a:latin typeface="Century Gothic" panose="020B0502020202020204" pitchFamily="34" charset="0"/>
                <a:cs typeface="Cambria"/>
              </a:rPr>
              <a:t>1020,1</a:t>
            </a:r>
            <a:r>
              <a:rPr sz="1500" b="1" spc="-5" dirty="0" smtClean="0">
                <a:latin typeface="Century Gothic" panose="020B0502020202020204" pitchFamily="34" charset="0"/>
                <a:cs typeface="Cambria"/>
              </a:rPr>
              <a:t> </a:t>
            </a:r>
            <a:r>
              <a:rPr sz="1500" b="1" spc="-5" dirty="0">
                <a:latin typeface="Century Gothic" panose="020B0502020202020204" pitchFamily="34" charset="0"/>
                <a:cs typeface="Cambria"/>
              </a:rPr>
              <a:t>МЛН.</a:t>
            </a:r>
            <a:r>
              <a:rPr sz="1500" b="1" spc="40" dirty="0">
                <a:latin typeface="Century Gothic" panose="020B0502020202020204" pitchFamily="34" charset="0"/>
                <a:cs typeface="Cambria"/>
              </a:rPr>
              <a:t> </a:t>
            </a:r>
            <a:r>
              <a:rPr sz="1500" b="1" spc="-5" dirty="0">
                <a:latin typeface="Century Gothic" panose="020B0502020202020204" pitchFamily="34" charset="0"/>
                <a:cs typeface="Cambria"/>
              </a:rPr>
              <a:t>РУБЛЕЙ,</a:t>
            </a:r>
            <a:endParaRPr sz="1500" b="1" dirty="0">
              <a:latin typeface="Century Gothic" panose="020B0502020202020204" pitchFamily="34" charset="0"/>
              <a:cs typeface="Cambria"/>
            </a:endParaRPr>
          </a:p>
          <a:p>
            <a:pPr marL="1739900">
              <a:lnSpc>
                <a:spcPct val="100000"/>
              </a:lnSpc>
              <a:spcBef>
                <a:spcPts val="150"/>
              </a:spcBef>
            </a:pPr>
            <a:r>
              <a:rPr sz="1500" b="1" spc="-5" dirty="0" smtClean="0">
                <a:latin typeface="Century Gothic" panose="020B0502020202020204" pitchFamily="34" charset="0"/>
                <a:cs typeface="Cambria"/>
              </a:rPr>
              <a:t>202</a:t>
            </a:r>
            <a:r>
              <a:rPr lang="ru-RU" sz="1500" b="1" spc="-5" dirty="0" smtClean="0">
                <a:latin typeface="Century Gothic" panose="020B0502020202020204" pitchFamily="34" charset="0"/>
                <a:cs typeface="Cambria"/>
              </a:rPr>
              <a:t>4</a:t>
            </a:r>
            <a:r>
              <a:rPr sz="1500" b="1" spc="-5" dirty="0" smtClean="0">
                <a:latin typeface="Century Gothic" panose="020B0502020202020204" pitchFamily="34" charset="0"/>
                <a:cs typeface="Cambria"/>
              </a:rPr>
              <a:t> </a:t>
            </a:r>
            <a:r>
              <a:rPr sz="1500" b="1" spc="-5" dirty="0">
                <a:latin typeface="Century Gothic" panose="020B0502020202020204" pitchFamily="34" charset="0"/>
                <a:cs typeface="Cambria"/>
              </a:rPr>
              <a:t>ГОД </a:t>
            </a:r>
            <a:r>
              <a:rPr sz="1500" b="1" dirty="0">
                <a:latin typeface="Century Gothic" panose="020B0502020202020204" pitchFamily="34" charset="0"/>
                <a:cs typeface="Cambria"/>
              </a:rPr>
              <a:t>– </a:t>
            </a:r>
            <a:r>
              <a:rPr lang="ru-RU" sz="1500" b="1" dirty="0" smtClean="0">
                <a:latin typeface="Century Gothic" panose="020B0502020202020204" pitchFamily="34" charset="0"/>
                <a:cs typeface="Cambria"/>
              </a:rPr>
              <a:t>1056,6</a:t>
            </a:r>
            <a:r>
              <a:rPr sz="1500" b="1" spc="-5" dirty="0" smtClean="0">
                <a:latin typeface="Century Gothic" panose="020B0502020202020204" pitchFamily="34" charset="0"/>
                <a:cs typeface="Cambria"/>
              </a:rPr>
              <a:t> </a:t>
            </a:r>
            <a:r>
              <a:rPr sz="1500" b="1" dirty="0">
                <a:latin typeface="Century Gothic" panose="020B0502020202020204" pitchFamily="34" charset="0"/>
                <a:cs typeface="Cambria"/>
              </a:rPr>
              <a:t>МЛН.</a:t>
            </a:r>
            <a:r>
              <a:rPr sz="1500" b="1" spc="-40" dirty="0">
                <a:latin typeface="Century Gothic" panose="020B0502020202020204" pitchFamily="34" charset="0"/>
                <a:cs typeface="Cambria"/>
              </a:rPr>
              <a:t> </a:t>
            </a:r>
            <a:r>
              <a:rPr sz="1500" b="1" spc="-5" dirty="0" smtClean="0">
                <a:latin typeface="Century Gothic" panose="020B0502020202020204" pitchFamily="34" charset="0"/>
                <a:cs typeface="Cambria"/>
              </a:rPr>
              <a:t>РУБЛЕЙ</a:t>
            </a:r>
            <a:endParaRPr lang="ru-RU" sz="1500" b="1" dirty="0">
              <a:latin typeface="Century Gothic" panose="020B0502020202020204" pitchFamily="34" charset="0"/>
              <a:cs typeface="Cambria"/>
            </a:endParaRPr>
          </a:p>
          <a:p>
            <a:pPr marL="1739900" indent="-1654175">
              <a:lnSpc>
                <a:spcPct val="100000"/>
              </a:lnSpc>
              <a:spcBef>
                <a:spcPts val="150"/>
              </a:spcBef>
            </a:pPr>
            <a:endParaRPr lang="ru-RU" sz="1500" b="1" spc="-5" dirty="0" smtClean="0">
              <a:solidFill>
                <a:srgbClr val="4AACC5"/>
              </a:solidFill>
              <a:latin typeface="Calibri"/>
              <a:cs typeface="Calibri"/>
            </a:endParaRPr>
          </a:p>
          <a:p>
            <a:pPr marL="1739900" indent="-1654175">
              <a:lnSpc>
                <a:spcPct val="100000"/>
              </a:lnSpc>
              <a:spcBef>
                <a:spcPts val="150"/>
              </a:spcBef>
            </a:pPr>
            <a:r>
              <a:rPr sz="1500" b="1" spc="-5" dirty="0" smtClean="0">
                <a:solidFill>
                  <a:srgbClr val="4AACC5"/>
                </a:solidFill>
                <a:latin typeface="Century Gothic" panose="020B0502020202020204" pitchFamily="34" charset="0"/>
                <a:cs typeface="Calibri"/>
              </a:rPr>
              <a:t>ДИНАМИКА</a:t>
            </a:r>
            <a:r>
              <a:rPr sz="1500" b="1" spc="-80" dirty="0" smtClean="0">
                <a:solidFill>
                  <a:srgbClr val="4AACC5"/>
                </a:solidFill>
                <a:latin typeface="Century Gothic" panose="020B0502020202020204" pitchFamily="34" charset="0"/>
                <a:cs typeface="Calibri"/>
              </a:rPr>
              <a:t> </a:t>
            </a:r>
            <a:r>
              <a:rPr sz="1500" b="1" dirty="0" smtClean="0">
                <a:solidFill>
                  <a:srgbClr val="4AACC5"/>
                </a:solidFill>
                <a:latin typeface="Century Gothic" panose="020B0502020202020204" pitchFamily="34" charset="0"/>
                <a:cs typeface="Calibri"/>
              </a:rPr>
              <a:t>РАСХОДОВ</a:t>
            </a:r>
            <a:r>
              <a:rPr lang="ru-RU" sz="1500" dirty="0">
                <a:latin typeface="Century Gothic" panose="020B0502020202020204" pitchFamily="34" charset="0"/>
                <a:cs typeface="Calibri"/>
              </a:rPr>
              <a:t> </a:t>
            </a:r>
            <a:r>
              <a:rPr lang="ru-RU" sz="1500" dirty="0" smtClean="0">
                <a:latin typeface="Century Gothic" panose="020B0502020202020204" pitchFamily="34" charset="0"/>
                <a:cs typeface="Calibri"/>
              </a:rPr>
              <a:t>                                                  </a:t>
            </a:r>
            <a:r>
              <a:rPr lang="ru-RU" sz="1300" spc="-5" dirty="0" smtClean="0">
                <a:solidFill>
                  <a:srgbClr val="16375E"/>
                </a:solidFill>
                <a:latin typeface="Century Gothic" panose="020B0502020202020204" pitchFamily="34" charset="0"/>
                <a:cs typeface="Times New Roman"/>
              </a:rPr>
              <a:t>млн</a:t>
            </a:r>
            <a:r>
              <a:rPr sz="1300" spc="-5" dirty="0" smtClean="0">
                <a:solidFill>
                  <a:srgbClr val="16375E"/>
                </a:solidFill>
                <a:latin typeface="Century Gothic" panose="020B0502020202020204" pitchFamily="34" charset="0"/>
                <a:cs typeface="Times New Roman"/>
              </a:rPr>
              <a:t>.</a:t>
            </a:r>
            <a:r>
              <a:rPr sz="1300" spc="-70" dirty="0" smtClean="0">
                <a:solidFill>
                  <a:srgbClr val="16375E"/>
                </a:solidFill>
                <a:latin typeface="Century Gothic" panose="020B0502020202020204" pitchFamily="34" charset="0"/>
                <a:cs typeface="Times New Roman"/>
              </a:rPr>
              <a:t> </a:t>
            </a:r>
            <a:r>
              <a:rPr sz="1300" spc="-15" dirty="0">
                <a:solidFill>
                  <a:srgbClr val="16375E"/>
                </a:solidFill>
                <a:latin typeface="Century Gothic" panose="020B0502020202020204" pitchFamily="34" charset="0"/>
                <a:cs typeface="Times New Roman"/>
              </a:rPr>
              <a:t>рублей</a:t>
            </a:r>
            <a:endParaRPr sz="1300" dirty="0">
              <a:latin typeface="Century Gothic" panose="020B0502020202020204" pitchFamily="34" charset="0"/>
              <a:cs typeface="Times New Roman"/>
            </a:endParaRPr>
          </a:p>
        </p:txBody>
      </p:sp>
      <p:sp>
        <p:nvSpPr>
          <p:cNvPr id="24" name="object 24"/>
          <p:cNvSpPr txBox="1"/>
          <p:nvPr/>
        </p:nvSpPr>
        <p:spPr>
          <a:xfrm>
            <a:off x="257050" y="6818054"/>
            <a:ext cx="6797800" cy="922688"/>
          </a:xfrm>
          <a:prstGeom prst="rect">
            <a:avLst/>
          </a:prstGeom>
        </p:spPr>
        <p:txBody>
          <a:bodyPr vert="horz" wrap="square" lIns="0" tIns="24765" rIns="0" bIns="0" rtlCol="0">
            <a:spAutoFit/>
          </a:bodyPr>
          <a:lstStyle/>
          <a:p>
            <a:pPr marL="11113" marR="5080" indent="433388" algn="just">
              <a:lnSpc>
                <a:spcPts val="1440"/>
              </a:lnSpc>
              <a:spcBef>
                <a:spcPts val="195"/>
              </a:spcBef>
            </a:pPr>
            <a:r>
              <a:rPr lang="ru-RU" sz="1400" b="1" dirty="0" smtClean="0">
                <a:latin typeface="Century Gothic" panose="020B0502020202020204" pitchFamily="34" charset="0"/>
              </a:rPr>
              <a:t>Подпрограмма </a:t>
            </a:r>
            <a:r>
              <a:rPr lang="ru-RU" sz="1400" b="1" dirty="0">
                <a:latin typeface="Century Gothic" panose="020B0502020202020204" pitchFamily="34" charset="0"/>
              </a:rPr>
              <a:t>«Предоставление мер социальной поддержки и социальной помощи отдельным категориям граждан»</a:t>
            </a:r>
            <a:r>
              <a:rPr lang="ru-RU" sz="1400" dirty="0">
                <a:latin typeface="Century Gothic" panose="020B0502020202020204" pitchFamily="34" charset="0"/>
              </a:rPr>
              <a:t> </a:t>
            </a:r>
            <a:r>
              <a:rPr lang="ru-RU" sz="1200" dirty="0">
                <a:latin typeface="Century Gothic" panose="020B0502020202020204" pitchFamily="34" charset="0"/>
              </a:rPr>
              <a:t>направлена на выполнение государственных обязательств по социальной поддержке граждан Российской Федерации, проживающих на территории города Невинномысска.</a:t>
            </a:r>
          </a:p>
          <a:p>
            <a:pPr marR="44450" algn="just">
              <a:lnSpc>
                <a:spcPts val="1400"/>
              </a:lnSpc>
            </a:pPr>
            <a:endParaRPr sz="1250" dirty="0">
              <a:latin typeface="Century Gothic" panose="020B0502020202020204" pitchFamily="34" charset="0"/>
              <a:cs typeface="Times New Roman"/>
            </a:endParaRPr>
          </a:p>
        </p:txBody>
      </p:sp>
      <p:graphicFrame>
        <p:nvGraphicFramePr>
          <p:cNvPr id="52" name="Диаграмма 51"/>
          <p:cNvGraphicFramePr/>
          <p:nvPr>
            <p:extLst>
              <p:ext uri="{D42A27DB-BD31-4B8C-83A1-F6EECF244321}">
                <p14:modId xmlns:p14="http://schemas.microsoft.com/office/powerpoint/2010/main" val="871981839"/>
              </p:ext>
            </p:extLst>
          </p:nvPr>
        </p:nvGraphicFramePr>
        <p:xfrm>
          <a:off x="525264" y="2957988"/>
          <a:ext cx="5824240" cy="2834605"/>
        </p:xfrm>
        <a:graphic>
          <a:graphicData uri="http://schemas.openxmlformats.org/drawingml/2006/chart">
            <c:chart xmlns:c="http://schemas.openxmlformats.org/drawingml/2006/chart" xmlns:r="http://schemas.openxmlformats.org/officeDocument/2006/relationships" r:id="rId3"/>
          </a:graphicData>
        </a:graphic>
      </p:graphicFrame>
      <p:sp>
        <p:nvSpPr>
          <p:cNvPr id="53" name="TextBox 1"/>
          <p:cNvSpPr txBox="1"/>
          <p:nvPr/>
        </p:nvSpPr>
        <p:spPr>
          <a:xfrm>
            <a:off x="2607564" y="3647682"/>
            <a:ext cx="533400" cy="26261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u="sng" dirty="0" smtClean="0">
                <a:latin typeface="Century Gothic" panose="020B0502020202020204" pitchFamily="34" charset="0"/>
              </a:rPr>
              <a:t>982,7</a:t>
            </a:r>
            <a:endParaRPr lang="ru-RU" sz="1400" b="1" u="sng" dirty="0">
              <a:latin typeface="Century Gothic" panose="020B0502020202020204" pitchFamily="34" charset="0"/>
            </a:endParaRPr>
          </a:p>
        </p:txBody>
      </p:sp>
      <p:sp>
        <p:nvSpPr>
          <p:cNvPr id="54" name="TextBox 1"/>
          <p:cNvSpPr txBox="1"/>
          <p:nvPr/>
        </p:nvSpPr>
        <p:spPr>
          <a:xfrm>
            <a:off x="3718182" y="3385064"/>
            <a:ext cx="533400" cy="26261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u="sng" dirty="0" smtClean="0">
                <a:latin typeface="Century Gothic" panose="020B0502020202020204" pitchFamily="34" charset="0"/>
              </a:rPr>
              <a:t>1020,1</a:t>
            </a:r>
            <a:endParaRPr lang="ru-RU" sz="1400" b="1" u="sng" dirty="0">
              <a:latin typeface="Century Gothic" panose="020B0502020202020204" pitchFamily="34" charset="0"/>
            </a:endParaRPr>
          </a:p>
        </p:txBody>
      </p:sp>
      <p:sp>
        <p:nvSpPr>
          <p:cNvPr id="55" name="TextBox 1"/>
          <p:cNvSpPr txBox="1"/>
          <p:nvPr/>
        </p:nvSpPr>
        <p:spPr>
          <a:xfrm>
            <a:off x="4887161" y="3131434"/>
            <a:ext cx="533400" cy="26261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u="sng" dirty="0" smtClean="0">
                <a:latin typeface="Century Gothic" panose="020B0502020202020204" pitchFamily="34" charset="0"/>
              </a:rPr>
              <a:t>1056,6</a:t>
            </a:r>
            <a:endParaRPr lang="ru-RU" sz="1400" b="1" u="sng" dirty="0">
              <a:latin typeface="Century Gothic" panose="020B0502020202020204" pitchFamily="34" charset="0"/>
            </a:endParaRPr>
          </a:p>
        </p:txBody>
      </p:sp>
      <p:sp>
        <p:nvSpPr>
          <p:cNvPr id="57" name="Прямоугольник 56"/>
          <p:cNvSpPr/>
          <p:nvPr/>
        </p:nvSpPr>
        <p:spPr>
          <a:xfrm>
            <a:off x="112947" y="7593045"/>
            <a:ext cx="7086007" cy="2858988"/>
          </a:xfrm>
          <a:prstGeom prst="rect">
            <a:avLst/>
          </a:prstGeom>
        </p:spPr>
        <p:txBody>
          <a:bodyPr wrap="square">
            <a:spAutoFit/>
          </a:bodyPr>
          <a:lstStyle/>
          <a:p>
            <a:pPr indent="450215" algn="just">
              <a:lnSpc>
                <a:spcPct val="107000"/>
              </a:lnSpc>
              <a:spcAft>
                <a:spcPts val="0"/>
              </a:spcAft>
            </a:pPr>
            <a:r>
              <a:rPr lang="ru-RU" sz="1200" dirty="0">
                <a:latin typeface="Century Gothic" panose="020B0502020202020204" pitchFamily="34" charset="0"/>
                <a:ea typeface="Times New Roman" panose="02020603050405020304" pitchFamily="18" charset="0"/>
                <a:cs typeface="Times New Roman" panose="02020603050405020304" pitchFamily="18" charset="0"/>
              </a:rPr>
              <a:t>В рамках данной подпрограммы за счет средств федерального и краевого бюджетов предоставляются меры социальной поддержки отдельным категориям граждан (ежемесячные денежные выплаты (компенсации), социальная помощь населению и т.д.).</a:t>
            </a:r>
            <a:r>
              <a:rPr lang="ru-RU" sz="1200" dirty="0">
                <a:latin typeface="Century Gothic" panose="020B0502020202020204" pitchFamily="34" charset="0"/>
                <a:ea typeface="Calibri" panose="020F0502020204030204" pitchFamily="34" charset="0"/>
                <a:cs typeface="Times New Roman" panose="02020603050405020304" pitchFamily="18" charset="0"/>
              </a:rPr>
              <a:t> Кроме того, в состав данной подпрограммы входит единая субвенция, которая включает в себя такие расходы, как обеспечение мер социальной поддержки ветеранов труда, тружеников тыла, ветеранов труда Ставропольского края и реабилитированных лиц и лиц, признанных пострадавшими от политических репрессий, ежемесячную доплату к пенсии гражданам, ставшим инвалидами при исполнении служебных обязанностей в районах боевых действий, ежемесячную денежную выплату семьям погибших ветеранов боевых действий, предоставление гражданам субсидий на оплату жилого помещения и коммунальных услуг, а также дополнительные меры социальной поддержки в виде дополнительной компенсации расходов на оплату жилых помещений и коммунальных услуг участникам, инвалидам Великой Отечественной войны и бывшим несовершеннолетним узникам.</a:t>
            </a:r>
            <a:endParaRPr lang="ru-RU" sz="12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8" name="object 55"/>
          <p:cNvSpPr txBox="1"/>
          <p:nvPr/>
        </p:nvSpPr>
        <p:spPr>
          <a:xfrm>
            <a:off x="257050" y="6218176"/>
            <a:ext cx="6991350" cy="528222"/>
          </a:xfrm>
          <a:prstGeom prst="rect">
            <a:avLst/>
          </a:prstGeom>
        </p:spPr>
        <p:txBody>
          <a:bodyPr vert="horz" wrap="square" lIns="0" tIns="24765" rIns="0" bIns="0" rtlCol="0">
            <a:spAutoFit/>
          </a:bodyPr>
          <a:lstStyle/>
          <a:p>
            <a:pPr marL="12700" marR="446405">
              <a:lnSpc>
                <a:spcPct val="109300"/>
              </a:lnSpc>
              <a:spcBef>
                <a:spcPts val="1115"/>
              </a:spcBef>
            </a:pPr>
            <a:r>
              <a:rPr sz="1500" b="1" spc="-5" dirty="0" smtClean="0">
                <a:solidFill>
                  <a:srgbClr val="4AACC5"/>
                </a:solidFill>
                <a:latin typeface="Calibri"/>
                <a:cs typeface="Calibri"/>
              </a:rPr>
              <a:t>МЕРОПРИЯТИЯ </a:t>
            </a:r>
            <a:r>
              <a:rPr sz="1500" b="1" spc="-5" dirty="0">
                <a:solidFill>
                  <a:srgbClr val="4AACC5"/>
                </a:solidFill>
                <a:latin typeface="Calibri"/>
                <a:cs typeface="Calibri"/>
              </a:rPr>
              <a:t>МУНИЦИПАЛЬНОЙ ПРОГРАММЫ «СОЦИАЛЬНАЯ ПОДДЕРЖКА  ГРАЖДАН </a:t>
            </a:r>
            <a:r>
              <a:rPr lang="ru-RU" sz="1500" b="1" spc="-5" dirty="0" smtClean="0">
                <a:solidFill>
                  <a:srgbClr val="4AACC5"/>
                </a:solidFill>
                <a:latin typeface="Calibri"/>
                <a:cs typeface="Calibri"/>
              </a:rPr>
              <a:t>В ГОРОДЕ НЕВИННОМЫССКЕ</a:t>
            </a:r>
            <a:r>
              <a:rPr sz="1500" b="1" spc="-5" dirty="0" smtClean="0">
                <a:solidFill>
                  <a:srgbClr val="4AACC5"/>
                </a:solidFill>
                <a:latin typeface="Calibri"/>
                <a:cs typeface="Calibri"/>
              </a:rPr>
              <a:t>»</a:t>
            </a:r>
            <a:r>
              <a:rPr lang="ru-RU" sz="1500" dirty="0">
                <a:latin typeface="Calibri"/>
                <a:cs typeface="Calibri"/>
              </a:rPr>
              <a:t> </a:t>
            </a:r>
            <a:r>
              <a:rPr sz="1500" b="1" dirty="0" smtClean="0">
                <a:solidFill>
                  <a:srgbClr val="4AACC5"/>
                </a:solidFill>
                <a:latin typeface="Calibri"/>
                <a:cs typeface="Calibri"/>
              </a:rPr>
              <a:t>НА </a:t>
            </a:r>
            <a:r>
              <a:rPr sz="1500" b="1" spc="-5" dirty="0" smtClean="0">
                <a:solidFill>
                  <a:srgbClr val="4AACC5"/>
                </a:solidFill>
                <a:latin typeface="Calibri"/>
                <a:cs typeface="Calibri"/>
              </a:rPr>
              <a:t>202</a:t>
            </a:r>
            <a:r>
              <a:rPr lang="ru-RU" sz="1500" b="1" spc="-5" dirty="0" smtClean="0">
                <a:solidFill>
                  <a:srgbClr val="4AACC5"/>
                </a:solidFill>
                <a:latin typeface="Calibri"/>
                <a:cs typeface="Calibri"/>
              </a:rPr>
              <a:t>2</a:t>
            </a:r>
            <a:r>
              <a:rPr sz="1500" b="1" spc="-5" dirty="0" smtClean="0">
                <a:solidFill>
                  <a:srgbClr val="4AACC5"/>
                </a:solidFill>
                <a:latin typeface="Calibri"/>
                <a:cs typeface="Calibri"/>
              </a:rPr>
              <a:t> </a:t>
            </a:r>
            <a:r>
              <a:rPr sz="1500" b="1" spc="-5" dirty="0">
                <a:solidFill>
                  <a:srgbClr val="4AACC5"/>
                </a:solidFill>
                <a:latin typeface="Calibri"/>
                <a:cs typeface="Calibri"/>
              </a:rPr>
              <a:t>ГОД </a:t>
            </a:r>
            <a:endParaRPr sz="15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Таблица 55"/>
          <p:cNvGraphicFramePr>
            <a:graphicFrameLocks noGrp="1"/>
          </p:cNvGraphicFramePr>
          <p:nvPr>
            <p:extLst>
              <p:ext uri="{D42A27DB-BD31-4B8C-83A1-F6EECF244321}">
                <p14:modId xmlns:p14="http://schemas.microsoft.com/office/powerpoint/2010/main" val="3320095297"/>
              </p:ext>
            </p:extLst>
          </p:nvPr>
        </p:nvGraphicFramePr>
        <p:xfrm>
          <a:off x="266225" y="393700"/>
          <a:ext cx="7017223" cy="538163"/>
        </p:xfrm>
        <a:graphic>
          <a:graphicData uri="http://schemas.openxmlformats.org/drawingml/2006/table">
            <a:tbl>
              <a:tblPr firstRow="1" firstCol="1" lastRow="1" lastCol="1" bandRow="1" bandCol="1">
                <a:tableStyleId>{5C22544A-7EE6-4342-B048-85BDC9FD1C3A}</a:tableStyleId>
              </a:tblPr>
              <a:tblGrid>
                <a:gridCol w="388455"/>
                <a:gridCol w="3434577"/>
                <a:gridCol w="1060593"/>
                <a:gridCol w="694858"/>
                <a:gridCol w="763239"/>
                <a:gridCol w="675501"/>
              </a:tblGrid>
              <a:tr h="65269">
                <a:tc rowSpan="2">
                  <a:txBody>
                    <a:bodyPr/>
                    <a:lstStyle/>
                    <a:p>
                      <a:pPr algn="ctr">
                        <a:lnSpc>
                          <a:spcPct val="107000"/>
                        </a:lnSpc>
                        <a:spcAft>
                          <a:spcPts val="0"/>
                        </a:spcAft>
                      </a:pPr>
                      <a:r>
                        <a:rPr lang="ru-RU" sz="1100" dirty="0">
                          <a:solidFill>
                            <a:schemeClr val="tx1"/>
                          </a:solidFill>
                          <a:effectLst/>
                        </a:rPr>
                        <a:t>№</a:t>
                      </a:r>
                    </a:p>
                    <a:p>
                      <a:pPr algn="ctr">
                        <a:lnSpc>
                          <a:spcPct val="107000"/>
                        </a:lnSpc>
                        <a:spcAft>
                          <a:spcPts val="0"/>
                        </a:spcAft>
                      </a:pPr>
                      <a:r>
                        <a:rPr lang="ru-RU" sz="1100" dirty="0">
                          <a:solidFill>
                            <a:schemeClr val="tx1"/>
                          </a:solidFill>
                          <a:effectLst/>
                        </a:rPr>
                        <a:t>п/п</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7000"/>
                        </a:lnSpc>
                        <a:spcAft>
                          <a:spcPts val="0"/>
                        </a:spcAft>
                      </a:pPr>
                      <a:r>
                        <a:rPr lang="ru-RU" sz="1100" dirty="0">
                          <a:solidFill>
                            <a:schemeClr val="tx1"/>
                          </a:solidFill>
                          <a:effectLst/>
                        </a:rPr>
                        <a:t> </a:t>
                      </a:r>
                    </a:p>
                    <a:p>
                      <a:pPr algn="ctr">
                        <a:lnSpc>
                          <a:spcPct val="107000"/>
                        </a:lnSpc>
                        <a:spcAft>
                          <a:spcPts val="0"/>
                        </a:spcAft>
                      </a:pPr>
                      <a:r>
                        <a:rPr lang="ru-RU" sz="1100" dirty="0">
                          <a:solidFill>
                            <a:schemeClr val="tx1"/>
                          </a:solidFill>
                          <a:effectLst/>
                        </a:rPr>
                        <a:t>Наименование </a:t>
                      </a:r>
                    </a:p>
                    <a:p>
                      <a:pPr algn="ctr">
                        <a:lnSpc>
                          <a:spcPct val="107000"/>
                        </a:lnSpc>
                        <a:spcAft>
                          <a:spcPts val="0"/>
                        </a:spcAft>
                      </a:pPr>
                      <a:r>
                        <a:rPr lang="ru-RU" sz="1100" dirty="0">
                          <a:solidFill>
                            <a:schemeClr val="tx1"/>
                          </a:solidFill>
                          <a:effectLst/>
                        </a:rPr>
                        <a:t> </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7000"/>
                        </a:lnSpc>
                        <a:spcAft>
                          <a:spcPts val="0"/>
                        </a:spcAft>
                      </a:pPr>
                      <a:r>
                        <a:rPr lang="ru-RU" sz="800" dirty="0">
                          <a:solidFill>
                            <a:schemeClr val="tx1"/>
                          </a:solidFill>
                          <a:effectLst/>
                          <a:latin typeface="Century Gothic" panose="020B0502020202020204" pitchFamily="34" charset="0"/>
                        </a:rPr>
                        <a:t>Объем средств на 2022 - 2024 годы</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3">
                  <a:txBody>
                    <a:bodyPr/>
                    <a:lstStyle/>
                    <a:p>
                      <a:pPr algn="ctr">
                        <a:lnSpc>
                          <a:spcPct val="107000"/>
                        </a:lnSpc>
                        <a:spcAft>
                          <a:spcPts val="0"/>
                        </a:spcAft>
                      </a:pPr>
                      <a:r>
                        <a:rPr lang="ru-RU" sz="800" dirty="0">
                          <a:solidFill>
                            <a:schemeClr val="tx1"/>
                          </a:solidFill>
                          <a:effectLst/>
                          <a:latin typeface="Century Gothic" panose="020B0502020202020204" pitchFamily="34" charset="0"/>
                        </a:rPr>
                        <a:t>в том числе по </a:t>
                      </a:r>
                      <a:r>
                        <a:rPr lang="ru-RU" sz="800" dirty="0" smtClean="0">
                          <a:solidFill>
                            <a:schemeClr val="tx1"/>
                          </a:solidFill>
                          <a:effectLst/>
                          <a:latin typeface="Century Gothic" panose="020B0502020202020204" pitchFamily="34" charset="0"/>
                        </a:rPr>
                        <a:t>годам,</a:t>
                      </a:r>
                      <a:r>
                        <a:rPr lang="ru-RU" sz="800" baseline="0" dirty="0" smtClean="0">
                          <a:solidFill>
                            <a:schemeClr val="tx1"/>
                          </a:solidFill>
                          <a:effectLst/>
                          <a:latin typeface="Century Gothic" panose="020B0502020202020204" pitchFamily="34" charset="0"/>
                        </a:rPr>
                        <a:t> тыс. рублей</a:t>
                      </a:r>
                      <a:r>
                        <a:rPr lang="ru-RU" sz="800" dirty="0" smtClean="0">
                          <a:solidFill>
                            <a:schemeClr val="tx1"/>
                          </a:solidFill>
                          <a:effectLst/>
                          <a:latin typeface="Century Gothic" panose="020B0502020202020204" pitchFamily="34" charset="0"/>
                        </a:rPr>
                        <a:t>:</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ru-RU"/>
                    </a:p>
                  </a:txBody>
                  <a:tcPr/>
                </a:tc>
                <a:tc hMerge="1">
                  <a:txBody>
                    <a:bodyPr/>
                    <a:lstStyle/>
                    <a:p>
                      <a:endParaRPr lang="ru-RU"/>
                    </a:p>
                  </a:txBody>
                  <a:tcPr/>
                </a:tc>
              </a:tr>
              <a:tr h="308999">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 </a:t>
                      </a:r>
                    </a:p>
                    <a:p>
                      <a:pPr algn="ctr">
                        <a:lnSpc>
                          <a:spcPct val="107000"/>
                        </a:lnSpc>
                        <a:spcAft>
                          <a:spcPts val="0"/>
                        </a:spcAft>
                      </a:pPr>
                      <a:r>
                        <a:rPr lang="ru-RU" sz="800" dirty="0">
                          <a:solidFill>
                            <a:schemeClr val="tx1"/>
                          </a:solidFill>
                          <a:effectLst/>
                          <a:latin typeface="Century Gothic" panose="020B0502020202020204" pitchFamily="34" charset="0"/>
                        </a:rPr>
                        <a:t>2022</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 </a:t>
                      </a:r>
                    </a:p>
                    <a:p>
                      <a:pPr algn="ctr">
                        <a:lnSpc>
                          <a:spcPct val="107000"/>
                        </a:lnSpc>
                        <a:spcAft>
                          <a:spcPts val="0"/>
                        </a:spcAft>
                      </a:pPr>
                      <a:r>
                        <a:rPr lang="ru-RU" sz="800" dirty="0">
                          <a:solidFill>
                            <a:schemeClr val="tx1"/>
                          </a:solidFill>
                          <a:effectLst/>
                          <a:latin typeface="Century Gothic" panose="020B0502020202020204" pitchFamily="34" charset="0"/>
                        </a:rPr>
                        <a:t>2023 </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 </a:t>
                      </a:r>
                    </a:p>
                    <a:p>
                      <a:pPr algn="ctr">
                        <a:lnSpc>
                          <a:spcPct val="107000"/>
                        </a:lnSpc>
                        <a:spcAft>
                          <a:spcPts val="0"/>
                        </a:spcAft>
                      </a:pPr>
                      <a:r>
                        <a:rPr lang="ru-RU" sz="800" dirty="0">
                          <a:solidFill>
                            <a:schemeClr val="tx1"/>
                          </a:solidFill>
                          <a:effectLst/>
                          <a:latin typeface="Century Gothic" panose="020B0502020202020204" pitchFamily="34" charset="0"/>
                        </a:rPr>
                        <a:t>2024</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graphicFrame>
        <p:nvGraphicFramePr>
          <p:cNvPr id="57" name="Таблица 56"/>
          <p:cNvGraphicFramePr>
            <a:graphicFrameLocks noGrp="1"/>
          </p:cNvGraphicFramePr>
          <p:nvPr>
            <p:extLst>
              <p:ext uri="{D42A27DB-BD31-4B8C-83A1-F6EECF244321}">
                <p14:modId xmlns:p14="http://schemas.microsoft.com/office/powerpoint/2010/main" val="2666554807"/>
              </p:ext>
            </p:extLst>
          </p:nvPr>
        </p:nvGraphicFramePr>
        <p:xfrm>
          <a:off x="273051" y="905886"/>
          <a:ext cx="7010398" cy="9469592"/>
        </p:xfrm>
        <a:graphic>
          <a:graphicData uri="http://schemas.openxmlformats.org/drawingml/2006/table">
            <a:tbl>
              <a:tblPr firstRow="1" firstCol="1" lastRow="1" lastCol="1" bandRow="1" bandCol="1">
                <a:tableStyleId>{5C22544A-7EE6-4342-B048-85BDC9FD1C3A}</a:tableStyleId>
              </a:tblPr>
              <a:tblGrid>
                <a:gridCol w="380999"/>
                <a:gridCol w="3429000"/>
                <a:gridCol w="1043985"/>
                <a:gridCol w="708615"/>
                <a:gridCol w="762000"/>
                <a:gridCol w="685799"/>
              </a:tblGrid>
              <a:tr h="69299">
                <a:tc>
                  <a:txBody>
                    <a:bodyPr/>
                    <a:lstStyle/>
                    <a:p>
                      <a:pPr algn="ctr">
                        <a:lnSpc>
                          <a:spcPct val="107000"/>
                        </a:lnSpc>
                        <a:spcAft>
                          <a:spcPts val="0"/>
                        </a:spcAft>
                      </a:pPr>
                      <a:r>
                        <a:rPr lang="ru-RU" sz="400" dirty="0">
                          <a:effectLst/>
                        </a:rPr>
                        <a:t>1</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ru-RU" sz="400" dirty="0">
                          <a:effectLst/>
                        </a:rPr>
                        <a:t>2</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ru-RU" sz="400" dirty="0">
                          <a:effectLst/>
                        </a:rPr>
                        <a:t>3</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ru-RU" sz="400" dirty="0">
                          <a:effectLst/>
                        </a:rPr>
                        <a:t>4</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ru-RU" sz="400" dirty="0">
                          <a:effectLst/>
                        </a:rPr>
                        <a:t>5</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ru-RU" sz="400" dirty="0">
                          <a:effectLst/>
                        </a:rPr>
                        <a:t>6</a:t>
                      </a:r>
                      <a:endParaRPr lang="ru-RU"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439075">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1.</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just">
                        <a:lnSpc>
                          <a:spcPct val="107000"/>
                        </a:lnSpc>
                        <a:spcAft>
                          <a:spcPts val="0"/>
                        </a:spcAft>
                      </a:pPr>
                      <a:r>
                        <a:rPr lang="ru-RU" sz="800" dirty="0">
                          <a:effectLst/>
                          <a:latin typeface="Century Gothic" panose="020B0502020202020204" pitchFamily="34" charset="0"/>
                        </a:rPr>
                        <a:t>Предоставление государственной социальной помощи малоимущим семьям, малоимущим одиноко проживающим гражданам</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6956,52</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2318,84</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2318,84</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2318,84</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278041">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2.</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ru-RU" sz="800" dirty="0">
                          <a:effectLst/>
                          <a:latin typeface="Century Gothic" panose="020B0502020202020204" pitchFamily="34" charset="0"/>
                        </a:rPr>
                        <a:t>Ежегодная денежная выплата лицам, награжденным нагрудным знаком «Почетный донор России»</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22284,69</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7235,38</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7524,79</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7524,52</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193">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3.</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just">
                        <a:lnSpc>
                          <a:spcPct val="107000"/>
                        </a:lnSpc>
                        <a:spcAft>
                          <a:spcPts val="0"/>
                        </a:spcAft>
                      </a:pPr>
                      <a:r>
                        <a:rPr lang="ru-RU" sz="800" dirty="0">
                          <a:effectLst/>
                          <a:latin typeface="Century Gothic" panose="020B0502020202020204" pitchFamily="34" charset="0"/>
                        </a:rPr>
                        <a:t>Оплата жилищно-коммунальных услуг отдельным категориям граждан</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305213,04</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101737,68</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101737,68</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101737,68</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415789">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4.</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ru-RU" sz="800" dirty="0">
                          <a:effectLst/>
                          <a:latin typeface="Century Gothic" panose="020B0502020202020204" pitchFamily="34" charset="0"/>
                        </a:rPr>
                        <a:t>Выплата инвалидам компенсаций страховых премий по договорам обязательного страхования гражданской ответственности владельцев транспортных средств</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58,59</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19,53</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19,53</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19,53</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80217">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5.</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just">
                        <a:lnSpc>
                          <a:spcPct val="107000"/>
                        </a:lnSpc>
                        <a:spcAft>
                          <a:spcPts val="0"/>
                        </a:spcAft>
                      </a:pPr>
                      <a:r>
                        <a:rPr lang="ru-RU" sz="800" dirty="0">
                          <a:effectLst/>
                          <a:latin typeface="Century Gothic" panose="020B0502020202020204" pitchFamily="34" charset="0"/>
                        </a:rPr>
                        <a:t>Выплата государственных пособий лицам, не подлежащим обязательному социальному страхованию на случай временной нетрудоспособности и связи с материнством, и лицам, уволенным в связи с ликвидацией организаций (прекращением деятельности, полномочий физическими лицами), в соответствии с Федеральным законом от 19 мая 1995 г. № 81-ФЗ «О государственных пособиях гражданам, имеющим детей»</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220518,57</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71630,93</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74443,82</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74443,82</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155079">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6.</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ru-RU" sz="800" dirty="0">
                          <a:effectLst/>
                          <a:latin typeface="Century Gothic" panose="020B0502020202020204" pitchFamily="34" charset="0"/>
                        </a:rPr>
                        <a:t>Выплата ежегодного социального пособия на проезд студентам</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a:solidFill>
                            <a:schemeClr val="tx1"/>
                          </a:solidFill>
                          <a:effectLst/>
                          <a:latin typeface="Century Gothic" panose="020B0502020202020204" pitchFamily="34" charset="0"/>
                        </a:rPr>
                        <a:t>245,86</a:t>
                      </a:r>
                      <a:endParaRPr lang="ru-RU" sz="9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a:solidFill>
                            <a:schemeClr val="tx1"/>
                          </a:solidFill>
                          <a:effectLst/>
                          <a:latin typeface="Century Gothic" panose="020B0502020202020204" pitchFamily="34" charset="0"/>
                        </a:rPr>
                        <a:t>78,76</a:t>
                      </a:r>
                      <a:endParaRPr lang="ru-RU" sz="9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81,91</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85,19</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3455">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7.</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just">
                        <a:lnSpc>
                          <a:spcPct val="107000"/>
                        </a:lnSpc>
                        <a:spcAft>
                          <a:spcPts val="0"/>
                        </a:spcAft>
                      </a:pPr>
                      <a:r>
                        <a:rPr lang="ru-RU" sz="800" dirty="0">
                          <a:effectLst/>
                          <a:latin typeface="Century Gothic" panose="020B0502020202020204" pitchFamily="34" charset="0"/>
                        </a:rPr>
                        <a:t>Выплата пособия на ребенка</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112801,50</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36119,52</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37600,50</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39081,48</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692982">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8.</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ru-RU" sz="800" dirty="0">
                          <a:effectLst/>
                          <a:latin typeface="Century Gothic" panose="020B0502020202020204" pitchFamily="34" charset="0"/>
                        </a:rPr>
                        <a:t>Выплата ежегодной денежной компенсации многодетным семьям на каждого из детей не старше 18 лет, обучающихся в общеобразовательных организациях, на приобретение комплекта школьной одежды, спортивной одежды и обуви, и школьных письменных принадлежностей</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25246,69</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8087,74</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8411,25</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8747,70</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193">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9.</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just">
                        <a:lnSpc>
                          <a:spcPct val="107000"/>
                        </a:lnSpc>
                        <a:spcAft>
                          <a:spcPts val="0"/>
                        </a:spcAft>
                      </a:pPr>
                      <a:r>
                        <a:rPr lang="ru-RU" sz="800" dirty="0">
                          <a:effectLst/>
                          <a:latin typeface="Century Gothic" panose="020B0502020202020204" pitchFamily="34" charset="0"/>
                        </a:rPr>
                        <a:t>Обеспечение мерами социальной поддержки ветеранов труда и тружеников тыла</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338052,00</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111520,00</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112766,00</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113766,00</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277193">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10.</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ru-RU" sz="800" dirty="0">
                          <a:effectLst/>
                          <a:latin typeface="Century Gothic" panose="020B0502020202020204" pitchFamily="34" charset="0"/>
                        </a:rPr>
                        <a:t>Обеспечение мерами социальной поддержки ветеранов труда Ставропольского края</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314848,88</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103698,40</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105176,21</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105974,27</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5789">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11.</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just">
                        <a:lnSpc>
                          <a:spcPct val="107000"/>
                        </a:lnSpc>
                        <a:spcAft>
                          <a:spcPts val="0"/>
                        </a:spcAft>
                      </a:pPr>
                      <a:r>
                        <a:rPr lang="ru-RU" sz="800" dirty="0">
                          <a:effectLst/>
                          <a:latin typeface="Century Gothic" panose="020B0502020202020204" pitchFamily="34" charset="0"/>
                        </a:rPr>
                        <a:t>Обеспечение мерами социальной поддержки реабилитированных лиц и лиц, признанных пострадавшими от политических репрессий</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15655,60</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5079,60</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5288,00</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5288,00</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415789">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12.</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ru-RU" sz="800" dirty="0">
                          <a:effectLst/>
                          <a:latin typeface="Century Gothic" panose="020B0502020202020204" pitchFamily="34" charset="0"/>
                        </a:rPr>
                        <a:t>Выплата ежемесячной доплаты к пенсии гражданам, ставшим инвалидами при исполнении служебных обязанностей в районах боевых действий</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208,86</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69,62</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69,62</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69,62</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193">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13.</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just">
                        <a:lnSpc>
                          <a:spcPct val="107000"/>
                        </a:lnSpc>
                        <a:spcAft>
                          <a:spcPts val="0"/>
                        </a:spcAft>
                      </a:pPr>
                      <a:r>
                        <a:rPr lang="ru-RU" sz="800" dirty="0">
                          <a:effectLst/>
                          <a:latin typeface="Century Gothic" panose="020B0502020202020204" pitchFamily="34" charset="0"/>
                        </a:rPr>
                        <a:t>Ежемесячная денежная выплата семьям погибших ветеранов боевых действий</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507,83</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169,37</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169,37</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169,09</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277193">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14.</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ru-RU" sz="800" dirty="0">
                          <a:effectLst/>
                          <a:latin typeface="Century Gothic" panose="020B0502020202020204" pitchFamily="34" charset="0"/>
                        </a:rPr>
                        <a:t>Предоставление гражданам субсидий на оплату жилого помещения и коммунальных услуг</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96159,73</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29778,73</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31668,00</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34713,00</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2982">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15.</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just">
                        <a:lnSpc>
                          <a:spcPct val="107000"/>
                        </a:lnSpc>
                        <a:spcAft>
                          <a:spcPts val="0"/>
                        </a:spcAft>
                      </a:pPr>
                      <a:r>
                        <a:rPr lang="ru-RU" sz="800" dirty="0">
                          <a:effectLst/>
                          <a:latin typeface="Century Gothic" panose="020B0502020202020204" pitchFamily="34" charset="0"/>
                        </a:rPr>
                        <a:t>Дополнительные меры социальной поддержки в виде дополнительной компенсации расходов на оплату жилых помещений и коммунальных услуг участникам, инвалидам Великой Отечественной войны и бывшим несовершеннолетним узникам</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3749,20</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1216,20</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1216,20</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1316,80</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415789">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16.</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ru-RU" sz="800" dirty="0">
                          <a:effectLst/>
                          <a:latin typeface="Century Gothic" panose="020B0502020202020204" pitchFamily="34" charset="0"/>
                        </a:rPr>
                        <a:t>Компенсация отдельным категориям граждан оплаты взноса на капитальный ремонт общего имущества в многоквартирном доме </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16546,94</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5510,56</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5518,19</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5518,19</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3441">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17.</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just">
                        <a:lnSpc>
                          <a:spcPct val="107000"/>
                        </a:lnSpc>
                        <a:spcAft>
                          <a:spcPts val="0"/>
                        </a:spcAft>
                      </a:pPr>
                      <a:r>
                        <a:rPr lang="ru-RU" sz="800" dirty="0">
                          <a:effectLst/>
                          <a:latin typeface="Century Gothic" panose="020B0502020202020204" pitchFamily="34" charset="0"/>
                        </a:rPr>
                        <a:t>Выплата ежемесячной денежной компенсации на каждого ребенка в возрасте до 18 лет многодетным семьям</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92035,49</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28886,25</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30640,78</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32508,46</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440541">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18.</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ru-RU" sz="800" dirty="0">
                          <a:effectLst/>
                          <a:latin typeface="Century Gothic" panose="020B0502020202020204" pitchFamily="34" charset="0"/>
                        </a:rPr>
                        <a:t>Выплата денежной компенсации семьям, в которых в период с 1 января 2011 года по 31 декабря 2015 года родился третий или последующий ребенок</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415,78</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283,52</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132,26</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0,00</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70175">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19.</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just">
                        <a:lnSpc>
                          <a:spcPct val="107000"/>
                        </a:lnSpc>
                        <a:spcAft>
                          <a:spcPts val="0"/>
                        </a:spcAft>
                      </a:pPr>
                      <a:r>
                        <a:rPr lang="ru-RU" sz="800" dirty="0">
                          <a:effectLst/>
                          <a:latin typeface="Century Gothic" panose="020B0502020202020204" pitchFamily="34" charset="0"/>
                        </a:rPr>
                        <a:t>Ежегодная денежная выплата гражданам Российской Федерации, родившимся на территории Союза Советских Социалистических Республик, а также на иных территориях, которые на дату начала Великой Отечественной войны входили в его состав, не достигшим совершеннолетия на 3 сентября 1945 года и постоянно проживающим на территории Ставропольского края</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133350,93</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42719,17</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44427,93</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46203,83</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277193">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20.</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ru-RU" sz="800" dirty="0">
                          <a:effectLst/>
                          <a:latin typeface="Century Gothic" panose="020B0502020202020204" pitchFamily="34" charset="0"/>
                        </a:rPr>
                        <a:t>Ежемесячная выплата на детей в возрасте от трех до семи лет включительно</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a:solidFill>
                            <a:schemeClr val="tx1"/>
                          </a:solidFill>
                          <a:effectLst/>
                          <a:latin typeface="Century Gothic" panose="020B0502020202020204" pitchFamily="34" charset="0"/>
                        </a:rPr>
                        <a:t>697219,12</a:t>
                      </a:r>
                      <a:endParaRPr lang="ru-RU" sz="9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a:solidFill>
                            <a:schemeClr val="tx1"/>
                          </a:solidFill>
                          <a:effectLst/>
                          <a:latin typeface="Century Gothic" panose="020B0502020202020204" pitchFamily="34" charset="0"/>
                        </a:rPr>
                        <a:t>217302,53</a:t>
                      </a:r>
                      <a:endParaRPr lang="ru-RU" sz="9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a:solidFill>
                            <a:schemeClr val="tx1"/>
                          </a:solidFill>
                          <a:effectLst/>
                          <a:latin typeface="Century Gothic" panose="020B0502020202020204" pitchFamily="34" charset="0"/>
                        </a:rPr>
                        <a:t>230199,65</a:t>
                      </a:r>
                      <a:endParaRPr lang="ru-RU" sz="9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249716,94</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5628">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21.</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just">
                        <a:lnSpc>
                          <a:spcPct val="107000"/>
                        </a:lnSpc>
                        <a:spcAft>
                          <a:spcPts val="0"/>
                        </a:spcAft>
                      </a:pPr>
                      <a:r>
                        <a:rPr lang="ru-RU" sz="800" dirty="0">
                          <a:effectLst/>
                          <a:latin typeface="Century Gothic" panose="020B0502020202020204" pitchFamily="34" charset="0"/>
                        </a:rPr>
                        <a:t>Осуществление выплаты социального пособия на погребение</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1932,87</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644,29</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644,29</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644,29</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83441">
                <a:tc>
                  <a:txBody>
                    <a:bodyPr/>
                    <a:lstStyle/>
                    <a:p>
                      <a:pPr algn="ctr">
                        <a:lnSpc>
                          <a:spcPct val="107000"/>
                        </a:lnSpc>
                        <a:spcAft>
                          <a:spcPts val="0"/>
                        </a:spcAft>
                      </a:pPr>
                      <a:r>
                        <a:rPr lang="ru-RU" sz="800" dirty="0">
                          <a:solidFill>
                            <a:schemeClr val="tx1"/>
                          </a:solidFill>
                          <a:effectLst/>
                          <a:latin typeface="Century Gothic" panose="020B0502020202020204" pitchFamily="34" charset="0"/>
                        </a:rPr>
                        <a:t>22.</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ru-RU" sz="800" dirty="0">
                          <a:effectLst/>
                          <a:latin typeface="Century Gothic" panose="020B0502020202020204" pitchFamily="34" charset="0"/>
                        </a:rPr>
                        <a:t>Оказание государственной социальной помощи на основании социального контракта отдельным категориям граждан</a:t>
                      </a:r>
                      <a:endParaRPr lang="ru-RU"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70757,13</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23680,42</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23288,04</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23788,67</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5628">
                <a:tc>
                  <a:txBody>
                    <a:bodyPr/>
                    <a:lstStyle/>
                    <a:p>
                      <a:pPr algn="ctr">
                        <a:lnSpc>
                          <a:spcPct val="107000"/>
                        </a:lnSpc>
                        <a:spcAft>
                          <a:spcPts val="0"/>
                        </a:spcAft>
                      </a:pPr>
                      <a:r>
                        <a:rPr lang="ru-RU" sz="800" dirty="0">
                          <a:solidFill>
                            <a:schemeClr val="tx1"/>
                          </a:solidFill>
                          <a:effectLst/>
                          <a:highlight>
                            <a:srgbClr val="FFFF00"/>
                          </a:highlight>
                          <a:latin typeface="Century Gothic" panose="020B0502020202020204" pitchFamily="34" charset="0"/>
                        </a:rPr>
                        <a:t> </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just">
                        <a:lnSpc>
                          <a:spcPct val="107000"/>
                        </a:lnSpc>
                        <a:spcAft>
                          <a:spcPts val="0"/>
                        </a:spcAft>
                      </a:pPr>
                      <a:r>
                        <a:rPr lang="ru-RU" sz="800" dirty="0">
                          <a:solidFill>
                            <a:schemeClr val="tx1"/>
                          </a:solidFill>
                          <a:effectLst/>
                          <a:latin typeface="Century Gothic" panose="020B0502020202020204" pitchFamily="34" charset="0"/>
                        </a:rPr>
                        <a:t>Итого</a:t>
                      </a:r>
                      <a:endParaRPr lang="ru-RU" sz="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2474765,82</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797787,04</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b="1" dirty="0">
                          <a:solidFill>
                            <a:schemeClr val="tx1"/>
                          </a:solidFill>
                          <a:effectLst/>
                          <a:latin typeface="Century Gothic" panose="020B0502020202020204" pitchFamily="34" charset="0"/>
                        </a:rPr>
                        <a:t>823342,86</a:t>
                      </a:r>
                      <a:endParaRPr lang="ru-RU" sz="9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900" dirty="0">
                          <a:solidFill>
                            <a:schemeClr val="tx1"/>
                          </a:solidFill>
                          <a:effectLst/>
                          <a:latin typeface="Century Gothic" panose="020B0502020202020204" pitchFamily="34" charset="0"/>
                        </a:rPr>
                        <a:t>853635,92</a:t>
                      </a:r>
                      <a:endParaRPr lang="ru-RU" sz="9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5890" marR="2589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sp>
        <p:nvSpPr>
          <p:cNvPr id="59" name="Прямоугольник 58"/>
          <p:cNvSpPr/>
          <p:nvPr/>
        </p:nvSpPr>
        <p:spPr>
          <a:xfrm>
            <a:off x="7023098" y="141962"/>
            <a:ext cx="533402" cy="338554"/>
          </a:xfrm>
          <a:prstGeom prst="rect">
            <a:avLst/>
          </a:prstGeom>
        </p:spPr>
        <p:txBody>
          <a:bodyPr wrap="square">
            <a:spAutoFit/>
          </a:bodyPr>
          <a:lstStyle/>
          <a:p>
            <a:pPr marR="5080" algn="r">
              <a:lnSpc>
                <a:spcPct val="100000"/>
              </a:lnSpc>
              <a:spcBef>
                <a:spcPts val="95"/>
              </a:spcBef>
            </a:pPr>
            <a:r>
              <a:rPr lang="ru-RU" sz="1600" b="1" dirty="0" smtClean="0">
                <a:latin typeface="Century Gothic" panose="020B0502020202020204" pitchFamily="34" charset="0"/>
                <a:cs typeface="Times New Roman"/>
              </a:rPr>
              <a:t>29</a:t>
            </a:r>
            <a:endParaRPr lang="ru-RU" sz="1600" dirty="0">
              <a:latin typeface="Century Gothic" panose="020B0502020202020204" pitchFamily="34" charset="0"/>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2900" y="2045207"/>
            <a:ext cx="3838194" cy="175793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38260" y="2345969"/>
            <a:ext cx="2578140" cy="121739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43169" y="2447233"/>
            <a:ext cx="2105844" cy="1023112"/>
          </a:xfrm>
          <a:prstGeom prst="rect">
            <a:avLst/>
          </a:prstGeom>
          <a:blipFill>
            <a:blip r:embed="rId4" cstate="print"/>
            <a:stretch>
              <a:fillRect/>
            </a:stretch>
          </a:blipFill>
        </p:spPr>
        <p:txBody>
          <a:bodyPr wrap="square" lIns="0" tIns="0" rIns="0" bIns="0" rtlCol="0"/>
          <a:lstStyle/>
          <a:p>
            <a:endParaRPr dirty="0">
              <a:latin typeface="Century Gothic" panose="020B0502020202020204" pitchFamily="34" charset="0"/>
            </a:endParaRPr>
          </a:p>
        </p:txBody>
      </p:sp>
      <p:sp>
        <p:nvSpPr>
          <p:cNvPr id="5" name="object 5"/>
          <p:cNvSpPr txBox="1"/>
          <p:nvPr/>
        </p:nvSpPr>
        <p:spPr>
          <a:xfrm>
            <a:off x="1234231" y="207756"/>
            <a:ext cx="6113145" cy="1374094"/>
          </a:xfrm>
          <a:prstGeom prst="rect">
            <a:avLst/>
          </a:prstGeom>
        </p:spPr>
        <p:txBody>
          <a:bodyPr vert="horz" wrap="square" lIns="0" tIns="12065" rIns="0" bIns="0" rtlCol="0">
            <a:spAutoFit/>
          </a:bodyPr>
          <a:lstStyle/>
          <a:p>
            <a:pPr marR="5080" algn="r">
              <a:lnSpc>
                <a:spcPct val="100000"/>
              </a:lnSpc>
              <a:spcBef>
                <a:spcPts val="95"/>
              </a:spcBef>
            </a:pPr>
            <a:r>
              <a:rPr sz="1600" b="1" spc="-5" dirty="0">
                <a:latin typeface="Century Gothic" panose="020B0502020202020204" pitchFamily="34" charset="0"/>
                <a:cs typeface="Times New Roman"/>
              </a:rPr>
              <a:t>3</a:t>
            </a:r>
            <a:endParaRPr sz="1600" dirty="0">
              <a:latin typeface="Century Gothic" panose="020B0502020202020204" pitchFamily="34" charset="0"/>
              <a:cs typeface="Times New Roman"/>
            </a:endParaRPr>
          </a:p>
          <a:p>
            <a:pPr>
              <a:lnSpc>
                <a:spcPct val="100000"/>
              </a:lnSpc>
              <a:spcBef>
                <a:spcPts val="25"/>
              </a:spcBef>
            </a:pPr>
            <a:endParaRPr sz="1650" dirty="0">
              <a:latin typeface="Times New Roman"/>
              <a:cs typeface="Times New Roman"/>
            </a:endParaRPr>
          </a:p>
          <a:p>
            <a:pPr marR="941705" algn="ctr"/>
            <a:r>
              <a:rPr sz="2800" b="1" spc="-5" dirty="0">
                <a:solidFill>
                  <a:srgbClr val="964A7B"/>
                </a:solidFill>
                <a:latin typeface="Century Gothic" panose="020B0502020202020204" pitchFamily="34" charset="0"/>
                <a:cs typeface="Franklin Gothic Medium"/>
              </a:rPr>
              <a:t>БЮДЖЕТ ГОРОДА</a:t>
            </a:r>
            <a:r>
              <a:rPr sz="2800" b="1" spc="-25" dirty="0">
                <a:solidFill>
                  <a:srgbClr val="964A7B"/>
                </a:solidFill>
                <a:latin typeface="Century Gothic" panose="020B0502020202020204" pitchFamily="34" charset="0"/>
                <a:cs typeface="Franklin Gothic Medium"/>
              </a:rPr>
              <a:t> </a:t>
            </a:r>
            <a:r>
              <a:rPr lang="ru-RU" sz="2800" b="1" spc="-5" dirty="0" smtClean="0">
                <a:solidFill>
                  <a:srgbClr val="964A7B"/>
                </a:solidFill>
                <a:latin typeface="Century Gothic" panose="020B0502020202020204" pitchFamily="34" charset="0"/>
                <a:cs typeface="Franklin Gothic Medium"/>
              </a:rPr>
              <a:t>НЕВИННОМЫССКА</a:t>
            </a:r>
            <a:endParaRPr sz="2800" b="1" dirty="0">
              <a:latin typeface="Century Gothic" panose="020B0502020202020204" pitchFamily="34" charset="0"/>
              <a:cs typeface="Franklin Gothic Medium"/>
            </a:endParaRPr>
          </a:p>
        </p:txBody>
      </p:sp>
      <p:sp>
        <p:nvSpPr>
          <p:cNvPr id="6" name="object 6"/>
          <p:cNvSpPr/>
          <p:nvPr/>
        </p:nvSpPr>
        <p:spPr>
          <a:xfrm>
            <a:off x="4684776" y="2089403"/>
            <a:ext cx="2583942" cy="802385"/>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5276481" y="2242461"/>
            <a:ext cx="1407795" cy="461645"/>
          </a:xfrm>
          <a:prstGeom prst="rect">
            <a:avLst/>
          </a:prstGeom>
        </p:spPr>
        <p:txBody>
          <a:bodyPr vert="horz" wrap="square" lIns="0" tIns="12700" rIns="0" bIns="0" rtlCol="0">
            <a:spAutoFit/>
          </a:bodyPr>
          <a:lstStyle/>
          <a:p>
            <a:pPr marL="200025" marR="5080" indent="-187960">
              <a:lnSpc>
                <a:spcPct val="105900"/>
              </a:lnSpc>
              <a:spcBef>
                <a:spcPts val="100"/>
              </a:spcBef>
            </a:pPr>
            <a:r>
              <a:rPr sz="1350" b="1" dirty="0">
                <a:solidFill>
                  <a:srgbClr val="595959"/>
                </a:solidFill>
                <a:latin typeface="Century Gothic" panose="020B0502020202020204" pitchFamily="34" charset="0"/>
                <a:cs typeface="Cambria"/>
              </a:rPr>
              <a:t>КАКИЕ</a:t>
            </a:r>
            <a:r>
              <a:rPr sz="1350" b="1" spc="-80" dirty="0">
                <a:solidFill>
                  <a:srgbClr val="595959"/>
                </a:solidFill>
                <a:latin typeface="Century Gothic" panose="020B0502020202020204" pitchFamily="34" charset="0"/>
                <a:cs typeface="Cambria"/>
              </a:rPr>
              <a:t> </a:t>
            </a:r>
            <a:r>
              <a:rPr sz="1350" b="1" dirty="0">
                <a:solidFill>
                  <a:srgbClr val="595959"/>
                </a:solidFill>
                <a:latin typeface="Century Gothic" panose="020B0502020202020204" pitchFamily="34" charset="0"/>
                <a:cs typeface="Cambria"/>
              </a:rPr>
              <a:t>БЫВАЮТ  </a:t>
            </a:r>
            <a:r>
              <a:rPr sz="1350" b="1" spc="-5" dirty="0">
                <a:solidFill>
                  <a:srgbClr val="595959"/>
                </a:solidFill>
                <a:latin typeface="Century Gothic" panose="020B0502020202020204" pitchFamily="34" charset="0"/>
                <a:cs typeface="Cambria"/>
              </a:rPr>
              <a:t>БЮДЖЕТЫ?</a:t>
            </a:r>
            <a:endParaRPr sz="1350" dirty="0">
              <a:latin typeface="Century Gothic" panose="020B0502020202020204" pitchFamily="34" charset="0"/>
              <a:cs typeface="Cambria"/>
            </a:endParaRPr>
          </a:p>
        </p:txBody>
      </p:sp>
      <p:sp>
        <p:nvSpPr>
          <p:cNvPr id="8" name="object 8"/>
          <p:cNvSpPr/>
          <p:nvPr/>
        </p:nvSpPr>
        <p:spPr>
          <a:xfrm>
            <a:off x="4891411" y="3047110"/>
            <a:ext cx="746760" cy="960755"/>
          </a:xfrm>
          <a:custGeom>
            <a:avLst/>
            <a:gdLst/>
            <a:ahLst/>
            <a:cxnLst/>
            <a:rect l="l" t="t" r="r" b="b"/>
            <a:pathLst>
              <a:path w="746760" h="960754">
                <a:moveTo>
                  <a:pt x="36436" y="772159"/>
                </a:moveTo>
                <a:lnTo>
                  <a:pt x="0" y="960374"/>
                </a:lnTo>
                <a:lnTo>
                  <a:pt x="172338" y="876553"/>
                </a:lnTo>
                <a:lnTo>
                  <a:pt x="156632" y="864489"/>
                </a:lnTo>
                <a:lnTo>
                  <a:pt x="109708" y="864489"/>
                </a:lnTo>
                <a:lnTo>
                  <a:pt x="64388" y="829691"/>
                </a:lnTo>
                <a:lnTo>
                  <a:pt x="81801" y="807007"/>
                </a:lnTo>
                <a:lnTo>
                  <a:pt x="36436" y="772159"/>
                </a:lnTo>
                <a:close/>
              </a:path>
              <a:path w="746760" h="960754">
                <a:moveTo>
                  <a:pt x="81801" y="807007"/>
                </a:moveTo>
                <a:lnTo>
                  <a:pt x="64388" y="829691"/>
                </a:lnTo>
                <a:lnTo>
                  <a:pt x="109708" y="864489"/>
                </a:lnTo>
                <a:lnTo>
                  <a:pt x="127112" y="841813"/>
                </a:lnTo>
                <a:lnTo>
                  <a:pt x="81801" y="807007"/>
                </a:lnTo>
                <a:close/>
              </a:path>
              <a:path w="746760" h="960754">
                <a:moveTo>
                  <a:pt x="127112" y="841813"/>
                </a:moveTo>
                <a:lnTo>
                  <a:pt x="109708" y="864489"/>
                </a:lnTo>
                <a:lnTo>
                  <a:pt x="156632" y="864489"/>
                </a:lnTo>
                <a:lnTo>
                  <a:pt x="127112" y="841813"/>
                </a:lnTo>
                <a:close/>
              </a:path>
              <a:path w="746760" h="960754">
                <a:moveTo>
                  <a:pt x="701274" y="0"/>
                </a:moveTo>
                <a:lnTo>
                  <a:pt x="81801" y="807007"/>
                </a:lnTo>
                <a:lnTo>
                  <a:pt x="127112" y="841813"/>
                </a:lnTo>
                <a:lnTo>
                  <a:pt x="746493" y="34798"/>
                </a:lnTo>
                <a:lnTo>
                  <a:pt x="701274" y="0"/>
                </a:lnTo>
                <a:close/>
              </a:path>
            </a:pathLst>
          </a:custGeom>
          <a:solidFill>
            <a:srgbClr val="8DB3E3"/>
          </a:solidFill>
        </p:spPr>
        <p:txBody>
          <a:bodyPr wrap="square" lIns="0" tIns="0" rIns="0" bIns="0" rtlCol="0"/>
          <a:lstStyle/>
          <a:p>
            <a:endParaRPr/>
          </a:p>
        </p:txBody>
      </p:sp>
      <p:sp>
        <p:nvSpPr>
          <p:cNvPr id="9" name="object 9"/>
          <p:cNvSpPr/>
          <p:nvPr/>
        </p:nvSpPr>
        <p:spPr>
          <a:xfrm>
            <a:off x="4946777" y="3033267"/>
            <a:ext cx="950594" cy="2088514"/>
          </a:xfrm>
          <a:custGeom>
            <a:avLst/>
            <a:gdLst/>
            <a:ahLst/>
            <a:cxnLst/>
            <a:rect l="l" t="t" r="r" b="b"/>
            <a:pathLst>
              <a:path w="950595" h="2088514">
                <a:moveTo>
                  <a:pt x="0" y="1896491"/>
                </a:moveTo>
                <a:lnTo>
                  <a:pt x="9398" y="2088007"/>
                </a:lnTo>
                <a:lnTo>
                  <a:pt x="153132" y="1968747"/>
                </a:lnTo>
                <a:lnTo>
                  <a:pt x="93090" y="1968747"/>
                </a:lnTo>
                <a:lnTo>
                  <a:pt x="40773" y="1945779"/>
                </a:lnTo>
                <a:lnTo>
                  <a:pt x="52335" y="1919524"/>
                </a:lnTo>
                <a:lnTo>
                  <a:pt x="0" y="1896491"/>
                </a:lnTo>
                <a:close/>
              </a:path>
              <a:path w="950595" h="2088514">
                <a:moveTo>
                  <a:pt x="52335" y="1919524"/>
                </a:moveTo>
                <a:lnTo>
                  <a:pt x="40773" y="1945779"/>
                </a:lnTo>
                <a:lnTo>
                  <a:pt x="93090" y="1968747"/>
                </a:lnTo>
                <a:lnTo>
                  <a:pt x="104632" y="1942542"/>
                </a:lnTo>
                <a:lnTo>
                  <a:pt x="52335" y="1919524"/>
                </a:lnTo>
                <a:close/>
              </a:path>
              <a:path w="950595" h="2088514">
                <a:moveTo>
                  <a:pt x="104632" y="1942542"/>
                </a:moveTo>
                <a:lnTo>
                  <a:pt x="93090" y="1968747"/>
                </a:lnTo>
                <a:lnTo>
                  <a:pt x="153132" y="1968747"/>
                </a:lnTo>
                <a:lnTo>
                  <a:pt x="156959" y="1965572"/>
                </a:lnTo>
                <a:lnTo>
                  <a:pt x="104632" y="1942542"/>
                </a:lnTo>
                <a:close/>
              </a:path>
              <a:path w="950595" h="2088514">
                <a:moveTo>
                  <a:pt x="897629" y="0"/>
                </a:moveTo>
                <a:lnTo>
                  <a:pt x="52335" y="1919524"/>
                </a:lnTo>
                <a:lnTo>
                  <a:pt x="104632" y="1942542"/>
                </a:lnTo>
                <a:lnTo>
                  <a:pt x="949966" y="23114"/>
                </a:lnTo>
                <a:lnTo>
                  <a:pt x="897629" y="0"/>
                </a:lnTo>
                <a:close/>
              </a:path>
            </a:pathLst>
          </a:custGeom>
          <a:solidFill>
            <a:srgbClr val="8DB3E3"/>
          </a:solidFill>
        </p:spPr>
        <p:txBody>
          <a:bodyPr wrap="square" lIns="0" tIns="0" rIns="0" bIns="0" rtlCol="0"/>
          <a:lstStyle/>
          <a:p>
            <a:endParaRPr/>
          </a:p>
        </p:txBody>
      </p:sp>
      <p:sp>
        <p:nvSpPr>
          <p:cNvPr id="10" name="object 10"/>
          <p:cNvSpPr/>
          <p:nvPr/>
        </p:nvSpPr>
        <p:spPr>
          <a:xfrm>
            <a:off x="6104013" y="3066541"/>
            <a:ext cx="570865" cy="1249680"/>
          </a:xfrm>
          <a:custGeom>
            <a:avLst/>
            <a:gdLst/>
            <a:ahLst/>
            <a:cxnLst/>
            <a:rect l="l" t="t" r="r" b="b"/>
            <a:pathLst>
              <a:path w="570865" h="1249679">
                <a:moveTo>
                  <a:pt x="465558" y="1103399"/>
                </a:moveTo>
                <a:lnTo>
                  <a:pt x="413118" y="1125982"/>
                </a:lnTo>
                <a:lnTo>
                  <a:pt x="559676" y="1249553"/>
                </a:lnTo>
                <a:lnTo>
                  <a:pt x="566517" y="1129665"/>
                </a:lnTo>
                <a:lnTo>
                  <a:pt x="476872" y="1129665"/>
                </a:lnTo>
                <a:lnTo>
                  <a:pt x="465558" y="1103399"/>
                </a:lnTo>
                <a:close/>
              </a:path>
              <a:path w="570865" h="1249679">
                <a:moveTo>
                  <a:pt x="518122" y="1080762"/>
                </a:moveTo>
                <a:lnTo>
                  <a:pt x="465558" y="1103399"/>
                </a:lnTo>
                <a:lnTo>
                  <a:pt x="476872" y="1129665"/>
                </a:lnTo>
                <a:lnTo>
                  <a:pt x="529450" y="1107059"/>
                </a:lnTo>
                <a:lnTo>
                  <a:pt x="518122" y="1080762"/>
                </a:lnTo>
                <a:close/>
              </a:path>
              <a:path w="570865" h="1249679">
                <a:moveTo>
                  <a:pt x="570598" y="1058164"/>
                </a:moveTo>
                <a:lnTo>
                  <a:pt x="518122" y="1080762"/>
                </a:lnTo>
                <a:lnTo>
                  <a:pt x="529450" y="1107059"/>
                </a:lnTo>
                <a:lnTo>
                  <a:pt x="476872" y="1129665"/>
                </a:lnTo>
                <a:lnTo>
                  <a:pt x="566517" y="1129665"/>
                </a:lnTo>
                <a:lnTo>
                  <a:pt x="570598" y="1058164"/>
                </a:lnTo>
                <a:close/>
              </a:path>
              <a:path w="570865" h="1249679">
                <a:moveTo>
                  <a:pt x="52558" y="0"/>
                </a:moveTo>
                <a:lnTo>
                  <a:pt x="0" y="22606"/>
                </a:lnTo>
                <a:lnTo>
                  <a:pt x="465558" y="1103399"/>
                </a:lnTo>
                <a:lnTo>
                  <a:pt x="518122" y="1080762"/>
                </a:lnTo>
                <a:lnTo>
                  <a:pt x="52558" y="0"/>
                </a:lnTo>
                <a:close/>
              </a:path>
            </a:pathLst>
          </a:custGeom>
          <a:solidFill>
            <a:srgbClr val="8DB3E3"/>
          </a:solidFill>
        </p:spPr>
        <p:txBody>
          <a:bodyPr wrap="square" lIns="0" tIns="0" rIns="0" bIns="0" rtlCol="0"/>
          <a:lstStyle/>
          <a:p>
            <a:endParaRPr/>
          </a:p>
        </p:txBody>
      </p:sp>
      <p:sp>
        <p:nvSpPr>
          <p:cNvPr id="11" name="object 11"/>
          <p:cNvSpPr/>
          <p:nvPr/>
        </p:nvSpPr>
        <p:spPr>
          <a:xfrm>
            <a:off x="2903220" y="4427206"/>
            <a:ext cx="2045970" cy="258203"/>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3093713" y="4145279"/>
            <a:ext cx="1847850" cy="457834"/>
          </a:xfrm>
          <a:custGeom>
            <a:avLst/>
            <a:gdLst/>
            <a:ahLst/>
            <a:cxnLst/>
            <a:rect l="l" t="t" r="r" b="b"/>
            <a:pathLst>
              <a:path w="1847850" h="457835">
                <a:moveTo>
                  <a:pt x="1550543" y="0"/>
                </a:moveTo>
                <a:lnTo>
                  <a:pt x="297313" y="0"/>
                </a:lnTo>
                <a:lnTo>
                  <a:pt x="243868" y="3683"/>
                </a:lnTo>
                <a:lnTo>
                  <a:pt x="193567" y="14303"/>
                </a:lnTo>
                <a:lnTo>
                  <a:pt x="147249" y="31214"/>
                </a:lnTo>
                <a:lnTo>
                  <a:pt x="105754" y="53769"/>
                </a:lnTo>
                <a:lnTo>
                  <a:pt x="69921" y="81322"/>
                </a:lnTo>
                <a:lnTo>
                  <a:pt x="40589" y="113229"/>
                </a:lnTo>
                <a:lnTo>
                  <a:pt x="18599" y="148842"/>
                </a:lnTo>
                <a:lnTo>
                  <a:pt x="4789" y="187517"/>
                </a:lnTo>
                <a:lnTo>
                  <a:pt x="0" y="228606"/>
                </a:lnTo>
                <a:lnTo>
                  <a:pt x="4789" y="269692"/>
                </a:lnTo>
                <a:lnTo>
                  <a:pt x="18599" y="308363"/>
                </a:lnTo>
                <a:lnTo>
                  <a:pt x="40589" y="343975"/>
                </a:lnTo>
                <a:lnTo>
                  <a:pt x="69921" y="375881"/>
                </a:lnTo>
                <a:lnTo>
                  <a:pt x="105754" y="403435"/>
                </a:lnTo>
                <a:lnTo>
                  <a:pt x="147249" y="425991"/>
                </a:lnTo>
                <a:lnTo>
                  <a:pt x="193567" y="442902"/>
                </a:lnTo>
                <a:lnTo>
                  <a:pt x="243868" y="453522"/>
                </a:lnTo>
                <a:lnTo>
                  <a:pt x="297313" y="457206"/>
                </a:lnTo>
                <a:lnTo>
                  <a:pt x="1550543" y="457206"/>
                </a:lnTo>
                <a:lnTo>
                  <a:pt x="1603986" y="453522"/>
                </a:lnTo>
                <a:lnTo>
                  <a:pt x="1654285" y="442902"/>
                </a:lnTo>
                <a:lnTo>
                  <a:pt x="1700602" y="425991"/>
                </a:lnTo>
                <a:lnTo>
                  <a:pt x="1742096" y="403435"/>
                </a:lnTo>
                <a:lnTo>
                  <a:pt x="1777929" y="375881"/>
                </a:lnTo>
                <a:lnTo>
                  <a:pt x="1807260" y="343975"/>
                </a:lnTo>
                <a:lnTo>
                  <a:pt x="1829250" y="308363"/>
                </a:lnTo>
                <a:lnTo>
                  <a:pt x="1843060" y="269692"/>
                </a:lnTo>
                <a:lnTo>
                  <a:pt x="1847849" y="228606"/>
                </a:lnTo>
                <a:lnTo>
                  <a:pt x="1843060" y="187517"/>
                </a:lnTo>
                <a:lnTo>
                  <a:pt x="1829250" y="148842"/>
                </a:lnTo>
                <a:lnTo>
                  <a:pt x="1807260" y="113229"/>
                </a:lnTo>
                <a:lnTo>
                  <a:pt x="1777929" y="81322"/>
                </a:lnTo>
                <a:lnTo>
                  <a:pt x="1742096" y="53769"/>
                </a:lnTo>
                <a:lnTo>
                  <a:pt x="1700602" y="31214"/>
                </a:lnTo>
                <a:lnTo>
                  <a:pt x="1654285" y="14303"/>
                </a:lnTo>
                <a:lnTo>
                  <a:pt x="1603986" y="3683"/>
                </a:lnTo>
                <a:lnTo>
                  <a:pt x="1550543" y="0"/>
                </a:lnTo>
                <a:close/>
              </a:path>
            </a:pathLst>
          </a:custGeom>
          <a:solidFill>
            <a:srgbClr val="DEECAC"/>
          </a:solidFill>
        </p:spPr>
        <p:txBody>
          <a:bodyPr wrap="square" lIns="0" tIns="0" rIns="0" bIns="0" rtlCol="0"/>
          <a:lstStyle/>
          <a:p>
            <a:endParaRPr/>
          </a:p>
        </p:txBody>
      </p:sp>
      <p:sp>
        <p:nvSpPr>
          <p:cNvPr id="13" name="object 13"/>
          <p:cNvSpPr/>
          <p:nvPr/>
        </p:nvSpPr>
        <p:spPr>
          <a:xfrm>
            <a:off x="3093713" y="4145279"/>
            <a:ext cx="1847850" cy="457834"/>
          </a:xfrm>
          <a:custGeom>
            <a:avLst/>
            <a:gdLst/>
            <a:ahLst/>
            <a:cxnLst/>
            <a:rect l="l" t="t" r="r" b="b"/>
            <a:pathLst>
              <a:path w="1847850" h="457835">
                <a:moveTo>
                  <a:pt x="297313" y="0"/>
                </a:moveTo>
                <a:lnTo>
                  <a:pt x="1550543" y="0"/>
                </a:lnTo>
                <a:lnTo>
                  <a:pt x="1603986" y="3683"/>
                </a:lnTo>
                <a:lnTo>
                  <a:pt x="1654285" y="14303"/>
                </a:lnTo>
                <a:lnTo>
                  <a:pt x="1700602" y="31214"/>
                </a:lnTo>
                <a:lnTo>
                  <a:pt x="1742096" y="53769"/>
                </a:lnTo>
                <a:lnTo>
                  <a:pt x="1777929" y="81322"/>
                </a:lnTo>
                <a:lnTo>
                  <a:pt x="1807260" y="113229"/>
                </a:lnTo>
                <a:lnTo>
                  <a:pt x="1829250" y="148842"/>
                </a:lnTo>
                <a:lnTo>
                  <a:pt x="1843060" y="187517"/>
                </a:lnTo>
                <a:lnTo>
                  <a:pt x="1847849" y="228606"/>
                </a:lnTo>
                <a:lnTo>
                  <a:pt x="1843060" y="269692"/>
                </a:lnTo>
                <a:lnTo>
                  <a:pt x="1829250" y="308363"/>
                </a:lnTo>
                <a:lnTo>
                  <a:pt x="1807260" y="343975"/>
                </a:lnTo>
                <a:lnTo>
                  <a:pt x="1777929" y="375881"/>
                </a:lnTo>
                <a:lnTo>
                  <a:pt x="1742096" y="403435"/>
                </a:lnTo>
                <a:lnTo>
                  <a:pt x="1700602" y="425991"/>
                </a:lnTo>
                <a:lnTo>
                  <a:pt x="1654285" y="442902"/>
                </a:lnTo>
                <a:lnTo>
                  <a:pt x="1603986" y="453522"/>
                </a:lnTo>
                <a:lnTo>
                  <a:pt x="1550543" y="457206"/>
                </a:lnTo>
                <a:lnTo>
                  <a:pt x="297313" y="457206"/>
                </a:lnTo>
                <a:lnTo>
                  <a:pt x="243868" y="453522"/>
                </a:lnTo>
                <a:lnTo>
                  <a:pt x="193567" y="442902"/>
                </a:lnTo>
                <a:lnTo>
                  <a:pt x="147249" y="425991"/>
                </a:lnTo>
                <a:lnTo>
                  <a:pt x="105754" y="403435"/>
                </a:lnTo>
                <a:lnTo>
                  <a:pt x="69921" y="375881"/>
                </a:lnTo>
                <a:lnTo>
                  <a:pt x="40589" y="343975"/>
                </a:lnTo>
                <a:lnTo>
                  <a:pt x="18599" y="308363"/>
                </a:lnTo>
                <a:lnTo>
                  <a:pt x="4789" y="269692"/>
                </a:lnTo>
                <a:lnTo>
                  <a:pt x="0" y="228606"/>
                </a:lnTo>
                <a:lnTo>
                  <a:pt x="4789" y="187517"/>
                </a:lnTo>
                <a:lnTo>
                  <a:pt x="18599" y="148842"/>
                </a:lnTo>
                <a:lnTo>
                  <a:pt x="40589" y="113229"/>
                </a:lnTo>
                <a:lnTo>
                  <a:pt x="69921" y="81322"/>
                </a:lnTo>
                <a:lnTo>
                  <a:pt x="105754" y="53769"/>
                </a:lnTo>
                <a:lnTo>
                  <a:pt x="147249" y="31214"/>
                </a:lnTo>
                <a:lnTo>
                  <a:pt x="193567" y="14303"/>
                </a:lnTo>
                <a:lnTo>
                  <a:pt x="243868" y="3683"/>
                </a:lnTo>
                <a:lnTo>
                  <a:pt x="297313" y="0"/>
                </a:lnTo>
                <a:close/>
              </a:path>
            </a:pathLst>
          </a:custGeom>
          <a:ln w="25400">
            <a:solidFill>
              <a:srgbClr val="DEECAC"/>
            </a:solidFill>
          </a:ln>
        </p:spPr>
        <p:txBody>
          <a:bodyPr wrap="square" lIns="0" tIns="0" rIns="0" bIns="0" rtlCol="0"/>
          <a:lstStyle/>
          <a:p>
            <a:endParaRPr/>
          </a:p>
        </p:txBody>
      </p:sp>
      <p:sp>
        <p:nvSpPr>
          <p:cNvPr id="14" name="object 14"/>
          <p:cNvSpPr/>
          <p:nvPr/>
        </p:nvSpPr>
        <p:spPr>
          <a:xfrm>
            <a:off x="3194304" y="4270247"/>
            <a:ext cx="1648968" cy="207263"/>
          </a:xfrm>
          <a:prstGeom prst="rect">
            <a:avLst/>
          </a:prstGeom>
          <a:blipFill>
            <a:blip r:embed="rId7" cstate="print"/>
            <a:stretch>
              <a:fillRect/>
            </a:stretch>
          </a:blipFill>
        </p:spPr>
        <p:txBody>
          <a:bodyPr wrap="square" lIns="0" tIns="0" rIns="0" bIns="0" rtlCol="0"/>
          <a:lstStyle/>
          <a:p>
            <a:endParaRPr/>
          </a:p>
        </p:txBody>
      </p:sp>
      <p:sp>
        <p:nvSpPr>
          <p:cNvPr id="15" name="object 15"/>
          <p:cNvSpPr txBox="1"/>
          <p:nvPr/>
        </p:nvSpPr>
        <p:spPr>
          <a:xfrm>
            <a:off x="3341203" y="4263271"/>
            <a:ext cx="1330833" cy="221214"/>
          </a:xfrm>
          <a:prstGeom prst="rect">
            <a:avLst/>
          </a:prstGeom>
        </p:spPr>
        <p:txBody>
          <a:bodyPr vert="horz" wrap="square" lIns="0" tIns="13335" rIns="0" bIns="0" rtlCol="0">
            <a:spAutoFit/>
          </a:bodyPr>
          <a:lstStyle/>
          <a:p>
            <a:pPr marL="12700">
              <a:lnSpc>
                <a:spcPct val="100000"/>
              </a:lnSpc>
              <a:spcBef>
                <a:spcPts val="105"/>
              </a:spcBef>
            </a:pPr>
            <a:r>
              <a:rPr sz="1350" b="1" spc="-5" dirty="0">
                <a:solidFill>
                  <a:srgbClr val="595959"/>
                </a:solidFill>
                <a:latin typeface="Century Gothic" panose="020B0502020202020204" pitchFamily="34" charset="0"/>
                <a:cs typeface="Cambria"/>
              </a:rPr>
              <a:t>Бюджет</a:t>
            </a:r>
            <a:r>
              <a:rPr sz="1350" b="1" spc="-50" dirty="0">
                <a:solidFill>
                  <a:srgbClr val="595959"/>
                </a:solidFill>
                <a:latin typeface="Century Gothic" panose="020B0502020202020204" pitchFamily="34" charset="0"/>
                <a:cs typeface="Cambria"/>
              </a:rPr>
              <a:t> </a:t>
            </a:r>
            <a:r>
              <a:rPr sz="1350" b="1" spc="-5" dirty="0">
                <a:solidFill>
                  <a:srgbClr val="595959"/>
                </a:solidFill>
                <a:latin typeface="Century Gothic" panose="020B0502020202020204" pitchFamily="34" charset="0"/>
                <a:cs typeface="Cambria"/>
              </a:rPr>
              <a:t>семьи</a:t>
            </a:r>
            <a:endParaRPr sz="1350" dirty="0">
              <a:latin typeface="Century Gothic" panose="020B0502020202020204" pitchFamily="34" charset="0"/>
              <a:cs typeface="Cambria"/>
            </a:endParaRPr>
          </a:p>
        </p:txBody>
      </p:sp>
      <p:sp>
        <p:nvSpPr>
          <p:cNvPr id="16" name="object 16"/>
          <p:cNvSpPr/>
          <p:nvPr/>
        </p:nvSpPr>
        <p:spPr>
          <a:xfrm>
            <a:off x="5119115" y="5090096"/>
            <a:ext cx="2123693" cy="333057"/>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5385815" y="4567433"/>
            <a:ext cx="1885950" cy="771525"/>
          </a:xfrm>
          <a:custGeom>
            <a:avLst/>
            <a:gdLst/>
            <a:ahLst/>
            <a:cxnLst/>
            <a:rect l="l" t="t" r="r" b="b"/>
            <a:pathLst>
              <a:path w="1885950" h="771525">
                <a:moveTo>
                  <a:pt x="1582547" y="0"/>
                </a:moveTo>
                <a:lnTo>
                  <a:pt x="303409" y="0"/>
                </a:lnTo>
                <a:lnTo>
                  <a:pt x="262247" y="3521"/>
                </a:lnTo>
                <a:lnTo>
                  <a:pt x="222765" y="13780"/>
                </a:lnTo>
                <a:lnTo>
                  <a:pt x="185326" y="30315"/>
                </a:lnTo>
                <a:lnTo>
                  <a:pt x="150291" y="52667"/>
                </a:lnTo>
                <a:lnTo>
                  <a:pt x="118023" y="80375"/>
                </a:lnTo>
                <a:lnTo>
                  <a:pt x="88882" y="112981"/>
                </a:lnTo>
                <a:lnTo>
                  <a:pt x="63232" y="150024"/>
                </a:lnTo>
                <a:lnTo>
                  <a:pt x="41433" y="191043"/>
                </a:lnTo>
                <a:lnTo>
                  <a:pt x="23849" y="235580"/>
                </a:lnTo>
                <a:lnTo>
                  <a:pt x="10841" y="283173"/>
                </a:lnTo>
                <a:lnTo>
                  <a:pt x="2770" y="333364"/>
                </a:lnTo>
                <a:lnTo>
                  <a:pt x="0" y="385692"/>
                </a:lnTo>
                <a:lnTo>
                  <a:pt x="2770" y="438048"/>
                </a:lnTo>
                <a:lnTo>
                  <a:pt x="10841" y="488263"/>
                </a:lnTo>
                <a:lnTo>
                  <a:pt x="23849" y="535877"/>
                </a:lnTo>
                <a:lnTo>
                  <a:pt x="41433" y="580431"/>
                </a:lnTo>
                <a:lnTo>
                  <a:pt x="63232" y="621464"/>
                </a:lnTo>
                <a:lnTo>
                  <a:pt x="88882" y="658518"/>
                </a:lnTo>
                <a:lnTo>
                  <a:pt x="118023" y="691133"/>
                </a:lnTo>
                <a:lnTo>
                  <a:pt x="150291" y="718848"/>
                </a:lnTo>
                <a:lnTo>
                  <a:pt x="185326" y="741204"/>
                </a:lnTo>
                <a:lnTo>
                  <a:pt x="222765" y="757742"/>
                </a:lnTo>
                <a:lnTo>
                  <a:pt x="262247" y="768002"/>
                </a:lnTo>
                <a:lnTo>
                  <a:pt x="303409" y="771525"/>
                </a:lnTo>
                <a:lnTo>
                  <a:pt x="1582547" y="771525"/>
                </a:lnTo>
                <a:lnTo>
                  <a:pt x="1623706" y="768002"/>
                </a:lnTo>
                <a:lnTo>
                  <a:pt x="1663185" y="757742"/>
                </a:lnTo>
                <a:lnTo>
                  <a:pt x="1700623" y="741204"/>
                </a:lnTo>
                <a:lnTo>
                  <a:pt x="1735657" y="718848"/>
                </a:lnTo>
                <a:lnTo>
                  <a:pt x="1767925" y="691133"/>
                </a:lnTo>
                <a:lnTo>
                  <a:pt x="1797065" y="658518"/>
                </a:lnTo>
                <a:lnTo>
                  <a:pt x="1822716" y="621464"/>
                </a:lnTo>
                <a:lnTo>
                  <a:pt x="1844515" y="580431"/>
                </a:lnTo>
                <a:lnTo>
                  <a:pt x="1862099" y="535877"/>
                </a:lnTo>
                <a:lnTo>
                  <a:pt x="1875108" y="488263"/>
                </a:lnTo>
                <a:lnTo>
                  <a:pt x="1883179" y="438048"/>
                </a:lnTo>
                <a:lnTo>
                  <a:pt x="1885950" y="385692"/>
                </a:lnTo>
                <a:lnTo>
                  <a:pt x="1883179" y="333364"/>
                </a:lnTo>
                <a:lnTo>
                  <a:pt x="1875108" y="283173"/>
                </a:lnTo>
                <a:lnTo>
                  <a:pt x="1862099" y="235580"/>
                </a:lnTo>
                <a:lnTo>
                  <a:pt x="1844515" y="191043"/>
                </a:lnTo>
                <a:lnTo>
                  <a:pt x="1822716" y="150024"/>
                </a:lnTo>
                <a:lnTo>
                  <a:pt x="1797065" y="112981"/>
                </a:lnTo>
                <a:lnTo>
                  <a:pt x="1767925" y="80375"/>
                </a:lnTo>
                <a:lnTo>
                  <a:pt x="1735657" y="52667"/>
                </a:lnTo>
                <a:lnTo>
                  <a:pt x="1700623" y="30315"/>
                </a:lnTo>
                <a:lnTo>
                  <a:pt x="1663185" y="13780"/>
                </a:lnTo>
                <a:lnTo>
                  <a:pt x="1623706" y="3521"/>
                </a:lnTo>
                <a:lnTo>
                  <a:pt x="1582547" y="0"/>
                </a:lnTo>
                <a:close/>
              </a:path>
            </a:pathLst>
          </a:custGeom>
          <a:solidFill>
            <a:srgbClr val="DEECAC"/>
          </a:solidFill>
        </p:spPr>
        <p:txBody>
          <a:bodyPr wrap="square" lIns="0" tIns="0" rIns="0" bIns="0" rtlCol="0"/>
          <a:lstStyle/>
          <a:p>
            <a:endParaRPr/>
          </a:p>
        </p:txBody>
      </p:sp>
      <p:sp>
        <p:nvSpPr>
          <p:cNvPr id="18" name="object 18"/>
          <p:cNvSpPr/>
          <p:nvPr/>
        </p:nvSpPr>
        <p:spPr>
          <a:xfrm>
            <a:off x="5385815" y="4567433"/>
            <a:ext cx="1885950" cy="771525"/>
          </a:xfrm>
          <a:custGeom>
            <a:avLst/>
            <a:gdLst/>
            <a:ahLst/>
            <a:cxnLst/>
            <a:rect l="l" t="t" r="r" b="b"/>
            <a:pathLst>
              <a:path w="1885950" h="771525">
                <a:moveTo>
                  <a:pt x="303409" y="0"/>
                </a:moveTo>
                <a:lnTo>
                  <a:pt x="1582547" y="0"/>
                </a:lnTo>
                <a:lnTo>
                  <a:pt x="1623706" y="3521"/>
                </a:lnTo>
                <a:lnTo>
                  <a:pt x="1663185" y="13780"/>
                </a:lnTo>
                <a:lnTo>
                  <a:pt x="1700623" y="30315"/>
                </a:lnTo>
                <a:lnTo>
                  <a:pt x="1735657" y="52667"/>
                </a:lnTo>
                <a:lnTo>
                  <a:pt x="1767925" y="80375"/>
                </a:lnTo>
                <a:lnTo>
                  <a:pt x="1797065" y="112981"/>
                </a:lnTo>
                <a:lnTo>
                  <a:pt x="1822716" y="150024"/>
                </a:lnTo>
                <a:lnTo>
                  <a:pt x="1844515" y="191043"/>
                </a:lnTo>
                <a:lnTo>
                  <a:pt x="1862099" y="235580"/>
                </a:lnTo>
                <a:lnTo>
                  <a:pt x="1875108" y="283173"/>
                </a:lnTo>
                <a:lnTo>
                  <a:pt x="1883179" y="333364"/>
                </a:lnTo>
                <a:lnTo>
                  <a:pt x="1885950" y="385692"/>
                </a:lnTo>
                <a:lnTo>
                  <a:pt x="1883179" y="438048"/>
                </a:lnTo>
                <a:lnTo>
                  <a:pt x="1875108" y="488263"/>
                </a:lnTo>
                <a:lnTo>
                  <a:pt x="1862099" y="535877"/>
                </a:lnTo>
                <a:lnTo>
                  <a:pt x="1844515" y="580431"/>
                </a:lnTo>
                <a:lnTo>
                  <a:pt x="1822716" y="621464"/>
                </a:lnTo>
                <a:lnTo>
                  <a:pt x="1797065" y="658518"/>
                </a:lnTo>
                <a:lnTo>
                  <a:pt x="1767925" y="691133"/>
                </a:lnTo>
                <a:lnTo>
                  <a:pt x="1735657" y="718848"/>
                </a:lnTo>
                <a:lnTo>
                  <a:pt x="1700623" y="741204"/>
                </a:lnTo>
                <a:lnTo>
                  <a:pt x="1663185" y="757742"/>
                </a:lnTo>
                <a:lnTo>
                  <a:pt x="1623706" y="768002"/>
                </a:lnTo>
                <a:lnTo>
                  <a:pt x="1582547" y="771525"/>
                </a:lnTo>
                <a:lnTo>
                  <a:pt x="303409" y="771525"/>
                </a:lnTo>
                <a:lnTo>
                  <a:pt x="262247" y="768002"/>
                </a:lnTo>
                <a:lnTo>
                  <a:pt x="222765" y="757742"/>
                </a:lnTo>
                <a:lnTo>
                  <a:pt x="185326" y="741204"/>
                </a:lnTo>
                <a:lnTo>
                  <a:pt x="150291" y="718848"/>
                </a:lnTo>
                <a:lnTo>
                  <a:pt x="118023" y="691133"/>
                </a:lnTo>
                <a:lnTo>
                  <a:pt x="88882" y="658518"/>
                </a:lnTo>
                <a:lnTo>
                  <a:pt x="63232" y="621464"/>
                </a:lnTo>
                <a:lnTo>
                  <a:pt x="41433" y="580431"/>
                </a:lnTo>
                <a:lnTo>
                  <a:pt x="23849" y="535877"/>
                </a:lnTo>
                <a:lnTo>
                  <a:pt x="10841" y="488263"/>
                </a:lnTo>
                <a:lnTo>
                  <a:pt x="2770" y="438048"/>
                </a:lnTo>
                <a:lnTo>
                  <a:pt x="0" y="385692"/>
                </a:lnTo>
                <a:lnTo>
                  <a:pt x="2770" y="333364"/>
                </a:lnTo>
                <a:lnTo>
                  <a:pt x="10841" y="283173"/>
                </a:lnTo>
                <a:lnTo>
                  <a:pt x="23849" y="235580"/>
                </a:lnTo>
                <a:lnTo>
                  <a:pt x="41433" y="191043"/>
                </a:lnTo>
                <a:lnTo>
                  <a:pt x="63232" y="150024"/>
                </a:lnTo>
                <a:lnTo>
                  <a:pt x="88882" y="112981"/>
                </a:lnTo>
                <a:lnTo>
                  <a:pt x="118023" y="80375"/>
                </a:lnTo>
                <a:lnTo>
                  <a:pt x="150291" y="52667"/>
                </a:lnTo>
                <a:lnTo>
                  <a:pt x="185326" y="30315"/>
                </a:lnTo>
                <a:lnTo>
                  <a:pt x="222765" y="13780"/>
                </a:lnTo>
                <a:lnTo>
                  <a:pt x="262247" y="3521"/>
                </a:lnTo>
                <a:lnTo>
                  <a:pt x="303409" y="0"/>
                </a:lnTo>
                <a:close/>
              </a:path>
            </a:pathLst>
          </a:custGeom>
          <a:ln w="25400">
            <a:solidFill>
              <a:srgbClr val="DEECAC"/>
            </a:solidFill>
          </a:ln>
        </p:spPr>
        <p:txBody>
          <a:bodyPr wrap="square" lIns="0" tIns="0" rIns="0" bIns="0" rtlCol="0"/>
          <a:lstStyle/>
          <a:p>
            <a:endParaRPr/>
          </a:p>
        </p:txBody>
      </p:sp>
      <p:sp>
        <p:nvSpPr>
          <p:cNvPr id="19" name="object 19"/>
          <p:cNvSpPr/>
          <p:nvPr/>
        </p:nvSpPr>
        <p:spPr>
          <a:xfrm>
            <a:off x="5487923" y="4738115"/>
            <a:ext cx="1682496" cy="428244"/>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563880" y="6196533"/>
            <a:ext cx="4725162" cy="450265"/>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931170" y="5279135"/>
            <a:ext cx="4474845" cy="1283970"/>
          </a:xfrm>
          <a:custGeom>
            <a:avLst/>
            <a:gdLst/>
            <a:ahLst/>
            <a:cxnLst/>
            <a:rect l="l" t="t" r="r" b="b"/>
            <a:pathLst>
              <a:path w="4474845" h="1283970">
                <a:moveTo>
                  <a:pt x="3754882" y="0"/>
                </a:moveTo>
                <a:lnTo>
                  <a:pt x="719956" y="0"/>
                </a:lnTo>
                <a:lnTo>
                  <a:pt x="668536" y="1611"/>
                </a:lnTo>
                <a:lnTo>
                  <a:pt x="618093" y="6374"/>
                </a:lnTo>
                <a:lnTo>
                  <a:pt x="568748" y="14180"/>
                </a:lnTo>
                <a:lnTo>
                  <a:pt x="520622" y="24920"/>
                </a:lnTo>
                <a:lnTo>
                  <a:pt x="473838" y="38485"/>
                </a:lnTo>
                <a:lnTo>
                  <a:pt x="428518" y="54766"/>
                </a:lnTo>
                <a:lnTo>
                  <a:pt x="384783" y="73657"/>
                </a:lnTo>
                <a:lnTo>
                  <a:pt x="342755" y="95046"/>
                </a:lnTo>
                <a:lnTo>
                  <a:pt x="302556" y="118827"/>
                </a:lnTo>
                <a:lnTo>
                  <a:pt x="264308" y="144890"/>
                </a:lnTo>
                <a:lnTo>
                  <a:pt x="228132" y="173127"/>
                </a:lnTo>
                <a:lnTo>
                  <a:pt x="194150" y="203429"/>
                </a:lnTo>
                <a:lnTo>
                  <a:pt x="162484" y="235687"/>
                </a:lnTo>
                <a:lnTo>
                  <a:pt x="133256" y="269794"/>
                </a:lnTo>
                <a:lnTo>
                  <a:pt x="106588" y="305639"/>
                </a:lnTo>
                <a:lnTo>
                  <a:pt x="82601" y="343116"/>
                </a:lnTo>
                <a:lnTo>
                  <a:pt x="61417" y="382115"/>
                </a:lnTo>
                <a:lnTo>
                  <a:pt x="43158" y="422527"/>
                </a:lnTo>
                <a:lnTo>
                  <a:pt x="27946" y="464244"/>
                </a:lnTo>
                <a:lnTo>
                  <a:pt x="15902" y="507158"/>
                </a:lnTo>
                <a:lnTo>
                  <a:pt x="7148" y="551159"/>
                </a:lnTo>
                <a:lnTo>
                  <a:pt x="1807" y="596140"/>
                </a:lnTo>
                <a:lnTo>
                  <a:pt x="0" y="641991"/>
                </a:lnTo>
                <a:lnTo>
                  <a:pt x="1807" y="687842"/>
                </a:lnTo>
                <a:lnTo>
                  <a:pt x="7148" y="732822"/>
                </a:lnTo>
                <a:lnTo>
                  <a:pt x="15902" y="776823"/>
                </a:lnTo>
                <a:lnTo>
                  <a:pt x="27946" y="819736"/>
                </a:lnTo>
                <a:lnTo>
                  <a:pt x="43158" y="861452"/>
                </a:lnTo>
                <a:lnTo>
                  <a:pt x="61417" y="901864"/>
                </a:lnTo>
                <a:lnTo>
                  <a:pt x="82601" y="940861"/>
                </a:lnTo>
                <a:lnTo>
                  <a:pt x="106588" y="978337"/>
                </a:lnTo>
                <a:lnTo>
                  <a:pt x="133256" y="1014182"/>
                </a:lnTo>
                <a:lnTo>
                  <a:pt x="162484" y="1048287"/>
                </a:lnTo>
                <a:lnTo>
                  <a:pt x="194150" y="1080544"/>
                </a:lnTo>
                <a:lnTo>
                  <a:pt x="228132" y="1110845"/>
                </a:lnTo>
                <a:lnTo>
                  <a:pt x="264308" y="1139081"/>
                </a:lnTo>
                <a:lnTo>
                  <a:pt x="302556" y="1165142"/>
                </a:lnTo>
                <a:lnTo>
                  <a:pt x="342755" y="1188922"/>
                </a:lnTo>
                <a:lnTo>
                  <a:pt x="384783" y="1210310"/>
                </a:lnTo>
                <a:lnTo>
                  <a:pt x="428518" y="1229199"/>
                </a:lnTo>
                <a:lnTo>
                  <a:pt x="473838" y="1245480"/>
                </a:lnTo>
                <a:lnTo>
                  <a:pt x="520622" y="1259045"/>
                </a:lnTo>
                <a:lnTo>
                  <a:pt x="568748" y="1269784"/>
                </a:lnTo>
                <a:lnTo>
                  <a:pt x="618093" y="1277589"/>
                </a:lnTo>
                <a:lnTo>
                  <a:pt x="668536" y="1282351"/>
                </a:lnTo>
                <a:lnTo>
                  <a:pt x="719956" y="1283963"/>
                </a:lnTo>
                <a:lnTo>
                  <a:pt x="3754882" y="1283963"/>
                </a:lnTo>
                <a:lnTo>
                  <a:pt x="3806297" y="1282351"/>
                </a:lnTo>
                <a:lnTo>
                  <a:pt x="3856738" y="1277589"/>
                </a:lnTo>
                <a:lnTo>
                  <a:pt x="3906081" y="1269784"/>
                </a:lnTo>
                <a:lnTo>
                  <a:pt x="3954204" y="1259045"/>
                </a:lnTo>
                <a:lnTo>
                  <a:pt x="4000986" y="1245480"/>
                </a:lnTo>
                <a:lnTo>
                  <a:pt x="4046306" y="1229199"/>
                </a:lnTo>
                <a:lnTo>
                  <a:pt x="4090040" y="1210310"/>
                </a:lnTo>
                <a:lnTo>
                  <a:pt x="4132068" y="1188922"/>
                </a:lnTo>
                <a:lnTo>
                  <a:pt x="4172267" y="1165142"/>
                </a:lnTo>
                <a:lnTo>
                  <a:pt x="4210516" y="1139081"/>
                </a:lnTo>
                <a:lnTo>
                  <a:pt x="4246693" y="1110845"/>
                </a:lnTo>
                <a:lnTo>
                  <a:pt x="4280676" y="1080544"/>
                </a:lnTo>
                <a:lnTo>
                  <a:pt x="4312343" y="1048287"/>
                </a:lnTo>
                <a:lnTo>
                  <a:pt x="4341572" y="1014182"/>
                </a:lnTo>
                <a:lnTo>
                  <a:pt x="4368242" y="978337"/>
                </a:lnTo>
                <a:lnTo>
                  <a:pt x="4392231" y="940861"/>
                </a:lnTo>
                <a:lnTo>
                  <a:pt x="4413416" y="901864"/>
                </a:lnTo>
                <a:lnTo>
                  <a:pt x="4431676" y="861452"/>
                </a:lnTo>
                <a:lnTo>
                  <a:pt x="4446890" y="819736"/>
                </a:lnTo>
                <a:lnTo>
                  <a:pt x="4458934" y="776823"/>
                </a:lnTo>
                <a:lnTo>
                  <a:pt x="4467689" y="732822"/>
                </a:lnTo>
                <a:lnTo>
                  <a:pt x="4473030" y="687842"/>
                </a:lnTo>
                <a:lnTo>
                  <a:pt x="4474838" y="641991"/>
                </a:lnTo>
                <a:lnTo>
                  <a:pt x="4473030" y="596140"/>
                </a:lnTo>
                <a:lnTo>
                  <a:pt x="4467689" y="551159"/>
                </a:lnTo>
                <a:lnTo>
                  <a:pt x="4458934" y="507158"/>
                </a:lnTo>
                <a:lnTo>
                  <a:pt x="4446890" y="464244"/>
                </a:lnTo>
                <a:lnTo>
                  <a:pt x="4431676" y="422527"/>
                </a:lnTo>
                <a:lnTo>
                  <a:pt x="4413416" y="382115"/>
                </a:lnTo>
                <a:lnTo>
                  <a:pt x="4392231" y="343116"/>
                </a:lnTo>
                <a:lnTo>
                  <a:pt x="4368242" y="305639"/>
                </a:lnTo>
                <a:lnTo>
                  <a:pt x="4341572" y="269794"/>
                </a:lnTo>
                <a:lnTo>
                  <a:pt x="4312343" y="235687"/>
                </a:lnTo>
                <a:lnTo>
                  <a:pt x="4280676" y="203429"/>
                </a:lnTo>
                <a:lnTo>
                  <a:pt x="4246693" y="173127"/>
                </a:lnTo>
                <a:lnTo>
                  <a:pt x="4210516" y="144890"/>
                </a:lnTo>
                <a:lnTo>
                  <a:pt x="4172267" y="118827"/>
                </a:lnTo>
                <a:lnTo>
                  <a:pt x="4132068" y="95046"/>
                </a:lnTo>
                <a:lnTo>
                  <a:pt x="4090040" y="73657"/>
                </a:lnTo>
                <a:lnTo>
                  <a:pt x="4046306" y="54766"/>
                </a:lnTo>
                <a:lnTo>
                  <a:pt x="4000986" y="38485"/>
                </a:lnTo>
                <a:lnTo>
                  <a:pt x="3954204" y="24920"/>
                </a:lnTo>
                <a:lnTo>
                  <a:pt x="3906081" y="14180"/>
                </a:lnTo>
                <a:lnTo>
                  <a:pt x="3856738" y="6374"/>
                </a:lnTo>
                <a:lnTo>
                  <a:pt x="3806297" y="1611"/>
                </a:lnTo>
                <a:lnTo>
                  <a:pt x="3754882" y="0"/>
                </a:lnTo>
                <a:close/>
              </a:path>
            </a:pathLst>
          </a:custGeom>
          <a:solidFill>
            <a:srgbClr val="DEECAC"/>
          </a:solidFill>
        </p:spPr>
        <p:txBody>
          <a:bodyPr wrap="square" lIns="0" tIns="0" rIns="0" bIns="0" rtlCol="0"/>
          <a:lstStyle/>
          <a:p>
            <a:endParaRPr/>
          </a:p>
        </p:txBody>
      </p:sp>
      <p:sp>
        <p:nvSpPr>
          <p:cNvPr id="22" name="object 22"/>
          <p:cNvSpPr/>
          <p:nvPr/>
        </p:nvSpPr>
        <p:spPr>
          <a:xfrm>
            <a:off x="931170" y="5279135"/>
            <a:ext cx="4474845" cy="1283970"/>
          </a:xfrm>
          <a:custGeom>
            <a:avLst/>
            <a:gdLst/>
            <a:ahLst/>
            <a:cxnLst/>
            <a:rect l="l" t="t" r="r" b="b"/>
            <a:pathLst>
              <a:path w="4474845" h="1283970">
                <a:moveTo>
                  <a:pt x="719956" y="0"/>
                </a:moveTo>
                <a:lnTo>
                  <a:pt x="3754882" y="0"/>
                </a:lnTo>
                <a:lnTo>
                  <a:pt x="3806297" y="1611"/>
                </a:lnTo>
                <a:lnTo>
                  <a:pt x="3856738" y="6374"/>
                </a:lnTo>
                <a:lnTo>
                  <a:pt x="3906081" y="14180"/>
                </a:lnTo>
                <a:lnTo>
                  <a:pt x="3954204" y="24920"/>
                </a:lnTo>
                <a:lnTo>
                  <a:pt x="4000986" y="38485"/>
                </a:lnTo>
                <a:lnTo>
                  <a:pt x="4046306" y="54766"/>
                </a:lnTo>
                <a:lnTo>
                  <a:pt x="4090040" y="73657"/>
                </a:lnTo>
                <a:lnTo>
                  <a:pt x="4132068" y="95046"/>
                </a:lnTo>
                <a:lnTo>
                  <a:pt x="4172267" y="118827"/>
                </a:lnTo>
                <a:lnTo>
                  <a:pt x="4210516" y="144890"/>
                </a:lnTo>
                <a:lnTo>
                  <a:pt x="4246693" y="173127"/>
                </a:lnTo>
                <a:lnTo>
                  <a:pt x="4280676" y="203429"/>
                </a:lnTo>
                <a:lnTo>
                  <a:pt x="4312343" y="235687"/>
                </a:lnTo>
                <a:lnTo>
                  <a:pt x="4341572" y="269794"/>
                </a:lnTo>
                <a:lnTo>
                  <a:pt x="4368242" y="305639"/>
                </a:lnTo>
                <a:lnTo>
                  <a:pt x="4392231" y="343116"/>
                </a:lnTo>
                <a:lnTo>
                  <a:pt x="4413416" y="382115"/>
                </a:lnTo>
                <a:lnTo>
                  <a:pt x="4431676" y="422527"/>
                </a:lnTo>
                <a:lnTo>
                  <a:pt x="4446890" y="464244"/>
                </a:lnTo>
                <a:lnTo>
                  <a:pt x="4458934" y="507158"/>
                </a:lnTo>
                <a:lnTo>
                  <a:pt x="4467689" y="551159"/>
                </a:lnTo>
                <a:lnTo>
                  <a:pt x="4473030" y="596140"/>
                </a:lnTo>
                <a:lnTo>
                  <a:pt x="4474838" y="641991"/>
                </a:lnTo>
                <a:lnTo>
                  <a:pt x="4473030" y="687842"/>
                </a:lnTo>
                <a:lnTo>
                  <a:pt x="4467689" y="732822"/>
                </a:lnTo>
                <a:lnTo>
                  <a:pt x="4458934" y="776823"/>
                </a:lnTo>
                <a:lnTo>
                  <a:pt x="4446890" y="819736"/>
                </a:lnTo>
                <a:lnTo>
                  <a:pt x="4431676" y="861452"/>
                </a:lnTo>
                <a:lnTo>
                  <a:pt x="4413416" y="901864"/>
                </a:lnTo>
                <a:lnTo>
                  <a:pt x="4392231" y="940861"/>
                </a:lnTo>
                <a:lnTo>
                  <a:pt x="4368242" y="978337"/>
                </a:lnTo>
                <a:lnTo>
                  <a:pt x="4341572" y="1014182"/>
                </a:lnTo>
                <a:lnTo>
                  <a:pt x="4312343" y="1048287"/>
                </a:lnTo>
                <a:lnTo>
                  <a:pt x="4280676" y="1080544"/>
                </a:lnTo>
                <a:lnTo>
                  <a:pt x="4246693" y="1110845"/>
                </a:lnTo>
                <a:lnTo>
                  <a:pt x="4210516" y="1139081"/>
                </a:lnTo>
                <a:lnTo>
                  <a:pt x="4172267" y="1165142"/>
                </a:lnTo>
                <a:lnTo>
                  <a:pt x="4132068" y="1188922"/>
                </a:lnTo>
                <a:lnTo>
                  <a:pt x="4090040" y="1210310"/>
                </a:lnTo>
                <a:lnTo>
                  <a:pt x="4046306" y="1229199"/>
                </a:lnTo>
                <a:lnTo>
                  <a:pt x="4000986" y="1245480"/>
                </a:lnTo>
                <a:lnTo>
                  <a:pt x="3954204" y="1259045"/>
                </a:lnTo>
                <a:lnTo>
                  <a:pt x="3906081" y="1269784"/>
                </a:lnTo>
                <a:lnTo>
                  <a:pt x="3856738" y="1277589"/>
                </a:lnTo>
                <a:lnTo>
                  <a:pt x="3806297" y="1282351"/>
                </a:lnTo>
                <a:lnTo>
                  <a:pt x="3754882" y="1283963"/>
                </a:lnTo>
                <a:lnTo>
                  <a:pt x="719956" y="1283963"/>
                </a:lnTo>
                <a:lnTo>
                  <a:pt x="668536" y="1282351"/>
                </a:lnTo>
                <a:lnTo>
                  <a:pt x="618093" y="1277589"/>
                </a:lnTo>
                <a:lnTo>
                  <a:pt x="568748" y="1269784"/>
                </a:lnTo>
                <a:lnTo>
                  <a:pt x="520622" y="1259045"/>
                </a:lnTo>
                <a:lnTo>
                  <a:pt x="473838" y="1245480"/>
                </a:lnTo>
                <a:lnTo>
                  <a:pt x="428518" y="1229199"/>
                </a:lnTo>
                <a:lnTo>
                  <a:pt x="384783" y="1210310"/>
                </a:lnTo>
                <a:lnTo>
                  <a:pt x="342755" y="1188922"/>
                </a:lnTo>
                <a:lnTo>
                  <a:pt x="302556" y="1165142"/>
                </a:lnTo>
                <a:lnTo>
                  <a:pt x="264308" y="1139081"/>
                </a:lnTo>
                <a:lnTo>
                  <a:pt x="228132" y="1110845"/>
                </a:lnTo>
                <a:lnTo>
                  <a:pt x="194150" y="1080544"/>
                </a:lnTo>
                <a:lnTo>
                  <a:pt x="162484" y="1048287"/>
                </a:lnTo>
                <a:lnTo>
                  <a:pt x="133256" y="1014182"/>
                </a:lnTo>
                <a:lnTo>
                  <a:pt x="106588" y="978337"/>
                </a:lnTo>
                <a:lnTo>
                  <a:pt x="82601" y="940861"/>
                </a:lnTo>
                <a:lnTo>
                  <a:pt x="61417" y="901864"/>
                </a:lnTo>
                <a:lnTo>
                  <a:pt x="43158" y="861452"/>
                </a:lnTo>
                <a:lnTo>
                  <a:pt x="27946" y="819736"/>
                </a:lnTo>
                <a:lnTo>
                  <a:pt x="15902" y="776823"/>
                </a:lnTo>
                <a:lnTo>
                  <a:pt x="7148" y="732822"/>
                </a:lnTo>
                <a:lnTo>
                  <a:pt x="1807" y="687842"/>
                </a:lnTo>
                <a:lnTo>
                  <a:pt x="0" y="641991"/>
                </a:lnTo>
                <a:lnTo>
                  <a:pt x="1807" y="596140"/>
                </a:lnTo>
                <a:lnTo>
                  <a:pt x="7148" y="551159"/>
                </a:lnTo>
                <a:lnTo>
                  <a:pt x="15902" y="507158"/>
                </a:lnTo>
                <a:lnTo>
                  <a:pt x="27946" y="464244"/>
                </a:lnTo>
                <a:lnTo>
                  <a:pt x="43158" y="422527"/>
                </a:lnTo>
                <a:lnTo>
                  <a:pt x="61417" y="382115"/>
                </a:lnTo>
                <a:lnTo>
                  <a:pt x="82601" y="343116"/>
                </a:lnTo>
                <a:lnTo>
                  <a:pt x="106588" y="305639"/>
                </a:lnTo>
                <a:lnTo>
                  <a:pt x="133256" y="269794"/>
                </a:lnTo>
                <a:lnTo>
                  <a:pt x="162484" y="235687"/>
                </a:lnTo>
                <a:lnTo>
                  <a:pt x="194150" y="203429"/>
                </a:lnTo>
                <a:lnTo>
                  <a:pt x="228132" y="173127"/>
                </a:lnTo>
                <a:lnTo>
                  <a:pt x="264308" y="144890"/>
                </a:lnTo>
                <a:lnTo>
                  <a:pt x="302556" y="118827"/>
                </a:lnTo>
                <a:lnTo>
                  <a:pt x="342755" y="95046"/>
                </a:lnTo>
                <a:lnTo>
                  <a:pt x="384783" y="73657"/>
                </a:lnTo>
                <a:lnTo>
                  <a:pt x="428518" y="54766"/>
                </a:lnTo>
                <a:lnTo>
                  <a:pt x="473838" y="38485"/>
                </a:lnTo>
                <a:lnTo>
                  <a:pt x="520622" y="24920"/>
                </a:lnTo>
                <a:lnTo>
                  <a:pt x="568748" y="14180"/>
                </a:lnTo>
                <a:lnTo>
                  <a:pt x="618093" y="6374"/>
                </a:lnTo>
                <a:lnTo>
                  <a:pt x="668536" y="1611"/>
                </a:lnTo>
                <a:lnTo>
                  <a:pt x="719956" y="0"/>
                </a:lnTo>
                <a:close/>
              </a:path>
            </a:pathLst>
          </a:custGeom>
          <a:ln w="25400">
            <a:solidFill>
              <a:srgbClr val="DEECAC"/>
            </a:solidFill>
          </a:ln>
        </p:spPr>
        <p:txBody>
          <a:bodyPr wrap="square" lIns="0" tIns="0" rIns="0" bIns="0" rtlCol="0"/>
          <a:lstStyle/>
          <a:p>
            <a:endParaRPr/>
          </a:p>
        </p:txBody>
      </p:sp>
      <p:sp>
        <p:nvSpPr>
          <p:cNvPr id="23" name="object 23"/>
          <p:cNvSpPr/>
          <p:nvPr/>
        </p:nvSpPr>
        <p:spPr>
          <a:xfrm>
            <a:off x="1155191" y="5526023"/>
            <a:ext cx="4026408" cy="790955"/>
          </a:xfrm>
          <a:prstGeom prst="rect">
            <a:avLst/>
          </a:prstGeom>
          <a:blipFill>
            <a:blip r:embed="rId11" cstate="print"/>
            <a:stretch>
              <a:fillRect/>
            </a:stretch>
          </a:blipFill>
        </p:spPr>
        <p:txBody>
          <a:bodyPr wrap="square" lIns="0" tIns="0" rIns="0" bIns="0" rtlCol="0"/>
          <a:lstStyle/>
          <a:p>
            <a:endParaRPr/>
          </a:p>
        </p:txBody>
      </p:sp>
      <p:sp>
        <p:nvSpPr>
          <p:cNvPr id="24" name="object 24"/>
          <p:cNvSpPr txBox="1"/>
          <p:nvPr/>
        </p:nvSpPr>
        <p:spPr>
          <a:xfrm>
            <a:off x="1143169" y="4716919"/>
            <a:ext cx="5835480" cy="1654940"/>
          </a:xfrm>
          <a:prstGeom prst="rect">
            <a:avLst/>
          </a:prstGeom>
        </p:spPr>
        <p:txBody>
          <a:bodyPr vert="horz" wrap="square" lIns="0" tIns="13335" rIns="0" bIns="0" rtlCol="0">
            <a:spAutoFit/>
          </a:bodyPr>
          <a:lstStyle/>
          <a:p>
            <a:pPr marR="214629" algn="r">
              <a:lnSpc>
                <a:spcPct val="100000"/>
              </a:lnSpc>
              <a:spcBef>
                <a:spcPts val="105"/>
              </a:spcBef>
            </a:pPr>
            <a:r>
              <a:rPr sz="1350" b="1" spc="-5" dirty="0">
                <a:solidFill>
                  <a:srgbClr val="595959"/>
                </a:solidFill>
                <a:latin typeface="Century Gothic" panose="020B0502020202020204" pitchFamily="34" charset="0"/>
                <a:cs typeface="Cambria"/>
              </a:rPr>
              <a:t>Б</a:t>
            </a:r>
            <a:r>
              <a:rPr sz="1350" b="1" dirty="0">
                <a:solidFill>
                  <a:srgbClr val="595959"/>
                </a:solidFill>
                <a:latin typeface="Century Gothic" panose="020B0502020202020204" pitchFamily="34" charset="0"/>
                <a:cs typeface="Cambria"/>
              </a:rPr>
              <a:t>ю</a:t>
            </a:r>
            <a:r>
              <a:rPr sz="1350" b="1" spc="-10" dirty="0">
                <a:solidFill>
                  <a:srgbClr val="595959"/>
                </a:solidFill>
                <a:latin typeface="Century Gothic" panose="020B0502020202020204" pitchFamily="34" charset="0"/>
                <a:cs typeface="Cambria"/>
              </a:rPr>
              <a:t>д</a:t>
            </a:r>
            <a:r>
              <a:rPr sz="1350" b="1" dirty="0">
                <a:solidFill>
                  <a:srgbClr val="595959"/>
                </a:solidFill>
                <a:latin typeface="Century Gothic" panose="020B0502020202020204" pitchFamily="34" charset="0"/>
                <a:cs typeface="Cambria"/>
              </a:rPr>
              <a:t>ж</a:t>
            </a:r>
            <a:r>
              <a:rPr sz="1350" b="1" spc="-10" dirty="0">
                <a:solidFill>
                  <a:srgbClr val="595959"/>
                </a:solidFill>
                <a:latin typeface="Century Gothic" panose="020B0502020202020204" pitchFamily="34" charset="0"/>
                <a:cs typeface="Cambria"/>
              </a:rPr>
              <a:t>е</a:t>
            </a:r>
            <a:r>
              <a:rPr sz="1350" b="1" dirty="0">
                <a:solidFill>
                  <a:srgbClr val="595959"/>
                </a:solidFill>
                <a:latin typeface="Century Gothic" panose="020B0502020202020204" pitchFamily="34" charset="0"/>
                <a:cs typeface="Cambria"/>
              </a:rPr>
              <a:t>т</a:t>
            </a:r>
            <a:endParaRPr sz="1350" dirty="0">
              <a:latin typeface="Century Gothic" panose="020B0502020202020204" pitchFamily="34" charset="0"/>
              <a:cs typeface="Cambria"/>
            </a:endParaRPr>
          </a:p>
          <a:p>
            <a:pPr marL="4554855">
              <a:lnSpc>
                <a:spcPct val="100000"/>
              </a:lnSpc>
              <a:spcBef>
                <a:spcPts val="80"/>
              </a:spcBef>
            </a:pPr>
            <a:r>
              <a:rPr sz="1350" b="1" spc="-5" dirty="0">
                <a:solidFill>
                  <a:srgbClr val="595959"/>
                </a:solidFill>
                <a:latin typeface="Century Gothic" panose="020B0502020202020204" pitchFamily="34" charset="0"/>
                <a:cs typeface="Cambria"/>
              </a:rPr>
              <a:t>организации</a:t>
            </a:r>
            <a:endParaRPr sz="1350" dirty="0">
              <a:latin typeface="Century Gothic" panose="020B0502020202020204" pitchFamily="34" charset="0"/>
              <a:cs typeface="Cambria"/>
            </a:endParaRPr>
          </a:p>
          <a:p>
            <a:pPr>
              <a:lnSpc>
                <a:spcPct val="100000"/>
              </a:lnSpc>
            </a:pPr>
            <a:endParaRPr sz="1600" dirty="0">
              <a:latin typeface="Times New Roman"/>
              <a:cs typeface="Times New Roman"/>
            </a:endParaRPr>
          </a:p>
          <a:p>
            <a:pPr marL="160020">
              <a:lnSpc>
                <a:spcPct val="100000"/>
              </a:lnSpc>
              <a:spcBef>
                <a:spcPts val="1040"/>
              </a:spcBef>
            </a:pPr>
            <a:r>
              <a:rPr sz="1300" b="1" spc="-5" dirty="0">
                <a:solidFill>
                  <a:srgbClr val="595959"/>
                </a:solidFill>
                <a:latin typeface="Century Gothic" panose="020B0502020202020204" pitchFamily="34" charset="0"/>
                <a:cs typeface="Cambria"/>
              </a:rPr>
              <a:t>Бюджеты публично-правовых образований:</a:t>
            </a:r>
            <a:endParaRPr sz="1300" dirty="0">
              <a:latin typeface="Century Gothic" panose="020B0502020202020204" pitchFamily="34" charset="0"/>
              <a:cs typeface="Cambria"/>
            </a:endParaRPr>
          </a:p>
          <a:p>
            <a:pPr marL="240665" indent="-227965">
              <a:lnSpc>
                <a:spcPct val="100000"/>
              </a:lnSpc>
              <a:spcBef>
                <a:spcPts val="80"/>
              </a:spcBef>
              <a:buClr>
                <a:srgbClr val="538CD3"/>
              </a:buClr>
              <a:buFont typeface="Wingdings"/>
              <a:buChar char=""/>
              <a:tabLst>
                <a:tab pos="241300" algn="l"/>
              </a:tabLst>
            </a:pPr>
            <a:r>
              <a:rPr sz="1300" spc="-5" dirty="0">
                <a:solidFill>
                  <a:srgbClr val="595959"/>
                </a:solidFill>
                <a:latin typeface="Century Gothic" panose="020B0502020202020204" pitchFamily="34" charset="0"/>
                <a:cs typeface="Cambria"/>
              </a:rPr>
              <a:t>бюджет Российской Федерации</a:t>
            </a:r>
            <a:r>
              <a:rPr sz="1300" spc="10" dirty="0">
                <a:solidFill>
                  <a:srgbClr val="595959"/>
                </a:solidFill>
                <a:latin typeface="Century Gothic" panose="020B0502020202020204" pitchFamily="34" charset="0"/>
                <a:cs typeface="Cambria"/>
              </a:rPr>
              <a:t> </a:t>
            </a:r>
            <a:r>
              <a:rPr sz="1300" spc="-5" dirty="0">
                <a:solidFill>
                  <a:srgbClr val="595959"/>
                </a:solidFill>
                <a:latin typeface="Century Gothic" panose="020B0502020202020204" pitchFamily="34" charset="0"/>
                <a:cs typeface="Cambria"/>
              </a:rPr>
              <a:t>(федеральный)</a:t>
            </a:r>
            <a:endParaRPr sz="1300" dirty="0">
              <a:latin typeface="Century Gothic" panose="020B0502020202020204" pitchFamily="34" charset="0"/>
              <a:cs typeface="Cambria"/>
            </a:endParaRPr>
          </a:p>
          <a:p>
            <a:pPr marL="240665" indent="-227965">
              <a:lnSpc>
                <a:spcPct val="100000"/>
              </a:lnSpc>
              <a:spcBef>
                <a:spcPts val="80"/>
              </a:spcBef>
              <a:buClr>
                <a:srgbClr val="538CD3"/>
              </a:buClr>
              <a:buFont typeface="Wingdings"/>
              <a:buChar char=""/>
              <a:tabLst>
                <a:tab pos="241300" algn="l"/>
              </a:tabLst>
            </a:pPr>
            <a:r>
              <a:rPr sz="1300" spc="-5" dirty="0">
                <a:solidFill>
                  <a:srgbClr val="595959"/>
                </a:solidFill>
                <a:latin typeface="Century Gothic" panose="020B0502020202020204" pitchFamily="34" charset="0"/>
                <a:cs typeface="Cambria"/>
              </a:rPr>
              <a:t>бюджеты субъектов РФ</a:t>
            </a:r>
            <a:r>
              <a:rPr sz="1300" spc="-30" dirty="0">
                <a:solidFill>
                  <a:srgbClr val="595959"/>
                </a:solidFill>
                <a:latin typeface="Century Gothic" panose="020B0502020202020204" pitchFamily="34" charset="0"/>
                <a:cs typeface="Cambria"/>
              </a:rPr>
              <a:t> </a:t>
            </a:r>
            <a:r>
              <a:rPr sz="1300" spc="-5" dirty="0">
                <a:solidFill>
                  <a:srgbClr val="595959"/>
                </a:solidFill>
                <a:latin typeface="Century Gothic" panose="020B0502020202020204" pitchFamily="34" charset="0"/>
                <a:cs typeface="Cambria"/>
              </a:rPr>
              <a:t>(региональные)</a:t>
            </a:r>
            <a:endParaRPr sz="1300" dirty="0">
              <a:latin typeface="Century Gothic" panose="020B0502020202020204" pitchFamily="34" charset="0"/>
              <a:cs typeface="Cambria"/>
            </a:endParaRPr>
          </a:p>
          <a:p>
            <a:pPr marL="240665" indent="-227965">
              <a:lnSpc>
                <a:spcPct val="100000"/>
              </a:lnSpc>
              <a:spcBef>
                <a:spcPts val="80"/>
              </a:spcBef>
              <a:buClr>
                <a:srgbClr val="538CD3"/>
              </a:buClr>
              <a:buFont typeface="Wingdings"/>
              <a:buChar char=""/>
              <a:tabLst>
                <a:tab pos="241300" algn="l"/>
              </a:tabLst>
            </a:pPr>
            <a:r>
              <a:rPr sz="1300" spc="-5" dirty="0">
                <a:solidFill>
                  <a:srgbClr val="595959"/>
                </a:solidFill>
                <a:latin typeface="Century Gothic" panose="020B0502020202020204" pitchFamily="34" charset="0"/>
                <a:cs typeface="Cambria"/>
              </a:rPr>
              <a:t>муниципальные бюджеты</a:t>
            </a:r>
            <a:r>
              <a:rPr sz="1300" spc="-40" dirty="0">
                <a:solidFill>
                  <a:srgbClr val="595959"/>
                </a:solidFill>
                <a:latin typeface="Century Gothic" panose="020B0502020202020204" pitchFamily="34" charset="0"/>
                <a:cs typeface="Cambria"/>
              </a:rPr>
              <a:t> </a:t>
            </a:r>
            <a:r>
              <a:rPr sz="1300" spc="-5" dirty="0">
                <a:solidFill>
                  <a:srgbClr val="595959"/>
                </a:solidFill>
                <a:latin typeface="Century Gothic" panose="020B0502020202020204" pitchFamily="34" charset="0"/>
                <a:cs typeface="Cambria"/>
              </a:rPr>
              <a:t>(местные)</a:t>
            </a:r>
            <a:endParaRPr sz="1300" dirty="0">
              <a:latin typeface="Century Gothic" panose="020B0502020202020204" pitchFamily="34" charset="0"/>
              <a:cs typeface="Cambria"/>
            </a:endParaRPr>
          </a:p>
        </p:txBody>
      </p:sp>
      <p:sp>
        <p:nvSpPr>
          <p:cNvPr id="25" name="object 25"/>
          <p:cNvSpPr/>
          <p:nvPr/>
        </p:nvSpPr>
        <p:spPr>
          <a:xfrm>
            <a:off x="762000" y="6708608"/>
            <a:ext cx="6389370" cy="3865626"/>
          </a:xfrm>
          <a:prstGeom prst="rect">
            <a:avLst/>
          </a:prstGeom>
          <a:blipFill>
            <a:blip r:embed="rId12" cstate="print"/>
            <a:stretch>
              <a:fillRect/>
            </a:stretch>
          </a:blipFill>
        </p:spPr>
        <p:txBody>
          <a:bodyPr wrap="square" lIns="0" tIns="0" rIns="0" bIns="0" rtlCol="0"/>
          <a:lstStyle/>
          <a:p>
            <a:endParaRPr/>
          </a:p>
        </p:txBody>
      </p:sp>
      <p:sp>
        <p:nvSpPr>
          <p:cNvPr id="26" name="object 26"/>
          <p:cNvSpPr/>
          <p:nvPr/>
        </p:nvSpPr>
        <p:spPr>
          <a:xfrm>
            <a:off x="963167" y="7110983"/>
            <a:ext cx="5598159" cy="3193673"/>
          </a:xfrm>
          <a:prstGeom prst="rect">
            <a:avLst/>
          </a:prstGeom>
          <a:blipFill>
            <a:blip r:embed="rId13" cstate="print"/>
            <a:stretch>
              <a:fillRect/>
            </a:stretch>
          </a:blipFill>
        </p:spPr>
        <p:txBody>
          <a:bodyPr wrap="square" lIns="0" tIns="0" rIns="0" bIns="0" rtlCol="0"/>
          <a:lstStyle/>
          <a:p>
            <a:endParaRPr/>
          </a:p>
        </p:txBody>
      </p:sp>
      <p:sp>
        <p:nvSpPr>
          <p:cNvPr id="27" name="object 27"/>
          <p:cNvSpPr/>
          <p:nvPr/>
        </p:nvSpPr>
        <p:spPr>
          <a:xfrm>
            <a:off x="963167" y="7655420"/>
            <a:ext cx="4819650" cy="2649855"/>
          </a:xfrm>
          <a:custGeom>
            <a:avLst/>
            <a:gdLst/>
            <a:ahLst/>
            <a:cxnLst/>
            <a:rect l="l" t="t" r="r" b="b"/>
            <a:pathLst>
              <a:path w="4819650" h="2649854">
                <a:moveTo>
                  <a:pt x="0" y="0"/>
                </a:moveTo>
                <a:lnTo>
                  <a:pt x="4819402" y="0"/>
                </a:lnTo>
                <a:lnTo>
                  <a:pt x="4819402" y="2125840"/>
                </a:lnTo>
                <a:lnTo>
                  <a:pt x="4755432" y="2126034"/>
                </a:lnTo>
                <a:lnTo>
                  <a:pt x="4692595" y="2126611"/>
                </a:lnTo>
                <a:lnTo>
                  <a:pt x="4630869" y="2127561"/>
                </a:lnTo>
                <a:lnTo>
                  <a:pt x="4570234" y="2128876"/>
                </a:lnTo>
                <a:lnTo>
                  <a:pt x="4510669" y="2130548"/>
                </a:lnTo>
                <a:lnTo>
                  <a:pt x="4452153" y="2132567"/>
                </a:lnTo>
                <a:lnTo>
                  <a:pt x="4394667" y="2134925"/>
                </a:lnTo>
                <a:lnTo>
                  <a:pt x="4338189" y="2137613"/>
                </a:lnTo>
                <a:lnTo>
                  <a:pt x="4282699" y="2140622"/>
                </a:lnTo>
                <a:lnTo>
                  <a:pt x="4228176" y="2143944"/>
                </a:lnTo>
                <a:lnTo>
                  <a:pt x="4174600" y="2147570"/>
                </a:lnTo>
                <a:lnTo>
                  <a:pt x="4121950" y="2151491"/>
                </a:lnTo>
                <a:lnTo>
                  <a:pt x="4070206" y="2155698"/>
                </a:lnTo>
                <a:lnTo>
                  <a:pt x="4019346" y="2160183"/>
                </a:lnTo>
                <a:lnTo>
                  <a:pt x="3969351" y="2164937"/>
                </a:lnTo>
                <a:lnTo>
                  <a:pt x="3920200" y="2169952"/>
                </a:lnTo>
                <a:lnTo>
                  <a:pt x="3871872" y="2175217"/>
                </a:lnTo>
                <a:lnTo>
                  <a:pt x="3824347" y="2180726"/>
                </a:lnTo>
                <a:lnTo>
                  <a:pt x="3777604" y="2186468"/>
                </a:lnTo>
                <a:lnTo>
                  <a:pt x="3731622" y="2192436"/>
                </a:lnTo>
                <a:lnTo>
                  <a:pt x="3686381" y="2198620"/>
                </a:lnTo>
                <a:lnTo>
                  <a:pt x="3641861" y="2205012"/>
                </a:lnTo>
                <a:lnTo>
                  <a:pt x="3598040" y="2211604"/>
                </a:lnTo>
                <a:lnTo>
                  <a:pt x="3554898" y="2218385"/>
                </a:lnTo>
                <a:lnTo>
                  <a:pt x="3512415" y="2225348"/>
                </a:lnTo>
                <a:lnTo>
                  <a:pt x="3470570" y="2232485"/>
                </a:lnTo>
                <a:lnTo>
                  <a:pt x="3429342" y="2239785"/>
                </a:lnTo>
                <a:lnTo>
                  <a:pt x="3388711" y="2247241"/>
                </a:lnTo>
                <a:lnTo>
                  <a:pt x="3348657" y="2254843"/>
                </a:lnTo>
                <a:lnTo>
                  <a:pt x="3309158" y="2262583"/>
                </a:lnTo>
                <a:lnTo>
                  <a:pt x="3270194" y="2270453"/>
                </a:lnTo>
                <a:lnTo>
                  <a:pt x="3231745" y="2278443"/>
                </a:lnTo>
                <a:lnTo>
                  <a:pt x="3193789" y="2286545"/>
                </a:lnTo>
                <a:lnTo>
                  <a:pt x="3156307" y="2294750"/>
                </a:lnTo>
                <a:lnTo>
                  <a:pt x="3082680" y="2311434"/>
                </a:lnTo>
                <a:lnTo>
                  <a:pt x="3010700" y="2328425"/>
                </a:lnTo>
                <a:lnTo>
                  <a:pt x="2940201" y="2345654"/>
                </a:lnTo>
                <a:lnTo>
                  <a:pt x="2871020" y="2363050"/>
                </a:lnTo>
                <a:lnTo>
                  <a:pt x="2802990" y="2380545"/>
                </a:lnTo>
                <a:lnTo>
                  <a:pt x="2735949" y="2398067"/>
                </a:lnTo>
                <a:lnTo>
                  <a:pt x="2669730" y="2415547"/>
                </a:lnTo>
                <a:lnTo>
                  <a:pt x="2604170" y="2432916"/>
                </a:lnTo>
                <a:lnTo>
                  <a:pt x="2571586" y="2441536"/>
                </a:lnTo>
                <a:lnTo>
                  <a:pt x="2506704" y="2458606"/>
                </a:lnTo>
                <a:lnTo>
                  <a:pt x="2442070" y="2475390"/>
                </a:lnTo>
                <a:lnTo>
                  <a:pt x="2377517" y="2491817"/>
                </a:lnTo>
                <a:lnTo>
                  <a:pt x="2312882" y="2507818"/>
                </a:lnTo>
                <a:lnTo>
                  <a:pt x="2248000" y="2523323"/>
                </a:lnTo>
                <a:lnTo>
                  <a:pt x="2182706" y="2538263"/>
                </a:lnTo>
                <a:lnTo>
                  <a:pt x="2116835" y="2552566"/>
                </a:lnTo>
                <a:lnTo>
                  <a:pt x="2050224" y="2566164"/>
                </a:lnTo>
                <a:lnTo>
                  <a:pt x="1982706" y="2578987"/>
                </a:lnTo>
                <a:lnTo>
                  <a:pt x="1914118" y="2590965"/>
                </a:lnTo>
                <a:lnTo>
                  <a:pt x="1844294" y="2602027"/>
                </a:lnTo>
                <a:lnTo>
                  <a:pt x="1773071" y="2612104"/>
                </a:lnTo>
                <a:lnTo>
                  <a:pt x="1700284" y="2621127"/>
                </a:lnTo>
                <a:lnTo>
                  <a:pt x="1625767" y="2629024"/>
                </a:lnTo>
                <a:lnTo>
                  <a:pt x="1587808" y="2632530"/>
                </a:lnTo>
                <a:lnTo>
                  <a:pt x="1549356" y="2635728"/>
                </a:lnTo>
                <a:lnTo>
                  <a:pt x="1510389" y="2638610"/>
                </a:lnTo>
                <a:lnTo>
                  <a:pt x="1470887" y="2641167"/>
                </a:lnTo>
                <a:lnTo>
                  <a:pt x="1430829" y="2643390"/>
                </a:lnTo>
                <a:lnTo>
                  <a:pt x="1390195" y="2645271"/>
                </a:lnTo>
                <a:lnTo>
                  <a:pt x="1348964" y="2646801"/>
                </a:lnTo>
                <a:lnTo>
                  <a:pt x="1307115" y="2647972"/>
                </a:lnTo>
                <a:lnTo>
                  <a:pt x="1264628" y="2648774"/>
                </a:lnTo>
                <a:lnTo>
                  <a:pt x="1221483" y="2649198"/>
                </a:lnTo>
                <a:lnTo>
                  <a:pt x="1177658" y="2649237"/>
                </a:lnTo>
                <a:lnTo>
                  <a:pt x="1133133" y="2648881"/>
                </a:lnTo>
                <a:lnTo>
                  <a:pt x="1087888" y="2648121"/>
                </a:lnTo>
                <a:lnTo>
                  <a:pt x="1041902" y="2646950"/>
                </a:lnTo>
                <a:lnTo>
                  <a:pt x="995155" y="2645357"/>
                </a:lnTo>
                <a:lnTo>
                  <a:pt x="947625" y="2643335"/>
                </a:lnTo>
                <a:lnTo>
                  <a:pt x="899292" y="2640875"/>
                </a:lnTo>
                <a:lnTo>
                  <a:pt x="850136" y="2637968"/>
                </a:lnTo>
                <a:lnTo>
                  <a:pt x="800136" y="2634604"/>
                </a:lnTo>
                <a:lnTo>
                  <a:pt x="749272" y="2630776"/>
                </a:lnTo>
                <a:lnTo>
                  <a:pt x="697522" y="2626475"/>
                </a:lnTo>
                <a:lnTo>
                  <a:pt x="644867" y="2621692"/>
                </a:lnTo>
                <a:lnTo>
                  <a:pt x="591286" y="2616418"/>
                </a:lnTo>
                <a:lnTo>
                  <a:pt x="536758" y="2610645"/>
                </a:lnTo>
                <a:lnTo>
                  <a:pt x="481262" y="2604363"/>
                </a:lnTo>
                <a:lnTo>
                  <a:pt x="424778" y="2597565"/>
                </a:lnTo>
                <a:lnTo>
                  <a:pt x="367286" y="2590241"/>
                </a:lnTo>
                <a:lnTo>
                  <a:pt x="308764" y="2582382"/>
                </a:lnTo>
                <a:lnTo>
                  <a:pt x="249193" y="2573980"/>
                </a:lnTo>
                <a:lnTo>
                  <a:pt x="188552" y="2565027"/>
                </a:lnTo>
                <a:lnTo>
                  <a:pt x="126819" y="2555513"/>
                </a:lnTo>
                <a:lnTo>
                  <a:pt x="63975" y="2545429"/>
                </a:lnTo>
                <a:lnTo>
                  <a:pt x="0" y="2534768"/>
                </a:lnTo>
                <a:lnTo>
                  <a:pt x="0" y="0"/>
                </a:lnTo>
                <a:close/>
              </a:path>
            </a:pathLst>
          </a:custGeom>
          <a:ln w="38100">
            <a:solidFill>
              <a:srgbClr val="FFFFFF"/>
            </a:solidFill>
          </a:ln>
        </p:spPr>
        <p:txBody>
          <a:bodyPr wrap="square" lIns="0" tIns="0" rIns="0" bIns="0" rtlCol="0"/>
          <a:lstStyle/>
          <a:p>
            <a:endParaRPr/>
          </a:p>
        </p:txBody>
      </p:sp>
      <p:sp>
        <p:nvSpPr>
          <p:cNvPr id="28" name="object 28"/>
          <p:cNvSpPr/>
          <p:nvPr/>
        </p:nvSpPr>
        <p:spPr>
          <a:xfrm>
            <a:off x="1360163" y="7379842"/>
            <a:ext cx="4786630" cy="2154555"/>
          </a:xfrm>
          <a:custGeom>
            <a:avLst/>
            <a:gdLst/>
            <a:ahLst/>
            <a:cxnLst/>
            <a:rect l="l" t="t" r="r" b="b"/>
            <a:pathLst>
              <a:path w="4786630" h="2154554">
                <a:moveTo>
                  <a:pt x="0" y="275577"/>
                </a:moveTo>
                <a:lnTo>
                  <a:pt x="0" y="0"/>
                </a:lnTo>
                <a:lnTo>
                  <a:pt x="4786509" y="0"/>
                </a:lnTo>
                <a:lnTo>
                  <a:pt x="4786509" y="2139156"/>
                </a:lnTo>
                <a:lnTo>
                  <a:pt x="4652840" y="2141470"/>
                </a:lnTo>
                <a:lnTo>
                  <a:pt x="4536211" y="2146560"/>
                </a:lnTo>
                <a:lnTo>
                  <a:pt x="4453705" y="2151650"/>
                </a:lnTo>
                <a:lnTo>
                  <a:pt x="4422406" y="2153964"/>
                </a:lnTo>
              </a:path>
            </a:pathLst>
          </a:custGeom>
          <a:ln w="38100">
            <a:solidFill>
              <a:srgbClr val="FFFFFF"/>
            </a:solidFill>
          </a:ln>
        </p:spPr>
        <p:txBody>
          <a:bodyPr wrap="square" lIns="0" tIns="0" rIns="0" bIns="0" rtlCol="0"/>
          <a:lstStyle/>
          <a:p>
            <a:endParaRPr/>
          </a:p>
        </p:txBody>
      </p:sp>
      <p:sp>
        <p:nvSpPr>
          <p:cNvPr id="29" name="object 29"/>
          <p:cNvSpPr/>
          <p:nvPr/>
        </p:nvSpPr>
        <p:spPr>
          <a:xfrm>
            <a:off x="1733423" y="7110983"/>
            <a:ext cx="4827905" cy="2143760"/>
          </a:xfrm>
          <a:custGeom>
            <a:avLst/>
            <a:gdLst/>
            <a:ahLst/>
            <a:cxnLst/>
            <a:rect l="l" t="t" r="r" b="b"/>
            <a:pathLst>
              <a:path w="4827905" h="2143759">
                <a:moveTo>
                  <a:pt x="0" y="268859"/>
                </a:moveTo>
                <a:lnTo>
                  <a:pt x="0" y="0"/>
                </a:lnTo>
                <a:lnTo>
                  <a:pt x="4827905" y="0"/>
                </a:lnTo>
                <a:lnTo>
                  <a:pt x="4827905" y="2132457"/>
                </a:lnTo>
                <a:lnTo>
                  <a:pt x="4675622" y="2134182"/>
                </a:lnTo>
                <a:lnTo>
                  <a:pt x="4542805" y="2137978"/>
                </a:lnTo>
                <a:lnTo>
                  <a:pt x="4448875" y="2141774"/>
                </a:lnTo>
                <a:lnTo>
                  <a:pt x="4413250" y="2143499"/>
                </a:lnTo>
              </a:path>
            </a:pathLst>
          </a:custGeom>
          <a:ln w="38100">
            <a:solidFill>
              <a:srgbClr val="FFFFFF"/>
            </a:solidFill>
          </a:ln>
        </p:spPr>
        <p:txBody>
          <a:bodyPr wrap="square" lIns="0" tIns="0" rIns="0" bIns="0" rtlCol="0"/>
          <a:lstStyle/>
          <a:p>
            <a:endParaRPr/>
          </a:p>
        </p:txBody>
      </p:sp>
      <p:sp>
        <p:nvSpPr>
          <p:cNvPr id="30" name="object 30"/>
          <p:cNvSpPr/>
          <p:nvPr/>
        </p:nvSpPr>
        <p:spPr>
          <a:xfrm>
            <a:off x="981455" y="7720583"/>
            <a:ext cx="4782312" cy="2404872"/>
          </a:xfrm>
          <a:prstGeom prst="rect">
            <a:avLst/>
          </a:prstGeom>
          <a:blipFill>
            <a:blip r:embed="rId14" cstate="print"/>
            <a:stretch>
              <a:fillRect/>
            </a:stretch>
          </a:blipFill>
        </p:spPr>
        <p:txBody>
          <a:bodyPr wrap="square" lIns="0" tIns="0" rIns="0" bIns="0" rtlCol="0"/>
          <a:lstStyle/>
          <a:p>
            <a:endParaRPr/>
          </a:p>
        </p:txBody>
      </p:sp>
      <p:sp>
        <p:nvSpPr>
          <p:cNvPr id="31" name="object 31"/>
          <p:cNvSpPr txBox="1"/>
          <p:nvPr/>
        </p:nvSpPr>
        <p:spPr>
          <a:xfrm>
            <a:off x="861585" y="7655420"/>
            <a:ext cx="4464256" cy="2332690"/>
          </a:xfrm>
          <a:prstGeom prst="rect">
            <a:avLst/>
          </a:prstGeom>
        </p:spPr>
        <p:txBody>
          <a:bodyPr vert="horz" wrap="square" lIns="0" tIns="24130" rIns="0" bIns="0" rtlCol="0">
            <a:spAutoFit/>
          </a:bodyPr>
          <a:lstStyle/>
          <a:p>
            <a:pPr marL="803910" marR="958215" indent="-412115" algn="just">
              <a:lnSpc>
                <a:spcPts val="1580"/>
              </a:lnSpc>
              <a:spcBef>
                <a:spcPts val="190"/>
              </a:spcBef>
            </a:pPr>
            <a:r>
              <a:rPr sz="1200" b="1" dirty="0">
                <a:latin typeface="Century Gothic" panose="020B0502020202020204" pitchFamily="34" charset="0"/>
                <a:cs typeface="Cambria"/>
              </a:rPr>
              <a:t>БЮДЖЕТ </a:t>
            </a:r>
            <a:r>
              <a:rPr sz="1200" b="1" spc="-5" dirty="0">
                <a:latin typeface="Century Gothic" panose="020B0502020202020204" pitchFamily="34" charset="0"/>
                <a:cs typeface="Cambria"/>
              </a:rPr>
              <a:t>ГОРОДА </a:t>
            </a:r>
            <a:r>
              <a:rPr lang="ru-RU" sz="1200" b="1" spc="-5" dirty="0" smtClean="0">
                <a:latin typeface="Century Gothic" panose="020B0502020202020204" pitchFamily="34" charset="0"/>
                <a:cs typeface="Cambria"/>
              </a:rPr>
              <a:t>НЕВИННОМЫССКА</a:t>
            </a:r>
            <a:r>
              <a:rPr sz="1200" b="1" spc="-5" dirty="0" smtClean="0">
                <a:latin typeface="Century Gothic" panose="020B0502020202020204" pitchFamily="34" charset="0"/>
                <a:cs typeface="Cambria"/>
              </a:rPr>
              <a:t>  </a:t>
            </a:r>
            <a:r>
              <a:rPr sz="1200" b="1" spc="-5" dirty="0">
                <a:latin typeface="Century Gothic" panose="020B0502020202020204" pitchFamily="34" charset="0"/>
                <a:cs typeface="Cambria"/>
              </a:rPr>
              <a:t>(МЕСТНЫЙ</a:t>
            </a:r>
            <a:r>
              <a:rPr sz="1200" b="1" spc="-65" dirty="0">
                <a:latin typeface="Century Gothic" panose="020B0502020202020204" pitchFamily="34" charset="0"/>
                <a:cs typeface="Cambria"/>
              </a:rPr>
              <a:t> </a:t>
            </a:r>
            <a:r>
              <a:rPr sz="1200" b="1" spc="-5" dirty="0">
                <a:latin typeface="Century Gothic" panose="020B0502020202020204" pitchFamily="34" charset="0"/>
                <a:cs typeface="Cambria"/>
              </a:rPr>
              <a:t>БЮДЖЕТ)</a:t>
            </a:r>
            <a:endParaRPr sz="1200" dirty="0">
              <a:latin typeface="Century Gothic" panose="020B0502020202020204" pitchFamily="34" charset="0"/>
              <a:cs typeface="Cambria"/>
            </a:endParaRPr>
          </a:p>
          <a:p>
            <a:pPr marL="222250" marR="370205" indent="30480" algn="just">
              <a:lnSpc>
                <a:spcPts val="1540"/>
              </a:lnSpc>
              <a:spcBef>
                <a:spcPts val="1315"/>
              </a:spcBef>
            </a:pPr>
            <a:r>
              <a:rPr lang="ru-RU" sz="1200" b="1" spc="-5" dirty="0" smtClean="0">
                <a:latin typeface="Century Gothic" panose="020B0502020202020204" pitchFamily="34" charset="0"/>
                <a:cs typeface="Cambria"/>
              </a:rPr>
              <a:t>- это главный</a:t>
            </a:r>
            <a:r>
              <a:rPr sz="1200" b="1" spc="-5" dirty="0" smtClean="0">
                <a:latin typeface="Century Gothic" panose="020B0502020202020204" pitchFamily="34" charset="0"/>
                <a:cs typeface="Cambria"/>
              </a:rPr>
              <a:t> </a:t>
            </a:r>
            <a:r>
              <a:rPr sz="1200" b="1" spc="-5" dirty="0">
                <a:latin typeface="Century Gothic" panose="020B0502020202020204" pitchFamily="34" charset="0"/>
                <a:cs typeface="Cambria"/>
              </a:rPr>
              <a:t>финансовый документ города, </a:t>
            </a:r>
            <a:r>
              <a:rPr lang="ru-RU" sz="1200" b="1" spc="-5" dirty="0" smtClean="0">
                <a:latin typeface="Century Gothic" panose="020B0502020202020204" pitchFamily="34" charset="0"/>
                <a:cs typeface="Cambria"/>
              </a:rPr>
              <a:t>в котором закрепляются</a:t>
            </a:r>
            <a:r>
              <a:rPr sz="1200" b="1" spc="-5" dirty="0" smtClean="0">
                <a:latin typeface="Century Gothic" panose="020B0502020202020204" pitchFamily="34" charset="0"/>
                <a:cs typeface="Cambria"/>
              </a:rPr>
              <a:t> </a:t>
            </a:r>
            <a:r>
              <a:rPr lang="ru-RU" sz="1200" b="1" spc="-10" dirty="0" smtClean="0">
                <a:latin typeface="Century Gothic" panose="020B0502020202020204" pitchFamily="34" charset="0"/>
                <a:cs typeface="Cambria"/>
              </a:rPr>
              <a:t>все</a:t>
            </a:r>
            <a:r>
              <a:rPr sz="1200" b="1" spc="-10" dirty="0" smtClean="0">
                <a:latin typeface="Century Gothic" panose="020B0502020202020204" pitchFamily="34" charset="0"/>
                <a:cs typeface="Cambria"/>
              </a:rPr>
              <a:t> </a:t>
            </a:r>
            <a:r>
              <a:rPr lang="ru-RU" sz="1200" b="1" spc="-5" dirty="0" smtClean="0">
                <a:latin typeface="Century Gothic" panose="020B0502020202020204" pitchFamily="34" charset="0"/>
                <a:cs typeface="Cambria"/>
              </a:rPr>
              <a:t>его</a:t>
            </a:r>
            <a:r>
              <a:rPr sz="1200" b="1" spc="-5" dirty="0" smtClean="0">
                <a:latin typeface="Century Gothic" panose="020B0502020202020204" pitchFamily="34" charset="0"/>
                <a:cs typeface="Cambria"/>
              </a:rPr>
              <a:t> </a:t>
            </a:r>
            <a:r>
              <a:rPr lang="ru-RU" sz="1200" b="1" spc="-5" dirty="0" smtClean="0">
                <a:latin typeface="Century Gothic" panose="020B0502020202020204" pitchFamily="34" charset="0"/>
                <a:cs typeface="Cambria"/>
              </a:rPr>
              <a:t>планируемые</a:t>
            </a:r>
            <a:r>
              <a:rPr sz="1200" b="1" spc="-5" dirty="0" smtClean="0">
                <a:latin typeface="Century Gothic" panose="020B0502020202020204" pitchFamily="34" charset="0"/>
                <a:cs typeface="Cambria"/>
              </a:rPr>
              <a:t> </a:t>
            </a:r>
            <a:r>
              <a:rPr lang="ru-RU" sz="1200" b="1" spc="-5" dirty="0" smtClean="0">
                <a:latin typeface="Century Gothic" panose="020B0502020202020204" pitchFamily="34" charset="0"/>
                <a:cs typeface="Cambria"/>
              </a:rPr>
              <a:t>на</a:t>
            </a:r>
            <a:r>
              <a:rPr sz="1200" b="1" spc="10" dirty="0" smtClean="0">
                <a:latin typeface="Century Gothic" panose="020B0502020202020204" pitchFamily="34" charset="0"/>
                <a:cs typeface="Cambria"/>
              </a:rPr>
              <a:t> </a:t>
            </a:r>
            <a:r>
              <a:rPr lang="ru-RU" sz="1200" b="1" spc="-5" dirty="0" smtClean="0">
                <a:latin typeface="Century Gothic" panose="020B0502020202020204" pitchFamily="34" charset="0"/>
                <a:cs typeface="Cambria"/>
              </a:rPr>
              <a:t>очередной</a:t>
            </a:r>
            <a:r>
              <a:rPr lang="ru-RU" sz="1200" b="1" dirty="0" smtClean="0">
                <a:latin typeface="Century Gothic" panose="020B0502020202020204" pitchFamily="34" charset="0"/>
                <a:cs typeface="Cambria"/>
              </a:rPr>
              <a:t> </a:t>
            </a:r>
            <a:r>
              <a:rPr lang="ru-RU" sz="1200" b="1" spc="-5" dirty="0" smtClean="0">
                <a:latin typeface="Century Gothic" panose="020B0502020202020204" pitchFamily="34" charset="0"/>
                <a:cs typeface="Cambria"/>
              </a:rPr>
              <a:t>финансовый</a:t>
            </a:r>
            <a:r>
              <a:rPr sz="1200" b="1" spc="-5" dirty="0" smtClean="0">
                <a:latin typeface="Century Gothic" panose="020B0502020202020204" pitchFamily="34" charset="0"/>
                <a:cs typeface="Cambria"/>
              </a:rPr>
              <a:t> </a:t>
            </a:r>
            <a:r>
              <a:rPr sz="1200" b="1" spc="-5" dirty="0">
                <a:latin typeface="Century Gothic" panose="020B0502020202020204" pitchFamily="34" charset="0"/>
                <a:cs typeface="Cambria"/>
              </a:rPr>
              <a:t>год и на </a:t>
            </a:r>
            <a:r>
              <a:rPr sz="1200" b="1" spc="-10" dirty="0">
                <a:latin typeface="Century Gothic" panose="020B0502020202020204" pitchFamily="34" charset="0"/>
                <a:cs typeface="Cambria"/>
              </a:rPr>
              <a:t>плановый </a:t>
            </a:r>
            <a:r>
              <a:rPr sz="1200" b="1" spc="-5" dirty="0">
                <a:latin typeface="Century Gothic" panose="020B0502020202020204" pitchFamily="34" charset="0"/>
                <a:cs typeface="Cambria"/>
              </a:rPr>
              <a:t>период </a:t>
            </a:r>
            <a:r>
              <a:rPr sz="1200" b="1" spc="-10" dirty="0">
                <a:latin typeface="Century Gothic" panose="020B0502020202020204" pitchFamily="34" charset="0"/>
                <a:cs typeface="Cambria"/>
              </a:rPr>
              <a:t>доходы </a:t>
            </a:r>
            <a:r>
              <a:rPr sz="1200" b="1" spc="-5" dirty="0">
                <a:latin typeface="Century Gothic" panose="020B0502020202020204" pitchFamily="34" charset="0"/>
                <a:cs typeface="Cambria"/>
              </a:rPr>
              <a:t>и расходы с  </a:t>
            </a:r>
            <a:r>
              <a:rPr lang="ru-RU" sz="1200" b="1" spc="-5" dirty="0" smtClean="0">
                <a:latin typeface="Century Gothic" panose="020B0502020202020204" pitchFamily="34" charset="0"/>
                <a:cs typeface="Cambria"/>
              </a:rPr>
              <a:t>целью решения</a:t>
            </a:r>
            <a:r>
              <a:rPr sz="1200" b="1" spc="-5" dirty="0" smtClean="0">
                <a:latin typeface="Century Gothic" panose="020B0502020202020204" pitchFamily="34" charset="0"/>
                <a:cs typeface="Cambria"/>
              </a:rPr>
              <a:t> </a:t>
            </a:r>
            <a:r>
              <a:rPr sz="1200" b="1" spc="-5" dirty="0">
                <a:latin typeface="Century Gothic" panose="020B0502020202020204" pitchFamily="34" charset="0"/>
                <a:cs typeface="Cambria"/>
              </a:rPr>
              <a:t>вопросов местного значения.</a:t>
            </a:r>
            <a:r>
              <a:rPr sz="1200" b="1" spc="25" dirty="0">
                <a:latin typeface="Century Gothic" panose="020B0502020202020204" pitchFamily="34" charset="0"/>
                <a:cs typeface="Cambria"/>
              </a:rPr>
              <a:t> </a:t>
            </a:r>
            <a:r>
              <a:rPr sz="1200" b="1" spc="-5" dirty="0">
                <a:latin typeface="Century Gothic" panose="020B0502020202020204" pitchFamily="34" charset="0"/>
                <a:cs typeface="Cambria"/>
              </a:rPr>
              <a:t>Составление,</a:t>
            </a:r>
            <a:endParaRPr sz="1200" b="1" dirty="0">
              <a:latin typeface="Century Gothic" panose="020B0502020202020204" pitchFamily="34" charset="0"/>
              <a:cs typeface="Cambria"/>
            </a:endParaRPr>
          </a:p>
          <a:p>
            <a:pPr marL="276225" algn="just">
              <a:lnSpc>
                <a:spcPts val="1465"/>
              </a:lnSpc>
            </a:pPr>
            <a:r>
              <a:rPr lang="ru-RU" sz="1200" b="1" spc="-5" dirty="0" smtClean="0">
                <a:latin typeface="Century Gothic" panose="020B0502020202020204" pitchFamily="34" charset="0"/>
                <a:cs typeface="Cambria"/>
              </a:rPr>
              <a:t>рассмотрение</a:t>
            </a:r>
            <a:r>
              <a:rPr sz="1200" b="1" spc="-5" dirty="0" smtClean="0">
                <a:latin typeface="Century Gothic" panose="020B0502020202020204" pitchFamily="34" charset="0"/>
                <a:cs typeface="Cambria"/>
              </a:rPr>
              <a:t>, </a:t>
            </a:r>
            <a:r>
              <a:rPr sz="1200" b="1" spc="-5" dirty="0">
                <a:latin typeface="Century Gothic" panose="020B0502020202020204" pitchFamily="34" charset="0"/>
                <a:cs typeface="Cambria"/>
              </a:rPr>
              <a:t>утверждение и исполнение, а </a:t>
            </a:r>
            <a:r>
              <a:rPr lang="ru-RU" sz="1200" b="1" spc="-10" dirty="0" smtClean="0">
                <a:latin typeface="Century Gothic" panose="020B0502020202020204" pitchFamily="34" charset="0"/>
                <a:cs typeface="Cambria"/>
              </a:rPr>
              <a:t>также</a:t>
            </a:r>
            <a:r>
              <a:rPr sz="1200" b="1" spc="25" dirty="0" smtClean="0">
                <a:latin typeface="Century Gothic" panose="020B0502020202020204" pitchFamily="34" charset="0"/>
                <a:cs typeface="Cambria"/>
              </a:rPr>
              <a:t> </a:t>
            </a:r>
            <a:r>
              <a:rPr lang="ru-RU" sz="1200" b="1" spc="-5" dirty="0" smtClean="0">
                <a:latin typeface="Century Gothic" panose="020B0502020202020204" pitchFamily="34" charset="0"/>
                <a:cs typeface="Cambria"/>
              </a:rPr>
              <a:t>контроль</a:t>
            </a:r>
            <a:r>
              <a:rPr lang="ru-RU" sz="1200" b="1" dirty="0" smtClean="0">
                <a:latin typeface="Century Gothic" panose="020B0502020202020204" pitchFamily="34" charset="0"/>
                <a:cs typeface="Cambria"/>
              </a:rPr>
              <a:t> </a:t>
            </a:r>
            <a:r>
              <a:rPr lang="ru-RU" sz="1200" b="1" spc="-5" dirty="0" smtClean="0">
                <a:latin typeface="Century Gothic" panose="020B0502020202020204" pitchFamily="34" charset="0"/>
                <a:cs typeface="Cambria"/>
              </a:rPr>
              <a:t>за исполнением</a:t>
            </a:r>
            <a:r>
              <a:rPr sz="1200" b="1" spc="-5" dirty="0" smtClean="0">
                <a:latin typeface="Century Gothic" panose="020B0502020202020204" pitchFamily="34" charset="0"/>
                <a:cs typeface="Cambria"/>
              </a:rPr>
              <a:t> </a:t>
            </a:r>
            <a:r>
              <a:rPr sz="1200" b="1" spc="-5" dirty="0">
                <a:latin typeface="Century Gothic" panose="020B0502020202020204" pitchFamily="34" charset="0"/>
                <a:cs typeface="Cambria"/>
              </a:rPr>
              <a:t>местного бюджета осуществляются с  </a:t>
            </a:r>
            <a:r>
              <a:rPr lang="ru-RU" sz="1200" b="1" spc="-5" dirty="0" smtClean="0">
                <a:latin typeface="Century Gothic" panose="020B0502020202020204" pitchFamily="34" charset="0"/>
                <a:cs typeface="Cambria"/>
              </a:rPr>
              <a:t>соблюдением</a:t>
            </a:r>
            <a:r>
              <a:rPr sz="1200" b="1" spc="-5" dirty="0" smtClean="0">
                <a:latin typeface="Century Gothic" panose="020B0502020202020204" pitchFamily="34" charset="0"/>
                <a:cs typeface="Cambria"/>
              </a:rPr>
              <a:t> </a:t>
            </a:r>
            <a:r>
              <a:rPr sz="1200" b="1" spc="-5" dirty="0">
                <a:latin typeface="Century Gothic" panose="020B0502020202020204" pitchFamily="34" charset="0"/>
                <a:cs typeface="Cambria"/>
              </a:rPr>
              <a:t>норм</a:t>
            </a:r>
            <a:r>
              <a:rPr sz="1200" b="1" spc="-35" dirty="0">
                <a:latin typeface="Century Gothic" panose="020B0502020202020204" pitchFamily="34" charset="0"/>
                <a:cs typeface="Cambria"/>
              </a:rPr>
              <a:t> </a:t>
            </a:r>
            <a:r>
              <a:rPr sz="1200" b="1" spc="-5" dirty="0">
                <a:latin typeface="Century Gothic" panose="020B0502020202020204" pitchFamily="34" charset="0"/>
                <a:cs typeface="Cambria"/>
              </a:rPr>
              <a:t>законодательства.</a:t>
            </a:r>
            <a:endParaRPr sz="1200" b="1" dirty="0">
              <a:latin typeface="Century Gothic" panose="020B0502020202020204" pitchFamily="34" charset="0"/>
              <a:cs typeface="Cambri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85152" y="209816"/>
            <a:ext cx="371348" cy="258404"/>
          </a:xfrm>
          <a:prstGeom prst="rect">
            <a:avLst/>
          </a:prstGeom>
        </p:spPr>
        <p:txBody>
          <a:bodyPr vert="horz" wrap="square" lIns="0" tIns="12065" rIns="0" bIns="0" rtlCol="0">
            <a:spAutoFit/>
          </a:bodyPr>
          <a:lstStyle/>
          <a:p>
            <a:pPr marL="12700">
              <a:lnSpc>
                <a:spcPct val="100000"/>
              </a:lnSpc>
              <a:spcBef>
                <a:spcPts val="95"/>
              </a:spcBef>
            </a:pPr>
            <a:r>
              <a:rPr lang="ru-RU" sz="1600" b="1" dirty="0" smtClean="0">
                <a:latin typeface="Century Gothic" panose="020B0502020202020204" pitchFamily="34" charset="0"/>
                <a:cs typeface="Times New Roman"/>
              </a:rPr>
              <a:t>30</a:t>
            </a:r>
            <a:endParaRPr sz="1600" dirty="0">
              <a:latin typeface="Century Gothic" panose="020B0502020202020204" pitchFamily="34" charset="0"/>
              <a:cs typeface="Times New Roman"/>
            </a:endParaRPr>
          </a:p>
        </p:txBody>
      </p:sp>
      <p:sp>
        <p:nvSpPr>
          <p:cNvPr id="4" name="object 4"/>
          <p:cNvSpPr txBox="1"/>
          <p:nvPr/>
        </p:nvSpPr>
        <p:spPr>
          <a:xfrm>
            <a:off x="530320" y="1232722"/>
            <a:ext cx="6729209" cy="396904"/>
          </a:xfrm>
          <a:prstGeom prst="rect">
            <a:avLst/>
          </a:prstGeom>
        </p:spPr>
        <p:txBody>
          <a:bodyPr vert="horz" wrap="square" lIns="0" tIns="12065" rIns="0" bIns="0" rtlCol="0">
            <a:spAutoFit/>
          </a:bodyPr>
          <a:lstStyle/>
          <a:p>
            <a:pPr indent="358775" algn="just">
              <a:lnSpc>
                <a:spcPts val="1470"/>
              </a:lnSpc>
              <a:spcBef>
                <a:spcPts val="95"/>
              </a:spcBef>
            </a:pPr>
            <a:r>
              <a:rPr lang="ru-RU" sz="1400" b="1" dirty="0" smtClean="0">
                <a:latin typeface="Century Gothic" panose="020B0502020202020204" pitchFamily="34" charset="0"/>
              </a:rPr>
              <a:t>Подпрограммы </a:t>
            </a:r>
            <a:r>
              <a:rPr lang="ru-RU" sz="1400" b="1" dirty="0">
                <a:latin typeface="Century Gothic" panose="020B0502020202020204" pitchFamily="34" charset="0"/>
              </a:rPr>
              <a:t>«Опека детей-сирот и детей, оставшихся без попечения родителей»</a:t>
            </a:r>
            <a:endParaRPr sz="1250" b="1" dirty="0">
              <a:latin typeface="Century Gothic" panose="020B0502020202020204" pitchFamily="34" charset="0"/>
              <a:cs typeface="Times New Roman"/>
            </a:endParaRPr>
          </a:p>
        </p:txBody>
      </p:sp>
      <p:sp>
        <p:nvSpPr>
          <p:cNvPr id="11" name="object 11"/>
          <p:cNvSpPr txBox="1"/>
          <p:nvPr/>
        </p:nvSpPr>
        <p:spPr>
          <a:xfrm>
            <a:off x="273047" y="6141506"/>
            <a:ext cx="6934200" cy="408253"/>
          </a:xfrm>
          <a:prstGeom prst="rect">
            <a:avLst/>
          </a:prstGeom>
        </p:spPr>
        <p:txBody>
          <a:bodyPr vert="horz" wrap="square" lIns="0" tIns="12065" rIns="0" bIns="0" rtlCol="0">
            <a:spAutoFit/>
          </a:bodyPr>
          <a:lstStyle/>
          <a:p>
            <a:pPr marL="87313" indent="450850" algn="just">
              <a:lnSpc>
                <a:spcPts val="1465"/>
              </a:lnSpc>
              <a:spcBef>
                <a:spcPts val="95"/>
              </a:spcBef>
            </a:pPr>
            <a:r>
              <a:rPr lang="ru-RU" sz="1400" b="1" dirty="0" smtClean="0">
                <a:latin typeface="Century Gothic" panose="020B0502020202020204" pitchFamily="34" charset="0"/>
              </a:rPr>
              <a:t>Подпрограмма </a:t>
            </a:r>
            <a:r>
              <a:rPr lang="ru-RU" sz="1400" b="1" dirty="0">
                <a:latin typeface="Century Gothic" panose="020B0502020202020204" pitchFamily="34" charset="0"/>
              </a:rPr>
              <a:t>«Обеспечение реализации программы и общепрограммные мероприятия»</a:t>
            </a:r>
            <a:endParaRPr sz="1250" b="1" dirty="0">
              <a:latin typeface="Century Gothic" panose="020B0502020202020204" pitchFamily="34" charset="0"/>
              <a:cs typeface="Times New Roman"/>
            </a:endParaRPr>
          </a:p>
        </p:txBody>
      </p:sp>
      <p:graphicFrame>
        <p:nvGraphicFramePr>
          <p:cNvPr id="20" name="Таблица 19"/>
          <p:cNvGraphicFramePr>
            <a:graphicFrameLocks noGrp="1"/>
          </p:cNvGraphicFramePr>
          <p:nvPr>
            <p:extLst>
              <p:ext uri="{D42A27DB-BD31-4B8C-83A1-F6EECF244321}">
                <p14:modId xmlns:p14="http://schemas.microsoft.com/office/powerpoint/2010/main" val="2422603743"/>
              </p:ext>
            </p:extLst>
          </p:nvPr>
        </p:nvGraphicFramePr>
        <p:xfrm>
          <a:off x="198571" y="1927234"/>
          <a:ext cx="7086598" cy="3631692"/>
        </p:xfrm>
        <a:graphic>
          <a:graphicData uri="http://schemas.openxmlformats.org/drawingml/2006/table">
            <a:tbl>
              <a:tblPr firstRow="1" firstCol="1" lastRow="1" lastCol="1" bandRow="1" bandCol="1">
                <a:tableStyleId>{5C22544A-7EE6-4342-B048-85BDC9FD1C3A}</a:tableStyleId>
              </a:tblPr>
              <a:tblGrid>
                <a:gridCol w="441718"/>
                <a:gridCol w="2358359"/>
                <a:gridCol w="1219841"/>
                <a:gridCol w="1169827"/>
                <a:gridCol w="960286"/>
                <a:gridCol w="936567"/>
              </a:tblGrid>
              <a:tr h="266700">
                <a:tc rowSpan="2">
                  <a:txBody>
                    <a:bodyPr/>
                    <a:lstStyle/>
                    <a:p>
                      <a:pPr algn="ctr">
                        <a:lnSpc>
                          <a:spcPct val="107000"/>
                        </a:lnSpc>
                        <a:spcAft>
                          <a:spcPts val="0"/>
                        </a:spcAft>
                      </a:pPr>
                      <a:r>
                        <a:rPr lang="ru-RU" sz="1000" dirty="0">
                          <a:solidFill>
                            <a:schemeClr val="tx1"/>
                          </a:solidFill>
                          <a:effectLst/>
                          <a:latin typeface="Century Gothic" panose="020B0502020202020204" pitchFamily="34" charset="0"/>
                        </a:rPr>
                        <a:t>№</a:t>
                      </a:r>
                    </a:p>
                    <a:p>
                      <a:pPr algn="ctr">
                        <a:lnSpc>
                          <a:spcPct val="107000"/>
                        </a:lnSpc>
                        <a:spcAft>
                          <a:spcPts val="0"/>
                        </a:spcAft>
                      </a:pPr>
                      <a:r>
                        <a:rPr lang="ru-RU" sz="1000" dirty="0">
                          <a:solidFill>
                            <a:schemeClr val="tx1"/>
                          </a:solidFill>
                          <a:effectLst/>
                          <a:latin typeface="Century Gothic" panose="020B0502020202020204" pitchFamily="34" charset="0"/>
                        </a:rPr>
                        <a:t>п/п</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7000"/>
                        </a:lnSpc>
                        <a:spcAft>
                          <a:spcPts val="0"/>
                        </a:spcAft>
                      </a:pPr>
                      <a:r>
                        <a:rPr lang="ru-RU" sz="1000" dirty="0">
                          <a:solidFill>
                            <a:schemeClr val="tx1"/>
                          </a:solidFill>
                          <a:effectLst/>
                          <a:latin typeface="Century Gothic" panose="020B0502020202020204" pitchFamily="34" charset="0"/>
                        </a:rPr>
                        <a:t>Наименование</a:t>
                      </a:r>
                    </a:p>
                    <a:p>
                      <a:pPr algn="ctr">
                        <a:lnSpc>
                          <a:spcPct val="107000"/>
                        </a:lnSpc>
                        <a:spcAft>
                          <a:spcPts val="0"/>
                        </a:spcAft>
                      </a:pPr>
                      <a:r>
                        <a:rPr lang="ru-RU" sz="1000" dirty="0">
                          <a:solidFill>
                            <a:schemeClr val="tx1"/>
                          </a:solidFill>
                          <a:effectLst/>
                          <a:latin typeface="Century Gothic" panose="020B0502020202020204" pitchFamily="34" charset="0"/>
                        </a:rPr>
                        <a:t> </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7000"/>
                        </a:lnSpc>
                        <a:spcAft>
                          <a:spcPts val="0"/>
                        </a:spcAft>
                      </a:pPr>
                      <a:r>
                        <a:rPr lang="ru-RU" sz="1000" dirty="0">
                          <a:solidFill>
                            <a:schemeClr val="tx1"/>
                          </a:solidFill>
                          <a:effectLst/>
                          <a:latin typeface="Century Gothic" panose="020B0502020202020204" pitchFamily="34" charset="0"/>
                        </a:rPr>
                        <a:t>Объем средств на 2022 - 2024 годы</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3">
                  <a:txBody>
                    <a:bodyPr/>
                    <a:lstStyle/>
                    <a:p>
                      <a:pPr algn="ctr">
                        <a:lnSpc>
                          <a:spcPct val="107000"/>
                        </a:lnSpc>
                        <a:spcAft>
                          <a:spcPts val="0"/>
                        </a:spcAft>
                      </a:pPr>
                      <a:r>
                        <a:rPr lang="ru-RU" sz="1100" dirty="0">
                          <a:solidFill>
                            <a:schemeClr val="tx1"/>
                          </a:solidFill>
                          <a:effectLst/>
                        </a:rPr>
                        <a:t>в том числе по </a:t>
                      </a:r>
                      <a:r>
                        <a:rPr lang="ru-RU" sz="1100" dirty="0" smtClean="0">
                          <a:solidFill>
                            <a:schemeClr val="tx1"/>
                          </a:solidFill>
                          <a:effectLst/>
                        </a:rPr>
                        <a:t>годам, тыс. рублей:</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ru-RU"/>
                    </a:p>
                  </a:txBody>
                  <a:tcPr/>
                </a:tc>
                <a:tc hMerge="1">
                  <a:txBody>
                    <a:bodyPr/>
                    <a:lstStyle/>
                    <a:p>
                      <a:endParaRPr lang="ru-RU"/>
                    </a:p>
                  </a:txBody>
                  <a:tcPr/>
                </a:tc>
              </a:tr>
              <a:tr h="26670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2022</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2023</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2024</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150495">
                <a:tc>
                  <a:txBody>
                    <a:bodyPr/>
                    <a:lstStyle/>
                    <a:p>
                      <a:pPr algn="ctr">
                        <a:lnSpc>
                          <a:spcPct val="107000"/>
                        </a:lnSpc>
                        <a:spcAft>
                          <a:spcPts val="0"/>
                        </a:spcAft>
                      </a:pPr>
                      <a:r>
                        <a:rPr lang="ru-RU" sz="1000" dirty="0">
                          <a:solidFill>
                            <a:schemeClr val="tx1"/>
                          </a:solidFill>
                          <a:effectLst/>
                          <a:latin typeface="Century Gothic" panose="020B0502020202020204" pitchFamily="34" charset="0"/>
                        </a:rPr>
                        <a:t>1.</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ru-RU" sz="1000" dirty="0">
                          <a:solidFill>
                            <a:schemeClr val="tx1"/>
                          </a:solidFill>
                          <a:effectLst/>
                          <a:latin typeface="Century Gothic" panose="020B0502020202020204" pitchFamily="34" charset="0"/>
                        </a:rPr>
                        <a:t>Выплата денежных средств на содержание ребенка опекуну (попечителю)</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30700,00</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10100,00</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10200,00</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10400,00</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0495">
                <a:tc>
                  <a:txBody>
                    <a:bodyPr/>
                    <a:lstStyle/>
                    <a:p>
                      <a:pPr algn="ctr">
                        <a:lnSpc>
                          <a:spcPct val="107000"/>
                        </a:lnSpc>
                        <a:spcAft>
                          <a:spcPts val="0"/>
                        </a:spcAft>
                      </a:pPr>
                      <a:r>
                        <a:rPr lang="ru-RU" sz="1000" dirty="0">
                          <a:solidFill>
                            <a:schemeClr val="tx1"/>
                          </a:solidFill>
                          <a:effectLst/>
                          <a:latin typeface="Century Gothic" panose="020B0502020202020204" pitchFamily="34" charset="0"/>
                        </a:rPr>
                        <a:t>2.</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0"/>
                        </a:spcAft>
                      </a:pPr>
                      <a:r>
                        <a:rPr lang="ru-RU" sz="1000" dirty="0">
                          <a:solidFill>
                            <a:schemeClr val="tx1"/>
                          </a:solidFill>
                          <a:effectLst/>
                          <a:latin typeface="Century Gothic" panose="020B0502020202020204" pitchFamily="34" charset="0"/>
                        </a:rPr>
                        <a:t>Бесплатный проезд детей-сирот и детей, оставшихся без попечения родителей, находящихся под опекой(попечительством), обучающихся в муниципальных образовательных учреждениях Ставропольского края</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3750,00</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1150,00</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1250,00</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1350,00</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150495">
                <a:tc>
                  <a:txBody>
                    <a:bodyPr/>
                    <a:lstStyle/>
                    <a:p>
                      <a:pPr algn="ctr">
                        <a:lnSpc>
                          <a:spcPct val="107000"/>
                        </a:lnSpc>
                        <a:spcAft>
                          <a:spcPts val="0"/>
                        </a:spcAft>
                      </a:pPr>
                      <a:r>
                        <a:rPr lang="ru-RU" sz="1000" dirty="0">
                          <a:solidFill>
                            <a:schemeClr val="tx1"/>
                          </a:solidFill>
                          <a:effectLst/>
                          <a:latin typeface="Century Gothic" panose="020B0502020202020204" pitchFamily="34" charset="0"/>
                        </a:rPr>
                        <a:t>3.</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ru-RU" sz="1000" dirty="0">
                          <a:solidFill>
                            <a:schemeClr val="tx1"/>
                          </a:solidFill>
                          <a:effectLst/>
                          <a:latin typeface="Century Gothic" panose="020B0502020202020204" pitchFamily="34" charset="0"/>
                        </a:rPr>
                        <a:t>Содержание детей-сирот и детей, оставшихся без попечения родителей, в приемных семьях, а также на вознаграждение, причитающееся приёмным родителям</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30317,27</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9439,85</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10129,04</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10748,38</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0495">
                <a:tc>
                  <a:txBody>
                    <a:bodyPr/>
                    <a:lstStyle/>
                    <a:p>
                      <a:pPr algn="ctr">
                        <a:lnSpc>
                          <a:spcPct val="107000"/>
                        </a:lnSpc>
                        <a:spcAft>
                          <a:spcPts val="0"/>
                        </a:spcAft>
                      </a:pPr>
                      <a:r>
                        <a:rPr lang="ru-RU" sz="1000" dirty="0">
                          <a:solidFill>
                            <a:schemeClr val="tx1"/>
                          </a:solidFill>
                          <a:effectLst/>
                          <a:latin typeface="Century Gothic" panose="020B0502020202020204" pitchFamily="34" charset="0"/>
                        </a:rPr>
                        <a:t>4.</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0"/>
                        </a:spcAft>
                      </a:pPr>
                      <a:r>
                        <a:rPr lang="ru-RU" sz="1000" dirty="0">
                          <a:solidFill>
                            <a:schemeClr val="tx1"/>
                          </a:solidFill>
                          <a:effectLst/>
                          <a:latin typeface="Century Gothic" panose="020B0502020202020204" pitchFamily="34" charset="0"/>
                        </a:rPr>
                        <a:t>Выплата единовременного пособия усыновителям</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900,00</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450,00</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300,00</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150,00</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150495">
                <a:tc>
                  <a:txBody>
                    <a:bodyPr/>
                    <a:lstStyle/>
                    <a:p>
                      <a:pPr algn="ctr">
                        <a:lnSpc>
                          <a:spcPct val="107000"/>
                        </a:lnSpc>
                        <a:spcAft>
                          <a:spcPts val="0"/>
                        </a:spcAft>
                      </a:pPr>
                      <a:r>
                        <a:rPr lang="ru-RU" sz="1000" dirty="0">
                          <a:solidFill>
                            <a:schemeClr val="tx1"/>
                          </a:solidFill>
                          <a:effectLst/>
                          <a:latin typeface="Century Gothic" panose="020B0502020202020204" pitchFamily="34" charset="0"/>
                        </a:rPr>
                        <a:t> </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dirty="0">
                          <a:solidFill>
                            <a:schemeClr val="tx1"/>
                          </a:solidFill>
                          <a:effectLst/>
                          <a:latin typeface="Century Gothic" panose="020B0502020202020204" pitchFamily="34" charset="0"/>
                        </a:rPr>
                        <a:t>ИТОГО</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dirty="0">
                          <a:solidFill>
                            <a:schemeClr val="tx1"/>
                          </a:solidFill>
                          <a:effectLst/>
                          <a:latin typeface="Century Gothic" panose="020B0502020202020204" pitchFamily="34" charset="0"/>
                        </a:rPr>
                        <a:t>65667,27</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dirty="0">
                          <a:solidFill>
                            <a:schemeClr val="tx1"/>
                          </a:solidFill>
                          <a:effectLst/>
                          <a:latin typeface="Century Gothic" panose="020B0502020202020204" pitchFamily="34" charset="0"/>
                        </a:rPr>
                        <a:t>21139,85</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dirty="0">
                          <a:solidFill>
                            <a:schemeClr val="tx1"/>
                          </a:solidFill>
                          <a:effectLst/>
                          <a:latin typeface="Century Gothic" panose="020B0502020202020204" pitchFamily="34" charset="0"/>
                        </a:rPr>
                        <a:t>21879,04</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dirty="0">
                          <a:solidFill>
                            <a:schemeClr val="tx1"/>
                          </a:solidFill>
                          <a:effectLst/>
                          <a:latin typeface="Century Gothic" panose="020B0502020202020204" pitchFamily="34" charset="0"/>
                        </a:rPr>
                        <a:t>22648,38</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graphicFrame>
        <p:nvGraphicFramePr>
          <p:cNvPr id="21" name="Таблица 20"/>
          <p:cNvGraphicFramePr>
            <a:graphicFrameLocks noGrp="1"/>
          </p:cNvGraphicFramePr>
          <p:nvPr>
            <p:extLst>
              <p:ext uri="{D42A27DB-BD31-4B8C-83A1-F6EECF244321}">
                <p14:modId xmlns:p14="http://schemas.microsoft.com/office/powerpoint/2010/main" val="1077510273"/>
              </p:ext>
            </p:extLst>
          </p:nvPr>
        </p:nvGraphicFramePr>
        <p:xfrm>
          <a:off x="196850" y="6952519"/>
          <a:ext cx="7086595" cy="662305"/>
        </p:xfrm>
        <a:graphic>
          <a:graphicData uri="http://schemas.openxmlformats.org/drawingml/2006/table">
            <a:tbl>
              <a:tblPr firstRow="1" firstCol="1" lastRow="1" lastCol="1" bandRow="1" bandCol="1">
                <a:tableStyleId>{5C22544A-7EE6-4342-B048-85BDC9FD1C3A}</a:tableStyleId>
              </a:tblPr>
              <a:tblGrid>
                <a:gridCol w="380995"/>
                <a:gridCol w="2438400"/>
                <a:gridCol w="1219200"/>
                <a:gridCol w="1143000"/>
                <a:gridCol w="990600"/>
                <a:gridCol w="914400"/>
              </a:tblGrid>
              <a:tr h="266700">
                <a:tc rowSpan="2">
                  <a:txBody>
                    <a:bodyPr/>
                    <a:lstStyle/>
                    <a:p>
                      <a:pPr algn="ctr">
                        <a:lnSpc>
                          <a:spcPct val="107000"/>
                        </a:lnSpc>
                        <a:spcAft>
                          <a:spcPts val="0"/>
                        </a:spcAft>
                      </a:pPr>
                      <a:r>
                        <a:rPr lang="ru-RU" sz="1000" dirty="0">
                          <a:solidFill>
                            <a:schemeClr val="tx1"/>
                          </a:solidFill>
                          <a:effectLst/>
                          <a:latin typeface="Century Gothic" panose="020B0502020202020204" pitchFamily="34" charset="0"/>
                        </a:rPr>
                        <a:t>№</a:t>
                      </a:r>
                    </a:p>
                    <a:p>
                      <a:pPr algn="ctr">
                        <a:lnSpc>
                          <a:spcPct val="107000"/>
                        </a:lnSpc>
                        <a:spcAft>
                          <a:spcPts val="0"/>
                        </a:spcAft>
                      </a:pPr>
                      <a:r>
                        <a:rPr lang="ru-RU" sz="1000" dirty="0">
                          <a:solidFill>
                            <a:schemeClr val="tx1"/>
                          </a:solidFill>
                          <a:effectLst/>
                          <a:latin typeface="Century Gothic" panose="020B0502020202020204" pitchFamily="34" charset="0"/>
                        </a:rPr>
                        <a:t>п/п</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7000"/>
                        </a:lnSpc>
                        <a:spcAft>
                          <a:spcPts val="0"/>
                        </a:spcAft>
                      </a:pPr>
                      <a:r>
                        <a:rPr lang="ru-RU" sz="1000" dirty="0">
                          <a:solidFill>
                            <a:schemeClr val="tx1"/>
                          </a:solidFill>
                          <a:effectLst/>
                          <a:latin typeface="Century Gothic" panose="020B0502020202020204" pitchFamily="34" charset="0"/>
                        </a:rPr>
                        <a:t> </a:t>
                      </a:r>
                    </a:p>
                    <a:p>
                      <a:pPr algn="ctr">
                        <a:lnSpc>
                          <a:spcPct val="107000"/>
                        </a:lnSpc>
                        <a:spcAft>
                          <a:spcPts val="0"/>
                        </a:spcAft>
                      </a:pPr>
                      <a:r>
                        <a:rPr lang="ru-RU" sz="1000" dirty="0">
                          <a:solidFill>
                            <a:schemeClr val="tx1"/>
                          </a:solidFill>
                          <a:effectLst/>
                          <a:latin typeface="Century Gothic" panose="020B0502020202020204" pitchFamily="34" charset="0"/>
                        </a:rPr>
                        <a:t>Наименование </a:t>
                      </a:r>
                    </a:p>
                    <a:p>
                      <a:pPr algn="ctr">
                        <a:lnSpc>
                          <a:spcPct val="107000"/>
                        </a:lnSpc>
                        <a:spcAft>
                          <a:spcPts val="0"/>
                        </a:spcAft>
                      </a:pPr>
                      <a:r>
                        <a:rPr lang="ru-RU" sz="1000" dirty="0">
                          <a:solidFill>
                            <a:schemeClr val="tx1"/>
                          </a:solidFill>
                          <a:effectLst/>
                          <a:latin typeface="Century Gothic" panose="020B0502020202020204" pitchFamily="34" charset="0"/>
                        </a:rPr>
                        <a:t> </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7000"/>
                        </a:lnSpc>
                        <a:spcAft>
                          <a:spcPts val="0"/>
                        </a:spcAft>
                      </a:pPr>
                      <a:r>
                        <a:rPr lang="ru-RU" sz="1000" dirty="0">
                          <a:solidFill>
                            <a:schemeClr val="tx1"/>
                          </a:solidFill>
                          <a:effectLst/>
                          <a:latin typeface="Century Gothic" panose="020B0502020202020204" pitchFamily="34" charset="0"/>
                        </a:rPr>
                        <a:t>Объем средств на 2022 - 2024 годы</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3">
                  <a:txBody>
                    <a:bodyPr/>
                    <a:lstStyle/>
                    <a:p>
                      <a:pPr algn="ctr">
                        <a:lnSpc>
                          <a:spcPct val="107000"/>
                        </a:lnSpc>
                        <a:spcAft>
                          <a:spcPts val="0"/>
                        </a:spcAft>
                      </a:pPr>
                      <a:r>
                        <a:rPr lang="ru-RU" sz="1000" dirty="0">
                          <a:solidFill>
                            <a:schemeClr val="tx1"/>
                          </a:solidFill>
                          <a:effectLst/>
                          <a:latin typeface="Century Gothic" panose="020B0502020202020204" pitchFamily="34" charset="0"/>
                        </a:rPr>
                        <a:t>в том числе по </a:t>
                      </a:r>
                      <a:r>
                        <a:rPr lang="ru-RU" sz="1000" dirty="0" smtClean="0">
                          <a:solidFill>
                            <a:schemeClr val="tx1"/>
                          </a:solidFill>
                          <a:effectLst/>
                          <a:latin typeface="Century Gothic" panose="020B0502020202020204" pitchFamily="34" charset="0"/>
                        </a:rPr>
                        <a:t>годам, тыс. рублей:</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ru-RU"/>
                    </a:p>
                  </a:txBody>
                  <a:tcPr/>
                </a:tc>
                <a:tc hMerge="1">
                  <a:txBody>
                    <a:bodyPr/>
                    <a:lstStyle/>
                    <a:p>
                      <a:endParaRPr lang="ru-RU"/>
                    </a:p>
                  </a:txBody>
                  <a:tcPr/>
                </a:tc>
              </a:tr>
              <a:tr h="39560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000" dirty="0">
                          <a:solidFill>
                            <a:schemeClr val="tx1"/>
                          </a:solidFill>
                          <a:effectLst/>
                          <a:latin typeface="Century Gothic" panose="020B0502020202020204" pitchFamily="34" charset="0"/>
                        </a:rPr>
                        <a:t> </a:t>
                      </a:r>
                    </a:p>
                    <a:p>
                      <a:pPr algn="ctr">
                        <a:lnSpc>
                          <a:spcPct val="107000"/>
                        </a:lnSpc>
                        <a:spcAft>
                          <a:spcPts val="0"/>
                        </a:spcAft>
                      </a:pPr>
                      <a:r>
                        <a:rPr lang="ru-RU" sz="1000" dirty="0">
                          <a:solidFill>
                            <a:schemeClr val="tx1"/>
                          </a:solidFill>
                          <a:effectLst/>
                          <a:latin typeface="Century Gothic" panose="020B0502020202020204" pitchFamily="34" charset="0"/>
                        </a:rPr>
                        <a:t>2022</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dirty="0">
                          <a:solidFill>
                            <a:schemeClr val="tx1"/>
                          </a:solidFill>
                          <a:effectLst/>
                          <a:latin typeface="Century Gothic" panose="020B0502020202020204" pitchFamily="34" charset="0"/>
                        </a:rPr>
                        <a:t> </a:t>
                      </a:r>
                    </a:p>
                    <a:p>
                      <a:pPr algn="ctr">
                        <a:lnSpc>
                          <a:spcPct val="107000"/>
                        </a:lnSpc>
                        <a:spcAft>
                          <a:spcPts val="0"/>
                        </a:spcAft>
                      </a:pPr>
                      <a:r>
                        <a:rPr lang="ru-RU" sz="1000" dirty="0">
                          <a:solidFill>
                            <a:schemeClr val="tx1"/>
                          </a:solidFill>
                          <a:effectLst/>
                          <a:latin typeface="Century Gothic" panose="020B0502020202020204" pitchFamily="34" charset="0"/>
                        </a:rPr>
                        <a:t>2023 </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dirty="0">
                          <a:solidFill>
                            <a:schemeClr val="tx1"/>
                          </a:solidFill>
                          <a:effectLst/>
                          <a:latin typeface="Century Gothic" panose="020B0502020202020204" pitchFamily="34" charset="0"/>
                        </a:rPr>
                        <a:t> </a:t>
                      </a:r>
                    </a:p>
                    <a:p>
                      <a:pPr algn="ctr">
                        <a:lnSpc>
                          <a:spcPct val="107000"/>
                        </a:lnSpc>
                        <a:spcAft>
                          <a:spcPts val="0"/>
                        </a:spcAft>
                      </a:pPr>
                      <a:r>
                        <a:rPr lang="ru-RU" sz="1000" dirty="0">
                          <a:solidFill>
                            <a:schemeClr val="tx1"/>
                          </a:solidFill>
                          <a:effectLst/>
                          <a:latin typeface="Century Gothic" panose="020B0502020202020204" pitchFamily="34" charset="0"/>
                        </a:rPr>
                        <a:t>2024</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graphicFrame>
        <p:nvGraphicFramePr>
          <p:cNvPr id="22" name="Таблица 21"/>
          <p:cNvGraphicFramePr>
            <a:graphicFrameLocks noGrp="1"/>
          </p:cNvGraphicFramePr>
          <p:nvPr>
            <p:extLst>
              <p:ext uri="{D42A27DB-BD31-4B8C-83A1-F6EECF244321}">
                <p14:modId xmlns:p14="http://schemas.microsoft.com/office/powerpoint/2010/main" val="4210767356"/>
              </p:ext>
            </p:extLst>
          </p:nvPr>
        </p:nvGraphicFramePr>
        <p:xfrm>
          <a:off x="196850" y="7614824"/>
          <a:ext cx="7086596" cy="2282952"/>
        </p:xfrm>
        <a:graphic>
          <a:graphicData uri="http://schemas.openxmlformats.org/drawingml/2006/table">
            <a:tbl>
              <a:tblPr firstRow="1" firstCol="1" lastRow="1" lastCol="1" bandRow="1" bandCol="1">
                <a:tableStyleId>{5C22544A-7EE6-4342-B048-85BDC9FD1C3A}</a:tableStyleId>
              </a:tblPr>
              <a:tblGrid>
                <a:gridCol w="377119"/>
                <a:gridCol w="2442279"/>
                <a:gridCol w="1219200"/>
                <a:gridCol w="1143000"/>
                <a:gridCol w="990599"/>
                <a:gridCol w="914399"/>
              </a:tblGrid>
              <a:tr h="150495">
                <a:tc>
                  <a:txBody>
                    <a:bodyPr/>
                    <a:lstStyle/>
                    <a:p>
                      <a:pPr algn="ctr">
                        <a:lnSpc>
                          <a:spcPct val="107000"/>
                        </a:lnSpc>
                        <a:spcAft>
                          <a:spcPts val="0"/>
                        </a:spcAft>
                      </a:pPr>
                      <a:r>
                        <a:rPr lang="ru-RU" sz="1000" dirty="0">
                          <a:solidFill>
                            <a:schemeClr val="tx1"/>
                          </a:solidFill>
                          <a:effectLst/>
                          <a:latin typeface="Century Gothic" panose="020B0502020202020204" pitchFamily="34" charset="0"/>
                        </a:rPr>
                        <a:t>1.</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ru-RU" sz="1000" b="0" dirty="0">
                          <a:solidFill>
                            <a:schemeClr val="tx1"/>
                          </a:solidFill>
                          <a:effectLst/>
                          <a:latin typeface="Century Gothic" panose="020B0502020202020204" pitchFamily="34" charset="0"/>
                        </a:rPr>
                        <a:t>Организация и осуществление деятельности по опеке и попечительству в области здравоохранения</a:t>
                      </a:r>
                      <a:endParaRPr lang="ru-RU"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3792,33</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1264,11</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1264,11</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000" dirty="0">
                          <a:solidFill>
                            <a:schemeClr val="tx1"/>
                          </a:solidFill>
                          <a:effectLst/>
                          <a:latin typeface="Century Gothic" panose="020B0502020202020204" pitchFamily="34" charset="0"/>
                        </a:rPr>
                        <a:t>1264,11</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0495">
                <a:tc>
                  <a:txBody>
                    <a:bodyPr/>
                    <a:lstStyle/>
                    <a:p>
                      <a:pPr algn="ctr">
                        <a:lnSpc>
                          <a:spcPct val="107000"/>
                        </a:lnSpc>
                        <a:spcAft>
                          <a:spcPts val="0"/>
                        </a:spcAft>
                      </a:pPr>
                      <a:r>
                        <a:rPr lang="ru-RU" sz="1000" dirty="0">
                          <a:solidFill>
                            <a:schemeClr val="tx1"/>
                          </a:solidFill>
                          <a:effectLst/>
                          <a:latin typeface="Century Gothic" panose="020B0502020202020204" pitchFamily="34" charset="0"/>
                        </a:rPr>
                        <a:t>2.</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just">
                        <a:lnSpc>
                          <a:spcPct val="107000"/>
                        </a:lnSpc>
                        <a:spcAft>
                          <a:spcPts val="0"/>
                        </a:spcAft>
                      </a:pPr>
                      <a:r>
                        <a:rPr lang="ru-RU" sz="1000" b="0" dirty="0">
                          <a:solidFill>
                            <a:schemeClr val="tx1"/>
                          </a:solidFill>
                          <a:effectLst/>
                          <a:latin typeface="Century Gothic" panose="020B0502020202020204" pitchFamily="34" charset="0"/>
                        </a:rPr>
                        <a:t>Организация и осуществление деятельности по опеке и попечительству в области образования</a:t>
                      </a:r>
                      <a:endParaRPr lang="ru-RU" sz="10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8271,06</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2757,02</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2757,02</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dirty="0">
                          <a:solidFill>
                            <a:schemeClr val="tx1"/>
                          </a:solidFill>
                          <a:effectLst/>
                          <a:latin typeface="Century Gothic" panose="020B0502020202020204" pitchFamily="34" charset="0"/>
                        </a:rPr>
                        <a:t>2757,02</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150495">
                <a:tc>
                  <a:txBody>
                    <a:bodyPr/>
                    <a:lstStyle/>
                    <a:p>
                      <a:pPr algn="ctr">
                        <a:lnSpc>
                          <a:spcPct val="107000"/>
                        </a:lnSpc>
                        <a:spcAft>
                          <a:spcPts val="0"/>
                        </a:spcAft>
                      </a:pPr>
                      <a:r>
                        <a:rPr lang="ru-RU" sz="1000" dirty="0">
                          <a:solidFill>
                            <a:schemeClr val="tx1"/>
                          </a:solidFill>
                          <a:effectLst/>
                          <a:latin typeface="Century Gothic" panose="020B0502020202020204" pitchFamily="34" charset="0"/>
                        </a:rPr>
                        <a:t>3.</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ru-RU" sz="1000" dirty="0">
                          <a:solidFill>
                            <a:schemeClr val="tx1"/>
                          </a:solidFill>
                          <a:effectLst/>
                          <a:latin typeface="Century Gothic" panose="020B0502020202020204" pitchFamily="34" charset="0"/>
                        </a:rPr>
                        <a:t>Осуществление отдельных государственных полномочий в области труда и социальной поддержки отдельных категорий граждан</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93867,73</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31288,13</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31289,80</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000" dirty="0">
                          <a:solidFill>
                            <a:schemeClr val="tx1"/>
                          </a:solidFill>
                          <a:effectLst/>
                          <a:latin typeface="Century Gothic" panose="020B0502020202020204" pitchFamily="34" charset="0"/>
                        </a:rPr>
                        <a:t>31289,80</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0495">
                <a:tc>
                  <a:txBody>
                    <a:bodyPr/>
                    <a:lstStyle/>
                    <a:p>
                      <a:pPr algn="ctr">
                        <a:lnSpc>
                          <a:spcPct val="107000"/>
                        </a:lnSpc>
                        <a:spcAft>
                          <a:spcPts val="0"/>
                        </a:spcAft>
                      </a:pPr>
                      <a:r>
                        <a:rPr lang="ru-RU" sz="1000" dirty="0">
                          <a:solidFill>
                            <a:schemeClr val="tx1"/>
                          </a:solidFill>
                          <a:effectLst/>
                          <a:highlight>
                            <a:srgbClr val="FFFF00"/>
                          </a:highlight>
                          <a:latin typeface="Century Gothic" panose="020B0502020202020204" pitchFamily="34" charset="0"/>
                        </a:rPr>
                        <a:t> </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just">
                        <a:lnSpc>
                          <a:spcPct val="107000"/>
                        </a:lnSpc>
                        <a:spcAft>
                          <a:spcPts val="0"/>
                        </a:spcAft>
                      </a:pPr>
                      <a:r>
                        <a:rPr lang="ru-RU" sz="1000" dirty="0">
                          <a:solidFill>
                            <a:schemeClr val="tx1"/>
                          </a:solidFill>
                          <a:effectLst/>
                          <a:latin typeface="Century Gothic" panose="020B0502020202020204" pitchFamily="34" charset="0"/>
                        </a:rPr>
                        <a:t>Итого</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105931,12</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35309,26</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b="1" dirty="0">
                          <a:solidFill>
                            <a:schemeClr val="tx1"/>
                          </a:solidFill>
                          <a:effectLst/>
                          <a:latin typeface="Century Gothic" panose="020B0502020202020204" pitchFamily="34" charset="0"/>
                        </a:rPr>
                        <a:t>35310,93</a:t>
                      </a:r>
                      <a:endParaRPr lang="ru-RU" sz="10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ru-RU" sz="1000" dirty="0">
                          <a:solidFill>
                            <a:schemeClr val="tx1"/>
                          </a:solidFill>
                          <a:effectLst/>
                          <a:latin typeface="Century Gothic" panose="020B0502020202020204" pitchFamily="34" charset="0"/>
                        </a:rPr>
                        <a:t>35310,93</a:t>
                      </a:r>
                      <a:endParaRPr lang="ru-RU"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sp>
        <p:nvSpPr>
          <p:cNvPr id="23" name="Rectangle 1"/>
          <p:cNvSpPr>
            <a:spLocks noChangeArrowheads="1"/>
          </p:cNvSpPr>
          <p:nvPr/>
        </p:nvSpPr>
        <p:spPr bwMode="auto">
          <a:xfrm>
            <a:off x="757340" y="6562408"/>
            <a:ext cx="755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26050" y="6126924"/>
            <a:ext cx="2057399" cy="165817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57050" y="209816"/>
            <a:ext cx="7157720" cy="1281761"/>
          </a:xfrm>
          <a:prstGeom prst="rect">
            <a:avLst/>
          </a:prstGeom>
        </p:spPr>
        <p:txBody>
          <a:bodyPr vert="horz" wrap="square" lIns="0" tIns="12065" rIns="0" bIns="0" rtlCol="0">
            <a:spAutoFit/>
          </a:bodyPr>
          <a:lstStyle/>
          <a:p>
            <a:pPr marR="5080" algn="r">
              <a:lnSpc>
                <a:spcPct val="100000"/>
              </a:lnSpc>
              <a:spcBef>
                <a:spcPts val="95"/>
              </a:spcBef>
            </a:pPr>
            <a:r>
              <a:rPr lang="ru-RU" sz="1600" b="1" dirty="0" smtClean="0">
                <a:latin typeface="Century Gothic" panose="020B0502020202020204" pitchFamily="34" charset="0"/>
                <a:cs typeface="Times New Roman"/>
              </a:rPr>
              <a:t>31</a:t>
            </a:r>
            <a:endParaRPr sz="1600" dirty="0">
              <a:latin typeface="Century Gothic" panose="020B0502020202020204" pitchFamily="34" charset="0"/>
              <a:cs typeface="Times New Roman"/>
            </a:endParaRPr>
          </a:p>
          <a:p>
            <a:pPr>
              <a:lnSpc>
                <a:spcPct val="100000"/>
              </a:lnSpc>
              <a:spcBef>
                <a:spcPts val="35"/>
              </a:spcBef>
            </a:pPr>
            <a:endParaRPr sz="1850" dirty="0">
              <a:latin typeface="Times New Roman"/>
              <a:cs typeface="Times New Roman"/>
            </a:endParaRPr>
          </a:p>
          <a:p>
            <a:pPr marL="12700">
              <a:lnSpc>
                <a:spcPct val="100000"/>
              </a:lnSpc>
            </a:pPr>
            <a:r>
              <a:rPr sz="1500" b="1" spc="-5" dirty="0">
                <a:solidFill>
                  <a:srgbClr val="4AACC5"/>
                </a:solidFill>
                <a:latin typeface="Century Gothic" panose="020B0502020202020204" pitchFamily="34" charset="0"/>
                <a:cs typeface="Calibri"/>
              </a:rPr>
              <a:t>ОТДЕЛЬНЫЕ ЦЕЛЕВЫЕ ПОКАЗАТЕЛИ МУНИЦИПАЛЬНОЙ</a:t>
            </a:r>
            <a:r>
              <a:rPr sz="1500" b="1" spc="60" dirty="0">
                <a:solidFill>
                  <a:srgbClr val="4AACC5"/>
                </a:solidFill>
                <a:latin typeface="Century Gothic" panose="020B0502020202020204" pitchFamily="34" charset="0"/>
                <a:cs typeface="Calibri"/>
              </a:rPr>
              <a:t> </a:t>
            </a:r>
            <a:r>
              <a:rPr sz="1500" b="1" spc="-5" dirty="0">
                <a:solidFill>
                  <a:srgbClr val="4AACC5"/>
                </a:solidFill>
                <a:latin typeface="Century Gothic" panose="020B0502020202020204" pitchFamily="34" charset="0"/>
                <a:cs typeface="Calibri"/>
              </a:rPr>
              <a:t>ПРОГРАММЫ</a:t>
            </a:r>
            <a:endParaRPr sz="1500" dirty="0">
              <a:latin typeface="Century Gothic" panose="020B0502020202020204" pitchFamily="34" charset="0"/>
              <a:cs typeface="Calibri"/>
            </a:endParaRPr>
          </a:p>
          <a:p>
            <a:pPr marL="12700" marR="2153285">
              <a:lnSpc>
                <a:spcPct val="110000"/>
              </a:lnSpc>
            </a:pPr>
            <a:r>
              <a:rPr sz="1500" b="1" spc="-5" dirty="0">
                <a:solidFill>
                  <a:srgbClr val="4AACC5"/>
                </a:solidFill>
                <a:latin typeface="Century Gothic" panose="020B0502020202020204" pitchFamily="34" charset="0"/>
                <a:cs typeface="Calibri"/>
              </a:rPr>
              <a:t>«СОЦИАЛЬНАЯ ПОДДЕРЖКА ГРАЖДАН </a:t>
            </a:r>
            <a:r>
              <a:rPr lang="ru-RU" sz="1500" b="1" spc="-5" dirty="0" smtClean="0">
                <a:solidFill>
                  <a:srgbClr val="4AACC5"/>
                </a:solidFill>
                <a:latin typeface="Century Gothic" panose="020B0502020202020204" pitchFamily="34" charset="0"/>
                <a:cs typeface="Calibri"/>
              </a:rPr>
              <a:t>В ГОРОДЕ НЕВИННОМЫССКЕ</a:t>
            </a:r>
            <a:r>
              <a:rPr sz="1500" b="1" spc="-5" dirty="0" smtClean="0">
                <a:solidFill>
                  <a:srgbClr val="4AACC5"/>
                </a:solidFill>
                <a:latin typeface="Century Gothic" panose="020B0502020202020204" pitchFamily="34" charset="0"/>
                <a:cs typeface="Calibri"/>
              </a:rPr>
              <a:t>»</a:t>
            </a:r>
            <a:endParaRPr sz="1500" dirty="0">
              <a:latin typeface="Century Gothic" panose="020B0502020202020204" pitchFamily="34" charset="0"/>
              <a:cs typeface="Calibri"/>
            </a:endParaRPr>
          </a:p>
        </p:txBody>
      </p:sp>
      <p:graphicFrame>
        <p:nvGraphicFramePr>
          <p:cNvPr id="4" name="object 4"/>
          <p:cNvGraphicFramePr>
            <a:graphicFrameLocks noGrp="1"/>
          </p:cNvGraphicFramePr>
          <p:nvPr>
            <p:extLst>
              <p:ext uri="{D42A27DB-BD31-4B8C-83A1-F6EECF244321}">
                <p14:modId xmlns:p14="http://schemas.microsoft.com/office/powerpoint/2010/main" val="3525831221"/>
              </p:ext>
            </p:extLst>
          </p:nvPr>
        </p:nvGraphicFramePr>
        <p:xfrm>
          <a:off x="356616" y="1754396"/>
          <a:ext cx="6926833" cy="4392022"/>
        </p:xfrm>
        <a:graphic>
          <a:graphicData uri="http://schemas.openxmlformats.org/drawingml/2006/table">
            <a:tbl>
              <a:tblPr firstRow="1" bandRow="1">
                <a:tableStyleId>{2D5ABB26-0587-4C30-8999-92F81FD0307C}</a:tableStyleId>
              </a:tblPr>
              <a:tblGrid>
                <a:gridCol w="4488434"/>
                <a:gridCol w="840189"/>
                <a:gridCol w="532049"/>
                <a:gridCol w="534030"/>
                <a:gridCol w="532131"/>
              </a:tblGrid>
              <a:tr h="254000">
                <a:tc rowSpan="2">
                  <a:txBody>
                    <a:bodyPr/>
                    <a:lstStyle/>
                    <a:p>
                      <a:pPr>
                        <a:lnSpc>
                          <a:spcPct val="100000"/>
                        </a:lnSpc>
                        <a:spcBef>
                          <a:spcPts val="10"/>
                        </a:spcBef>
                      </a:pPr>
                      <a:endParaRPr sz="1450" dirty="0">
                        <a:latin typeface="Century Gothic" panose="020B0502020202020204" pitchFamily="34" charset="0"/>
                        <a:cs typeface="Times New Roman"/>
                      </a:endParaRPr>
                    </a:p>
                    <a:p>
                      <a:pPr marL="989330">
                        <a:lnSpc>
                          <a:spcPct val="100000"/>
                        </a:lnSpc>
                        <a:spcBef>
                          <a:spcPts val="5"/>
                        </a:spcBef>
                      </a:pPr>
                      <a:r>
                        <a:rPr sz="1150" b="1" spc="-5" dirty="0">
                          <a:solidFill>
                            <a:srgbClr val="FFFFFF"/>
                          </a:solidFill>
                          <a:latin typeface="Century Gothic" panose="020B0502020202020204" pitchFamily="34" charset="0"/>
                          <a:cs typeface="Cambria"/>
                        </a:rPr>
                        <a:t>Наименование</a:t>
                      </a:r>
                      <a:r>
                        <a:rPr sz="1150" b="1" spc="-50" dirty="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показателя</a:t>
                      </a:r>
                      <a:endParaRPr sz="1150" dirty="0">
                        <a:latin typeface="Century Gothic" panose="020B0502020202020204" pitchFamily="34" charset="0"/>
                        <a:cs typeface="Cambria"/>
                      </a:endParaRPr>
                    </a:p>
                  </a:txBody>
                  <a:tcPr marL="0" marR="0" marT="12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AACC5"/>
                    </a:solidFill>
                  </a:tcPr>
                </a:tc>
                <a:tc rowSpan="2">
                  <a:txBody>
                    <a:bodyPr/>
                    <a:lstStyle/>
                    <a:p>
                      <a:pPr marL="3810" algn="ctr">
                        <a:lnSpc>
                          <a:spcPct val="97800"/>
                        </a:lnSpc>
                        <a:spcBef>
                          <a:spcPts val="355"/>
                        </a:spcBef>
                      </a:pPr>
                      <a:r>
                        <a:rPr sz="1150" b="1" spc="-10" dirty="0">
                          <a:solidFill>
                            <a:srgbClr val="FFFFFF"/>
                          </a:solidFill>
                          <a:latin typeface="Century Gothic" panose="020B0502020202020204" pitchFamily="34" charset="0"/>
                          <a:cs typeface="Cambria"/>
                        </a:rPr>
                        <a:t>Е</a:t>
                      </a:r>
                      <a:r>
                        <a:rPr sz="1150" b="1" spc="-5" dirty="0">
                          <a:solidFill>
                            <a:srgbClr val="FFFFFF"/>
                          </a:solidFill>
                          <a:latin typeface="Century Gothic" panose="020B0502020202020204" pitchFamily="34" charset="0"/>
                          <a:cs typeface="Cambria"/>
                        </a:rPr>
                        <a:t>д</a:t>
                      </a:r>
                      <a:r>
                        <a:rPr sz="1150" b="1" dirty="0">
                          <a:solidFill>
                            <a:srgbClr val="FFFFFF"/>
                          </a:solidFill>
                          <a:latin typeface="Century Gothic" panose="020B0502020202020204" pitchFamily="34" charset="0"/>
                          <a:cs typeface="Cambria"/>
                        </a:rPr>
                        <a:t>и</a:t>
                      </a:r>
                      <a:r>
                        <a:rPr sz="1150" b="1" spc="-5" dirty="0">
                          <a:solidFill>
                            <a:srgbClr val="FFFFFF"/>
                          </a:solidFill>
                          <a:latin typeface="Century Gothic" panose="020B0502020202020204" pitchFamily="34" charset="0"/>
                          <a:cs typeface="Cambria"/>
                        </a:rPr>
                        <a:t>н</a:t>
                      </a:r>
                      <a:r>
                        <a:rPr sz="1150" b="1" dirty="0">
                          <a:solidFill>
                            <a:srgbClr val="FFFFFF"/>
                          </a:solidFill>
                          <a:latin typeface="Century Gothic" panose="020B0502020202020204" pitchFamily="34" charset="0"/>
                          <a:cs typeface="Cambria"/>
                        </a:rPr>
                        <a:t>ица  </a:t>
                      </a:r>
                      <a:r>
                        <a:rPr sz="1150" b="1" spc="-5" dirty="0">
                          <a:solidFill>
                            <a:srgbClr val="FFFFFF"/>
                          </a:solidFill>
                          <a:latin typeface="Century Gothic" panose="020B0502020202020204" pitchFamily="34" charset="0"/>
                          <a:cs typeface="Cambria"/>
                        </a:rPr>
                        <a:t>измере-  ния</a:t>
                      </a:r>
                      <a:endParaRPr sz="1150" dirty="0">
                        <a:latin typeface="Century Gothic" panose="020B0502020202020204" pitchFamily="34" charset="0"/>
                        <a:cs typeface="Cambria"/>
                      </a:endParaRPr>
                    </a:p>
                  </a:txBody>
                  <a:tcPr marL="0" marR="0" marT="450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AACC5"/>
                    </a:solidFill>
                  </a:tcPr>
                </a:tc>
                <a:tc gridSpan="3">
                  <a:txBody>
                    <a:bodyPr/>
                    <a:lstStyle/>
                    <a:p>
                      <a:pPr marL="250825" indent="-250825" algn="ctr">
                        <a:lnSpc>
                          <a:spcPct val="100000"/>
                        </a:lnSpc>
                        <a:spcBef>
                          <a:spcPts val="300"/>
                        </a:spcBef>
                      </a:pPr>
                      <a:r>
                        <a:rPr sz="1150" b="1" spc="-5" dirty="0">
                          <a:solidFill>
                            <a:srgbClr val="FFFFFF"/>
                          </a:solidFill>
                          <a:latin typeface="Century Gothic" panose="020B0502020202020204" pitchFamily="34" charset="0"/>
                          <a:cs typeface="Cambria"/>
                        </a:rPr>
                        <a:t>Плановое</a:t>
                      </a:r>
                      <a:r>
                        <a:rPr sz="1150" b="1" spc="-65" dirty="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значение</a:t>
                      </a:r>
                      <a:endParaRPr sz="1150" dirty="0">
                        <a:latin typeface="Century Gothic" panose="020B0502020202020204" pitchFamily="34" charset="0"/>
                        <a:cs typeface="Cambria"/>
                      </a:endParaRPr>
                    </a:p>
                  </a:txBody>
                  <a:tcPr marL="0" marR="0" marT="38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AACC5"/>
                    </a:solidFill>
                  </a:tcPr>
                </a:tc>
                <a:tc hMerge="1">
                  <a:txBody>
                    <a:bodyPr/>
                    <a:lstStyle/>
                    <a:p>
                      <a:endParaRPr/>
                    </a:p>
                  </a:txBody>
                  <a:tcPr marL="0" marR="0" marT="0" marB="0"/>
                </a:tc>
                <a:tc hMerge="1">
                  <a:txBody>
                    <a:bodyPr/>
                    <a:lstStyle/>
                    <a:p>
                      <a:endParaRPr/>
                    </a:p>
                  </a:txBody>
                  <a:tcPr marL="0" marR="0" marT="0" marB="0"/>
                </a:tc>
              </a:tr>
              <a:tr h="342900">
                <a:tc vMerge="1">
                  <a:txBody>
                    <a:bodyPr/>
                    <a:lstStyle/>
                    <a:p>
                      <a:endParaRPr/>
                    </a:p>
                  </a:txBody>
                  <a:tcPr marL="0" marR="0" marT="1270" marB="0">
                    <a:lnR w="6350">
                      <a:solidFill>
                        <a:srgbClr val="F2F2F2"/>
                      </a:solidFill>
                      <a:prstDash val="solid"/>
                    </a:lnR>
                    <a:solidFill>
                      <a:srgbClr val="4AACC5"/>
                    </a:solidFill>
                  </a:tcPr>
                </a:tc>
                <a:tc vMerge="1">
                  <a:txBody>
                    <a:bodyPr/>
                    <a:lstStyle/>
                    <a:p>
                      <a:endParaRPr/>
                    </a:p>
                  </a:txBody>
                  <a:tcPr marL="0" marR="0" marT="45085" marB="0">
                    <a:lnL w="6350">
                      <a:solidFill>
                        <a:srgbClr val="F2F2F2"/>
                      </a:solidFill>
                      <a:prstDash val="solid"/>
                    </a:lnL>
                    <a:lnR w="6350">
                      <a:solidFill>
                        <a:srgbClr val="F2F2F2"/>
                      </a:solidFill>
                      <a:prstDash val="solid"/>
                    </a:lnR>
                    <a:solidFill>
                      <a:srgbClr val="4AACC5"/>
                    </a:solidFill>
                  </a:tcPr>
                </a:tc>
                <a:tc>
                  <a:txBody>
                    <a:bodyPr/>
                    <a:lstStyle/>
                    <a:p>
                      <a:pPr marL="46990">
                        <a:lnSpc>
                          <a:spcPts val="1305"/>
                        </a:lnSpc>
                      </a:pPr>
                      <a:r>
                        <a:rPr sz="1150" b="1" dirty="0" smtClean="0">
                          <a:solidFill>
                            <a:srgbClr val="FFFFFF"/>
                          </a:solidFill>
                          <a:latin typeface="Century Gothic" panose="020B0502020202020204" pitchFamily="34" charset="0"/>
                          <a:cs typeface="Cambria"/>
                        </a:rPr>
                        <a:t>202</a:t>
                      </a:r>
                      <a:r>
                        <a:rPr lang="ru-RU" sz="1150" b="1" dirty="0" smtClean="0">
                          <a:solidFill>
                            <a:srgbClr val="FFFFFF"/>
                          </a:solidFill>
                          <a:latin typeface="Century Gothic" panose="020B0502020202020204" pitchFamily="34" charset="0"/>
                          <a:cs typeface="Cambria"/>
                        </a:rPr>
                        <a:t>2</a:t>
                      </a:r>
                      <a:endParaRPr sz="1150" dirty="0">
                        <a:latin typeface="Century Gothic" panose="020B0502020202020204" pitchFamily="34" charset="0"/>
                        <a:cs typeface="Cambria"/>
                      </a:endParaRPr>
                    </a:p>
                    <a:p>
                      <a:pPr marL="101600">
                        <a:lnSpc>
                          <a:spcPts val="1345"/>
                        </a:lnSpc>
                      </a:pP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AACC5"/>
                    </a:solidFill>
                  </a:tcPr>
                </a:tc>
                <a:tc>
                  <a:txBody>
                    <a:bodyPr/>
                    <a:lstStyle/>
                    <a:p>
                      <a:pPr marL="46990">
                        <a:lnSpc>
                          <a:spcPts val="1305"/>
                        </a:lnSpc>
                      </a:pPr>
                      <a:r>
                        <a:rPr sz="1150" b="1" dirty="0" smtClean="0">
                          <a:solidFill>
                            <a:srgbClr val="FFFFFF"/>
                          </a:solidFill>
                          <a:latin typeface="Century Gothic" panose="020B0502020202020204" pitchFamily="34" charset="0"/>
                          <a:cs typeface="Cambria"/>
                        </a:rPr>
                        <a:t>202</a:t>
                      </a:r>
                      <a:r>
                        <a:rPr lang="ru-RU" sz="1150" b="1" dirty="0" smtClean="0">
                          <a:solidFill>
                            <a:srgbClr val="FFFFFF"/>
                          </a:solidFill>
                          <a:latin typeface="Century Gothic" panose="020B0502020202020204" pitchFamily="34" charset="0"/>
                          <a:cs typeface="Cambria"/>
                        </a:rPr>
                        <a:t>3</a:t>
                      </a:r>
                      <a:endParaRPr sz="1150" dirty="0">
                        <a:latin typeface="Century Gothic" panose="020B0502020202020204" pitchFamily="34" charset="0"/>
                        <a:cs typeface="Cambria"/>
                      </a:endParaRPr>
                    </a:p>
                    <a:p>
                      <a:pPr marL="101600">
                        <a:lnSpc>
                          <a:spcPts val="1345"/>
                        </a:lnSpc>
                      </a:pP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AACC5"/>
                    </a:solidFill>
                  </a:tcPr>
                </a:tc>
                <a:tc>
                  <a:txBody>
                    <a:bodyPr/>
                    <a:lstStyle/>
                    <a:p>
                      <a:pPr marL="45085">
                        <a:lnSpc>
                          <a:spcPts val="1305"/>
                        </a:lnSpc>
                      </a:pPr>
                      <a:r>
                        <a:rPr sz="1150" b="1" dirty="0" smtClean="0">
                          <a:solidFill>
                            <a:srgbClr val="FFFFFF"/>
                          </a:solidFill>
                          <a:latin typeface="Century Gothic" panose="020B0502020202020204" pitchFamily="34" charset="0"/>
                          <a:cs typeface="Cambria"/>
                        </a:rPr>
                        <a:t>202</a:t>
                      </a:r>
                      <a:r>
                        <a:rPr lang="ru-RU" sz="1150" b="1" dirty="0" smtClean="0">
                          <a:solidFill>
                            <a:srgbClr val="FFFFFF"/>
                          </a:solidFill>
                          <a:latin typeface="Century Gothic" panose="020B0502020202020204" pitchFamily="34" charset="0"/>
                          <a:cs typeface="Cambria"/>
                        </a:rPr>
                        <a:t>4</a:t>
                      </a:r>
                      <a:endParaRPr sz="1150" dirty="0">
                        <a:latin typeface="Century Gothic" panose="020B0502020202020204" pitchFamily="34" charset="0"/>
                        <a:cs typeface="Cambria"/>
                      </a:endParaRPr>
                    </a:p>
                    <a:p>
                      <a:pPr marL="100330">
                        <a:lnSpc>
                          <a:spcPts val="1345"/>
                        </a:lnSpc>
                      </a:pP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AACC5"/>
                    </a:solidFill>
                  </a:tcPr>
                </a:tc>
              </a:tr>
              <a:tr h="546100">
                <a:tc>
                  <a:txBody>
                    <a:bodyPr/>
                    <a:lstStyle/>
                    <a:p>
                      <a:pPr marL="3810" marR="76200" algn="just">
                        <a:lnSpc>
                          <a:spcPts val="1460"/>
                        </a:lnSpc>
                        <a:spcBef>
                          <a:spcPts val="20"/>
                        </a:spcBef>
                      </a:pPr>
                      <a:r>
                        <a:rPr lang="ru-RU" sz="1000" spc="-55" dirty="0" smtClean="0">
                          <a:solidFill>
                            <a:schemeClr val="tx1"/>
                          </a:solidFill>
                          <a:effectLst/>
                          <a:latin typeface="Century Gothic" panose="020B0502020202020204" pitchFamily="34" charset="0"/>
                          <a:ea typeface="+mn-ea"/>
                          <a:cs typeface="+mn-cs"/>
                        </a:rPr>
                        <a:t>Д</a:t>
                      </a:r>
                      <a:r>
                        <a:rPr lang="ru-RU" sz="1000" dirty="0" smtClean="0">
                          <a:solidFill>
                            <a:schemeClr val="tx1"/>
                          </a:solidFill>
                          <a:effectLst/>
                          <a:latin typeface="Century Gothic" panose="020B0502020202020204" pitchFamily="34" charset="0"/>
                          <a:ea typeface="+mn-ea"/>
                          <a:cs typeface="+mn-cs"/>
                        </a:rPr>
                        <a:t>оля граждан, получивших социальную поддержку и государственные социальные гарантии, в общей численности граждан, обратившихся и имеющих на них право в соответствии с законодательством Российской Федерации и законодательством Ставропольского края, за год</a:t>
                      </a:r>
                      <a:endParaRPr sz="1000" dirty="0">
                        <a:latin typeface="Century Gothic" panose="020B0502020202020204" pitchFamily="34" charset="0"/>
                        <a:cs typeface="Cambria"/>
                      </a:endParaRPr>
                    </a:p>
                  </a:txBody>
                  <a:tcPr marL="0" marR="0" marT="25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7485" marR="80645" indent="-108585" algn="ctr">
                        <a:lnSpc>
                          <a:spcPts val="1340"/>
                        </a:lnSpc>
                        <a:spcBef>
                          <a:spcPts val="869"/>
                        </a:spcBef>
                      </a:pPr>
                      <a:r>
                        <a:rPr lang="ru-RU" sz="1150" dirty="0" smtClean="0">
                          <a:latin typeface="Century Gothic" panose="020B0502020202020204" pitchFamily="34" charset="0"/>
                          <a:cs typeface="Cambria"/>
                        </a:rPr>
                        <a:t>%</a:t>
                      </a:r>
                      <a:endParaRPr sz="1150" dirty="0">
                        <a:latin typeface="Century Gothic" panose="020B0502020202020204" pitchFamily="34" charset="0"/>
                        <a:cs typeface="Cambria"/>
                      </a:endParaRPr>
                    </a:p>
                  </a:txBody>
                  <a:tcPr marL="0" marR="0" marT="110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25"/>
                        </a:spcBef>
                      </a:pPr>
                      <a:endParaRPr sz="125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100,0</a:t>
                      </a:r>
                      <a:endParaRPr sz="1150" dirty="0">
                        <a:latin typeface="Century Gothic" panose="020B0502020202020204" pitchFamily="34" charset="0"/>
                        <a:cs typeface="Cambria"/>
                      </a:endParaRPr>
                    </a:p>
                  </a:txBody>
                  <a:tcPr marL="0" marR="0"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25"/>
                        </a:spcBef>
                      </a:pPr>
                      <a:endParaRPr sz="125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100,0</a:t>
                      </a:r>
                      <a:endParaRPr sz="1150" dirty="0">
                        <a:latin typeface="Century Gothic" panose="020B0502020202020204" pitchFamily="34" charset="0"/>
                        <a:cs typeface="Cambria"/>
                      </a:endParaRPr>
                    </a:p>
                  </a:txBody>
                  <a:tcPr marL="0" marR="0"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25"/>
                        </a:spcBef>
                      </a:pPr>
                      <a:endParaRPr sz="125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100,0</a:t>
                      </a:r>
                      <a:endParaRPr sz="1150" dirty="0">
                        <a:latin typeface="Century Gothic" panose="020B0502020202020204" pitchFamily="34" charset="0"/>
                        <a:cs typeface="Cambria"/>
                      </a:endParaRPr>
                    </a:p>
                  </a:txBody>
                  <a:tcPr marL="0" marR="0"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696">
                <a:tc>
                  <a:txBody>
                    <a:bodyPr/>
                    <a:lstStyle/>
                    <a:p>
                      <a:pPr marL="3810" algn="just">
                        <a:lnSpc>
                          <a:spcPts val="1405"/>
                        </a:lnSpc>
                      </a:pPr>
                      <a:r>
                        <a:rPr lang="ru-RU" sz="1000" dirty="0" smtClean="0">
                          <a:solidFill>
                            <a:schemeClr val="tx1"/>
                          </a:solidFill>
                          <a:effectLst/>
                          <a:latin typeface="Century Gothic" panose="020B0502020202020204" pitchFamily="34" charset="0"/>
                          <a:ea typeface="+mn-ea"/>
                          <a:cs typeface="+mn-cs"/>
                        </a:rPr>
                        <a:t>Доля семей, обеспеченных финансовой поддержкой при рождении детей, из числа обратившихся и имеющих на нее право в соответствии с законодательством Российской Федерации и законодательством Ставропольского края, за год</a:t>
                      </a:r>
                      <a:endParaRPr sz="1000" dirty="0">
                        <a:latin typeface="Century Gothic" panose="020B0502020202020204" pitchFamily="34" charset="0"/>
                        <a:cs typeface="Cambri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a:lnSpc>
                          <a:spcPct val="100000"/>
                        </a:lnSpc>
                        <a:spcBef>
                          <a:spcPts val="10"/>
                        </a:spcBef>
                      </a:pPr>
                      <a:endParaRPr sz="1250" dirty="0">
                        <a:latin typeface="Century Gothic" panose="020B0502020202020204" pitchFamily="34" charset="0"/>
                        <a:cs typeface="Times New Roman"/>
                      </a:endParaRPr>
                    </a:p>
                    <a:p>
                      <a:pPr marL="138430" algn="ctr">
                        <a:lnSpc>
                          <a:spcPct val="100000"/>
                        </a:lnSpc>
                      </a:pPr>
                      <a:r>
                        <a:rPr lang="ru-RU" sz="1150" dirty="0" smtClean="0">
                          <a:latin typeface="Century Gothic" panose="020B0502020202020204" pitchFamily="34" charset="0"/>
                          <a:cs typeface="Cambria"/>
                        </a:rPr>
                        <a:t>%</a:t>
                      </a:r>
                      <a:endParaRPr sz="1150" dirty="0">
                        <a:latin typeface="Century Gothic" panose="020B0502020202020204" pitchFamily="34" charset="0"/>
                        <a:cs typeface="Cambria"/>
                      </a:endParaRPr>
                    </a:p>
                  </a:txBody>
                  <a:tcPr marL="0" marR="0" marT="1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a:lnSpc>
                          <a:spcPct val="100000"/>
                        </a:lnSpc>
                        <a:spcBef>
                          <a:spcPts val="10"/>
                        </a:spcBef>
                      </a:pPr>
                      <a:endParaRPr sz="125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100,0</a:t>
                      </a:r>
                      <a:endParaRPr sz="1150" dirty="0">
                        <a:latin typeface="Century Gothic" panose="020B0502020202020204" pitchFamily="34" charset="0"/>
                        <a:cs typeface="Cambria"/>
                      </a:endParaRPr>
                    </a:p>
                  </a:txBody>
                  <a:tcPr marL="0" marR="0" marT="1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a:lnSpc>
                          <a:spcPct val="100000"/>
                        </a:lnSpc>
                        <a:spcBef>
                          <a:spcPts val="10"/>
                        </a:spcBef>
                      </a:pPr>
                      <a:endParaRPr sz="125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100,0</a:t>
                      </a:r>
                      <a:endParaRPr sz="1150" dirty="0">
                        <a:latin typeface="Century Gothic" panose="020B0502020202020204" pitchFamily="34" charset="0"/>
                        <a:cs typeface="Cambria"/>
                      </a:endParaRPr>
                    </a:p>
                  </a:txBody>
                  <a:tcPr marL="0" marR="0" marT="1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a:lnSpc>
                          <a:spcPct val="100000"/>
                        </a:lnSpc>
                        <a:spcBef>
                          <a:spcPts val="10"/>
                        </a:spcBef>
                      </a:pPr>
                      <a:endParaRPr sz="125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100,0</a:t>
                      </a:r>
                      <a:endParaRPr sz="1150" dirty="0">
                        <a:latin typeface="Century Gothic" panose="020B0502020202020204" pitchFamily="34" charset="0"/>
                        <a:cs typeface="Cambria"/>
                      </a:endParaRPr>
                    </a:p>
                  </a:txBody>
                  <a:tcPr marL="0" marR="0" marT="1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r>
              <a:tr h="755377">
                <a:tc>
                  <a:txBody>
                    <a:bodyPr/>
                    <a:lstStyle/>
                    <a:p>
                      <a:pPr marL="3810" algn="just">
                        <a:lnSpc>
                          <a:spcPts val="1400"/>
                        </a:lnSpc>
                      </a:pPr>
                      <a:r>
                        <a:rPr lang="ru-RU" sz="1000" dirty="0" smtClean="0">
                          <a:solidFill>
                            <a:schemeClr val="tx1"/>
                          </a:solidFill>
                          <a:effectLst/>
                          <a:latin typeface="Century Gothic" panose="020B0502020202020204" pitchFamily="34" charset="0"/>
                          <a:ea typeface="+mn-ea"/>
                          <a:cs typeface="+mn-cs"/>
                        </a:rPr>
                        <a:t>Доля детей-сирот и детей, оставшихся без попечения родителей, переданных на воспитание в семьи (в том</a:t>
                      </a:r>
                      <a:r>
                        <a:rPr lang="ru-RU" sz="1000" baseline="0" dirty="0" smtClean="0">
                          <a:solidFill>
                            <a:schemeClr val="tx1"/>
                          </a:solidFill>
                          <a:effectLst/>
                          <a:latin typeface="Century Gothic" panose="020B0502020202020204" pitchFamily="34" charset="0"/>
                          <a:ea typeface="+mn-ea"/>
                          <a:cs typeface="+mn-cs"/>
                        </a:rPr>
                        <a:t> числе </a:t>
                      </a:r>
                      <a:r>
                        <a:rPr lang="ru-RU" sz="1000" dirty="0" smtClean="0">
                          <a:solidFill>
                            <a:schemeClr val="tx1"/>
                          </a:solidFill>
                          <a:effectLst/>
                          <a:latin typeface="Century Gothic" panose="020B0502020202020204" pitchFamily="34" charset="0"/>
                          <a:ea typeface="+mn-ea"/>
                          <a:cs typeface="+mn-cs"/>
                        </a:rPr>
                        <a:t>усыновленные), в общем числе детей-сирот и детей, оставшихся без попечения родителей, выявленных за год</a:t>
                      </a:r>
                      <a:endParaRPr sz="1000" dirty="0">
                        <a:latin typeface="Century Gothic" panose="020B0502020202020204" pitchFamily="34" charset="0"/>
                        <a:cs typeface="Cambria"/>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sz="1300" dirty="0">
                        <a:latin typeface="Century Gothic" panose="020B0502020202020204" pitchFamily="34" charset="0"/>
                        <a:cs typeface="Times New Roman"/>
                      </a:endParaRPr>
                    </a:p>
                    <a:p>
                      <a:pPr algn="ctr">
                        <a:lnSpc>
                          <a:spcPct val="100000"/>
                        </a:lnSpc>
                        <a:spcBef>
                          <a:spcPts val="55"/>
                        </a:spcBef>
                      </a:pPr>
                      <a:endParaRPr sz="1300" dirty="0">
                        <a:latin typeface="Century Gothic" panose="020B0502020202020204" pitchFamily="34" charset="0"/>
                        <a:cs typeface="Times New Roman"/>
                      </a:endParaRPr>
                    </a:p>
                    <a:p>
                      <a:pPr marL="43815" marR="34925" indent="127635" algn="ctr">
                        <a:lnSpc>
                          <a:spcPts val="1340"/>
                        </a:lnSpc>
                      </a:pPr>
                      <a:r>
                        <a:rPr lang="ru-RU" sz="1150" spc="-5" dirty="0" smtClean="0">
                          <a:latin typeface="Century Gothic" panose="020B0502020202020204" pitchFamily="34" charset="0"/>
                          <a:cs typeface="Cambria"/>
                        </a:rPr>
                        <a:t>%</a:t>
                      </a:r>
                      <a:endParaRPr sz="1150" dirty="0">
                        <a:latin typeface="Century Gothic" panose="020B0502020202020204" pitchFamily="34" charset="0"/>
                        <a:cs typeface="Cambri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sz="1300" dirty="0">
                        <a:latin typeface="Century Gothic" panose="020B0502020202020204" pitchFamily="34" charset="0"/>
                        <a:cs typeface="Times New Roman"/>
                      </a:endParaRPr>
                    </a:p>
                    <a:p>
                      <a:pPr algn="ctr">
                        <a:lnSpc>
                          <a:spcPct val="100000"/>
                        </a:lnSpc>
                        <a:spcBef>
                          <a:spcPts val="15"/>
                        </a:spcBef>
                      </a:pPr>
                      <a:endParaRPr sz="18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96</a:t>
                      </a:r>
                      <a:endParaRPr sz="1150" dirty="0">
                        <a:latin typeface="Century Gothic" panose="020B0502020202020204" pitchFamily="34" charset="0"/>
                        <a:cs typeface="Cambri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sz="1300" dirty="0">
                        <a:latin typeface="Century Gothic" panose="020B0502020202020204" pitchFamily="34" charset="0"/>
                        <a:cs typeface="Times New Roman"/>
                      </a:endParaRPr>
                    </a:p>
                    <a:p>
                      <a:pPr algn="ctr">
                        <a:lnSpc>
                          <a:spcPct val="100000"/>
                        </a:lnSpc>
                        <a:spcBef>
                          <a:spcPts val="15"/>
                        </a:spcBef>
                      </a:pPr>
                      <a:endParaRPr sz="185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96</a:t>
                      </a:r>
                      <a:endParaRPr sz="1150" dirty="0">
                        <a:latin typeface="Century Gothic" panose="020B0502020202020204" pitchFamily="34" charset="0"/>
                        <a:cs typeface="Cambri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sz="1300" dirty="0">
                        <a:latin typeface="Century Gothic" panose="020B0502020202020204" pitchFamily="34" charset="0"/>
                        <a:cs typeface="Times New Roman"/>
                      </a:endParaRPr>
                    </a:p>
                    <a:p>
                      <a:pPr algn="ctr">
                        <a:lnSpc>
                          <a:spcPct val="100000"/>
                        </a:lnSpc>
                        <a:spcBef>
                          <a:spcPts val="15"/>
                        </a:spcBef>
                      </a:pPr>
                      <a:endParaRPr sz="185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96</a:t>
                      </a:r>
                      <a:endParaRPr sz="1150" dirty="0">
                        <a:latin typeface="Century Gothic" panose="020B0502020202020204" pitchFamily="34" charset="0"/>
                        <a:cs typeface="Cambri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marL="3175" marR="85725" indent="-3175" algn="just">
                        <a:lnSpc>
                          <a:spcPts val="1460"/>
                        </a:lnSpc>
                        <a:spcBef>
                          <a:spcPts val="15"/>
                        </a:spcBef>
                      </a:pPr>
                      <a:r>
                        <a:rPr lang="ru-RU" sz="1000" dirty="0" smtClean="0">
                          <a:solidFill>
                            <a:schemeClr val="tx1"/>
                          </a:solidFill>
                          <a:effectLst/>
                          <a:latin typeface="Century Gothic" panose="020B0502020202020204" pitchFamily="34" charset="0"/>
                          <a:ea typeface="+mn-ea"/>
                          <a:cs typeface="+mn-cs"/>
                        </a:rPr>
                        <a:t>Численность граждан, которым предоставлены меры социальной поддержки в соответствии с законодательством Российской Федерации и законодательством Ставропольского края, за год</a:t>
                      </a:r>
                      <a:endParaRPr sz="1000" dirty="0">
                        <a:latin typeface="Century Gothic" panose="020B0502020202020204" pitchFamily="34" charset="0"/>
                        <a:cs typeface="Cambria"/>
                      </a:endParaRPr>
                    </a:p>
                  </a:txBody>
                  <a:tcPr marL="0" marR="0" marT="19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marL="43815" marR="34925" indent="127635">
                        <a:lnSpc>
                          <a:spcPts val="1340"/>
                        </a:lnSpc>
                        <a:spcBef>
                          <a:spcPts val="690"/>
                        </a:spcBef>
                      </a:pPr>
                      <a:r>
                        <a:rPr lang="ru-RU" sz="1150" spc="-5" dirty="0" smtClean="0">
                          <a:latin typeface="Century Gothic" panose="020B0502020202020204" pitchFamily="34" charset="0"/>
                          <a:cs typeface="Cambria"/>
                        </a:rPr>
                        <a:t>человек</a:t>
                      </a:r>
                      <a:endParaRPr sz="1150" dirty="0">
                        <a:latin typeface="Century Gothic" panose="020B0502020202020204" pitchFamily="34" charset="0"/>
                        <a:cs typeface="Cambria"/>
                      </a:endParaRPr>
                    </a:p>
                  </a:txBody>
                  <a:tcPr marL="0" marR="0" marT="876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a:lnSpc>
                          <a:spcPct val="100000"/>
                        </a:lnSpc>
                        <a:spcBef>
                          <a:spcPts val="960"/>
                        </a:spcBef>
                      </a:pPr>
                      <a:r>
                        <a:rPr lang="ru-RU" sz="1150" spc="-5" dirty="0" smtClean="0">
                          <a:latin typeface="Century Gothic" panose="020B0502020202020204" pitchFamily="34" charset="0"/>
                          <a:cs typeface="Cambria"/>
                        </a:rPr>
                        <a:t>49957</a:t>
                      </a:r>
                      <a:endParaRPr sz="1150" dirty="0">
                        <a:latin typeface="Century Gothic" panose="020B0502020202020204" pitchFamily="34" charset="0"/>
                        <a:cs typeface="Cambria"/>
                      </a:endParaRPr>
                    </a:p>
                  </a:txBody>
                  <a:tcPr marL="0" marR="0" marT="1219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a:lnSpc>
                          <a:spcPct val="100000"/>
                        </a:lnSpc>
                        <a:spcBef>
                          <a:spcPts val="960"/>
                        </a:spcBef>
                      </a:pPr>
                      <a:r>
                        <a:rPr lang="ru-RU" sz="1150" spc="-5" dirty="0" smtClean="0">
                          <a:latin typeface="Century Gothic" panose="020B0502020202020204" pitchFamily="34" charset="0"/>
                          <a:cs typeface="Cambria"/>
                        </a:rPr>
                        <a:t>49820</a:t>
                      </a:r>
                      <a:endParaRPr sz="1150" dirty="0">
                        <a:latin typeface="Century Gothic" panose="020B0502020202020204" pitchFamily="34" charset="0"/>
                        <a:cs typeface="Cambria"/>
                      </a:endParaRPr>
                    </a:p>
                  </a:txBody>
                  <a:tcPr marL="0" marR="0" marT="1219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gn="ctr">
                        <a:lnSpc>
                          <a:spcPct val="100000"/>
                        </a:lnSpc>
                        <a:spcBef>
                          <a:spcPts val="960"/>
                        </a:spcBef>
                      </a:pPr>
                      <a:r>
                        <a:rPr lang="ru-RU" sz="1150" spc="-5" dirty="0" smtClean="0">
                          <a:latin typeface="Century Gothic" panose="020B0502020202020204" pitchFamily="34" charset="0"/>
                          <a:cs typeface="Cambria"/>
                        </a:rPr>
                        <a:t>49411</a:t>
                      </a:r>
                      <a:endParaRPr sz="1150" dirty="0">
                        <a:latin typeface="Century Gothic" panose="020B0502020202020204" pitchFamily="34" charset="0"/>
                        <a:cs typeface="Cambria"/>
                      </a:endParaRPr>
                    </a:p>
                  </a:txBody>
                  <a:tcPr marL="0" marR="0" marT="1219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r>
              <a:tr h="609600">
                <a:tc>
                  <a:txBody>
                    <a:bodyPr/>
                    <a:lstStyle/>
                    <a:p>
                      <a:pPr marL="3175" marR="85725" indent="-3175" algn="just">
                        <a:lnSpc>
                          <a:spcPts val="1460"/>
                        </a:lnSpc>
                        <a:spcBef>
                          <a:spcPts val="15"/>
                        </a:spcBef>
                      </a:pPr>
                      <a:r>
                        <a:rPr lang="ru-RU" sz="1000" dirty="0" smtClean="0">
                          <a:solidFill>
                            <a:schemeClr val="tx1"/>
                          </a:solidFill>
                          <a:effectLst/>
                          <a:latin typeface="Century Gothic" panose="020B0502020202020204" pitchFamily="34" charset="0"/>
                          <a:ea typeface="+mn-ea"/>
                          <a:cs typeface="+mn-cs"/>
                        </a:rPr>
                        <a:t>Численность детей-сирот и детей, оставшихся без попечения родителей, обеспеченных мерами социальной поддержки в соответствии с законодательством Российской Федерации и законодательством Ставропольского края, за год</a:t>
                      </a:r>
                      <a:endParaRPr sz="1000" dirty="0">
                        <a:latin typeface="Century Gothic" panose="020B0502020202020204" pitchFamily="34" charset="0"/>
                        <a:cs typeface="Cambria"/>
                      </a:endParaRPr>
                    </a:p>
                  </a:txBody>
                  <a:tcPr marL="0" marR="0" marT="19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3815" marR="34925" lvl="0" indent="127635" algn="ctr" defTabSz="914400" eaLnBrk="1" fontAlgn="auto" latinLnBrk="0" hangingPunct="1">
                        <a:lnSpc>
                          <a:spcPts val="1340"/>
                        </a:lnSpc>
                        <a:spcBef>
                          <a:spcPts val="690"/>
                        </a:spcBef>
                        <a:spcAft>
                          <a:spcPts val="0"/>
                        </a:spcAft>
                        <a:buClrTx/>
                        <a:buSzTx/>
                        <a:buFontTx/>
                        <a:buNone/>
                        <a:tabLst/>
                        <a:defRPr/>
                      </a:pPr>
                      <a:r>
                        <a:rPr lang="ru-RU" sz="1150" spc="-5" dirty="0" smtClean="0">
                          <a:latin typeface="Century Gothic" panose="020B0502020202020204" pitchFamily="34" charset="0"/>
                          <a:cs typeface="Cambria"/>
                        </a:rPr>
                        <a:t>человек</a:t>
                      </a:r>
                      <a:endParaRPr lang="ru-RU" sz="1150" dirty="0" smtClean="0">
                        <a:latin typeface="Century Gothic" panose="020B0502020202020204" pitchFamily="34" charset="0"/>
                        <a:cs typeface="Cambria"/>
                      </a:endParaRPr>
                    </a:p>
                    <a:p>
                      <a:pPr marL="43815" marR="34925" indent="127635" algn="ctr">
                        <a:lnSpc>
                          <a:spcPts val="1340"/>
                        </a:lnSpc>
                        <a:spcBef>
                          <a:spcPts val="690"/>
                        </a:spcBef>
                      </a:pPr>
                      <a:endParaRPr sz="1150" dirty="0">
                        <a:latin typeface="Century Gothic" panose="020B0502020202020204" pitchFamily="34" charset="0"/>
                        <a:cs typeface="Cambria"/>
                      </a:endParaRPr>
                    </a:p>
                  </a:txBody>
                  <a:tcPr marL="0" marR="0" marT="876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960"/>
                        </a:spcBef>
                      </a:pPr>
                      <a:r>
                        <a:rPr lang="ru-RU" sz="1150" dirty="0" smtClean="0">
                          <a:latin typeface="Century Gothic" panose="020B0502020202020204" pitchFamily="34" charset="0"/>
                          <a:cs typeface="Cambria"/>
                        </a:rPr>
                        <a:t>182</a:t>
                      </a:r>
                      <a:endParaRPr sz="1150" dirty="0">
                        <a:latin typeface="Century Gothic" panose="020B0502020202020204" pitchFamily="34" charset="0"/>
                        <a:cs typeface="Cambria"/>
                      </a:endParaRPr>
                    </a:p>
                  </a:txBody>
                  <a:tcPr marL="0" marR="0" marT="1219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960"/>
                        </a:spcBef>
                      </a:pPr>
                      <a:r>
                        <a:rPr lang="ru-RU" sz="1150" dirty="0" smtClean="0">
                          <a:latin typeface="Century Gothic" panose="020B0502020202020204" pitchFamily="34" charset="0"/>
                          <a:cs typeface="Cambria"/>
                        </a:rPr>
                        <a:t>182</a:t>
                      </a:r>
                      <a:endParaRPr sz="1150" dirty="0">
                        <a:latin typeface="Century Gothic" panose="020B0502020202020204" pitchFamily="34" charset="0"/>
                        <a:cs typeface="Cambria"/>
                      </a:endParaRPr>
                    </a:p>
                  </a:txBody>
                  <a:tcPr marL="0" marR="0" marT="1219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Bef>
                          <a:spcPts val="960"/>
                        </a:spcBef>
                      </a:pPr>
                      <a:r>
                        <a:rPr lang="ru-RU" sz="1150" dirty="0" smtClean="0">
                          <a:latin typeface="Century Gothic" panose="020B0502020202020204" pitchFamily="34" charset="0"/>
                          <a:cs typeface="Cambria"/>
                        </a:rPr>
                        <a:t>182</a:t>
                      </a:r>
                      <a:endParaRPr sz="1150" dirty="0">
                        <a:latin typeface="Century Gothic" panose="020B0502020202020204" pitchFamily="34" charset="0"/>
                        <a:cs typeface="Cambria"/>
                      </a:endParaRPr>
                    </a:p>
                  </a:txBody>
                  <a:tcPr marL="0" marR="0" marT="1219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85152" y="209816"/>
            <a:ext cx="250698" cy="258404"/>
          </a:xfrm>
          <a:prstGeom prst="rect">
            <a:avLst/>
          </a:prstGeom>
        </p:spPr>
        <p:txBody>
          <a:bodyPr vert="horz" wrap="square" lIns="0" tIns="12065" rIns="0" bIns="0" rtlCol="0">
            <a:spAutoFit/>
          </a:bodyPr>
          <a:lstStyle/>
          <a:p>
            <a:pPr marL="12700">
              <a:lnSpc>
                <a:spcPct val="100000"/>
              </a:lnSpc>
              <a:spcBef>
                <a:spcPts val="95"/>
              </a:spcBef>
            </a:pPr>
            <a:r>
              <a:rPr lang="ru-RU" sz="1600" b="1" dirty="0" smtClean="0">
                <a:latin typeface="Century Gothic" panose="020B0502020202020204" pitchFamily="34" charset="0"/>
                <a:cs typeface="Times New Roman"/>
              </a:rPr>
              <a:t>32</a:t>
            </a:r>
            <a:endParaRPr sz="1600" dirty="0">
              <a:latin typeface="Century Gothic" panose="020B0502020202020204" pitchFamily="34" charset="0"/>
              <a:cs typeface="Times New Roman"/>
            </a:endParaRPr>
          </a:p>
        </p:txBody>
      </p:sp>
      <p:sp>
        <p:nvSpPr>
          <p:cNvPr id="6" name="object 6"/>
          <p:cNvSpPr txBox="1"/>
          <p:nvPr/>
        </p:nvSpPr>
        <p:spPr>
          <a:xfrm>
            <a:off x="319604" y="7480300"/>
            <a:ext cx="6906259" cy="2069797"/>
          </a:xfrm>
          <a:prstGeom prst="rect">
            <a:avLst/>
          </a:prstGeom>
        </p:spPr>
        <p:txBody>
          <a:bodyPr vert="horz" wrap="square" lIns="0" tIns="12700" rIns="0" bIns="0" rtlCol="0">
            <a:spAutoFit/>
          </a:bodyPr>
          <a:lstStyle/>
          <a:p>
            <a:pPr marL="192405">
              <a:lnSpc>
                <a:spcPct val="100000"/>
              </a:lnSpc>
              <a:spcBef>
                <a:spcPts val="100"/>
              </a:spcBef>
            </a:pPr>
            <a:r>
              <a:rPr b="1" spc="-5" dirty="0">
                <a:solidFill>
                  <a:srgbClr val="4AACC5"/>
                </a:solidFill>
                <a:latin typeface="Century Gothic" panose="020B0502020202020204" pitchFamily="34" charset="0"/>
                <a:cs typeface="Calibri"/>
              </a:rPr>
              <a:t>СЕТЬ УЧРЕЖДЕНИЙ ФИЗИЧЕСКОЙ КУЛЬТУРЫ </a:t>
            </a:r>
            <a:r>
              <a:rPr b="1" dirty="0">
                <a:solidFill>
                  <a:srgbClr val="4AACC5"/>
                </a:solidFill>
                <a:latin typeface="Century Gothic" panose="020B0502020202020204" pitchFamily="34" charset="0"/>
                <a:cs typeface="Calibri"/>
              </a:rPr>
              <a:t>И</a:t>
            </a:r>
            <a:r>
              <a:rPr b="1" spc="-10" dirty="0">
                <a:solidFill>
                  <a:srgbClr val="4AACC5"/>
                </a:solidFill>
                <a:latin typeface="Century Gothic" panose="020B0502020202020204" pitchFamily="34" charset="0"/>
                <a:cs typeface="Calibri"/>
              </a:rPr>
              <a:t> </a:t>
            </a:r>
            <a:r>
              <a:rPr b="1" spc="-5" dirty="0">
                <a:solidFill>
                  <a:srgbClr val="4AACC5"/>
                </a:solidFill>
                <a:latin typeface="Century Gothic" panose="020B0502020202020204" pitchFamily="34" charset="0"/>
                <a:cs typeface="Calibri"/>
              </a:rPr>
              <a:t>СПОРТА</a:t>
            </a:r>
            <a:r>
              <a:rPr b="1" spc="-5" dirty="0" smtClean="0">
                <a:solidFill>
                  <a:srgbClr val="4AACC5"/>
                </a:solidFill>
                <a:latin typeface="Century Gothic" panose="020B0502020202020204" pitchFamily="34" charset="0"/>
                <a:cs typeface="Calibri"/>
              </a:rPr>
              <a:t>:</a:t>
            </a:r>
            <a:endParaRPr lang="ru-RU" b="1" spc="-5" dirty="0" smtClean="0">
              <a:solidFill>
                <a:srgbClr val="4AACC5"/>
              </a:solidFill>
              <a:latin typeface="Century Gothic" panose="020B0502020202020204" pitchFamily="34" charset="0"/>
              <a:cs typeface="Calibri"/>
            </a:endParaRPr>
          </a:p>
          <a:p>
            <a:pPr marL="192405">
              <a:lnSpc>
                <a:spcPct val="100000"/>
              </a:lnSpc>
              <a:spcBef>
                <a:spcPts val="100"/>
              </a:spcBef>
            </a:pPr>
            <a:endParaRPr lang="ru-RU" sz="1500" b="1" spc="-5" dirty="0">
              <a:solidFill>
                <a:srgbClr val="4AACC5"/>
              </a:solidFill>
              <a:latin typeface="Century Gothic" panose="020B0502020202020204" pitchFamily="34" charset="0"/>
              <a:cs typeface="Calibri"/>
            </a:endParaRPr>
          </a:p>
          <a:p>
            <a:pPr marL="192405">
              <a:lnSpc>
                <a:spcPct val="100000"/>
              </a:lnSpc>
              <a:spcBef>
                <a:spcPts val="100"/>
              </a:spcBef>
            </a:pPr>
            <a:endParaRPr sz="1500" dirty="0">
              <a:latin typeface="Century Gothic" panose="020B0502020202020204" pitchFamily="34" charset="0"/>
              <a:cs typeface="Calibri"/>
            </a:endParaRPr>
          </a:p>
          <a:p>
            <a:pPr marL="298450" indent="-285750" algn="just">
              <a:buClr>
                <a:srgbClr val="538CD3"/>
              </a:buClr>
              <a:buFont typeface="Wingdings" panose="05000000000000000000" pitchFamily="2" charset="2"/>
              <a:buChar char="Ø"/>
              <a:tabLst>
                <a:tab pos="283845" algn="l"/>
                <a:tab pos="284480" algn="l"/>
              </a:tabLst>
            </a:pPr>
            <a:r>
              <a:rPr lang="ru-RU" sz="1400" b="1" dirty="0" smtClean="0">
                <a:latin typeface="Century Gothic" panose="020B0502020202020204" pitchFamily="34" charset="0"/>
              </a:rPr>
              <a:t>1</a:t>
            </a:r>
            <a:r>
              <a:rPr lang="ru-RU" sz="1400" dirty="0" smtClean="0">
                <a:latin typeface="Century Gothic" panose="020B0502020202020204" pitchFamily="34" charset="0"/>
              </a:rPr>
              <a:t>  </a:t>
            </a:r>
            <a:r>
              <a:rPr lang="ru-RU" sz="1400" dirty="0">
                <a:latin typeface="Century Gothic" panose="020B0502020202020204" pitchFamily="34" charset="0"/>
              </a:rPr>
              <a:t>спортивная школа </a:t>
            </a:r>
            <a:r>
              <a:rPr lang="ru-RU" sz="1400" dirty="0" smtClean="0">
                <a:latin typeface="Century Gothic" panose="020B0502020202020204" pitchFamily="34" charset="0"/>
              </a:rPr>
              <a:t>- </a:t>
            </a:r>
            <a:r>
              <a:rPr lang="ru-RU" sz="1400" b="1" dirty="0" smtClean="0">
                <a:latin typeface="Century Gothic" panose="020B0502020202020204" pitchFamily="34" charset="0"/>
              </a:rPr>
              <a:t>муниципальное </a:t>
            </a:r>
            <a:r>
              <a:rPr lang="ru-RU" sz="1400" b="1" dirty="0">
                <a:latin typeface="Century Gothic" panose="020B0502020202020204" pitchFamily="34" charset="0"/>
              </a:rPr>
              <a:t>бюджетное учреждение «Спортивная школа по зимним видам спорта</a:t>
            </a:r>
            <a:r>
              <a:rPr lang="ru-RU" sz="1400" b="1" dirty="0" smtClean="0">
                <a:latin typeface="Century Gothic" panose="020B0502020202020204" pitchFamily="34" charset="0"/>
              </a:rPr>
              <a:t>»;</a:t>
            </a:r>
          </a:p>
          <a:p>
            <a:pPr marL="298450" indent="-285750" algn="just">
              <a:buClr>
                <a:srgbClr val="538CD3"/>
              </a:buClr>
              <a:buFont typeface="Wingdings" panose="05000000000000000000" pitchFamily="2" charset="2"/>
              <a:buChar char="Ø"/>
              <a:tabLst>
                <a:tab pos="283845" algn="l"/>
                <a:tab pos="284480" algn="l"/>
              </a:tabLst>
            </a:pPr>
            <a:r>
              <a:rPr lang="ru-RU" sz="1400" dirty="0" smtClean="0">
                <a:latin typeface="Century Gothic" panose="020B0502020202020204" pitchFamily="34" charset="0"/>
              </a:rPr>
              <a:t> </a:t>
            </a:r>
            <a:r>
              <a:rPr lang="ru-RU" sz="1400" b="1" dirty="0">
                <a:latin typeface="Century Gothic" panose="020B0502020202020204" pitchFamily="34" charset="0"/>
              </a:rPr>
              <a:t>1</a:t>
            </a:r>
            <a:r>
              <a:rPr lang="ru-RU" sz="1400" dirty="0">
                <a:latin typeface="Century Gothic" panose="020B0502020202020204" pitchFamily="34" charset="0"/>
              </a:rPr>
              <a:t> </a:t>
            </a:r>
            <a:r>
              <a:rPr lang="ru-RU" sz="1400" dirty="0" smtClean="0">
                <a:latin typeface="Century Gothic" panose="020B0502020202020204" pitchFamily="34" charset="0"/>
              </a:rPr>
              <a:t>спортивно-культурный комплекс - </a:t>
            </a:r>
            <a:r>
              <a:rPr lang="ru-RU" sz="1400" b="1" dirty="0" smtClean="0">
                <a:latin typeface="Century Gothic" panose="020B0502020202020204" pitchFamily="34" charset="0"/>
              </a:rPr>
              <a:t>муниципальное </a:t>
            </a:r>
            <a:r>
              <a:rPr lang="ru-RU" sz="1400" b="1" dirty="0">
                <a:latin typeface="Century Gothic" panose="020B0502020202020204" pitchFamily="34" charset="0"/>
              </a:rPr>
              <a:t>бюджетное учреждение «Спортивно-культурный комплекс «Олимп</a:t>
            </a:r>
            <a:r>
              <a:rPr lang="ru-RU" sz="1400" b="1" dirty="0" smtClean="0">
                <a:latin typeface="Century Gothic" panose="020B0502020202020204" pitchFamily="34" charset="0"/>
              </a:rPr>
              <a:t>»;</a:t>
            </a:r>
          </a:p>
          <a:p>
            <a:pPr marL="298450" indent="-285750">
              <a:buClr>
                <a:srgbClr val="538CD3"/>
              </a:buClr>
              <a:buFont typeface="Wingdings" panose="05000000000000000000" pitchFamily="2" charset="2"/>
              <a:buChar char="Ø"/>
              <a:tabLst>
                <a:tab pos="283845" algn="l"/>
                <a:tab pos="284480" algn="l"/>
              </a:tabLst>
            </a:pPr>
            <a:r>
              <a:rPr lang="ru-RU" sz="1400" dirty="0" smtClean="0">
                <a:latin typeface="Century Gothic" panose="020B0502020202020204" pitchFamily="34" charset="0"/>
              </a:rPr>
              <a:t> </a:t>
            </a:r>
            <a:r>
              <a:rPr lang="ru-RU" sz="1400" b="1" dirty="0">
                <a:latin typeface="Century Gothic" panose="020B0502020202020204" pitchFamily="34" charset="0"/>
              </a:rPr>
              <a:t>муниципальное бюджетное учреждение по работе с молодежью «Молодежный центр развития личности».</a:t>
            </a:r>
            <a:r>
              <a:rPr lang="ru-RU" sz="1400" dirty="0">
                <a:latin typeface="Century Gothic" panose="020B0502020202020204" pitchFamily="34" charset="0"/>
              </a:rPr>
              <a:t> </a:t>
            </a:r>
          </a:p>
        </p:txBody>
      </p:sp>
      <p:sp>
        <p:nvSpPr>
          <p:cNvPr id="8" name="object 8"/>
          <p:cNvSpPr/>
          <p:nvPr/>
        </p:nvSpPr>
        <p:spPr>
          <a:xfrm>
            <a:off x="539495" y="2479554"/>
            <a:ext cx="6738366" cy="4272527"/>
          </a:xfrm>
          <a:prstGeom prst="rect">
            <a:avLst/>
          </a:prstGeom>
          <a:blipFill>
            <a:blip r:embed="rId2" cstate="print"/>
            <a:stretch>
              <a:fillRect/>
            </a:stretch>
          </a:blipFill>
        </p:spPr>
        <p:txBody>
          <a:bodyPr wrap="square" lIns="0" tIns="0" rIns="0" bIns="0" rtlCol="0"/>
          <a:lstStyle/>
          <a:p>
            <a:endParaRPr/>
          </a:p>
        </p:txBody>
      </p:sp>
      <p:sp>
        <p:nvSpPr>
          <p:cNvPr id="27" name="object 27"/>
          <p:cNvSpPr txBox="1"/>
          <p:nvPr/>
        </p:nvSpPr>
        <p:spPr>
          <a:xfrm>
            <a:off x="590463" y="200316"/>
            <a:ext cx="6562660" cy="2318583"/>
          </a:xfrm>
          <a:prstGeom prst="rect">
            <a:avLst/>
          </a:prstGeom>
        </p:spPr>
        <p:txBody>
          <a:bodyPr vert="horz" wrap="square" lIns="0" tIns="12700" rIns="0" bIns="0" rtlCol="0">
            <a:spAutoFit/>
          </a:bodyPr>
          <a:lstStyle/>
          <a:p>
            <a:pPr marR="5080" algn="ctr">
              <a:lnSpc>
                <a:spcPts val="2039"/>
              </a:lnSpc>
              <a:spcBef>
                <a:spcPts val="265"/>
              </a:spcBef>
            </a:pPr>
            <a:r>
              <a:rPr lang="ru-RU" sz="2000" b="1" u="sng" spc="-5" dirty="0">
                <a:latin typeface="Century Gothic" panose="020B0502020202020204" pitchFamily="34" charset="0"/>
                <a:cs typeface="Franklin Gothic Medium"/>
              </a:rPr>
              <a:t>Муниципальная программа</a:t>
            </a:r>
            <a:r>
              <a:rPr lang="ru-RU" sz="2000" b="1" u="sng" spc="-5" dirty="0">
                <a:solidFill>
                  <a:srgbClr val="964A7B"/>
                </a:solidFill>
                <a:latin typeface="Century Gothic" panose="020B0502020202020204" pitchFamily="34" charset="0"/>
                <a:cs typeface="Franklin Gothic Medium"/>
              </a:rPr>
              <a:t> </a:t>
            </a:r>
          </a:p>
          <a:p>
            <a:pPr marR="5080" algn="ctr">
              <a:lnSpc>
                <a:spcPts val="2039"/>
              </a:lnSpc>
              <a:spcBef>
                <a:spcPts val="265"/>
              </a:spcBef>
            </a:pPr>
            <a:r>
              <a:rPr lang="ru-RU" b="1" u="sng" spc="-5" dirty="0" smtClean="0">
                <a:solidFill>
                  <a:srgbClr val="964A7B"/>
                </a:solidFill>
                <a:latin typeface="Century Gothic" panose="020B0502020202020204" pitchFamily="34" charset="0"/>
                <a:cs typeface="Franklin Gothic Medium"/>
              </a:rPr>
              <a:t>«Развитие физической культуры, спорта и молодежной политики </a:t>
            </a:r>
            <a:r>
              <a:rPr lang="ru-RU" b="1" u="sng" spc="-5" dirty="0">
                <a:solidFill>
                  <a:srgbClr val="964A7B"/>
                </a:solidFill>
                <a:latin typeface="Century Gothic" panose="020B0502020202020204" pitchFamily="34" charset="0"/>
                <a:cs typeface="Franklin Gothic Medium"/>
              </a:rPr>
              <a:t>в городе </a:t>
            </a:r>
            <a:r>
              <a:rPr lang="ru-RU" b="1" u="sng" spc="-5" dirty="0" smtClean="0">
                <a:solidFill>
                  <a:srgbClr val="964A7B"/>
                </a:solidFill>
                <a:latin typeface="Century Gothic" panose="020B0502020202020204" pitchFamily="34" charset="0"/>
                <a:cs typeface="Franklin Gothic Medium"/>
              </a:rPr>
              <a:t>Невинномысске»</a:t>
            </a:r>
            <a:endParaRPr lang="ru-RU" b="1" dirty="0">
              <a:latin typeface="Century Gothic" panose="020B0502020202020204" pitchFamily="34" charset="0"/>
              <a:cs typeface="Franklin Gothic Medium"/>
            </a:endParaRPr>
          </a:p>
          <a:p>
            <a:pPr>
              <a:lnSpc>
                <a:spcPct val="100000"/>
              </a:lnSpc>
              <a:spcBef>
                <a:spcPts val="45"/>
              </a:spcBef>
            </a:pPr>
            <a:endParaRPr sz="1600" dirty="0">
              <a:latin typeface="Century Gothic" panose="020B0502020202020204" pitchFamily="34" charset="0"/>
              <a:cs typeface="Times New Roman"/>
            </a:endParaRPr>
          </a:p>
          <a:p>
            <a:pPr marL="445134" algn="ctr">
              <a:lnSpc>
                <a:spcPct val="100000"/>
              </a:lnSpc>
            </a:pPr>
            <a:r>
              <a:rPr sz="1500" b="1" spc="-5" dirty="0">
                <a:latin typeface="Century Gothic" panose="020B0502020202020204" pitchFamily="34" charset="0"/>
                <a:cs typeface="Cambria"/>
              </a:rPr>
              <a:t>РАСХОДЫ:</a:t>
            </a:r>
            <a:endParaRPr sz="1500" b="1" dirty="0">
              <a:latin typeface="Century Gothic" panose="020B0502020202020204" pitchFamily="34" charset="0"/>
              <a:cs typeface="Cambria"/>
            </a:endParaRPr>
          </a:p>
          <a:p>
            <a:pPr marL="443865" algn="ctr">
              <a:lnSpc>
                <a:spcPct val="100000"/>
              </a:lnSpc>
              <a:spcBef>
                <a:spcPts val="155"/>
              </a:spcBef>
            </a:pPr>
            <a:r>
              <a:rPr sz="1500" b="1" spc="-5" dirty="0" smtClean="0">
                <a:latin typeface="Century Gothic" panose="020B0502020202020204" pitchFamily="34" charset="0"/>
                <a:cs typeface="Cambria"/>
              </a:rPr>
              <a:t>202</a:t>
            </a:r>
            <a:r>
              <a:rPr lang="en-US" sz="1500" b="1" spc="-5" dirty="0" smtClean="0">
                <a:latin typeface="Century Gothic" panose="020B0502020202020204" pitchFamily="34" charset="0"/>
                <a:cs typeface="Cambria"/>
              </a:rPr>
              <a:t>2</a:t>
            </a:r>
            <a:r>
              <a:rPr sz="1500" b="1" spc="-5" dirty="0" smtClean="0">
                <a:latin typeface="Century Gothic" panose="020B0502020202020204" pitchFamily="34" charset="0"/>
                <a:cs typeface="Cambria"/>
              </a:rPr>
              <a:t> </a:t>
            </a:r>
            <a:r>
              <a:rPr sz="1500" b="1" spc="-5" dirty="0">
                <a:latin typeface="Century Gothic" panose="020B0502020202020204" pitchFamily="34" charset="0"/>
                <a:cs typeface="Cambria"/>
              </a:rPr>
              <a:t>ГОД </a:t>
            </a:r>
            <a:r>
              <a:rPr sz="1500" b="1" dirty="0">
                <a:latin typeface="Century Gothic" panose="020B0502020202020204" pitchFamily="34" charset="0"/>
                <a:cs typeface="Cambria"/>
              </a:rPr>
              <a:t>– </a:t>
            </a:r>
            <a:r>
              <a:rPr lang="en-US" sz="1500" b="1" spc="-5" dirty="0" smtClean="0">
                <a:latin typeface="Century Gothic" panose="020B0502020202020204" pitchFamily="34" charset="0"/>
                <a:cs typeface="Cambria"/>
              </a:rPr>
              <a:t>63,4</a:t>
            </a:r>
            <a:r>
              <a:rPr sz="1500" b="1" spc="-5" dirty="0" smtClean="0">
                <a:latin typeface="Century Gothic" panose="020B0502020202020204" pitchFamily="34" charset="0"/>
                <a:cs typeface="Cambria"/>
              </a:rPr>
              <a:t> </a:t>
            </a:r>
            <a:r>
              <a:rPr sz="1500" b="1" spc="-5" dirty="0">
                <a:latin typeface="Century Gothic" panose="020B0502020202020204" pitchFamily="34" charset="0"/>
                <a:cs typeface="Cambria"/>
              </a:rPr>
              <a:t>МЛН. РУБЛЕЙ, </a:t>
            </a:r>
            <a:r>
              <a:rPr sz="1500" b="1" spc="-5" dirty="0" smtClean="0">
                <a:latin typeface="Century Gothic" panose="020B0502020202020204" pitchFamily="34" charset="0"/>
                <a:cs typeface="Cambria"/>
              </a:rPr>
              <a:t>202</a:t>
            </a:r>
            <a:r>
              <a:rPr lang="en-US" sz="1500" b="1" spc="-5" dirty="0" smtClean="0">
                <a:latin typeface="Century Gothic" panose="020B0502020202020204" pitchFamily="34" charset="0"/>
                <a:cs typeface="Cambria"/>
              </a:rPr>
              <a:t>3</a:t>
            </a:r>
            <a:r>
              <a:rPr sz="1500" b="1" spc="-5" dirty="0" smtClean="0">
                <a:latin typeface="Century Gothic" panose="020B0502020202020204" pitchFamily="34" charset="0"/>
                <a:cs typeface="Cambria"/>
              </a:rPr>
              <a:t> </a:t>
            </a:r>
            <a:r>
              <a:rPr sz="1500" b="1" spc="-5" dirty="0">
                <a:latin typeface="Century Gothic" panose="020B0502020202020204" pitchFamily="34" charset="0"/>
                <a:cs typeface="Cambria"/>
              </a:rPr>
              <a:t>ГОД </a:t>
            </a:r>
            <a:r>
              <a:rPr sz="1500" b="1" dirty="0">
                <a:latin typeface="Century Gothic" panose="020B0502020202020204" pitchFamily="34" charset="0"/>
                <a:cs typeface="Cambria"/>
              </a:rPr>
              <a:t>– </a:t>
            </a:r>
            <a:r>
              <a:rPr lang="en-US" sz="1500" b="1" spc="-5" dirty="0" smtClean="0">
                <a:latin typeface="Century Gothic" panose="020B0502020202020204" pitchFamily="34" charset="0"/>
                <a:cs typeface="Cambria"/>
              </a:rPr>
              <a:t>61,6</a:t>
            </a:r>
            <a:r>
              <a:rPr sz="1500" b="1" spc="-5" dirty="0" smtClean="0">
                <a:latin typeface="Century Gothic" panose="020B0502020202020204" pitchFamily="34" charset="0"/>
                <a:cs typeface="Cambria"/>
              </a:rPr>
              <a:t> </a:t>
            </a:r>
            <a:r>
              <a:rPr lang="ru-RU" sz="1500" b="1" spc="-10" dirty="0" smtClean="0">
                <a:latin typeface="Century Gothic" panose="020B0502020202020204" pitchFamily="34" charset="0"/>
                <a:cs typeface="Cambria"/>
              </a:rPr>
              <a:t>МЛН</a:t>
            </a:r>
            <a:r>
              <a:rPr sz="1500" b="1" spc="-10" dirty="0" smtClean="0">
                <a:latin typeface="Century Gothic" panose="020B0502020202020204" pitchFamily="34" charset="0"/>
                <a:cs typeface="Cambria"/>
              </a:rPr>
              <a:t>.</a:t>
            </a:r>
            <a:r>
              <a:rPr sz="1500" b="1" spc="75" dirty="0" smtClean="0">
                <a:latin typeface="Century Gothic" panose="020B0502020202020204" pitchFamily="34" charset="0"/>
                <a:cs typeface="Cambria"/>
              </a:rPr>
              <a:t> </a:t>
            </a:r>
            <a:r>
              <a:rPr sz="1500" b="1" spc="-5" dirty="0">
                <a:latin typeface="Century Gothic" panose="020B0502020202020204" pitchFamily="34" charset="0"/>
                <a:cs typeface="Cambria"/>
              </a:rPr>
              <a:t>РУБЛЕЙ,</a:t>
            </a:r>
            <a:endParaRPr sz="1500" b="1" dirty="0">
              <a:latin typeface="Century Gothic" panose="020B0502020202020204" pitchFamily="34" charset="0"/>
              <a:cs typeface="Cambria"/>
            </a:endParaRPr>
          </a:p>
          <a:p>
            <a:pPr marL="1901189">
              <a:lnSpc>
                <a:spcPct val="100000"/>
              </a:lnSpc>
              <a:spcBef>
                <a:spcPts val="165"/>
              </a:spcBef>
            </a:pPr>
            <a:r>
              <a:rPr sz="1500" b="1" spc="-5" dirty="0" smtClean="0">
                <a:latin typeface="Century Gothic" panose="020B0502020202020204" pitchFamily="34" charset="0"/>
                <a:cs typeface="Cambria"/>
              </a:rPr>
              <a:t>202</a:t>
            </a:r>
            <a:r>
              <a:rPr lang="ru-RU" sz="1500" b="1" spc="-5" dirty="0" smtClean="0">
                <a:latin typeface="Century Gothic" panose="020B0502020202020204" pitchFamily="34" charset="0"/>
                <a:cs typeface="Cambria"/>
              </a:rPr>
              <a:t>4</a:t>
            </a:r>
            <a:r>
              <a:rPr sz="1500" b="1" spc="-5" dirty="0" smtClean="0">
                <a:latin typeface="Century Gothic" panose="020B0502020202020204" pitchFamily="34" charset="0"/>
                <a:cs typeface="Cambria"/>
              </a:rPr>
              <a:t> </a:t>
            </a:r>
            <a:r>
              <a:rPr sz="1500" b="1" spc="-5" dirty="0">
                <a:latin typeface="Century Gothic" panose="020B0502020202020204" pitchFamily="34" charset="0"/>
                <a:cs typeface="Cambria"/>
              </a:rPr>
              <a:t>ГОД </a:t>
            </a:r>
            <a:r>
              <a:rPr sz="1500" b="1" dirty="0">
                <a:latin typeface="Century Gothic" panose="020B0502020202020204" pitchFamily="34" charset="0"/>
                <a:cs typeface="Cambria"/>
              </a:rPr>
              <a:t>– </a:t>
            </a:r>
            <a:r>
              <a:rPr lang="ru-RU" sz="1500" b="1" spc="-5" dirty="0" smtClean="0">
                <a:latin typeface="Century Gothic" panose="020B0502020202020204" pitchFamily="34" charset="0"/>
                <a:cs typeface="Cambria"/>
              </a:rPr>
              <a:t>60,2</a:t>
            </a:r>
            <a:r>
              <a:rPr sz="1500" b="1" spc="-5" dirty="0" smtClean="0">
                <a:latin typeface="Century Gothic" panose="020B0502020202020204" pitchFamily="34" charset="0"/>
                <a:cs typeface="Cambria"/>
              </a:rPr>
              <a:t> </a:t>
            </a:r>
            <a:r>
              <a:rPr sz="1500" b="1" spc="-5" dirty="0">
                <a:latin typeface="Century Gothic" panose="020B0502020202020204" pitchFamily="34" charset="0"/>
                <a:cs typeface="Cambria"/>
              </a:rPr>
              <a:t>МЛН.</a:t>
            </a:r>
            <a:r>
              <a:rPr sz="1500" b="1" spc="-25" dirty="0">
                <a:latin typeface="Century Gothic" panose="020B0502020202020204" pitchFamily="34" charset="0"/>
                <a:cs typeface="Cambria"/>
              </a:rPr>
              <a:t> </a:t>
            </a:r>
            <a:r>
              <a:rPr sz="1500" b="1" spc="-5" dirty="0">
                <a:latin typeface="Century Gothic" panose="020B0502020202020204" pitchFamily="34" charset="0"/>
                <a:cs typeface="Cambria"/>
              </a:rPr>
              <a:t>РУБЛЕЙ</a:t>
            </a:r>
            <a:endParaRPr sz="1500" b="1" dirty="0">
              <a:latin typeface="Century Gothic" panose="020B0502020202020204" pitchFamily="34" charset="0"/>
              <a:cs typeface="Cambria"/>
            </a:endParaRPr>
          </a:p>
          <a:p>
            <a:pPr>
              <a:lnSpc>
                <a:spcPct val="100000"/>
              </a:lnSpc>
              <a:spcBef>
                <a:spcPts val="35"/>
              </a:spcBef>
            </a:pPr>
            <a:endParaRPr sz="1800" dirty="0">
              <a:latin typeface="Times New Roman"/>
              <a:cs typeface="Times New Roman"/>
            </a:endParaRPr>
          </a:p>
          <a:p>
            <a:pPr marL="12700">
              <a:lnSpc>
                <a:spcPct val="100000"/>
              </a:lnSpc>
              <a:spcBef>
                <a:spcPts val="5"/>
              </a:spcBef>
            </a:pPr>
            <a:r>
              <a:rPr sz="1500" b="1" spc="-5" dirty="0" smtClean="0">
                <a:solidFill>
                  <a:srgbClr val="4AACC5"/>
                </a:solidFill>
                <a:latin typeface="Century Gothic" panose="020B0502020202020204" pitchFamily="34" charset="0"/>
                <a:cs typeface="Calibri"/>
              </a:rPr>
              <a:t>ДИНАМИКА</a:t>
            </a:r>
            <a:r>
              <a:rPr sz="1500" b="1" spc="-80" dirty="0" smtClean="0">
                <a:solidFill>
                  <a:srgbClr val="4AACC5"/>
                </a:solidFill>
                <a:latin typeface="Century Gothic" panose="020B0502020202020204" pitchFamily="34" charset="0"/>
                <a:cs typeface="Calibri"/>
              </a:rPr>
              <a:t> </a:t>
            </a:r>
            <a:r>
              <a:rPr sz="1500" b="1" dirty="0" smtClean="0">
                <a:solidFill>
                  <a:srgbClr val="4AACC5"/>
                </a:solidFill>
                <a:latin typeface="Century Gothic" panose="020B0502020202020204" pitchFamily="34" charset="0"/>
                <a:cs typeface="Calibri"/>
              </a:rPr>
              <a:t>РАСХОДОВ</a:t>
            </a:r>
            <a:r>
              <a:rPr lang="ru-RU" sz="1500" dirty="0">
                <a:latin typeface="Century Gothic" panose="020B0502020202020204" pitchFamily="34" charset="0"/>
                <a:cs typeface="Calibri"/>
              </a:rPr>
              <a:t> </a:t>
            </a:r>
            <a:r>
              <a:rPr lang="ru-RU" sz="1500" dirty="0" smtClean="0">
                <a:latin typeface="Century Gothic" panose="020B0502020202020204" pitchFamily="34" charset="0"/>
                <a:cs typeface="Calibri"/>
              </a:rPr>
              <a:t>                                                            </a:t>
            </a:r>
            <a:r>
              <a:rPr lang="ru-RU" sz="1300" spc="-5" dirty="0" smtClean="0">
                <a:solidFill>
                  <a:srgbClr val="16375E"/>
                </a:solidFill>
                <a:latin typeface="Century Gothic" panose="020B0502020202020204" pitchFamily="34" charset="0"/>
                <a:cs typeface="Times New Roman"/>
              </a:rPr>
              <a:t>млн</a:t>
            </a:r>
            <a:r>
              <a:rPr sz="1300" spc="-5" dirty="0" smtClean="0">
                <a:solidFill>
                  <a:srgbClr val="16375E"/>
                </a:solidFill>
                <a:latin typeface="Century Gothic" panose="020B0502020202020204" pitchFamily="34" charset="0"/>
                <a:cs typeface="Times New Roman"/>
              </a:rPr>
              <a:t>.</a:t>
            </a:r>
            <a:r>
              <a:rPr sz="1300" spc="-70" dirty="0" smtClean="0">
                <a:solidFill>
                  <a:srgbClr val="16375E"/>
                </a:solidFill>
                <a:latin typeface="Century Gothic" panose="020B0502020202020204" pitchFamily="34" charset="0"/>
                <a:cs typeface="Times New Roman"/>
              </a:rPr>
              <a:t> </a:t>
            </a:r>
            <a:r>
              <a:rPr sz="1300" spc="-15" dirty="0">
                <a:solidFill>
                  <a:srgbClr val="16375E"/>
                </a:solidFill>
                <a:latin typeface="Century Gothic" panose="020B0502020202020204" pitchFamily="34" charset="0"/>
                <a:cs typeface="Times New Roman"/>
              </a:rPr>
              <a:t>рублей</a:t>
            </a:r>
            <a:endParaRPr sz="1300" dirty="0">
              <a:latin typeface="Century Gothic" panose="020B0502020202020204" pitchFamily="34" charset="0"/>
              <a:cs typeface="Times New Roman"/>
            </a:endParaRPr>
          </a:p>
        </p:txBody>
      </p:sp>
      <p:graphicFrame>
        <p:nvGraphicFramePr>
          <p:cNvPr id="36" name="Диаграмма 35"/>
          <p:cNvGraphicFramePr>
            <a:graphicFrameLocks/>
          </p:cNvGraphicFramePr>
          <p:nvPr>
            <p:extLst>
              <p:ext uri="{D42A27DB-BD31-4B8C-83A1-F6EECF244321}">
                <p14:modId xmlns:p14="http://schemas.microsoft.com/office/powerpoint/2010/main" val="2959785415"/>
              </p:ext>
            </p:extLst>
          </p:nvPr>
        </p:nvGraphicFramePr>
        <p:xfrm>
          <a:off x="643019" y="2682292"/>
          <a:ext cx="6259431" cy="3883607"/>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1"/>
          <p:cNvSpPr txBox="1"/>
          <p:nvPr/>
        </p:nvSpPr>
        <p:spPr>
          <a:xfrm>
            <a:off x="3016250" y="2682292"/>
            <a:ext cx="533400" cy="26261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u="sng" dirty="0" smtClean="0">
                <a:latin typeface="Century Gothic" panose="020B0502020202020204" pitchFamily="34" charset="0"/>
              </a:rPr>
              <a:t>63,4</a:t>
            </a:r>
            <a:endParaRPr lang="ru-RU" sz="1400" b="1" u="sng" dirty="0">
              <a:latin typeface="Century Gothic" panose="020B0502020202020204" pitchFamily="34" charset="0"/>
            </a:endParaRPr>
          </a:p>
        </p:txBody>
      </p:sp>
      <p:sp>
        <p:nvSpPr>
          <p:cNvPr id="38" name="TextBox 1"/>
          <p:cNvSpPr txBox="1"/>
          <p:nvPr/>
        </p:nvSpPr>
        <p:spPr>
          <a:xfrm>
            <a:off x="4006850" y="2693728"/>
            <a:ext cx="533400" cy="26261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u="sng" dirty="0" smtClean="0">
                <a:latin typeface="Century Gothic" panose="020B0502020202020204" pitchFamily="34" charset="0"/>
              </a:rPr>
              <a:t>61,6</a:t>
            </a:r>
            <a:endParaRPr lang="ru-RU" sz="1400" b="1" u="sng" dirty="0">
              <a:latin typeface="Century Gothic" panose="020B0502020202020204" pitchFamily="34" charset="0"/>
            </a:endParaRPr>
          </a:p>
        </p:txBody>
      </p:sp>
      <p:sp>
        <p:nvSpPr>
          <p:cNvPr id="39" name="TextBox 1"/>
          <p:cNvSpPr txBox="1"/>
          <p:nvPr/>
        </p:nvSpPr>
        <p:spPr>
          <a:xfrm>
            <a:off x="5187950" y="2693728"/>
            <a:ext cx="533400" cy="26261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u="sng" dirty="0" smtClean="0">
                <a:latin typeface="Century Gothic" panose="020B0502020202020204" pitchFamily="34" charset="0"/>
              </a:rPr>
              <a:t>60,2</a:t>
            </a:r>
            <a:endParaRPr lang="ru-RU" sz="1400" b="1" u="sng" dirty="0">
              <a:latin typeface="Century Gothic" panose="020B0502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0703" y="7303870"/>
            <a:ext cx="3384577" cy="316591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36883" y="209816"/>
            <a:ext cx="6978015" cy="1296573"/>
          </a:xfrm>
          <a:prstGeom prst="rect">
            <a:avLst/>
          </a:prstGeom>
        </p:spPr>
        <p:txBody>
          <a:bodyPr vert="horz" wrap="square" lIns="0" tIns="12065" rIns="0" bIns="0" rtlCol="0">
            <a:spAutoFit/>
          </a:bodyPr>
          <a:lstStyle/>
          <a:p>
            <a:pPr marR="5080" algn="r">
              <a:lnSpc>
                <a:spcPct val="100000"/>
              </a:lnSpc>
              <a:spcBef>
                <a:spcPts val="95"/>
              </a:spcBef>
            </a:pPr>
            <a:r>
              <a:rPr lang="ru-RU" sz="1600" b="1" dirty="0" smtClean="0">
                <a:latin typeface="Century Gothic" panose="020B0502020202020204" pitchFamily="34" charset="0"/>
                <a:cs typeface="Times New Roman"/>
              </a:rPr>
              <a:t>33</a:t>
            </a:r>
            <a:endParaRPr sz="1600" dirty="0">
              <a:latin typeface="Century Gothic" panose="020B0502020202020204" pitchFamily="34" charset="0"/>
              <a:cs typeface="Times New Roman"/>
            </a:endParaRPr>
          </a:p>
          <a:p>
            <a:pPr>
              <a:lnSpc>
                <a:spcPct val="100000"/>
              </a:lnSpc>
            </a:pPr>
            <a:endParaRPr sz="1850" dirty="0">
              <a:latin typeface="Times New Roman"/>
              <a:cs typeface="Times New Roman"/>
            </a:endParaRPr>
          </a:p>
          <a:p>
            <a:pPr marL="12700" marR="281305">
              <a:lnSpc>
                <a:spcPct val="101699"/>
              </a:lnSpc>
              <a:spcBef>
                <a:spcPts val="5"/>
              </a:spcBef>
            </a:pPr>
            <a:r>
              <a:rPr sz="1500" b="1" spc="-5" dirty="0">
                <a:solidFill>
                  <a:srgbClr val="4AACC5"/>
                </a:solidFill>
                <a:latin typeface="Century Gothic" panose="020B0502020202020204" pitchFamily="34" charset="0"/>
                <a:cs typeface="Calibri"/>
              </a:rPr>
              <a:t>МЕРОПРИЯТИЯ МУНИЦИПАЛЬНОЙ ПРОГРАММЫ </a:t>
            </a:r>
            <a:r>
              <a:rPr lang="ru-RU" sz="1600" b="1" spc="-5" dirty="0" smtClean="0">
                <a:solidFill>
                  <a:srgbClr val="4AACC5"/>
                </a:solidFill>
                <a:latin typeface="Century Gothic" panose="020B0502020202020204" pitchFamily="34" charset="0"/>
                <a:cs typeface="Franklin Gothic Medium"/>
              </a:rPr>
              <a:t>«РАЗВИТИЕ ФИЗИЧЕСКОЙ КУЛЬТУРЫ, СПОРТА И МОЛОДЕЖНОЙ ПОЛИТИКИ В ГОРОДЕ НЕВИННОМЫССКЕ»</a:t>
            </a:r>
            <a:r>
              <a:rPr lang="ru-RU" sz="1600" b="1" dirty="0">
                <a:solidFill>
                  <a:srgbClr val="4AACC5"/>
                </a:solidFill>
                <a:latin typeface="Century Gothic" panose="020B0502020202020204" pitchFamily="34" charset="0"/>
                <a:cs typeface="Franklin Gothic Medium"/>
              </a:rPr>
              <a:t> </a:t>
            </a:r>
            <a:r>
              <a:rPr sz="1500" b="1" dirty="0" smtClean="0">
                <a:solidFill>
                  <a:srgbClr val="4AACC5"/>
                </a:solidFill>
                <a:latin typeface="Century Gothic" panose="020B0502020202020204" pitchFamily="34" charset="0"/>
                <a:cs typeface="Calibri"/>
              </a:rPr>
              <a:t>НА </a:t>
            </a:r>
            <a:r>
              <a:rPr sz="1500" b="1" spc="-5" dirty="0" smtClean="0">
                <a:solidFill>
                  <a:srgbClr val="4AACC5"/>
                </a:solidFill>
                <a:latin typeface="Century Gothic" panose="020B0502020202020204" pitchFamily="34" charset="0"/>
                <a:cs typeface="Calibri"/>
              </a:rPr>
              <a:t>202</a:t>
            </a:r>
            <a:r>
              <a:rPr lang="ru-RU" sz="1500" b="1" spc="-5" dirty="0" smtClean="0">
                <a:solidFill>
                  <a:srgbClr val="4AACC5"/>
                </a:solidFill>
                <a:latin typeface="Century Gothic" panose="020B0502020202020204" pitchFamily="34" charset="0"/>
                <a:cs typeface="Calibri"/>
              </a:rPr>
              <a:t>2</a:t>
            </a:r>
            <a:r>
              <a:rPr sz="1500" b="1" spc="-5" dirty="0" smtClean="0">
                <a:solidFill>
                  <a:srgbClr val="4AACC5"/>
                </a:solidFill>
                <a:latin typeface="Century Gothic" panose="020B0502020202020204" pitchFamily="34" charset="0"/>
                <a:cs typeface="Calibri"/>
              </a:rPr>
              <a:t> </a:t>
            </a:r>
            <a:r>
              <a:rPr sz="1500" b="1" spc="-5" dirty="0">
                <a:solidFill>
                  <a:srgbClr val="4AACC5"/>
                </a:solidFill>
                <a:latin typeface="Century Gothic" panose="020B0502020202020204" pitchFamily="34" charset="0"/>
                <a:cs typeface="Calibri"/>
              </a:rPr>
              <a:t>ГОД </a:t>
            </a:r>
            <a:r>
              <a:rPr sz="1500" b="1" dirty="0">
                <a:solidFill>
                  <a:srgbClr val="4AACC5"/>
                </a:solidFill>
                <a:latin typeface="Century Gothic" panose="020B0502020202020204" pitchFamily="34" charset="0"/>
                <a:cs typeface="Calibri"/>
              </a:rPr>
              <a:t>– </a:t>
            </a:r>
            <a:r>
              <a:rPr lang="ru-RU" sz="1500" b="1" spc="-5" dirty="0" smtClean="0">
                <a:solidFill>
                  <a:srgbClr val="4AACC5"/>
                </a:solidFill>
                <a:latin typeface="Century Gothic" panose="020B0502020202020204" pitchFamily="34" charset="0"/>
                <a:cs typeface="Calibri"/>
              </a:rPr>
              <a:t>63,4</a:t>
            </a:r>
            <a:r>
              <a:rPr sz="1500" b="1" spc="-5" dirty="0" smtClean="0">
                <a:solidFill>
                  <a:srgbClr val="4AACC5"/>
                </a:solidFill>
                <a:latin typeface="Century Gothic" panose="020B0502020202020204" pitchFamily="34" charset="0"/>
                <a:cs typeface="Calibri"/>
              </a:rPr>
              <a:t> </a:t>
            </a:r>
            <a:r>
              <a:rPr sz="1500" b="1" spc="-5" dirty="0">
                <a:solidFill>
                  <a:srgbClr val="4AACC5"/>
                </a:solidFill>
                <a:latin typeface="Century Gothic" panose="020B0502020202020204" pitchFamily="34" charset="0"/>
                <a:cs typeface="Calibri"/>
              </a:rPr>
              <a:t>МЛН.</a:t>
            </a:r>
            <a:r>
              <a:rPr sz="1500" b="1" spc="-30" dirty="0">
                <a:solidFill>
                  <a:srgbClr val="4AACC5"/>
                </a:solidFill>
                <a:latin typeface="Century Gothic" panose="020B0502020202020204" pitchFamily="34" charset="0"/>
                <a:cs typeface="Calibri"/>
              </a:rPr>
              <a:t> </a:t>
            </a:r>
            <a:r>
              <a:rPr sz="1500" b="1" spc="-5" dirty="0">
                <a:solidFill>
                  <a:srgbClr val="4AACC5"/>
                </a:solidFill>
                <a:latin typeface="Century Gothic" panose="020B0502020202020204" pitchFamily="34" charset="0"/>
                <a:cs typeface="Calibri"/>
              </a:rPr>
              <a:t>РУБЛЕЙ</a:t>
            </a:r>
            <a:endParaRPr sz="1500" dirty="0">
              <a:latin typeface="Century Gothic" panose="020B0502020202020204" pitchFamily="34" charset="0"/>
              <a:cs typeface="Calibri"/>
            </a:endParaRPr>
          </a:p>
        </p:txBody>
      </p:sp>
      <p:sp>
        <p:nvSpPr>
          <p:cNvPr id="4" name="object 4"/>
          <p:cNvSpPr txBox="1"/>
          <p:nvPr/>
        </p:nvSpPr>
        <p:spPr>
          <a:xfrm>
            <a:off x="439930" y="1695957"/>
            <a:ext cx="3299460" cy="768800"/>
          </a:xfrm>
          <a:prstGeom prst="rect">
            <a:avLst/>
          </a:prstGeom>
        </p:spPr>
        <p:txBody>
          <a:bodyPr vert="horz" wrap="square" lIns="0" tIns="12065" rIns="0" bIns="0" rtlCol="0">
            <a:spAutoFit/>
          </a:bodyPr>
          <a:lstStyle/>
          <a:p>
            <a:pPr marR="30480" algn="ctr">
              <a:lnSpc>
                <a:spcPts val="1470"/>
              </a:lnSpc>
              <a:spcBef>
                <a:spcPts val="95"/>
              </a:spcBef>
            </a:pPr>
            <a:r>
              <a:rPr lang="ru-RU" sz="1200" b="1" dirty="0" smtClean="0">
                <a:solidFill>
                  <a:schemeClr val="tx2"/>
                </a:solidFill>
                <a:latin typeface="Century Gothic" panose="020B0502020202020204" pitchFamily="34" charset="0"/>
              </a:rPr>
              <a:t>Подпрограмма </a:t>
            </a:r>
            <a:r>
              <a:rPr lang="ru-RU" sz="1200" b="1" dirty="0">
                <a:solidFill>
                  <a:schemeClr val="tx2"/>
                </a:solidFill>
                <a:latin typeface="Century Gothic" panose="020B0502020202020204" pitchFamily="34" charset="0"/>
              </a:rPr>
              <a:t>«Развитие физической культуры и массового спорта в городе Невинномысске»</a:t>
            </a:r>
            <a:r>
              <a:rPr sz="1200" b="1" spc="-5" dirty="0" smtClean="0">
                <a:solidFill>
                  <a:schemeClr val="tx2"/>
                </a:solidFill>
                <a:latin typeface="Century Gothic" panose="020B0502020202020204" pitchFamily="34" charset="0"/>
                <a:cs typeface="Times New Roman"/>
              </a:rPr>
              <a:t> </a:t>
            </a:r>
            <a:r>
              <a:rPr sz="1200" b="1" spc="-5" dirty="0">
                <a:solidFill>
                  <a:schemeClr val="tx2"/>
                </a:solidFill>
                <a:latin typeface="Century Gothic" panose="020B0502020202020204" pitchFamily="34" charset="0"/>
                <a:cs typeface="Times New Roman"/>
              </a:rPr>
              <a:t>– </a:t>
            </a:r>
            <a:r>
              <a:rPr lang="ru-RU" sz="1200" b="1" spc="-5" dirty="0" smtClean="0">
                <a:solidFill>
                  <a:schemeClr val="tx2"/>
                </a:solidFill>
                <a:latin typeface="Century Gothic" panose="020B0502020202020204" pitchFamily="34" charset="0"/>
                <a:cs typeface="Times New Roman"/>
              </a:rPr>
              <a:t>1,3</a:t>
            </a:r>
            <a:r>
              <a:rPr sz="1200" b="1" spc="-5" dirty="0" smtClean="0">
                <a:solidFill>
                  <a:schemeClr val="tx2"/>
                </a:solidFill>
                <a:latin typeface="Century Gothic" panose="020B0502020202020204" pitchFamily="34" charset="0"/>
                <a:cs typeface="Times New Roman"/>
              </a:rPr>
              <a:t> </a:t>
            </a:r>
            <a:r>
              <a:rPr sz="1200" b="1" spc="-5" dirty="0">
                <a:solidFill>
                  <a:schemeClr val="tx2"/>
                </a:solidFill>
                <a:latin typeface="Century Gothic" panose="020B0502020202020204" pitchFamily="34" charset="0"/>
                <a:cs typeface="Times New Roman"/>
              </a:rPr>
              <a:t>млн.</a:t>
            </a:r>
            <a:r>
              <a:rPr sz="1200" b="1" spc="0" dirty="0">
                <a:solidFill>
                  <a:schemeClr val="tx2"/>
                </a:solidFill>
                <a:latin typeface="Century Gothic" panose="020B0502020202020204" pitchFamily="34" charset="0"/>
                <a:cs typeface="Times New Roman"/>
              </a:rPr>
              <a:t> </a:t>
            </a:r>
            <a:r>
              <a:rPr sz="1200" b="1" spc="-5" dirty="0">
                <a:solidFill>
                  <a:schemeClr val="tx2"/>
                </a:solidFill>
                <a:latin typeface="Century Gothic" panose="020B0502020202020204" pitchFamily="34" charset="0"/>
                <a:cs typeface="Times New Roman"/>
              </a:rPr>
              <a:t>рублей,</a:t>
            </a:r>
            <a:endParaRPr sz="1200" b="1" dirty="0">
              <a:solidFill>
                <a:schemeClr val="tx2"/>
              </a:solidFill>
              <a:latin typeface="Century Gothic" panose="020B0502020202020204" pitchFamily="34" charset="0"/>
              <a:cs typeface="Times New Roman"/>
            </a:endParaRPr>
          </a:p>
          <a:p>
            <a:pPr marR="33020" algn="ctr">
              <a:lnSpc>
                <a:spcPts val="1365"/>
              </a:lnSpc>
            </a:pPr>
            <a:r>
              <a:rPr sz="1200" b="1" spc="-5" dirty="0">
                <a:solidFill>
                  <a:schemeClr val="tx2"/>
                </a:solidFill>
                <a:latin typeface="Century Gothic" panose="020B0502020202020204" pitchFamily="34" charset="0"/>
                <a:cs typeface="Times New Roman"/>
              </a:rPr>
              <a:t>в том</a:t>
            </a:r>
            <a:r>
              <a:rPr sz="1200" b="1" spc="-75" dirty="0">
                <a:solidFill>
                  <a:schemeClr val="tx2"/>
                </a:solidFill>
                <a:latin typeface="Century Gothic" panose="020B0502020202020204" pitchFamily="34" charset="0"/>
                <a:cs typeface="Times New Roman"/>
              </a:rPr>
              <a:t> </a:t>
            </a:r>
            <a:r>
              <a:rPr sz="1200" b="1" spc="-5" dirty="0">
                <a:solidFill>
                  <a:schemeClr val="tx2"/>
                </a:solidFill>
                <a:latin typeface="Century Gothic" panose="020B0502020202020204" pitchFamily="34" charset="0"/>
                <a:cs typeface="Times New Roman"/>
              </a:rPr>
              <a:t>числе:</a:t>
            </a:r>
            <a:endParaRPr sz="1200" b="1" dirty="0">
              <a:solidFill>
                <a:schemeClr val="tx2"/>
              </a:solidFill>
              <a:latin typeface="Century Gothic" panose="020B0502020202020204" pitchFamily="34" charset="0"/>
              <a:cs typeface="Times New Roman"/>
            </a:endParaRPr>
          </a:p>
        </p:txBody>
      </p:sp>
      <p:sp>
        <p:nvSpPr>
          <p:cNvPr id="5" name="object 5"/>
          <p:cNvSpPr txBox="1"/>
          <p:nvPr/>
        </p:nvSpPr>
        <p:spPr>
          <a:xfrm>
            <a:off x="266204" y="2641160"/>
            <a:ext cx="3369310" cy="1874231"/>
          </a:xfrm>
          <a:prstGeom prst="rect">
            <a:avLst/>
          </a:prstGeom>
        </p:spPr>
        <p:txBody>
          <a:bodyPr vert="horz" wrap="square" lIns="0" tIns="12065" rIns="0" bIns="0" rtlCol="0">
            <a:spAutoFit/>
          </a:bodyPr>
          <a:lstStyle/>
          <a:p>
            <a:pPr marL="171450" indent="-171450" algn="just">
              <a:buFont typeface="Wingdings" panose="05000000000000000000" pitchFamily="2" charset="2"/>
              <a:buChar char="Ø"/>
            </a:pPr>
            <a:r>
              <a:rPr lang="ru-RU" sz="1100" dirty="0">
                <a:latin typeface="Century Gothic" panose="020B0502020202020204" pitchFamily="34" charset="0"/>
              </a:rPr>
              <a:t>П</a:t>
            </a:r>
            <a:r>
              <a:rPr lang="ru-RU" sz="1100" dirty="0" smtClean="0">
                <a:latin typeface="Century Gothic" panose="020B0502020202020204" pitchFamily="34" charset="0"/>
              </a:rPr>
              <a:t>роведение </a:t>
            </a:r>
            <a:r>
              <a:rPr lang="ru-RU" sz="1100" dirty="0">
                <a:latin typeface="Century Gothic" panose="020B0502020202020204" pitchFamily="34" charset="0"/>
              </a:rPr>
              <a:t>городских спортивных мероприятий на территории города (турниры, первенства, чемпионаты по баскетболу, волейболу, шахматам, хоккею, фигурному катанию, прыжкам на акробатической дорожке, плаванию, настольному теннису, футболу, дзюдо, многоборью, пляжному волейболу, легкоатлетические и экстремальные забеги, спартакиады среди лиц с ограниченными возможностями</a:t>
            </a:r>
            <a:r>
              <a:rPr lang="ru-RU" sz="1100" dirty="0" smtClean="0">
                <a:latin typeface="Century Gothic" panose="020B0502020202020204" pitchFamily="34" charset="0"/>
              </a:rPr>
              <a:t>)</a:t>
            </a:r>
            <a:endParaRPr lang="ru-RU" sz="1100" dirty="0">
              <a:latin typeface="Century Gothic" panose="020B0502020202020204" pitchFamily="34" charset="0"/>
            </a:endParaRPr>
          </a:p>
        </p:txBody>
      </p:sp>
      <p:sp>
        <p:nvSpPr>
          <p:cNvPr id="10" name="object 10"/>
          <p:cNvSpPr txBox="1"/>
          <p:nvPr/>
        </p:nvSpPr>
        <p:spPr>
          <a:xfrm>
            <a:off x="266204" y="4358353"/>
            <a:ext cx="3369310" cy="183515"/>
          </a:xfrm>
          <a:prstGeom prst="rect">
            <a:avLst/>
          </a:prstGeom>
          <a:solidFill>
            <a:srgbClr val="B6DDE8"/>
          </a:solidFill>
        </p:spPr>
        <p:txBody>
          <a:bodyPr vert="horz" wrap="square" lIns="0" tIns="0" rIns="0" bIns="0" rtlCol="0">
            <a:spAutoFit/>
          </a:bodyPr>
          <a:lstStyle/>
          <a:p>
            <a:pPr algn="ctr">
              <a:lnSpc>
                <a:spcPts val="1425"/>
              </a:lnSpc>
            </a:pPr>
            <a:r>
              <a:rPr lang="ru-RU" sz="1200" b="1" spc="-5" dirty="0" smtClean="0">
                <a:solidFill>
                  <a:srgbClr val="16365D"/>
                </a:solidFill>
                <a:latin typeface="Century Gothic" panose="020B0502020202020204" pitchFamily="34" charset="0"/>
                <a:cs typeface="Times New Roman"/>
              </a:rPr>
              <a:t>781,68 тыс. рублей</a:t>
            </a:r>
            <a:endParaRPr sz="1200" dirty="0">
              <a:latin typeface="Century Gothic" panose="020B0502020202020204" pitchFamily="34" charset="0"/>
              <a:cs typeface="Times New Roman"/>
            </a:endParaRPr>
          </a:p>
        </p:txBody>
      </p:sp>
      <p:sp>
        <p:nvSpPr>
          <p:cNvPr id="11" name="object 11"/>
          <p:cNvSpPr txBox="1"/>
          <p:nvPr/>
        </p:nvSpPr>
        <p:spPr>
          <a:xfrm>
            <a:off x="370471" y="4557811"/>
            <a:ext cx="3265043" cy="1535677"/>
          </a:xfrm>
          <a:prstGeom prst="rect">
            <a:avLst/>
          </a:prstGeom>
        </p:spPr>
        <p:txBody>
          <a:bodyPr vert="horz" wrap="square" lIns="0" tIns="12065" rIns="0" bIns="0" rtlCol="0">
            <a:spAutoFit/>
          </a:bodyPr>
          <a:lstStyle/>
          <a:p>
            <a:pPr marL="171450" indent="-171450" algn="just">
              <a:buFont typeface="Wingdings" panose="05000000000000000000" pitchFamily="2" charset="2"/>
              <a:buChar char="Ø"/>
            </a:pPr>
            <a:r>
              <a:rPr lang="ru-RU" sz="1100" dirty="0" smtClean="0">
                <a:latin typeface="Century Gothic" panose="020B0502020202020204" pitchFamily="34" charset="0"/>
              </a:rPr>
              <a:t>Организация </a:t>
            </a:r>
            <a:r>
              <a:rPr lang="ru-RU" sz="1100" dirty="0">
                <a:latin typeface="Century Gothic" panose="020B0502020202020204" pitchFamily="34" charset="0"/>
              </a:rPr>
              <a:t>участия спортивных команд города в соревнованиях различного уровня (чемпионаты и первенства Ставропольского края по плаванию, тяжелой атлетике, легкой атлетике, художественной гимнастике, прыжкам на батуте, боксу, волейболу, шахматам, футболу и баскетболу, а также спартакиады ветеранов и трудящихся</a:t>
            </a:r>
            <a:r>
              <a:rPr lang="ru-RU" sz="1100" dirty="0" smtClean="0">
                <a:latin typeface="Century Gothic" panose="020B0502020202020204" pitchFamily="34" charset="0"/>
              </a:rPr>
              <a:t>).</a:t>
            </a:r>
            <a:endParaRPr lang="ru-RU" sz="1100" dirty="0">
              <a:latin typeface="Century Gothic" panose="020B0502020202020204" pitchFamily="34" charset="0"/>
            </a:endParaRPr>
          </a:p>
        </p:txBody>
      </p:sp>
      <p:sp>
        <p:nvSpPr>
          <p:cNvPr id="15" name="object 15"/>
          <p:cNvSpPr txBox="1"/>
          <p:nvPr/>
        </p:nvSpPr>
        <p:spPr>
          <a:xfrm>
            <a:off x="266204" y="6093488"/>
            <a:ext cx="3369310" cy="183515"/>
          </a:xfrm>
          <a:prstGeom prst="rect">
            <a:avLst/>
          </a:prstGeom>
          <a:solidFill>
            <a:srgbClr val="B6DDE8"/>
          </a:solidFill>
        </p:spPr>
        <p:txBody>
          <a:bodyPr vert="horz" wrap="square" lIns="0" tIns="0" rIns="0" bIns="0" rtlCol="0">
            <a:spAutoFit/>
          </a:bodyPr>
          <a:lstStyle/>
          <a:p>
            <a:pPr marL="1051560">
              <a:lnSpc>
                <a:spcPts val="1425"/>
              </a:lnSpc>
            </a:pPr>
            <a:r>
              <a:rPr lang="ru-RU" sz="1200" b="1" spc="-5" dirty="0" smtClean="0">
                <a:solidFill>
                  <a:srgbClr val="16365D"/>
                </a:solidFill>
                <a:latin typeface="Century Gothic" panose="020B0502020202020204" pitchFamily="34" charset="0"/>
                <a:cs typeface="Times New Roman"/>
              </a:rPr>
              <a:t>563,01 тыс. рублей</a:t>
            </a:r>
            <a:endParaRPr sz="1200" dirty="0">
              <a:latin typeface="Century Gothic" panose="020B0502020202020204" pitchFamily="34" charset="0"/>
              <a:cs typeface="Times New Roman"/>
            </a:endParaRPr>
          </a:p>
        </p:txBody>
      </p:sp>
      <p:sp>
        <p:nvSpPr>
          <p:cNvPr id="20" name="object 20"/>
          <p:cNvSpPr txBox="1"/>
          <p:nvPr/>
        </p:nvSpPr>
        <p:spPr>
          <a:xfrm>
            <a:off x="3904881" y="1695957"/>
            <a:ext cx="3219450" cy="1858842"/>
          </a:xfrm>
          <a:prstGeom prst="rect">
            <a:avLst/>
          </a:prstGeom>
        </p:spPr>
        <p:txBody>
          <a:bodyPr vert="horz" wrap="square" lIns="0" tIns="12065" rIns="0" bIns="0" rtlCol="0">
            <a:spAutoFit/>
          </a:bodyPr>
          <a:lstStyle/>
          <a:p>
            <a:pPr marL="43815" algn="ctr">
              <a:lnSpc>
                <a:spcPts val="1470"/>
              </a:lnSpc>
              <a:spcBef>
                <a:spcPts val="95"/>
              </a:spcBef>
            </a:pPr>
            <a:r>
              <a:rPr lang="ru-RU" sz="1200" b="1" dirty="0" smtClean="0">
                <a:solidFill>
                  <a:schemeClr val="tx2"/>
                </a:solidFill>
                <a:latin typeface="Century Gothic" panose="020B0502020202020204" pitchFamily="34" charset="0"/>
              </a:rPr>
              <a:t>Подпрограмма </a:t>
            </a:r>
            <a:r>
              <a:rPr lang="ru-RU" sz="1200" b="1" dirty="0">
                <a:solidFill>
                  <a:schemeClr val="tx2"/>
                </a:solidFill>
                <a:latin typeface="Century Gothic" panose="020B0502020202020204" pitchFamily="34" charset="0"/>
              </a:rPr>
              <a:t>«Развитие молодежной политики в городе Невинномысске»</a:t>
            </a:r>
            <a:r>
              <a:rPr sz="1200" b="1" spc="-5" dirty="0" smtClean="0">
                <a:solidFill>
                  <a:schemeClr val="tx2"/>
                </a:solidFill>
                <a:latin typeface="Century Gothic" panose="020B0502020202020204" pitchFamily="34" charset="0"/>
                <a:cs typeface="Times New Roman"/>
              </a:rPr>
              <a:t> </a:t>
            </a:r>
            <a:endParaRPr lang="ru-RU" sz="1200" b="1" spc="-5" dirty="0" smtClean="0">
              <a:solidFill>
                <a:schemeClr val="tx2"/>
              </a:solidFill>
              <a:latin typeface="Century Gothic" panose="020B0502020202020204" pitchFamily="34" charset="0"/>
              <a:cs typeface="Times New Roman"/>
            </a:endParaRPr>
          </a:p>
          <a:p>
            <a:pPr marL="43815" algn="ctr">
              <a:lnSpc>
                <a:spcPts val="1470"/>
              </a:lnSpc>
              <a:spcBef>
                <a:spcPts val="95"/>
              </a:spcBef>
            </a:pPr>
            <a:r>
              <a:rPr sz="1200" b="1" spc="-5" dirty="0" smtClean="0">
                <a:solidFill>
                  <a:schemeClr val="tx2"/>
                </a:solidFill>
                <a:latin typeface="Century Gothic" panose="020B0502020202020204" pitchFamily="34" charset="0"/>
                <a:cs typeface="Times New Roman"/>
              </a:rPr>
              <a:t>- </a:t>
            </a:r>
            <a:r>
              <a:rPr lang="ru-RU" sz="1200" b="1" spc="-5" dirty="0" smtClean="0">
                <a:solidFill>
                  <a:schemeClr val="tx2"/>
                </a:solidFill>
                <a:latin typeface="Century Gothic" panose="020B0502020202020204" pitchFamily="34" charset="0"/>
                <a:cs typeface="Times New Roman"/>
              </a:rPr>
              <a:t>1,6</a:t>
            </a:r>
            <a:r>
              <a:rPr sz="1200" b="1" spc="-5" dirty="0" smtClean="0">
                <a:solidFill>
                  <a:schemeClr val="tx2"/>
                </a:solidFill>
                <a:latin typeface="Century Gothic" panose="020B0502020202020204" pitchFamily="34" charset="0"/>
                <a:cs typeface="Times New Roman"/>
              </a:rPr>
              <a:t> </a:t>
            </a:r>
            <a:r>
              <a:rPr sz="1200" b="1" spc="-5" dirty="0">
                <a:solidFill>
                  <a:schemeClr val="tx2"/>
                </a:solidFill>
                <a:latin typeface="Century Gothic" panose="020B0502020202020204" pitchFamily="34" charset="0"/>
                <a:cs typeface="Times New Roman"/>
              </a:rPr>
              <a:t>млн. </a:t>
            </a:r>
            <a:r>
              <a:rPr lang="ru-RU" sz="1200" b="1" spc="-5" dirty="0" smtClean="0">
                <a:solidFill>
                  <a:schemeClr val="tx2"/>
                </a:solidFill>
                <a:latin typeface="Century Gothic" panose="020B0502020202020204" pitchFamily="34" charset="0"/>
                <a:cs typeface="Times New Roman"/>
              </a:rPr>
              <a:t>рублей</a:t>
            </a:r>
            <a:r>
              <a:rPr sz="1200" b="1" spc="-5" dirty="0" smtClean="0">
                <a:solidFill>
                  <a:schemeClr val="tx2"/>
                </a:solidFill>
                <a:latin typeface="Century Gothic" panose="020B0502020202020204" pitchFamily="34" charset="0"/>
                <a:cs typeface="Times New Roman"/>
              </a:rPr>
              <a:t>,</a:t>
            </a:r>
            <a:r>
              <a:rPr lang="ru-RU" sz="1200" b="1" spc="-5" dirty="0" smtClean="0">
                <a:solidFill>
                  <a:schemeClr val="tx2"/>
                </a:solidFill>
                <a:latin typeface="Century Gothic" panose="020B0502020202020204" pitchFamily="34" charset="0"/>
                <a:cs typeface="Times New Roman"/>
              </a:rPr>
              <a:t> </a:t>
            </a:r>
            <a:r>
              <a:rPr sz="1200" b="1" spc="-5" dirty="0" smtClean="0">
                <a:solidFill>
                  <a:schemeClr val="tx2"/>
                </a:solidFill>
                <a:latin typeface="Century Gothic" panose="020B0502020202020204" pitchFamily="34" charset="0"/>
                <a:cs typeface="Times New Roman"/>
              </a:rPr>
              <a:t>в </a:t>
            </a:r>
            <a:r>
              <a:rPr lang="ru-RU" sz="1200" b="1" spc="-5" dirty="0" smtClean="0">
                <a:solidFill>
                  <a:schemeClr val="tx2"/>
                </a:solidFill>
                <a:latin typeface="Century Gothic" panose="020B0502020202020204" pitchFamily="34" charset="0"/>
                <a:cs typeface="Times New Roman"/>
              </a:rPr>
              <a:t>том</a:t>
            </a:r>
            <a:r>
              <a:rPr sz="1200" b="1" spc="-75" dirty="0" smtClean="0">
                <a:solidFill>
                  <a:schemeClr val="tx2"/>
                </a:solidFill>
                <a:latin typeface="Century Gothic" panose="020B0502020202020204" pitchFamily="34" charset="0"/>
                <a:cs typeface="Times New Roman"/>
              </a:rPr>
              <a:t> </a:t>
            </a:r>
            <a:r>
              <a:rPr lang="ru-RU" sz="1200" b="1" spc="-5" dirty="0" smtClean="0">
                <a:solidFill>
                  <a:schemeClr val="tx2"/>
                </a:solidFill>
                <a:latin typeface="Century Gothic" panose="020B0502020202020204" pitchFamily="34" charset="0"/>
                <a:cs typeface="Times New Roman"/>
              </a:rPr>
              <a:t>числе:</a:t>
            </a:r>
          </a:p>
          <a:p>
            <a:pPr marL="43815" algn="ctr">
              <a:lnSpc>
                <a:spcPts val="1470"/>
              </a:lnSpc>
              <a:spcBef>
                <a:spcPts val="95"/>
              </a:spcBef>
            </a:pPr>
            <a:endParaRPr lang="ru-RU" sz="1200" b="1" spc="-5" dirty="0" smtClean="0">
              <a:solidFill>
                <a:schemeClr val="tx2"/>
              </a:solidFill>
              <a:latin typeface="Century Gothic" panose="020B0502020202020204" pitchFamily="34" charset="0"/>
              <a:cs typeface="Times New Roman"/>
            </a:endParaRPr>
          </a:p>
          <a:p>
            <a:pPr marL="43815" algn="ctr">
              <a:lnSpc>
                <a:spcPts val="1470"/>
              </a:lnSpc>
              <a:spcBef>
                <a:spcPts val="95"/>
              </a:spcBef>
            </a:pPr>
            <a:endParaRPr sz="1200" b="1" dirty="0">
              <a:solidFill>
                <a:schemeClr val="tx2"/>
              </a:solidFill>
              <a:latin typeface="Century Gothic" panose="020B0502020202020204" pitchFamily="34" charset="0"/>
              <a:cs typeface="Times New Roman"/>
            </a:endParaRPr>
          </a:p>
          <a:p>
            <a:pPr marL="171450" indent="-171450" algn="just">
              <a:buFont typeface="Wingdings" panose="05000000000000000000" pitchFamily="2" charset="2"/>
              <a:buChar char="Ø"/>
            </a:pPr>
            <a:r>
              <a:rPr lang="ru-RU" sz="1100" dirty="0" smtClean="0">
                <a:latin typeface="Century Gothic" panose="020B0502020202020204" pitchFamily="34" charset="0"/>
              </a:rPr>
              <a:t>Организация и </a:t>
            </a:r>
            <a:r>
              <a:rPr lang="ru-RU" sz="1100" dirty="0">
                <a:latin typeface="Century Gothic" panose="020B0502020202020204" pitchFamily="34" charset="0"/>
              </a:rPr>
              <a:t>проведение </a:t>
            </a:r>
            <a:r>
              <a:rPr lang="ru-RU" sz="1100" dirty="0" smtClean="0">
                <a:latin typeface="Century Gothic" panose="020B0502020202020204" pitchFamily="34" charset="0"/>
              </a:rPr>
              <a:t>культурно-досуговых </a:t>
            </a:r>
            <a:r>
              <a:rPr lang="ru-RU" sz="1100" dirty="0">
                <a:latin typeface="Century Gothic" panose="020B0502020202020204" pitchFamily="34" charset="0"/>
              </a:rPr>
              <a:t>и зрелищных мероприятий (проведение мини-фестиваля и фестиваля «Студенческая весна», проведение артфестиваля «Слияние</a:t>
            </a:r>
            <a:r>
              <a:rPr lang="ru-RU" sz="1100" dirty="0" smtClean="0">
                <a:latin typeface="Century Gothic" panose="020B0502020202020204" pitchFamily="34" charset="0"/>
              </a:rPr>
              <a:t>»)</a:t>
            </a:r>
            <a:endParaRPr lang="ru-RU" sz="1100" dirty="0">
              <a:latin typeface="Century Gothic" panose="020B0502020202020204" pitchFamily="34" charset="0"/>
            </a:endParaRPr>
          </a:p>
        </p:txBody>
      </p:sp>
      <p:sp>
        <p:nvSpPr>
          <p:cNvPr id="21" name="object 21"/>
          <p:cNvSpPr txBox="1"/>
          <p:nvPr/>
        </p:nvSpPr>
        <p:spPr>
          <a:xfrm>
            <a:off x="3904880" y="3550096"/>
            <a:ext cx="3299009" cy="179536"/>
          </a:xfrm>
          <a:prstGeom prst="rect">
            <a:avLst/>
          </a:prstGeom>
          <a:solidFill>
            <a:srgbClr val="B6DDE8"/>
          </a:solidFill>
        </p:spPr>
        <p:txBody>
          <a:bodyPr vert="horz" wrap="square" lIns="0" tIns="0" rIns="0" bIns="0" rtlCol="0">
            <a:spAutoFit/>
          </a:bodyPr>
          <a:lstStyle/>
          <a:p>
            <a:pPr marL="909319">
              <a:lnSpc>
                <a:spcPts val="1425"/>
              </a:lnSpc>
            </a:pPr>
            <a:r>
              <a:rPr lang="ru-RU" sz="1200" b="1" spc="-5" dirty="0" smtClean="0">
                <a:solidFill>
                  <a:srgbClr val="16365D"/>
                </a:solidFill>
                <a:latin typeface="Century Gothic" panose="020B0502020202020204" pitchFamily="34" charset="0"/>
                <a:cs typeface="Times New Roman"/>
              </a:rPr>
              <a:t>943 тыс. рублей</a:t>
            </a:r>
            <a:endParaRPr sz="1200" dirty="0">
              <a:latin typeface="Century Gothic" panose="020B0502020202020204" pitchFamily="34" charset="0"/>
              <a:cs typeface="Times New Roman"/>
            </a:endParaRPr>
          </a:p>
        </p:txBody>
      </p:sp>
      <p:sp>
        <p:nvSpPr>
          <p:cNvPr id="22" name="object 22"/>
          <p:cNvSpPr txBox="1"/>
          <p:nvPr/>
        </p:nvSpPr>
        <p:spPr>
          <a:xfrm>
            <a:off x="3839984" y="3729632"/>
            <a:ext cx="3363900" cy="2025555"/>
          </a:xfrm>
          <a:prstGeom prst="rect">
            <a:avLst/>
          </a:prstGeom>
        </p:spPr>
        <p:txBody>
          <a:bodyPr vert="horz" wrap="square" lIns="0" tIns="24765" rIns="0" bIns="0" rtlCol="0">
            <a:spAutoFit/>
          </a:bodyPr>
          <a:lstStyle/>
          <a:p>
            <a:pPr marL="241300" marR="5080" indent="-228600" algn="just">
              <a:lnSpc>
                <a:spcPts val="1440"/>
              </a:lnSpc>
              <a:spcBef>
                <a:spcPts val="195"/>
              </a:spcBef>
              <a:buClr>
                <a:srgbClr val="538CD3"/>
              </a:buClr>
              <a:buFont typeface="Wingdings"/>
              <a:buChar char=""/>
              <a:tabLst>
                <a:tab pos="241300" algn="l"/>
              </a:tabLst>
            </a:pPr>
            <a:r>
              <a:rPr lang="ru-RU" sz="1100" dirty="0" smtClean="0">
                <a:latin typeface="Century Gothic" panose="020B0502020202020204" pitchFamily="34" charset="0"/>
              </a:rPr>
              <a:t>Организация </a:t>
            </a:r>
            <a:r>
              <a:rPr lang="ru-RU" sz="1100" dirty="0">
                <a:latin typeface="Century Gothic" panose="020B0502020202020204" pitchFamily="34" charset="0"/>
              </a:rPr>
              <a:t>деятельности студенческих и волонтерских отрядов на территории города (проведение городского концерта «День мужества» для допризывной молодежи, городской акции «Георгиевская ленточка», городского туристического слета молодежи, работающей на предприятиях и учреждениях города «Вахта - памяти», городской военно-спортивной игры «Орленок» и других</a:t>
            </a:r>
            <a:r>
              <a:rPr lang="ru-RU" sz="1100" dirty="0" smtClean="0">
                <a:latin typeface="Century Gothic" panose="020B0502020202020204" pitchFamily="34" charset="0"/>
              </a:rPr>
              <a:t>)</a:t>
            </a:r>
            <a:endParaRPr lang="ru-RU" sz="1100" dirty="0">
              <a:latin typeface="Century Gothic" panose="020B0502020202020204" pitchFamily="34" charset="0"/>
            </a:endParaRPr>
          </a:p>
          <a:p>
            <a:pPr marL="12700" marR="5080">
              <a:lnSpc>
                <a:spcPts val="1440"/>
              </a:lnSpc>
              <a:spcBef>
                <a:spcPts val="195"/>
              </a:spcBef>
              <a:buClr>
                <a:srgbClr val="538CD3"/>
              </a:buClr>
              <a:tabLst>
                <a:tab pos="241300" algn="l"/>
              </a:tabLst>
            </a:pPr>
            <a:endParaRPr sz="1250" dirty="0">
              <a:latin typeface="Times New Roman"/>
              <a:cs typeface="Times New Roman"/>
            </a:endParaRPr>
          </a:p>
        </p:txBody>
      </p:sp>
      <p:sp>
        <p:nvSpPr>
          <p:cNvPr id="27" name="object 27"/>
          <p:cNvSpPr txBox="1"/>
          <p:nvPr/>
        </p:nvSpPr>
        <p:spPr>
          <a:xfrm>
            <a:off x="3931301" y="5573831"/>
            <a:ext cx="3277999" cy="182880"/>
          </a:xfrm>
          <a:prstGeom prst="rect">
            <a:avLst/>
          </a:prstGeom>
          <a:solidFill>
            <a:srgbClr val="B6DDE8"/>
          </a:solidFill>
        </p:spPr>
        <p:txBody>
          <a:bodyPr vert="horz" wrap="square" lIns="0" tIns="0" rIns="0" bIns="0" rtlCol="0">
            <a:spAutoFit/>
          </a:bodyPr>
          <a:lstStyle/>
          <a:p>
            <a:pPr marL="949325">
              <a:lnSpc>
                <a:spcPts val="1425"/>
              </a:lnSpc>
            </a:pPr>
            <a:r>
              <a:rPr lang="ru-RU" sz="1200" b="1" spc="-5" dirty="0" smtClean="0">
                <a:solidFill>
                  <a:srgbClr val="16365D"/>
                </a:solidFill>
                <a:latin typeface="Century Gothic" panose="020B0502020202020204" pitchFamily="34" charset="0"/>
                <a:cs typeface="Times New Roman"/>
              </a:rPr>
              <a:t>426,32 тыс. рублей</a:t>
            </a:r>
            <a:endParaRPr sz="1200" dirty="0">
              <a:latin typeface="Century Gothic" panose="020B0502020202020204" pitchFamily="34" charset="0"/>
              <a:cs typeface="Times New Roman"/>
            </a:endParaRPr>
          </a:p>
        </p:txBody>
      </p:sp>
      <p:sp>
        <p:nvSpPr>
          <p:cNvPr id="28" name="Прямоугольник 27"/>
          <p:cNvSpPr/>
          <p:nvPr/>
        </p:nvSpPr>
        <p:spPr>
          <a:xfrm>
            <a:off x="3812665" y="5798052"/>
            <a:ext cx="3403882" cy="1107996"/>
          </a:xfrm>
          <a:prstGeom prst="rect">
            <a:avLst/>
          </a:prstGeom>
        </p:spPr>
        <p:txBody>
          <a:bodyPr wrap="square">
            <a:spAutoFit/>
          </a:bodyPr>
          <a:lstStyle/>
          <a:p>
            <a:pPr marL="171450" indent="-171450" algn="just">
              <a:buFont typeface="Wingdings" panose="05000000000000000000" pitchFamily="2" charset="2"/>
              <a:buChar char="Ø"/>
            </a:pPr>
            <a:r>
              <a:rPr lang="ru-RU" sz="1100" dirty="0" smtClean="0">
                <a:latin typeface="Century Gothic" panose="020B0502020202020204" pitchFamily="34" charset="0"/>
                <a:ea typeface="Times New Roman" panose="02020603050405020304" pitchFamily="18" charset="0"/>
              </a:rPr>
              <a:t>Организационно-воспитательная работа </a:t>
            </a:r>
            <a:r>
              <a:rPr lang="ru-RU" sz="1100" dirty="0">
                <a:latin typeface="Century Gothic" panose="020B0502020202020204" pitchFamily="34" charset="0"/>
                <a:ea typeface="Times New Roman" panose="02020603050405020304" pitchFamily="18" charset="0"/>
              </a:rPr>
              <a:t>с молодежью города (городская школа актива лидеров молодежных общественных объединений, участие в краевых, региональных, всероссийских мероприятиях и другие</a:t>
            </a:r>
            <a:r>
              <a:rPr lang="ru-RU" sz="1100" dirty="0" smtClean="0">
                <a:latin typeface="Century Gothic" panose="020B0502020202020204" pitchFamily="34" charset="0"/>
                <a:ea typeface="Times New Roman" panose="02020603050405020304" pitchFamily="18" charset="0"/>
              </a:rPr>
              <a:t>)</a:t>
            </a:r>
            <a:endParaRPr lang="ru-RU" sz="1100" dirty="0">
              <a:latin typeface="Century Gothic" panose="020B0502020202020204" pitchFamily="34" charset="0"/>
            </a:endParaRPr>
          </a:p>
        </p:txBody>
      </p:sp>
      <p:sp>
        <p:nvSpPr>
          <p:cNvPr id="29" name="object 27"/>
          <p:cNvSpPr txBox="1"/>
          <p:nvPr/>
        </p:nvSpPr>
        <p:spPr>
          <a:xfrm>
            <a:off x="3953692" y="6891845"/>
            <a:ext cx="3277999" cy="182880"/>
          </a:xfrm>
          <a:prstGeom prst="rect">
            <a:avLst/>
          </a:prstGeom>
          <a:solidFill>
            <a:srgbClr val="B6DDE8"/>
          </a:solidFill>
        </p:spPr>
        <p:txBody>
          <a:bodyPr vert="horz" wrap="square" lIns="0" tIns="0" rIns="0" bIns="0" rtlCol="0">
            <a:spAutoFit/>
          </a:bodyPr>
          <a:lstStyle/>
          <a:p>
            <a:pPr marL="949325">
              <a:lnSpc>
                <a:spcPts val="1425"/>
              </a:lnSpc>
            </a:pPr>
            <a:r>
              <a:rPr lang="ru-RU" sz="1200" b="1" spc="-5" dirty="0" smtClean="0">
                <a:solidFill>
                  <a:srgbClr val="16365D"/>
                </a:solidFill>
                <a:latin typeface="Century Gothic" panose="020B0502020202020204" pitchFamily="34" charset="0"/>
                <a:cs typeface="Times New Roman"/>
              </a:rPr>
              <a:t>210 тыс. рублей</a:t>
            </a:r>
            <a:endParaRPr sz="1200" dirty="0">
              <a:latin typeface="Century Gothic" panose="020B0502020202020204" pitchFamily="34" charset="0"/>
              <a:cs typeface="Times New Roman"/>
            </a:endParaRPr>
          </a:p>
        </p:txBody>
      </p:sp>
      <p:sp>
        <p:nvSpPr>
          <p:cNvPr id="30" name="Прямоугольник 29"/>
          <p:cNvSpPr/>
          <p:nvPr/>
        </p:nvSpPr>
        <p:spPr>
          <a:xfrm>
            <a:off x="3644289" y="7183887"/>
            <a:ext cx="3778250" cy="830997"/>
          </a:xfrm>
          <a:prstGeom prst="rect">
            <a:avLst/>
          </a:prstGeom>
        </p:spPr>
        <p:txBody>
          <a:bodyPr>
            <a:spAutoFit/>
          </a:bodyPr>
          <a:lstStyle/>
          <a:p>
            <a:pPr algn="ctr"/>
            <a:r>
              <a:rPr lang="ru-RU" sz="1200" b="1" dirty="0" smtClean="0">
                <a:solidFill>
                  <a:schemeClr val="tx2"/>
                </a:solidFill>
                <a:latin typeface="Century Gothic" panose="020B0502020202020204" pitchFamily="34" charset="0"/>
                <a:ea typeface="Times New Roman" panose="02020603050405020304" pitchFamily="18" charset="0"/>
              </a:rPr>
              <a:t>Подпрограмма </a:t>
            </a:r>
            <a:r>
              <a:rPr lang="ru-RU" sz="1200" b="1" dirty="0">
                <a:solidFill>
                  <a:schemeClr val="tx2"/>
                </a:solidFill>
                <a:latin typeface="Century Gothic" panose="020B0502020202020204" pitchFamily="34" charset="0"/>
                <a:ea typeface="Times New Roman" panose="02020603050405020304" pitchFamily="18" charset="0"/>
              </a:rPr>
              <a:t>«Развитие спортивно-культурной деятельности в городе Невинномысске</a:t>
            </a:r>
            <a:r>
              <a:rPr lang="ru-RU" sz="1200" b="1" dirty="0" smtClean="0">
                <a:solidFill>
                  <a:schemeClr val="tx2"/>
                </a:solidFill>
                <a:latin typeface="Century Gothic" panose="020B0502020202020204" pitchFamily="34" charset="0"/>
                <a:ea typeface="Times New Roman" panose="02020603050405020304" pitchFamily="18" charset="0"/>
              </a:rPr>
              <a:t>» - 0,7 млн. рублей, в том числе:</a:t>
            </a:r>
            <a:endParaRPr lang="ru-RU" sz="1200" b="1" dirty="0">
              <a:solidFill>
                <a:schemeClr val="tx2"/>
              </a:solidFill>
              <a:latin typeface="Century Gothic" panose="020B0502020202020204" pitchFamily="34" charset="0"/>
            </a:endParaRPr>
          </a:p>
        </p:txBody>
      </p:sp>
      <p:sp>
        <p:nvSpPr>
          <p:cNvPr id="31" name="Прямоугольник 30"/>
          <p:cNvSpPr/>
          <p:nvPr/>
        </p:nvSpPr>
        <p:spPr>
          <a:xfrm>
            <a:off x="3883914" y="7989565"/>
            <a:ext cx="3340940" cy="769441"/>
          </a:xfrm>
          <a:prstGeom prst="rect">
            <a:avLst/>
          </a:prstGeom>
        </p:spPr>
        <p:txBody>
          <a:bodyPr wrap="square">
            <a:spAutoFit/>
          </a:bodyPr>
          <a:lstStyle/>
          <a:p>
            <a:pPr marL="171450" indent="-171450" algn="just">
              <a:buFont typeface="Wingdings" panose="05000000000000000000" pitchFamily="2" charset="2"/>
              <a:buChar char="Ø"/>
            </a:pPr>
            <a:r>
              <a:rPr lang="ru-RU" sz="1100" dirty="0" smtClean="0">
                <a:latin typeface="Century Gothic" panose="020B0502020202020204" pitchFamily="34" charset="0"/>
                <a:ea typeface="Times New Roman" panose="02020603050405020304" pitchFamily="18" charset="0"/>
              </a:rPr>
              <a:t>Проведение </a:t>
            </a:r>
            <a:r>
              <a:rPr lang="ru-RU" sz="1100" dirty="0">
                <a:latin typeface="Century Gothic" panose="020B0502020202020204" pitchFamily="34" charset="0"/>
                <a:ea typeface="Times New Roman" panose="02020603050405020304" pitchFamily="18" charset="0"/>
              </a:rPr>
              <a:t>комплекса мероприятий, направленных на приобщение населения города к активному и здоровому образу жизни</a:t>
            </a:r>
            <a:endParaRPr lang="ru-RU" sz="1100" dirty="0">
              <a:latin typeface="Century Gothic" panose="020B0502020202020204" pitchFamily="34" charset="0"/>
            </a:endParaRPr>
          </a:p>
        </p:txBody>
      </p:sp>
      <p:sp>
        <p:nvSpPr>
          <p:cNvPr id="32" name="object 27"/>
          <p:cNvSpPr txBox="1"/>
          <p:nvPr/>
        </p:nvSpPr>
        <p:spPr>
          <a:xfrm>
            <a:off x="3937172" y="8795388"/>
            <a:ext cx="3277999" cy="182880"/>
          </a:xfrm>
          <a:prstGeom prst="rect">
            <a:avLst/>
          </a:prstGeom>
          <a:solidFill>
            <a:srgbClr val="B6DDE8"/>
          </a:solidFill>
        </p:spPr>
        <p:txBody>
          <a:bodyPr vert="horz" wrap="square" lIns="0" tIns="0" rIns="0" bIns="0" rtlCol="0">
            <a:spAutoFit/>
          </a:bodyPr>
          <a:lstStyle/>
          <a:p>
            <a:pPr marL="949325">
              <a:lnSpc>
                <a:spcPts val="1425"/>
              </a:lnSpc>
            </a:pPr>
            <a:r>
              <a:rPr lang="ru-RU" sz="1200" b="1" spc="-5" dirty="0" smtClean="0">
                <a:solidFill>
                  <a:srgbClr val="16365D"/>
                </a:solidFill>
                <a:latin typeface="Century Gothic" panose="020B0502020202020204" pitchFamily="34" charset="0"/>
                <a:cs typeface="Times New Roman"/>
              </a:rPr>
              <a:t>97,18 тыс. рублей</a:t>
            </a:r>
            <a:endParaRPr sz="1200" dirty="0">
              <a:latin typeface="Century Gothic" panose="020B0502020202020204" pitchFamily="34" charset="0"/>
              <a:cs typeface="Times New Roman"/>
            </a:endParaRPr>
          </a:p>
        </p:txBody>
      </p:sp>
      <p:sp>
        <p:nvSpPr>
          <p:cNvPr id="33" name="Прямоугольник 32"/>
          <p:cNvSpPr/>
          <p:nvPr/>
        </p:nvSpPr>
        <p:spPr>
          <a:xfrm>
            <a:off x="3894415" y="9025169"/>
            <a:ext cx="3277998" cy="938719"/>
          </a:xfrm>
          <a:prstGeom prst="rect">
            <a:avLst/>
          </a:prstGeom>
        </p:spPr>
        <p:txBody>
          <a:bodyPr wrap="square">
            <a:spAutoFit/>
          </a:bodyPr>
          <a:lstStyle/>
          <a:p>
            <a:pPr marL="171450" indent="-171450" algn="just">
              <a:buFont typeface="Wingdings" panose="05000000000000000000" pitchFamily="2" charset="2"/>
              <a:buChar char="Ø"/>
            </a:pPr>
            <a:r>
              <a:rPr lang="ru-RU" sz="1100" dirty="0" smtClean="0">
                <a:latin typeface="Century Gothic" panose="020B0502020202020204" pitchFamily="34" charset="0"/>
                <a:ea typeface="Times New Roman" panose="02020603050405020304" pitchFamily="18" charset="0"/>
              </a:rPr>
              <a:t>Проведение </a:t>
            </a:r>
            <a:r>
              <a:rPr lang="ru-RU" sz="1100" dirty="0">
                <a:latin typeface="Century Gothic" panose="020B0502020202020204" pitchFamily="34" charset="0"/>
                <a:ea typeface="Times New Roman" panose="02020603050405020304" pitchFamily="18" charset="0"/>
              </a:rPr>
              <a:t>комплекса мероприятий, направленных на создание благоприятных условий для творческой деятельности и отдыха, развития культурного пространства </a:t>
            </a:r>
            <a:endParaRPr lang="ru-RU" sz="1100" dirty="0">
              <a:latin typeface="Century Gothic" panose="020B0502020202020204" pitchFamily="34" charset="0"/>
            </a:endParaRPr>
          </a:p>
        </p:txBody>
      </p:sp>
      <p:sp>
        <p:nvSpPr>
          <p:cNvPr id="34" name="object 27"/>
          <p:cNvSpPr txBox="1"/>
          <p:nvPr/>
        </p:nvSpPr>
        <p:spPr>
          <a:xfrm>
            <a:off x="3937172" y="10002538"/>
            <a:ext cx="3277999" cy="182880"/>
          </a:xfrm>
          <a:prstGeom prst="rect">
            <a:avLst/>
          </a:prstGeom>
          <a:solidFill>
            <a:srgbClr val="B6DDE8"/>
          </a:solidFill>
        </p:spPr>
        <p:txBody>
          <a:bodyPr vert="horz" wrap="square" lIns="0" tIns="0" rIns="0" bIns="0" rtlCol="0">
            <a:spAutoFit/>
          </a:bodyPr>
          <a:lstStyle/>
          <a:p>
            <a:pPr marL="949325">
              <a:lnSpc>
                <a:spcPts val="1425"/>
              </a:lnSpc>
            </a:pPr>
            <a:r>
              <a:rPr lang="ru-RU" sz="1200" b="1" spc="-5" dirty="0" smtClean="0">
                <a:solidFill>
                  <a:srgbClr val="16365D"/>
                </a:solidFill>
                <a:latin typeface="Century Gothic" panose="020B0502020202020204" pitchFamily="34" charset="0"/>
                <a:cs typeface="Times New Roman"/>
              </a:rPr>
              <a:t>599,94 тыс. рублей</a:t>
            </a:r>
            <a:endParaRPr sz="1200" dirty="0">
              <a:latin typeface="Century Gothic" panose="020B0502020202020204" pitchFamily="34" charset="0"/>
              <a:cs typeface="Times New Roman"/>
            </a:endParaRPr>
          </a:p>
        </p:txBody>
      </p:sp>
      <p:sp>
        <p:nvSpPr>
          <p:cNvPr id="35" name="Прямоугольник 34"/>
          <p:cNvSpPr/>
          <p:nvPr/>
        </p:nvSpPr>
        <p:spPr>
          <a:xfrm>
            <a:off x="61734" y="6619432"/>
            <a:ext cx="3778250" cy="646331"/>
          </a:xfrm>
          <a:prstGeom prst="rect">
            <a:avLst/>
          </a:prstGeom>
        </p:spPr>
        <p:txBody>
          <a:bodyPr>
            <a:spAutoFit/>
          </a:bodyPr>
          <a:lstStyle/>
          <a:p>
            <a:pPr algn="ctr"/>
            <a:r>
              <a:rPr lang="ru-RU" sz="1200" b="1" dirty="0" smtClean="0">
                <a:solidFill>
                  <a:schemeClr val="tx2"/>
                </a:solidFill>
                <a:latin typeface="Century Gothic" panose="020B0502020202020204" pitchFamily="34" charset="0"/>
                <a:ea typeface="Times New Roman" panose="02020603050405020304" pitchFamily="18" charset="0"/>
              </a:rPr>
              <a:t>Подпрограмма </a:t>
            </a:r>
            <a:r>
              <a:rPr lang="ru-RU" sz="1200" b="1" dirty="0">
                <a:solidFill>
                  <a:schemeClr val="tx2"/>
                </a:solidFill>
                <a:latin typeface="Century Gothic" panose="020B0502020202020204" pitchFamily="34" charset="0"/>
                <a:ea typeface="Times New Roman" panose="02020603050405020304" pitchFamily="18" charset="0"/>
              </a:rPr>
              <a:t>«Обеспечение реализации программы и общепрограммные мероприятия</a:t>
            </a:r>
            <a:r>
              <a:rPr lang="ru-RU" sz="1200" b="1" dirty="0" smtClean="0">
                <a:solidFill>
                  <a:schemeClr val="tx2"/>
                </a:solidFill>
                <a:latin typeface="Century Gothic" panose="020B0502020202020204" pitchFamily="34" charset="0"/>
                <a:ea typeface="Times New Roman" panose="02020603050405020304" pitchFamily="18" charset="0"/>
              </a:rPr>
              <a:t>» - 59,8 млн. рублей</a:t>
            </a:r>
            <a:endParaRPr lang="ru-RU" sz="1200" b="1" dirty="0">
              <a:solidFill>
                <a:schemeClr val="tx2"/>
              </a:solidFill>
              <a:latin typeface="Century Gothic" panose="020B0502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528312" y="7197076"/>
            <a:ext cx="6678937" cy="3352200"/>
          </a:xfrm>
          <a:prstGeom prst="rect">
            <a:avLst/>
          </a:prstGeom>
        </p:spPr>
        <p:txBody>
          <a:bodyPr vert="horz" wrap="square" lIns="0" tIns="12700" rIns="0" bIns="0" rtlCol="0">
            <a:spAutoFit/>
          </a:bodyPr>
          <a:lstStyle/>
          <a:p>
            <a:pPr marL="100965">
              <a:lnSpc>
                <a:spcPct val="100000"/>
              </a:lnSpc>
              <a:spcBef>
                <a:spcPts val="100"/>
              </a:spcBef>
            </a:pPr>
            <a:r>
              <a:rPr sz="1600" b="1" spc="-5" dirty="0">
                <a:solidFill>
                  <a:srgbClr val="4AACC5"/>
                </a:solidFill>
                <a:latin typeface="Century Gothic" panose="020B0502020202020204" pitchFamily="34" charset="0"/>
                <a:cs typeface="Calibri"/>
              </a:rPr>
              <a:t>СЕТЬ УЧРЕЖДЕНИЙ</a:t>
            </a:r>
            <a:r>
              <a:rPr sz="1600" b="1" spc="-55" dirty="0">
                <a:solidFill>
                  <a:srgbClr val="4AACC5"/>
                </a:solidFill>
                <a:latin typeface="Century Gothic" panose="020B0502020202020204" pitchFamily="34" charset="0"/>
                <a:cs typeface="Calibri"/>
              </a:rPr>
              <a:t> </a:t>
            </a:r>
            <a:r>
              <a:rPr sz="1600" b="1" spc="-5" dirty="0">
                <a:solidFill>
                  <a:srgbClr val="4AACC5"/>
                </a:solidFill>
                <a:latin typeface="Century Gothic" panose="020B0502020202020204" pitchFamily="34" charset="0"/>
                <a:cs typeface="Calibri"/>
              </a:rPr>
              <a:t>КУЛЬТУРЫ:</a:t>
            </a:r>
            <a:endParaRPr sz="1600" dirty="0">
              <a:latin typeface="Century Gothic" panose="020B0502020202020204" pitchFamily="34" charset="0"/>
              <a:cs typeface="Calibri"/>
            </a:endParaRPr>
          </a:p>
          <a:p>
            <a:pPr>
              <a:lnSpc>
                <a:spcPct val="100000"/>
              </a:lnSpc>
              <a:spcBef>
                <a:spcPts val="40"/>
              </a:spcBef>
            </a:pPr>
            <a:endParaRPr sz="1600" dirty="0">
              <a:latin typeface="Century Gothic" panose="020B0502020202020204" pitchFamily="34" charset="0"/>
              <a:cs typeface="Times New Roman"/>
            </a:endParaRPr>
          </a:p>
          <a:p>
            <a:pPr marL="379730" indent="-228600" algn="just">
              <a:buClr>
                <a:srgbClr val="538CD3"/>
              </a:buClr>
              <a:buFont typeface="Wingdings"/>
              <a:buChar char=""/>
              <a:tabLst>
                <a:tab pos="380365" algn="l"/>
              </a:tabLst>
            </a:pPr>
            <a:r>
              <a:rPr lang="ru-RU" sz="1400" dirty="0">
                <a:latin typeface="Century Gothic" panose="020B0502020202020204" pitchFamily="34" charset="0"/>
              </a:rPr>
              <a:t>М</a:t>
            </a:r>
            <a:r>
              <a:rPr lang="ru-RU" sz="1400" dirty="0" smtClean="0">
                <a:latin typeface="Century Gothic" panose="020B0502020202020204" pitchFamily="34" charset="0"/>
              </a:rPr>
              <a:t>униципальное </a:t>
            </a:r>
            <a:r>
              <a:rPr lang="ru-RU" sz="1400" dirty="0">
                <a:latin typeface="Century Gothic" panose="020B0502020202020204" pitchFamily="34" charset="0"/>
              </a:rPr>
              <a:t>бюджетное учреждение дополнительного образования</a:t>
            </a:r>
            <a:r>
              <a:rPr lang="ru-RU" sz="1400" b="1" dirty="0">
                <a:latin typeface="Century Gothic" panose="020B0502020202020204" pitchFamily="34" charset="0"/>
              </a:rPr>
              <a:t> «Детская музыкальная школа № 1</a:t>
            </a:r>
            <a:r>
              <a:rPr lang="ru-RU" sz="1400" b="1" dirty="0" smtClean="0">
                <a:latin typeface="Century Gothic" panose="020B0502020202020204" pitchFamily="34" charset="0"/>
              </a:rPr>
              <a:t>»;</a:t>
            </a:r>
          </a:p>
          <a:p>
            <a:pPr marL="379730" indent="-228600" algn="just">
              <a:buClr>
                <a:srgbClr val="538CD3"/>
              </a:buClr>
              <a:buFont typeface="Wingdings"/>
              <a:buChar char=""/>
              <a:tabLst>
                <a:tab pos="380365" algn="l"/>
              </a:tabLst>
            </a:pPr>
            <a:r>
              <a:rPr lang="ru-RU" sz="1400" dirty="0" smtClean="0">
                <a:latin typeface="Century Gothic" panose="020B0502020202020204" pitchFamily="34" charset="0"/>
              </a:rPr>
              <a:t>Муниципальное </a:t>
            </a:r>
            <a:r>
              <a:rPr lang="ru-RU" sz="1400" dirty="0">
                <a:latin typeface="Century Gothic" panose="020B0502020202020204" pitchFamily="34" charset="0"/>
              </a:rPr>
              <a:t>бюджетное учреждение дополнительного образования </a:t>
            </a:r>
            <a:r>
              <a:rPr lang="ru-RU" sz="1400" b="1" dirty="0">
                <a:latin typeface="Century Gothic" panose="020B0502020202020204" pitchFamily="34" charset="0"/>
              </a:rPr>
              <a:t>«Детская школа </a:t>
            </a:r>
            <a:r>
              <a:rPr lang="ru-RU" sz="1400" b="1" dirty="0" smtClean="0">
                <a:latin typeface="Century Gothic" panose="020B0502020202020204" pitchFamily="34" charset="0"/>
              </a:rPr>
              <a:t>искусств»;</a:t>
            </a:r>
          </a:p>
          <a:p>
            <a:pPr marL="379730" indent="-228600" algn="just">
              <a:buClr>
                <a:srgbClr val="538CD3"/>
              </a:buClr>
              <a:buFont typeface="Wingdings"/>
              <a:buChar char=""/>
              <a:tabLst>
                <a:tab pos="380365" algn="l"/>
              </a:tabLst>
            </a:pPr>
            <a:r>
              <a:rPr lang="ru-RU" sz="1400" dirty="0" smtClean="0">
                <a:latin typeface="Century Gothic" panose="020B0502020202020204" pitchFamily="34" charset="0"/>
              </a:rPr>
              <a:t>Муниципальное бюджетное </a:t>
            </a:r>
            <a:r>
              <a:rPr lang="ru-RU" sz="1400" dirty="0">
                <a:latin typeface="Century Gothic" panose="020B0502020202020204" pitchFamily="34" charset="0"/>
              </a:rPr>
              <a:t>учреждение культуры</a:t>
            </a:r>
            <a:r>
              <a:rPr lang="ru-RU" sz="1400" b="1" dirty="0">
                <a:latin typeface="Century Gothic" panose="020B0502020202020204" pitchFamily="34" charset="0"/>
              </a:rPr>
              <a:t> «Городской Дворец культуры им. </a:t>
            </a:r>
            <a:r>
              <a:rPr lang="ru-RU" sz="1400" b="1" dirty="0" smtClean="0">
                <a:latin typeface="Century Gothic" panose="020B0502020202020204" pitchFamily="34" charset="0"/>
              </a:rPr>
              <a:t>Горького»;</a:t>
            </a:r>
          </a:p>
          <a:p>
            <a:pPr marL="379730" indent="-228600" algn="just">
              <a:buClr>
                <a:srgbClr val="538CD3"/>
              </a:buClr>
              <a:buFont typeface="Wingdings"/>
              <a:buChar char=""/>
              <a:tabLst>
                <a:tab pos="380365" algn="l"/>
              </a:tabLst>
            </a:pPr>
            <a:r>
              <a:rPr lang="ru-RU" sz="1400" dirty="0" smtClean="0">
                <a:latin typeface="Century Gothic" panose="020B0502020202020204" pitchFamily="34" charset="0"/>
              </a:rPr>
              <a:t>Муниципальное </a:t>
            </a:r>
            <a:r>
              <a:rPr lang="ru-RU" sz="1400" dirty="0">
                <a:latin typeface="Century Gothic" panose="020B0502020202020204" pitchFamily="34" charset="0"/>
              </a:rPr>
              <a:t>бюджетное учреждение культуры</a:t>
            </a:r>
            <a:r>
              <a:rPr lang="ru-RU" sz="1400" b="1" dirty="0">
                <a:latin typeface="Century Gothic" panose="020B0502020202020204" pitchFamily="34" charset="0"/>
              </a:rPr>
              <a:t> «Культурно-Досуговый Центр «РОДИНА</a:t>
            </a:r>
            <a:r>
              <a:rPr lang="ru-RU" sz="1400" b="1" dirty="0" smtClean="0">
                <a:latin typeface="Century Gothic" panose="020B0502020202020204" pitchFamily="34" charset="0"/>
              </a:rPr>
              <a:t>»;</a:t>
            </a:r>
          </a:p>
          <a:p>
            <a:pPr marL="379730" indent="-228600" algn="just">
              <a:buClr>
                <a:srgbClr val="538CD3"/>
              </a:buClr>
              <a:buFont typeface="Wingdings"/>
              <a:buChar char=""/>
              <a:tabLst>
                <a:tab pos="380365" algn="l"/>
              </a:tabLst>
            </a:pPr>
            <a:r>
              <a:rPr lang="ru-RU" sz="1400" dirty="0" smtClean="0">
                <a:latin typeface="Century Gothic" panose="020B0502020202020204" pitchFamily="34" charset="0"/>
              </a:rPr>
              <a:t>Муниципальное </a:t>
            </a:r>
            <a:r>
              <a:rPr lang="ru-RU" sz="1400" dirty="0">
                <a:latin typeface="Century Gothic" panose="020B0502020202020204" pitchFamily="34" charset="0"/>
              </a:rPr>
              <a:t>бюджетное учреждение культуры</a:t>
            </a:r>
            <a:r>
              <a:rPr lang="ru-RU" sz="1400" b="1" dirty="0">
                <a:latin typeface="Century Gothic" panose="020B0502020202020204" pitchFamily="34" charset="0"/>
              </a:rPr>
              <a:t> «Парки культуры и отдыха</a:t>
            </a:r>
            <a:r>
              <a:rPr lang="ru-RU" sz="1400" b="1" dirty="0" smtClean="0">
                <a:latin typeface="Century Gothic" panose="020B0502020202020204" pitchFamily="34" charset="0"/>
              </a:rPr>
              <a:t>»;</a:t>
            </a:r>
          </a:p>
          <a:p>
            <a:pPr marL="379730" indent="-228600" algn="just">
              <a:buClr>
                <a:srgbClr val="538CD3"/>
              </a:buClr>
              <a:buFont typeface="Wingdings"/>
              <a:buChar char=""/>
              <a:tabLst>
                <a:tab pos="380365" algn="l"/>
              </a:tabLst>
            </a:pPr>
            <a:r>
              <a:rPr lang="ru-RU" sz="1400" dirty="0" smtClean="0">
                <a:latin typeface="Century Gothic" panose="020B0502020202020204" pitchFamily="34" charset="0"/>
              </a:rPr>
              <a:t>Муниципальное </a:t>
            </a:r>
            <a:r>
              <a:rPr lang="ru-RU" sz="1400" dirty="0">
                <a:latin typeface="Century Gothic" panose="020B0502020202020204" pitchFamily="34" charset="0"/>
              </a:rPr>
              <a:t>бюджетное учреждение</a:t>
            </a:r>
            <a:r>
              <a:rPr lang="ru-RU" sz="1400" b="1" dirty="0">
                <a:latin typeface="Century Gothic" panose="020B0502020202020204" pitchFamily="34" charset="0"/>
              </a:rPr>
              <a:t> «Центральная городская библиотека».</a:t>
            </a:r>
          </a:p>
          <a:p>
            <a:pPr algn="just">
              <a:lnSpc>
                <a:spcPct val="100000"/>
              </a:lnSpc>
              <a:spcBef>
                <a:spcPts val="20"/>
              </a:spcBef>
            </a:pPr>
            <a:endParaRPr sz="1700" b="1" dirty="0">
              <a:latin typeface="Century Gothic" panose="020B0502020202020204" pitchFamily="34" charset="0"/>
              <a:cs typeface="Times New Roman"/>
            </a:endParaRPr>
          </a:p>
        </p:txBody>
      </p:sp>
      <p:sp>
        <p:nvSpPr>
          <p:cNvPr id="6" name="object 6"/>
          <p:cNvSpPr/>
          <p:nvPr/>
        </p:nvSpPr>
        <p:spPr>
          <a:xfrm>
            <a:off x="245865" y="2727990"/>
            <a:ext cx="7073646" cy="4284726"/>
          </a:xfrm>
          <a:prstGeom prst="rect">
            <a:avLst/>
          </a:prstGeom>
          <a:blipFill>
            <a:blip r:embed="rId2" cstate="print"/>
            <a:stretch>
              <a:fillRect/>
            </a:stretch>
          </a:blipFill>
        </p:spPr>
        <p:txBody>
          <a:bodyPr wrap="square" lIns="0" tIns="0" rIns="0" bIns="0" rtlCol="0"/>
          <a:lstStyle/>
          <a:p>
            <a:endParaRPr/>
          </a:p>
        </p:txBody>
      </p:sp>
      <p:sp>
        <p:nvSpPr>
          <p:cNvPr id="27" name="object 27"/>
          <p:cNvSpPr txBox="1"/>
          <p:nvPr/>
        </p:nvSpPr>
        <p:spPr>
          <a:xfrm>
            <a:off x="524307" y="215925"/>
            <a:ext cx="6978015" cy="2502608"/>
          </a:xfrm>
          <a:prstGeom prst="rect">
            <a:avLst/>
          </a:prstGeom>
        </p:spPr>
        <p:txBody>
          <a:bodyPr vert="horz" wrap="square" lIns="0" tIns="12065" rIns="0" bIns="0" rtlCol="0">
            <a:spAutoFit/>
          </a:bodyPr>
          <a:lstStyle/>
          <a:p>
            <a:pPr marR="5080" algn="r">
              <a:lnSpc>
                <a:spcPct val="100000"/>
              </a:lnSpc>
              <a:spcBef>
                <a:spcPts val="95"/>
              </a:spcBef>
            </a:pPr>
            <a:r>
              <a:rPr lang="ru-RU" sz="1600" b="1" dirty="0" smtClean="0">
                <a:latin typeface="Century Gothic" panose="020B0502020202020204" pitchFamily="34" charset="0"/>
                <a:cs typeface="Times New Roman"/>
              </a:rPr>
              <a:t>34</a:t>
            </a:r>
            <a:endParaRPr sz="1600" dirty="0" smtClean="0">
              <a:latin typeface="Century Gothic" panose="020B0502020202020204" pitchFamily="34" charset="0"/>
              <a:cs typeface="Times New Roman"/>
            </a:endParaRPr>
          </a:p>
          <a:p>
            <a:pPr marR="5080" algn="ctr">
              <a:lnSpc>
                <a:spcPts val="2039"/>
              </a:lnSpc>
              <a:spcBef>
                <a:spcPts val="265"/>
              </a:spcBef>
            </a:pPr>
            <a:r>
              <a:rPr lang="ru-RU" sz="2000" b="1" u="sng" spc="-5" dirty="0" smtClean="0">
                <a:latin typeface="Century Gothic" panose="020B0502020202020204" pitchFamily="34" charset="0"/>
                <a:cs typeface="Franklin Gothic Medium"/>
              </a:rPr>
              <a:t>Муниципальная программа</a:t>
            </a:r>
            <a:r>
              <a:rPr lang="ru-RU" sz="2000" b="1" u="sng" spc="-5" dirty="0" smtClean="0">
                <a:solidFill>
                  <a:srgbClr val="964A7B"/>
                </a:solidFill>
                <a:latin typeface="Century Gothic" panose="020B0502020202020204" pitchFamily="34" charset="0"/>
                <a:cs typeface="Franklin Gothic Medium"/>
              </a:rPr>
              <a:t> </a:t>
            </a:r>
          </a:p>
          <a:p>
            <a:pPr marR="5080" algn="ctr">
              <a:lnSpc>
                <a:spcPts val="2039"/>
              </a:lnSpc>
              <a:spcBef>
                <a:spcPts val="265"/>
              </a:spcBef>
            </a:pPr>
            <a:r>
              <a:rPr lang="ru-RU" b="1" u="sng" spc="-5" dirty="0" smtClean="0">
                <a:solidFill>
                  <a:srgbClr val="964A7B"/>
                </a:solidFill>
                <a:latin typeface="Century Gothic" panose="020B0502020202020204" pitchFamily="34" charset="0"/>
                <a:cs typeface="Franklin Gothic Medium"/>
              </a:rPr>
              <a:t>«Культура города Невинномысска»</a:t>
            </a:r>
            <a:endParaRPr lang="ru-RU" b="1" dirty="0">
              <a:latin typeface="Century Gothic" panose="020B0502020202020204" pitchFamily="34" charset="0"/>
              <a:cs typeface="Franklin Gothic Medium"/>
            </a:endParaRPr>
          </a:p>
          <a:p>
            <a:pPr marR="281940" algn="ctr">
              <a:lnSpc>
                <a:spcPct val="100000"/>
              </a:lnSpc>
              <a:spcBef>
                <a:spcPts val="1130"/>
              </a:spcBef>
            </a:pPr>
            <a:r>
              <a:rPr sz="1500" b="1" spc="-5" dirty="0" smtClean="0">
                <a:latin typeface="Century Gothic" panose="020B0502020202020204" pitchFamily="34" charset="0"/>
                <a:cs typeface="Cambria"/>
              </a:rPr>
              <a:t>РАСХОДЫ</a:t>
            </a:r>
            <a:r>
              <a:rPr sz="1500" b="1" spc="-5" dirty="0">
                <a:latin typeface="Century Gothic" panose="020B0502020202020204" pitchFamily="34" charset="0"/>
                <a:cs typeface="Cambria"/>
              </a:rPr>
              <a:t>:</a:t>
            </a:r>
            <a:endParaRPr sz="1500" b="1" dirty="0">
              <a:latin typeface="Century Gothic" panose="020B0502020202020204" pitchFamily="34" charset="0"/>
              <a:cs typeface="Cambria"/>
            </a:endParaRPr>
          </a:p>
          <a:p>
            <a:pPr marR="283210" algn="ctr">
              <a:lnSpc>
                <a:spcPct val="100000"/>
              </a:lnSpc>
              <a:spcBef>
                <a:spcPts val="155"/>
              </a:spcBef>
            </a:pPr>
            <a:r>
              <a:rPr sz="1500" b="1" spc="-5" dirty="0" smtClean="0">
                <a:latin typeface="Century Gothic" panose="020B0502020202020204" pitchFamily="34" charset="0"/>
                <a:cs typeface="Cambria"/>
              </a:rPr>
              <a:t>202</a:t>
            </a:r>
            <a:r>
              <a:rPr lang="ru-RU" sz="1500" b="1" spc="-5" dirty="0" smtClean="0">
                <a:latin typeface="Century Gothic" panose="020B0502020202020204" pitchFamily="34" charset="0"/>
                <a:cs typeface="Cambria"/>
              </a:rPr>
              <a:t>2</a:t>
            </a:r>
            <a:r>
              <a:rPr sz="1500" b="1" spc="-5" dirty="0" smtClean="0">
                <a:latin typeface="Century Gothic" panose="020B0502020202020204" pitchFamily="34" charset="0"/>
                <a:cs typeface="Cambria"/>
              </a:rPr>
              <a:t> </a:t>
            </a:r>
            <a:r>
              <a:rPr sz="1500" b="1" spc="-5" dirty="0">
                <a:latin typeface="Century Gothic" panose="020B0502020202020204" pitchFamily="34" charset="0"/>
                <a:cs typeface="Cambria"/>
              </a:rPr>
              <a:t>ГОД </a:t>
            </a:r>
            <a:r>
              <a:rPr sz="1500" b="1" dirty="0">
                <a:latin typeface="Century Gothic" panose="020B0502020202020204" pitchFamily="34" charset="0"/>
                <a:cs typeface="Cambria"/>
              </a:rPr>
              <a:t>– </a:t>
            </a:r>
            <a:r>
              <a:rPr lang="ru-RU" sz="1500" b="1" dirty="0" smtClean="0">
                <a:latin typeface="Century Gothic" panose="020B0502020202020204" pitchFamily="34" charset="0"/>
                <a:cs typeface="Cambria"/>
              </a:rPr>
              <a:t>104,8</a:t>
            </a:r>
            <a:r>
              <a:rPr sz="1500" b="1" spc="-5" dirty="0" smtClean="0">
                <a:latin typeface="Century Gothic" panose="020B0502020202020204" pitchFamily="34" charset="0"/>
                <a:cs typeface="Cambria"/>
              </a:rPr>
              <a:t> </a:t>
            </a:r>
            <a:r>
              <a:rPr sz="1500" b="1" dirty="0">
                <a:latin typeface="Century Gothic" panose="020B0502020202020204" pitchFamily="34" charset="0"/>
                <a:cs typeface="Cambria"/>
              </a:rPr>
              <a:t>МЛН. </a:t>
            </a:r>
            <a:r>
              <a:rPr sz="1500" b="1" spc="-5" dirty="0">
                <a:latin typeface="Century Gothic" panose="020B0502020202020204" pitchFamily="34" charset="0"/>
                <a:cs typeface="Cambria"/>
              </a:rPr>
              <a:t>РУБЛЕЙ, </a:t>
            </a:r>
            <a:r>
              <a:rPr sz="1500" b="1" spc="-10" dirty="0" smtClean="0">
                <a:latin typeface="Century Gothic" panose="020B0502020202020204" pitchFamily="34" charset="0"/>
                <a:cs typeface="Cambria"/>
              </a:rPr>
              <a:t>202</a:t>
            </a:r>
            <a:r>
              <a:rPr lang="ru-RU" sz="1500" b="1" spc="-10" dirty="0" smtClean="0">
                <a:latin typeface="Century Gothic" panose="020B0502020202020204" pitchFamily="34" charset="0"/>
                <a:cs typeface="Cambria"/>
              </a:rPr>
              <a:t>3</a:t>
            </a:r>
            <a:r>
              <a:rPr sz="1500" b="1" spc="-10" dirty="0" smtClean="0">
                <a:latin typeface="Century Gothic" panose="020B0502020202020204" pitchFamily="34" charset="0"/>
                <a:cs typeface="Cambria"/>
              </a:rPr>
              <a:t> </a:t>
            </a:r>
            <a:r>
              <a:rPr sz="1500" b="1" dirty="0">
                <a:latin typeface="Century Gothic" panose="020B0502020202020204" pitchFamily="34" charset="0"/>
                <a:cs typeface="Cambria"/>
              </a:rPr>
              <a:t>ГОД – </a:t>
            </a:r>
            <a:r>
              <a:rPr lang="ru-RU" sz="1500" b="1" dirty="0" smtClean="0">
                <a:latin typeface="Century Gothic" panose="020B0502020202020204" pitchFamily="34" charset="0"/>
                <a:cs typeface="Cambria"/>
              </a:rPr>
              <a:t>99,0</a:t>
            </a:r>
            <a:r>
              <a:rPr sz="1500" b="1" spc="-5" dirty="0" smtClean="0">
                <a:latin typeface="Century Gothic" panose="020B0502020202020204" pitchFamily="34" charset="0"/>
                <a:cs typeface="Cambria"/>
              </a:rPr>
              <a:t> </a:t>
            </a:r>
            <a:r>
              <a:rPr sz="1500" b="1" spc="-5" dirty="0">
                <a:latin typeface="Century Gothic" panose="020B0502020202020204" pitchFamily="34" charset="0"/>
                <a:cs typeface="Cambria"/>
              </a:rPr>
              <a:t>МЛН.</a:t>
            </a:r>
            <a:r>
              <a:rPr sz="1500" b="1" spc="30" dirty="0">
                <a:latin typeface="Century Gothic" panose="020B0502020202020204" pitchFamily="34" charset="0"/>
                <a:cs typeface="Cambria"/>
              </a:rPr>
              <a:t> </a:t>
            </a:r>
            <a:r>
              <a:rPr sz="1500" b="1" spc="-5" dirty="0">
                <a:latin typeface="Century Gothic" panose="020B0502020202020204" pitchFamily="34" charset="0"/>
                <a:cs typeface="Cambria"/>
              </a:rPr>
              <a:t>РУБЛЕЙ,</a:t>
            </a:r>
            <a:endParaRPr sz="1500" b="1" dirty="0">
              <a:latin typeface="Century Gothic" panose="020B0502020202020204" pitchFamily="34" charset="0"/>
              <a:cs typeface="Cambria"/>
            </a:endParaRPr>
          </a:p>
          <a:p>
            <a:pPr marL="1940560">
              <a:lnSpc>
                <a:spcPct val="100000"/>
              </a:lnSpc>
              <a:spcBef>
                <a:spcPts val="155"/>
              </a:spcBef>
            </a:pPr>
            <a:r>
              <a:rPr sz="1500" b="1" spc="-5" dirty="0" smtClean="0">
                <a:latin typeface="Century Gothic" panose="020B0502020202020204" pitchFamily="34" charset="0"/>
                <a:cs typeface="Cambria"/>
              </a:rPr>
              <a:t>202</a:t>
            </a:r>
            <a:r>
              <a:rPr lang="ru-RU" sz="1500" b="1" spc="-5" dirty="0" smtClean="0">
                <a:latin typeface="Century Gothic" panose="020B0502020202020204" pitchFamily="34" charset="0"/>
                <a:cs typeface="Cambria"/>
              </a:rPr>
              <a:t>4</a:t>
            </a:r>
            <a:r>
              <a:rPr sz="1500" b="1" spc="-5" dirty="0" smtClean="0">
                <a:latin typeface="Century Gothic" panose="020B0502020202020204" pitchFamily="34" charset="0"/>
                <a:cs typeface="Cambria"/>
              </a:rPr>
              <a:t> </a:t>
            </a:r>
            <a:r>
              <a:rPr sz="1500" b="1" spc="-5" dirty="0">
                <a:latin typeface="Century Gothic" panose="020B0502020202020204" pitchFamily="34" charset="0"/>
                <a:cs typeface="Cambria"/>
              </a:rPr>
              <a:t>ГОД </a:t>
            </a:r>
            <a:r>
              <a:rPr sz="1500" b="1" dirty="0">
                <a:latin typeface="Century Gothic" panose="020B0502020202020204" pitchFamily="34" charset="0"/>
                <a:cs typeface="Cambria"/>
              </a:rPr>
              <a:t>– </a:t>
            </a:r>
            <a:r>
              <a:rPr lang="ru-RU" sz="1500" b="1" dirty="0" smtClean="0">
                <a:latin typeface="Century Gothic" panose="020B0502020202020204" pitchFamily="34" charset="0"/>
                <a:cs typeface="Cambria"/>
              </a:rPr>
              <a:t>96,4</a:t>
            </a:r>
            <a:r>
              <a:rPr sz="1500" b="1" spc="-5" dirty="0" smtClean="0">
                <a:latin typeface="Century Gothic" panose="020B0502020202020204" pitchFamily="34" charset="0"/>
                <a:cs typeface="Cambria"/>
              </a:rPr>
              <a:t> </a:t>
            </a:r>
            <a:r>
              <a:rPr sz="1500" b="1" dirty="0">
                <a:latin typeface="Century Gothic" panose="020B0502020202020204" pitchFamily="34" charset="0"/>
                <a:cs typeface="Cambria"/>
              </a:rPr>
              <a:t>МЛН.</a:t>
            </a:r>
            <a:r>
              <a:rPr sz="1500" b="1" spc="-50" dirty="0">
                <a:latin typeface="Century Gothic" panose="020B0502020202020204" pitchFamily="34" charset="0"/>
                <a:cs typeface="Cambria"/>
              </a:rPr>
              <a:t> </a:t>
            </a:r>
            <a:r>
              <a:rPr sz="1500" b="1" spc="-5" dirty="0">
                <a:latin typeface="Century Gothic" panose="020B0502020202020204" pitchFamily="34" charset="0"/>
                <a:cs typeface="Cambria"/>
              </a:rPr>
              <a:t>РУБЛЕЙ</a:t>
            </a:r>
            <a:endParaRPr sz="1500" b="1" dirty="0">
              <a:latin typeface="Century Gothic" panose="020B0502020202020204" pitchFamily="34" charset="0"/>
              <a:cs typeface="Cambria"/>
            </a:endParaRPr>
          </a:p>
          <a:p>
            <a:pPr marL="12700">
              <a:lnSpc>
                <a:spcPct val="100000"/>
              </a:lnSpc>
              <a:spcBef>
                <a:spcPts val="1165"/>
              </a:spcBef>
            </a:pPr>
            <a:endParaRPr lang="ru-RU" sz="1500" b="1" spc="-5" dirty="0" smtClean="0">
              <a:solidFill>
                <a:srgbClr val="4AACC5"/>
              </a:solidFill>
              <a:latin typeface="Calibri"/>
              <a:cs typeface="Calibri"/>
            </a:endParaRPr>
          </a:p>
          <a:p>
            <a:pPr marL="12700">
              <a:lnSpc>
                <a:spcPct val="100000"/>
              </a:lnSpc>
              <a:spcBef>
                <a:spcPts val="1165"/>
              </a:spcBef>
            </a:pPr>
            <a:r>
              <a:rPr sz="1500" b="1" spc="-5" dirty="0" smtClean="0">
                <a:solidFill>
                  <a:srgbClr val="4AACC5"/>
                </a:solidFill>
                <a:latin typeface="Century Gothic" panose="020B0502020202020204" pitchFamily="34" charset="0"/>
                <a:cs typeface="Calibri"/>
              </a:rPr>
              <a:t>ДИНАМИКА</a:t>
            </a:r>
            <a:r>
              <a:rPr sz="1500" b="1" spc="-80" dirty="0" smtClean="0">
                <a:solidFill>
                  <a:srgbClr val="4AACC5"/>
                </a:solidFill>
                <a:latin typeface="Century Gothic" panose="020B0502020202020204" pitchFamily="34" charset="0"/>
                <a:cs typeface="Calibri"/>
              </a:rPr>
              <a:t> </a:t>
            </a:r>
            <a:r>
              <a:rPr sz="1500" b="1" dirty="0" smtClean="0">
                <a:solidFill>
                  <a:srgbClr val="4AACC5"/>
                </a:solidFill>
                <a:latin typeface="Century Gothic" panose="020B0502020202020204" pitchFamily="34" charset="0"/>
                <a:cs typeface="Calibri"/>
              </a:rPr>
              <a:t>РАСХОДОВ</a:t>
            </a:r>
            <a:r>
              <a:rPr lang="ru-RU" sz="1500" dirty="0" smtClean="0">
                <a:latin typeface="Century Gothic" panose="020B0502020202020204" pitchFamily="34" charset="0"/>
                <a:cs typeface="Calibri"/>
              </a:rPr>
              <a:t>                                                                 </a:t>
            </a:r>
            <a:r>
              <a:rPr lang="ru-RU" sz="1200" spc="-10" dirty="0" smtClean="0">
                <a:solidFill>
                  <a:srgbClr val="16375E"/>
                </a:solidFill>
                <a:latin typeface="Century Gothic" panose="020B0502020202020204" pitchFamily="34" charset="0"/>
                <a:cs typeface="Times New Roman"/>
              </a:rPr>
              <a:t>млн</a:t>
            </a:r>
            <a:r>
              <a:rPr sz="1200" spc="-5" dirty="0" smtClean="0">
                <a:solidFill>
                  <a:srgbClr val="16375E"/>
                </a:solidFill>
                <a:latin typeface="Century Gothic" panose="020B0502020202020204" pitchFamily="34" charset="0"/>
                <a:cs typeface="Times New Roman"/>
              </a:rPr>
              <a:t>.</a:t>
            </a:r>
            <a:r>
              <a:rPr lang="ru-RU" sz="1200" spc="-5" dirty="0" smtClean="0">
                <a:solidFill>
                  <a:srgbClr val="16375E"/>
                </a:solidFill>
                <a:latin typeface="Century Gothic" panose="020B0502020202020204" pitchFamily="34" charset="0"/>
                <a:cs typeface="Times New Roman"/>
              </a:rPr>
              <a:t> </a:t>
            </a:r>
            <a:r>
              <a:rPr lang="ru-RU" sz="1200" spc="-20" dirty="0" smtClean="0">
                <a:solidFill>
                  <a:srgbClr val="16375E"/>
                </a:solidFill>
                <a:latin typeface="Century Gothic" panose="020B0502020202020204" pitchFamily="34" charset="0"/>
                <a:cs typeface="Times New Roman"/>
              </a:rPr>
              <a:t>рублей</a:t>
            </a:r>
            <a:endParaRPr sz="1200" dirty="0">
              <a:latin typeface="Century Gothic" panose="020B0502020202020204" pitchFamily="34" charset="0"/>
              <a:cs typeface="Times New Roman"/>
            </a:endParaRPr>
          </a:p>
        </p:txBody>
      </p:sp>
      <p:graphicFrame>
        <p:nvGraphicFramePr>
          <p:cNvPr id="38" name="Диаграмма 37"/>
          <p:cNvGraphicFramePr/>
          <p:nvPr>
            <p:extLst>
              <p:ext uri="{D42A27DB-BD31-4B8C-83A1-F6EECF244321}">
                <p14:modId xmlns:p14="http://schemas.microsoft.com/office/powerpoint/2010/main" val="2083282925"/>
              </p:ext>
            </p:extLst>
          </p:nvPr>
        </p:nvGraphicFramePr>
        <p:xfrm>
          <a:off x="425450" y="2984500"/>
          <a:ext cx="6611613" cy="3358444"/>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1"/>
          <p:cNvSpPr txBox="1"/>
          <p:nvPr/>
        </p:nvSpPr>
        <p:spPr>
          <a:xfrm>
            <a:off x="2863850" y="3011791"/>
            <a:ext cx="533400" cy="26261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u="sng" dirty="0" smtClean="0">
                <a:latin typeface="Century Gothic" panose="020B0502020202020204" pitchFamily="34" charset="0"/>
              </a:rPr>
              <a:t>104,8</a:t>
            </a:r>
            <a:endParaRPr lang="ru-RU" sz="1400" b="1" u="sng" dirty="0">
              <a:latin typeface="Century Gothic" panose="020B0502020202020204" pitchFamily="34" charset="0"/>
            </a:endParaRPr>
          </a:p>
        </p:txBody>
      </p:sp>
      <p:sp>
        <p:nvSpPr>
          <p:cNvPr id="40" name="TextBox 1"/>
          <p:cNvSpPr txBox="1"/>
          <p:nvPr/>
        </p:nvSpPr>
        <p:spPr>
          <a:xfrm>
            <a:off x="4013314" y="3029355"/>
            <a:ext cx="533400" cy="26261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u="sng" dirty="0" smtClean="0">
                <a:latin typeface="Century Gothic" panose="020B0502020202020204" pitchFamily="34" charset="0"/>
              </a:rPr>
              <a:t>99,0</a:t>
            </a:r>
            <a:endParaRPr lang="ru-RU" sz="1400" b="1" u="sng" dirty="0">
              <a:latin typeface="Century Gothic" panose="020B0502020202020204" pitchFamily="34" charset="0"/>
            </a:endParaRPr>
          </a:p>
        </p:txBody>
      </p:sp>
      <p:sp>
        <p:nvSpPr>
          <p:cNvPr id="41" name="TextBox 1"/>
          <p:cNvSpPr txBox="1"/>
          <p:nvPr/>
        </p:nvSpPr>
        <p:spPr>
          <a:xfrm>
            <a:off x="5139113" y="3046919"/>
            <a:ext cx="533400" cy="26261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u="sng" dirty="0" smtClean="0">
                <a:latin typeface="Century Gothic" panose="020B0502020202020204" pitchFamily="34" charset="0"/>
              </a:rPr>
              <a:t>96,4</a:t>
            </a:r>
            <a:endParaRPr lang="ru-RU" sz="1400" b="1" u="sng" dirty="0">
              <a:latin typeface="Century Gothic" panose="020B0502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24820" y="-12389"/>
            <a:ext cx="3353944" cy="256472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89444" y="219858"/>
            <a:ext cx="6989320" cy="1784976"/>
          </a:xfrm>
          <a:prstGeom prst="rect">
            <a:avLst/>
          </a:prstGeom>
        </p:spPr>
        <p:txBody>
          <a:bodyPr vert="horz" wrap="square" lIns="0" tIns="12065" rIns="0" bIns="0" rtlCol="0">
            <a:spAutoFit/>
          </a:bodyPr>
          <a:lstStyle/>
          <a:p>
            <a:pPr marR="5080" algn="r">
              <a:lnSpc>
                <a:spcPct val="100000"/>
              </a:lnSpc>
              <a:spcBef>
                <a:spcPts val="95"/>
              </a:spcBef>
            </a:pPr>
            <a:r>
              <a:rPr lang="ru-RU" sz="1600" b="1" dirty="0" smtClean="0">
                <a:latin typeface="Century Gothic" panose="020B0502020202020204" pitchFamily="34" charset="0"/>
                <a:cs typeface="Times New Roman"/>
              </a:rPr>
              <a:t>35</a:t>
            </a:r>
            <a:endParaRPr sz="1600" dirty="0">
              <a:latin typeface="Century Gothic" panose="020B0502020202020204" pitchFamily="34" charset="0"/>
              <a:cs typeface="Times New Roman"/>
            </a:endParaRPr>
          </a:p>
          <a:p>
            <a:pPr>
              <a:lnSpc>
                <a:spcPct val="100000"/>
              </a:lnSpc>
            </a:pPr>
            <a:endParaRPr sz="1600" dirty="0">
              <a:latin typeface="Times New Roman"/>
              <a:cs typeface="Times New Roman"/>
            </a:endParaRPr>
          </a:p>
          <a:p>
            <a:pPr marL="12700">
              <a:lnSpc>
                <a:spcPct val="100000"/>
              </a:lnSpc>
            </a:pPr>
            <a:r>
              <a:rPr sz="1600" b="1" dirty="0" smtClean="0">
                <a:solidFill>
                  <a:srgbClr val="4AACC5"/>
                </a:solidFill>
                <a:latin typeface="Century Gothic" panose="020B0502020202020204" pitchFamily="34" charset="0"/>
                <a:cs typeface="Calibri"/>
              </a:rPr>
              <a:t>МЕРОПРИЯТИЯ </a:t>
            </a:r>
            <a:r>
              <a:rPr sz="1600" b="1" spc="-5" dirty="0">
                <a:solidFill>
                  <a:srgbClr val="4AACC5"/>
                </a:solidFill>
                <a:latin typeface="Century Gothic" panose="020B0502020202020204" pitchFamily="34" charset="0"/>
                <a:cs typeface="Calibri"/>
              </a:rPr>
              <a:t>МУНИЦИПАЛЬНОЙ</a:t>
            </a:r>
            <a:r>
              <a:rPr sz="1600" b="1" spc="-35" dirty="0">
                <a:solidFill>
                  <a:srgbClr val="4AACC5"/>
                </a:solidFill>
                <a:latin typeface="Century Gothic" panose="020B0502020202020204" pitchFamily="34" charset="0"/>
                <a:cs typeface="Calibri"/>
              </a:rPr>
              <a:t> </a:t>
            </a:r>
            <a:endParaRPr lang="ru-RU" sz="1600" b="1" spc="-35" dirty="0" smtClean="0">
              <a:solidFill>
                <a:srgbClr val="4AACC5"/>
              </a:solidFill>
              <a:latin typeface="Century Gothic" panose="020B0502020202020204" pitchFamily="34" charset="0"/>
              <a:cs typeface="Calibri"/>
            </a:endParaRPr>
          </a:p>
          <a:p>
            <a:pPr marL="12700">
              <a:lnSpc>
                <a:spcPct val="100000"/>
              </a:lnSpc>
            </a:pPr>
            <a:r>
              <a:rPr sz="1600" b="1" spc="-5" dirty="0" smtClean="0">
                <a:solidFill>
                  <a:srgbClr val="4AACC5"/>
                </a:solidFill>
                <a:latin typeface="Century Gothic" panose="020B0502020202020204" pitchFamily="34" charset="0"/>
                <a:cs typeface="Calibri"/>
              </a:rPr>
              <a:t>ПРОГРАММЫ</a:t>
            </a:r>
            <a:r>
              <a:rPr lang="ru-RU" sz="1600" dirty="0">
                <a:latin typeface="Century Gothic" panose="020B0502020202020204" pitchFamily="34" charset="0"/>
                <a:cs typeface="Calibri"/>
              </a:rPr>
              <a:t> </a:t>
            </a:r>
            <a:r>
              <a:rPr lang="ru-RU" sz="1600" b="1" spc="-5" dirty="0" smtClean="0">
                <a:solidFill>
                  <a:srgbClr val="4AACC5"/>
                </a:solidFill>
                <a:latin typeface="Century Gothic" panose="020B0502020202020204" pitchFamily="34" charset="0"/>
                <a:cs typeface="Franklin Gothic Medium"/>
              </a:rPr>
              <a:t>«КУЛЬТУРА ГОРОДА </a:t>
            </a:r>
          </a:p>
          <a:p>
            <a:pPr marL="12700">
              <a:lnSpc>
                <a:spcPct val="100000"/>
              </a:lnSpc>
            </a:pPr>
            <a:r>
              <a:rPr lang="ru-RU" sz="1600" b="1" spc="-5" dirty="0" smtClean="0">
                <a:solidFill>
                  <a:srgbClr val="4AACC5"/>
                </a:solidFill>
                <a:latin typeface="Century Gothic" panose="020B0502020202020204" pitchFamily="34" charset="0"/>
                <a:cs typeface="Franklin Gothic Medium"/>
              </a:rPr>
              <a:t>НЕВИННОМЫССКА»</a:t>
            </a:r>
            <a:r>
              <a:rPr lang="ru-RU" sz="1600" b="1" spc="-5" dirty="0" smtClean="0">
                <a:solidFill>
                  <a:srgbClr val="4AACC5"/>
                </a:solidFill>
                <a:latin typeface="Calibri"/>
                <a:cs typeface="Calibri"/>
              </a:rPr>
              <a:t>  </a:t>
            </a:r>
          </a:p>
          <a:p>
            <a:pPr marL="12700" marR="561340">
              <a:lnSpc>
                <a:spcPct val="109700"/>
              </a:lnSpc>
              <a:spcBef>
                <a:spcPts val="10"/>
              </a:spcBef>
            </a:pPr>
            <a:r>
              <a:rPr sz="1600" b="1" dirty="0" smtClean="0">
                <a:solidFill>
                  <a:srgbClr val="4AACC5"/>
                </a:solidFill>
                <a:latin typeface="Century Gothic" panose="020B0502020202020204" pitchFamily="34" charset="0"/>
                <a:cs typeface="Calibri"/>
              </a:rPr>
              <a:t>НА </a:t>
            </a:r>
            <a:r>
              <a:rPr sz="1600" b="1" spc="-5" dirty="0" smtClean="0">
                <a:solidFill>
                  <a:srgbClr val="4AACC5"/>
                </a:solidFill>
                <a:latin typeface="Century Gothic" panose="020B0502020202020204" pitchFamily="34" charset="0"/>
                <a:cs typeface="Calibri"/>
              </a:rPr>
              <a:t>202</a:t>
            </a:r>
            <a:r>
              <a:rPr lang="ru-RU" sz="1600" b="1" spc="-5" dirty="0" smtClean="0">
                <a:solidFill>
                  <a:srgbClr val="4AACC5"/>
                </a:solidFill>
                <a:latin typeface="Century Gothic" panose="020B0502020202020204" pitchFamily="34" charset="0"/>
                <a:cs typeface="Calibri"/>
              </a:rPr>
              <a:t>2</a:t>
            </a:r>
            <a:r>
              <a:rPr sz="1600" b="1" spc="-5" dirty="0" smtClean="0">
                <a:solidFill>
                  <a:srgbClr val="4AACC5"/>
                </a:solidFill>
                <a:latin typeface="Century Gothic" panose="020B0502020202020204" pitchFamily="34" charset="0"/>
                <a:cs typeface="Calibri"/>
              </a:rPr>
              <a:t> </a:t>
            </a:r>
            <a:r>
              <a:rPr sz="1600" b="1" spc="-5" dirty="0">
                <a:solidFill>
                  <a:srgbClr val="4AACC5"/>
                </a:solidFill>
                <a:latin typeface="Century Gothic" panose="020B0502020202020204" pitchFamily="34" charset="0"/>
                <a:cs typeface="Calibri"/>
              </a:rPr>
              <a:t>ГОД </a:t>
            </a:r>
            <a:r>
              <a:rPr sz="1600" b="1" dirty="0">
                <a:solidFill>
                  <a:srgbClr val="4AACC5"/>
                </a:solidFill>
                <a:latin typeface="Century Gothic" panose="020B0502020202020204" pitchFamily="34" charset="0"/>
                <a:cs typeface="Calibri"/>
              </a:rPr>
              <a:t>– </a:t>
            </a:r>
            <a:r>
              <a:rPr lang="ru-RU" sz="1600" b="1" dirty="0" smtClean="0">
                <a:solidFill>
                  <a:srgbClr val="4AACC5"/>
                </a:solidFill>
                <a:latin typeface="Century Gothic" panose="020B0502020202020204" pitchFamily="34" charset="0"/>
                <a:cs typeface="Calibri"/>
              </a:rPr>
              <a:t>104,8</a:t>
            </a:r>
            <a:r>
              <a:rPr lang="ru-RU" sz="1600" b="1" dirty="0">
                <a:solidFill>
                  <a:srgbClr val="4AACC5"/>
                </a:solidFill>
                <a:latin typeface="Century Gothic" panose="020B0502020202020204" pitchFamily="34" charset="0"/>
                <a:cs typeface="Calibri"/>
              </a:rPr>
              <a:t> </a:t>
            </a:r>
            <a:r>
              <a:rPr sz="1600" b="1" dirty="0" smtClean="0">
                <a:solidFill>
                  <a:srgbClr val="4AACC5"/>
                </a:solidFill>
                <a:latin typeface="Century Gothic" panose="020B0502020202020204" pitchFamily="34" charset="0"/>
                <a:cs typeface="Calibri"/>
              </a:rPr>
              <a:t>МЛН</a:t>
            </a:r>
            <a:r>
              <a:rPr sz="1600" b="1" dirty="0">
                <a:solidFill>
                  <a:srgbClr val="4AACC5"/>
                </a:solidFill>
                <a:latin typeface="Century Gothic" panose="020B0502020202020204" pitchFamily="34" charset="0"/>
                <a:cs typeface="Calibri"/>
              </a:rPr>
              <a:t>. </a:t>
            </a:r>
            <a:r>
              <a:rPr sz="1600" b="1" spc="-5" dirty="0">
                <a:solidFill>
                  <a:srgbClr val="4AACC5"/>
                </a:solidFill>
                <a:latin typeface="Century Gothic" panose="020B0502020202020204" pitchFamily="34" charset="0"/>
                <a:cs typeface="Calibri"/>
              </a:rPr>
              <a:t>РУБЛЕЙ, </a:t>
            </a:r>
            <a:endParaRPr lang="ru-RU" sz="1600" b="1" spc="-5" dirty="0" smtClean="0">
              <a:solidFill>
                <a:srgbClr val="4AACC5"/>
              </a:solidFill>
              <a:latin typeface="Century Gothic" panose="020B0502020202020204" pitchFamily="34" charset="0"/>
              <a:cs typeface="Calibri"/>
            </a:endParaRPr>
          </a:p>
          <a:p>
            <a:pPr marL="12700" marR="561340">
              <a:lnSpc>
                <a:spcPct val="109700"/>
              </a:lnSpc>
              <a:spcBef>
                <a:spcPts val="10"/>
              </a:spcBef>
            </a:pPr>
            <a:r>
              <a:rPr sz="1600" b="1" dirty="0" smtClean="0">
                <a:solidFill>
                  <a:srgbClr val="4AACC5"/>
                </a:solidFill>
                <a:latin typeface="Century Gothic" panose="020B0502020202020204" pitchFamily="34" charset="0"/>
                <a:cs typeface="Calibri"/>
              </a:rPr>
              <a:t>в </a:t>
            </a:r>
            <a:r>
              <a:rPr sz="1600" b="1" spc="-5" dirty="0">
                <a:solidFill>
                  <a:srgbClr val="4AACC5"/>
                </a:solidFill>
                <a:latin typeface="Century Gothic" panose="020B0502020202020204" pitchFamily="34" charset="0"/>
                <a:cs typeface="Calibri"/>
              </a:rPr>
              <a:t>том</a:t>
            </a:r>
            <a:r>
              <a:rPr sz="1600" b="1" spc="-30" dirty="0">
                <a:solidFill>
                  <a:srgbClr val="4AACC5"/>
                </a:solidFill>
                <a:latin typeface="Century Gothic" panose="020B0502020202020204" pitchFamily="34" charset="0"/>
                <a:cs typeface="Calibri"/>
              </a:rPr>
              <a:t> </a:t>
            </a:r>
            <a:r>
              <a:rPr sz="1600" b="1" spc="-5" dirty="0">
                <a:solidFill>
                  <a:srgbClr val="4AACC5"/>
                </a:solidFill>
                <a:latin typeface="Century Gothic" panose="020B0502020202020204" pitchFamily="34" charset="0"/>
                <a:cs typeface="Calibri"/>
              </a:rPr>
              <a:t>числе:</a:t>
            </a:r>
            <a:endParaRPr sz="1600" dirty="0">
              <a:latin typeface="Century Gothic" panose="020B0502020202020204" pitchFamily="34" charset="0"/>
              <a:cs typeface="Calibri"/>
            </a:endParaRPr>
          </a:p>
        </p:txBody>
      </p:sp>
      <p:sp>
        <p:nvSpPr>
          <p:cNvPr id="6" name="object 6"/>
          <p:cNvSpPr txBox="1"/>
          <p:nvPr/>
        </p:nvSpPr>
        <p:spPr>
          <a:xfrm>
            <a:off x="931722" y="2027757"/>
            <a:ext cx="2680835" cy="563616"/>
          </a:xfrm>
          <a:prstGeom prst="rect">
            <a:avLst/>
          </a:prstGeom>
        </p:spPr>
        <p:txBody>
          <a:bodyPr vert="horz" wrap="square" lIns="0" tIns="24765" rIns="0" bIns="0" rtlCol="0">
            <a:spAutoFit/>
          </a:bodyPr>
          <a:lstStyle/>
          <a:p>
            <a:pPr marL="12700" marR="5080" algn="ctr">
              <a:lnSpc>
                <a:spcPts val="1440"/>
              </a:lnSpc>
              <a:spcBef>
                <a:spcPts val="195"/>
              </a:spcBef>
              <a:buClr>
                <a:srgbClr val="538CD3"/>
              </a:buClr>
              <a:tabLst>
                <a:tab pos="193040" algn="l"/>
              </a:tabLst>
            </a:pPr>
            <a:r>
              <a:rPr lang="ru-RU" sz="1200" b="1" dirty="0" smtClean="0">
                <a:solidFill>
                  <a:schemeClr val="tx2"/>
                </a:solidFill>
                <a:latin typeface="Century Gothic" panose="020B0502020202020204" pitchFamily="34" charset="0"/>
              </a:rPr>
              <a:t>Подпрограмма «Дополнительное </a:t>
            </a:r>
            <a:r>
              <a:rPr lang="ru-RU" sz="1200" b="1" dirty="0">
                <a:solidFill>
                  <a:schemeClr val="tx2"/>
                </a:solidFill>
                <a:latin typeface="Century Gothic" panose="020B0502020202020204" pitchFamily="34" charset="0"/>
              </a:rPr>
              <a:t>образование детей в области искусств</a:t>
            </a:r>
            <a:r>
              <a:rPr lang="ru-RU" sz="1200" b="1" dirty="0" smtClean="0">
                <a:solidFill>
                  <a:schemeClr val="tx2"/>
                </a:solidFill>
                <a:latin typeface="Century Gothic" panose="020B0502020202020204" pitchFamily="34" charset="0"/>
              </a:rPr>
              <a:t>»</a:t>
            </a:r>
            <a:endParaRPr sz="1200" b="1" dirty="0">
              <a:solidFill>
                <a:schemeClr val="tx2"/>
              </a:solidFill>
              <a:latin typeface="Century Gothic" panose="020B0502020202020204" pitchFamily="34" charset="0"/>
              <a:cs typeface="Times New Roman"/>
            </a:endParaRPr>
          </a:p>
        </p:txBody>
      </p:sp>
      <p:sp>
        <p:nvSpPr>
          <p:cNvPr id="12" name="object 12"/>
          <p:cNvSpPr txBox="1"/>
          <p:nvPr/>
        </p:nvSpPr>
        <p:spPr>
          <a:xfrm>
            <a:off x="200175" y="2651183"/>
            <a:ext cx="3565847" cy="1197123"/>
          </a:xfrm>
          <a:prstGeom prst="rect">
            <a:avLst/>
          </a:prstGeom>
        </p:spPr>
        <p:txBody>
          <a:bodyPr vert="horz" wrap="square" lIns="0" tIns="12065" rIns="0" bIns="0" rtlCol="0">
            <a:spAutoFit/>
          </a:bodyPr>
          <a:lstStyle/>
          <a:p>
            <a:pPr marL="298450" indent="-285750" algn="just">
              <a:lnSpc>
                <a:spcPct val="100000"/>
              </a:lnSpc>
              <a:spcBef>
                <a:spcPts val="95"/>
              </a:spcBef>
              <a:buFont typeface="Wingdings" panose="05000000000000000000" pitchFamily="2" charset="2"/>
              <a:buChar char="Ø"/>
            </a:pPr>
            <a:r>
              <a:rPr lang="ru-RU" sz="1100" dirty="0">
                <a:latin typeface="Century Gothic" panose="020B0502020202020204" pitchFamily="34" charset="0"/>
              </a:rPr>
              <a:t>обеспечение деятельности в рамках субсидии на финансовое обеспечение выполнения муниципального задания учреждений </a:t>
            </a:r>
            <a:r>
              <a:rPr lang="ru-RU" sz="1100" dirty="0" smtClean="0">
                <a:latin typeface="Century Gothic" panose="020B0502020202020204" pitchFamily="34" charset="0"/>
              </a:rPr>
              <a:t>МБУ ДО </a:t>
            </a:r>
            <a:r>
              <a:rPr lang="ru-RU" sz="1100" dirty="0">
                <a:latin typeface="Century Gothic" panose="020B0502020202020204" pitchFamily="34" charset="0"/>
              </a:rPr>
              <a:t>«Детская музыкальная школа № 1» и </a:t>
            </a:r>
            <a:r>
              <a:rPr lang="ru-RU" sz="1100" dirty="0" smtClean="0">
                <a:latin typeface="Century Gothic" panose="020B0502020202020204" pitchFamily="34" charset="0"/>
              </a:rPr>
              <a:t>МБУ ДО </a:t>
            </a:r>
            <a:r>
              <a:rPr lang="ru-RU" sz="1100" dirty="0">
                <a:latin typeface="Century Gothic" panose="020B0502020202020204" pitchFamily="34" charset="0"/>
              </a:rPr>
              <a:t>«Детская школа искусств</a:t>
            </a:r>
            <a:r>
              <a:rPr lang="ru-RU" sz="1100" dirty="0" smtClean="0">
                <a:latin typeface="Century Gothic" panose="020B0502020202020204" pitchFamily="34" charset="0"/>
              </a:rPr>
              <a:t>» и </a:t>
            </a:r>
            <a:r>
              <a:rPr lang="ru-RU" sz="1100" dirty="0">
                <a:latin typeface="Century Gothic" panose="020B0502020202020204" pitchFamily="34" charset="0"/>
              </a:rPr>
              <a:t>предоставление субсидии на иные цели для обеспечения охраны объектов</a:t>
            </a:r>
            <a:endParaRPr sz="1100" dirty="0">
              <a:latin typeface="Century Gothic" panose="020B0502020202020204" pitchFamily="34" charset="0"/>
              <a:cs typeface="Times New Roman"/>
            </a:endParaRPr>
          </a:p>
        </p:txBody>
      </p:sp>
      <p:sp>
        <p:nvSpPr>
          <p:cNvPr id="20" name="object 20"/>
          <p:cNvSpPr txBox="1"/>
          <p:nvPr/>
        </p:nvSpPr>
        <p:spPr>
          <a:xfrm>
            <a:off x="489444" y="3872089"/>
            <a:ext cx="3273425" cy="183515"/>
          </a:xfrm>
          <a:prstGeom prst="rect">
            <a:avLst/>
          </a:prstGeom>
          <a:solidFill>
            <a:srgbClr val="B6DDE8"/>
          </a:solidFill>
        </p:spPr>
        <p:txBody>
          <a:bodyPr vert="horz" wrap="square" lIns="0" tIns="0" rIns="0" bIns="0" rtlCol="0">
            <a:spAutoFit/>
          </a:bodyPr>
          <a:lstStyle/>
          <a:p>
            <a:pPr marL="12700" marR="5080" algn="ctr">
              <a:lnSpc>
                <a:spcPts val="1440"/>
              </a:lnSpc>
              <a:spcBef>
                <a:spcPts val="195"/>
              </a:spcBef>
              <a:buClr>
                <a:srgbClr val="538CD3"/>
              </a:buClr>
              <a:tabLst>
                <a:tab pos="193040" algn="l"/>
              </a:tabLst>
            </a:pPr>
            <a:r>
              <a:rPr lang="ru-RU" sz="1200" b="1" dirty="0" smtClean="0">
                <a:solidFill>
                  <a:schemeClr val="tx2"/>
                </a:solidFill>
                <a:latin typeface="Century Gothic" panose="020B0502020202020204" pitchFamily="34" charset="0"/>
              </a:rPr>
              <a:t>36,8 </a:t>
            </a:r>
            <a:r>
              <a:rPr lang="ru-RU" sz="1200" b="1" dirty="0">
                <a:solidFill>
                  <a:schemeClr val="tx2"/>
                </a:solidFill>
                <a:latin typeface="Century Gothic" panose="020B0502020202020204" pitchFamily="34" charset="0"/>
              </a:rPr>
              <a:t>млн. рублей</a:t>
            </a:r>
            <a:endParaRPr lang="ru-RU" sz="1200" b="1" dirty="0">
              <a:solidFill>
                <a:schemeClr val="tx2"/>
              </a:solidFill>
              <a:latin typeface="Century Gothic" panose="020B0502020202020204" pitchFamily="34" charset="0"/>
              <a:cs typeface="Times New Roman"/>
            </a:endParaRPr>
          </a:p>
        </p:txBody>
      </p:sp>
      <p:sp>
        <p:nvSpPr>
          <p:cNvPr id="24" name="object 24"/>
          <p:cNvSpPr txBox="1"/>
          <p:nvPr/>
        </p:nvSpPr>
        <p:spPr>
          <a:xfrm>
            <a:off x="200176" y="4857126"/>
            <a:ext cx="3562694" cy="1717778"/>
          </a:xfrm>
          <a:prstGeom prst="rect">
            <a:avLst/>
          </a:prstGeom>
        </p:spPr>
        <p:txBody>
          <a:bodyPr vert="horz" wrap="square" lIns="0" tIns="12065" rIns="0" bIns="0" rtlCol="0">
            <a:spAutoFit/>
          </a:bodyPr>
          <a:lstStyle/>
          <a:p>
            <a:pPr marL="298450" indent="-285750" algn="just">
              <a:spcBef>
                <a:spcPts val="95"/>
              </a:spcBef>
              <a:buFont typeface="Wingdings" panose="05000000000000000000" pitchFamily="2" charset="2"/>
              <a:buChar char="Ø"/>
            </a:pPr>
            <a:r>
              <a:rPr lang="ru-RU" sz="1100" dirty="0">
                <a:latin typeface="Century Gothic" panose="020B0502020202020204" pitchFamily="34" charset="0"/>
              </a:rPr>
              <a:t>обеспечение деятельности в рамках субсидии на финансовое обеспечение выполнения муниципального задания учреждений </a:t>
            </a:r>
            <a:r>
              <a:rPr lang="ru-RU" sz="1100" dirty="0" smtClean="0">
                <a:latin typeface="Century Gothic" panose="020B0502020202020204" pitchFamily="34" charset="0"/>
              </a:rPr>
              <a:t>МБУК </a:t>
            </a:r>
            <a:r>
              <a:rPr lang="ru-RU" sz="1100" dirty="0">
                <a:latin typeface="Century Gothic" panose="020B0502020202020204" pitchFamily="34" charset="0"/>
              </a:rPr>
              <a:t>«Городской Дворец культуры им. Горького», </a:t>
            </a:r>
            <a:r>
              <a:rPr lang="ru-RU" sz="1100" dirty="0" smtClean="0">
                <a:latin typeface="Century Gothic" panose="020B0502020202020204" pitchFamily="34" charset="0"/>
              </a:rPr>
              <a:t>МБУК </a:t>
            </a:r>
            <a:r>
              <a:rPr lang="ru-RU" sz="1100" dirty="0">
                <a:latin typeface="Century Gothic" panose="020B0502020202020204" pitchFamily="34" charset="0"/>
              </a:rPr>
              <a:t>«Культурно-Досуговый Центр «РОДИНА», </a:t>
            </a:r>
            <a:r>
              <a:rPr lang="ru-RU" sz="1100" dirty="0" smtClean="0">
                <a:latin typeface="Century Gothic" panose="020B0502020202020204" pitchFamily="34" charset="0"/>
              </a:rPr>
              <a:t>МБУК «Парки </a:t>
            </a:r>
            <a:r>
              <a:rPr lang="ru-RU" sz="1100" dirty="0">
                <a:latin typeface="Century Gothic" panose="020B0502020202020204" pitchFamily="34" charset="0"/>
              </a:rPr>
              <a:t>культуры и </a:t>
            </a:r>
            <a:r>
              <a:rPr lang="ru-RU" sz="1100" dirty="0" smtClean="0">
                <a:latin typeface="Century Gothic" panose="020B0502020202020204" pitchFamily="34" charset="0"/>
              </a:rPr>
              <a:t>отдыха»</a:t>
            </a:r>
            <a:r>
              <a:rPr lang="ru-RU" sz="1100" dirty="0">
                <a:latin typeface="Century Gothic" panose="020B0502020202020204" pitchFamily="34" charset="0"/>
              </a:rPr>
              <a:t> и предоставление субсидии на иные цели для обеспечения охраны объектов</a:t>
            </a:r>
            <a:endParaRPr lang="ru-RU" sz="1100" dirty="0">
              <a:latin typeface="Century Gothic" panose="020B0502020202020204" pitchFamily="34" charset="0"/>
              <a:cs typeface="Times New Roman"/>
            </a:endParaRPr>
          </a:p>
          <a:p>
            <a:pPr marL="298450" indent="-285750" algn="just">
              <a:lnSpc>
                <a:spcPct val="100000"/>
              </a:lnSpc>
              <a:spcBef>
                <a:spcPts val="95"/>
              </a:spcBef>
              <a:buFont typeface="Wingdings" panose="05000000000000000000" pitchFamily="2" charset="2"/>
              <a:buChar char="Ø"/>
            </a:pPr>
            <a:endParaRPr sz="1100" dirty="0">
              <a:latin typeface="Century Gothic" panose="020B0502020202020204" pitchFamily="34" charset="0"/>
              <a:cs typeface="Times New Roman"/>
            </a:endParaRPr>
          </a:p>
        </p:txBody>
      </p:sp>
      <p:sp>
        <p:nvSpPr>
          <p:cNvPr id="30" name="object 30"/>
          <p:cNvSpPr txBox="1"/>
          <p:nvPr/>
        </p:nvSpPr>
        <p:spPr>
          <a:xfrm>
            <a:off x="200175" y="6443848"/>
            <a:ext cx="3590646" cy="205890"/>
          </a:xfrm>
          <a:prstGeom prst="rect">
            <a:avLst/>
          </a:prstGeom>
        </p:spPr>
        <p:txBody>
          <a:bodyPr vert="horz" wrap="square" lIns="0" tIns="24765" rIns="0" bIns="0" rtlCol="0">
            <a:spAutoFit/>
          </a:bodyPr>
          <a:lstStyle/>
          <a:p>
            <a:pPr marL="298450" marR="5080" indent="-285750" algn="just">
              <a:lnSpc>
                <a:spcPts val="1440"/>
              </a:lnSpc>
              <a:spcBef>
                <a:spcPts val="195"/>
              </a:spcBef>
              <a:buFont typeface="Wingdings" panose="05000000000000000000" pitchFamily="2" charset="2"/>
              <a:buChar char="Ø"/>
            </a:pPr>
            <a:r>
              <a:rPr lang="ru-RU" sz="1100" dirty="0">
                <a:latin typeface="Century Gothic" panose="020B0502020202020204" pitchFamily="34" charset="0"/>
              </a:rPr>
              <a:t>проведение мероприятий</a:t>
            </a:r>
            <a:endParaRPr sz="1100" dirty="0">
              <a:latin typeface="Century Gothic" panose="020B0502020202020204" pitchFamily="34" charset="0"/>
              <a:cs typeface="Times New Roman"/>
            </a:endParaRPr>
          </a:p>
        </p:txBody>
      </p:sp>
      <p:sp>
        <p:nvSpPr>
          <p:cNvPr id="31" name="object 31"/>
          <p:cNvSpPr txBox="1"/>
          <p:nvPr/>
        </p:nvSpPr>
        <p:spPr>
          <a:xfrm>
            <a:off x="489444" y="6655207"/>
            <a:ext cx="3273425" cy="183515"/>
          </a:xfrm>
          <a:prstGeom prst="rect">
            <a:avLst/>
          </a:prstGeom>
          <a:solidFill>
            <a:srgbClr val="B6DDE8"/>
          </a:solidFill>
        </p:spPr>
        <p:txBody>
          <a:bodyPr vert="horz" wrap="square" lIns="0" tIns="0" rIns="0" bIns="0" rtlCol="0">
            <a:spAutoFit/>
          </a:bodyPr>
          <a:lstStyle/>
          <a:p>
            <a:pPr marL="1083310">
              <a:lnSpc>
                <a:spcPts val="1425"/>
              </a:lnSpc>
            </a:pPr>
            <a:r>
              <a:rPr lang="ru-RU" sz="1200" b="1" spc="-5" dirty="0" smtClean="0">
                <a:solidFill>
                  <a:srgbClr val="16365D"/>
                </a:solidFill>
                <a:latin typeface="Century Gothic" panose="020B0502020202020204" pitchFamily="34" charset="0"/>
                <a:cs typeface="Times New Roman"/>
              </a:rPr>
              <a:t>37,7 млн. рублей</a:t>
            </a:r>
            <a:endParaRPr sz="1200" dirty="0">
              <a:latin typeface="Century Gothic" panose="020B0502020202020204" pitchFamily="34" charset="0"/>
              <a:cs typeface="Times New Roman"/>
            </a:endParaRPr>
          </a:p>
        </p:txBody>
      </p:sp>
      <p:sp>
        <p:nvSpPr>
          <p:cNvPr id="34" name="object 34"/>
          <p:cNvSpPr txBox="1"/>
          <p:nvPr/>
        </p:nvSpPr>
        <p:spPr>
          <a:xfrm>
            <a:off x="3945638" y="2745212"/>
            <a:ext cx="3357245" cy="563616"/>
          </a:xfrm>
          <a:prstGeom prst="rect">
            <a:avLst/>
          </a:prstGeom>
        </p:spPr>
        <p:txBody>
          <a:bodyPr vert="horz" wrap="square" lIns="0" tIns="24765" rIns="0" bIns="0" rtlCol="0">
            <a:spAutoFit/>
          </a:bodyPr>
          <a:lstStyle/>
          <a:p>
            <a:pPr marL="174625" marR="5080" indent="-174625" algn="just">
              <a:lnSpc>
                <a:spcPts val="1440"/>
              </a:lnSpc>
              <a:spcBef>
                <a:spcPts val="195"/>
              </a:spcBef>
              <a:buClr>
                <a:srgbClr val="538CD3"/>
              </a:buClr>
              <a:buFont typeface="Wingdings" panose="05000000000000000000" pitchFamily="2" charset="2"/>
              <a:buChar char="Ø"/>
            </a:pPr>
            <a:r>
              <a:rPr lang="ru-RU" sz="1100" dirty="0">
                <a:latin typeface="Century Gothic" panose="020B0502020202020204" pitchFamily="34" charset="0"/>
              </a:rPr>
              <a:t>расходы на обеспечение деятельности муниципального бюджетного учреждения «Центральная городская библиотека»</a:t>
            </a:r>
            <a:endParaRPr sz="1100" dirty="0">
              <a:latin typeface="Century Gothic" panose="020B0502020202020204" pitchFamily="34" charset="0"/>
              <a:cs typeface="Times New Roman"/>
            </a:endParaRPr>
          </a:p>
        </p:txBody>
      </p:sp>
      <p:sp>
        <p:nvSpPr>
          <p:cNvPr id="35" name="object 35"/>
          <p:cNvSpPr txBox="1"/>
          <p:nvPr/>
        </p:nvSpPr>
        <p:spPr>
          <a:xfrm>
            <a:off x="4115183" y="3852464"/>
            <a:ext cx="3187700" cy="181610"/>
          </a:xfrm>
          <a:prstGeom prst="rect">
            <a:avLst/>
          </a:prstGeom>
          <a:solidFill>
            <a:srgbClr val="B6DDE8"/>
          </a:solidFill>
        </p:spPr>
        <p:txBody>
          <a:bodyPr vert="horz" wrap="square" lIns="0" tIns="0" rIns="0" bIns="0" rtlCol="0">
            <a:spAutoFit/>
          </a:bodyPr>
          <a:lstStyle/>
          <a:p>
            <a:pPr marL="1000760">
              <a:lnSpc>
                <a:spcPts val="1415"/>
              </a:lnSpc>
            </a:pPr>
            <a:r>
              <a:rPr lang="ru-RU" sz="1200" b="1" spc="-5" dirty="0" smtClean="0">
                <a:solidFill>
                  <a:srgbClr val="16365D"/>
                </a:solidFill>
                <a:latin typeface="Century Gothic" panose="020B0502020202020204" pitchFamily="34" charset="0"/>
                <a:cs typeface="Times New Roman"/>
              </a:rPr>
              <a:t>22,1 млн. рублей</a:t>
            </a:r>
            <a:endParaRPr sz="1200" dirty="0">
              <a:latin typeface="Century Gothic" panose="020B0502020202020204" pitchFamily="34" charset="0"/>
              <a:cs typeface="Times New Roman"/>
            </a:endParaRPr>
          </a:p>
        </p:txBody>
      </p:sp>
      <p:sp>
        <p:nvSpPr>
          <p:cNvPr id="39" name="object 39"/>
          <p:cNvSpPr txBox="1"/>
          <p:nvPr/>
        </p:nvSpPr>
        <p:spPr>
          <a:xfrm>
            <a:off x="3945638" y="3374511"/>
            <a:ext cx="3357245" cy="385361"/>
          </a:xfrm>
          <a:prstGeom prst="rect">
            <a:avLst/>
          </a:prstGeom>
        </p:spPr>
        <p:txBody>
          <a:bodyPr vert="horz" wrap="square" lIns="0" tIns="26034" rIns="0" bIns="0" rtlCol="0">
            <a:spAutoFit/>
          </a:bodyPr>
          <a:lstStyle/>
          <a:p>
            <a:pPr marL="193675" marR="5080" indent="-180975" algn="just">
              <a:lnSpc>
                <a:spcPts val="1430"/>
              </a:lnSpc>
              <a:spcBef>
                <a:spcPts val="204"/>
              </a:spcBef>
              <a:buClr>
                <a:srgbClr val="538CD3"/>
              </a:buClr>
              <a:buFont typeface="Wingdings"/>
              <a:buChar char=""/>
              <a:tabLst>
                <a:tab pos="194310" algn="l"/>
                <a:tab pos="1313815" algn="l"/>
                <a:tab pos="2577465" algn="l"/>
              </a:tabLst>
            </a:pPr>
            <a:r>
              <a:rPr lang="ru-RU" sz="1100" dirty="0">
                <a:latin typeface="Century Gothic" panose="020B0502020202020204" pitchFamily="34" charset="0"/>
              </a:rPr>
              <a:t>комплектование книжного фонда библиотеки</a:t>
            </a:r>
            <a:endParaRPr sz="1100" dirty="0">
              <a:latin typeface="Century Gothic" panose="020B0502020202020204" pitchFamily="34" charset="0"/>
              <a:cs typeface="Times New Roman"/>
            </a:endParaRPr>
          </a:p>
        </p:txBody>
      </p:sp>
      <p:sp>
        <p:nvSpPr>
          <p:cNvPr id="41" name="object 41"/>
          <p:cNvSpPr txBox="1"/>
          <p:nvPr/>
        </p:nvSpPr>
        <p:spPr>
          <a:xfrm>
            <a:off x="3959719" y="4738712"/>
            <a:ext cx="3355975" cy="350737"/>
          </a:xfrm>
          <a:prstGeom prst="rect">
            <a:avLst/>
          </a:prstGeom>
        </p:spPr>
        <p:txBody>
          <a:bodyPr vert="horz" wrap="square" lIns="0" tIns="12065" rIns="0" bIns="0" rtlCol="0">
            <a:spAutoFit/>
          </a:bodyPr>
          <a:lstStyle/>
          <a:p>
            <a:pPr marL="193675" indent="-180975" algn="just">
              <a:lnSpc>
                <a:spcPct val="100000"/>
              </a:lnSpc>
              <a:spcBef>
                <a:spcPts val="95"/>
              </a:spcBef>
              <a:buClr>
                <a:srgbClr val="538CD3"/>
              </a:buClr>
              <a:buFont typeface="Wingdings"/>
              <a:buChar char=""/>
              <a:tabLst>
                <a:tab pos="194310" algn="l"/>
                <a:tab pos="1365250" algn="l"/>
                <a:tab pos="2562225" algn="l"/>
              </a:tabLst>
            </a:pPr>
            <a:r>
              <a:rPr lang="ru-RU" sz="1100" dirty="0">
                <a:latin typeface="Century Gothic" panose="020B0502020202020204" pitchFamily="34" charset="0"/>
              </a:rPr>
              <a:t>обеспечение функций комитета по культуре администрации город</a:t>
            </a:r>
            <a:endParaRPr sz="1100" dirty="0">
              <a:latin typeface="Century Gothic" panose="020B0502020202020204" pitchFamily="34" charset="0"/>
              <a:cs typeface="Times New Roman"/>
            </a:endParaRPr>
          </a:p>
        </p:txBody>
      </p:sp>
      <p:sp>
        <p:nvSpPr>
          <p:cNvPr id="47" name="object 47"/>
          <p:cNvSpPr txBox="1"/>
          <p:nvPr/>
        </p:nvSpPr>
        <p:spPr>
          <a:xfrm>
            <a:off x="4124821" y="5693872"/>
            <a:ext cx="3187700" cy="183515"/>
          </a:xfrm>
          <a:prstGeom prst="rect">
            <a:avLst/>
          </a:prstGeom>
          <a:solidFill>
            <a:srgbClr val="B6DDE8"/>
          </a:solidFill>
        </p:spPr>
        <p:txBody>
          <a:bodyPr vert="horz" wrap="square" lIns="0" tIns="0" rIns="0" bIns="0" rtlCol="0">
            <a:spAutoFit/>
          </a:bodyPr>
          <a:lstStyle/>
          <a:p>
            <a:pPr marL="1045210">
              <a:lnSpc>
                <a:spcPts val="1425"/>
              </a:lnSpc>
            </a:pPr>
            <a:r>
              <a:rPr lang="ru-RU" sz="1200" b="1" spc="-5" dirty="0" smtClean="0">
                <a:solidFill>
                  <a:srgbClr val="16365D"/>
                </a:solidFill>
                <a:latin typeface="Century Gothic" panose="020B0502020202020204" pitchFamily="34" charset="0"/>
                <a:cs typeface="Times New Roman"/>
              </a:rPr>
              <a:t>8,2 млн. рублей</a:t>
            </a:r>
            <a:endParaRPr sz="1200" dirty="0">
              <a:latin typeface="Century Gothic" panose="020B0502020202020204" pitchFamily="34" charset="0"/>
              <a:cs typeface="Times New Roman"/>
            </a:endParaRPr>
          </a:p>
        </p:txBody>
      </p:sp>
      <p:sp>
        <p:nvSpPr>
          <p:cNvPr id="48" name="object 48"/>
          <p:cNvSpPr txBox="1"/>
          <p:nvPr/>
        </p:nvSpPr>
        <p:spPr>
          <a:xfrm>
            <a:off x="3946273" y="5071834"/>
            <a:ext cx="3356610" cy="182999"/>
          </a:xfrm>
          <a:prstGeom prst="rect">
            <a:avLst/>
          </a:prstGeom>
        </p:spPr>
        <p:txBody>
          <a:bodyPr vert="horz" wrap="square" lIns="0" tIns="20320" rIns="0" bIns="0" rtlCol="0">
            <a:spAutoFit/>
          </a:bodyPr>
          <a:lstStyle/>
          <a:p>
            <a:pPr marL="193675" marR="5080" indent="-180975" algn="just">
              <a:lnSpc>
                <a:spcPct val="95600"/>
              </a:lnSpc>
              <a:spcBef>
                <a:spcPts val="160"/>
              </a:spcBef>
              <a:buClr>
                <a:srgbClr val="538CD3"/>
              </a:buClr>
              <a:buFont typeface="Wingdings"/>
              <a:buChar char=""/>
              <a:tabLst>
                <a:tab pos="194310" algn="l"/>
              </a:tabLst>
            </a:pPr>
            <a:r>
              <a:rPr lang="ru-RU" sz="1100" dirty="0">
                <a:latin typeface="Century Gothic" panose="020B0502020202020204" pitchFamily="34" charset="0"/>
              </a:rPr>
              <a:t>оплату газа на обелиске «Вечная слава»</a:t>
            </a:r>
            <a:endParaRPr sz="1100" dirty="0">
              <a:latin typeface="Century Gothic" panose="020B0502020202020204" pitchFamily="34" charset="0"/>
              <a:cs typeface="Times New Roman"/>
            </a:endParaRPr>
          </a:p>
        </p:txBody>
      </p:sp>
      <p:sp>
        <p:nvSpPr>
          <p:cNvPr id="50" name="object 2"/>
          <p:cNvSpPr txBox="1"/>
          <p:nvPr/>
        </p:nvSpPr>
        <p:spPr>
          <a:xfrm>
            <a:off x="525785" y="6908026"/>
            <a:ext cx="6786736" cy="781624"/>
          </a:xfrm>
          <a:prstGeom prst="rect">
            <a:avLst/>
          </a:prstGeom>
        </p:spPr>
        <p:txBody>
          <a:bodyPr vert="horz" wrap="square" lIns="0" tIns="12065" rIns="0" bIns="0" rtlCol="0">
            <a:spAutoFit/>
          </a:bodyPr>
          <a:lstStyle/>
          <a:p>
            <a:pPr>
              <a:lnSpc>
                <a:spcPct val="100000"/>
              </a:lnSpc>
              <a:spcBef>
                <a:spcPts val="25"/>
              </a:spcBef>
            </a:pPr>
            <a:endParaRPr sz="1700" dirty="0">
              <a:latin typeface="Times New Roman"/>
              <a:cs typeface="Times New Roman"/>
            </a:endParaRPr>
          </a:p>
          <a:p>
            <a:pPr marL="12700" marR="218440">
              <a:lnSpc>
                <a:spcPct val="110100"/>
              </a:lnSpc>
            </a:pPr>
            <a:r>
              <a:rPr sz="1500" b="1" spc="-5" dirty="0">
                <a:solidFill>
                  <a:srgbClr val="4AACC5"/>
                </a:solidFill>
                <a:latin typeface="Century Gothic" panose="020B0502020202020204" pitchFamily="34" charset="0"/>
                <a:cs typeface="Calibri"/>
              </a:rPr>
              <a:t>ОТДЕЛЬНЫЕ ЦЕЛЕВЫЕ ПОКАЗАТЕЛИ МУНИЦИПАЛЬНОЙ ПРОГРАММЫ </a:t>
            </a:r>
            <a:r>
              <a:rPr sz="1500" b="1" spc="-5" dirty="0" smtClean="0">
                <a:solidFill>
                  <a:srgbClr val="4AACC5"/>
                </a:solidFill>
                <a:latin typeface="Century Gothic" panose="020B0502020202020204" pitchFamily="34" charset="0"/>
                <a:cs typeface="Calibri"/>
              </a:rPr>
              <a:t>«</a:t>
            </a:r>
            <a:r>
              <a:rPr lang="ru-RU" sz="1500" b="1" spc="-5" dirty="0" smtClean="0">
                <a:solidFill>
                  <a:srgbClr val="4AACC5"/>
                </a:solidFill>
                <a:latin typeface="Century Gothic" panose="020B0502020202020204" pitchFamily="34" charset="0"/>
                <a:cs typeface="Calibri"/>
              </a:rPr>
              <a:t>КУЛЬТУРА ГОРОДА НЕВИННОМЫССКА</a:t>
            </a:r>
            <a:r>
              <a:rPr sz="1500" b="1" spc="-5" dirty="0" smtClean="0">
                <a:solidFill>
                  <a:srgbClr val="4AACC5"/>
                </a:solidFill>
                <a:latin typeface="Century Gothic" panose="020B0502020202020204" pitchFamily="34" charset="0"/>
                <a:cs typeface="Calibri"/>
              </a:rPr>
              <a:t>»</a:t>
            </a:r>
            <a:endParaRPr sz="1500" dirty="0">
              <a:latin typeface="Century Gothic" panose="020B0502020202020204" pitchFamily="34" charset="0"/>
              <a:cs typeface="Calibri"/>
            </a:endParaRPr>
          </a:p>
        </p:txBody>
      </p:sp>
      <p:graphicFrame>
        <p:nvGraphicFramePr>
          <p:cNvPr id="51" name="object 3"/>
          <p:cNvGraphicFramePr>
            <a:graphicFrameLocks noGrp="1"/>
          </p:cNvGraphicFramePr>
          <p:nvPr>
            <p:extLst>
              <p:ext uri="{D42A27DB-BD31-4B8C-83A1-F6EECF244321}">
                <p14:modId xmlns:p14="http://schemas.microsoft.com/office/powerpoint/2010/main" val="1664497219"/>
              </p:ext>
            </p:extLst>
          </p:nvPr>
        </p:nvGraphicFramePr>
        <p:xfrm>
          <a:off x="200175" y="7694982"/>
          <a:ext cx="7159475" cy="2480663"/>
        </p:xfrm>
        <a:graphic>
          <a:graphicData uri="http://schemas.openxmlformats.org/drawingml/2006/table">
            <a:tbl>
              <a:tblPr firstRow="1" bandRow="1">
                <a:tableStyleId>{2D5ABB26-0587-4C30-8999-92F81FD0307C}</a:tableStyleId>
              </a:tblPr>
              <a:tblGrid>
                <a:gridCol w="3676921"/>
                <a:gridCol w="750735"/>
                <a:gridCol w="674419"/>
                <a:gridCol w="685800"/>
                <a:gridCol w="762000"/>
                <a:gridCol w="609600"/>
              </a:tblGrid>
              <a:tr h="300879">
                <a:tc rowSpan="2">
                  <a:txBody>
                    <a:bodyPr/>
                    <a:lstStyle/>
                    <a:p>
                      <a:pPr>
                        <a:lnSpc>
                          <a:spcPct val="100000"/>
                        </a:lnSpc>
                        <a:spcBef>
                          <a:spcPts val="30"/>
                        </a:spcBef>
                      </a:pPr>
                      <a:endParaRPr sz="1200" dirty="0">
                        <a:latin typeface="Century Gothic" panose="020B0502020202020204" pitchFamily="34" charset="0"/>
                        <a:cs typeface="Times New Roman"/>
                      </a:endParaRPr>
                    </a:p>
                    <a:p>
                      <a:pPr marL="628015">
                        <a:lnSpc>
                          <a:spcPct val="100000"/>
                        </a:lnSpc>
                        <a:spcBef>
                          <a:spcPts val="5"/>
                        </a:spcBef>
                      </a:pPr>
                      <a:r>
                        <a:rPr sz="1200" b="1" spc="-5" dirty="0">
                          <a:solidFill>
                            <a:srgbClr val="FFFFFF"/>
                          </a:solidFill>
                          <a:latin typeface="Century Gothic" panose="020B0502020202020204" pitchFamily="34" charset="0"/>
                          <a:cs typeface="Cambria"/>
                        </a:rPr>
                        <a:t>Наименование</a:t>
                      </a:r>
                      <a:r>
                        <a:rPr sz="1200" b="1" spc="-50" dirty="0">
                          <a:solidFill>
                            <a:srgbClr val="FFFFFF"/>
                          </a:solidFill>
                          <a:latin typeface="Century Gothic" panose="020B0502020202020204" pitchFamily="34" charset="0"/>
                          <a:cs typeface="Cambria"/>
                        </a:rPr>
                        <a:t> </a:t>
                      </a:r>
                      <a:r>
                        <a:rPr sz="1200" b="1" spc="-5" dirty="0">
                          <a:solidFill>
                            <a:srgbClr val="FFFFFF"/>
                          </a:solidFill>
                          <a:latin typeface="Century Gothic" panose="020B0502020202020204" pitchFamily="34" charset="0"/>
                          <a:cs typeface="Cambria"/>
                        </a:rPr>
                        <a:t>показателя</a:t>
                      </a:r>
                      <a:endParaRPr sz="1200" dirty="0">
                        <a:latin typeface="Century Gothic" panose="020B0502020202020204" pitchFamily="34" charset="0"/>
                        <a:cs typeface="Cambria"/>
                      </a:endParaRPr>
                    </a:p>
                  </a:txBody>
                  <a:tcPr marL="0" marR="0" marT="3810" marB="0">
                    <a:lnR w="6350">
                      <a:solidFill>
                        <a:srgbClr val="F2F2F2"/>
                      </a:solidFill>
                      <a:prstDash val="solid"/>
                    </a:lnR>
                    <a:solidFill>
                      <a:srgbClr val="4AACC5"/>
                    </a:solidFill>
                  </a:tcPr>
                </a:tc>
                <a:tc rowSpan="2">
                  <a:txBody>
                    <a:bodyPr/>
                    <a:lstStyle/>
                    <a:p>
                      <a:pPr marL="4445" algn="ctr">
                        <a:lnSpc>
                          <a:spcPts val="1340"/>
                        </a:lnSpc>
                        <a:spcBef>
                          <a:spcPts val="605"/>
                        </a:spcBef>
                      </a:pPr>
                      <a:r>
                        <a:rPr sz="1200" b="1" spc="-10" dirty="0">
                          <a:solidFill>
                            <a:srgbClr val="FFFFFF"/>
                          </a:solidFill>
                          <a:latin typeface="Century Gothic" panose="020B0502020202020204" pitchFamily="34" charset="0"/>
                          <a:cs typeface="Cambria"/>
                        </a:rPr>
                        <a:t>Е</a:t>
                      </a:r>
                      <a:r>
                        <a:rPr sz="1200" b="1" spc="-5" dirty="0">
                          <a:solidFill>
                            <a:srgbClr val="FFFFFF"/>
                          </a:solidFill>
                          <a:latin typeface="Century Gothic" panose="020B0502020202020204" pitchFamily="34" charset="0"/>
                          <a:cs typeface="Cambria"/>
                        </a:rPr>
                        <a:t>д</a:t>
                      </a:r>
                      <a:r>
                        <a:rPr sz="1200" b="1" dirty="0">
                          <a:solidFill>
                            <a:srgbClr val="FFFFFF"/>
                          </a:solidFill>
                          <a:latin typeface="Century Gothic" panose="020B0502020202020204" pitchFamily="34" charset="0"/>
                          <a:cs typeface="Cambria"/>
                        </a:rPr>
                        <a:t>и</a:t>
                      </a:r>
                      <a:r>
                        <a:rPr sz="1200" b="1" spc="-5" dirty="0">
                          <a:solidFill>
                            <a:srgbClr val="FFFFFF"/>
                          </a:solidFill>
                          <a:latin typeface="Century Gothic" panose="020B0502020202020204" pitchFamily="34" charset="0"/>
                          <a:cs typeface="Cambria"/>
                        </a:rPr>
                        <a:t>н</a:t>
                      </a:r>
                      <a:r>
                        <a:rPr sz="1200" b="1" dirty="0">
                          <a:solidFill>
                            <a:srgbClr val="FFFFFF"/>
                          </a:solidFill>
                          <a:latin typeface="Century Gothic" panose="020B0502020202020204" pitchFamily="34" charset="0"/>
                          <a:cs typeface="Cambria"/>
                        </a:rPr>
                        <a:t>ица  </a:t>
                      </a:r>
                      <a:r>
                        <a:rPr sz="1200" b="1" spc="-5" dirty="0">
                          <a:solidFill>
                            <a:srgbClr val="FFFFFF"/>
                          </a:solidFill>
                          <a:latin typeface="Century Gothic" panose="020B0502020202020204" pitchFamily="34" charset="0"/>
                          <a:cs typeface="Cambria"/>
                        </a:rPr>
                        <a:t>измере-  ния</a:t>
                      </a:r>
                      <a:endParaRPr sz="1200" dirty="0">
                        <a:latin typeface="Century Gothic" panose="020B0502020202020204" pitchFamily="34" charset="0"/>
                        <a:cs typeface="Cambria"/>
                      </a:endParaRPr>
                    </a:p>
                  </a:txBody>
                  <a:tcPr marL="0" marR="0" marT="76835" marB="0">
                    <a:lnL w="6350">
                      <a:solidFill>
                        <a:srgbClr val="F2F2F2"/>
                      </a:solidFill>
                      <a:prstDash val="solid"/>
                    </a:lnL>
                    <a:lnR w="6350">
                      <a:solidFill>
                        <a:srgbClr val="F2F2F2"/>
                      </a:solidFill>
                      <a:prstDash val="solid"/>
                    </a:lnR>
                    <a:solidFill>
                      <a:srgbClr val="4AACC5"/>
                    </a:solidFill>
                  </a:tcPr>
                </a:tc>
                <a:tc rowSpan="2">
                  <a:txBody>
                    <a:bodyPr/>
                    <a:lstStyle/>
                    <a:p>
                      <a:pPr>
                        <a:lnSpc>
                          <a:spcPct val="100000"/>
                        </a:lnSpc>
                        <a:spcBef>
                          <a:spcPts val="15"/>
                        </a:spcBef>
                      </a:pPr>
                      <a:endParaRPr sz="1200" dirty="0">
                        <a:latin typeface="Century Gothic" panose="020B0502020202020204" pitchFamily="34" charset="0"/>
                        <a:cs typeface="Times New Roman"/>
                      </a:endParaRPr>
                    </a:p>
                    <a:p>
                      <a:pPr marL="62230" marR="8890" indent="-45720">
                        <a:lnSpc>
                          <a:spcPts val="1280"/>
                        </a:lnSpc>
                      </a:pPr>
                      <a:r>
                        <a:rPr sz="1200" b="1" spc="-10" dirty="0" smtClean="0">
                          <a:solidFill>
                            <a:srgbClr val="FFFFFF"/>
                          </a:solidFill>
                          <a:latin typeface="Century Gothic" panose="020B0502020202020204" pitchFamily="34" charset="0"/>
                          <a:cs typeface="Cambria"/>
                        </a:rPr>
                        <a:t>20</a:t>
                      </a:r>
                      <a:r>
                        <a:rPr lang="ru-RU" sz="1200" b="1" spc="-10" dirty="0" smtClean="0">
                          <a:solidFill>
                            <a:srgbClr val="FFFFFF"/>
                          </a:solidFill>
                          <a:latin typeface="Century Gothic" panose="020B0502020202020204" pitchFamily="34" charset="0"/>
                          <a:cs typeface="Cambria"/>
                        </a:rPr>
                        <a:t>21</a:t>
                      </a:r>
                      <a:r>
                        <a:rPr sz="1200" b="1" spc="-65" dirty="0" smtClean="0">
                          <a:solidFill>
                            <a:srgbClr val="FFFFFF"/>
                          </a:solidFill>
                          <a:latin typeface="Century Gothic" panose="020B0502020202020204" pitchFamily="34" charset="0"/>
                          <a:cs typeface="Cambria"/>
                        </a:rPr>
                        <a:t> </a:t>
                      </a:r>
                      <a:r>
                        <a:rPr lang="ru-RU" sz="1200" b="1" spc="-5" dirty="0" smtClean="0">
                          <a:solidFill>
                            <a:srgbClr val="FFFFFF"/>
                          </a:solidFill>
                          <a:latin typeface="Century Gothic" panose="020B0502020202020204" pitchFamily="34" charset="0"/>
                          <a:cs typeface="Cambria"/>
                        </a:rPr>
                        <a:t>год</a:t>
                      </a:r>
                      <a:endParaRPr sz="1200" dirty="0">
                        <a:latin typeface="Century Gothic" panose="020B0502020202020204" pitchFamily="34" charset="0"/>
                        <a:cs typeface="Cambria"/>
                      </a:endParaRPr>
                    </a:p>
                  </a:txBody>
                  <a:tcPr marL="0" marR="0" marT="1905" marB="0">
                    <a:lnL w="6350">
                      <a:solidFill>
                        <a:srgbClr val="F2F2F2"/>
                      </a:solidFill>
                      <a:prstDash val="solid"/>
                    </a:lnL>
                    <a:lnR w="6350">
                      <a:solidFill>
                        <a:srgbClr val="F2F2F2"/>
                      </a:solidFill>
                      <a:prstDash val="solid"/>
                    </a:lnR>
                    <a:solidFill>
                      <a:srgbClr val="4AACC5"/>
                    </a:solidFill>
                  </a:tcPr>
                </a:tc>
                <a:tc gridSpan="3">
                  <a:txBody>
                    <a:bodyPr/>
                    <a:lstStyle/>
                    <a:p>
                      <a:pPr marL="566738" indent="-207963" algn="l">
                        <a:lnSpc>
                          <a:spcPct val="100000"/>
                        </a:lnSpc>
                        <a:spcBef>
                          <a:spcPts val="555"/>
                        </a:spcBef>
                      </a:pPr>
                      <a:r>
                        <a:rPr sz="1150" b="1" spc="-5" dirty="0">
                          <a:solidFill>
                            <a:srgbClr val="FFFFFF"/>
                          </a:solidFill>
                          <a:latin typeface="Century Gothic" panose="020B0502020202020204" pitchFamily="34" charset="0"/>
                          <a:cs typeface="Cambria"/>
                        </a:rPr>
                        <a:t>Плановое</a:t>
                      </a:r>
                      <a:r>
                        <a:rPr sz="1150" b="1" spc="-65" dirty="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значение</a:t>
                      </a:r>
                      <a:endParaRPr sz="1150" dirty="0">
                        <a:latin typeface="Century Gothic" panose="020B0502020202020204" pitchFamily="34" charset="0"/>
                        <a:cs typeface="Cambria"/>
                      </a:endParaRPr>
                    </a:p>
                  </a:txBody>
                  <a:tcPr marL="0" marR="0" marT="70485" marB="0" anchor="ctr">
                    <a:lnL w="6350" cap="flat" cmpd="sng" algn="ctr">
                      <a:solidFill>
                        <a:srgbClr val="F2F2F2"/>
                      </a:solidFill>
                      <a:prstDash val="solid"/>
                      <a:round/>
                      <a:headEnd type="none" w="med" len="med"/>
                      <a:tailEnd type="none" w="med" len="med"/>
                    </a:lnL>
                    <a:lnB w="6350" cap="flat" cmpd="sng" algn="ctr">
                      <a:solidFill>
                        <a:srgbClr val="F2F2F2"/>
                      </a:solidFill>
                      <a:prstDash val="solid"/>
                      <a:round/>
                      <a:headEnd type="none" w="med" len="med"/>
                      <a:tailEnd type="none" w="med" len="med"/>
                    </a:lnB>
                    <a:solidFill>
                      <a:srgbClr val="4AACC5"/>
                    </a:solidFill>
                  </a:tcPr>
                </a:tc>
                <a:tc hMerge="1">
                  <a:txBody>
                    <a:bodyPr/>
                    <a:lstStyle/>
                    <a:p>
                      <a:endParaRPr/>
                    </a:p>
                  </a:txBody>
                  <a:tcPr marL="0" marR="0" marT="0" marB="0"/>
                </a:tc>
                <a:tc hMerge="1">
                  <a:txBody>
                    <a:bodyPr/>
                    <a:lstStyle/>
                    <a:p>
                      <a:endParaRPr/>
                    </a:p>
                  </a:txBody>
                  <a:tcPr marL="0" marR="0" marT="0" marB="0"/>
                </a:tc>
              </a:tr>
              <a:tr h="417620">
                <a:tc vMerge="1">
                  <a:txBody>
                    <a:bodyPr/>
                    <a:lstStyle/>
                    <a:p>
                      <a:endParaRPr/>
                    </a:p>
                  </a:txBody>
                  <a:tcPr marL="0" marR="0" marT="3810" marB="0">
                    <a:lnR w="6350">
                      <a:solidFill>
                        <a:srgbClr val="F2F2F2"/>
                      </a:solidFill>
                      <a:prstDash val="solid"/>
                    </a:lnR>
                    <a:solidFill>
                      <a:srgbClr val="4AACC5"/>
                    </a:solidFill>
                  </a:tcPr>
                </a:tc>
                <a:tc vMerge="1">
                  <a:txBody>
                    <a:bodyPr/>
                    <a:lstStyle/>
                    <a:p>
                      <a:endParaRPr/>
                    </a:p>
                  </a:txBody>
                  <a:tcPr marL="0" marR="0" marT="76835" marB="0">
                    <a:lnL w="6350">
                      <a:solidFill>
                        <a:srgbClr val="F2F2F2"/>
                      </a:solidFill>
                      <a:prstDash val="solid"/>
                    </a:lnL>
                    <a:lnR w="6350">
                      <a:solidFill>
                        <a:srgbClr val="F2F2F2"/>
                      </a:solidFill>
                      <a:prstDash val="solid"/>
                    </a:lnR>
                    <a:solidFill>
                      <a:srgbClr val="4AACC5"/>
                    </a:solidFill>
                  </a:tcPr>
                </a:tc>
                <a:tc vMerge="1">
                  <a:txBody>
                    <a:bodyPr/>
                    <a:lstStyle/>
                    <a:p>
                      <a:endParaRPr/>
                    </a:p>
                  </a:txBody>
                  <a:tcPr marL="0" marR="0" marT="1905" marB="0">
                    <a:lnL w="6350">
                      <a:solidFill>
                        <a:srgbClr val="F2F2F2"/>
                      </a:solidFill>
                      <a:prstDash val="solid"/>
                    </a:lnL>
                    <a:lnR w="6350">
                      <a:solidFill>
                        <a:srgbClr val="F2F2F2"/>
                      </a:solidFill>
                      <a:prstDash val="solid"/>
                    </a:lnR>
                    <a:solidFill>
                      <a:srgbClr val="4AACC5"/>
                    </a:solidFill>
                  </a:tcPr>
                </a:tc>
                <a:tc>
                  <a:txBody>
                    <a:bodyPr/>
                    <a:lstStyle/>
                    <a:p>
                      <a:pPr algn="ctr">
                        <a:lnSpc>
                          <a:spcPct val="100000"/>
                        </a:lnSpc>
                        <a:spcBef>
                          <a:spcPts val="590"/>
                        </a:spcBef>
                      </a:pPr>
                      <a:r>
                        <a:rPr sz="1200" b="1" spc="-10" dirty="0" smtClean="0">
                          <a:solidFill>
                            <a:srgbClr val="FFFFFF"/>
                          </a:solidFill>
                          <a:latin typeface="Century Gothic" panose="020B0502020202020204" pitchFamily="34" charset="0"/>
                          <a:cs typeface="Cambria"/>
                        </a:rPr>
                        <a:t>202</a:t>
                      </a:r>
                      <a:r>
                        <a:rPr lang="ru-RU" sz="1200" b="1" spc="-10" dirty="0" smtClean="0">
                          <a:solidFill>
                            <a:srgbClr val="FFFFFF"/>
                          </a:solidFill>
                          <a:latin typeface="Century Gothic" panose="020B0502020202020204" pitchFamily="34" charset="0"/>
                          <a:cs typeface="Cambria"/>
                        </a:rPr>
                        <a:t>2</a:t>
                      </a:r>
                      <a:r>
                        <a:rPr sz="1200" b="1" spc="-75" dirty="0" smtClean="0">
                          <a:solidFill>
                            <a:srgbClr val="FFFFFF"/>
                          </a:solidFill>
                          <a:latin typeface="Century Gothic" panose="020B0502020202020204" pitchFamily="34" charset="0"/>
                          <a:cs typeface="Cambria"/>
                        </a:rPr>
                        <a:t> </a:t>
                      </a:r>
                      <a:r>
                        <a:rPr sz="1200" b="1" spc="-10" dirty="0">
                          <a:solidFill>
                            <a:srgbClr val="FFFFFF"/>
                          </a:solidFill>
                          <a:latin typeface="Century Gothic" panose="020B0502020202020204" pitchFamily="34" charset="0"/>
                          <a:cs typeface="Cambria"/>
                        </a:rPr>
                        <a:t>год</a:t>
                      </a:r>
                      <a:endParaRPr sz="1200" dirty="0">
                        <a:latin typeface="Century Gothic" panose="020B0502020202020204" pitchFamily="34" charset="0"/>
                        <a:cs typeface="Cambria"/>
                      </a:endParaRPr>
                    </a:p>
                  </a:txBody>
                  <a:tcPr marL="0" marR="0" marT="74930" marB="0">
                    <a:lnL w="6350">
                      <a:solidFill>
                        <a:srgbClr val="F2F2F2"/>
                      </a:solidFill>
                      <a:prstDash val="solid"/>
                    </a:lnL>
                    <a:lnR w="6350">
                      <a:solidFill>
                        <a:srgbClr val="F2F2F2"/>
                      </a:solidFill>
                      <a:prstDash val="solid"/>
                    </a:lnR>
                    <a:lnT w="6350" cap="flat" cmpd="sng" algn="ctr">
                      <a:solidFill>
                        <a:srgbClr val="F2F2F2"/>
                      </a:solidFill>
                      <a:prstDash val="solid"/>
                      <a:round/>
                      <a:headEnd type="none" w="med" len="med"/>
                      <a:tailEnd type="none" w="med" len="med"/>
                    </a:lnT>
                    <a:solidFill>
                      <a:srgbClr val="4AACC5"/>
                    </a:solidFill>
                  </a:tcPr>
                </a:tc>
                <a:tc>
                  <a:txBody>
                    <a:bodyPr/>
                    <a:lstStyle/>
                    <a:p>
                      <a:pPr algn="ctr">
                        <a:lnSpc>
                          <a:spcPct val="100000"/>
                        </a:lnSpc>
                        <a:spcBef>
                          <a:spcPts val="590"/>
                        </a:spcBef>
                      </a:pPr>
                      <a:r>
                        <a:rPr sz="1200" b="1" spc="-10" dirty="0" smtClean="0">
                          <a:solidFill>
                            <a:srgbClr val="FFFFFF"/>
                          </a:solidFill>
                          <a:latin typeface="Century Gothic" panose="020B0502020202020204" pitchFamily="34" charset="0"/>
                          <a:cs typeface="Cambria"/>
                        </a:rPr>
                        <a:t>202</a:t>
                      </a:r>
                      <a:r>
                        <a:rPr lang="ru-RU" sz="1200" b="1" spc="-10" dirty="0" smtClean="0">
                          <a:solidFill>
                            <a:srgbClr val="FFFFFF"/>
                          </a:solidFill>
                          <a:latin typeface="Century Gothic" panose="020B0502020202020204" pitchFamily="34" charset="0"/>
                          <a:cs typeface="Cambria"/>
                        </a:rPr>
                        <a:t>3</a:t>
                      </a:r>
                      <a:r>
                        <a:rPr sz="1200" b="1" spc="-75" dirty="0" smtClean="0">
                          <a:solidFill>
                            <a:srgbClr val="FFFFFF"/>
                          </a:solidFill>
                          <a:latin typeface="Century Gothic" panose="020B0502020202020204" pitchFamily="34" charset="0"/>
                          <a:cs typeface="Cambria"/>
                        </a:rPr>
                        <a:t> </a:t>
                      </a:r>
                      <a:r>
                        <a:rPr sz="1200" b="1" spc="-10" dirty="0">
                          <a:solidFill>
                            <a:srgbClr val="FFFFFF"/>
                          </a:solidFill>
                          <a:latin typeface="Century Gothic" panose="020B0502020202020204" pitchFamily="34" charset="0"/>
                          <a:cs typeface="Cambria"/>
                        </a:rPr>
                        <a:t>год</a:t>
                      </a:r>
                      <a:endParaRPr sz="1200" dirty="0">
                        <a:latin typeface="Century Gothic" panose="020B0502020202020204" pitchFamily="34" charset="0"/>
                        <a:cs typeface="Cambria"/>
                      </a:endParaRPr>
                    </a:p>
                  </a:txBody>
                  <a:tcPr marL="0" marR="0" marT="74930" marB="0">
                    <a:lnL w="6350">
                      <a:solidFill>
                        <a:srgbClr val="F2F2F2"/>
                      </a:solidFill>
                      <a:prstDash val="solid"/>
                    </a:lnL>
                    <a:lnR w="6350">
                      <a:solidFill>
                        <a:srgbClr val="F2F2F2"/>
                      </a:solidFill>
                      <a:prstDash val="solid"/>
                    </a:lnR>
                    <a:lnT w="6350">
                      <a:solidFill>
                        <a:srgbClr val="F2F2F2"/>
                      </a:solidFill>
                      <a:prstDash val="solid"/>
                    </a:lnT>
                    <a:solidFill>
                      <a:srgbClr val="4AACC5"/>
                    </a:solidFill>
                  </a:tcPr>
                </a:tc>
                <a:tc>
                  <a:txBody>
                    <a:bodyPr/>
                    <a:lstStyle/>
                    <a:p>
                      <a:pPr algn="ctr">
                        <a:lnSpc>
                          <a:spcPct val="100000"/>
                        </a:lnSpc>
                        <a:spcBef>
                          <a:spcPts val="590"/>
                        </a:spcBef>
                      </a:pPr>
                      <a:r>
                        <a:rPr sz="1200" b="1" spc="-10" dirty="0" smtClean="0">
                          <a:solidFill>
                            <a:srgbClr val="FFFFFF"/>
                          </a:solidFill>
                          <a:latin typeface="Century Gothic" panose="020B0502020202020204" pitchFamily="34" charset="0"/>
                          <a:cs typeface="Cambria"/>
                        </a:rPr>
                        <a:t>202</a:t>
                      </a:r>
                      <a:r>
                        <a:rPr lang="ru-RU" sz="1200" b="1" spc="-10" dirty="0" smtClean="0">
                          <a:solidFill>
                            <a:srgbClr val="FFFFFF"/>
                          </a:solidFill>
                          <a:latin typeface="Century Gothic" panose="020B0502020202020204" pitchFamily="34" charset="0"/>
                          <a:cs typeface="Cambria"/>
                        </a:rPr>
                        <a:t>4</a:t>
                      </a:r>
                      <a:r>
                        <a:rPr sz="1200" b="1" spc="-75" dirty="0" smtClean="0">
                          <a:solidFill>
                            <a:srgbClr val="FFFFFF"/>
                          </a:solidFill>
                          <a:latin typeface="Century Gothic" panose="020B0502020202020204" pitchFamily="34" charset="0"/>
                          <a:cs typeface="Cambria"/>
                        </a:rPr>
                        <a:t> </a:t>
                      </a:r>
                      <a:r>
                        <a:rPr sz="1200" b="1" spc="-10" dirty="0">
                          <a:solidFill>
                            <a:srgbClr val="FFFFFF"/>
                          </a:solidFill>
                          <a:latin typeface="Century Gothic" panose="020B0502020202020204" pitchFamily="34" charset="0"/>
                          <a:cs typeface="Cambria"/>
                        </a:rPr>
                        <a:t>год</a:t>
                      </a:r>
                      <a:endParaRPr sz="1200" dirty="0">
                        <a:latin typeface="Century Gothic" panose="020B0502020202020204" pitchFamily="34" charset="0"/>
                        <a:cs typeface="Cambria"/>
                      </a:endParaRPr>
                    </a:p>
                  </a:txBody>
                  <a:tcPr marL="0" marR="0" marT="74930" marB="0">
                    <a:lnL w="6350">
                      <a:solidFill>
                        <a:srgbClr val="F2F2F2"/>
                      </a:solidFill>
                      <a:prstDash val="solid"/>
                    </a:lnL>
                    <a:lnT w="6350">
                      <a:solidFill>
                        <a:srgbClr val="F2F2F2"/>
                      </a:solidFill>
                      <a:prstDash val="solid"/>
                    </a:lnT>
                    <a:solidFill>
                      <a:srgbClr val="4AACC5"/>
                    </a:solidFill>
                  </a:tcPr>
                </a:tc>
              </a:tr>
              <a:tr h="553617">
                <a:tc>
                  <a:txBody>
                    <a:bodyPr/>
                    <a:lstStyle/>
                    <a:p>
                      <a:pPr marR="378460" algn="just">
                        <a:lnSpc>
                          <a:spcPts val="1400"/>
                        </a:lnSpc>
                        <a:spcBef>
                          <a:spcPts val="245"/>
                        </a:spcBef>
                      </a:pPr>
                      <a:r>
                        <a:rPr lang="ru-RU" sz="1000" spc="-5" dirty="0" smtClean="0">
                          <a:latin typeface="Century Gothic" panose="020B0502020202020204" pitchFamily="34" charset="0"/>
                          <a:cs typeface="Cambria"/>
                        </a:rPr>
                        <a:t>Доля</a:t>
                      </a:r>
                      <a:r>
                        <a:rPr lang="ru-RU" sz="1000" spc="-5" baseline="0" dirty="0" smtClean="0">
                          <a:latin typeface="Century Gothic" panose="020B0502020202020204" pitchFamily="34" charset="0"/>
                          <a:cs typeface="Cambria"/>
                        </a:rPr>
                        <a:t> детей в возрасте от 5-18 лет, обучающихся в бюджетных образовательных учреждениях дополнительного образования в области искусств</a:t>
                      </a:r>
                      <a:endParaRPr sz="1000" dirty="0">
                        <a:latin typeface="Century Gothic" panose="020B0502020202020204" pitchFamily="34" charset="0"/>
                        <a:cs typeface="Cambria"/>
                      </a:endParaRPr>
                    </a:p>
                  </a:txBody>
                  <a:tcPr marL="0" marR="0" marT="31115" marB="0">
                    <a:lnL w="6350">
                      <a:solidFill>
                        <a:srgbClr val="B6DDE8"/>
                      </a:solidFill>
                      <a:prstDash val="solid"/>
                    </a:lnL>
                    <a:lnR w="6350">
                      <a:solidFill>
                        <a:srgbClr val="B6DDE8"/>
                      </a:solidFill>
                      <a:prstDash val="solid"/>
                    </a:lnR>
                    <a:lnB w="6350">
                      <a:solidFill>
                        <a:srgbClr val="B6DDE8"/>
                      </a:solidFill>
                      <a:prstDash val="solid"/>
                    </a:lnB>
                  </a:tcPr>
                </a:tc>
                <a:tc>
                  <a:txBody>
                    <a:bodyPr/>
                    <a:lstStyle/>
                    <a:p>
                      <a:pPr>
                        <a:lnSpc>
                          <a:spcPct val="100000"/>
                        </a:lnSpc>
                      </a:pPr>
                      <a:endParaRPr sz="1200" dirty="0">
                        <a:latin typeface="Century Gothic" panose="020B0502020202020204" pitchFamily="34" charset="0"/>
                        <a:cs typeface="Times New Roman"/>
                      </a:endParaRPr>
                    </a:p>
                    <a:p>
                      <a:pPr marL="635" algn="ctr">
                        <a:lnSpc>
                          <a:spcPct val="100000"/>
                        </a:lnSpc>
                      </a:pPr>
                      <a:r>
                        <a:rPr lang="ru-RU" sz="1200" spc="-5" dirty="0" smtClean="0">
                          <a:latin typeface="Century Gothic" panose="020B0502020202020204" pitchFamily="34" charset="0"/>
                          <a:cs typeface="Cambria"/>
                        </a:rPr>
                        <a:t>%</a:t>
                      </a:r>
                      <a:endParaRPr sz="1200" dirty="0">
                        <a:latin typeface="Century Gothic" panose="020B0502020202020204" pitchFamily="34" charset="0"/>
                        <a:cs typeface="Cambria"/>
                      </a:endParaRPr>
                    </a:p>
                  </a:txBody>
                  <a:tcPr marL="0" marR="0" marT="0" marB="0">
                    <a:lnL w="6350">
                      <a:solidFill>
                        <a:srgbClr val="B6DDE8"/>
                      </a:solidFill>
                      <a:prstDash val="solid"/>
                    </a:lnL>
                    <a:lnR w="6350">
                      <a:solidFill>
                        <a:srgbClr val="B6DDE8"/>
                      </a:solidFill>
                      <a:prstDash val="solid"/>
                    </a:lnR>
                    <a:lnB w="6350">
                      <a:solidFill>
                        <a:srgbClr val="B6DDE8"/>
                      </a:solidFill>
                      <a:prstDash val="solid"/>
                    </a:lnB>
                  </a:tcPr>
                </a:tc>
                <a:tc>
                  <a:txBody>
                    <a:bodyPr/>
                    <a:lstStyle/>
                    <a:p>
                      <a:pPr>
                        <a:lnSpc>
                          <a:spcPct val="100000"/>
                        </a:lnSpc>
                      </a:pPr>
                      <a:endParaRPr sz="1200" dirty="0">
                        <a:latin typeface="Century Gothic" panose="020B0502020202020204" pitchFamily="34" charset="0"/>
                        <a:cs typeface="Times New Roman"/>
                      </a:endParaRPr>
                    </a:p>
                    <a:p>
                      <a:pPr algn="ctr">
                        <a:lnSpc>
                          <a:spcPct val="100000"/>
                        </a:lnSpc>
                      </a:pPr>
                      <a:r>
                        <a:rPr lang="ru-RU" sz="1200" dirty="0" smtClean="0">
                          <a:latin typeface="Century Gothic" panose="020B0502020202020204" pitchFamily="34" charset="0"/>
                          <a:cs typeface="Cambria"/>
                        </a:rPr>
                        <a:t>7,1</a:t>
                      </a:r>
                      <a:endParaRPr sz="1200" dirty="0">
                        <a:latin typeface="Century Gothic" panose="020B0502020202020204" pitchFamily="34" charset="0"/>
                        <a:cs typeface="Cambria"/>
                      </a:endParaRPr>
                    </a:p>
                  </a:txBody>
                  <a:tcPr marL="0" marR="0" marT="0" marB="0">
                    <a:lnL w="6350">
                      <a:solidFill>
                        <a:srgbClr val="B6DDE8"/>
                      </a:solidFill>
                      <a:prstDash val="solid"/>
                    </a:lnL>
                    <a:lnR w="6350">
                      <a:solidFill>
                        <a:srgbClr val="B6DDE8"/>
                      </a:solidFill>
                      <a:prstDash val="solid"/>
                    </a:lnR>
                    <a:lnB w="6350">
                      <a:solidFill>
                        <a:srgbClr val="B6DDE8"/>
                      </a:solidFill>
                      <a:prstDash val="solid"/>
                    </a:lnB>
                  </a:tcPr>
                </a:tc>
                <a:tc>
                  <a:txBody>
                    <a:bodyPr/>
                    <a:lstStyle/>
                    <a:p>
                      <a:pPr>
                        <a:lnSpc>
                          <a:spcPct val="100000"/>
                        </a:lnSpc>
                      </a:pPr>
                      <a:endParaRPr sz="1200" dirty="0">
                        <a:latin typeface="Century Gothic" panose="020B0502020202020204" pitchFamily="34" charset="0"/>
                        <a:cs typeface="Times New Roman"/>
                      </a:endParaRPr>
                    </a:p>
                    <a:p>
                      <a:pPr algn="ctr">
                        <a:lnSpc>
                          <a:spcPct val="100000"/>
                        </a:lnSpc>
                      </a:pPr>
                      <a:r>
                        <a:rPr lang="ru-RU" sz="1200" dirty="0" smtClean="0">
                          <a:latin typeface="Century Gothic" panose="020B0502020202020204" pitchFamily="34" charset="0"/>
                          <a:cs typeface="Cambria"/>
                        </a:rPr>
                        <a:t>7,1</a:t>
                      </a:r>
                      <a:endParaRPr sz="1200" dirty="0">
                        <a:latin typeface="Century Gothic" panose="020B0502020202020204" pitchFamily="34" charset="0"/>
                        <a:cs typeface="Cambria"/>
                      </a:endParaRPr>
                    </a:p>
                  </a:txBody>
                  <a:tcPr marL="0" marR="0" marT="0" marB="0">
                    <a:lnL w="6350" cap="flat" cmpd="sng" algn="ctr">
                      <a:solidFill>
                        <a:srgbClr val="B6DDE8"/>
                      </a:solidFill>
                      <a:prstDash val="solid"/>
                      <a:round/>
                      <a:headEnd type="none" w="med" len="med"/>
                      <a:tailEnd type="none" w="med" len="med"/>
                    </a:lnL>
                    <a:lnR w="6350">
                      <a:solidFill>
                        <a:srgbClr val="B6DDE8"/>
                      </a:solidFill>
                      <a:prstDash val="solid"/>
                    </a:lnR>
                    <a:lnB w="6350" cap="flat" cmpd="sng" algn="ctr">
                      <a:solidFill>
                        <a:srgbClr val="B6DDE8"/>
                      </a:solidFill>
                      <a:prstDash val="solid"/>
                      <a:round/>
                      <a:headEnd type="none" w="med" len="med"/>
                      <a:tailEnd type="none" w="med" len="med"/>
                    </a:lnB>
                  </a:tcPr>
                </a:tc>
                <a:tc>
                  <a:txBody>
                    <a:bodyPr/>
                    <a:lstStyle/>
                    <a:p>
                      <a:pPr>
                        <a:lnSpc>
                          <a:spcPct val="100000"/>
                        </a:lnSpc>
                      </a:pPr>
                      <a:endParaRPr sz="1200" dirty="0">
                        <a:latin typeface="Century Gothic" panose="020B0502020202020204" pitchFamily="34" charset="0"/>
                        <a:cs typeface="Times New Roman"/>
                      </a:endParaRPr>
                    </a:p>
                    <a:p>
                      <a:pPr algn="ctr">
                        <a:lnSpc>
                          <a:spcPct val="100000"/>
                        </a:lnSpc>
                      </a:pPr>
                      <a:r>
                        <a:rPr lang="ru-RU" sz="1200" dirty="0" smtClean="0">
                          <a:latin typeface="Century Gothic" panose="020B0502020202020204" pitchFamily="34" charset="0"/>
                          <a:cs typeface="Cambria"/>
                        </a:rPr>
                        <a:t>7,1</a:t>
                      </a:r>
                      <a:endParaRPr sz="1200" dirty="0">
                        <a:latin typeface="Century Gothic" panose="020B0502020202020204" pitchFamily="34" charset="0"/>
                        <a:cs typeface="Cambria"/>
                      </a:endParaRPr>
                    </a:p>
                  </a:txBody>
                  <a:tcPr marL="0" marR="0" marT="0" marB="0">
                    <a:lnL w="6350">
                      <a:solidFill>
                        <a:srgbClr val="B6DDE8"/>
                      </a:solidFill>
                      <a:prstDash val="solid"/>
                    </a:lnL>
                    <a:lnR w="6350">
                      <a:solidFill>
                        <a:srgbClr val="B6DDE8"/>
                      </a:solidFill>
                      <a:prstDash val="solid"/>
                    </a:lnR>
                    <a:lnB w="6350">
                      <a:solidFill>
                        <a:srgbClr val="B6DDE8"/>
                      </a:solidFill>
                      <a:prstDash val="solid"/>
                    </a:lnB>
                  </a:tcPr>
                </a:tc>
                <a:tc>
                  <a:txBody>
                    <a:bodyPr/>
                    <a:lstStyle/>
                    <a:p>
                      <a:pPr>
                        <a:lnSpc>
                          <a:spcPct val="100000"/>
                        </a:lnSpc>
                      </a:pPr>
                      <a:endParaRPr sz="1200" dirty="0">
                        <a:latin typeface="Century Gothic" panose="020B0502020202020204" pitchFamily="34" charset="0"/>
                        <a:cs typeface="Times New Roman"/>
                      </a:endParaRPr>
                    </a:p>
                    <a:p>
                      <a:pPr algn="ctr">
                        <a:lnSpc>
                          <a:spcPct val="100000"/>
                        </a:lnSpc>
                      </a:pPr>
                      <a:r>
                        <a:rPr lang="ru-RU" sz="1200" dirty="0" smtClean="0">
                          <a:latin typeface="Century Gothic" panose="020B0502020202020204" pitchFamily="34" charset="0"/>
                          <a:cs typeface="Cambria"/>
                        </a:rPr>
                        <a:t>7,1</a:t>
                      </a:r>
                      <a:endParaRPr sz="1200" dirty="0">
                        <a:latin typeface="Century Gothic" panose="020B0502020202020204" pitchFamily="34" charset="0"/>
                        <a:cs typeface="Cambria"/>
                      </a:endParaRPr>
                    </a:p>
                  </a:txBody>
                  <a:tcPr marL="0" marR="0" marT="0" marB="0">
                    <a:lnL w="6350">
                      <a:solidFill>
                        <a:srgbClr val="B6DDE8"/>
                      </a:solidFill>
                      <a:prstDash val="solid"/>
                    </a:lnL>
                    <a:lnR w="6350">
                      <a:solidFill>
                        <a:srgbClr val="B6DDE8"/>
                      </a:solidFill>
                      <a:prstDash val="solid"/>
                    </a:lnR>
                    <a:lnB w="6350">
                      <a:solidFill>
                        <a:srgbClr val="B6DDE8"/>
                      </a:solidFill>
                      <a:prstDash val="solid"/>
                    </a:lnB>
                  </a:tcPr>
                </a:tc>
              </a:tr>
              <a:tr h="433265">
                <a:tc>
                  <a:txBody>
                    <a:bodyPr/>
                    <a:lstStyle/>
                    <a:p>
                      <a:pPr marR="349885">
                        <a:lnSpc>
                          <a:spcPts val="1410"/>
                        </a:lnSpc>
                        <a:spcBef>
                          <a:spcPts val="409"/>
                        </a:spcBef>
                      </a:pPr>
                      <a:r>
                        <a:rPr lang="ru-RU" sz="1000" spc="-5" dirty="0" smtClean="0">
                          <a:latin typeface="Century Gothic" panose="020B0502020202020204" pitchFamily="34" charset="0"/>
                          <a:cs typeface="Cambria"/>
                        </a:rPr>
                        <a:t>Количество человек, принявших участие в платных культурно-массовых мероприятиях, за год</a:t>
                      </a:r>
                      <a:endParaRPr sz="1000" dirty="0">
                        <a:latin typeface="Century Gothic" panose="020B0502020202020204" pitchFamily="34" charset="0"/>
                        <a:cs typeface="Cambria"/>
                      </a:endParaRPr>
                    </a:p>
                  </a:txBody>
                  <a:tcPr marL="0" marR="0" marT="52069"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gn="ctr">
                        <a:lnSpc>
                          <a:spcPct val="100000"/>
                        </a:lnSpc>
                        <a:spcBef>
                          <a:spcPts val="1075"/>
                        </a:spcBef>
                      </a:pPr>
                      <a:r>
                        <a:rPr sz="1200" dirty="0">
                          <a:latin typeface="Century Gothic" panose="020B0502020202020204" pitchFamily="34" charset="0"/>
                          <a:cs typeface="Cambria"/>
                        </a:rPr>
                        <a:t>чел.</a:t>
                      </a:r>
                      <a:endParaRPr sz="1200">
                        <a:latin typeface="Century Gothic" panose="020B0502020202020204" pitchFamily="34" charset="0"/>
                        <a:cs typeface="Cambria"/>
                      </a:endParaRPr>
                    </a:p>
                  </a:txBody>
                  <a:tcPr marL="0" marR="0" marT="136525"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gn="ctr">
                        <a:lnSpc>
                          <a:spcPct val="100000"/>
                        </a:lnSpc>
                        <a:spcBef>
                          <a:spcPts val="1075"/>
                        </a:spcBef>
                      </a:pPr>
                      <a:r>
                        <a:rPr lang="ru-RU" sz="1200" spc="-5" dirty="0" smtClean="0">
                          <a:latin typeface="Century Gothic" panose="020B0502020202020204" pitchFamily="34" charset="0"/>
                          <a:cs typeface="Cambria"/>
                        </a:rPr>
                        <a:t>20000</a:t>
                      </a:r>
                      <a:endParaRPr sz="1200" dirty="0">
                        <a:latin typeface="Century Gothic" panose="020B0502020202020204" pitchFamily="34" charset="0"/>
                        <a:cs typeface="Cambria"/>
                      </a:endParaRPr>
                    </a:p>
                  </a:txBody>
                  <a:tcPr marL="0" marR="0" marT="136525"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gn="ctr">
                        <a:lnSpc>
                          <a:spcPct val="100000"/>
                        </a:lnSpc>
                        <a:spcBef>
                          <a:spcPts val="1075"/>
                        </a:spcBef>
                      </a:pPr>
                      <a:r>
                        <a:rPr lang="ru-RU" sz="1200" spc="-5" dirty="0" smtClean="0">
                          <a:latin typeface="Century Gothic" panose="020B0502020202020204" pitchFamily="34" charset="0"/>
                          <a:cs typeface="Cambria"/>
                        </a:rPr>
                        <a:t>25000</a:t>
                      </a:r>
                      <a:endParaRPr sz="1200" dirty="0">
                        <a:latin typeface="Century Gothic" panose="020B0502020202020204" pitchFamily="34" charset="0"/>
                        <a:cs typeface="Cambria"/>
                      </a:endParaRPr>
                    </a:p>
                  </a:txBody>
                  <a:tcPr marL="0" marR="0" marT="136525" marB="0">
                    <a:lnL w="6350" cap="flat" cmpd="sng" algn="ctr">
                      <a:solidFill>
                        <a:srgbClr val="B6DDE8"/>
                      </a:solidFill>
                      <a:prstDash val="solid"/>
                      <a:round/>
                      <a:headEnd type="none" w="med" len="med"/>
                      <a:tailEnd type="none" w="med" len="med"/>
                    </a:lnL>
                    <a:lnR w="6350">
                      <a:solidFill>
                        <a:srgbClr val="B6DDE8"/>
                      </a:solidFill>
                      <a:prstDash val="solid"/>
                    </a:lnR>
                    <a:lnT w="6350" cap="flat" cmpd="sng" algn="ctr">
                      <a:solidFill>
                        <a:srgbClr val="B6DDE8"/>
                      </a:solidFill>
                      <a:prstDash val="solid"/>
                      <a:round/>
                      <a:headEnd type="none" w="med" len="med"/>
                      <a:tailEnd type="none" w="med" len="med"/>
                    </a:lnT>
                    <a:lnB w="6350" cap="flat" cmpd="sng" algn="ctr">
                      <a:solidFill>
                        <a:srgbClr val="B6DDE8"/>
                      </a:solidFill>
                      <a:prstDash val="solid"/>
                      <a:round/>
                      <a:headEnd type="none" w="med" len="med"/>
                      <a:tailEnd type="none" w="med" len="med"/>
                    </a:lnB>
                    <a:solidFill>
                      <a:srgbClr val="DAEEF3"/>
                    </a:solidFill>
                  </a:tcPr>
                </a:tc>
                <a:tc>
                  <a:txBody>
                    <a:bodyPr/>
                    <a:lstStyle/>
                    <a:p>
                      <a:pPr algn="ctr">
                        <a:lnSpc>
                          <a:spcPct val="100000"/>
                        </a:lnSpc>
                        <a:spcBef>
                          <a:spcPts val="1075"/>
                        </a:spcBef>
                      </a:pPr>
                      <a:r>
                        <a:rPr lang="ru-RU" sz="1200" spc="-5" dirty="0" smtClean="0">
                          <a:latin typeface="Century Gothic" panose="020B0502020202020204" pitchFamily="34" charset="0"/>
                          <a:cs typeface="Cambria"/>
                        </a:rPr>
                        <a:t>25500</a:t>
                      </a:r>
                      <a:endParaRPr sz="1200" dirty="0">
                        <a:latin typeface="Century Gothic" panose="020B0502020202020204" pitchFamily="34" charset="0"/>
                        <a:cs typeface="Cambria"/>
                      </a:endParaRPr>
                    </a:p>
                  </a:txBody>
                  <a:tcPr marL="0" marR="0" marT="136525"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gn="ctr">
                        <a:lnSpc>
                          <a:spcPct val="100000"/>
                        </a:lnSpc>
                        <a:spcBef>
                          <a:spcPts val="1075"/>
                        </a:spcBef>
                      </a:pPr>
                      <a:r>
                        <a:rPr lang="ru-RU" sz="1200" spc="-5" dirty="0" smtClean="0">
                          <a:latin typeface="Century Gothic" panose="020B0502020202020204" pitchFamily="34" charset="0"/>
                          <a:cs typeface="Cambria"/>
                        </a:rPr>
                        <a:t>26000</a:t>
                      </a:r>
                      <a:endParaRPr sz="1200" dirty="0">
                        <a:latin typeface="Century Gothic" panose="020B0502020202020204" pitchFamily="34" charset="0"/>
                        <a:cs typeface="Cambria"/>
                      </a:endParaRPr>
                    </a:p>
                  </a:txBody>
                  <a:tcPr marL="0" marR="0" marT="136525"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r>
              <a:tr h="271393">
                <a:tc>
                  <a:txBody>
                    <a:bodyPr/>
                    <a:lstStyle/>
                    <a:p>
                      <a:pPr marR="172720">
                        <a:lnSpc>
                          <a:spcPts val="1400"/>
                        </a:lnSpc>
                        <a:spcBef>
                          <a:spcPts val="195"/>
                        </a:spcBef>
                      </a:pPr>
                      <a:r>
                        <a:rPr lang="ru-RU" sz="1000" spc="-5" dirty="0" smtClean="0">
                          <a:latin typeface="Century Gothic" panose="020B0502020202020204" pitchFamily="34" charset="0"/>
                          <a:cs typeface="Cambria"/>
                        </a:rPr>
                        <a:t>Охват населения библиотечным обслуживанием</a:t>
                      </a:r>
                      <a:endParaRPr sz="1000" dirty="0">
                        <a:latin typeface="Century Gothic" panose="020B0502020202020204" pitchFamily="34" charset="0"/>
                        <a:cs typeface="Cambria"/>
                      </a:endParaRPr>
                    </a:p>
                  </a:txBody>
                  <a:tcPr marL="0" marR="0" marT="24765"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gn="ctr">
                        <a:lnSpc>
                          <a:spcPct val="100000"/>
                        </a:lnSpc>
                        <a:spcBef>
                          <a:spcPts val="815"/>
                        </a:spcBef>
                      </a:pPr>
                      <a:r>
                        <a:rPr lang="ru-RU" sz="1200" b="0" dirty="0" smtClean="0">
                          <a:latin typeface="Century Gothic" panose="020B0502020202020204" pitchFamily="34" charset="0"/>
                          <a:cs typeface="Cambria"/>
                        </a:rPr>
                        <a:t>%</a:t>
                      </a:r>
                      <a:endParaRPr sz="1200" b="0" dirty="0">
                        <a:latin typeface="Century Gothic" panose="020B0502020202020204" pitchFamily="34" charset="0"/>
                        <a:cs typeface="Cambria"/>
                      </a:endParaRPr>
                    </a:p>
                  </a:txBody>
                  <a:tcPr marL="0" marR="0" marT="103505"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gn="ctr">
                        <a:lnSpc>
                          <a:spcPct val="100000"/>
                        </a:lnSpc>
                        <a:spcBef>
                          <a:spcPts val="815"/>
                        </a:spcBef>
                      </a:pPr>
                      <a:r>
                        <a:rPr lang="ru-RU" sz="1200" b="0" spc="-5" dirty="0" smtClean="0">
                          <a:latin typeface="Century Gothic" panose="020B0502020202020204" pitchFamily="34" charset="0"/>
                          <a:cs typeface="Cambria"/>
                        </a:rPr>
                        <a:t>32,0</a:t>
                      </a:r>
                      <a:endParaRPr sz="1200" b="0" dirty="0">
                        <a:latin typeface="Century Gothic" panose="020B0502020202020204" pitchFamily="34" charset="0"/>
                        <a:cs typeface="Cambria"/>
                      </a:endParaRPr>
                    </a:p>
                  </a:txBody>
                  <a:tcPr marL="0" marR="0" marT="103505"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gn="ctr">
                        <a:lnSpc>
                          <a:spcPct val="100000"/>
                        </a:lnSpc>
                        <a:spcBef>
                          <a:spcPts val="815"/>
                        </a:spcBef>
                      </a:pPr>
                      <a:r>
                        <a:rPr lang="ru-RU" sz="1200" b="0" spc="-5" dirty="0" smtClean="0">
                          <a:latin typeface="Century Gothic" panose="020B0502020202020204" pitchFamily="34" charset="0"/>
                          <a:cs typeface="Cambria"/>
                        </a:rPr>
                        <a:t>32,0</a:t>
                      </a:r>
                      <a:endParaRPr sz="1200" b="0" dirty="0">
                        <a:latin typeface="Century Gothic" panose="020B0502020202020204" pitchFamily="34" charset="0"/>
                        <a:cs typeface="Cambria"/>
                      </a:endParaRPr>
                    </a:p>
                  </a:txBody>
                  <a:tcPr marL="0" marR="0" marT="103505" marB="0">
                    <a:lnL w="6350" cap="flat" cmpd="sng" algn="ctr">
                      <a:solidFill>
                        <a:srgbClr val="B6DDE8"/>
                      </a:solidFill>
                      <a:prstDash val="solid"/>
                      <a:round/>
                      <a:headEnd type="none" w="med" len="med"/>
                      <a:tailEnd type="none" w="med" len="med"/>
                    </a:lnL>
                    <a:lnR w="6350">
                      <a:solidFill>
                        <a:srgbClr val="B6DDE8"/>
                      </a:solidFill>
                      <a:prstDash val="solid"/>
                    </a:lnR>
                    <a:lnT w="6350" cap="flat" cmpd="sng" algn="ctr">
                      <a:solidFill>
                        <a:srgbClr val="B6DDE8"/>
                      </a:solidFill>
                      <a:prstDash val="solid"/>
                      <a:round/>
                      <a:headEnd type="none" w="med" len="med"/>
                      <a:tailEnd type="none" w="med" len="med"/>
                    </a:lnT>
                    <a:lnB w="6350" cap="flat" cmpd="sng" algn="ctr">
                      <a:solidFill>
                        <a:srgbClr val="B6DDE8"/>
                      </a:solidFill>
                      <a:prstDash val="solid"/>
                      <a:round/>
                      <a:headEnd type="none" w="med" len="med"/>
                      <a:tailEnd type="none" w="med" len="med"/>
                    </a:lnB>
                  </a:tcPr>
                </a:tc>
                <a:tc>
                  <a:txBody>
                    <a:bodyPr/>
                    <a:lstStyle/>
                    <a:p>
                      <a:pPr algn="ctr">
                        <a:lnSpc>
                          <a:spcPct val="100000"/>
                        </a:lnSpc>
                        <a:spcBef>
                          <a:spcPts val="815"/>
                        </a:spcBef>
                      </a:pPr>
                      <a:r>
                        <a:rPr lang="ru-RU" sz="1200" b="0" spc="-5" dirty="0" smtClean="0">
                          <a:latin typeface="Century Gothic" panose="020B0502020202020204" pitchFamily="34" charset="0"/>
                          <a:cs typeface="Cambria"/>
                        </a:rPr>
                        <a:t>32,0</a:t>
                      </a:r>
                      <a:endParaRPr sz="1200" b="0" dirty="0">
                        <a:latin typeface="Century Gothic" panose="020B0502020202020204" pitchFamily="34" charset="0"/>
                        <a:cs typeface="Cambria"/>
                      </a:endParaRPr>
                    </a:p>
                  </a:txBody>
                  <a:tcPr marL="0" marR="0" marT="103505"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gn="ctr">
                        <a:lnSpc>
                          <a:spcPct val="100000"/>
                        </a:lnSpc>
                        <a:spcBef>
                          <a:spcPts val="815"/>
                        </a:spcBef>
                      </a:pPr>
                      <a:r>
                        <a:rPr lang="ru-RU" sz="1200" b="0" spc="-5" dirty="0" smtClean="0">
                          <a:latin typeface="Century Gothic" panose="020B0502020202020204" pitchFamily="34" charset="0"/>
                          <a:cs typeface="Cambria"/>
                        </a:rPr>
                        <a:t>32,0</a:t>
                      </a:r>
                      <a:endParaRPr sz="1200" b="0" dirty="0">
                        <a:latin typeface="Century Gothic" panose="020B0502020202020204" pitchFamily="34" charset="0"/>
                        <a:cs typeface="Cambria"/>
                      </a:endParaRPr>
                    </a:p>
                  </a:txBody>
                  <a:tcPr marL="0" marR="0" marT="103505"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r>
              <a:tr h="454929">
                <a:tc>
                  <a:txBody>
                    <a:bodyPr/>
                    <a:lstStyle/>
                    <a:p>
                      <a:pPr marR="987425">
                        <a:lnSpc>
                          <a:spcPts val="1420"/>
                        </a:lnSpc>
                        <a:spcBef>
                          <a:spcPts val="254"/>
                        </a:spcBef>
                      </a:pPr>
                      <a:r>
                        <a:rPr lang="ru-RU" sz="1000" spc="-5" dirty="0" smtClean="0">
                          <a:latin typeface="Century Gothic" panose="020B0502020202020204" pitchFamily="34" charset="0"/>
                          <a:cs typeface="Cambria"/>
                        </a:rPr>
                        <a:t>Количество</a:t>
                      </a:r>
                      <a:r>
                        <a:rPr lang="ru-RU" sz="1000" spc="-5" baseline="0" dirty="0" smtClean="0">
                          <a:latin typeface="Century Gothic" panose="020B0502020202020204" pitchFamily="34" charset="0"/>
                          <a:cs typeface="Cambria"/>
                        </a:rPr>
                        <a:t> выданных читателям экземпляров, за год</a:t>
                      </a:r>
                      <a:endParaRPr sz="1000" dirty="0">
                        <a:latin typeface="Century Gothic" panose="020B0502020202020204" pitchFamily="34" charset="0"/>
                        <a:cs typeface="Cambria"/>
                      </a:endParaRPr>
                    </a:p>
                  </a:txBody>
                  <a:tcPr marL="0" marR="0" marT="32384"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gn="ctr">
                        <a:lnSpc>
                          <a:spcPct val="100000"/>
                        </a:lnSpc>
                        <a:spcBef>
                          <a:spcPts val="900"/>
                        </a:spcBef>
                      </a:pPr>
                      <a:r>
                        <a:rPr lang="ru-RU" sz="1200" spc="-5" dirty="0" smtClean="0">
                          <a:latin typeface="Century Gothic" panose="020B0502020202020204" pitchFamily="34" charset="0"/>
                          <a:cs typeface="Cambria"/>
                        </a:rPr>
                        <a:t>единиц</a:t>
                      </a:r>
                      <a:endParaRPr sz="1200" dirty="0">
                        <a:latin typeface="Century Gothic" panose="020B0502020202020204" pitchFamily="34" charset="0"/>
                        <a:cs typeface="Cambria"/>
                      </a:endParaRPr>
                    </a:p>
                  </a:txBody>
                  <a:tcPr marL="0" marR="0" marT="11430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gn="ctr">
                        <a:lnSpc>
                          <a:spcPct val="100000"/>
                        </a:lnSpc>
                        <a:spcBef>
                          <a:spcPts val="900"/>
                        </a:spcBef>
                      </a:pPr>
                      <a:r>
                        <a:rPr lang="ru-RU" sz="1200" dirty="0" smtClean="0">
                          <a:latin typeface="Century Gothic" panose="020B0502020202020204" pitchFamily="34" charset="0"/>
                          <a:cs typeface="Cambria"/>
                        </a:rPr>
                        <a:t>763337</a:t>
                      </a:r>
                      <a:endParaRPr sz="1200" dirty="0">
                        <a:latin typeface="Century Gothic" panose="020B0502020202020204" pitchFamily="34" charset="0"/>
                        <a:cs typeface="Cambria"/>
                      </a:endParaRPr>
                    </a:p>
                  </a:txBody>
                  <a:tcPr marL="0" marR="0" marT="11430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gn="ctr">
                        <a:lnSpc>
                          <a:spcPct val="100000"/>
                        </a:lnSpc>
                        <a:spcBef>
                          <a:spcPts val="900"/>
                        </a:spcBef>
                      </a:pPr>
                      <a:r>
                        <a:rPr lang="ru-RU" sz="1200" dirty="0" smtClean="0">
                          <a:latin typeface="Century Gothic" panose="020B0502020202020204" pitchFamily="34" charset="0"/>
                          <a:cs typeface="Cambria"/>
                        </a:rPr>
                        <a:t>763350</a:t>
                      </a:r>
                      <a:endParaRPr sz="1200" dirty="0">
                        <a:latin typeface="Century Gothic" panose="020B0502020202020204" pitchFamily="34" charset="0"/>
                        <a:cs typeface="Cambria"/>
                      </a:endParaRPr>
                    </a:p>
                  </a:txBody>
                  <a:tcPr marL="0" marR="0" marT="114300" marB="0">
                    <a:lnL w="6350" cap="flat" cmpd="sng" algn="ctr">
                      <a:solidFill>
                        <a:srgbClr val="B6DDE8"/>
                      </a:solidFill>
                      <a:prstDash val="solid"/>
                      <a:round/>
                      <a:headEnd type="none" w="med" len="med"/>
                      <a:tailEnd type="none" w="med" len="med"/>
                    </a:lnL>
                    <a:lnR w="6350">
                      <a:solidFill>
                        <a:srgbClr val="B6DDE8"/>
                      </a:solidFill>
                      <a:prstDash val="solid"/>
                    </a:lnR>
                    <a:lnT w="6350" cap="flat" cmpd="sng" algn="ctr">
                      <a:solidFill>
                        <a:srgbClr val="B6DDE8"/>
                      </a:solidFill>
                      <a:prstDash val="solid"/>
                      <a:round/>
                      <a:headEnd type="none" w="med" len="med"/>
                      <a:tailEnd type="none" w="med" len="med"/>
                    </a:lnT>
                    <a:lnB w="6350">
                      <a:solidFill>
                        <a:srgbClr val="B6DDE8"/>
                      </a:solidFill>
                      <a:prstDash val="solid"/>
                    </a:lnB>
                    <a:solidFill>
                      <a:srgbClr val="DAEEF3"/>
                    </a:solidFill>
                  </a:tcPr>
                </a:tc>
                <a:tc>
                  <a:txBody>
                    <a:bodyPr/>
                    <a:lstStyle/>
                    <a:p>
                      <a:pPr algn="ctr">
                        <a:lnSpc>
                          <a:spcPct val="100000"/>
                        </a:lnSpc>
                        <a:spcBef>
                          <a:spcPts val="900"/>
                        </a:spcBef>
                      </a:pPr>
                      <a:r>
                        <a:rPr lang="ru-RU" sz="1200" dirty="0" smtClean="0">
                          <a:latin typeface="Century Gothic" panose="020B0502020202020204" pitchFamily="34" charset="0"/>
                          <a:cs typeface="Cambria"/>
                        </a:rPr>
                        <a:t>763360</a:t>
                      </a:r>
                      <a:endParaRPr sz="1200" dirty="0">
                        <a:latin typeface="Century Gothic" panose="020B0502020202020204" pitchFamily="34" charset="0"/>
                        <a:cs typeface="Cambria"/>
                      </a:endParaRPr>
                    </a:p>
                  </a:txBody>
                  <a:tcPr marL="0" marR="0" marT="11430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gn="ctr">
                        <a:lnSpc>
                          <a:spcPct val="100000"/>
                        </a:lnSpc>
                        <a:spcBef>
                          <a:spcPts val="900"/>
                        </a:spcBef>
                      </a:pPr>
                      <a:r>
                        <a:rPr lang="ru-RU" sz="1200" dirty="0" smtClean="0">
                          <a:latin typeface="Century Gothic" panose="020B0502020202020204" pitchFamily="34" charset="0"/>
                          <a:cs typeface="Cambria"/>
                        </a:rPr>
                        <a:t>763362</a:t>
                      </a:r>
                      <a:endParaRPr sz="1200" dirty="0">
                        <a:latin typeface="Century Gothic" panose="020B0502020202020204" pitchFamily="34" charset="0"/>
                        <a:cs typeface="Cambria"/>
                      </a:endParaRPr>
                    </a:p>
                  </a:txBody>
                  <a:tcPr marL="0" marR="0" marT="11430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r>
            </a:tbl>
          </a:graphicData>
        </a:graphic>
      </p:graphicFrame>
      <p:sp>
        <p:nvSpPr>
          <p:cNvPr id="52" name="Прямоугольник 51"/>
          <p:cNvSpPr/>
          <p:nvPr/>
        </p:nvSpPr>
        <p:spPr>
          <a:xfrm>
            <a:off x="686293" y="4049572"/>
            <a:ext cx="2879725" cy="830997"/>
          </a:xfrm>
          <a:prstGeom prst="rect">
            <a:avLst/>
          </a:prstGeom>
        </p:spPr>
        <p:txBody>
          <a:bodyPr wrap="square">
            <a:spAutoFit/>
          </a:bodyPr>
          <a:lstStyle/>
          <a:p>
            <a:pPr algn="ctr"/>
            <a:r>
              <a:rPr lang="ru-RU" sz="1200" b="1" dirty="0" smtClean="0">
                <a:solidFill>
                  <a:schemeClr val="tx2"/>
                </a:solidFill>
                <a:latin typeface="Century Gothic" panose="020B0502020202020204" pitchFamily="34" charset="0"/>
                <a:ea typeface="Times New Roman" panose="02020603050405020304" pitchFamily="18" charset="0"/>
              </a:rPr>
              <a:t>Подпрограмма </a:t>
            </a:r>
            <a:r>
              <a:rPr lang="ru-RU" sz="1200" b="1" dirty="0">
                <a:solidFill>
                  <a:schemeClr val="tx2"/>
                </a:solidFill>
                <a:latin typeface="Century Gothic" panose="020B0502020202020204" pitchFamily="34" charset="0"/>
                <a:ea typeface="Times New Roman" panose="02020603050405020304" pitchFamily="18" charset="0"/>
              </a:rPr>
              <a:t>«Организация культурно - досуговой деятельности в городе Невинномысске»</a:t>
            </a:r>
            <a:endParaRPr lang="ru-RU" sz="1200" b="1" dirty="0">
              <a:solidFill>
                <a:schemeClr val="tx2"/>
              </a:solidFill>
              <a:latin typeface="Century Gothic" panose="020B0502020202020204" pitchFamily="34" charset="0"/>
            </a:endParaRPr>
          </a:p>
        </p:txBody>
      </p:sp>
      <p:sp>
        <p:nvSpPr>
          <p:cNvPr id="53" name="Прямоугольник 52"/>
          <p:cNvSpPr/>
          <p:nvPr/>
        </p:nvSpPr>
        <p:spPr>
          <a:xfrm>
            <a:off x="4278285" y="2131713"/>
            <a:ext cx="2760217" cy="646331"/>
          </a:xfrm>
          <a:prstGeom prst="rect">
            <a:avLst/>
          </a:prstGeom>
        </p:spPr>
        <p:txBody>
          <a:bodyPr wrap="square">
            <a:spAutoFit/>
          </a:bodyPr>
          <a:lstStyle/>
          <a:p>
            <a:pPr algn="ctr"/>
            <a:r>
              <a:rPr lang="ru-RU" sz="1200" b="1" dirty="0" smtClean="0">
                <a:solidFill>
                  <a:schemeClr val="tx2"/>
                </a:solidFill>
                <a:latin typeface="Century Gothic" panose="020B0502020202020204" pitchFamily="34" charset="0"/>
                <a:ea typeface="Times New Roman" panose="02020603050405020304" pitchFamily="18" charset="0"/>
              </a:rPr>
              <a:t>Подпрограмма </a:t>
            </a:r>
            <a:r>
              <a:rPr lang="ru-RU" sz="1200" b="1" dirty="0">
                <a:solidFill>
                  <a:schemeClr val="tx2"/>
                </a:solidFill>
                <a:latin typeface="Century Gothic" panose="020B0502020202020204" pitchFamily="34" charset="0"/>
                <a:ea typeface="Times New Roman" panose="02020603050405020304" pitchFamily="18" charset="0"/>
              </a:rPr>
              <a:t>«Библиотечное обслуживание населения города Невинномысска»</a:t>
            </a:r>
            <a:endParaRPr lang="ru-RU" sz="1200" b="1" dirty="0">
              <a:solidFill>
                <a:schemeClr val="tx2"/>
              </a:solidFill>
              <a:latin typeface="Century Gothic" panose="020B0502020202020204" pitchFamily="34" charset="0"/>
            </a:endParaRPr>
          </a:p>
        </p:txBody>
      </p:sp>
      <p:sp>
        <p:nvSpPr>
          <p:cNvPr id="54" name="Прямоугольник 53"/>
          <p:cNvSpPr/>
          <p:nvPr/>
        </p:nvSpPr>
        <p:spPr>
          <a:xfrm>
            <a:off x="3879093" y="4127601"/>
            <a:ext cx="3411766" cy="646331"/>
          </a:xfrm>
          <a:prstGeom prst="rect">
            <a:avLst/>
          </a:prstGeom>
        </p:spPr>
        <p:txBody>
          <a:bodyPr wrap="square">
            <a:spAutoFit/>
          </a:bodyPr>
          <a:lstStyle/>
          <a:p>
            <a:pPr algn="ctr"/>
            <a:r>
              <a:rPr lang="ru-RU" sz="1200" b="1" dirty="0" smtClean="0">
                <a:solidFill>
                  <a:schemeClr val="tx2"/>
                </a:solidFill>
                <a:latin typeface="Century Gothic" panose="020B0502020202020204" pitchFamily="34" charset="0"/>
                <a:ea typeface="Times New Roman" panose="02020603050405020304" pitchFamily="18" charset="0"/>
              </a:rPr>
              <a:t>Подпрограмма </a:t>
            </a:r>
            <a:r>
              <a:rPr lang="ru-RU" sz="1200" b="1" dirty="0">
                <a:solidFill>
                  <a:schemeClr val="tx2"/>
                </a:solidFill>
                <a:latin typeface="Century Gothic" panose="020B0502020202020204" pitchFamily="34" charset="0"/>
                <a:ea typeface="Times New Roman" panose="02020603050405020304" pitchFamily="18" charset="0"/>
              </a:rPr>
              <a:t>«Обеспечение реализации программы и общепрограммные мероприятия»</a:t>
            </a:r>
            <a:endParaRPr lang="ru-RU" sz="1200" b="1" dirty="0">
              <a:solidFill>
                <a:schemeClr val="tx2"/>
              </a:solidFill>
              <a:latin typeface="Century Gothic" panose="020B0502020202020204" pitchFamily="34" charset="0"/>
            </a:endParaRPr>
          </a:p>
        </p:txBody>
      </p:sp>
      <p:sp>
        <p:nvSpPr>
          <p:cNvPr id="55" name="object 48"/>
          <p:cNvSpPr txBox="1"/>
          <p:nvPr/>
        </p:nvSpPr>
        <p:spPr>
          <a:xfrm>
            <a:off x="3945638" y="5342190"/>
            <a:ext cx="3356610" cy="345479"/>
          </a:xfrm>
          <a:prstGeom prst="rect">
            <a:avLst/>
          </a:prstGeom>
        </p:spPr>
        <p:txBody>
          <a:bodyPr vert="horz" wrap="square" lIns="0" tIns="20320" rIns="0" bIns="0" rtlCol="0">
            <a:spAutoFit/>
          </a:bodyPr>
          <a:lstStyle/>
          <a:p>
            <a:pPr marL="193675" marR="5080" indent="-180975" algn="just">
              <a:lnSpc>
                <a:spcPct val="95600"/>
              </a:lnSpc>
              <a:spcBef>
                <a:spcPts val="160"/>
              </a:spcBef>
              <a:buClr>
                <a:srgbClr val="538CD3"/>
              </a:buClr>
              <a:buFont typeface="Wingdings"/>
              <a:buChar char=""/>
              <a:tabLst>
                <a:tab pos="194310" algn="l"/>
              </a:tabLst>
            </a:pPr>
            <a:r>
              <a:rPr lang="ru-RU" sz="1100" dirty="0">
                <a:latin typeface="Century Gothic" panose="020B0502020202020204" pitchFamily="34" charset="0"/>
              </a:rPr>
              <a:t>мероприятия по обеспечению сохранности объектов культурного наследия</a:t>
            </a:r>
            <a:endParaRPr sz="1100" dirty="0">
              <a:latin typeface="Century Gothic" panose="020B0502020202020204" pitchFamily="34" charset="0"/>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96759" y="450214"/>
            <a:ext cx="464184" cy="371475"/>
          </a:xfrm>
          <a:custGeom>
            <a:avLst/>
            <a:gdLst/>
            <a:ahLst/>
            <a:cxnLst/>
            <a:rect l="l" t="t" r="r" b="b"/>
            <a:pathLst>
              <a:path w="464184" h="371475">
                <a:moveTo>
                  <a:pt x="61975" y="371475"/>
                </a:moveTo>
                <a:lnTo>
                  <a:pt x="37826" y="366613"/>
                </a:lnTo>
                <a:lnTo>
                  <a:pt x="18129" y="353345"/>
                </a:lnTo>
                <a:lnTo>
                  <a:pt x="4861" y="333648"/>
                </a:lnTo>
                <a:lnTo>
                  <a:pt x="0" y="309499"/>
                </a:lnTo>
                <a:lnTo>
                  <a:pt x="0" y="61975"/>
                </a:lnTo>
                <a:lnTo>
                  <a:pt x="4861" y="37826"/>
                </a:lnTo>
                <a:lnTo>
                  <a:pt x="18129" y="18129"/>
                </a:lnTo>
                <a:lnTo>
                  <a:pt x="37826" y="4861"/>
                </a:lnTo>
                <a:lnTo>
                  <a:pt x="61975" y="0"/>
                </a:lnTo>
                <a:lnTo>
                  <a:pt x="463804" y="0"/>
                </a:lnTo>
              </a:path>
            </a:pathLst>
          </a:custGeom>
          <a:ln w="9525">
            <a:solidFill>
              <a:srgbClr val="D99593"/>
            </a:solidFill>
          </a:ln>
        </p:spPr>
        <p:txBody>
          <a:bodyPr wrap="square" lIns="0" tIns="0" rIns="0" bIns="0" rtlCol="0"/>
          <a:lstStyle/>
          <a:p>
            <a:endParaRPr/>
          </a:p>
        </p:txBody>
      </p:sp>
      <p:sp>
        <p:nvSpPr>
          <p:cNvPr id="3" name="object 3"/>
          <p:cNvSpPr/>
          <p:nvPr/>
        </p:nvSpPr>
        <p:spPr>
          <a:xfrm>
            <a:off x="7158735" y="821689"/>
            <a:ext cx="401955" cy="0"/>
          </a:xfrm>
          <a:custGeom>
            <a:avLst/>
            <a:gdLst/>
            <a:ahLst/>
            <a:cxnLst/>
            <a:rect l="l" t="t" r="r" b="b"/>
            <a:pathLst>
              <a:path w="401954">
                <a:moveTo>
                  <a:pt x="401828" y="0"/>
                </a:moveTo>
                <a:lnTo>
                  <a:pt x="0" y="0"/>
                </a:lnTo>
              </a:path>
            </a:pathLst>
          </a:custGeom>
          <a:ln w="9525">
            <a:solidFill>
              <a:srgbClr val="D99593"/>
            </a:solidFill>
          </a:ln>
        </p:spPr>
        <p:txBody>
          <a:bodyPr wrap="square" lIns="0" tIns="0" rIns="0" bIns="0" rtlCol="0"/>
          <a:lstStyle/>
          <a:p>
            <a:endParaRPr/>
          </a:p>
        </p:txBody>
      </p:sp>
      <p:sp>
        <p:nvSpPr>
          <p:cNvPr id="4" name="object 4"/>
          <p:cNvSpPr/>
          <p:nvPr/>
        </p:nvSpPr>
        <p:spPr>
          <a:xfrm>
            <a:off x="7127113" y="488949"/>
            <a:ext cx="433451" cy="29400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127113" y="488949"/>
            <a:ext cx="433705" cy="294005"/>
          </a:xfrm>
          <a:custGeom>
            <a:avLst/>
            <a:gdLst/>
            <a:ahLst/>
            <a:cxnLst/>
            <a:rect l="l" t="t" r="r" b="b"/>
            <a:pathLst>
              <a:path w="433704" h="294005">
                <a:moveTo>
                  <a:pt x="49021" y="294004"/>
                </a:moveTo>
                <a:lnTo>
                  <a:pt x="29950" y="290149"/>
                </a:lnTo>
                <a:lnTo>
                  <a:pt x="14366" y="279638"/>
                </a:lnTo>
                <a:lnTo>
                  <a:pt x="3855" y="264054"/>
                </a:lnTo>
                <a:lnTo>
                  <a:pt x="0" y="244982"/>
                </a:lnTo>
                <a:lnTo>
                  <a:pt x="0" y="49022"/>
                </a:lnTo>
                <a:lnTo>
                  <a:pt x="3855" y="29950"/>
                </a:lnTo>
                <a:lnTo>
                  <a:pt x="14366" y="14366"/>
                </a:lnTo>
                <a:lnTo>
                  <a:pt x="29950" y="3855"/>
                </a:lnTo>
                <a:lnTo>
                  <a:pt x="49021" y="0"/>
                </a:lnTo>
                <a:lnTo>
                  <a:pt x="433451" y="0"/>
                </a:lnTo>
              </a:path>
            </a:pathLst>
          </a:custGeom>
          <a:ln w="9525">
            <a:solidFill>
              <a:srgbClr val="D99593"/>
            </a:solidFill>
          </a:ln>
        </p:spPr>
        <p:txBody>
          <a:bodyPr wrap="square" lIns="0" tIns="0" rIns="0" bIns="0" rtlCol="0"/>
          <a:lstStyle/>
          <a:p>
            <a:endParaRPr/>
          </a:p>
        </p:txBody>
      </p:sp>
      <p:sp>
        <p:nvSpPr>
          <p:cNvPr id="6" name="object 6"/>
          <p:cNvSpPr/>
          <p:nvPr/>
        </p:nvSpPr>
        <p:spPr>
          <a:xfrm>
            <a:off x="7176134" y="782954"/>
            <a:ext cx="384810" cy="0"/>
          </a:xfrm>
          <a:custGeom>
            <a:avLst/>
            <a:gdLst/>
            <a:ahLst/>
            <a:cxnLst/>
            <a:rect l="l" t="t" r="r" b="b"/>
            <a:pathLst>
              <a:path w="384809">
                <a:moveTo>
                  <a:pt x="384429" y="0"/>
                </a:moveTo>
                <a:lnTo>
                  <a:pt x="0" y="0"/>
                </a:lnTo>
              </a:path>
            </a:pathLst>
          </a:custGeom>
          <a:ln w="9525">
            <a:solidFill>
              <a:srgbClr val="D99593"/>
            </a:solidFill>
          </a:ln>
        </p:spPr>
        <p:txBody>
          <a:bodyPr wrap="square" lIns="0" tIns="0" rIns="0" bIns="0" rtlCol="0"/>
          <a:lstStyle/>
          <a:p>
            <a:endParaRPr/>
          </a:p>
        </p:txBody>
      </p:sp>
      <p:sp>
        <p:nvSpPr>
          <p:cNvPr id="7" name="object 7"/>
          <p:cNvSpPr/>
          <p:nvPr/>
        </p:nvSpPr>
        <p:spPr>
          <a:xfrm>
            <a:off x="7196328" y="505967"/>
            <a:ext cx="364236" cy="286511"/>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7185152" y="479564"/>
            <a:ext cx="371348" cy="258404"/>
          </a:xfrm>
          <a:prstGeom prst="rect">
            <a:avLst/>
          </a:prstGeom>
        </p:spPr>
        <p:txBody>
          <a:bodyPr vert="horz" wrap="square" lIns="0" tIns="12065" rIns="0" bIns="0" rtlCol="0">
            <a:spAutoFit/>
          </a:bodyPr>
          <a:lstStyle/>
          <a:p>
            <a:pPr marL="12700">
              <a:lnSpc>
                <a:spcPct val="100000"/>
              </a:lnSpc>
              <a:spcBef>
                <a:spcPts val="95"/>
              </a:spcBef>
            </a:pPr>
            <a:r>
              <a:rPr lang="ru-RU" sz="1600" b="1" dirty="0" smtClean="0">
                <a:latin typeface="Century Gothic" panose="020B0502020202020204" pitchFamily="34" charset="0"/>
                <a:cs typeface="Times New Roman"/>
              </a:rPr>
              <a:t>36</a:t>
            </a:r>
            <a:endParaRPr sz="1600" dirty="0">
              <a:latin typeface="Century Gothic" panose="020B0502020202020204" pitchFamily="34" charset="0"/>
              <a:cs typeface="Times New Roman"/>
            </a:endParaRPr>
          </a:p>
        </p:txBody>
      </p:sp>
      <p:sp>
        <p:nvSpPr>
          <p:cNvPr id="9" name="object 9"/>
          <p:cNvSpPr txBox="1"/>
          <p:nvPr/>
        </p:nvSpPr>
        <p:spPr>
          <a:xfrm>
            <a:off x="322012" y="216708"/>
            <a:ext cx="7012683" cy="2444259"/>
          </a:xfrm>
          <a:prstGeom prst="rect">
            <a:avLst/>
          </a:prstGeom>
        </p:spPr>
        <p:txBody>
          <a:bodyPr vert="horz" wrap="square" lIns="0" tIns="12700" rIns="0" bIns="0" rtlCol="0">
            <a:spAutoFit/>
          </a:bodyPr>
          <a:lstStyle/>
          <a:p>
            <a:pPr marR="5080" algn="ctr">
              <a:lnSpc>
                <a:spcPts val="2039"/>
              </a:lnSpc>
              <a:spcBef>
                <a:spcPts val="265"/>
              </a:spcBef>
            </a:pPr>
            <a:r>
              <a:rPr lang="ru-RU" sz="2400" b="1" u="sng" spc="-5" dirty="0">
                <a:latin typeface="Century Gothic" panose="020B0502020202020204" pitchFamily="34" charset="0"/>
                <a:cs typeface="Franklin Gothic Medium"/>
              </a:rPr>
              <a:t>Муниципальная программа</a:t>
            </a:r>
            <a:r>
              <a:rPr lang="ru-RU" sz="2400" b="1" u="sng" spc="-5" dirty="0">
                <a:solidFill>
                  <a:srgbClr val="964A7B"/>
                </a:solidFill>
                <a:latin typeface="Century Gothic" panose="020B0502020202020204" pitchFamily="34" charset="0"/>
                <a:cs typeface="Franklin Gothic Medium"/>
              </a:rPr>
              <a:t> </a:t>
            </a:r>
          </a:p>
          <a:p>
            <a:pPr marR="5080" algn="ctr">
              <a:lnSpc>
                <a:spcPts val="2039"/>
              </a:lnSpc>
              <a:spcBef>
                <a:spcPts val="265"/>
              </a:spcBef>
            </a:pPr>
            <a:r>
              <a:rPr lang="ru-RU" b="1" u="sng" spc="-5" dirty="0" smtClean="0">
                <a:solidFill>
                  <a:srgbClr val="964A7B"/>
                </a:solidFill>
                <a:latin typeface="Century Gothic" panose="020B0502020202020204" pitchFamily="34" charset="0"/>
                <a:cs typeface="Franklin Gothic Medium"/>
              </a:rPr>
              <a:t>«Развитие жилищно-коммунального хозяйства города Невинномысска»</a:t>
            </a:r>
            <a:endParaRPr lang="ru-RU" b="1" dirty="0">
              <a:latin typeface="Century Gothic" panose="020B0502020202020204" pitchFamily="34" charset="0"/>
              <a:cs typeface="Franklin Gothic Medium"/>
            </a:endParaRPr>
          </a:p>
          <a:p>
            <a:pPr marR="281940" algn="ctr">
              <a:lnSpc>
                <a:spcPct val="100000"/>
              </a:lnSpc>
              <a:spcBef>
                <a:spcPts val="1130"/>
              </a:spcBef>
            </a:pPr>
            <a:r>
              <a:rPr lang="ru-RU" sz="1600" b="1" spc="-5" dirty="0">
                <a:latin typeface="Century Gothic" panose="020B0502020202020204" pitchFamily="34" charset="0"/>
                <a:cs typeface="Cambria"/>
              </a:rPr>
              <a:t>РАСХОДЫ:</a:t>
            </a:r>
            <a:endParaRPr lang="ru-RU" sz="1600" b="1" dirty="0">
              <a:latin typeface="Century Gothic" panose="020B0502020202020204" pitchFamily="34" charset="0"/>
              <a:cs typeface="Cambria"/>
            </a:endParaRPr>
          </a:p>
          <a:p>
            <a:pPr marR="283210" algn="ctr">
              <a:lnSpc>
                <a:spcPct val="100000"/>
              </a:lnSpc>
              <a:spcBef>
                <a:spcPts val="155"/>
              </a:spcBef>
            </a:pPr>
            <a:r>
              <a:rPr lang="ru-RU" sz="1600" b="1" spc="-5" dirty="0">
                <a:latin typeface="Century Gothic" panose="020B0502020202020204" pitchFamily="34" charset="0"/>
                <a:cs typeface="Cambria"/>
              </a:rPr>
              <a:t>2022 ГОД </a:t>
            </a:r>
            <a:r>
              <a:rPr lang="ru-RU" sz="1600" b="1" dirty="0">
                <a:latin typeface="Century Gothic" panose="020B0502020202020204" pitchFamily="34" charset="0"/>
                <a:cs typeface="Cambria"/>
              </a:rPr>
              <a:t>– </a:t>
            </a:r>
            <a:r>
              <a:rPr lang="ru-RU" sz="1600" b="1" dirty="0" smtClean="0">
                <a:latin typeface="Century Gothic" panose="020B0502020202020204" pitchFamily="34" charset="0"/>
                <a:cs typeface="Cambria"/>
              </a:rPr>
              <a:t>227,5</a:t>
            </a:r>
            <a:r>
              <a:rPr lang="ru-RU" sz="1600" b="1" spc="-5" dirty="0" smtClean="0">
                <a:latin typeface="Century Gothic" panose="020B0502020202020204" pitchFamily="34" charset="0"/>
                <a:cs typeface="Cambria"/>
              </a:rPr>
              <a:t> </a:t>
            </a:r>
            <a:r>
              <a:rPr lang="ru-RU" sz="1600" b="1" dirty="0">
                <a:latin typeface="Century Gothic" panose="020B0502020202020204" pitchFamily="34" charset="0"/>
                <a:cs typeface="Cambria"/>
              </a:rPr>
              <a:t>МЛН. </a:t>
            </a:r>
            <a:r>
              <a:rPr lang="ru-RU" sz="1600" b="1" spc="-5" dirty="0">
                <a:latin typeface="Century Gothic" panose="020B0502020202020204" pitchFamily="34" charset="0"/>
                <a:cs typeface="Cambria"/>
              </a:rPr>
              <a:t>РУБЛЕЙ, </a:t>
            </a:r>
            <a:r>
              <a:rPr lang="ru-RU" sz="1600" b="1" spc="-10" dirty="0">
                <a:latin typeface="Century Gothic" panose="020B0502020202020204" pitchFamily="34" charset="0"/>
                <a:cs typeface="Cambria"/>
              </a:rPr>
              <a:t>2023 </a:t>
            </a:r>
            <a:r>
              <a:rPr lang="ru-RU" sz="1600" b="1" dirty="0">
                <a:latin typeface="Century Gothic" panose="020B0502020202020204" pitchFamily="34" charset="0"/>
                <a:cs typeface="Cambria"/>
              </a:rPr>
              <a:t>ГОД – </a:t>
            </a:r>
            <a:r>
              <a:rPr lang="ru-RU" sz="1600" b="1" dirty="0" smtClean="0">
                <a:latin typeface="Century Gothic" panose="020B0502020202020204" pitchFamily="34" charset="0"/>
                <a:cs typeface="Cambria"/>
              </a:rPr>
              <a:t>177,5</a:t>
            </a:r>
            <a:r>
              <a:rPr lang="ru-RU" sz="1600" b="1" spc="-5" dirty="0" smtClean="0">
                <a:latin typeface="Century Gothic" panose="020B0502020202020204" pitchFamily="34" charset="0"/>
                <a:cs typeface="Cambria"/>
              </a:rPr>
              <a:t> </a:t>
            </a:r>
            <a:r>
              <a:rPr lang="ru-RU" sz="1600" b="1" spc="-5" dirty="0">
                <a:latin typeface="Century Gothic" panose="020B0502020202020204" pitchFamily="34" charset="0"/>
                <a:cs typeface="Cambria"/>
              </a:rPr>
              <a:t>МЛН.</a:t>
            </a:r>
            <a:r>
              <a:rPr lang="ru-RU" sz="1600" b="1" spc="30" dirty="0">
                <a:latin typeface="Century Gothic" panose="020B0502020202020204" pitchFamily="34" charset="0"/>
                <a:cs typeface="Cambria"/>
              </a:rPr>
              <a:t> </a:t>
            </a:r>
            <a:r>
              <a:rPr lang="ru-RU" sz="1600" b="1" spc="-5" dirty="0">
                <a:latin typeface="Century Gothic" panose="020B0502020202020204" pitchFamily="34" charset="0"/>
                <a:cs typeface="Cambria"/>
              </a:rPr>
              <a:t>РУБЛЕЙ,</a:t>
            </a:r>
            <a:endParaRPr lang="ru-RU" sz="1600" b="1" dirty="0">
              <a:latin typeface="Century Gothic" panose="020B0502020202020204" pitchFamily="34" charset="0"/>
              <a:cs typeface="Cambria"/>
            </a:endParaRPr>
          </a:p>
          <a:p>
            <a:pPr marL="1940560">
              <a:lnSpc>
                <a:spcPct val="100000"/>
              </a:lnSpc>
              <a:spcBef>
                <a:spcPts val="155"/>
              </a:spcBef>
            </a:pPr>
            <a:r>
              <a:rPr lang="ru-RU" sz="1600" b="1" spc="-5" dirty="0">
                <a:latin typeface="Century Gothic" panose="020B0502020202020204" pitchFamily="34" charset="0"/>
                <a:cs typeface="Cambria"/>
              </a:rPr>
              <a:t>2024 ГОД </a:t>
            </a:r>
            <a:r>
              <a:rPr lang="ru-RU" sz="1600" b="1" dirty="0">
                <a:latin typeface="Century Gothic" panose="020B0502020202020204" pitchFamily="34" charset="0"/>
                <a:cs typeface="Cambria"/>
              </a:rPr>
              <a:t>– </a:t>
            </a:r>
            <a:r>
              <a:rPr lang="ru-RU" sz="1600" b="1" dirty="0" smtClean="0">
                <a:latin typeface="Century Gothic" panose="020B0502020202020204" pitchFamily="34" charset="0"/>
                <a:cs typeface="Cambria"/>
              </a:rPr>
              <a:t>162,8</a:t>
            </a:r>
            <a:r>
              <a:rPr lang="ru-RU" sz="1600" b="1" spc="-5" dirty="0" smtClean="0">
                <a:latin typeface="Century Gothic" panose="020B0502020202020204" pitchFamily="34" charset="0"/>
                <a:cs typeface="Cambria"/>
              </a:rPr>
              <a:t> </a:t>
            </a:r>
            <a:r>
              <a:rPr lang="ru-RU" sz="1600" b="1" dirty="0">
                <a:latin typeface="Century Gothic" panose="020B0502020202020204" pitchFamily="34" charset="0"/>
                <a:cs typeface="Cambria"/>
              </a:rPr>
              <a:t>МЛН.</a:t>
            </a:r>
            <a:r>
              <a:rPr lang="ru-RU" sz="1600" b="1" spc="-50" dirty="0">
                <a:latin typeface="Century Gothic" panose="020B0502020202020204" pitchFamily="34" charset="0"/>
                <a:cs typeface="Cambria"/>
              </a:rPr>
              <a:t> </a:t>
            </a:r>
            <a:r>
              <a:rPr lang="ru-RU" sz="1600" b="1" spc="-5" dirty="0">
                <a:latin typeface="Century Gothic" panose="020B0502020202020204" pitchFamily="34" charset="0"/>
                <a:cs typeface="Cambria"/>
              </a:rPr>
              <a:t>РУБЛЕЙ</a:t>
            </a:r>
            <a:endParaRPr lang="ru-RU" sz="1600" b="1" dirty="0">
              <a:latin typeface="Century Gothic" panose="020B0502020202020204" pitchFamily="34" charset="0"/>
              <a:cs typeface="Cambria"/>
            </a:endParaRPr>
          </a:p>
          <a:p>
            <a:pPr marL="12700"/>
            <a:endParaRPr lang="ru-RU" sz="1500" b="1" spc="-5" dirty="0" smtClean="0">
              <a:solidFill>
                <a:srgbClr val="4AACC5"/>
              </a:solidFill>
              <a:latin typeface="Calibri"/>
              <a:cs typeface="Calibri"/>
            </a:endParaRPr>
          </a:p>
          <a:p>
            <a:pPr marL="12700"/>
            <a:r>
              <a:rPr sz="1200" b="1" spc="-5" dirty="0" smtClean="0">
                <a:solidFill>
                  <a:srgbClr val="4AACC5"/>
                </a:solidFill>
                <a:latin typeface="Century Gothic" panose="020B0502020202020204" pitchFamily="34" charset="0"/>
                <a:cs typeface="Calibri"/>
              </a:rPr>
              <a:t>СТРУКТУРА </a:t>
            </a:r>
            <a:r>
              <a:rPr sz="1200" b="1" spc="-5" dirty="0">
                <a:solidFill>
                  <a:srgbClr val="4AACC5"/>
                </a:solidFill>
                <a:latin typeface="Century Gothic" panose="020B0502020202020204" pitchFamily="34" charset="0"/>
                <a:cs typeface="Calibri"/>
              </a:rPr>
              <a:t>РАСХОДОВ </a:t>
            </a:r>
            <a:r>
              <a:rPr lang="ru-RU" sz="1200" b="1" spc="-5" dirty="0" smtClean="0">
                <a:solidFill>
                  <a:srgbClr val="4AACC5"/>
                </a:solidFill>
                <a:latin typeface="Century Gothic" panose="020B0502020202020204" pitchFamily="34" charset="0"/>
                <a:cs typeface="Calibri"/>
              </a:rPr>
              <a:t>ЖИЛИЩНО-КОММУНАЛЬНОГО</a:t>
            </a:r>
            <a:r>
              <a:rPr sz="1200" b="1" spc="-5" dirty="0" smtClean="0">
                <a:solidFill>
                  <a:srgbClr val="4AACC5"/>
                </a:solidFill>
                <a:latin typeface="Century Gothic" panose="020B0502020202020204" pitchFamily="34" charset="0"/>
                <a:cs typeface="Calibri"/>
              </a:rPr>
              <a:t> </a:t>
            </a:r>
            <a:r>
              <a:rPr sz="1200" b="1" spc="-5" dirty="0">
                <a:solidFill>
                  <a:srgbClr val="4AACC5"/>
                </a:solidFill>
                <a:latin typeface="Century Gothic" panose="020B0502020202020204" pitchFamily="34" charset="0"/>
                <a:cs typeface="Calibri"/>
              </a:rPr>
              <a:t>ХОЗЯЙСТВА </a:t>
            </a:r>
            <a:r>
              <a:rPr sz="1200" b="1" dirty="0">
                <a:solidFill>
                  <a:srgbClr val="4AACC5"/>
                </a:solidFill>
                <a:latin typeface="Century Gothic" panose="020B0502020202020204" pitchFamily="34" charset="0"/>
                <a:cs typeface="Calibri"/>
              </a:rPr>
              <a:t>В </a:t>
            </a:r>
            <a:r>
              <a:rPr sz="1200" b="1" spc="-5" dirty="0" smtClean="0">
                <a:solidFill>
                  <a:srgbClr val="4AACC5"/>
                </a:solidFill>
                <a:latin typeface="Century Gothic" panose="020B0502020202020204" pitchFamily="34" charset="0"/>
                <a:cs typeface="Calibri"/>
              </a:rPr>
              <a:t>202</a:t>
            </a:r>
            <a:r>
              <a:rPr lang="ru-RU" sz="1200" b="1" spc="-5" dirty="0" smtClean="0">
                <a:solidFill>
                  <a:srgbClr val="4AACC5"/>
                </a:solidFill>
                <a:latin typeface="Century Gothic" panose="020B0502020202020204" pitchFamily="34" charset="0"/>
                <a:cs typeface="Calibri"/>
              </a:rPr>
              <a:t>2</a:t>
            </a:r>
            <a:r>
              <a:rPr sz="1200" b="1" spc="10" dirty="0" smtClean="0">
                <a:solidFill>
                  <a:srgbClr val="4AACC5"/>
                </a:solidFill>
                <a:latin typeface="Century Gothic" panose="020B0502020202020204" pitchFamily="34" charset="0"/>
                <a:cs typeface="Calibri"/>
              </a:rPr>
              <a:t> </a:t>
            </a:r>
            <a:r>
              <a:rPr sz="1200" b="1" spc="-5" dirty="0" smtClean="0">
                <a:solidFill>
                  <a:srgbClr val="4AACC5"/>
                </a:solidFill>
                <a:latin typeface="Century Gothic" panose="020B0502020202020204" pitchFamily="34" charset="0"/>
                <a:cs typeface="Calibri"/>
              </a:rPr>
              <a:t>ГОДУ</a:t>
            </a:r>
            <a:r>
              <a:rPr lang="ru-RU" sz="1500" b="1" spc="-5" dirty="0" smtClean="0">
                <a:solidFill>
                  <a:srgbClr val="4AACC5"/>
                </a:solidFill>
                <a:latin typeface="Calibri"/>
                <a:cs typeface="Calibri"/>
              </a:rPr>
              <a:t>                                                   </a:t>
            </a:r>
            <a:endParaRPr lang="ru-RU" sz="1400" dirty="0">
              <a:latin typeface="Times New Roman"/>
              <a:cs typeface="Times New Roman"/>
            </a:endParaRPr>
          </a:p>
          <a:p>
            <a:pPr marL="12700">
              <a:lnSpc>
                <a:spcPct val="100000"/>
              </a:lnSpc>
            </a:pPr>
            <a:endParaRPr sz="1500" dirty="0">
              <a:latin typeface="Calibri"/>
              <a:cs typeface="Calibri"/>
            </a:endParaRPr>
          </a:p>
        </p:txBody>
      </p:sp>
      <p:sp>
        <p:nvSpPr>
          <p:cNvPr id="18" name="object 18"/>
          <p:cNvSpPr txBox="1"/>
          <p:nvPr/>
        </p:nvSpPr>
        <p:spPr>
          <a:xfrm>
            <a:off x="346967" y="5547740"/>
            <a:ext cx="6962775" cy="1926168"/>
          </a:xfrm>
          <a:prstGeom prst="rect">
            <a:avLst/>
          </a:prstGeom>
        </p:spPr>
        <p:txBody>
          <a:bodyPr vert="horz" wrap="square" lIns="0" tIns="12700" rIns="0" bIns="0" rtlCol="0">
            <a:spAutoFit/>
          </a:bodyPr>
          <a:lstStyle/>
          <a:p>
            <a:pPr marL="1336675">
              <a:lnSpc>
                <a:spcPct val="100000"/>
              </a:lnSpc>
              <a:spcBef>
                <a:spcPts val="100"/>
              </a:spcBef>
            </a:pPr>
            <a:endParaRPr lang="ru-RU" sz="1800" b="1" u="sng" spc="-5" dirty="0" smtClean="0">
              <a:solidFill>
                <a:srgbClr val="964A7B"/>
              </a:solidFill>
              <a:latin typeface="Century Gothic" panose="020B0502020202020204" pitchFamily="34" charset="0"/>
              <a:cs typeface="Franklin Gothic Medium"/>
            </a:endParaRPr>
          </a:p>
          <a:p>
            <a:pPr marL="1336675">
              <a:lnSpc>
                <a:spcPct val="100000"/>
              </a:lnSpc>
              <a:spcBef>
                <a:spcPts val="100"/>
              </a:spcBef>
            </a:pPr>
            <a:r>
              <a:rPr sz="1800" b="1" u="sng" spc="-5" dirty="0" smtClean="0">
                <a:solidFill>
                  <a:srgbClr val="964A7B"/>
                </a:solidFill>
                <a:latin typeface="Century Gothic" panose="020B0502020202020204" pitchFamily="34" charset="0"/>
                <a:cs typeface="Franklin Gothic Medium"/>
              </a:rPr>
              <a:t>ЖИЛИЩНО-КОММУНАЛЬНОЕ</a:t>
            </a:r>
            <a:r>
              <a:rPr sz="1800" b="1" u="sng" dirty="0" smtClean="0">
                <a:solidFill>
                  <a:srgbClr val="964A7B"/>
                </a:solidFill>
                <a:latin typeface="Century Gothic" panose="020B0502020202020204" pitchFamily="34" charset="0"/>
                <a:cs typeface="Franklin Gothic Medium"/>
              </a:rPr>
              <a:t> </a:t>
            </a:r>
            <a:r>
              <a:rPr sz="1800" b="1" u="sng" spc="-5" dirty="0">
                <a:solidFill>
                  <a:srgbClr val="964A7B"/>
                </a:solidFill>
                <a:latin typeface="Century Gothic" panose="020B0502020202020204" pitchFamily="34" charset="0"/>
                <a:cs typeface="Franklin Gothic Medium"/>
              </a:rPr>
              <a:t>ХОЗЯЙСТВО</a:t>
            </a:r>
            <a:endParaRPr sz="1800" b="1" dirty="0">
              <a:latin typeface="Century Gothic" panose="020B0502020202020204" pitchFamily="34" charset="0"/>
              <a:cs typeface="Franklin Gothic Medium"/>
            </a:endParaRPr>
          </a:p>
          <a:p>
            <a:pPr marR="323850" algn="r">
              <a:lnSpc>
                <a:spcPct val="100000"/>
              </a:lnSpc>
              <a:spcBef>
                <a:spcPts val="1160"/>
              </a:spcBef>
            </a:pPr>
            <a:endParaRPr lang="ru-RU" sz="1200" b="1" spc="-5" dirty="0" smtClean="0">
              <a:solidFill>
                <a:srgbClr val="4AACC5"/>
              </a:solidFill>
              <a:latin typeface="Century Gothic" panose="020B0502020202020204" pitchFamily="34" charset="0"/>
              <a:cs typeface="Calibri"/>
            </a:endParaRPr>
          </a:p>
          <a:p>
            <a:pPr marR="323850" algn="r">
              <a:lnSpc>
                <a:spcPct val="100000"/>
              </a:lnSpc>
              <a:spcBef>
                <a:spcPts val="1160"/>
              </a:spcBef>
            </a:pPr>
            <a:r>
              <a:rPr sz="1200" b="1" spc="-5" dirty="0" smtClean="0">
                <a:solidFill>
                  <a:srgbClr val="4AACC5"/>
                </a:solidFill>
                <a:latin typeface="Century Gothic" panose="020B0502020202020204" pitchFamily="34" charset="0"/>
                <a:cs typeface="Calibri"/>
              </a:rPr>
              <a:t>СТРУКТУРА </a:t>
            </a:r>
            <a:r>
              <a:rPr sz="1200" b="1" spc="-5" dirty="0">
                <a:solidFill>
                  <a:srgbClr val="4AACC5"/>
                </a:solidFill>
                <a:latin typeface="Century Gothic" panose="020B0502020202020204" pitchFamily="34" charset="0"/>
                <a:cs typeface="Calibri"/>
              </a:rPr>
              <a:t>РАСХОДОВ ЖИЛИЩНО-КОММУНАЛЬНОГО ХОЗЯЙСТВА </a:t>
            </a:r>
            <a:r>
              <a:rPr sz="1200" b="1" dirty="0">
                <a:solidFill>
                  <a:srgbClr val="4AACC5"/>
                </a:solidFill>
                <a:latin typeface="Century Gothic" panose="020B0502020202020204" pitchFamily="34" charset="0"/>
                <a:cs typeface="Calibri"/>
              </a:rPr>
              <a:t>В </a:t>
            </a:r>
            <a:r>
              <a:rPr sz="1200" b="1" spc="-5" dirty="0" smtClean="0">
                <a:solidFill>
                  <a:srgbClr val="4AACC5"/>
                </a:solidFill>
                <a:latin typeface="Century Gothic" panose="020B0502020202020204" pitchFamily="34" charset="0"/>
                <a:cs typeface="Calibri"/>
              </a:rPr>
              <a:t>202</a:t>
            </a:r>
            <a:r>
              <a:rPr lang="ru-RU" sz="1200" b="1" spc="-5" dirty="0" smtClean="0">
                <a:solidFill>
                  <a:srgbClr val="4AACC5"/>
                </a:solidFill>
                <a:latin typeface="Century Gothic" panose="020B0502020202020204" pitchFamily="34" charset="0"/>
                <a:cs typeface="Calibri"/>
              </a:rPr>
              <a:t>2</a:t>
            </a:r>
            <a:r>
              <a:rPr sz="1200" b="1" spc="65" dirty="0" smtClean="0">
                <a:solidFill>
                  <a:srgbClr val="4AACC5"/>
                </a:solidFill>
                <a:latin typeface="Century Gothic" panose="020B0502020202020204" pitchFamily="34" charset="0"/>
                <a:cs typeface="Calibri"/>
              </a:rPr>
              <a:t> </a:t>
            </a:r>
            <a:r>
              <a:rPr sz="1200" b="1" spc="-5" dirty="0">
                <a:solidFill>
                  <a:srgbClr val="4AACC5"/>
                </a:solidFill>
                <a:latin typeface="Century Gothic" panose="020B0502020202020204" pitchFamily="34" charset="0"/>
                <a:cs typeface="Calibri"/>
              </a:rPr>
              <a:t>ГОДУ</a:t>
            </a:r>
            <a:endParaRPr sz="1200" dirty="0">
              <a:latin typeface="Century Gothic" panose="020B0502020202020204" pitchFamily="34" charset="0"/>
              <a:cs typeface="Calibri"/>
            </a:endParaRPr>
          </a:p>
          <a:p>
            <a:pPr>
              <a:lnSpc>
                <a:spcPct val="100000"/>
              </a:lnSpc>
              <a:spcBef>
                <a:spcPts val="45"/>
              </a:spcBef>
            </a:pPr>
            <a:endParaRPr sz="1550" dirty="0">
              <a:latin typeface="Times New Roman"/>
              <a:cs typeface="Times New Roman"/>
            </a:endParaRPr>
          </a:p>
          <a:p>
            <a:pPr>
              <a:lnSpc>
                <a:spcPct val="100000"/>
              </a:lnSpc>
              <a:spcBef>
                <a:spcPts val="25"/>
              </a:spcBef>
            </a:pPr>
            <a:endParaRPr sz="1400" dirty="0">
              <a:latin typeface="Times New Roman"/>
              <a:cs typeface="Times New Roman"/>
            </a:endParaRPr>
          </a:p>
          <a:p>
            <a:pPr>
              <a:lnSpc>
                <a:spcPct val="100000"/>
              </a:lnSpc>
            </a:pPr>
            <a:endParaRPr sz="1400" dirty="0">
              <a:latin typeface="Times New Roman"/>
              <a:cs typeface="Times New Roman"/>
            </a:endParaRPr>
          </a:p>
        </p:txBody>
      </p:sp>
      <p:sp>
        <p:nvSpPr>
          <p:cNvPr id="28" name="object 28"/>
          <p:cNvSpPr/>
          <p:nvPr/>
        </p:nvSpPr>
        <p:spPr>
          <a:xfrm>
            <a:off x="1600200" y="8813304"/>
            <a:ext cx="259829" cy="342125"/>
          </a:xfrm>
          <a:prstGeom prst="rect">
            <a:avLst/>
          </a:prstGeom>
          <a:blipFill>
            <a:blip r:embed="rId4" cstate="print"/>
            <a:stretch>
              <a:fillRect/>
            </a:stretch>
          </a:blipFill>
        </p:spPr>
        <p:txBody>
          <a:bodyPr wrap="square" lIns="0" tIns="0" rIns="0" bIns="0" rtlCol="0"/>
          <a:lstStyle/>
          <a:p>
            <a:endParaRPr/>
          </a:p>
        </p:txBody>
      </p:sp>
      <p:sp>
        <p:nvSpPr>
          <p:cNvPr id="38" name="object 38"/>
          <p:cNvSpPr/>
          <p:nvPr/>
        </p:nvSpPr>
        <p:spPr>
          <a:xfrm>
            <a:off x="209930" y="2356941"/>
            <a:ext cx="7017258" cy="3233166"/>
          </a:xfrm>
          <a:prstGeom prst="rect">
            <a:avLst/>
          </a:prstGeom>
          <a:blipFill>
            <a:blip r:embed="rId5" cstate="print"/>
            <a:stretch>
              <a:fillRect/>
            </a:stretch>
          </a:blipFill>
        </p:spPr>
        <p:txBody>
          <a:bodyPr wrap="square" lIns="0" tIns="0" rIns="0" bIns="0" rtlCol="0"/>
          <a:lstStyle/>
          <a:p>
            <a:endParaRPr/>
          </a:p>
        </p:txBody>
      </p:sp>
      <p:sp>
        <p:nvSpPr>
          <p:cNvPr id="46" name="object 46"/>
          <p:cNvSpPr/>
          <p:nvPr/>
        </p:nvSpPr>
        <p:spPr>
          <a:xfrm>
            <a:off x="4788027" y="3166871"/>
            <a:ext cx="563245" cy="99695"/>
          </a:xfrm>
          <a:custGeom>
            <a:avLst/>
            <a:gdLst/>
            <a:ahLst/>
            <a:cxnLst/>
            <a:rect l="l" t="t" r="r" b="b"/>
            <a:pathLst>
              <a:path w="563245" h="99695">
                <a:moveTo>
                  <a:pt x="0" y="0"/>
                </a:moveTo>
                <a:lnTo>
                  <a:pt x="506361" y="99440"/>
                </a:lnTo>
                <a:lnTo>
                  <a:pt x="562990" y="99440"/>
                </a:lnTo>
              </a:path>
            </a:pathLst>
          </a:custGeom>
          <a:ln w="9525">
            <a:solidFill>
              <a:srgbClr val="B7C2D1"/>
            </a:solidFill>
          </a:ln>
        </p:spPr>
        <p:txBody>
          <a:bodyPr wrap="square" lIns="0" tIns="0" rIns="0" bIns="0" rtlCol="0"/>
          <a:lstStyle/>
          <a:p>
            <a:endParaRPr/>
          </a:p>
        </p:txBody>
      </p:sp>
      <p:sp>
        <p:nvSpPr>
          <p:cNvPr id="47" name="object 47"/>
          <p:cNvSpPr/>
          <p:nvPr/>
        </p:nvSpPr>
        <p:spPr>
          <a:xfrm>
            <a:off x="3943477" y="4624190"/>
            <a:ext cx="813435" cy="350520"/>
          </a:xfrm>
          <a:custGeom>
            <a:avLst/>
            <a:gdLst/>
            <a:ahLst/>
            <a:cxnLst/>
            <a:rect l="l" t="t" r="r" b="b"/>
            <a:pathLst>
              <a:path w="813435" h="350520">
                <a:moveTo>
                  <a:pt x="0" y="0"/>
                </a:moveTo>
                <a:lnTo>
                  <a:pt x="756538" y="350018"/>
                </a:lnTo>
                <a:lnTo>
                  <a:pt x="812920" y="350018"/>
                </a:lnTo>
              </a:path>
            </a:pathLst>
          </a:custGeom>
          <a:ln w="9524">
            <a:solidFill>
              <a:srgbClr val="B7C2D1"/>
            </a:solidFill>
          </a:ln>
        </p:spPr>
        <p:txBody>
          <a:bodyPr wrap="square" lIns="0" tIns="0" rIns="0" bIns="0" rtlCol="0"/>
          <a:lstStyle/>
          <a:p>
            <a:endParaRPr/>
          </a:p>
        </p:txBody>
      </p:sp>
      <p:sp>
        <p:nvSpPr>
          <p:cNvPr id="48" name="object 48"/>
          <p:cNvSpPr/>
          <p:nvPr/>
        </p:nvSpPr>
        <p:spPr>
          <a:xfrm>
            <a:off x="2875654" y="4553965"/>
            <a:ext cx="472440" cy="245110"/>
          </a:xfrm>
          <a:custGeom>
            <a:avLst/>
            <a:gdLst/>
            <a:ahLst/>
            <a:cxnLst/>
            <a:rect l="l" t="t" r="r" b="b"/>
            <a:pathLst>
              <a:path w="472439" h="245110">
                <a:moveTo>
                  <a:pt x="471811" y="0"/>
                </a:moveTo>
                <a:lnTo>
                  <a:pt x="56534" y="244970"/>
                </a:lnTo>
                <a:lnTo>
                  <a:pt x="0" y="244970"/>
                </a:lnTo>
              </a:path>
            </a:pathLst>
          </a:custGeom>
          <a:ln w="9525">
            <a:solidFill>
              <a:srgbClr val="B7C2D1"/>
            </a:solidFill>
          </a:ln>
        </p:spPr>
        <p:txBody>
          <a:bodyPr wrap="square" lIns="0" tIns="0" rIns="0" bIns="0" rtlCol="0"/>
          <a:lstStyle/>
          <a:p>
            <a:endParaRPr/>
          </a:p>
        </p:txBody>
      </p:sp>
      <p:sp>
        <p:nvSpPr>
          <p:cNvPr id="49" name="object 49"/>
          <p:cNvSpPr/>
          <p:nvPr/>
        </p:nvSpPr>
        <p:spPr>
          <a:xfrm>
            <a:off x="1787651" y="3439921"/>
            <a:ext cx="891540" cy="127635"/>
          </a:xfrm>
          <a:custGeom>
            <a:avLst/>
            <a:gdLst/>
            <a:ahLst/>
            <a:cxnLst/>
            <a:rect l="l" t="t" r="r" b="b"/>
            <a:pathLst>
              <a:path w="891539" h="127635">
                <a:moveTo>
                  <a:pt x="891279" y="127634"/>
                </a:moveTo>
                <a:lnTo>
                  <a:pt x="57918" y="0"/>
                </a:lnTo>
                <a:lnTo>
                  <a:pt x="0" y="0"/>
                </a:lnTo>
              </a:path>
            </a:pathLst>
          </a:custGeom>
          <a:ln w="9525">
            <a:solidFill>
              <a:srgbClr val="B7C2D1"/>
            </a:solidFill>
          </a:ln>
        </p:spPr>
        <p:txBody>
          <a:bodyPr wrap="square" lIns="0" tIns="0" rIns="0" bIns="0" rtlCol="0"/>
          <a:lstStyle/>
          <a:p>
            <a:endParaRPr/>
          </a:p>
        </p:txBody>
      </p:sp>
      <p:sp>
        <p:nvSpPr>
          <p:cNvPr id="50" name="object 50"/>
          <p:cNvSpPr/>
          <p:nvPr/>
        </p:nvSpPr>
        <p:spPr>
          <a:xfrm>
            <a:off x="2352548" y="2187828"/>
            <a:ext cx="969010" cy="367665"/>
          </a:xfrm>
          <a:custGeom>
            <a:avLst/>
            <a:gdLst/>
            <a:ahLst/>
            <a:cxnLst/>
            <a:rect l="l" t="t" r="r" b="b"/>
            <a:pathLst>
              <a:path w="969010" h="367664">
                <a:moveTo>
                  <a:pt x="968997" y="367664"/>
                </a:moveTo>
                <a:lnTo>
                  <a:pt x="56902" y="0"/>
                </a:lnTo>
                <a:lnTo>
                  <a:pt x="0" y="0"/>
                </a:lnTo>
              </a:path>
            </a:pathLst>
          </a:custGeom>
          <a:ln w="9524">
            <a:solidFill>
              <a:srgbClr val="B7C2D1"/>
            </a:solidFill>
          </a:ln>
        </p:spPr>
        <p:txBody>
          <a:bodyPr wrap="square" lIns="0" tIns="0" rIns="0" bIns="0" rtlCol="0"/>
          <a:lstStyle/>
          <a:p>
            <a:endParaRPr/>
          </a:p>
        </p:txBody>
      </p:sp>
      <p:sp>
        <p:nvSpPr>
          <p:cNvPr id="51" name="object 51"/>
          <p:cNvSpPr/>
          <p:nvPr/>
        </p:nvSpPr>
        <p:spPr>
          <a:xfrm>
            <a:off x="3545579" y="2290317"/>
            <a:ext cx="633095" cy="193040"/>
          </a:xfrm>
          <a:custGeom>
            <a:avLst/>
            <a:gdLst/>
            <a:ahLst/>
            <a:cxnLst/>
            <a:rect l="l" t="t" r="r" b="b"/>
            <a:pathLst>
              <a:path w="633095" h="193039">
                <a:moveTo>
                  <a:pt x="0" y="192532"/>
                </a:moveTo>
                <a:lnTo>
                  <a:pt x="575322" y="0"/>
                </a:lnTo>
                <a:lnTo>
                  <a:pt x="632720" y="0"/>
                </a:lnTo>
              </a:path>
            </a:pathLst>
          </a:custGeom>
          <a:ln w="9525">
            <a:solidFill>
              <a:srgbClr val="B7C2D1"/>
            </a:solidFill>
          </a:ln>
        </p:spPr>
        <p:txBody>
          <a:bodyPr wrap="square" lIns="0" tIns="0" rIns="0" bIns="0" rtlCol="0"/>
          <a:lstStyle/>
          <a:p>
            <a:endParaRPr/>
          </a:p>
        </p:txBody>
      </p:sp>
      <p:sp>
        <p:nvSpPr>
          <p:cNvPr id="59" name="object 59"/>
          <p:cNvSpPr/>
          <p:nvPr/>
        </p:nvSpPr>
        <p:spPr>
          <a:xfrm>
            <a:off x="269750" y="5366711"/>
            <a:ext cx="3870960" cy="0"/>
          </a:xfrm>
          <a:custGeom>
            <a:avLst/>
            <a:gdLst/>
            <a:ahLst/>
            <a:cxnLst/>
            <a:rect l="l" t="t" r="r" b="b"/>
            <a:pathLst>
              <a:path w="3870960">
                <a:moveTo>
                  <a:pt x="0" y="0"/>
                </a:moveTo>
                <a:lnTo>
                  <a:pt x="3870445" y="0"/>
                </a:lnTo>
              </a:path>
            </a:pathLst>
          </a:custGeom>
          <a:ln w="6324">
            <a:solidFill>
              <a:srgbClr val="D8D8D8"/>
            </a:solidFill>
          </a:ln>
        </p:spPr>
        <p:txBody>
          <a:bodyPr wrap="square" lIns="0" tIns="0" rIns="0" bIns="0" rtlCol="0"/>
          <a:lstStyle/>
          <a:p>
            <a:endParaRPr/>
          </a:p>
        </p:txBody>
      </p:sp>
      <p:sp>
        <p:nvSpPr>
          <p:cNvPr id="60" name="object 60"/>
          <p:cNvSpPr/>
          <p:nvPr/>
        </p:nvSpPr>
        <p:spPr>
          <a:xfrm>
            <a:off x="4144641" y="5366711"/>
            <a:ext cx="3107055" cy="0"/>
          </a:xfrm>
          <a:custGeom>
            <a:avLst/>
            <a:gdLst/>
            <a:ahLst/>
            <a:cxnLst/>
            <a:rect l="l" t="t" r="r" b="b"/>
            <a:pathLst>
              <a:path w="3107054">
                <a:moveTo>
                  <a:pt x="0" y="0"/>
                </a:moveTo>
                <a:lnTo>
                  <a:pt x="3106884" y="0"/>
                </a:lnTo>
              </a:path>
            </a:pathLst>
          </a:custGeom>
          <a:ln w="6324">
            <a:solidFill>
              <a:srgbClr val="D8D8D8"/>
            </a:solidFill>
          </a:ln>
        </p:spPr>
        <p:txBody>
          <a:bodyPr wrap="square" lIns="0" tIns="0" rIns="0" bIns="0" rtlCol="0"/>
          <a:lstStyle/>
          <a:p>
            <a:endParaRPr/>
          </a:p>
        </p:txBody>
      </p:sp>
      <p:graphicFrame>
        <p:nvGraphicFramePr>
          <p:cNvPr id="64" name="Диаграмма 63"/>
          <p:cNvGraphicFramePr/>
          <p:nvPr>
            <p:extLst>
              <p:ext uri="{D42A27DB-BD31-4B8C-83A1-F6EECF244321}">
                <p14:modId xmlns:p14="http://schemas.microsoft.com/office/powerpoint/2010/main" val="1415900675"/>
              </p:ext>
            </p:extLst>
          </p:nvPr>
        </p:nvGraphicFramePr>
        <p:xfrm>
          <a:off x="-327224" y="2555493"/>
          <a:ext cx="7221419" cy="28681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9" name="Диаграмма 68"/>
          <p:cNvGraphicFramePr/>
          <p:nvPr>
            <p:extLst>
              <p:ext uri="{D42A27DB-BD31-4B8C-83A1-F6EECF244321}">
                <p14:modId xmlns:p14="http://schemas.microsoft.com/office/powerpoint/2010/main" val="162847558"/>
              </p:ext>
            </p:extLst>
          </p:nvPr>
        </p:nvGraphicFramePr>
        <p:xfrm>
          <a:off x="346967" y="6797658"/>
          <a:ext cx="6424988" cy="3358444"/>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96759" y="450214"/>
            <a:ext cx="464184" cy="371475"/>
          </a:xfrm>
          <a:custGeom>
            <a:avLst/>
            <a:gdLst/>
            <a:ahLst/>
            <a:cxnLst/>
            <a:rect l="l" t="t" r="r" b="b"/>
            <a:pathLst>
              <a:path w="464184" h="371475">
                <a:moveTo>
                  <a:pt x="61975" y="371475"/>
                </a:moveTo>
                <a:lnTo>
                  <a:pt x="37826" y="366613"/>
                </a:lnTo>
                <a:lnTo>
                  <a:pt x="18129" y="353345"/>
                </a:lnTo>
                <a:lnTo>
                  <a:pt x="4861" y="333648"/>
                </a:lnTo>
                <a:lnTo>
                  <a:pt x="0" y="309499"/>
                </a:lnTo>
                <a:lnTo>
                  <a:pt x="0" y="61975"/>
                </a:lnTo>
                <a:lnTo>
                  <a:pt x="4861" y="37826"/>
                </a:lnTo>
                <a:lnTo>
                  <a:pt x="18129" y="18129"/>
                </a:lnTo>
                <a:lnTo>
                  <a:pt x="37826" y="4861"/>
                </a:lnTo>
                <a:lnTo>
                  <a:pt x="61975" y="0"/>
                </a:lnTo>
                <a:lnTo>
                  <a:pt x="463804" y="0"/>
                </a:lnTo>
              </a:path>
            </a:pathLst>
          </a:custGeom>
          <a:ln w="9525">
            <a:solidFill>
              <a:srgbClr val="D99593"/>
            </a:solidFill>
          </a:ln>
        </p:spPr>
        <p:txBody>
          <a:bodyPr wrap="square" lIns="0" tIns="0" rIns="0" bIns="0" rtlCol="0"/>
          <a:lstStyle/>
          <a:p>
            <a:endParaRPr/>
          </a:p>
        </p:txBody>
      </p:sp>
      <p:sp>
        <p:nvSpPr>
          <p:cNvPr id="3" name="object 3"/>
          <p:cNvSpPr/>
          <p:nvPr/>
        </p:nvSpPr>
        <p:spPr>
          <a:xfrm>
            <a:off x="7158735" y="821689"/>
            <a:ext cx="401955" cy="0"/>
          </a:xfrm>
          <a:custGeom>
            <a:avLst/>
            <a:gdLst/>
            <a:ahLst/>
            <a:cxnLst/>
            <a:rect l="l" t="t" r="r" b="b"/>
            <a:pathLst>
              <a:path w="401954">
                <a:moveTo>
                  <a:pt x="401828" y="0"/>
                </a:moveTo>
                <a:lnTo>
                  <a:pt x="0" y="0"/>
                </a:lnTo>
              </a:path>
            </a:pathLst>
          </a:custGeom>
          <a:ln w="9525">
            <a:solidFill>
              <a:srgbClr val="D99593"/>
            </a:solidFill>
          </a:ln>
        </p:spPr>
        <p:txBody>
          <a:bodyPr wrap="square" lIns="0" tIns="0" rIns="0" bIns="0" rtlCol="0"/>
          <a:lstStyle/>
          <a:p>
            <a:endParaRPr/>
          </a:p>
        </p:txBody>
      </p:sp>
      <p:sp>
        <p:nvSpPr>
          <p:cNvPr id="4" name="object 4"/>
          <p:cNvSpPr/>
          <p:nvPr/>
        </p:nvSpPr>
        <p:spPr>
          <a:xfrm>
            <a:off x="7127113" y="488949"/>
            <a:ext cx="433451" cy="29400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127113" y="488949"/>
            <a:ext cx="433705" cy="294005"/>
          </a:xfrm>
          <a:custGeom>
            <a:avLst/>
            <a:gdLst/>
            <a:ahLst/>
            <a:cxnLst/>
            <a:rect l="l" t="t" r="r" b="b"/>
            <a:pathLst>
              <a:path w="433704" h="294005">
                <a:moveTo>
                  <a:pt x="49021" y="294004"/>
                </a:moveTo>
                <a:lnTo>
                  <a:pt x="29950" y="290149"/>
                </a:lnTo>
                <a:lnTo>
                  <a:pt x="14366" y="279638"/>
                </a:lnTo>
                <a:lnTo>
                  <a:pt x="3855" y="264054"/>
                </a:lnTo>
                <a:lnTo>
                  <a:pt x="0" y="244982"/>
                </a:lnTo>
                <a:lnTo>
                  <a:pt x="0" y="49022"/>
                </a:lnTo>
                <a:lnTo>
                  <a:pt x="3855" y="29950"/>
                </a:lnTo>
                <a:lnTo>
                  <a:pt x="14366" y="14366"/>
                </a:lnTo>
                <a:lnTo>
                  <a:pt x="29950" y="3855"/>
                </a:lnTo>
                <a:lnTo>
                  <a:pt x="49021" y="0"/>
                </a:lnTo>
                <a:lnTo>
                  <a:pt x="433451" y="0"/>
                </a:lnTo>
              </a:path>
            </a:pathLst>
          </a:custGeom>
          <a:ln w="9525">
            <a:solidFill>
              <a:srgbClr val="D99593"/>
            </a:solidFill>
          </a:ln>
        </p:spPr>
        <p:txBody>
          <a:bodyPr wrap="square" lIns="0" tIns="0" rIns="0" bIns="0" rtlCol="0"/>
          <a:lstStyle/>
          <a:p>
            <a:endParaRPr/>
          </a:p>
        </p:txBody>
      </p:sp>
      <p:sp>
        <p:nvSpPr>
          <p:cNvPr id="6" name="object 6"/>
          <p:cNvSpPr/>
          <p:nvPr/>
        </p:nvSpPr>
        <p:spPr>
          <a:xfrm>
            <a:off x="7176134" y="782954"/>
            <a:ext cx="384810" cy="0"/>
          </a:xfrm>
          <a:custGeom>
            <a:avLst/>
            <a:gdLst/>
            <a:ahLst/>
            <a:cxnLst/>
            <a:rect l="l" t="t" r="r" b="b"/>
            <a:pathLst>
              <a:path w="384809">
                <a:moveTo>
                  <a:pt x="384429" y="0"/>
                </a:moveTo>
                <a:lnTo>
                  <a:pt x="0" y="0"/>
                </a:lnTo>
              </a:path>
            </a:pathLst>
          </a:custGeom>
          <a:ln w="9525">
            <a:solidFill>
              <a:srgbClr val="D99593"/>
            </a:solidFill>
          </a:ln>
        </p:spPr>
        <p:txBody>
          <a:bodyPr wrap="square" lIns="0" tIns="0" rIns="0" bIns="0" rtlCol="0"/>
          <a:lstStyle/>
          <a:p>
            <a:endParaRPr/>
          </a:p>
        </p:txBody>
      </p:sp>
      <p:sp>
        <p:nvSpPr>
          <p:cNvPr id="7" name="object 7"/>
          <p:cNvSpPr/>
          <p:nvPr/>
        </p:nvSpPr>
        <p:spPr>
          <a:xfrm>
            <a:off x="7196328" y="505967"/>
            <a:ext cx="364236" cy="286511"/>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7185152" y="479564"/>
            <a:ext cx="371348" cy="258404"/>
          </a:xfrm>
          <a:prstGeom prst="rect">
            <a:avLst/>
          </a:prstGeom>
        </p:spPr>
        <p:txBody>
          <a:bodyPr vert="horz" wrap="square" lIns="0" tIns="12065" rIns="0" bIns="0" rtlCol="0">
            <a:spAutoFit/>
          </a:bodyPr>
          <a:lstStyle/>
          <a:p>
            <a:pPr marL="12700">
              <a:lnSpc>
                <a:spcPct val="100000"/>
              </a:lnSpc>
              <a:spcBef>
                <a:spcPts val="95"/>
              </a:spcBef>
            </a:pPr>
            <a:r>
              <a:rPr lang="ru-RU" sz="1600" b="1" dirty="0" smtClean="0">
                <a:latin typeface="Century Gothic" panose="020B0502020202020204" pitchFamily="34" charset="0"/>
                <a:cs typeface="Times New Roman"/>
              </a:rPr>
              <a:t>37</a:t>
            </a:r>
            <a:endParaRPr sz="1600" dirty="0">
              <a:latin typeface="Century Gothic" panose="020B0502020202020204" pitchFamily="34" charset="0"/>
              <a:cs typeface="Times New Roman"/>
            </a:endParaRPr>
          </a:p>
        </p:txBody>
      </p:sp>
      <p:sp>
        <p:nvSpPr>
          <p:cNvPr id="9" name="object 9"/>
          <p:cNvSpPr txBox="1"/>
          <p:nvPr/>
        </p:nvSpPr>
        <p:spPr>
          <a:xfrm>
            <a:off x="350261" y="903756"/>
            <a:ext cx="6969759" cy="541815"/>
          </a:xfrm>
          <a:prstGeom prst="rect">
            <a:avLst/>
          </a:prstGeom>
          <a:solidFill>
            <a:srgbClr val="4AACC5"/>
          </a:solidFill>
        </p:spPr>
        <p:txBody>
          <a:bodyPr vert="horz" wrap="square" lIns="0" tIns="109855" rIns="0" bIns="0" rtlCol="0">
            <a:spAutoFit/>
          </a:bodyPr>
          <a:lstStyle/>
          <a:p>
            <a:pPr marL="107950">
              <a:lnSpc>
                <a:spcPct val="100000"/>
              </a:lnSpc>
              <a:spcBef>
                <a:spcPts val="865"/>
              </a:spcBef>
            </a:pPr>
            <a:r>
              <a:rPr lang="ru-RU" sz="1400" b="1" dirty="0">
                <a:solidFill>
                  <a:schemeClr val="bg1"/>
                </a:solidFill>
                <a:latin typeface="Century Gothic" panose="020B0502020202020204" pitchFamily="34" charset="0"/>
              </a:rPr>
              <a:t>«Содержание и ремонт жилищного фонда города Невинномысска, оказание социальной помощи населению города»</a:t>
            </a:r>
            <a:r>
              <a:rPr sz="1400" b="1" spc="-5" dirty="0" smtClean="0">
                <a:solidFill>
                  <a:schemeClr val="bg1"/>
                </a:solidFill>
                <a:latin typeface="Century Gothic" panose="020B0502020202020204" pitchFamily="34" charset="0"/>
                <a:cs typeface="Times New Roman"/>
              </a:rPr>
              <a:t>, </a:t>
            </a:r>
            <a:r>
              <a:rPr sz="1400" b="1" dirty="0">
                <a:solidFill>
                  <a:schemeClr val="bg1"/>
                </a:solidFill>
                <a:latin typeface="Century Gothic" panose="020B0502020202020204" pitchFamily="34" charset="0"/>
                <a:cs typeface="Times New Roman"/>
              </a:rPr>
              <a:t>в том</a:t>
            </a:r>
            <a:r>
              <a:rPr sz="1400" b="1" spc="25" dirty="0">
                <a:solidFill>
                  <a:schemeClr val="bg1"/>
                </a:solidFill>
                <a:latin typeface="Century Gothic" panose="020B0502020202020204" pitchFamily="34" charset="0"/>
                <a:cs typeface="Times New Roman"/>
              </a:rPr>
              <a:t> </a:t>
            </a:r>
            <a:r>
              <a:rPr sz="1400" b="1" dirty="0">
                <a:solidFill>
                  <a:schemeClr val="bg1"/>
                </a:solidFill>
                <a:latin typeface="Century Gothic" panose="020B0502020202020204" pitchFamily="34" charset="0"/>
                <a:cs typeface="Times New Roman"/>
              </a:rPr>
              <a:t>числе:</a:t>
            </a:r>
          </a:p>
        </p:txBody>
      </p:sp>
      <p:sp>
        <p:nvSpPr>
          <p:cNvPr id="10" name="object 10"/>
          <p:cNvSpPr txBox="1"/>
          <p:nvPr/>
        </p:nvSpPr>
        <p:spPr>
          <a:xfrm>
            <a:off x="350261" y="1482610"/>
            <a:ext cx="6956554" cy="1317668"/>
          </a:xfrm>
          <a:prstGeom prst="rect">
            <a:avLst/>
          </a:prstGeom>
        </p:spPr>
        <p:txBody>
          <a:bodyPr vert="horz" wrap="square" lIns="0" tIns="24765" rIns="0" bIns="0" rtlCol="0">
            <a:spAutoFit/>
          </a:bodyPr>
          <a:lstStyle/>
          <a:p>
            <a:pPr algn="just">
              <a:buFont typeface="Wingdings" panose="05000000000000000000" pitchFamily="2" charset="2"/>
              <a:buChar char="Ø"/>
            </a:pPr>
            <a:r>
              <a:rPr lang="ru-RU" sz="1200" dirty="0" smtClean="0">
                <a:latin typeface="Century Gothic" panose="020B0502020202020204" pitchFamily="34" charset="0"/>
              </a:rPr>
              <a:t> содержание </a:t>
            </a:r>
            <a:r>
              <a:rPr lang="ru-RU" sz="1200" dirty="0">
                <a:latin typeface="Century Gothic" panose="020B0502020202020204" pitchFamily="34" charset="0"/>
              </a:rPr>
              <a:t>и ремонт жилищного фонда города, в том числе содержание жилых муниципальных помещений, до их предоставления или отчуждения, оплату услуг по начислению платы за найм жилых помещений муниципального жилищного фонда, оплату взноса за капитальный ремонт жилых помещений, находящихся в муниципальной собственности города, в </a:t>
            </a:r>
            <a:r>
              <a:rPr lang="ru-RU" sz="1200" dirty="0" smtClean="0">
                <a:latin typeface="Century Gothic" panose="020B0502020202020204" pitchFamily="34" charset="0"/>
              </a:rPr>
              <a:t>сумме 1,5 млн. рублей;</a:t>
            </a:r>
            <a:endParaRPr lang="ru-RU" sz="1200" dirty="0">
              <a:latin typeface="Century Gothic" panose="020B0502020202020204" pitchFamily="34" charset="0"/>
            </a:endParaRPr>
          </a:p>
          <a:p>
            <a:pPr algn="just">
              <a:buFont typeface="Wingdings" panose="05000000000000000000" pitchFamily="2" charset="2"/>
              <a:buChar char="Ø"/>
            </a:pPr>
            <a:r>
              <a:rPr lang="ru-RU" sz="1200" dirty="0" smtClean="0">
                <a:latin typeface="Century Gothic" panose="020B0502020202020204" pitchFamily="34" charset="0"/>
              </a:rPr>
              <a:t> оказание </a:t>
            </a:r>
            <a:r>
              <a:rPr lang="ru-RU" sz="1200" dirty="0">
                <a:latin typeface="Century Gothic" panose="020B0502020202020204" pitchFamily="34" charset="0"/>
              </a:rPr>
              <a:t>социальной помощи населению (возмещение расходов по гарантированному перечню услуг по погребению) </a:t>
            </a:r>
            <a:r>
              <a:rPr lang="ru-RU" sz="1200" dirty="0" smtClean="0">
                <a:latin typeface="Century Gothic" panose="020B0502020202020204" pitchFamily="34" charset="0"/>
              </a:rPr>
              <a:t>в сумме 12,85 </a:t>
            </a:r>
            <a:r>
              <a:rPr lang="ru-RU" sz="1200" dirty="0">
                <a:latin typeface="Century Gothic" panose="020B0502020202020204" pitchFamily="34" charset="0"/>
              </a:rPr>
              <a:t>тыс. рублей ежегодно.</a:t>
            </a:r>
          </a:p>
        </p:txBody>
      </p:sp>
      <p:sp>
        <p:nvSpPr>
          <p:cNvPr id="11" name="object 11"/>
          <p:cNvSpPr txBox="1"/>
          <p:nvPr/>
        </p:nvSpPr>
        <p:spPr>
          <a:xfrm>
            <a:off x="350262" y="2997508"/>
            <a:ext cx="6956554" cy="557204"/>
          </a:xfrm>
          <a:prstGeom prst="rect">
            <a:avLst/>
          </a:prstGeom>
          <a:solidFill>
            <a:srgbClr val="4AACC5"/>
          </a:solidFill>
        </p:spPr>
        <p:txBody>
          <a:bodyPr vert="horz" wrap="square" lIns="0" tIns="125095" rIns="0" bIns="0" rtlCol="0">
            <a:spAutoFit/>
          </a:bodyPr>
          <a:lstStyle/>
          <a:p>
            <a:pPr marL="107950">
              <a:lnSpc>
                <a:spcPct val="100000"/>
              </a:lnSpc>
              <a:spcBef>
                <a:spcPts val="985"/>
              </a:spcBef>
            </a:pPr>
            <a:r>
              <a:rPr lang="ru-RU" sz="1400" b="1" dirty="0">
                <a:solidFill>
                  <a:schemeClr val="bg1"/>
                </a:solidFill>
                <a:latin typeface="Century Gothic" panose="020B0502020202020204" pitchFamily="34" charset="0"/>
              </a:rPr>
              <a:t>Развитие дорожной инфраструктуры города </a:t>
            </a:r>
            <a:r>
              <a:rPr lang="ru-RU" sz="1400" b="1" dirty="0" smtClean="0">
                <a:solidFill>
                  <a:schemeClr val="bg1"/>
                </a:solidFill>
                <a:latin typeface="Century Gothic" panose="020B0502020202020204" pitchFamily="34" charset="0"/>
              </a:rPr>
              <a:t>Невинномысска»</a:t>
            </a:r>
            <a:r>
              <a:rPr sz="1400" b="1" spc="-5" dirty="0" smtClean="0">
                <a:solidFill>
                  <a:schemeClr val="bg1"/>
                </a:solidFill>
                <a:latin typeface="Century Gothic" panose="020B0502020202020204" pitchFamily="34" charset="0"/>
                <a:cs typeface="Times New Roman"/>
              </a:rPr>
              <a:t>, </a:t>
            </a:r>
            <a:r>
              <a:rPr sz="1400" b="1" dirty="0">
                <a:solidFill>
                  <a:schemeClr val="bg1"/>
                </a:solidFill>
                <a:latin typeface="Century Gothic" panose="020B0502020202020204" pitchFamily="34" charset="0"/>
                <a:cs typeface="Times New Roman"/>
              </a:rPr>
              <a:t>в том</a:t>
            </a:r>
            <a:r>
              <a:rPr sz="1400" b="1" spc="25" dirty="0">
                <a:solidFill>
                  <a:schemeClr val="bg1"/>
                </a:solidFill>
                <a:latin typeface="Century Gothic" panose="020B0502020202020204" pitchFamily="34" charset="0"/>
                <a:cs typeface="Times New Roman"/>
              </a:rPr>
              <a:t> </a:t>
            </a:r>
            <a:r>
              <a:rPr sz="1400" b="1" spc="-5" dirty="0">
                <a:solidFill>
                  <a:schemeClr val="bg1"/>
                </a:solidFill>
                <a:latin typeface="Century Gothic" panose="020B0502020202020204" pitchFamily="34" charset="0"/>
                <a:cs typeface="Times New Roman"/>
              </a:rPr>
              <a:t>числе:</a:t>
            </a:r>
            <a:endParaRPr sz="1400" b="1" dirty="0">
              <a:solidFill>
                <a:schemeClr val="bg1"/>
              </a:solidFill>
              <a:latin typeface="Century Gothic" panose="020B0502020202020204" pitchFamily="34" charset="0"/>
              <a:cs typeface="Times New Roman"/>
            </a:endParaRPr>
          </a:p>
        </p:txBody>
      </p:sp>
      <p:sp>
        <p:nvSpPr>
          <p:cNvPr id="12" name="object 12"/>
          <p:cNvSpPr txBox="1"/>
          <p:nvPr/>
        </p:nvSpPr>
        <p:spPr>
          <a:xfrm>
            <a:off x="350261" y="3587782"/>
            <a:ext cx="6868288" cy="1674176"/>
          </a:xfrm>
          <a:prstGeom prst="rect">
            <a:avLst/>
          </a:prstGeom>
        </p:spPr>
        <p:txBody>
          <a:bodyPr vert="horz" wrap="square" lIns="0" tIns="12065" rIns="0" bIns="0" rtlCol="0">
            <a:spAutoFit/>
          </a:bodyPr>
          <a:lstStyle/>
          <a:p>
            <a:pPr marL="171450" indent="-171450" algn="just">
              <a:buFont typeface="Wingdings" panose="05000000000000000000" pitchFamily="2" charset="2"/>
              <a:buChar char="Ø"/>
            </a:pPr>
            <a:r>
              <a:rPr lang="ru-RU" sz="1200" dirty="0" smtClean="0">
                <a:latin typeface="Century Gothic" panose="020B0502020202020204" pitchFamily="34" charset="0"/>
              </a:rPr>
              <a:t>оплата </a:t>
            </a:r>
            <a:r>
              <a:rPr lang="ru-RU" sz="1200" dirty="0">
                <a:latin typeface="Century Gothic" panose="020B0502020202020204" pitchFamily="34" charset="0"/>
              </a:rPr>
              <a:t>лизинговых платежей </a:t>
            </a:r>
            <a:r>
              <a:rPr lang="ru-RU" sz="1200" dirty="0" smtClean="0">
                <a:latin typeface="Century Gothic" panose="020B0502020202020204" pitchFamily="34" charset="0"/>
              </a:rPr>
              <a:t>в сумме                    19,3 млн. рублей;</a:t>
            </a:r>
            <a:endParaRPr lang="ru-RU" sz="1200" dirty="0">
              <a:latin typeface="Century Gothic" panose="020B0502020202020204" pitchFamily="34" charset="0"/>
            </a:endParaRPr>
          </a:p>
          <a:p>
            <a:pPr marL="171450" indent="-171450" algn="just">
              <a:buFont typeface="Wingdings" panose="05000000000000000000" pitchFamily="2" charset="2"/>
              <a:buChar char="Ø"/>
            </a:pPr>
            <a:r>
              <a:rPr lang="ru-RU" sz="1200" dirty="0">
                <a:latin typeface="Century Gothic" panose="020B0502020202020204" pitchFamily="34" charset="0"/>
              </a:rPr>
              <a:t>механическую уборку дорог в </a:t>
            </a:r>
            <a:r>
              <a:rPr lang="ru-RU" sz="1200" dirty="0" smtClean="0">
                <a:latin typeface="Century Gothic" panose="020B0502020202020204" pitchFamily="34" charset="0"/>
              </a:rPr>
              <a:t>сумме 12,9 млн. рублей;</a:t>
            </a:r>
            <a:endParaRPr lang="ru-RU" sz="1200" dirty="0">
              <a:latin typeface="Century Gothic" panose="020B0502020202020204" pitchFamily="34" charset="0"/>
            </a:endParaRPr>
          </a:p>
          <a:p>
            <a:pPr marL="171450" indent="-171450" algn="just">
              <a:buFont typeface="Wingdings" panose="05000000000000000000" pitchFamily="2" charset="2"/>
              <a:buChar char="Ø"/>
            </a:pPr>
            <a:r>
              <a:rPr lang="ru-RU" sz="1200" dirty="0">
                <a:latin typeface="Century Gothic" panose="020B0502020202020204" pitchFamily="34" charset="0"/>
              </a:rPr>
              <a:t>нанесение дорожной разметки в </a:t>
            </a:r>
            <a:r>
              <a:rPr lang="ru-RU" sz="1200" dirty="0" smtClean="0">
                <a:latin typeface="Century Gothic" panose="020B0502020202020204" pitchFamily="34" charset="0"/>
              </a:rPr>
              <a:t>сумме 2,1 млн. рублей;</a:t>
            </a:r>
            <a:endParaRPr lang="ru-RU" sz="1200" dirty="0">
              <a:latin typeface="Century Gothic" panose="020B0502020202020204" pitchFamily="34" charset="0"/>
            </a:endParaRPr>
          </a:p>
          <a:p>
            <a:pPr marL="171450" indent="-171450" algn="just">
              <a:buFont typeface="Wingdings" panose="05000000000000000000" pitchFamily="2" charset="2"/>
              <a:buChar char="Ø"/>
            </a:pPr>
            <a:r>
              <a:rPr lang="ru-RU" sz="1200" dirty="0" smtClean="0">
                <a:latin typeface="Century Gothic" panose="020B0502020202020204" pitchFamily="34" charset="0"/>
              </a:rPr>
              <a:t>прочистка </a:t>
            </a:r>
            <a:r>
              <a:rPr lang="ru-RU" sz="1200" dirty="0">
                <a:latin typeface="Century Gothic" panose="020B0502020202020204" pitchFamily="34" charset="0"/>
              </a:rPr>
              <a:t>ливневой канализации в </a:t>
            </a:r>
            <a:r>
              <a:rPr lang="ru-RU" sz="1200" dirty="0" smtClean="0">
                <a:latin typeface="Century Gothic" panose="020B0502020202020204" pitchFamily="34" charset="0"/>
              </a:rPr>
              <a:t>сумме 599,00 </a:t>
            </a:r>
            <a:r>
              <a:rPr lang="ru-RU" sz="1200" dirty="0">
                <a:latin typeface="Century Gothic" panose="020B0502020202020204" pitchFamily="34" charset="0"/>
              </a:rPr>
              <a:t>тыс. </a:t>
            </a:r>
            <a:r>
              <a:rPr lang="ru-RU" sz="1200" dirty="0" smtClean="0">
                <a:latin typeface="Century Gothic" panose="020B0502020202020204" pitchFamily="34" charset="0"/>
              </a:rPr>
              <a:t>рублей; </a:t>
            </a:r>
            <a:endParaRPr lang="ru-RU" sz="1200" dirty="0">
              <a:latin typeface="Century Gothic" panose="020B0502020202020204" pitchFamily="34" charset="0"/>
            </a:endParaRPr>
          </a:p>
          <a:p>
            <a:pPr marL="171450" indent="-171450" algn="just">
              <a:buFont typeface="Wingdings" panose="05000000000000000000" pitchFamily="2" charset="2"/>
              <a:buChar char="Ø"/>
            </a:pPr>
            <a:r>
              <a:rPr lang="ru-RU" sz="1200" dirty="0">
                <a:latin typeface="Century Gothic" panose="020B0502020202020204" pitchFamily="34" charset="0"/>
              </a:rPr>
              <a:t>содержание дорог, мостов в </a:t>
            </a:r>
            <a:r>
              <a:rPr lang="ru-RU" sz="1200" dirty="0" smtClean="0">
                <a:latin typeface="Century Gothic" panose="020B0502020202020204" pitchFamily="34" charset="0"/>
              </a:rPr>
              <a:t>сумме 4,8 млн. рублей;</a:t>
            </a:r>
            <a:endParaRPr lang="ru-RU" sz="1200" dirty="0">
              <a:latin typeface="Century Gothic" panose="020B0502020202020204" pitchFamily="34" charset="0"/>
            </a:endParaRPr>
          </a:p>
          <a:p>
            <a:pPr marL="171450" indent="-171450" algn="just">
              <a:buFont typeface="Wingdings" panose="05000000000000000000" pitchFamily="2" charset="2"/>
              <a:buChar char="Ø"/>
            </a:pPr>
            <a:r>
              <a:rPr lang="ru-RU" sz="1200" dirty="0">
                <a:latin typeface="Century Gothic" panose="020B0502020202020204" pitchFamily="34" charset="0"/>
              </a:rPr>
              <a:t>ремонт дорожных знаков и обслуживание светофорных объектов                 </a:t>
            </a:r>
            <a:r>
              <a:rPr lang="ru-RU" sz="1200" dirty="0" smtClean="0">
                <a:latin typeface="Century Gothic" panose="020B0502020202020204" pitchFamily="34" charset="0"/>
              </a:rPr>
              <a:t>в сумме 670,00 </a:t>
            </a:r>
            <a:r>
              <a:rPr lang="ru-RU" sz="1200" dirty="0">
                <a:latin typeface="Century Gothic" panose="020B0502020202020204" pitchFamily="34" charset="0"/>
              </a:rPr>
              <a:t>тыс. </a:t>
            </a:r>
            <a:r>
              <a:rPr lang="ru-RU" sz="1200" dirty="0" smtClean="0">
                <a:latin typeface="Century Gothic" panose="020B0502020202020204" pitchFamily="34" charset="0"/>
              </a:rPr>
              <a:t>рублей;</a:t>
            </a:r>
            <a:endParaRPr lang="ru-RU" sz="1200" dirty="0">
              <a:latin typeface="Century Gothic" panose="020B0502020202020204" pitchFamily="34" charset="0"/>
            </a:endParaRPr>
          </a:p>
          <a:p>
            <a:pPr marL="171450" indent="-171450" algn="just">
              <a:buFont typeface="Wingdings" panose="05000000000000000000" pitchFamily="2" charset="2"/>
              <a:buChar char="Ø"/>
            </a:pPr>
            <a:r>
              <a:rPr lang="ru-RU" sz="1200" dirty="0" smtClean="0">
                <a:latin typeface="Century Gothic" panose="020B0502020202020204" pitchFamily="34" charset="0"/>
              </a:rPr>
              <a:t>ремонт </a:t>
            </a:r>
            <a:r>
              <a:rPr lang="ru-RU" sz="1200" dirty="0">
                <a:latin typeface="Century Gothic" panose="020B0502020202020204" pitchFamily="34" charset="0"/>
              </a:rPr>
              <a:t>автомобильных дорог, мостов, грейдирование дорог                        </a:t>
            </a:r>
            <a:r>
              <a:rPr lang="ru-RU" sz="1200" dirty="0" smtClean="0">
                <a:latin typeface="Century Gothic" panose="020B0502020202020204" pitchFamily="34" charset="0"/>
              </a:rPr>
              <a:t>в сумме 6,9 млн. рублей</a:t>
            </a:r>
            <a:endParaRPr sz="1200" dirty="0">
              <a:latin typeface="Times New Roman"/>
              <a:cs typeface="Times New Roman"/>
            </a:endParaRPr>
          </a:p>
        </p:txBody>
      </p:sp>
      <p:sp>
        <p:nvSpPr>
          <p:cNvPr id="13" name="object 13"/>
          <p:cNvSpPr txBox="1"/>
          <p:nvPr/>
        </p:nvSpPr>
        <p:spPr>
          <a:xfrm>
            <a:off x="350261" y="5309991"/>
            <a:ext cx="6969759" cy="557204"/>
          </a:xfrm>
          <a:prstGeom prst="rect">
            <a:avLst/>
          </a:prstGeom>
          <a:solidFill>
            <a:srgbClr val="4AACC5"/>
          </a:solidFill>
        </p:spPr>
        <p:txBody>
          <a:bodyPr vert="horz" wrap="square" lIns="0" tIns="125095" rIns="0" bIns="0" rtlCol="0">
            <a:spAutoFit/>
          </a:bodyPr>
          <a:lstStyle/>
          <a:p>
            <a:pPr marL="107950">
              <a:lnSpc>
                <a:spcPct val="100000"/>
              </a:lnSpc>
              <a:spcBef>
                <a:spcPts val="985"/>
              </a:spcBef>
            </a:pPr>
            <a:r>
              <a:rPr lang="ru-RU" sz="1400" b="1" dirty="0">
                <a:solidFill>
                  <a:schemeClr val="bg1"/>
                </a:solidFill>
                <a:latin typeface="Century Gothic" panose="020B0502020202020204" pitchFamily="34" charset="0"/>
              </a:rPr>
              <a:t>Организация благоустройства территории города Невинномысска</a:t>
            </a:r>
            <a:r>
              <a:rPr sz="1400" b="1" spc="-5" dirty="0" smtClean="0">
                <a:solidFill>
                  <a:schemeClr val="bg1"/>
                </a:solidFill>
                <a:latin typeface="Century Gothic" panose="020B0502020202020204" pitchFamily="34" charset="0"/>
                <a:cs typeface="Times New Roman"/>
              </a:rPr>
              <a:t>, </a:t>
            </a:r>
            <a:r>
              <a:rPr sz="1400" b="1" dirty="0">
                <a:solidFill>
                  <a:schemeClr val="bg1"/>
                </a:solidFill>
                <a:latin typeface="Century Gothic" panose="020B0502020202020204" pitchFamily="34" charset="0"/>
                <a:cs typeface="Times New Roman"/>
              </a:rPr>
              <a:t>из</a:t>
            </a:r>
            <a:r>
              <a:rPr sz="1400" b="1" spc="-5" dirty="0">
                <a:solidFill>
                  <a:schemeClr val="bg1"/>
                </a:solidFill>
                <a:latin typeface="Century Gothic" panose="020B0502020202020204" pitchFamily="34" charset="0"/>
                <a:cs typeface="Times New Roman"/>
              </a:rPr>
              <a:t> них:</a:t>
            </a:r>
            <a:endParaRPr sz="1400" b="1" dirty="0">
              <a:solidFill>
                <a:schemeClr val="bg1"/>
              </a:solidFill>
              <a:latin typeface="Century Gothic" panose="020B0502020202020204" pitchFamily="34" charset="0"/>
              <a:cs typeface="Times New Roman"/>
            </a:endParaRPr>
          </a:p>
        </p:txBody>
      </p:sp>
      <p:sp>
        <p:nvSpPr>
          <p:cNvPr id="14" name="object 14"/>
          <p:cNvSpPr txBox="1"/>
          <p:nvPr/>
        </p:nvSpPr>
        <p:spPr>
          <a:xfrm>
            <a:off x="350261" y="6002016"/>
            <a:ext cx="6956554" cy="1694695"/>
          </a:xfrm>
          <a:prstGeom prst="rect">
            <a:avLst/>
          </a:prstGeom>
        </p:spPr>
        <p:txBody>
          <a:bodyPr vert="horz" wrap="square" lIns="0" tIns="12065" rIns="0" bIns="0" rtlCol="0">
            <a:spAutoFit/>
          </a:bodyPr>
          <a:lstStyle/>
          <a:p>
            <a:pPr marL="171450" indent="-171450" algn="just">
              <a:buFont typeface="Wingdings" panose="05000000000000000000" pitchFamily="2" charset="2"/>
              <a:buChar char="Ø"/>
            </a:pPr>
            <a:r>
              <a:rPr lang="ru-RU" sz="1200" dirty="0" smtClean="0">
                <a:latin typeface="Century Gothic" panose="020B0502020202020204" pitchFamily="34" charset="0"/>
              </a:rPr>
              <a:t>предоставление </a:t>
            </a:r>
            <a:r>
              <a:rPr lang="ru-RU" sz="1200" dirty="0">
                <a:latin typeface="Century Gothic" panose="020B0502020202020204" pitchFamily="34" charset="0"/>
              </a:rPr>
              <a:t>субсидии на иные цели муниципальному бюджетному учреждению по благоустройству города (содержание объектов благоустройства, расположенных на бульваре Мира и привокзальной площади) </a:t>
            </a:r>
            <a:r>
              <a:rPr lang="ru-RU" sz="1200" dirty="0" smtClean="0">
                <a:latin typeface="Century Gothic" panose="020B0502020202020204" pitchFamily="34" charset="0"/>
              </a:rPr>
              <a:t>в сумме 11,1 млн. рублей; </a:t>
            </a:r>
            <a:endParaRPr lang="ru-RU" sz="1200" dirty="0">
              <a:latin typeface="Century Gothic" panose="020B0502020202020204" pitchFamily="34" charset="0"/>
            </a:endParaRPr>
          </a:p>
          <a:p>
            <a:pPr marL="171450" indent="-171450" algn="just">
              <a:buFont typeface="Wingdings" panose="05000000000000000000" pitchFamily="2" charset="2"/>
              <a:buChar char="Ø"/>
            </a:pPr>
            <a:r>
              <a:rPr lang="ru-RU" sz="1200" dirty="0" smtClean="0">
                <a:latin typeface="Century Gothic" panose="020B0502020202020204" pitchFamily="34" charset="0"/>
              </a:rPr>
              <a:t>ручная уборка </a:t>
            </a:r>
            <a:r>
              <a:rPr lang="ru-RU" sz="1200" dirty="0">
                <a:latin typeface="Century Gothic" panose="020B0502020202020204" pitchFamily="34" charset="0"/>
              </a:rPr>
              <a:t>территорий города в </a:t>
            </a:r>
            <a:r>
              <a:rPr lang="ru-RU" sz="1200" dirty="0" smtClean="0">
                <a:latin typeface="Century Gothic" panose="020B0502020202020204" pitchFamily="34" charset="0"/>
              </a:rPr>
              <a:t>сумме                      17,3 млн. рублей;</a:t>
            </a:r>
            <a:endParaRPr lang="ru-RU" sz="1200" dirty="0">
              <a:latin typeface="Century Gothic" panose="020B0502020202020204" pitchFamily="34" charset="0"/>
            </a:endParaRPr>
          </a:p>
          <a:p>
            <a:pPr marL="171450" indent="-171450" algn="just">
              <a:buFont typeface="Wingdings" panose="05000000000000000000" pitchFamily="2" charset="2"/>
              <a:buChar char="Ø"/>
            </a:pPr>
            <a:r>
              <a:rPr lang="ru-RU" sz="1200" dirty="0">
                <a:latin typeface="Century Gothic" panose="020B0502020202020204" pitchFamily="34" charset="0"/>
              </a:rPr>
              <a:t>п</a:t>
            </a:r>
            <a:r>
              <a:rPr lang="ru-RU" sz="1200" dirty="0" smtClean="0">
                <a:latin typeface="Century Gothic" panose="020B0502020202020204" pitchFamily="34" charset="0"/>
              </a:rPr>
              <a:t>рочее </a:t>
            </a:r>
            <a:r>
              <a:rPr lang="ru-RU" sz="1200" dirty="0">
                <a:latin typeface="Century Gothic" panose="020B0502020202020204" pitchFamily="34" charset="0"/>
              </a:rPr>
              <a:t>содержание объектов благоустройства в </a:t>
            </a:r>
            <a:r>
              <a:rPr lang="ru-RU" sz="1200" dirty="0" smtClean="0">
                <a:latin typeface="Century Gothic" panose="020B0502020202020204" pitchFamily="34" charset="0"/>
              </a:rPr>
              <a:t>сумме              1,0 млн. рублей;</a:t>
            </a:r>
            <a:endParaRPr lang="ru-RU" sz="1200" dirty="0">
              <a:latin typeface="Century Gothic" panose="020B0502020202020204" pitchFamily="34" charset="0"/>
            </a:endParaRPr>
          </a:p>
          <a:p>
            <a:pPr marL="171450" indent="-171450" algn="just">
              <a:buFont typeface="Wingdings" panose="05000000000000000000" pitchFamily="2" charset="2"/>
              <a:buChar char="Ø"/>
            </a:pPr>
            <a:r>
              <a:rPr lang="ru-RU" sz="1200" dirty="0">
                <a:latin typeface="Century Gothic" panose="020B0502020202020204" pitchFamily="34" charset="0"/>
              </a:rPr>
              <a:t>софинансирование мероприятий по благоустройству дворовых территорий за счет средств бюджета города в </a:t>
            </a:r>
            <a:r>
              <a:rPr lang="ru-RU" sz="1200" dirty="0" smtClean="0">
                <a:latin typeface="Century Gothic" panose="020B0502020202020204" pitchFamily="34" charset="0"/>
              </a:rPr>
              <a:t>сумме                                1,0 млн. </a:t>
            </a:r>
            <a:r>
              <a:rPr lang="ru-RU" sz="1200" dirty="0">
                <a:latin typeface="Century Gothic" panose="020B0502020202020204" pitchFamily="34" charset="0"/>
              </a:rPr>
              <a:t>рублей и строительный контроль по благоустройству дворовых территорий – 428,43 тыс. рублей.</a:t>
            </a:r>
          </a:p>
          <a:p>
            <a:pPr marL="12700">
              <a:lnSpc>
                <a:spcPts val="1465"/>
              </a:lnSpc>
              <a:spcBef>
                <a:spcPts val="95"/>
              </a:spcBef>
              <a:buClr>
                <a:srgbClr val="538CD3"/>
              </a:buClr>
              <a:tabLst>
                <a:tab pos="241935" algn="l"/>
              </a:tabLst>
            </a:pPr>
            <a:endParaRPr sz="1250" dirty="0">
              <a:latin typeface="Times New Roman"/>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2"/>
          <a:srcRect/>
          <a:stretch>
            <a:fillRect/>
          </a:stretch>
        </p:blipFill>
        <p:spPr>
          <a:xfrm>
            <a:off x="427394" y="6295802"/>
            <a:ext cx="1194684" cy="1113754"/>
          </a:xfrm>
          <a:prstGeom prst="rect">
            <a:avLst/>
          </a:prstGeom>
        </p:spPr>
      </p:pic>
      <p:pic>
        <p:nvPicPr>
          <p:cNvPr id="25" name="Picture 25"/>
          <p:cNvPicPr>
            <a:picLocks noChangeAspect="1"/>
          </p:cNvPicPr>
          <p:nvPr/>
        </p:nvPicPr>
        <p:blipFill>
          <a:blip r:embed="rId3"/>
          <a:srcRect/>
          <a:stretch>
            <a:fillRect/>
          </a:stretch>
        </p:blipFill>
        <p:spPr>
          <a:xfrm>
            <a:off x="-381575" y="6672053"/>
            <a:ext cx="4013465" cy="4021347"/>
          </a:xfrm>
          <a:prstGeom prst="rect">
            <a:avLst/>
          </a:prstGeom>
        </p:spPr>
      </p:pic>
      <p:grpSp>
        <p:nvGrpSpPr>
          <p:cNvPr id="26" name="Group 26"/>
          <p:cNvGrpSpPr/>
          <p:nvPr/>
        </p:nvGrpSpPr>
        <p:grpSpPr>
          <a:xfrm>
            <a:off x="3386634" y="4118769"/>
            <a:ext cx="301782" cy="1934549"/>
            <a:chOff x="0" y="0"/>
            <a:chExt cx="1468487" cy="5126212"/>
          </a:xfrm>
        </p:grpSpPr>
        <p:sp>
          <p:nvSpPr>
            <p:cNvPr id="27" name="Freeform 27"/>
            <p:cNvSpPr/>
            <p:nvPr/>
          </p:nvSpPr>
          <p:spPr>
            <a:xfrm>
              <a:off x="0" y="0"/>
              <a:ext cx="1468487" cy="5126212"/>
            </a:xfrm>
            <a:custGeom>
              <a:avLst/>
              <a:gdLst/>
              <a:ahLst/>
              <a:cxnLst/>
              <a:rect l="l" t="t" r="r" b="b"/>
              <a:pathLst>
                <a:path w="1468487" h="5126212">
                  <a:moveTo>
                    <a:pt x="1344027" y="5126212"/>
                  </a:moveTo>
                  <a:lnTo>
                    <a:pt x="124460" y="5126212"/>
                  </a:lnTo>
                  <a:cubicBezTo>
                    <a:pt x="55880" y="5126212"/>
                    <a:pt x="0" y="5070332"/>
                    <a:pt x="0" y="5001752"/>
                  </a:cubicBezTo>
                  <a:lnTo>
                    <a:pt x="0" y="124460"/>
                  </a:lnTo>
                  <a:cubicBezTo>
                    <a:pt x="0" y="55880"/>
                    <a:pt x="55880" y="0"/>
                    <a:pt x="124460" y="0"/>
                  </a:cubicBezTo>
                  <a:lnTo>
                    <a:pt x="1344027" y="0"/>
                  </a:lnTo>
                  <a:cubicBezTo>
                    <a:pt x="1412607" y="0"/>
                    <a:pt x="1468487" y="55880"/>
                    <a:pt x="1468487" y="124460"/>
                  </a:cubicBezTo>
                  <a:lnTo>
                    <a:pt x="1468487" y="5001752"/>
                  </a:lnTo>
                  <a:cubicBezTo>
                    <a:pt x="1468487" y="5070332"/>
                    <a:pt x="1412607" y="5126212"/>
                    <a:pt x="1344027" y="5126212"/>
                  </a:cubicBezTo>
                  <a:close/>
                </a:path>
              </a:pathLst>
            </a:custGeom>
            <a:solidFill>
              <a:srgbClr val="13538A"/>
            </a:solidFill>
          </p:spPr>
        </p:sp>
      </p:grpSp>
      <p:grpSp>
        <p:nvGrpSpPr>
          <p:cNvPr id="28" name="Group 28"/>
          <p:cNvGrpSpPr/>
          <p:nvPr/>
        </p:nvGrpSpPr>
        <p:grpSpPr>
          <a:xfrm>
            <a:off x="4484274" y="4631472"/>
            <a:ext cx="301509" cy="1421846"/>
            <a:chOff x="0" y="0"/>
            <a:chExt cx="1468487" cy="6503384"/>
          </a:xfrm>
        </p:grpSpPr>
        <p:sp>
          <p:nvSpPr>
            <p:cNvPr id="29" name="Freeform 29"/>
            <p:cNvSpPr/>
            <p:nvPr/>
          </p:nvSpPr>
          <p:spPr>
            <a:xfrm>
              <a:off x="0" y="0"/>
              <a:ext cx="1468487" cy="6503384"/>
            </a:xfrm>
            <a:custGeom>
              <a:avLst/>
              <a:gdLst/>
              <a:ahLst/>
              <a:cxnLst/>
              <a:rect l="l" t="t" r="r" b="b"/>
              <a:pathLst>
                <a:path w="1468487" h="6503384">
                  <a:moveTo>
                    <a:pt x="1344027" y="6503384"/>
                  </a:moveTo>
                  <a:lnTo>
                    <a:pt x="124460" y="6503384"/>
                  </a:lnTo>
                  <a:cubicBezTo>
                    <a:pt x="55880" y="6503384"/>
                    <a:pt x="0" y="6447504"/>
                    <a:pt x="0" y="6378924"/>
                  </a:cubicBezTo>
                  <a:lnTo>
                    <a:pt x="0" y="124460"/>
                  </a:lnTo>
                  <a:cubicBezTo>
                    <a:pt x="0" y="55880"/>
                    <a:pt x="55880" y="0"/>
                    <a:pt x="124460" y="0"/>
                  </a:cubicBezTo>
                  <a:lnTo>
                    <a:pt x="1344027" y="0"/>
                  </a:lnTo>
                  <a:cubicBezTo>
                    <a:pt x="1412607" y="0"/>
                    <a:pt x="1468487" y="55880"/>
                    <a:pt x="1468487" y="124460"/>
                  </a:cubicBezTo>
                  <a:lnTo>
                    <a:pt x="1468487" y="6378924"/>
                  </a:lnTo>
                  <a:cubicBezTo>
                    <a:pt x="1468487" y="6447504"/>
                    <a:pt x="1412607" y="6503384"/>
                    <a:pt x="1344027" y="6503384"/>
                  </a:cubicBezTo>
                  <a:close/>
                </a:path>
              </a:pathLst>
            </a:custGeom>
            <a:solidFill>
              <a:srgbClr val="13538A"/>
            </a:solidFill>
          </p:spPr>
        </p:sp>
      </p:grpSp>
      <p:grpSp>
        <p:nvGrpSpPr>
          <p:cNvPr id="30" name="Group 30"/>
          <p:cNvGrpSpPr/>
          <p:nvPr/>
        </p:nvGrpSpPr>
        <p:grpSpPr>
          <a:xfrm rot="5400000">
            <a:off x="1274155" y="3173048"/>
            <a:ext cx="512449" cy="2630087"/>
            <a:chOff x="0" y="0"/>
            <a:chExt cx="2076063" cy="10655154"/>
          </a:xfrm>
        </p:grpSpPr>
        <p:sp>
          <p:nvSpPr>
            <p:cNvPr id="31" name="Freeform 31"/>
            <p:cNvSpPr/>
            <p:nvPr/>
          </p:nvSpPr>
          <p:spPr>
            <a:xfrm>
              <a:off x="0" y="0"/>
              <a:ext cx="2076063" cy="10655154"/>
            </a:xfrm>
            <a:custGeom>
              <a:avLst/>
              <a:gdLst/>
              <a:ahLst/>
              <a:cxnLst/>
              <a:rect l="l" t="t" r="r" b="b"/>
              <a:pathLst>
                <a:path w="2076063" h="10655154">
                  <a:moveTo>
                    <a:pt x="1951603" y="10655154"/>
                  </a:moveTo>
                  <a:lnTo>
                    <a:pt x="124460" y="10655154"/>
                  </a:lnTo>
                  <a:cubicBezTo>
                    <a:pt x="55880" y="10655154"/>
                    <a:pt x="0" y="10599275"/>
                    <a:pt x="0" y="10530694"/>
                  </a:cubicBezTo>
                  <a:lnTo>
                    <a:pt x="0" y="124460"/>
                  </a:lnTo>
                  <a:cubicBezTo>
                    <a:pt x="0" y="55880"/>
                    <a:pt x="55880" y="0"/>
                    <a:pt x="124460" y="0"/>
                  </a:cubicBezTo>
                  <a:lnTo>
                    <a:pt x="1951603" y="0"/>
                  </a:lnTo>
                  <a:cubicBezTo>
                    <a:pt x="2020183" y="0"/>
                    <a:pt x="2076063" y="55880"/>
                    <a:pt x="2076063" y="124460"/>
                  </a:cubicBezTo>
                  <a:lnTo>
                    <a:pt x="2076063" y="10530694"/>
                  </a:lnTo>
                  <a:cubicBezTo>
                    <a:pt x="2076063" y="10599275"/>
                    <a:pt x="2020183" y="10655154"/>
                    <a:pt x="1951603" y="10655154"/>
                  </a:cubicBezTo>
                  <a:close/>
                </a:path>
              </a:pathLst>
            </a:custGeom>
            <a:solidFill>
              <a:srgbClr val="13538A"/>
            </a:solidFill>
          </p:spPr>
        </p:sp>
      </p:grpSp>
      <p:grpSp>
        <p:nvGrpSpPr>
          <p:cNvPr id="32" name="Group 32"/>
          <p:cNvGrpSpPr/>
          <p:nvPr/>
        </p:nvGrpSpPr>
        <p:grpSpPr>
          <a:xfrm rot="5400000">
            <a:off x="1266612" y="3793812"/>
            <a:ext cx="512449" cy="2630087"/>
            <a:chOff x="0" y="0"/>
            <a:chExt cx="2076063" cy="10655154"/>
          </a:xfrm>
        </p:grpSpPr>
        <p:sp>
          <p:nvSpPr>
            <p:cNvPr id="33" name="Freeform 33"/>
            <p:cNvSpPr/>
            <p:nvPr/>
          </p:nvSpPr>
          <p:spPr>
            <a:xfrm>
              <a:off x="0" y="0"/>
              <a:ext cx="2076063" cy="10655154"/>
            </a:xfrm>
            <a:custGeom>
              <a:avLst/>
              <a:gdLst/>
              <a:ahLst/>
              <a:cxnLst/>
              <a:rect l="l" t="t" r="r" b="b"/>
              <a:pathLst>
                <a:path w="2076063" h="10655154">
                  <a:moveTo>
                    <a:pt x="1951603" y="10655154"/>
                  </a:moveTo>
                  <a:lnTo>
                    <a:pt x="124460" y="10655154"/>
                  </a:lnTo>
                  <a:cubicBezTo>
                    <a:pt x="55880" y="10655154"/>
                    <a:pt x="0" y="10599275"/>
                    <a:pt x="0" y="10530694"/>
                  </a:cubicBezTo>
                  <a:lnTo>
                    <a:pt x="0" y="124460"/>
                  </a:lnTo>
                  <a:cubicBezTo>
                    <a:pt x="0" y="55880"/>
                    <a:pt x="55880" y="0"/>
                    <a:pt x="124460" y="0"/>
                  </a:cubicBezTo>
                  <a:lnTo>
                    <a:pt x="1951603" y="0"/>
                  </a:lnTo>
                  <a:cubicBezTo>
                    <a:pt x="2020183" y="0"/>
                    <a:pt x="2076063" y="55880"/>
                    <a:pt x="2076063" y="124460"/>
                  </a:cubicBezTo>
                  <a:lnTo>
                    <a:pt x="2076063" y="10530694"/>
                  </a:lnTo>
                  <a:cubicBezTo>
                    <a:pt x="2076063" y="10599275"/>
                    <a:pt x="2020183" y="10655154"/>
                    <a:pt x="1951603" y="10655154"/>
                  </a:cubicBezTo>
                  <a:close/>
                </a:path>
              </a:pathLst>
            </a:custGeom>
            <a:solidFill>
              <a:srgbClr val="13538A"/>
            </a:solidFill>
          </p:spPr>
        </p:sp>
      </p:grpSp>
      <p:grpSp>
        <p:nvGrpSpPr>
          <p:cNvPr id="34" name="Group 34"/>
          <p:cNvGrpSpPr/>
          <p:nvPr/>
        </p:nvGrpSpPr>
        <p:grpSpPr>
          <a:xfrm rot="5400000">
            <a:off x="1266612" y="4455463"/>
            <a:ext cx="512449" cy="2630087"/>
            <a:chOff x="0" y="0"/>
            <a:chExt cx="2076063" cy="10655154"/>
          </a:xfrm>
        </p:grpSpPr>
        <p:sp>
          <p:nvSpPr>
            <p:cNvPr id="35" name="Freeform 35"/>
            <p:cNvSpPr/>
            <p:nvPr/>
          </p:nvSpPr>
          <p:spPr>
            <a:xfrm>
              <a:off x="0" y="0"/>
              <a:ext cx="2076063" cy="10655154"/>
            </a:xfrm>
            <a:custGeom>
              <a:avLst/>
              <a:gdLst/>
              <a:ahLst/>
              <a:cxnLst/>
              <a:rect l="l" t="t" r="r" b="b"/>
              <a:pathLst>
                <a:path w="2076063" h="10655154">
                  <a:moveTo>
                    <a:pt x="1951603" y="10655154"/>
                  </a:moveTo>
                  <a:lnTo>
                    <a:pt x="124460" y="10655154"/>
                  </a:lnTo>
                  <a:cubicBezTo>
                    <a:pt x="55880" y="10655154"/>
                    <a:pt x="0" y="10599275"/>
                    <a:pt x="0" y="10530694"/>
                  </a:cubicBezTo>
                  <a:lnTo>
                    <a:pt x="0" y="124460"/>
                  </a:lnTo>
                  <a:cubicBezTo>
                    <a:pt x="0" y="55880"/>
                    <a:pt x="55880" y="0"/>
                    <a:pt x="124460" y="0"/>
                  </a:cubicBezTo>
                  <a:lnTo>
                    <a:pt x="1951603" y="0"/>
                  </a:lnTo>
                  <a:cubicBezTo>
                    <a:pt x="2020183" y="0"/>
                    <a:pt x="2076063" y="55880"/>
                    <a:pt x="2076063" y="124460"/>
                  </a:cubicBezTo>
                  <a:lnTo>
                    <a:pt x="2076063" y="10530694"/>
                  </a:lnTo>
                  <a:cubicBezTo>
                    <a:pt x="2076063" y="10599275"/>
                    <a:pt x="2020183" y="10655154"/>
                    <a:pt x="1951603" y="10655154"/>
                  </a:cubicBezTo>
                  <a:close/>
                </a:path>
              </a:pathLst>
            </a:custGeom>
            <a:solidFill>
              <a:srgbClr val="13538A"/>
            </a:solidFill>
          </p:spPr>
        </p:sp>
      </p:grpSp>
      <p:grpSp>
        <p:nvGrpSpPr>
          <p:cNvPr id="36" name="Group 36"/>
          <p:cNvGrpSpPr/>
          <p:nvPr/>
        </p:nvGrpSpPr>
        <p:grpSpPr>
          <a:xfrm rot="5400000">
            <a:off x="406417" y="4201601"/>
            <a:ext cx="356223" cy="503518"/>
            <a:chOff x="0" y="0"/>
            <a:chExt cx="2076063" cy="2934496"/>
          </a:xfrm>
        </p:grpSpPr>
        <p:sp>
          <p:nvSpPr>
            <p:cNvPr id="37" name="Freeform 37"/>
            <p:cNvSpPr/>
            <p:nvPr/>
          </p:nvSpPr>
          <p:spPr>
            <a:xfrm>
              <a:off x="0" y="0"/>
              <a:ext cx="2076063" cy="2934496"/>
            </a:xfrm>
            <a:custGeom>
              <a:avLst/>
              <a:gdLst/>
              <a:ahLst/>
              <a:cxnLst/>
              <a:rect l="l" t="t" r="r" b="b"/>
              <a:pathLst>
                <a:path w="2076063" h="2934496">
                  <a:moveTo>
                    <a:pt x="1951603" y="2934496"/>
                  </a:moveTo>
                  <a:lnTo>
                    <a:pt x="124460" y="2934496"/>
                  </a:lnTo>
                  <a:cubicBezTo>
                    <a:pt x="55880" y="2934496"/>
                    <a:pt x="0" y="2878616"/>
                    <a:pt x="0" y="2810036"/>
                  </a:cubicBezTo>
                  <a:lnTo>
                    <a:pt x="0" y="124460"/>
                  </a:lnTo>
                  <a:cubicBezTo>
                    <a:pt x="0" y="55880"/>
                    <a:pt x="55880" y="0"/>
                    <a:pt x="124460" y="0"/>
                  </a:cubicBezTo>
                  <a:lnTo>
                    <a:pt x="1951603" y="0"/>
                  </a:lnTo>
                  <a:cubicBezTo>
                    <a:pt x="2020183" y="0"/>
                    <a:pt x="2076063" y="55880"/>
                    <a:pt x="2076063" y="124460"/>
                  </a:cubicBezTo>
                  <a:lnTo>
                    <a:pt x="2076063" y="2810036"/>
                  </a:lnTo>
                  <a:cubicBezTo>
                    <a:pt x="2076063" y="2878616"/>
                    <a:pt x="2020183" y="2934496"/>
                    <a:pt x="1951603" y="2934496"/>
                  </a:cubicBezTo>
                  <a:close/>
                </a:path>
              </a:pathLst>
            </a:custGeom>
            <a:solidFill>
              <a:srgbClr val="FFFFFF"/>
            </a:solidFill>
          </p:spPr>
        </p:sp>
      </p:grpSp>
      <p:grpSp>
        <p:nvGrpSpPr>
          <p:cNvPr id="38" name="Group 38"/>
          <p:cNvGrpSpPr/>
          <p:nvPr/>
        </p:nvGrpSpPr>
        <p:grpSpPr>
          <a:xfrm rot="5400000">
            <a:off x="406417" y="4857097"/>
            <a:ext cx="356223" cy="503518"/>
            <a:chOff x="0" y="0"/>
            <a:chExt cx="2076063" cy="2934496"/>
          </a:xfrm>
        </p:grpSpPr>
        <p:sp>
          <p:nvSpPr>
            <p:cNvPr id="39" name="Freeform 39"/>
            <p:cNvSpPr/>
            <p:nvPr/>
          </p:nvSpPr>
          <p:spPr>
            <a:xfrm>
              <a:off x="0" y="0"/>
              <a:ext cx="2076063" cy="2934496"/>
            </a:xfrm>
            <a:custGeom>
              <a:avLst/>
              <a:gdLst/>
              <a:ahLst/>
              <a:cxnLst/>
              <a:rect l="l" t="t" r="r" b="b"/>
              <a:pathLst>
                <a:path w="2076063" h="2934496">
                  <a:moveTo>
                    <a:pt x="1951603" y="2934496"/>
                  </a:moveTo>
                  <a:lnTo>
                    <a:pt x="124460" y="2934496"/>
                  </a:lnTo>
                  <a:cubicBezTo>
                    <a:pt x="55880" y="2934496"/>
                    <a:pt x="0" y="2878616"/>
                    <a:pt x="0" y="2810036"/>
                  </a:cubicBezTo>
                  <a:lnTo>
                    <a:pt x="0" y="124460"/>
                  </a:lnTo>
                  <a:cubicBezTo>
                    <a:pt x="0" y="55880"/>
                    <a:pt x="55880" y="0"/>
                    <a:pt x="124460" y="0"/>
                  </a:cubicBezTo>
                  <a:lnTo>
                    <a:pt x="1951603" y="0"/>
                  </a:lnTo>
                  <a:cubicBezTo>
                    <a:pt x="2020183" y="0"/>
                    <a:pt x="2076063" y="55880"/>
                    <a:pt x="2076063" y="124460"/>
                  </a:cubicBezTo>
                  <a:lnTo>
                    <a:pt x="2076063" y="2810036"/>
                  </a:lnTo>
                  <a:cubicBezTo>
                    <a:pt x="2076063" y="2878616"/>
                    <a:pt x="2020183" y="2934496"/>
                    <a:pt x="1951603" y="2934496"/>
                  </a:cubicBezTo>
                  <a:close/>
                </a:path>
              </a:pathLst>
            </a:custGeom>
            <a:solidFill>
              <a:srgbClr val="FFFFFF"/>
            </a:solidFill>
          </p:spPr>
        </p:sp>
      </p:grpSp>
      <p:grpSp>
        <p:nvGrpSpPr>
          <p:cNvPr id="40" name="Group 40"/>
          <p:cNvGrpSpPr/>
          <p:nvPr/>
        </p:nvGrpSpPr>
        <p:grpSpPr>
          <a:xfrm rot="5400000">
            <a:off x="406417" y="5518747"/>
            <a:ext cx="356223" cy="503518"/>
            <a:chOff x="0" y="0"/>
            <a:chExt cx="2076063" cy="2934496"/>
          </a:xfrm>
        </p:grpSpPr>
        <p:sp>
          <p:nvSpPr>
            <p:cNvPr id="41" name="Freeform 41"/>
            <p:cNvSpPr/>
            <p:nvPr/>
          </p:nvSpPr>
          <p:spPr>
            <a:xfrm>
              <a:off x="0" y="0"/>
              <a:ext cx="2076063" cy="2934496"/>
            </a:xfrm>
            <a:custGeom>
              <a:avLst/>
              <a:gdLst/>
              <a:ahLst/>
              <a:cxnLst/>
              <a:rect l="l" t="t" r="r" b="b"/>
              <a:pathLst>
                <a:path w="2076063" h="2934496">
                  <a:moveTo>
                    <a:pt x="1951603" y="2934496"/>
                  </a:moveTo>
                  <a:lnTo>
                    <a:pt x="124460" y="2934496"/>
                  </a:lnTo>
                  <a:cubicBezTo>
                    <a:pt x="55880" y="2934496"/>
                    <a:pt x="0" y="2878616"/>
                    <a:pt x="0" y="2810036"/>
                  </a:cubicBezTo>
                  <a:lnTo>
                    <a:pt x="0" y="124460"/>
                  </a:lnTo>
                  <a:cubicBezTo>
                    <a:pt x="0" y="55880"/>
                    <a:pt x="55880" y="0"/>
                    <a:pt x="124460" y="0"/>
                  </a:cubicBezTo>
                  <a:lnTo>
                    <a:pt x="1951603" y="0"/>
                  </a:lnTo>
                  <a:cubicBezTo>
                    <a:pt x="2020183" y="0"/>
                    <a:pt x="2076063" y="55880"/>
                    <a:pt x="2076063" y="124460"/>
                  </a:cubicBezTo>
                  <a:lnTo>
                    <a:pt x="2076063" y="2810036"/>
                  </a:lnTo>
                  <a:cubicBezTo>
                    <a:pt x="2076063" y="2878616"/>
                    <a:pt x="2020183" y="2934496"/>
                    <a:pt x="1951603" y="2934496"/>
                  </a:cubicBezTo>
                  <a:close/>
                </a:path>
              </a:pathLst>
            </a:custGeom>
            <a:solidFill>
              <a:srgbClr val="FFFFFF"/>
            </a:solidFill>
          </p:spPr>
        </p:sp>
      </p:grpSp>
      <p:grpSp>
        <p:nvGrpSpPr>
          <p:cNvPr id="42" name="Group 42"/>
          <p:cNvGrpSpPr/>
          <p:nvPr/>
        </p:nvGrpSpPr>
        <p:grpSpPr>
          <a:xfrm>
            <a:off x="5514367" y="4362386"/>
            <a:ext cx="294648" cy="1690931"/>
            <a:chOff x="0" y="0"/>
            <a:chExt cx="1468487" cy="8427375"/>
          </a:xfrm>
        </p:grpSpPr>
        <p:sp>
          <p:nvSpPr>
            <p:cNvPr id="43" name="Freeform 43"/>
            <p:cNvSpPr/>
            <p:nvPr/>
          </p:nvSpPr>
          <p:spPr>
            <a:xfrm>
              <a:off x="0" y="0"/>
              <a:ext cx="1468487" cy="8427376"/>
            </a:xfrm>
            <a:custGeom>
              <a:avLst/>
              <a:gdLst/>
              <a:ahLst/>
              <a:cxnLst/>
              <a:rect l="l" t="t" r="r" b="b"/>
              <a:pathLst>
                <a:path w="1468487" h="8427376">
                  <a:moveTo>
                    <a:pt x="1344027" y="8427376"/>
                  </a:moveTo>
                  <a:lnTo>
                    <a:pt x="124460" y="8427376"/>
                  </a:lnTo>
                  <a:cubicBezTo>
                    <a:pt x="55880" y="8427376"/>
                    <a:pt x="0" y="8371495"/>
                    <a:pt x="0" y="8302915"/>
                  </a:cubicBezTo>
                  <a:lnTo>
                    <a:pt x="0" y="124460"/>
                  </a:lnTo>
                  <a:cubicBezTo>
                    <a:pt x="0" y="55880"/>
                    <a:pt x="55880" y="0"/>
                    <a:pt x="124460" y="0"/>
                  </a:cubicBezTo>
                  <a:lnTo>
                    <a:pt x="1344027" y="0"/>
                  </a:lnTo>
                  <a:cubicBezTo>
                    <a:pt x="1412607" y="0"/>
                    <a:pt x="1468487" y="55880"/>
                    <a:pt x="1468487" y="124460"/>
                  </a:cubicBezTo>
                  <a:lnTo>
                    <a:pt x="1468487" y="8302916"/>
                  </a:lnTo>
                  <a:cubicBezTo>
                    <a:pt x="1468487" y="8371495"/>
                    <a:pt x="1412607" y="8427376"/>
                    <a:pt x="1344027" y="8427376"/>
                  </a:cubicBezTo>
                  <a:close/>
                </a:path>
              </a:pathLst>
            </a:custGeom>
            <a:solidFill>
              <a:srgbClr val="13538A"/>
            </a:solidFill>
          </p:spPr>
        </p:sp>
      </p:grpSp>
      <p:grpSp>
        <p:nvGrpSpPr>
          <p:cNvPr id="44" name="Group 44"/>
          <p:cNvGrpSpPr/>
          <p:nvPr/>
        </p:nvGrpSpPr>
        <p:grpSpPr>
          <a:xfrm>
            <a:off x="6580786" y="5157788"/>
            <a:ext cx="313204" cy="895530"/>
            <a:chOff x="0" y="0"/>
            <a:chExt cx="1468487" cy="10088033"/>
          </a:xfrm>
        </p:grpSpPr>
        <p:sp>
          <p:nvSpPr>
            <p:cNvPr id="45" name="Freeform 45"/>
            <p:cNvSpPr/>
            <p:nvPr/>
          </p:nvSpPr>
          <p:spPr>
            <a:xfrm>
              <a:off x="0" y="0"/>
              <a:ext cx="1468487" cy="10088033"/>
            </a:xfrm>
            <a:custGeom>
              <a:avLst/>
              <a:gdLst/>
              <a:ahLst/>
              <a:cxnLst/>
              <a:rect l="l" t="t" r="r" b="b"/>
              <a:pathLst>
                <a:path w="1468487" h="10088033">
                  <a:moveTo>
                    <a:pt x="1344027" y="10088033"/>
                  </a:moveTo>
                  <a:lnTo>
                    <a:pt x="124460" y="10088033"/>
                  </a:lnTo>
                  <a:cubicBezTo>
                    <a:pt x="55880" y="10088033"/>
                    <a:pt x="0" y="10032153"/>
                    <a:pt x="0" y="9963573"/>
                  </a:cubicBezTo>
                  <a:lnTo>
                    <a:pt x="0" y="124460"/>
                  </a:lnTo>
                  <a:cubicBezTo>
                    <a:pt x="0" y="55880"/>
                    <a:pt x="55880" y="0"/>
                    <a:pt x="124460" y="0"/>
                  </a:cubicBezTo>
                  <a:lnTo>
                    <a:pt x="1344027" y="0"/>
                  </a:lnTo>
                  <a:cubicBezTo>
                    <a:pt x="1412607" y="0"/>
                    <a:pt x="1468487" y="55880"/>
                    <a:pt x="1468487" y="124460"/>
                  </a:cubicBezTo>
                  <a:lnTo>
                    <a:pt x="1468487" y="9963573"/>
                  </a:lnTo>
                  <a:cubicBezTo>
                    <a:pt x="1468487" y="10032153"/>
                    <a:pt x="1412607" y="10088033"/>
                    <a:pt x="1344027" y="10088033"/>
                  </a:cubicBezTo>
                  <a:close/>
                </a:path>
              </a:pathLst>
            </a:custGeom>
            <a:solidFill>
              <a:srgbClr val="13538A"/>
            </a:solidFill>
          </p:spPr>
        </p:sp>
      </p:grpSp>
      <p:sp>
        <p:nvSpPr>
          <p:cNvPr id="46" name="AutoShape 46"/>
          <p:cNvSpPr/>
          <p:nvPr/>
        </p:nvSpPr>
        <p:spPr>
          <a:xfrm rot="-5400000">
            <a:off x="2062803" y="5125705"/>
            <a:ext cx="2074603" cy="0"/>
          </a:xfrm>
          <a:prstGeom prst="line">
            <a:avLst/>
          </a:prstGeom>
          <a:ln w="38100" cap="rnd">
            <a:solidFill>
              <a:srgbClr val="000000">
                <a:alpha val="10980"/>
              </a:srgbClr>
            </a:solidFill>
            <a:prstDash val="solid"/>
            <a:headEnd type="none" w="sm" len="sm"/>
            <a:tailEnd type="none" w="sm" len="sm"/>
          </a:ln>
        </p:spPr>
      </p:sp>
      <p:sp>
        <p:nvSpPr>
          <p:cNvPr id="47" name="AutoShape 47"/>
          <p:cNvSpPr/>
          <p:nvPr/>
        </p:nvSpPr>
        <p:spPr>
          <a:xfrm rot="-10009">
            <a:off x="3108372" y="6143565"/>
            <a:ext cx="4361523" cy="0"/>
          </a:xfrm>
          <a:prstGeom prst="line">
            <a:avLst/>
          </a:prstGeom>
          <a:ln w="38100" cap="rnd">
            <a:solidFill>
              <a:srgbClr val="000000">
                <a:alpha val="10980"/>
              </a:srgbClr>
            </a:solidFill>
            <a:prstDash val="solid"/>
            <a:headEnd type="none" w="sm" len="sm"/>
            <a:tailEnd type="none" w="sm" len="sm"/>
          </a:ln>
        </p:spPr>
      </p:sp>
      <p:pic>
        <p:nvPicPr>
          <p:cNvPr id="48" name="Picture 48"/>
          <p:cNvPicPr>
            <a:picLocks noChangeAspect="1"/>
          </p:cNvPicPr>
          <p:nvPr/>
        </p:nvPicPr>
        <p:blipFill>
          <a:blip r:embed="rId4"/>
          <a:srcRect/>
          <a:stretch>
            <a:fillRect/>
          </a:stretch>
        </p:blipFill>
        <p:spPr>
          <a:xfrm>
            <a:off x="1799019" y="7444290"/>
            <a:ext cx="1372239" cy="846214"/>
          </a:xfrm>
          <a:prstGeom prst="rect">
            <a:avLst/>
          </a:prstGeom>
        </p:spPr>
      </p:pic>
      <p:sp>
        <p:nvSpPr>
          <p:cNvPr id="51" name="TextBox 51"/>
          <p:cNvSpPr txBox="1"/>
          <p:nvPr/>
        </p:nvSpPr>
        <p:spPr>
          <a:xfrm>
            <a:off x="1265612" y="4258808"/>
            <a:ext cx="1219527" cy="410369"/>
          </a:xfrm>
          <a:prstGeom prst="rect">
            <a:avLst/>
          </a:prstGeom>
        </p:spPr>
        <p:txBody>
          <a:bodyPr wrap="square" lIns="0" tIns="0" rIns="0" bIns="0" rtlCol="0" anchor="t">
            <a:spAutoFit/>
          </a:bodyPr>
          <a:lstStyle/>
          <a:p>
            <a:pPr algn="ctr">
              <a:lnSpc>
                <a:spcPts val="1570"/>
              </a:lnSpc>
            </a:pPr>
            <a:r>
              <a:rPr lang="en-US" sz="1121" dirty="0">
                <a:solidFill>
                  <a:srgbClr val="FFFFFF"/>
                </a:solidFill>
                <a:latin typeface="Century Gothic" panose="020B0502020202020204" pitchFamily="34" charset="0"/>
              </a:rPr>
              <a:t>СОДЕРЖАНИЕ</a:t>
            </a:r>
          </a:p>
          <a:p>
            <a:pPr algn="ctr">
              <a:lnSpc>
                <a:spcPts val="1570"/>
              </a:lnSpc>
              <a:spcBef>
                <a:spcPct val="0"/>
              </a:spcBef>
            </a:pPr>
            <a:r>
              <a:rPr lang="en-US" sz="1121" dirty="0">
                <a:solidFill>
                  <a:srgbClr val="FFFFFF"/>
                </a:solidFill>
                <a:latin typeface="Century Gothic" panose="020B0502020202020204" pitchFamily="34" charset="0"/>
              </a:rPr>
              <a:t>ДОРОГ</a:t>
            </a:r>
          </a:p>
        </p:txBody>
      </p:sp>
      <p:sp>
        <p:nvSpPr>
          <p:cNvPr id="52" name="TextBox 52"/>
          <p:cNvSpPr txBox="1"/>
          <p:nvPr/>
        </p:nvSpPr>
        <p:spPr>
          <a:xfrm>
            <a:off x="375907" y="4298274"/>
            <a:ext cx="422500" cy="294953"/>
          </a:xfrm>
          <a:prstGeom prst="rect">
            <a:avLst/>
          </a:prstGeom>
        </p:spPr>
        <p:txBody>
          <a:bodyPr lIns="0" tIns="0" rIns="0" bIns="0" rtlCol="0" anchor="t">
            <a:spAutoFit/>
          </a:bodyPr>
          <a:lstStyle/>
          <a:p>
            <a:pPr algn="ctr">
              <a:lnSpc>
                <a:spcPts val="2344"/>
              </a:lnSpc>
              <a:spcBef>
                <a:spcPct val="0"/>
              </a:spcBef>
            </a:pPr>
            <a:r>
              <a:rPr lang="en-US" sz="1400" dirty="0">
                <a:solidFill>
                  <a:srgbClr val="13538A"/>
                </a:solidFill>
                <a:latin typeface="Century Gothic" panose="020B0502020202020204" pitchFamily="34" charset="0"/>
              </a:rPr>
              <a:t>42,1</a:t>
            </a:r>
          </a:p>
        </p:txBody>
      </p:sp>
      <p:sp>
        <p:nvSpPr>
          <p:cNvPr id="53" name="TextBox 53"/>
          <p:cNvSpPr txBox="1"/>
          <p:nvPr/>
        </p:nvSpPr>
        <p:spPr>
          <a:xfrm>
            <a:off x="419082" y="4953770"/>
            <a:ext cx="336150" cy="294953"/>
          </a:xfrm>
          <a:prstGeom prst="rect">
            <a:avLst/>
          </a:prstGeom>
        </p:spPr>
        <p:txBody>
          <a:bodyPr lIns="0" tIns="0" rIns="0" bIns="0" rtlCol="0" anchor="t">
            <a:spAutoFit/>
          </a:bodyPr>
          <a:lstStyle/>
          <a:p>
            <a:pPr algn="ctr">
              <a:lnSpc>
                <a:spcPts val="2344"/>
              </a:lnSpc>
              <a:spcBef>
                <a:spcPct val="0"/>
              </a:spcBef>
            </a:pPr>
            <a:r>
              <a:rPr lang="en-US" sz="1400" dirty="0">
                <a:solidFill>
                  <a:srgbClr val="13538A"/>
                </a:solidFill>
                <a:latin typeface="Century Gothic" panose="020B0502020202020204" pitchFamily="34" charset="0"/>
              </a:rPr>
              <a:t>6,9</a:t>
            </a:r>
          </a:p>
        </p:txBody>
      </p:sp>
      <p:sp>
        <p:nvSpPr>
          <p:cNvPr id="54" name="TextBox 54"/>
          <p:cNvSpPr txBox="1"/>
          <p:nvPr/>
        </p:nvSpPr>
        <p:spPr>
          <a:xfrm>
            <a:off x="353619" y="5662434"/>
            <a:ext cx="444787" cy="205184"/>
          </a:xfrm>
          <a:prstGeom prst="rect">
            <a:avLst/>
          </a:prstGeom>
        </p:spPr>
        <p:txBody>
          <a:bodyPr wrap="square" lIns="0" tIns="0" rIns="0" bIns="0" rtlCol="0" anchor="t">
            <a:spAutoFit/>
          </a:bodyPr>
          <a:lstStyle/>
          <a:p>
            <a:pPr algn="ctr">
              <a:lnSpc>
                <a:spcPts val="1649"/>
              </a:lnSpc>
              <a:spcBef>
                <a:spcPct val="0"/>
              </a:spcBef>
            </a:pPr>
            <a:r>
              <a:rPr lang="en-US" sz="1200" dirty="0">
                <a:solidFill>
                  <a:srgbClr val="13538A"/>
                </a:solidFill>
                <a:latin typeface="Century Gothic" panose="020B0502020202020204" pitchFamily="34" charset="0"/>
              </a:rPr>
              <a:t>282,7</a:t>
            </a:r>
          </a:p>
        </p:txBody>
      </p:sp>
      <p:sp>
        <p:nvSpPr>
          <p:cNvPr id="55" name="TextBox 55"/>
          <p:cNvSpPr txBox="1"/>
          <p:nvPr/>
        </p:nvSpPr>
        <p:spPr>
          <a:xfrm>
            <a:off x="895026" y="4944407"/>
            <a:ext cx="1885298" cy="307777"/>
          </a:xfrm>
          <a:prstGeom prst="rect">
            <a:avLst/>
          </a:prstGeom>
        </p:spPr>
        <p:txBody>
          <a:bodyPr wrap="square" lIns="0" tIns="0" rIns="0" bIns="0" rtlCol="0" anchor="t">
            <a:spAutoFit/>
          </a:bodyPr>
          <a:lstStyle/>
          <a:p>
            <a:pPr algn="ctr">
              <a:lnSpc>
                <a:spcPts val="841"/>
              </a:lnSpc>
            </a:pPr>
            <a:r>
              <a:rPr lang="en-US" sz="601" dirty="0">
                <a:solidFill>
                  <a:srgbClr val="FFFFFF"/>
                </a:solidFill>
                <a:latin typeface="Century Gothic" panose="020B0502020202020204" pitchFamily="34" charset="0"/>
              </a:rPr>
              <a:t>РЕМОНТ АВТОМОБИЛЬНЫХ</a:t>
            </a:r>
          </a:p>
          <a:p>
            <a:pPr algn="ctr">
              <a:lnSpc>
                <a:spcPts val="841"/>
              </a:lnSpc>
            </a:pPr>
            <a:r>
              <a:rPr lang="en-US" sz="601" dirty="0">
                <a:solidFill>
                  <a:srgbClr val="FFFFFF"/>
                </a:solidFill>
                <a:latin typeface="Century Gothic" panose="020B0502020202020204" pitchFamily="34" charset="0"/>
              </a:rPr>
              <a:t>ДОРОГ ОБЩЕГО ПОЛЬЗОВАНИЯ МЕСТНОГО</a:t>
            </a:r>
          </a:p>
          <a:p>
            <a:pPr algn="ctr">
              <a:lnSpc>
                <a:spcPts val="841"/>
              </a:lnSpc>
              <a:spcBef>
                <a:spcPct val="0"/>
              </a:spcBef>
            </a:pPr>
            <a:r>
              <a:rPr lang="en-US" sz="601" dirty="0">
                <a:solidFill>
                  <a:srgbClr val="FFFFFF"/>
                </a:solidFill>
                <a:latin typeface="Century Gothic" panose="020B0502020202020204" pitchFamily="34" charset="0"/>
              </a:rPr>
              <a:t>ЗНАЧЕНИЯ В ГРАНИЦАХ ГОРОДА</a:t>
            </a:r>
          </a:p>
        </p:txBody>
      </p:sp>
      <p:sp>
        <p:nvSpPr>
          <p:cNvPr id="56" name="TextBox 56"/>
          <p:cNvSpPr txBox="1"/>
          <p:nvPr/>
        </p:nvSpPr>
        <p:spPr>
          <a:xfrm>
            <a:off x="876635" y="5580587"/>
            <a:ext cx="1903689" cy="359073"/>
          </a:xfrm>
          <a:prstGeom prst="rect">
            <a:avLst/>
          </a:prstGeom>
        </p:spPr>
        <p:txBody>
          <a:bodyPr wrap="square" lIns="0" tIns="0" rIns="0" bIns="0" rtlCol="0" anchor="t">
            <a:spAutoFit/>
          </a:bodyPr>
          <a:lstStyle/>
          <a:p>
            <a:pPr algn="ctr">
              <a:lnSpc>
                <a:spcPts val="747"/>
              </a:lnSpc>
            </a:pPr>
            <a:r>
              <a:rPr lang="en-US" sz="600" dirty="0">
                <a:solidFill>
                  <a:srgbClr val="FFFFFF"/>
                </a:solidFill>
                <a:latin typeface="Century Gothic" panose="020B0502020202020204" pitchFamily="34" charset="0"/>
              </a:rPr>
              <a:t>РЕАЛИЗАЦИЯ МЕРОПРИЯТИЙ НАЦИОНАЛЬНОГО</a:t>
            </a:r>
          </a:p>
          <a:p>
            <a:pPr algn="ctr">
              <a:lnSpc>
                <a:spcPts val="747"/>
              </a:lnSpc>
            </a:pPr>
            <a:r>
              <a:rPr lang="en-US" sz="600" dirty="0">
                <a:solidFill>
                  <a:srgbClr val="FFFFFF"/>
                </a:solidFill>
                <a:latin typeface="Century Gothic" panose="020B0502020202020204" pitchFamily="34" charset="0"/>
              </a:rPr>
              <a:t>ПРОЕКТА «БЕЗОПАСНЫЕ И КАЧЕСТВЕННЫЕ</a:t>
            </a:r>
          </a:p>
          <a:p>
            <a:pPr algn="ctr">
              <a:lnSpc>
                <a:spcPts val="747"/>
              </a:lnSpc>
            </a:pPr>
            <a:r>
              <a:rPr lang="en-US" sz="600" dirty="0">
                <a:solidFill>
                  <a:srgbClr val="FFFFFF"/>
                </a:solidFill>
                <a:latin typeface="Century Gothic" panose="020B0502020202020204" pitchFamily="34" charset="0"/>
              </a:rPr>
              <a:t>АВТОМОБИЛЬНЫЕ ДОРОГИ»</a:t>
            </a:r>
          </a:p>
          <a:p>
            <a:pPr algn="ctr">
              <a:lnSpc>
                <a:spcPts val="747"/>
              </a:lnSpc>
              <a:spcBef>
                <a:spcPct val="0"/>
              </a:spcBef>
            </a:pPr>
            <a:endParaRPr lang="en-US" sz="534" dirty="0">
              <a:solidFill>
                <a:srgbClr val="FFFFFF"/>
              </a:solidFill>
              <a:latin typeface="Montserrat Extra-Bold"/>
            </a:endParaRPr>
          </a:p>
        </p:txBody>
      </p:sp>
      <p:sp>
        <p:nvSpPr>
          <p:cNvPr id="57" name="TextBox 57"/>
          <p:cNvSpPr txBox="1"/>
          <p:nvPr/>
        </p:nvSpPr>
        <p:spPr>
          <a:xfrm>
            <a:off x="3388033" y="6167872"/>
            <a:ext cx="324842" cy="192360"/>
          </a:xfrm>
          <a:prstGeom prst="rect">
            <a:avLst/>
          </a:prstGeom>
        </p:spPr>
        <p:txBody>
          <a:bodyPr lIns="0" tIns="0" rIns="0" bIns="0" rtlCol="0" anchor="t">
            <a:spAutoFit/>
          </a:bodyPr>
          <a:lstStyle/>
          <a:p>
            <a:pPr algn="ctr">
              <a:lnSpc>
                <a:spcPts val="1531"/>
              </a:lnSpc>
              <a:spcBef>
                <a:spcPct val="0"/>
              </a:spcBef>
            </a:pPr>
            <a:r>
              <a:rPr lang="en-US" sz="1094" dirty="0">
                <a:solidFill>
                  <a:srgbClr val="13538A"/>
                </a:solidFill>
                <a:latin typeface="Montserrat Extra-Bold"/>
              </a:rPr>
              <a:t>2019</a:t>
            </a:r>
          </a:p>
        </p:txBody>
      </p:sp>
      <p:sp>
        <p:nvSpPr>
          <p:cNvPr id="58" name="TextBox 58"/>
          <p:cNvSpPr txBox="1"/>
          <p:nvPr/>
        </p:nvSpPr>
        <p:spPr>
          <a:xfrm>
            <a:off x="6539609" y="6167872"/>
            <a:ext cx="395557" cy="192360"/>
          </a:xfrm>
          <a:prstGeom prst="rect">
            <a:avLst/>
          </a:prstGeom>
        </p:spPr>
        <p:txBody>
          <a:bodyPr wrap="square" lIns="0" tIns="0" rIns="0" bIns="0" rtlCol="0" anchor="t">
            <a:spAutoFit/>
          </a:bodyPr>
          <a:lstStyle/>
          <a:p>
            <a:pPr algn="ctr">
              <a:lnSpc>
                <a:spcPts val="1531"/>
              </a:lnSpc>
              <a:spcBef>
                <a:spcPct val="0"/>
              </a:spcBef>
            </a:pPr>
            <a:r>
              <a:rPr lang="en-US" sz="1094" dirty="0">
                <a:solidFill>
                  <a:srgbClr val="13538A"/>
                </a:solidFill>
                <a:latin typeface="Century Gothic" panose="020B0502020202020204" pitchFamily="34" charset="0"/>
              </a:rPr>
              <a:t>2022</a:t>
            </a:r>
          </a:p>
        </p:txBody>
      </p:sp>
      <p:sp>
        <p:nvSpPr>
          <p:cNvPr id="59" name="TextBox 59"/>
          <p:cNvSpPr txBox="1"/>
          <p:nvPr/>
        </p:nvSpPr>
        <p:spPr>
          <a:xfrm>
            <a:off x="5527837" y="6167872"/>
            <a:ext cx="344845" cy="192360"/>
          </a:xfrm>
          <a:prstGeom prst="rect">
            <a:avLst/>
          </a:prstGeom>
        </p:spPr>
        <p:txBody>
          <a:bodyPr wrap="square" lIns="0" tIns="0" rIns="0" bIns="0" rtlCol="0" anchor="t">
            <a:spAutoFit/>
          </a:bodyPr>
          <a:lstStyle/>
          <a:p>
            <a:pPr algn="ctr">
              <a:lnSpc>
                <a:spcPts val="1531"/>
              </a:lnSpc>
              <a:spcBef>
                <a:spcPct val="0"/>
              </a:spcBef>
            </a:pPr>
            <a:r>
              <a:rPr lang="en-US" sz="1094" dirty="0">
                <a:solidFill>
                  <a:srgbClr val="13538A"/>
                </a:solidFill>
                <a:latin typeface="Century Gothic" panose="020B0502020202020204" pitchFamily="34" charset="0"/>
              </a:rPr>
              <a:t>2021</a:t>
            </a:r>
          </a:p>
        </p:txBody>
      </p:sp>
      <p:sp>
        <p:nvSpPr>
          <p:cNvPr id="60" name="TextBox 60"/>
          <p:cNvSpPr txBox="1"/>
          <p:nvPr/>
        </p:nvSpPr>
        <p:spPr>
          <a:xfrm>
            <a:off x="4453197" y="6167872"/>
            <a:ext cx="395557" cy="192360"/>
          </a:xfrm>
          <a:prstGeom prst="rect">
            <a:avLst/>
          </a:prstGeom>
        </p:spPr>
        <p:txBody>
          <a:bodyPr wrap="square" lIns="0" tIns="0" rIns="0" bIns="0" rtlCol="0" anchor="t">
            <a:spAutoFit/>
          </a:bodyPr>
          <a:lstStyle/>
          <a:p>
            <a:pPr algn="ctr">
              <a:lnSpc>
                <a:spcPts val="1531"/>
              </a:lnSpc>
              <a:spcBef>
                <a:spcPct val="0"/>
              </a:spcBef>
            </a:pPr>
            <a:r>
              <a:rPr lang="en-US" sz="1094" dirty="0">
                <a:solidFill>
                  <a:srgbClr val="13538A"/>
                </a:solidFill>
                <a:latin typeface="Century Gothic" panose="020B0502020202020204" pitchFamily="34" charset="0"/>
              </a:rPr>
              <a:t>2020</a:t>
            </a:r>
          </a:p>
        </p:txBody>
      </p:sp>
      <p:sp>
        <p:nvSpPr>
          <p:cNvPr id="61" name="TextBox 61"/>
          <p:cNvSpPr txBox="1"/>
          <p:nvPr/>
        </p:nvSpPr>
        <p:spPr>
          <a:xfrm rot="-5400000">
            <a:off x="1879055" y="5037802"/>
            <a:ext cx="2225467" cy="192360"/>
          </a:xfrm>
          <a:prstGeom prst="rect">
            <a:avLst/>
          </a:prstGeom>
        </p:spPr>
        <p:txBody>
          <a:bodyPr lIns="0" tIns="0" rIns="0" bIns="0" rtlCol="0" anchor="t">
            <a:spAutoFit/>
          </a:bodyPr>
          <a:lstStyle/>
          <a:p>
            <a:pPr algn="ctr">
              <a:lnSpc>
                <a:spcPts val="1531"/>
              </a:lnSpc>
              <a:spcBef>
                <a:spcPct val="0"/>
              </a:spcBef>
            </a:pPr>
            <a:r>
              <a:rPr lang="en-US" sz="1094" dirty="0">
                <a:solidFill>
                  <a:srgbClr val="13538A"/>
                </a:solidFill>
                <a:latin typeface="Century Gothic" panose="020B0502020202020204" pitchFamily="34" charset="0"/>
              </a:rPr>
              <a:t>МЛН. РУБ</a:t>
            </a:r>
          </a:p>
        </p:txBody>
      </p:sp>
      <p:sp>
        <p:nvSpPr>
          <p:cNvPr id="62" name="TextBox 62"/>
          <p:cNvSpPr txBox="1"/>
          <p:nvPr/>
        </p:nvSpPr>
        <p:spPr>
          <a:xfrm rot="-5400000">
            <a:off x="3260635" y="4993937"/>
            <a:ext cx="550149" cy="192360"/>
          </a:xfrm>
          <a:prstGeom prst="rect">
            <a:avLst/>
          </a:prstGeom>
        </p:spPr>
        <p:txBody>
          <a:bodyPr lIns="0" tIns="0" rIns="0" bIns="0" rtlCol="0" anchor="t">
            <a:spAutoFit/>
          </a:bodyPr>
          <a:lstStyle/>
          <a:p>
            <a:pPr algn="ctr">
              <a:lnSpc>
                <a:spcPts val="1531"/>
              </a:lnSpc>
              <a:spcBef>
                <a:spcPct val="0"/>
              </a:spcBef>
            </a:pPr>
            <a:r>
              <a:rPr lang="ru-RU" sz="1488" dirty="0">
                <a:solidFill>
                  <a:srgbClr val="FFFFFF"/>
                </a:solidFill>
                <a:latin typeface="Century Gothic" panose="020B0502020202020204" pitchFamily="34" charset="0"/>
              </a:rPr>
              <a:t>1.770</a:t>
            </a:r>
            <a:endParaRPr lang="en-US" sz="1488" dirty="0">
              <a:solidFill>
                <a:srgbClr val="FFFFFF"/>
              </a:solidFill>
              <a:latin typeface="Century Gothic" panose="020B0502020202020204" pitchFamily="34" charset="0"/>
            </a:endParaRPr>
          </a:p>
        </p:txBody>
      </p:sp>
      <p:sp>
        <p:nvSpPr>
          <p:cNvPr id="63" name="TextBox 63"/>
          <p:cNvSpPr txBox="1"/>
          <p:nvPr/>
        </p:nvSpPr>
        <p:spPr>
          <a:xfrm rot="-5400000">
            <a:off x="4374599" y="5209332"/>
            <a:ext cx="550149" cy="192360"/>
          </a:xfrm>
          <a:prstGeom prst="rect">
            <a:avLst/>
          </a:prstGeom>
        </p:spPr>
        <p:txBody>
          <a:bodyPr lIns="0" tIns="0" rIns="0" bIns="0" rtlCol="0" anchor="t">
            <a:spAutoFit/>
          </a:bodyPr>
          <a:lstStyle/>
          <a:p>
            <a:pPr algn="ctr">
              <a:lnSpc>
                <a:spcPts val="1531"/>
              </a:lnSpc>
              <a:spcBef>
                <a:spcPct val="0"/>
              </a:spcBef>
            </a:pPr>
            <a:r>
              <a:rPr lang="ru-RU" sz="1488" dirty="0">
                <a:solidFill>
                  <a:srgbClr val="FFFFFF"/>
                </a:solidFill>
                <a:latin typeface="Century Gothic" panose="020B0502020202020204" pitchFamily="34" charset="0"/>
              </a:rPr>
              <a:t>617</a:t>
            </a:r>
            <a:endParaRPr lang="en-US" sz="1488" dirty="0">
              <a:solidFill>
                <a:srgbClr val="FFFFFF"/>
              </a:solidFill>
              <a:latin typeface="Century Gothic" panose="020B0502020202020204" pitchFamily="34" charset="0"/>
            </a:endParaRPr>
          </a:p>
        </p:txBody>
      </p:sp>
      <p:sp>
        <p:nvSpPr>
          <p:cNvPr id="64" name="TextBox 64"/>
          <p:cNvSpPr txBox="1"/>
          <p:nvPr/>
        </p:nvSpPr>
        <p:spPr>
          <a:xfrm rot="-5400000">
            <a:off x="5404868" y="5109500"/>
            <a:ext cx="550149" cy="192360"/>
          </a:xfrm>
          <a:prstGeom prst="rect">
            <a:avLst/>
          </a:prstGeom>
        </p:spPr>
        <p:txBody>
          <a:bodyPr lIns="0" tIns="0" rIns="0" bIns="0" rtlCol="0" anchor="t">
            <a:spAutoFit/>
          </a:bodyPr>
          <a:lstStyle/>
          <a:p>
            <a:pPr algn="ctr">
              <a:lnSpc>
                <a:spcPts val="1531"/>
              </a:lnSpc>
              <a:spcBef>
                <a:spcPct val="0"/>
              </a:spcBef>
            </a:pPr>
            <a:r>
              <a:rPr lang="ru-RU" sz="1488" dirty="0">
                <a:solidFill>
                  <a:srgbClr val="FFFFFF"/>
                </a:solidFill>
                <a:latin typeface="Century Gothic" panose="020B0502020202020204" pitchFamily="34" charset="0"/>
              </a:rPr>
              <a:t>854</a:t>
            </a:r>
            <a:endParaRPr lang="en-US" sz="1488" dirty="0">
              <a:solidFill>
                <a:srgbClr val="FFFFFF"/>
              </a:solidFill>
              <a:latin typeface="Century Gothic" panose="020B0502020202020204" pitchFamily="34" charset="0"/>
            </a:endParaRPr>
          </a:p>
        </p:txBody>
      </p:sp>
      <p:sp>
        <p:nvSpPr>
          <p:cNvPr id="65" name="TextBox 65"/>
          <p:cNvSpPr txBox="1"/>
          <p:nvPr/>
        </p:nvSpPr>
        <p:spPr>
          <a:xfrm rot="-5400000">
            <a:off x="6488555" y="5461931"/>
            <a:ext cx="550149" cy="192360"/>
          </a:xfrm>
          <a:prstGeom prst="rect">
            <a:avLst/>
          </a:prstGeom>
        </p:spPr>
        <p:txBody>
          <a:bodyPr lIns="0" tIns="0" rIns="0" bIns="0" rtlCol="0" anchor="t">
            <a:spAutoFit/>
          </a:bodyPr>
          <a:lstStyle/>
          <a:p>
            <a:pPr algn="ctr">
              <a:lnSpc>
                <a:spcPts val="1531"/>
              </a:lnSpc>
              <a:spcBef>
                <a:spcPct val="0"/>
              </a:spcBef>
            </a:pPr>
            <a:r>
              <a:rPr lang="ru-RU" sz="1488" dirty="0">
                <a:solidFill>
                  <a:srgbClr val="FFFFFF"/>
                </a:solidFill>
                <a:latin typeface="Century Gothic" panose="020B0502020202020204" pitchFamily="34" charset="0"/>
              </a:rPr>
              <a:t>332</a:t>
            </a:r>
            <a:endParaRPr lang="en-US" sz="1488" dirty="0">
              <a:solidFill>
                <a:srgbClr val="FFFFFF"/>
              </a:solidFill>
              <a:latin typeface="Century Gothic" panose="020B0502020202020204" pitchFamily="34" charset="0"/>
            </a:endParaRPr>
          </a:p>
        </p:txBody>
      </p:sp>
      <p:sp>
        <p:nvSpPr>
          <p:cNvPr id="66" name="object 11"/>
          <p:cNvSpPr txBox="1"/>
          <p:nvPr/>
        </p:nvSpPr>
        <p:spPr>
          <a:xfrm>
            <a:off x="346964" y="241300"/>
            <a:ext cx="7122921" cy="3368423"/>
          </a:xfrm>
          <a:prstGeom prst="rect">
            <a:avLst/>
          </a:prstGeom>
        </p:spPr>
        <p:txBody>
          <a:bodyPr vert="horz" wrap="square" lIns="0" tIns="12065" rIns="0" bIns="0" rtlCol="0">
            <a:spAutoFit/>
          </a:bodyPr>
          <a:lstStyle/>
          <a:p>
            <a:pPr marR="5080" algn="r">
              <a:lnSpc>
                <a:spcPct val="100000"/>
              </a:lnSpc>
              <a:spcBef>
                <a:spcPts val="95"/>
              </a:spcBef>
            </a:pPr>
            <a:r>
              <a:rPr lang="ru-RU" sz="1600" b="1" dirty="0" smtClean="0">
                <a:latin typeface="Century Gothic" panose="020B0502020202020204" pitchFamily="34" charset="0"/>
                <a:cs typeface="Times New Roman"/>
              </a:rPr>
              <a:t>38</a:t>
            </a:r>
            <a:endParaRPr sz="1600" dirty="0">
              <a:latin typeface="Century Gothic" panose="020B0502020202020204" pitchFamily="34" charset="0"/>
              <a:cs typeface="Times New Roman"/>
            </a:endParaRPr>
          </a:p>
          <a:p>
            <a:pPr>
              <a:lnSpc>
                <a:spcPct val="100000"/>
              </a:lnSpc>
              <a:spcBef>
                <a:spcPts val="35"/>
              </a:spcBef>
            </a:pPr>
            <a:endParaRPr sz="1650" dirty="0">
              <a:latin typeface="Times New Roman"/>
              <a:cs typeface="Times New Roman"/>
            </a:endParaRPr>
          </a:p>
          <a:p>
            <a:pPr marR="191770" algn="ctr">
              <a:lnSpc>
                <a:spcPct val="100000"/>
              </a:lnSpc>
              <a:spcBef>
                <a:spcPts val="5"/>
              </a:spcBef>
            </a:pPr>
            <a:r>
              <a:rPr sz="1800" b="1" u="sng" spc="-5" dirty="0">
                <a:solidFill>
                  <a:srgbClr val="964A7B"/>
                </a:solidFill>
                <a:latin typeface="Century Gothic" panose="020B0502020202020204" pitchFamily="34" charset="0"/>
                <a:cs typeface="Franklin Gothic Medium"/>
              </a:rPr>
              <a:t>ДОРОЖНОЕ ХОЗЯЙСТВО (ДОРОЖНЫЕ</a:t>
            </a:r>
            <a:r>
              <a:rPr sz="1800" b="1" u="sng" spc="25" dirty="0">
                <a:solidFill>
                  <a:srgbClr val="964A7B"/>
                </a:solidFill>
                <a:latin typeface="Century Gothic" panose="020B0502020202020204" pitchFamily="34" charset="0"/>
                <a:cs typeface="Franklin Gothic Medium"/>
              </a:rPr>
              <a:t> </a:t>
            </a:r>
            <a:r>
              <a:rPr sz="1800" b="1" u="sng" spc="-5" dirty="0">
                <a:solidFill>
                  <a:srgbClr val="964A7B"/>
                </a:solidFill>
                <a:latin typeface="Century Gothic" panose="020B0502020202020204" pitchFamily="34" charset="0"/>
                <a:cs typeface="Franklin Gothic Medium"/>
              </a:rPr>
              <a:t>ФОНДЫ)</a:t>
            </a:r>
            <a:endParaRPr sz="1800" b="1" dirty="0">
              <a:latin typeface="Century Gothic" panose="020B0502020202020204" pitchFamily="34" charset="0"/>
              <a:cs typeface="Franklin Gothic Medium"/>
            </a:endParaRPr>
          </a:p>
          <a:p>
            <a:pPr>
              <a:lnSpc>
                <a:spcPct val="100000"/>
              </a:lnSpc>
              <a:spcBef>
                <a:spcPts val="50"/>
              </a:spcBef>
            </a:pPr>
            <a:endParaRPr sz="1800" dirty="0">
              <a:latin typeface="Century Gothic" panose="020B0502020202020204" pitchFamily="34" charset="0"/>
              <a:cs typeface="Times New Roman"/>
            </a:endParaRPr>
          </a:p>
          <a:p>
            <a:pPr marR="191770" algn="ctr">
              <a:lnSpc>
                <a:spcPct val="100000"/>
              </a:lnSpc>
              <a:spcBef>
                <a:spcPts val="5"/>
              </a:spcBef>
            </a:pPr>
            <a:r>
              <a:rPr sz="1500" b="1" spc="-5" dirty="0">
                <a:latin typeface="Century Gothic" panose="020B0502020202020204" pitchFamily="34" charset="0"/>
                <a:cs typeface="Cambria"/>
              </a:rPr>
              <a:t>РАСХОДЫ:</a:t>
            </a:r>
            <a:endParaRPr sz="1500" b="1" dirty="0">
              <a:latin typeface="Century Gothic" panose="020B0502020202020204" pitchFamily="34" charset="0"/>
              <a:cs typeface="Cambria"/>
            </a:endParaRPr>
          </a:p>
          <a:p>
            <a:pPr marR="194945" algn="ctr">
              <a:lnSpc>
                <a:spcPct val="100000"/>
              </a:lnSpc>
              <a:spcBef>
                <a:spcPts val="165"/>
              </a:spcBef>
            </a:pPr>
            <a:r>
              <a:rPr sz="1500" b="1" spc="-5" dirty="0" smtClean="0">
                <a:latin typeface="Century Gothic" panose="020B0502020202020204" pitchFamily="34" charset="0"/>
                <a:cs typeface="Cambria"/>
              </a:rPr>
              <a:t>202</a:t>
            </a:r>
            <a:r>
              <a:rPr lang="ru-RU" sz="1500" b="1" spc="-5" dirty="0" smtClean="0">
                <a:latin typeface="Century Gothic" panose="020B0502020202020204" pitchFamily="34" charset="0"/>
                <a:cs typeface="Cambria"/>
              </a:rPr>
              <a:t>2</a:t>
            </a:r>
            <a:r>
              <a:rPr sz="1500" b="1" spc="-5" dirty="0" smtClean="0">
                <a:latin typeface="Century Gothic" panose="020B0502020202020204" pitchFamily="34" charset="0"/>
                <a:cs typeface="Cambria"/>
              </a:rPr>
              <a:t> </a:t>
            </a:r>
            <a:r>
              <a:rPr sz="1500" b="1" spc="-5" dirty="0">
                <a:latin typeface="Century Gothic" panose="020B0502020202020204" pitchFamily="34" charset="0"/>
                <a:cs typeface="Cambria"/>
              </a:rPr>
              <a:t>ГОД </a:t>
            </a:r>
            <a:r>
              <a:rPr sz="1500" b="1" dirty="0">
                <a:latin typeface="Century Gothic" panose="020B0502020202020204" pitchFamily="34" charset="0"/>
                <a:cs typeface="Cambria"/>
              </a:rPr>
              <a:t>– </a:t>
            </a:r>
            <a:r>
              <a:rPr lang="ru-RU" sz="1500" b="1" dirty="0" smtClean="0">
                <a:latin typeface="Century Gothic" panose="020B0502020202020204" pitchFamily="34" charset="0"/>
                <a:cs typeface="Cambria"/>
              </a:rPr>
              <a:t>331,7 </a:t>
            </a:r>
            <a:r>
              <a:rPr sz="1500" b="1" dirty="0" smtClean="0">
                <a:latin typeface="Century Gothic" panose="020B0502020202020204" pitchFamily="34" charset="0"/>
                <a:cs typeface="Cambria"/>
              </a:rPr>
              <a:t>МЛН</a:t>
            </a:r>
            <a:r>
              <a:rPr sz="1500" b="1" dirty="0">
                <a:latin typeface="Century Gothic" panose="020B0502020202020204" pitchFamily="34" charset="0"/>
                <a:cs typeface="Cambria"/>
              </a:rPr>
              <a:t>. </a:t>
            </a:r>
            <a:r>
              <a:rPr sz="1500" b="1" spc="-5" dirty="0">
                <a:latin typeface="Century Gothic" panose="020B0502020202020204" pitchFamily="34" charset="0"/>
                <a:cs typeface="Cambria"/>
              </a:rPr>
              <a:t>РУБЛЕЙ, </a:t>
            </a:r>
            <a:r>
              <a:rPr sz="1500" b="1" spc="-10" dirty="0" smtClean="0">
                <a:latin typeface="Century Gothic" panose="020B0502020202020204" pitchFamily="34" charset="0"/>
                <a:cs typeface="Cambria"/>
              </a:rPr>
              <a:t>202</a:t>
            </a:r>
            <a:r>
              <a:rPr lang="ru-RU" sz="1500" b="1" spc="-10" dirty="0" smtClean="0">
                <a:latin typeface="Century Gothic" panose="020B0502020202020204" pitchFamily="34" charset="0"/>
                <a:cs typeface="Cambria"/>
              </a:rPr>
              <a:t>3</a:t>
            </a:r>
            <a:r>
              <a:rPr sz="1500" b="1" spc="-10" dirty="0" smtClean="0">
                <a:latin typeface="Century Gothic" panose="020B0502020202020204" pitchFamily="34" charset="0"/>
                <a:cs typeface="Cambria"/>
              </a:rPr>
              <a:t> </a:t>
            </a:r>
            <a:r>
              <a:rPr sz="1500" b="1" dirty="0">
                <a:latin typeface="Century Gothic" panose="020B0502020202020204" pitchFamily="34" charset="0"/>
                <a:cs typeface="Cambria"/>
              </a:rPr>
              <a:t>– </a:t>
            </a:r>
            <a:r>
              <a:rPr lang="ru-RU" sz="1500" b="1" spc="-5" dirty="0" smtClean="0">
                <a:latin typeface="Century Gothic" panose="020B0502020202020204" pitchFamily="34" charset="0"/>
                <a:cs typeface="Cambria"/>
              </a:rPr>
              <a:t>511,9</a:t>
            </a:r>
            <a:r>
              <a:rPr sz="1500" b="1" spc="-5" dirty="0" smtClean="0">
                <a:latin typeface="Century Gothic" panose="020B0502020202020204" pitchFamily="34" charset="0"/>
                <a:cs typeface="Cambria"/>
              </a:rPr>
              <a:t> </a:t>
            </a:r>
            <a:r>
              <a:rPr sz="1500" b="1" spc="-5" dirty="0">
                <a:latin typeface="Century Gothic" panose="020B0502020202020204" pitchFamily="34" charset="0"/>
                <a:cs typeface="Cambria"/>
              </a:rPr>
              <a:t>МЛН.</a:t>
            </a:r>
            <a:r>
              <a:rPr sz="1500" b="1" spc="50" dirty="0">
                <a:latin typeface="Century Gothic" panose="020B0502020202020204" pitchFamily="34" charset="0"/>
                <a:cs typeface="Cambria"/>
              </a:rPr>
              <a:t> </a:t>
            </a:r>
            <a:r>
              <a:rPr sz="1500" b="1" spc="-5" dirty="0">
                <a:latin typeface="Century Gothic" panose="020B0502020202020204" pitchFamily="34" charset="0"/>
                <a:cs typeface="Cambria"/>
              </a:rPr>
              <a:t>РУБЛЕЙ,</a:t>
            </a:r>
            <a:endParaRPr sz="1500" b="1" dirty="0">
              <a:latin typeface="Century Gothic" panose="020B0502020202020204" pitchFamily="34" charset="0"/>
              <a:cs typeface="Cambria"/>
            </a:endParaRPr>
          </a:p>
          <a:p>
            <a:pPr marR="192405" algn="ctr">
              <a:lnSpc>
                <a:spcPct val="100000"/>
              </a:lnSpc>
              <a:spcBef>
                <a:spcPts val="150"/>
              </a:spcBef>
            </a:pPr>
            <a:r>
              <a:rPr sz="1500" b="1" spc="-5" dirty="0" smtClean="0">
                <a:latin typeface="Century Gothic" panose="020B0502020202020204" pitchFamily="34" charset="0"/>
                <a:cs typeface="Cambria"/>
              </a:rPr>
              <a:t>202</a:t>
            </a:r>
            <a:r>
              <a:rPr lang="ru-RU" sz="1500" b="1" spc="-5" dirty="0" smtClean="0">
                <a:latin typeface="Century Gothic" panose="020B0502020202020204" pitchFamily="34" charset="0"/>
                <a:cs typeface="Cambria"/>
              </a:rPr>
              <a:t>4</a:t>
            </a:r>
            <a:r>
              <a:rPr sz="1500" b="1" spc="-5" dirty="0" smtClean="0">
                <a:latin typeface="Century Gothic" panose="020B0502020202020204" pitchFamily="34" charset="0"/>
                <a:cs typeface="Cambria"/>
              </a:rPr>
              <a:t> </a:t>
            </a:r>
            <a:r>
              <a:rPr sz="1500" b="1" dirty="0">
                <a:latin typeface="Century Gothic" panose="020B0502020202020204" pitchFamily="34" charset="0"/>
                <a:cs typeface="Cambria"/>
              </a:rPr>
              <a:t>– </a:t>
            </a:r>
            <a:r>
              <a:rPr lang="ru-RU" sz="1500" b="1" spc="-5" dirty="0" smtClean="0">
                <a:latin typeface="Century Gothic" panose="020B0502020202020204" pitchFamily="34" charset="0"/>
                <a:cs typeface="Cambria"/>
              </a:rPr>
              <a:t>316,3</a:t>
            </a:r>
            <a:r>
              <a:rPr sz="1500" b="1" spc="-5" dirty="0" smtClean="0">
                <a:latin typeface="Century Gothic" panose="020B0502020202020204" pitchFamily="34" charset="0"/>
                <a:cs typeface="Cambria"/>
              </a:rPr>
              <a:t> </a:t>
            </a:r>
            <a:r>
              <a:rPr sz="1500" b="1" spc="-5" dirty="0">
                <a:latin typeface="Century Gothic" panose="020B0502020202020204" pitchFamily="34" charset="0"/>
                <a:cs typeface="Cambria"/>
              </a:rPr>
              <a:t>МЛН.</a:t>
            </a:r>
            <a:r>
              <a:rPr sz="1500" b="1" spc="-40" dirty="0">
                <a:latin typeface="Century Gothic" panose="020B0502020202020204" pitchFamily="34" charset="0"/>
                <a:cs typeface="Cambria"/>
              </a:rPr>
              <a:t> </a:t>
            </a:r>
            <a:r>
              <a:rPr sz="1500" b="1" spc="-5" dirty="0">
                <a:latin typeface="Century Gothic" panose="020B0502020202020204" pitchFamily="34" charset="0"/>
                <a:cs typeface="Cambria"/>
              </a:rPr>
              <a:t>РУБЛЕЙ</a:t>
            </a:r>
            <a:endParaRPr sz="1500" b="1" dirty="0">
              <a:latin typeface="Century Gothic" panose="020B0502020202020204" pitchFamily="34" charset="0"/>
              <a:cs typeface="Cambria"/>
            </a:endParaRPr>
          </a:p>
          <a:p>
            <a:pPr>
              <a:lnSpc>
                <a:spcPct val="100000"/>
              </a:lnSpc>
              <a:spcBef>
                <a:spcPts val="35"/>
              </a:spcBef>
            </a:pPr>
            <a:endParaRPr sz="1500" dirty="0">
              <a:latin typeface="Times New Roman"/>
              <a:cs typeface="Times New Roman"/>
            </a:endParaRPr>
          </a:p>
          <a:p>
            <a:pPr marL="12700" marR="114300" indent="359410" algn="just">
              <a:lnSpc>
                <a:spcPct val="103499"/>
              </a:lnSpc>
            </a:pPr>
            <a:r>
              <a:rPr sz="1300" spc="-5" dirty="0">
                <a:latin typeface="Century Gothic" panose="020B0502020202020204" pitchFamily="34" charset="0"/>
                <a:cs typeface="Times New Roman"/>
              </a:rPr>
              <a:t>В соответствии с </a:t>
            </a:r>
            <a:r>
              <a:rPr lang="ru-RU" sz="1300" spc="-5" dirty="0" smtClean="0">
                <a:latin typeface="Century Gothic" panose="020B0502020202020204" pitchFamily="34" charset="0"/>
                <a:cs typeface="Times New Roman"/>
              </a:rPr>
              <a:t>решением</a:t>
            </a:r>
            <a:r>
              <a:rPr sz="1300" spc="-5"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Думы города Невинномысска от 30</a:t>
            </a:r>
            <a:r>
              <a:rPr sz="1300" spc="-5" dirty="0" smtClean="0">
                <a:latin typeface="Century Gothic" panose="020B0502020202020204" pitchFamily="34" charset="0"/>
                <a:cs typeface="Times New Roman"/>
              </a:rPr>
              <a:t>.1</a:t>
            </a:r>
            <a:r>
              <a:rPr lang="ru-RU" sz="1300" spc="-5" dirty="0" smtClean="0">
                <a:latin typeface="Century Gothic" panose="020B0502020202020204" pitchFamily="34" charset="0"/>
                <a:cs typeface="Times New Roman"/>
              </a:rPr>
              <a:t>1</a:t>
            </a:r>
            <a:r>
              <a:rPr sz="1300" spc="-5" dirty="0" smtClean="0">
                <a:latin typeface="Century Gothic" panose="020B0502020202020204" pitchFamily="34" charset="0"/>
                <a:cs typeface="Times New Roman"/>
              </a:rPr>
              <a:t>.201</a:t>
            </a:r>
            <a:r>
              <a:rPr lang="ru-RU" sz="1300" spc="-5" dirty="0" smtClean="0">
                <a:latin typeface="Century Gothic" panose="020B0502020202020204" pitchFamily="34" charset="0"/>
                <a:cs typeface="Times New Roman"/>
              </a:rPr>
              <a:t>1</a:t>
            </a:r>
            <a:r>
              <a:rPr sz="1300" spc="-5" dirty="0" smtClean="0">
                <a:latin typeface="Century Gothic" panose="020B0502020202020204" pitchFamily="34" charset="0"/>
                <a:cs typeface="Times New Roman"/>
              </a:rPr>
              <a:t> № </a:t>
            </a:r>
            <a:r>
              <a:rPr lang="ru-RU" sz="1300" spc="-5" dirty="0" smtClean="0">
                <a:latin typeface="Century Gothic" panose="020B0502020202020204" pitchFamily="34" charset="0"/>
                <a:cs typeface="Times New Roman"/>
              </a:rPr>
              <a:t>138 -</a:t>
            </a:r>
            <a:r>
              <a:rPr sz="1300" spc="-5" dirty="0" smtClean="0">
                <a:latin typeface="Century Gothic" panose="020B0502020202020204" pitchFamily="34" charset="0"/>
                <a:cs typeface="Times New Roman"/>
              </a:rPr>
              <a:t>10 </a:t>
            </a:r>
            <a:r>
              <a:rPr sz="1300" spc="-10" dirty="0" smtClean="0">
                <a:latin typeface="Century Gothic" panose="020B0502020202020204" pitchFamily="34" charset="0"/>
                <a:cs typeface="Times New Roman"/>
              </a:rPr>
              <a:t>«</a:t>
            </a:r>
            <a:r>
              <a:rPr lang="ru-RU" sz="1200" dirty="0" smtClean="0">
                <a:latin typeface="Century Gothic" panose="020B0502020202020204" pitchFamily="34" charset="0"/>
              </a:rPr>
              <a:t>О создании муниципального дорожного фонда города Невинномысска</a:t>
            </a:r>
            <a:r>
              <a:rPr lang="ru-RU" sz="1400" dirty="0" smtClean="0"/>
              <a:t> </a:t>
            </a:r>
            <a:r>
              <a:rPr sz="1300"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расходы бюджета</a:t>
            </a:r>
            <a:r>
              <a:rPr sz="1300" spc="-5"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города в сфере дорожного</a:t>
            </a:r>
            <a:r>
              <a:rPr sz="1300" spc="-5"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хозяйства</a:t>
            </a:r>
            <a:r>
              <a:rPr sz="1300" spc="-5" dirty="0" smtClean="0">
                <a:latin typeface="Century Gothic" panose="020B0502020202020204" pitchFamily="34" charset="0"/>
                <a:cs typeface="Times New Roman"/>
              </a:rPr>
              <a:t>, </a:t>
            </a:r>
            <a:r>
              <a:rPr sz="1300" spc="-5" dirty="0">
                <a:latin typeface="Century Gothic" panose="020B0502020202020204" pitchFamily="34" charset="0"/>
                <a:cs typeface="Times New Roman"/>
              </a:rPr>
              <a:t>осуществляются в рамках городского дорожного  фонда.</a:t>
            </a:r>
            <a:endParaRPr sz="1300" dirty="0">
              <a:latin typeface="Century Gothic" panose="020B0502020202020204" pitchFamily="34" charset="0"/>
              <a:cs typeface="Times New Roman"/>
            </a:endParaRPr>
          </a:p>
          <a:p>
            <a:pPr>
              <a:lnSpc>
                <a:spcPct val="100000"/>
              </a:lnSpc>
              <a:spcBef>
                <a:spcPts val="55"/>
              </a:spcBef>
            </a:pPr>
            <a:endParaRPr sz="1550" dirty="0">
              <a:latin typeface="Times New Roman"/>
              <a:cs typeface="Times New Roman"/>
            </a:endParaRPr>
          </a:p>
          <a:p>
            <a:pPr marL="12700">
              <a:lnSpc>
                <a:spcPct val="100000"/>
              </a:lnSpc>
            </a:pPr>
            <a:r>
              <a:rPr sz="1450" b="1" spc="-5" dirty="0">
                <a:solidFill>
                  <a:srgbClr val="4AACC5"/>
                </a:solidFill>
                <a:latin typeface="Century Gothic" panose="020B0502020202020204" pitchFamily="34" charset="0"/>
                <a:cs typeface="Calibri"/>
              </a:rPr>
              <a:t>ДИНАМИКА РАСХОДОВ МУНИЦИПАЛЬНОГО ДОРОЖНОГО</a:t>
            </a:r>
            <a:r>
              <a:rPr sz="1450" b="1" spc="30" dirty="0">
                <a:solidFill>
                  <a:srgbClr val="4AACC5"/>
                </a:solidFill>
                <a:latin typeface="Century Gothic" panose="020B0502020202020204" pitchFamily="34" charset="0"/>
                <a:cs typeface="Calibri"/>
              </a:rPr>
              <a:t> </a:t>
            </a:r>
            <a:r>
              <a:rPr sz="1450" b="1" spc="-5" dirty="0">
                <a:solidFill>
                  <a:srgbClr val="4AACC5"/>
                </a:solidFill>
                <a:latin typeface="Century Gothic" panose="020B0502020202020204" pitchFamily="34" charset="0"/>
                <a:cs typeface="Calibri"/>
              </a:rPr>
              <a:t>ФОНДА</a:t>
            </a:r>
            <a:endParaRPr sz="1450" dirty="0">
              <a:latin typeface="Century Gothic" panose="020B0502020202020204" pitchFamily="34" charset="0"/>
              <a:cs typeface="Calibri"/>
            </a:endParaRPr>
          </a:p>
        </p:txBody>
      </p:sp>
      <p:sp>
        <p:nvSpPr>
          <p:cNvPr id="67" name="object 12"/>
          <p:cNvSpPr txBox="1"/>
          <p:nvPr/>
        </p:nvSpPr>
        <p:spPr>
          <a:xfrm>
            <a:off x="3360643" y="6698639"/>
            <a:ext cx="3982416" cy="482183"/>
          </a:xfrm>
          <a:prstGeom prst="rect">
            <a:avLst/>
          </a:prstGeom>
          <a:solidFill>
            <a:srgbClr val="4AACC5"/>
          </a:solidFill>
        </p:spPr>
        <p:txBody>
          <a:bodyPr vert="horz" wrap="square" lIns="0" tIns="71120" rIns="0" bIns="0" rtlCol="0">
            <a:spAutoFit/>
          </a:bodyPr>
          <a:lstStyle/>
          <a:p>
            <a:pPr marR="234950" algn="ctr">
              <a:lnSpc>
                <a:spcPts val="1550"/>
              </a:lnSpc>
              <a:spcBef>
                <a:spcPts val="560"/>
              </a:spcBef>
            </a:pPr>
            <a:r>
              <a:rPr lang="ru-RU" sz="1200" b="1" spc="-5" dirty="0" smtClean="0">
                <a:solidFill>
                  <a:srgbClr val="FFFFFF"/>
                </a:solidFill>
                <a:latin typeface="Century Gothic" panose="020B0502020202020204" pitchFamily="34" charset="0"/>
                <a:cs typeface="Times New Roman"/>
              </a:rPr>
              <a:t>ОСНОВНЫЕ ИСТОЧНИКИ ФОРМИРОВАНИЯ ДОРОЖНОГО ФОНДА</a:t>
            </a:r>
            <a:endParaRPr lang="ru-RU" sz="1200" b="1" dirty="0">
              <a:latin typeface="Century Gothic" panose="020B0502020202020204" pitchFamily="34" charset="0"/>
              <a:cs typeface="Times New Roman"/>
            </a:endParaRPr>
          </a:p>
        </p:txBody>
      </p:sp>
      <p:sp>
        <p:nvSpPr>
          <p:cNvPr id="68" name="object 14"/>
          <p:cNvSpPr txBox="1"/>
          <p:nvPr/>
        </p:nvSpPr>
        <p:spPr>
          <a:xfrm>
            <a:off x="3360644" y="7282804"/>
            <a:ext cx="3982415" cy="3669594"/>
          </a:xfrm>
          <a:prstGeom prst="rect">
            <a:avLst/>
          </a:prstGeom>
        </p:spPr>
        <p:txBody>
          <a:bodyPr vert="horz" wrap="square" lIns="0" tIns="24765" rIns="0" bIns="0" rtlCol="0">
            <a:spAutoFit/>
          </a:bodyPr>
          <a:lstStyle/>
          <a:p>
            <a:pPr marL="241300" marR="5080" indent="-228600" algn="just">
              <a:lnSpc>
                <a:spcPts val="1100"/>
              </a:lnSpc>
              <a:spcBef>
                <a:spcPts val="195"/>
              </a:spcBef>
              <a:buClr>
                <a:srgbClr val="538CD3"/>
              </a:buClr>
              <a:buFont typeface="Wingdings"/>
              <a:buChar char=""/>
              <a:tabLst>
                <a:tab pos="241935" algn="l"/>
              </a:tabLst>
            </a:pPr>
            <a:r>
              <a:rPr lang="ru-RU" sz="900" spc="-5" dirty="0" smtClean="0">
                <a:latin typeface="Century Gothic" panose="020B0502020202020204" pitchFamily="34" charset="0"/>
                <a:cs typeface="Times New Roman"/>
              </a:rPr>
              <a:t>П</a:t>
            </a:r>
            <a:r>
              <a:rPr lang="ru-RU" sz="900" dirty="0" smtClean="0">
                <a:latin typeface="Century Gothic" panose="020B0502020202020204" pitchFamily="34" charset="0"/>
              </a:rPr>
              <a:t>лата </a:t>
            </a:r>
            <a:r>
              <a:rPr lang="ru-RU" sz="900" dirty="0">
                <a:latin typeface="Century Gothic" panose="020B0502020202020204" pitchFamily="34" charset="0"/>
              </a:rPr>
              <a:t>в счет возмещения вреда, причиняемого автомобильным дорогам транспортными средствами, осуществляющими перевозки тяжеловесных и (или) крупногабаритных грузов;</a:t>
            </a:r>
          </a:p>
          <a:p>
            <a:pPr marL="241300" marR="5080" indent="-228600" algn="just">
              <a:lnSpc>
                <a:spcPts val="1200"/>
              </a:lnSpc>
              <a:spcBef>
                <a:spcPts val="195"/>
              </a:spcBef>
              <a:buClr>
                <a:srgbClr val="538CD3"/>
              </a:buClr>
              <a:buFont typeface="Wingdings"/>
              <a:buChar char=""/>
              <a:tabLst>
                <a:tab pos="241935" algn="l"/>
              </a:tabLst>
            </a:pPr>
            <a:r>
              <a:rPr lang="ru-RU" sz="900" spc="-5" dirty="0" smtClean="0">
                <a:latin typeface="Century Gothic" panose="020B0502020202020204" pitchFamily="34" charset="0"/>
                <a:cs typeface="Times New Roman"/>
              </a:rPr>
              <a:t>А</a:t>
            </a:r>
            <a:r>
              <a:rPr lang="ru-RU" sz="900" dirty="0" smtClean="0">
                <a:latin typeface="Century Gothic" panose="020B0502020202020204" pitchFamily="34" charset="0"/>
              </a:rPr>
              <a:t>кцизы </a:t>
            </a:r>
            <a:r>
              <a:rPr lang="ru-RU" sz="900" dirty="0">
                <a:latin typeface="Century Gothic" panose="020B0502020202020204" pitchFamily="34" charset="0"/>
              </a:rPr>
              <a:t>на автомобильный бензин, прямогонный бензин, дизельное топливо, моторные масла для дизельных и (или) карбюраторных (</a:t>
            </a:r>
            <a:r>
              <a:rPr lang="ru-RU" sz="900" dirty="0" err="1">
                <a:latin typeface="Century Gothic" panose="020B0502020202020204" pitchFamily="34" charset="0"/>
              </a:rPr>
              <a:t>инжекторных</a:t>
            </a:r>
            <a:r>
              <a:rPr lang="ru-RU" sz="900" dirty="0">
                <a:latin typeface="Century Gothic" panose="020B0502020202020204" pitchFamily="34" charset="0"/>
              </a:rPr>
              <a:t>) двигателей, производимые на территории Российской Федерации, подлежащих зачислению в бюджет города;</a:t>
            </a:r>
          </a:p>
          <a:p>
            <a:pPr marL="241300" marR="5080" indent="-228600" algn="just">
              <a:lnSpc>
                <a:spcPts val="1200"/>
              </a:lnSpc>
              <a:spcBef>
                <a:spcPts val="195"/>
              </a:spcBef>
              <a:buClr>
                <a:srgbClr val="538CD3"/>
              </a:buClr>
              <a:buFont typeface="Wingdings"/>
              <a:buChar char=""/>
              <a:tabLst>
                <a:tab pos="241935" algn="l"/>
              </a:tabLst>
            </a:pPr>
            <a:r>
              <a:rPr lang="ru-RU" sz="900" dirty="0" smtClean="0">
                <a:latin typeface="Century Gothic" panose="020B0502020202020204" pitchFamily="34" charset="0"/>
              </a:rPr>
              <a:t>Субсидии </a:t>
            </a:r>
            <a:r>
              <a:rPr lang="ru-RU" sz="900" dirty="0">
                <a:latin typeface="Century Gothic" panose="020B0502020202020204" pitchFamily="34" charset="0"/>
              </a:rPr>
              <a:t>из дорожного фонда Ставропольского края;</a:t>
            </a:r>
          </a:p>
          <a:p>
            <a:pPr marL="241300" marR="5080" indent="-228600" algn="just">
              <a:lnSpc>
                <a:spcPts val="1200"/>
              </a:lnSpc>
              <a:spcBef>
                <a:spcPts val="195"/>
              </a:spcBef>
              <a:buClr>
                <a:srgbClr val="538CD3"/>
              </a:buClr>
              <a:buFont typeface="Wingdings"/>
              <a:buChar char=""/>
              <a:tabLst>
                <a:tab pos="241935" algn="l"/>
              </a:tabLst>
            </a:pPr>
            <a:r>
              <a:rPr lang="ru-RU" sz="900" spc="-5" dirty="0" smtClean="0">
                <a:latin typeface="Century Gothic" panose="020B0502020202020204" pitchFamily="34" charset="0"/>
                <a:cs typeface="Times New Roman"/>
              </a:rPr>
              <a:t>Д</a:t>
            </a:r>
            <a:r>
              <a:rPr lang="ru-RU" sz="900" dirty="0" smtClean="0">
                <a:latin typeface="Century Gothic" panose="020B0502020202020204" pitchFamily="34" charset="0"/>
              </a:rPr>
              <a:t>енежные взыскания </a:t>
            </a:r>
            <a:r>
              <a:rPr lang="ru-RU" sz="900" dirty="0">
                <a:latin typeface="Century Gothic" panose="020B0502020202020204" pitchFamily="34" charset="0"/>
              </a:rPr>
              <a:t>(</a:t>
            </a:r>
            <a:r>
              <a:rPr lang="ru-RU" sz="900" dirty="0" smtClean="0">
                <a:latin typeface="Century Gothic" panose="020B0502020202020204" pitchFamily="34" charset="0"/>
              </a:rPr>
              <a:t>штрафы) </a:t>
            </a:r>
            <a:r>
              <a:rPr lang="ru-RU" sz="900" dirty="0">
                <a:latin typeface="Century Gothic" panose="020B0502020202020204" pitchFamily="34" charset="0"/>
              </a:rPr>
              <a:t>за нарушение правил перевозки крупногабаритных и тяжеловесных грузов по автомобильным дорогам;</a:t>
            </a:r>
          </a:p>
          <a:p>
            <a:pPr marL="241300" marR="5080" indent="-228600" algn="just">
              <a:lnSpc>
                <a:spcPts val="1200"/>
              </a:lnSpc>
              <a:spcBef>
                <a:spcPts val="195"/>
              </a:spcBef>
              <a:buClr>
                <a:srgbClr val="538CD3"/>
              </a:buClr>
              <a:buFont typeface="Wingdings"/>
              <a:buChar char=""/>
              <a:tabLst>
                <a:tab pos="241935" algn="l"/>
              </a:tabLst>
            </a:pPr>
            <a:r>
              <a:rPr lang="ru-RU" sz="900" spc="-5" dirty="0" smtClean="0">
                <a:latin typeface="Century Gothic" panose="020B0502020202020204" pitchFamily="34" charset="0"/>
                <a:cs typeface="Times New Roman"/>
              </a:rPr>
              <a:t>Г</a:t>
            </a:r>
            <a:r>
              <a:rPr lang="ru-RU" sz="900" dirty="0" smtClean="0">
                <a:latin typeface="Century Gothic" panose="020B0502020202020204" pitchFamily="34" charset="0"/>
              </a:rPr>
              <a:t>осударственная пошлина </a:t>
            </a:r>
            <a:r>
              <a:rPr lang="ru-RU" sz="900" dirty="0">
                <a:latin typeface="Century Gothic" panose="020B0502020202020204" pitchFamily="34" charset="0"/>
              </a:rPr>
              <a:t>за выдачу специального разрешения на движение по автомобильным дорогам транспортных средств, осуществляющих перевозки опасных, тяжеловесных и (или) крупногабаритных грузов;</a:t>
            </a:r>
          </a:p>
          <a:p>
            <a:pPr marL="241300" marR="5080" indent="-228600" algn="just">
              <a:lnSpc>
                <a:spcPts val="1200"/>
              </a:lnSpc>
              <a:spcBef>
                <a:spcPts val="195"/>
              </a:spcBef>
              <a:buClr>
                <a:srgbClr val="538CD3"/>
              </a:buClr>
              <a:buFont typeface="Wingdings"/>
              <a:buChar char=""/>
              <a:tabLst>
                <a:tab pos="241935" algn="l"/>
              </a:tabLst>
            </a:pPr>
            <a:r>
              <a:rPr lang="ru-RU" sz="900" spc="-5" dirty="0" smtClean="0">
                <a:latin typeface="Century Gothic" panose="020B0502020202020204" pitchFamily="34" charset="0"/>
                <a:cs typeface="Times New Roman"/>
              </a:rPr>
              <a:t>Д</a:t>
            </a:r>
            <a:r>
              <a:rPr lang="ru-RU" sz="900" dirty="0" smtClean="0">
                <a:latin typeface="Century Gothic" panose="020B0502020202020204" pitchFamily="34" charset="0"/>
              </a:rPr>
              <a:t>енежные средства, внесенные </a:t>
            </a:r>
            <a:r>
              <a:rPr lang="ru-RU" sz="900" dirty="0">
                <a:latin typeface="Century Gothic" panose="020B0502020202020204" pitchFamily="34" charset="0"/>
              </a:rPr>
              <a:t>исполнителем (подрядчиком) в качестве обеспечения исполнения муниципального контракта, финансируемого за счет средств Фонда, в случае неисполнения исполнителем (подрядчиком) такого контракта;</a:t>
            </a:r>
          </a:p>
          <a:p>
            <a:pPr>
              <a:lnSpc>
                <a:spcPct val="100000"/>
              </a:lnSpc>
            </a:pPr>
            <a:endParaRPr sz="1400" dirty="0">
              <a:latin typeface="Times New Roman"/>
              <a:cs typeface="Times New Roman"/>
            </a:endParaRPr>
          </a:p>
          <a:p>
            <a:pPr>
              <a:lnSpc>
                <a:spcPct val="100000"/>
              </a:lnSpc>
              <a:spcBef>
                <a:spcPts val="20"/>
              </a:spcBef>
            </a:pPr>
            <a:endParaRPr sz="1700" dirty="0">
              <a:latin typeface="Times New Roman"/>
              <a:cs typeface="Times New Roman"/>
            </a:endParaRPr>
          </a:p>
        </p:txBody>
      </p:sp>
    </p:spTree>
    <p:extLst>
      <p:ext uri="{BB962C8B-B14F-4D97-AF65-F5344CB8AC3E}">
        <p14:creationId xmlns:p14="http://schemas.microsoft.com/office/powerpoint/2010/main" val="21175937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1650" y="276408"/>
            <a:ext cx="6095999" cy="1982722"/>
          </a:xfrm>
          <a:prstGeom prst="rect">
            <a:avLst/>
          </a:prstGeom>
        </p:spPr>
        <p:txBody>
          <a:bodyPr vert="horz" wrap="square" lIns="0" tIns="33655" rIns="0" bIns="0" rtlCol="0">
            <a:spAutoFit/>
          </a:bodyPr>
          <a:lstStyle/>
          <a:p>
            <a:pPr marR="5080" algn="ctr">
              <a:lnSpc>
                <a:spcPts val="2039"/>
              </a:lnSpc>
              <a:spcBef>
                <a:spcPts val="265"/>
              </a:spcBef>
            </a:pPr>
            <a:r>
              <a:rPr lang="ru-RU" sz="1800" b="1" u="sng" spc="-5" dirty="0" smtClean="0">
                <a:latin typeface="Century Gothic" panose="020B0502020202020204" pitchFamily="34" charset="0"/>
                <a:cs typeface="Franklin Gothic Medium"/>
              </a:rPr>
              <a:t>Муниципальная программа</a:t>
            </a:r>
            <a:r>
              <a:rPr lang="ru-RU" sz="1800" b="1" u="sng" spc="-5" dirty="0" smtClean="0">
                <a:solidFill>
                  <a:srgbClr val="964A7B"/>
                </a:solidFill>
                <a:latin typeface="Century Gothic" panose="020B0502020202020204" pitchFamily="34" charset="0"/>
                <a:cs typeface="Franklin Gothic Medium"/>
              </a:rPr>
              <a:t> </a:t>
            </a:r>
          </a:p>
          <a:p>
            <a:pPr marR="5080" algn="ctr">
              <a:lnSpc>
                <a:spcPts val="2039"/>
              </a:lnSpc>
              <a:spcBef>
                <a:spcPts val="265"/>
              </a:spcBef>
            </a:pPr>
            <a:r>
              <a:rPr lang="ru-RU" sz="1600" b="1" u="sng" spc="-5" dirty="0" smtClean="0">
                <a:solidFill>
                  <a:srgbClr val="964A7B"/>
                </a:solidFill>
                <a:latin typeface="Century Gothic" panose="020B0502020202020204" pitchFamily="34" charset="0"/>
                <a:cs typeface="Franklin Gothic Medium"/>
              </a:rPr>
              <a:t>«Межнациональные отношения, поддержка казачества, профилактика терроризма, экстремизма, правонарушений и наркомании» в городе Невинномысске</a:t>
            </a:r>
            <a:endParaRPr sz="1600" b="1" dirty="0">
              <a:latin typeface="Century Gothic" panose="020B0502020202020204" pitchFamily="34" charset="0"/>
              <a:cs typeface="Franklin Gothic Medium"/>
            </a:endParaRPr>
          </a:p>
          <a:p>
            <a:pPr>
              <a:lnSpc>
                <a:spcPct val="100000"/>
              </a:lnSpc>
              <a:spcBef>
                <a:spcPts val="40"/>
              </a:spcBef>
            </a:pPr>
            <a:endParaRPr sz="2550" dirty="0">
              <a:latin typeface="Century Gothic" panose="020B0502020202020204" pitchFamily="34" charset="0"/>
              <a:cs typeface="Times New Roman"/>
            </a:endParaRPr>
          </a:p>
          <a:p>
            <a:pPr marL="12700" marR="1266190">
              <a:lnSpc>
                <a:spcPct val="102000"/>
              </a:lnSpc>
            </a:pPr>
            <a:r>
              <a:rPr sz="1500" b="1" dirty="0">
                <a:solidFill>
                  <a:srgbClr val="4AACC5"/>
                </a:solidFill>
                <a:latin typeface="Century Gothic" panose="020B0502020202020204" pitchFamily="34" charset="0"/>
                <a:cs typeface="Calibri"/>
              </a:rPr>
              <a:t>РАСХОДЫ </a:t>
            </a:r>
            <a:r>
              <a:rPr sz="1500" b="1" spc="-5" dirty="0">
                <a:solidFill>
                  <a:srgbClr val="4AACC5"/>
                </a:solidFill>
                <a:latin typeface="Century Gothic" panose="020B0502020202020204" pitchFamily="34" charset="0"/>
                <a:cs typeface="Calibri"/>
              </a:rPr>
              <a:t>МЕСТНОГО </a:t>
            </a:r>
            <a:r>
              <a:rPr sz="1500" b="1" spc="-5" dirty="0" smtClean="0">
                <a:solidFill>
                  <a:srgbClr val="4AACC5"/>
                </a:solidFill>
                <a:latin typeface="Century Gothic" panose="020B0502020202020204" pitchFamily="34" charset="0"/>
                <a:cs typeface="Calibri"/>
              </a:rPr>
              <a:t>БЮДЖЕТА</a:t>
            </a:r>
            <a:endParaRPr sz="1500" dirty="0">
              <a:latin typeface="Century Gothic" panose="020B0502020202020204" pitchFamily="34" charset="0"/>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2321672014"/>
              </p:ext>
            </p:extLst>
          </p:nvPr>
        </p:nvGraphicFramePr>
        <p:xfrm>
          <a:off x="338336" y="2293867"/>
          <a:ext cx="6950953" cy="2024496"/>
        </p:xfrm>
        <a:graphic>
          <a:graphicData uri="http://schemas.openxmlformats.org/drawingml/2006/table">
            <a:tbl>
              <a:tblPr firstRow="1" bandRow="1">
                <a:tableStyleId>{2D5ABB26-0587-4C30-8999-92F81FD0307C}</a:tableStyleId>
              </a:tblPr>
              <a:tblGrid>
                <a:gridCol w="4339714"/>
                <a:gridCol w="901071"/>
                <a:gridCol w="899159"/>
                <a:gridCol w="811009"/>
              </a:tblGrid>
              <a:tr h="220730">
                <a:tc>
                  <a:txBody>
                    <a:bodyPr/>
                    <a:lstStyle/>
                    <a:p>
                      <a:pPr marL="1182370">
                        <a:lnSpc>
                          <a:spcPct val="100000"/>
                        </a:lnSpc>
                        <a:spcBef>
                          <a:spcPts val="660"/>
                        </a:spcBef>
                      </a:pPr>
                      <a:r>
                        <a:rPr sz="1200" b="1" spc="-5" dirty="0">
                          <a:solidFill>
                            <a:srgbClr val="FFFFFF"/>
                          </a:solidFill>
                          <a:latin typeface="Century Gothic" panose="020B0502020202020204" pitchFamily="34" charset="0"/>
                          <a:cs typeface="Cambria"/>
                        </a:rPr>
                        <a:t>Наименование</a:t>
                      </a:r>
                      <a:r>
                        <a:rPr sz="1200" b="1" spc="-50" dirty="0">
                          <a:solidFill>
                            <a:srgbClr val="FFFFFF"/>
                          </a:solidFill>
                          <a:latin typeface="Century Gothic" panose="020B0502020202020204" pitchFamily="34" charset="0"/>
                          <a:cs typeface="Cambria"/>
                        </a:rPr>
                        <a:t> </a:t>
                      </a:r>
                      <a:r>
                        <a:rPr sz="1200" b="1" spc="-5" dirty="0">
                          <a:solidFill>
                            <a:srgbClr val="FFFFFF"/>
                          </a:solidFill>
                          <a:latin typeface="Century Gothic" panose="020B0502020202020204" pitchFamily="34" charset="0"/>
                          <a:cs typeface="Cambria"/>
                        </a:rPr>
                        <a:t>показателя</a:t>
                      </a:r>
                      <a:endParaRPr sz="1200" dirty="0">
                        <a:latin typeface="Century Gothic" panose="020B0502020202020204" pitchFamily="34" charset="0"/>
                        <a:cs typeface="Cambria"/>
                      </a:endParaRPr>
                    </a:p>
                  </a:txBody>
                  <a:tcPr marL="0" marR="0" marT="83820" marB="0">
                    <a:lnR w="6350">
                      <a:solidFill>
                        <a:srgbClr val="F2F2F2"/>
                      </a:solidFill>
                      <a:prstDash val="solid"/>
                    </a:lnR>
                    <a:lnB w="6350">
                      <a:solidFill>
                        <a:srgbClr val="B6DDE8"/>
                      </a:solidFill>
                      <a:prstDash val="solid"/>
                    </a:lnB>
                    <a:solidFill>
                      <a:srgbClr val="4AACC5"/>
                    </a:solidFill>
                  </a:tcPr>
                </a:tc>
                <a:tc>
                  <a:txBody>
                    <a:bodyPr/>
                    <a:lstStyle/>
                    <a:p>
                      <a:pPr marL="1270" algn="ctr">
                        <a:lnSpc>
                          <a:spcPct val="100000"/>
                        </a:lnSpc>
                        <a:spcBef>
                          <a:spcPts val="685"/>
                        </a:spcBef>
                      </a:pPr>
                      <a:r>
                        <a:rPr sz="1150" b="1" dirty="0" smtClean="0">
                          <a:solidFill>
                            <a:srgbClr val="FFFFFF"/>
                          </a:solidFill>
                          <a:latin typeface="Century Gothic" panose="020B0502020202020204" pitchFamily="34" charset="0"/>
                          <a:cs typeface="Cambria"/>
                        </a:rPr>
                        <a:t>202</a:t>
                      </a:r>
                      <a:r>
                        <a:rPr lang="ru-RU" sz="1150" b="1" dirty="0" smtClean="0">
                          <a:solidFill>
                            <a:srgbClr val="FFFFFF"/>
                          </a:solidFill>
                          <a:latin typeface="Century Gothic" panose="020B0502020202020204" pitchFamily="34" charset="0"/>
                          <a:cs typeface="Cambria"/>
                        </a:rPr>
                        <a:t>2</a:t>
                      </a:r>
                      <a:r>
                        <a:rPr sz="1150" b="1" spc="-8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86995" marB="0">
                    <a:lnL w="6350">
                      <a:solidFill>
                        <a:srgbClr val="F2F2F2"/>
                      </a:solidFill>
                      <a:prstDash val="solid"/>
                    </a:lnL>
                    <a:lnR w="6350">
                      <a:solidFill>
                        <a:srgbClr val="F2F2F2"/>
                      </a:solidFill>
                      <a:prstDash val="solid"/>
                    </a:lnR>
                    <a:lnB w="6350">
                      <a:solidFill>
                        <a:srgbClr val="B6DDE8"/>
                      </a:solidFill>
                      <a:prstDash val="solid"/>
                    </a:lnB>
                    <a:solidFill>
                      <a:srgbClr val="4AACC5"/>
                    </a:solidFill>
                  </a:tcPr>
                </a:tc>
                <a:tc>
                  <a:txBody>
                    <a:bodyPr/>
                    <a:lstStyle/>
                    <a:p>
                      <a:pPr algn="ctr">
                        <a:lnSpc>
                          <a:spcPct val="100000"/>
                        </a:lnSpc>
                        <a:spcBef>
                          <a:spcPts val="685"/>
                        </a:spcBef>
                      </a:pPr>
                      <a:r>
                        <a:rPr sz="1150" b="1" dirty="0" smtClean="0">
                          <a:solidFill>
                            <a:srgbClr val="FFFFFF"/>
                          </a:solidFill>
                          <a:latin typeface="Century Gothic" panose="020B0502020202020204" pitchFamily="34" charset="0"/>
                          <a:cs typeface="Cambria"/>
                        </a:rPr>
                        <a:t>202</a:t>
                      </a:r>
                      <a:r>
                        <a:rPr lang="ru-RU" sz="1150" b="1" dirty="0" smtClean="0">
                          <a:solidFill>
                            <a:srgbClr val="FFFFFF"/>
                          </a:solidFill>
                          <a:latin typeface="Century Gothic" panose="020B0502020202020204" pitchFamily="34" charset="0"/>
                          <a:cs typeface="Cambria"/>
                        </a:rPr>
                        <a:t>3</a:t>
                      </a:r>
                      <a:r>
                        <a:rPr sz="1150" b="1" spc="-8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86995" marB="0">
                    <a:lnL w="6350">
                      <a:solidFill>
                        <a:srgbClr val="F2F2F2"/>
                      </a:solidFill>
                      <a:prstDash val="solid"/>
                    </a:lnL>
                    <a:lnR w="6350">
                      <a:solidFill>
                        <a:srgbClr val="F2F2F2"/>
                      </a:solidFill>
                      <a:prstDash val="solid"/>
                    </a:lnR>
                    <a:lnB w="6350">
                      <a:solidFill>
                        <a:srgbClr val="B6DDE8"/>
                      </a:solidFill>
                      <a:prstDash val="solid"/>
                    </a:lnB>
                    <a:solidFill>
                      <a:srgbClr val="4AACC5"/>
                    </a:solidFill>
                  </a:tcPr>
                </a:tc>
                <a:tc>
                  <a:txBody>
                    <a:bodyPr/>
                    <a:lstStyle/>
                    <a:p>
                      <a:pPr algn="ctr">
                        <a:lnSpc>
                          <a:spcPct val="100000"/>
                        </a:lnSpc>
                        <a:spcBef>
                          <a:spcPts val="685"/>
                        </a:spcBef>
                      </a:pPr>
                      <a:r>
                        <a:rPr sz="1150" b="1" dirty="0" smtClean="0">
                          <a:solidFill>
                            <a:srgbClr val="FFFFFF"/>
                          </a:solidFill>
                          <a:latin typeface="Century Gothic" panose="020B0502020202020204" pitchFamily="34" charset="0"/>
                          <a:cs typeface="Cambria"/>
                        </a:rPr>
                        <a:t>202</a:t>
                      </a:r>
                      <a:r>
                        <a:rPr lang="ru-RU" sz="1150" b="1" dirty="0" smtClean="0">
                          <a:solidFill>
                            <a:srgbClr val="FFFFFF"/>
                          </a:solidFill>
                          <a:latin typeface="Century Gothic" panose="020B0502020202020204" pitchFamily="34" charset="0"/>
                          <a:cs typeface="Cambria"/>
                        </a:rPr>
                        <a:t>4</a:t>
                      </a:r>
                      <a:r>
                        <a:rPr sz="1150" b="1" spc="-8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86995" marB="0">
                    <a:lnL w="6350">
                      <a:solidFill>
                        <a:srgbClr val="F2F2F2"/>
                      </a:solidFill>
                      <a:prstDash val="solid"/>
                    </a:lnL>
                    <a:lnB w="6350">
                      <a:solidFill>
                        <a:srgbClr val="B6DDE8"/>
                      </a:solidFill>
                      <a:prstDash val="solid"/>
                    </a:lnB>
                    <a:solidFill>
                      <a:srgbClr val="4AACC5"/>
                    </a:solidFill>
                  </a:tcPr>
                </a:tc>
              </a:tr>
              <a:tr h="588614">
                <a:tc>
                  <a:txBody>
                    <a:bodyPr/>
                    <a:lstStyle/>
                    <a:p>
                      <a:pPr marL="17780" marR="0" lvl="0" indent="0" algn="just" defTabSz="914400" eaLnBrk="1" fontAlgn="auto" latinLnBrk="0" hangingPunct="1">
                        <a:lnSpc>
                          <a:spcPts val="1360"/>
                        </a:lnSpc>
                        <a:spcBef>
                          <a:spcPts val="0"/>
                        </a:spcBef>
                        <a:spcAft>
                          <a:spcPts val="0"/>
                        </a:spcAft>
                        <a:buClrTx/>
                        <a:buSzTx/>
                        <a:buFontTx/>
                        <a:buNone/>
                        <a:tabLst/>
                        <a:defRPr/>
                      </a:pPr>
                      <a:r>
                        <a:rPr lang="ru-RU" sz="1100" b="1" spc="-5" dirty="0" smtClean="0">
                          <a:latin typeface="Century Gothic" panose="020B0502020202020204" pitchFamily="34" charset="0"/>
                          <a:cs typeface="Cambria"/>
                        </a:rPr>
                        <a:t>Программа</a:t>
                      </a:r>
                      <a:r>
                        <a:rPr lang="ru-RU" sz="1100" b="1" spc="-5" baseline="0" dirty="0" smtClean="0">
                          <a:latin typeface="Century Gothic" panose="020B0502020202020204" pitchFamily="34" charset="0"/>
                          <a:cs typeface="Cambria"/>
                        </a:rPr>
                        <a:t> </a:t>
                      </a:r>
                      <a:r>
                        <a:rPr lang="ru-RU" sz="1100" b="1" spc="-5" dirty="0" smtClean="0">
                          <a:latin typeface="Century Gothic" panose="020B0502020202020204" pitchFamily="34" charset="0"/>
                          <a:cs typeface="Franklin Gothic Medium"/>
                        </a:rPr>
                        <a:t>«Межнациональные отношения, поддержка казачества, профилактика терроризма, экстремизма, правонарушений и наркомании» в городе Невинномысске</a:t>
                      </a:r>
                      <a:endParaRPr lang="ru-RU" sz="1100" b="1" dirty="0" smtClean="0">
                        <a:latin typeface="Century Gothic" panose="020B0502020202020204" pitchFamily="34" charset="0"/>
                        <a:cs typeface="Franklin Gothic Medium"/>
                      </a:endParaRPr>
                    </a:p>
                    <a:p>
                      <a:pPr marL="17780">
                        <a:lnSpc>
                          <a:spcPts val="1360"/>
                        </a:lnSpc>
                      </a:pPr>
                      <a:endParaRPr sz="1250" dirty="0">
                        <a:latin typeface="Century Gothic" panose="020B0502020202020204" pitchFamily="34" charset="0"/>
                        <a:cs typeface="Cambria"/>
                      </a:endParaRPr>
                    </a:p>
                  </a:txBody>
                  <a:tcPr marL="0" marR="0" marT="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marL="635" algn="ctr">
                        <a:lnSpc>
                          <a:spcPts val="1360"/>
                        </a:lnSpc>
                      </a:pPr>
                      <a:r>
                        <a:rPr lang="ru-RU" sz="1150" b="1" spc="-5" dirty="0" smtClean="0">
                          <a:latin typeface="Century Gothic" panose="020B0502020202020204" pitchFamily="34" charset="0"/>
                          <a:cs typeface="Cambria"/>
                        </a:rPr>
                        <a:t>3,9</a:t>
                      </a:r>
                      <a:endParaRPr sz="1150" dirty="0">
                        <a:latin typeface="Century Gothic" panose="020B0502020202020204" pitchFamily="34" charset="0"/>
                        <a:cs typeface="Cambria"/>
                      </a:endParaRPr>
                    </a:p>
                  </a:txBody>
                  <a:tcPr marL="0" marR="0" marT="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gn="ctr">
                        <a:lnSpc>
                          <a:spcPts val="1360"/>
                        </a:lnSpc>
                      </a:pPr>
                      <a:r>
                        <a:rPr lang="ru-RU" sz="1150" b="1" spc="-5" dirty="0" smtClean="0">
                          <a:latin typeface="Century Gothic" panose="020B0502020202020204" pitchFamily="34" charset="0"/>
                          <a:cs typeface="Cambria"/>
                        </a:rPr>
                        <a:t>3,9</a:t>
                      </a:r>
                      <a:endParaRPr sz="1150" dirty="0">
                        <a:latin typeface="Century Gothic" panose="020B0502020202020204" pitchFamily="34" charset="0"/>
                        <a:cs typeface="Cambria"/>
                      </a:endParaRPr>
                    </a:p>
                  </a:txBody>
                  <a:tcPr marL="0" marR="0" marT="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marL="2540" algn="ctr">
                        <a:lnSpc>
                          <a:spcPts val="1360"/>
                        </a:lnSpc>
                      </a:pPr>
                      <a:r>
                        <a:rPr lang="ru-RU" sz="1150" b="1" spc="-5" dirty="0" smtClean="0">
                          <a:latin typeface="Century Gothic" panose="020B0502020202020204" pitchFamily="34" charset="0"/>
                          <a:cs typeface="Cambria"/>
                        </a:rPr>
                        <a:t>3,9</a:t>
                      </a:r>
                      <a:endParaRPr sz="1150" dirty="0">
                        <a:latin typeface="Century Gothic" panose="020B0502020202020204" pitchFamily="34" charset="0"/>
                        <a:cs typeface="Cambria"/>
                      </a:endParaRPr>
                    </a:p>
                  </a:txBody>
                  <a:tcPr marL="0" marR="0" marT="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r>
              <a:tr h="474733">
                <a:tc>
                  <a:txBody>
                    <a:bodyPr/>
                    <a:lstStyle/>
                    <a:p>
                      <a:pPr marL="17780" marR="0" lvl="0" indent="0" algn="just" defTabSz="914400" eaLnBrk="1" fontAlgn="auto" latinLnBrk="0" hangingPunct="1">
                        <a:lnSpc>
                          <a:spcPts val="1480"/>
                        </a:lnSpc>
                        <a:spcBef>
                          <a:spcPts val="0"/>
                        </a:spcBef>
                        <a:spcAft>
                          <a:spcPts val="0"/>
                        </a:spcAft>
                        <a:buClrTx/>
                        <a:buSzTx/>
                        <a:buFontTx/>
                        <a:buNone/>
                        <a:tabLst/>
                        <a:defRPr/>
                      </a:pPr>
                      <a:r>
                        <a:rPr lang="ru-RU" sz="1000" spc="-5" dirty="0" smtClean="0">
                          <a:latin typeface="Century Gothic" panose="020B0502020202020204" pitchFamily="34" charset="0"/>
                          <a:cs typeface="Cambria"/>
                        </a:rPr>
                        <a:t>Подпрограмма 1 </a:t>
                      </a:r>
                      <a:r>
                        <a:rPr lang="ru-RU" sz="1000" b="0" spc="-5" dirty="0" smtClean="0">
                          <a:latin typeface="Century Gothic" panose="020B0502020202020204" pitchFamily="34" charset="0"/>
                          <a:cs typeface="Cambria"/>
                        </a:rPr>
                        <a:t>«</a:t>
                      </a:r>
                      <a:r>
                        <a:rPr lang="ru-RU" sz="1000" b="0" spc="-5" dirty="0" smtClean="0">
                          <a:latin typeface="Century Gothic" panose="020B0502020202020204" pitchFamily="34" charset="0"/>
                          <a:cs typeface="Franklin Gothic Medium"/>
                        </a:rPr>
                        <a:t>Межнациональные отношения, поддержка казачества, профилактика экстремизма в городе Невинномысске»</a:t>
                      </a:r>
                      <a:endParaRPr lang="ru-RU" sz="1000" b="0" dirty="0" smtClean="0">
                        <a:latin typeface="Century Gothic" panose="020B0502020202020204" pitchFamily="34" charset="0"/>
                        <a:cs typeface="Franklin Gothic Medium"/>
                      </a:endParaRPr>
                    </a:p>
                  </a:txBody>
                  <a:tcPr marL="0" marR="0" marT="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gn="ctr">
                        <a:lnSpc>
                          <a:spcPct val="100000"/>
                        </a:lnSpc>
                        <a:spcBef>
                          <a:spcPts val="60"/>
                        </a:spcBef>
                      </a:pPr>
                      <a:r>
                        <a:rPr lang="ru-RU" sz="1150" spc="-5" dirty="0" smtClean="0">
                          <a:latin typeface="Century Gothic" panose="020B0502020202020204" pitchFamily="34" charset="0"/>
                          <a:cs typeface="Cambria"/>
                        </a:rPr>
                        <a:t>3,8</a:t>
                      </a:r>
                      <a:endParaRPr sz="1150" dirty="0">
                        <a:latin typeface="Century Gothic" panose="020B0502020202020204" pitchFamily="34" charset="0"/>
                        <a:cs typeface="Cambria"/>
                      </a:endParaRPr>
                    </a:p>
                  </a:txBody>
                  <a:tcPr marL="0" marR="0" marT="762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gn="ctr">
                        <a:lnSpc>
                          <a:spcPct val="100000"/>
                        </a:lnSpc>
                        <a:spcBef>
                          <a:spcPts val="60"/>
                        </a:spcBef>
                      </a:pPr>
                      <a:r>
                        <a:rPr lang="ru-RU" sz="1150" spc="-5" dirty="0" smtClean="0">
                          <a:latin typeface="Century Gothic" panose="020B0502020202020204" pitchFamily="34" charset="0"/>
                          <a:cs typeface="Cambria"/>
                        </a:rPr>
                        <a:t>3,8</a:t>
                      </a:r>
                      <a:endParaRPr sz="1150" dirty="0">
                        <a:latin typeface="Century Gothic" panose="020B0502020202020204" pitchFamily="34" charset="0"/>
                        <a:cs typeface="Cambria"/>
                      </a:endParaRPr>
                    </a:p>
                  </a:txBody>
                  <a:tcPr marL="0" marR="0" marT="762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marL="1270" algn="ctr">
                        <a:lnSpc>
                          <a:spcPct val="100000"/>
                        </a:lnSpc>
                        <a:spcBef>
                          <a:spcPts val="60"/>
                        </a:spcBef>
                      </a:pPr>
                      <a:r>
                        <a:rPr lang="ru-RU" sz="1150" spc="-5" dirty="0" smtClean="0">
                          <a:latin typeface="Century Gothic" panose="020B0502020202020204" pitchFamily="34" charset="0"/>
                          <a:cs typeface="Cambria"/>
                        </a:rPr>
                        <a:t>3,8</a:t>
                      </a:r>
                      <a:endParaRPr sz="1150" dirty="0">
                        <a:latin typeface="Century Gothic" panose="020B0502020202020204" pitchFamily="34" charset="0"/>
                        <a:cs typeface="Cambria"/>
                      </a:endParaRPr>
                    </a:p>
                  </a:txBody>
                  <a:tcPr marL="0" marR="0" marT="762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r>
              <a:tr h="475096">
                <a:tc>
                  <a:txBody>
                    <a:bodyPr/>
                    <a:lstStyle/>
                    <a:p>
                      <a:pPr marL="17780" marR="36830">
                        <a:lnSpc>
                          <a:spcPts val="1460"/>
                        </a:lnSpc>
                        <a:spcBef>
                          <a:spcPts val="20"/>
                        </a:spcBef>
                      </a:pPr>
                      <a:r>
                        <a:rPr lang="ru-RU" sz="1000" spc="-10" dirty="0" smtClean="0">
                          <a:latin typeface="Century Gothic" panose="020B0502020202020204" pitchFamily="34" charset="0"/>
                          <a:cs typeface="Cambria"/>
                        </a:rPr>
                        <a:t>Подпрограмма 2 «Профилактика терроризма, правонарушений и наркомании в городе Невинномысске»</a:t>
                      </a:r>
                      <a:endParaRPr sz="1000" dirty="0">
                        <a:latin typeface="Century Gothic" panose="020B0502020202020204" pitchFamily="34" charset="0"/>
                        <a:cs typeface="Cambria"/>
                      </a:endParaRPr>
                    </a:p>
                  </a:txBody>
                  <a:tcPr marL="0" marR="0" marT="254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gn="ctr">
                        <a:lnSpc>
                          <a:spcPct val="100000"/>
                        </a:lnSpc>
                        <a:spcBef>
                          <a:spcPts val="30"/>
                        </a:spcBef>
                      </a:pPr>
                      <a:endParaRPr sz="125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0,1</a:t>
                      </a:r>
                      <a:endParaRPr sz="1150" dirty="0">
                        <a:latin typeface="Century Gothic" panose="020B0502020202020204" pitchFamily="34" charset="0"/>
                        <a:cs typeface="Cambria"/>
                      </a:endParaRPr>
                    </a:p>
                  </a:txBody>
                  <a:tcPr marL="0" marR="0" marT="381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gn="ctr">
                        <a:lnSpc>
                          <a:spcPct val="100000"/>
                        </a:lnSpc>
                        <a:spcBef>
                          <a:spcPts val="30"/>
                        </a:spcBef>
                      </a:pPr>
                      <a:endParaRPr sz="125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0,1</a:t>
                      </a:r>
                      <a:endParaRPr sz="1150" dirty="0">
                        <a:latin typeface="Century Gothic" panose="020B0502020202020204" pitchFamily="34" charset="0"/>
                        <a:cs typeface="Cambria"/>
                      </a:endParaRPr>
                    </a:p>
                  </a:txBody>
                  <a:tcPr marL="0" marR="0" marT="381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gn="ctr">
                        <a:lnSpc>
                          <a:spcPct val="100000"/>
                        </a:lnSpc>
                        <a:spcBef>
                          <a:spcPts val="30"/>
                        </a:spcBef>
                      </a:pPr>
                      <a:endParaRPr sz="1250" dirty="0">
                        <a:latin typeface="Century Gothic" panose="020B0502020202020204" pitchFamily="34" charset="0"/>
                        <a:cs typeface="Times New Roman"/>
                      </a:endParaRPr>
                    </a:p>
                    <a:p>
                      <a:pPr marL="2540" algn="ctr">
                        <a:lnSpc>
                          <a:spcPct val="100000"/>
                        </a:lnSpc>
                      </a:pPr>
                      <a:r>
                        <a:rPr lang="ru-RU" sz="1150" spc="-5" dirty="0" smtClean="0">
                          <a:latin typeface="Century Gothic" panose="020B0502020202020204" pitchFamily="34" charset="0"/>
                          <a:cs typeface="Cambria"/>
                        </a:rPr>
                        <a:t>0,1</a:t>
                      </a:r>
                      <a:endParaRPr sz="1150" dirty="0">
                        <a:latin typeface="Century Gothic" panose="020B0502020202020204" pitchFamily="34" charset="0"/>
                        <a:cs typeface="Cambria"/>
                      </a:endParaRPr>
                    </a:p>
                  </a:txBody>
                  <a:tcPr marL="0" marR="0" marT="381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r>
            </a:tbl>
          </a:graphicData>
        </a:graphic>
      </p:graphicFrame>
      <p:sp>
        <p:nvSpPr>
          <p:cNvPr id="4" name="object 4"/>
          <p:cNvSpPr txBox="1"/>
          <p:nvPr/>
        </p:nvSpPr>
        <p:spPr>
          <a:xfrm>
            <a:off x="239253" y="4372107"/>
            <a:ext cx="7046595" cy="3338414"/>
          </a:xfrm>
          <a:prstGeom prst="rect">
            <a:avLst/>
          </a:prstGeom>
        </p:spPr>
        <p:txBody>
          <a:bodyPr vert="horz" wrap="square" lIns="0" tIns="20320" rIns="0" bIns="0" rtlCol="0">
            <a:spAutoFit/>
          </a:bodyPr>
          <a:lstStyle/>
          <a:p>
            <a:pPr marL="102235" marR="5080" indent="269240" algn="just">
              <a:lnSpc>
                <a:spcPct val="95800"/>
              </a:lnSpc>
              <a:spcBef>
                <a:spcPts val="160"/>
              </a:spcBef>
            </a:pPr>
            <a:r>
              <a:rPr lang="ru-RU" sz="1200" spc="-10" dirty="0">
                <a:latin typeface="Century Gothic" panose="020B0502020202020204" pitchFamily="34" charset="0"/>
                <a:cs typeface="Times New Roman"/>
              </a:rPr>
              <a:t>З</a:t>
            </a:r>
            <a:r>
              <a:rPr lang="ru-RU" sz="1200" spc="-5" dirty="0">
                <a:latin typeface="Century Gothic" panose="020B0502020202020204" pitchFamily="34" charset="0"/>
                <a:cs typeface="Times New Roman"/>
              </a:rPr>
              <a:t>адачи</a:t>
            </a:r>
            <a:r>
              <a:rPr lang="ru-RU" sz="1200" dirty="0">
                <a:latin typeface="Century Gothic" panose="020B0502020202020204" pitchFamily="34" charset="0"/>
                <a:cs typeface="Times New Roman"/>
              </a:rPr>
              <a:t>	</a:t>
            </a:r>
            <a:r>
              <a:rPr lang="ru-RU" sz="1200" dirty="0" smtClean="0">
                <a:latin typeface="Century Gothic" panose="020B0502020202020204" pitchFamily="34" charset="0"/>
                <a:cs typeface="Times New Roman"/>
              </a:rPr>
              <a:t>по укреплению правопорядка, профилактики правонарушений </a:t>
            </a:r>
            <a:r>
              <a:rPr lang="ru-RU" sz="1200" spc="-5" dirty="0" smtClean="0">
                <a:latin typeface="Century Gothic" panose="020B0502020202020204" pitchFamily="34" charset="0"/>
                <a:cs typeface="Times New Roman"/>
              </a:rPr>
              <a:t>и</a:t>
            </a:r>
            <a:r>
              <a:rPr lang="ru-RU" sz="1200" dirty="0" smtClean="0">
                <a:latin typeface="Century Gothic" panose="020B0502020202020204" pitchFamily="34" charset="0"/>
                <a:cs typeface="Times New Roman"/>
              </a:rPr>
              <a:t> </a:t>
            </a:r>
            <a:r>
              <a:rPr lang="ru-RU" sz="1200" spc="-5" dirty="0" smtClean="0">
                <a:latin typeface="Century Gothic" panose="020B0502020202020204" pitchFamily="34" charset="0"/>
                <a:cs typeface="Times New Roman"/>
              </a:rPr>
              <a:t>те</a:t>
            </a:r>
            <a:r>
              <a:rPr lang="ru-RU" sz="1200" dirty="0" smtClean="0">
                <a:latin typeface="Century Gothic" panose="020B0502020202020204" pitchFamily="34" charset="0"/>
                <a:cs typeface="Times New Roman"/>
              </a:rPr>
              <a:t>р</a:t>
            </a:r>
            <a:r>
              <a:rPr lang="ru-RU" sz="1200" spc="-5" dirty="0" smtClean="0">
                <a:latin typeface="Century Gothic" panose="020B0502020202020204" pitchFamily="34" charset="0"/>
                <a:cs typeface="Times New Roman"/>
              </a:rPr>
              <a:t>рори</a:t>
            </a:r>
            <a:r>
              <a:rPr lang="ru-RU" sz="1200" dirty="0" smtClean="0">
                <a:latin typeface="Century Gothic" panose="020B0502020202020204" pitchFamily="34" charset="0"/>
                <a:cs typeface="Times New Roman"/>
              </a:rPr>
              <a:t>з</a:t>
            </a:r>
            <a:r>
              <a:rPr lang="ru-RU" sz="1200" spc="-10" dirty="0" smtClean="0">
                <a:latin typeface="Century Gothic" panose="020B0502020202020204" pitchFamily="34" charset="0"/>
                <a:cs typeface="Times New Roman"/>
              </a:rPr>
              <a:t>м</a:t>
            </a:r>
            <a:r>
              <a:rPr lang="ru-RU" sz="1200" spc="-5" dirty="0" smtClean="0">
                <a:latin typeface="Century Gothic" panose="020B0502020202020204" pitchFamily="34" charset="0"/>
                <a:cs typeface="Times New Roman"/>
              </a:rPr>
              <a:t>а  </a:t>
            </a:r>
            <a:r>
              <a:rPr lang="ru-RU" sz="1200" spc="-5" dirty="0">
                <a:latin typeface="Century Gothic" panose="020B0502020202020204" pitchFamily="34" charset="0"/>
                <a:cs typeface="Times New Roman"/>
              </a:rPr>
              <a:t>решаются</a:t>
            </a:r>
            <a:r>
              <a:rPr lang="ru-RU" sz="1200" spc="-60" dirty="0">
                <a:latin typeface="Century Gothic" panose="020B0502020202020204" pitchFamily="34" charset="0"/>
                <a:cs typeface="Times New Roman"/>
              </a:rPr>
              <a:t> </a:t>
            </a:r>
            <a:r>
              <a:rPr lang="ru-RU" sz="1200" spc="-5" dirty="0">
                <a:latin typeface="Century Gothic" panose="020B0502020202020204" pitchFamily="34" charset="0"/>
                <a:cs typeface="Times New Roman"/>
              </a:rPr>
              <a:t>в</a:t>
            </a:r>
            <a:r>
              <a:rPr lang="ru-RU" sz="1200" spc="-55" dirty="0">
                <a:latin typeface="Century Gothic" panose="020B0502020202020204" pitchFamily="34" charset="0"/>
                <a:cs typeface="Times New Roman"/>
              </a:rPr>
              <a:t> </a:t>
            </a:r>
            <a:r>
              <a:rPr lang="ru-RU" sz="1200" spc="-5" dirty="0">
                <a:latin typeface="Century Gothic" panose="020B0502020202020204" pitchFamily="34" charset="0"/>
                <a:cs typeface="Times New Roman"/>
              </a:rPr>
              <a:t>рамках</a:t>
            </a:r>
            <a:r>
              <a:rPr lang="ru-RU" sz="1200" spc="-40" dirty="0">
                <a:latin typeface="Century Gothic" panose="020B0502020202020204" pitchFamily="34" charset="0"/>
                <a:cs typeface="Times New Roman"/>
              </a:rPr>
              <a:t> </a:t>
            </a:r>
            <a:r>
              <a:rPr lang="ru-RU" sz="1200" spc="-10" dirty="0">
                <a:latin typeface="Century Gothic" panose="020B0502020202020204" pitchFamily="34" charset="0"/>
                <a:cs typeface="Times New Roman"/>
              </a:rPr>
              <a:t>муниципальной</a:t>
            </a:r>
            <a:r>
              <a:rPr lang="ru-RU" sz="1200" spc="-65" dirty="0">
                <a:latin typeface="Century Gothic" panose="020B0502020202020204" pitchFamily="34" charset="0"/>
                <a:cs typeface="Times New Roman"/>
              </a:rPr>
              <a:t> </a:t>
            </a:r>
            <a:r>
              <a:rPr lang="ru-RU" sz="1200" spc="-5" dirty="0">
                <a:latin typeface="Century Gothic" panose="020B0502020202020204" pitchFamily="34" charset="0"/>
                <a:cs typeface="Times New Roman"/>
              </a:rPr>
              <a:t>программы</a:t>
            </a:r>
            <a:r>
              <a:rPr sz="1200" spc="-5" dirty="0" smtClean="0">
                <a:latin typeface="Century Gothic" panose="020B0502020202020204" pitchFamily="34" charset="0"/>
                <a:cs typeface="Times New Roman"/>
              </a:rPr>
              <a:t> </a:t>
            </a:r>
            <a:r>
              <a:rPr lang="ru-RU" sz="1200" spc="-5" dirty="0" smtClean="0">
                <a:latin typeface="Century Gothic" panose="020B0502020202020204" pitchFamily="34" charset="0"/>
                <a:cs typeface="Franklin Gothic Medium"/>
              </a:rPr>
              <a:t>«</a:t>
            </a:r>
            <a:r>
              <a:rPr lang="ru-RU" sz="1200" spc="-5" dirty="0">
                <a:latin typeface="Century Gothic" panose="020B0502020202020204" pitchFamily="34" charset="0"/>
                <a:cs typeface="Franklin Gothic Medium"/>
              </a:rPr>
              <a:t>Межнациональные отношения, поддержка казачества, профилактика терроризма, экстремизма, правонарушений и наркомании» в городе Невинномысске</a:t>
            </a:r>
            <a:endParaRPr lang="ru-RU" sz="1200" dirty="0">
              <a:latin typeface="Century Gothic" panose="020B0502020202020204" pitchFamily="34" charset="0"/>
              <a:cs typeface="Franklin Gothic Medium"/>
            </a:endParaRPr>
          </a:p>
          <a:p>
            <a:pPr marL="102235" marR="5080" indent="269240" algn="just">
              <a:lnSpc>
                <a:spcPct val="95800"/>
              </a:lnSpc>
              <a:spcBef>
                <a:spcPts val="160"/>
              </a:spcBef>
            </a:pPr>
            <a:r>
              <a:rPr sz="1200" spc="-10" dirty="0" smtClean="0">
                <a:latin typeface="Century Gothic" panose="020B0502020202020204" pitchFamily="34" charset="0"/>
                <a:cs typeface="Times New Roman"/>
              </a:rPr>
              <a:t>.</a:t>
            </a:r>
            <a:endParaRPr sz="1200" dirty="0">
              <a:latin typeface="Century Gothic" panose="020B0502020202020204" pitchFamily="34" charset="0"/>
              <a:cs typeface="Times New Roman"/>
            </a:endParaRPr>
          </a:p>
          <a:p>
            <a:pPr marL="372110">
              <a:lnSpc>
                <a:spcPts val="1465"/>
              </a:lnSpc>
            </a:pPr>
            <a:r>
              <a:rPr sz="1000" spc="-10" dirty="0">
                <a:latin typeface="Century Gothic" panose="020B0502020202020204" pitchFamily="34" charset="0"/>
                <a:cs typeface="Times New Roman"/>
              </a:rPr>
              <a:t>Целями </a:t>
            </a:r>
            <a:r>
              <a:rPr sz="1000" spc="-5" dirty="0">
                <a:latin typeface="Century Gothic" panose="020B0502020202020204" pitchFamily="34" charset="0"/>
                <a:cs typeface="Times New Roman"/>
              </a:rPr>
              <a:t>муниципальной программы</a:t>
            </a:r>
            <a:r>
              <a:rPr sz="1000" spc="15" dirty="0">
                <a:latin typeface="Century Gothic" panose="020B0502020202020204" pitchFamily="34" charset="0"/>
                <a:cs typeface="Times New Roman"/>
              </a:rPr>
              <a:t> </a:t>
            </a:r>
            <a:r>
              <a:rPr sz="1000" spc="-5" dirty="0">
                <a:latin typeface="Century Gothic" panose="020B0502020202020204" pitchFamily="34" charset="0"/>
                <a:cs typeface="Times New Roman"/>
              </a:rPr>
              <a:t>являются:</a:t>
            </a:r>
            <a:endParaRPr sz="1000" dirty="0">
              <a:latin typeface="Century Gothic" panose="020B0502020202020204" pitchFamily="34" charset="0"/>
              <a:cs typeface="Times New Roman"/>
            </a:endParaRPr>
          </a:p>
          <a:p>
            <a:pPr marL="372110" marR="8890" indent="-228600">
              <a:lnSpc>
                <a:spcPts val="1500"/>
              </a:lnSpc>
              <a:spcBef>
                <a:spcPts val="65"/>
              </a:spcBef>
              <a:buClr>
                <a:srgbClr val="538CD3"/>
              </a:buClr>
              <a:buFont typeface="Wingdings"/>
              <a:buChar char=""/>
              <a:tabLst>
                <a:tab pos="372745" algn="l"/>
              </a:tabLst>
            </a:pPr>
            <a:r>
              <a:rPr lang="ru-RU" sz="1000" spc="-5" dirty="0" smtClean="0">
                <a:latin typeface="Century Gothic" panose="020B0502020202020204" pitchFamily="34" charset="0"/>
                <a:cs typeface="Times New Roman"/>
              </a:rPr>
              <a:t>стабилизация и гармонизация межнациональных и межконфессиональных отношений в городе, укрепление общероссийской гражданской идентичности населения города</a:t>
            </a:r>
            <a:r>
              <a:rPr sz="1000" spc="-5" dirty="0" smtClean="0">
                <a:latin typeface="Century Gothic" panose="020B0502020202020204" pitchFamily="34" charset="0"/>
                <a:cs typeface="Times New Roman"/>
              </a:rPr>
              <a:t>;</a:t>
            </a:r>
            <a:endParaRPr sz="1000" dirty="0">
              <a:latin typeface="Century Gothic" panose="020B0502020202020204" pitchFamily="34" charset="0"/>
              <a:cs typeface="Times New Roman"/>
            </a:endParaRPr>
          </a:p>
          <a:p>
            <a:pPr marL="372110" marR="5080" indent="-228600">
              <a:lnSpc>
                <a:spcPts val="1490"/>
              </a:lnSpc>
              <a:spcBef>
                <a:spcPts val="5"/>
              </a:spcBef>
              <a:buClr>
                <a:srgbClr val="538CD3"/>
              </a:buClr>
              <a:buFont typeface="Wingdings"/>
              <a:buChar char=""/>
              <a:tabLst>
                <a:tab pos="372745" algn="l"/>
              </a:tabLst>
            </a:pPr>
            <a:r>
              <a:rPr lang="ru-RU" sz="1000" spc="-5" dirty="0" smtClean="0">
                <a:latin typeface="Century Gothic" panose="020B0502020202020204" pitchFamily="34" charset="0"/>
                <a:cs typeface="Times New Roman"/>
              </a:rPr>
              <a:t>привлечение казачества к обеспечению общественной безопасности;</a:t>
            </a:r>
            <a:endParaRPr sz="1000" dirty="0">
              <a:latin typeface="Century Gothic" panose="020B0502020202020204" pitchFamily="34" charset="0"/>
              <a:cs typeface="Times New Roman"/>
            </a:endParaRPr>
          </a:p>
          <a:p>
            <a:pPr marL="372110" indent="-228600">
              <a:lnSpc>
                <a:spcPts val="1525"/>
              </a:lnSpc>
              <a:buClr>
                <a:srgbClr val="538CD3"/>
              </a:buClr>
              <a:buFont typeface="Wingdings"/>
              <a:buChar char=""/>
              <a:tabLst>
                <a:tab pos="372745" algn="l"/>
              </a:tabLst>
            </a:pPr>
            <a:r>
              <a:rPr lang="ru-RU" sz="1000" spc="-20" dirty="0" smtClean="0">
                <a:latin typeface="Century Gothic" panose="020B0502020202020204" pitchFamily="34" charset="0"/>
                <a:cs typeface="Times New Roman"/>
              </a:rPr>
              <a:t>недопущение террористических проявлений на территории города;</a:t>
            </a:r>
          </a:p>
          <a:p>
            <a:pPr marL="372110" indent="-228600">
              <a:lnSpc>
                <a:spcPts val="1525"/>
              </a:lnSpc>
              <a:buClr>
                <a:srgbClr val="538CD3"/>
              </a:buClr>
              <a:buFont typeface="Wingdings"/>
              <a:buChar char=""/>
              <a:tabLst>
                <a:tab pos="372745" algn="l"/>
              </a:tabLst>
            </a:pPr>
            <a:r>
              <a:rPr lang="ru-RU" sz="1000" dirty="0" smtClean="0">
                <a:latin typeface="Century Gothic" panose="020B0502020202020204" pitchFamily="34" charset="0"/>
                <a:cs typeface="Times New Roman"/>
              </a:rPr>
              <a:t>укрепление общественного порядка.</a:t>
            </a:r>
            <a:endParaRPr sz="1000" dirty="0">
              <a:latin typeface="Century Gothic" panose="020B0502020202020204" pitchFamily="34" charset="0"/>
              <a:cs typeface="Times New Roman"/>
            </a:endParaRPr>
          </a:p>
          <a:p>
            <a:pPr>
              <a:lnSpc>
                <a:spcPct val="100000"/>
              </a:lnSpc>
              <a:spcBef>
                <a:spcPts val="30"/>
              </a:spcBef>
            </a:pPr>
            <a:endParaRPr sz="1300" dirty="0">
              <a:latin typeface="Times New Roman"/>
              <a:cs typeface="Times New Roman"/>
            </a:endParaRPr>
          </a:p>
          <a:p>
            <a:pPr marL="12700">
              <a:lnSpc>
                <a:spcPct val="100000"/>
              </a:lnSpc>
            </a:pPr>
            <a:r>
              <a:rPr sz="1500" b="1" spc="-5" dirty="0">
                <a:solidFill>
                  <a:srgbClr val="4AACC5"/>
                </a:solidFill>
                <a:latin typeface="Century Gothic" panose="020B0502020202020204" pitchFamily="34" charset="0"/>
                <a:cs typeface="Calibri"/>
              </a:rPr>
              <a:t>ОТДЕЛЬНЫЕ ЦЕЛЕВЫЕ ПОКАЗАТЕЛИ МУНИЦИПАЛЬНОЙ</a:t>
            </a:r>
            <a:r>
              <a:rPr sz="1500" b="1" spc="50" dirty="0">
                <a:solidFill>
                  <a:srgbClr val="4AACC5"/>
                </a:solidFill>
                <a:latin typeface="Century Gothic" panose="020B0502020202020204" pitchFamily="34" charset="0"/>
                <a:cs typeface="Calibri"/>
              </a:rPr>
              <a:t> </a:t>
            </a:r>
            <a:r>
              <a:rPr sz="1500" b="1" spc="-5" dirty="0">
                <a:solidFill>
                  <a:srgbClr val="4AACC5"/>
                </a:solidFill>
                <a:latin typeface="Century Gothic" panose="020B0502020202020204" pitchFamily="34" charset="0"/>
                <a:cs typeface="Calibri"/>
              </a:rPr>
              <a:t>ПРОГРАММЫ</a:t>
            </a:r>
            <a:endParaRPr sz="1500" dirty="0">
              <a:latin typeface="Century Gothic" panose="020B0502020202020204" pitchFamily="34" charset="0"/>
              <a:cs typeface="Calibri"/>
            </a:endParaRPr>
          </a:p>
          <a:p>
            <a:pPr marR="5080">
              <a:lnSpc>
                <a:spcPts val="2039"/>
              </a:lnSpc>
              <a:spcBef>
                <a:spcPts val="265"/>
              </a:spcBef>
            </a:pPr>
            <a:r>
              <a:rPr lang="ru-RU" sz="1500" b="1" u="sng" spc="-5" dirty="0" smtClean="0">
                <a:solidFill>
                  <a:srgbClr val="4AACC5"/>
                </a:solidFill>
                <a:latin typeface="Century Gothic" panose="020B0502020202020204" pitchFamily="34" charset="0"/>
                <a:cs typeface="Franklin Gothic Medium"/>
              </a:rPr>
              <a:t>«МЕЖНАЦИОНАЛЬНЫЕ ОТНОШЕНИЯ, ПОДДЕРЖКА КАЗАЧЕСТВА, ПРОФИЛАКТИКА ТЕРРОРИЗМА, ЭКСТРЕМИЗМА, ПРАВОНАРУШЕНИЙ И НАРКОМАНИИ» В ГОРОДЕ НЕВИННОМЫССКЕ</a:t>
            </a:r>
            <a:endParaRPr lang="ru-RU" sz="1500" b="1" dirty="0">
              <a:solidFill>
                <a:srgbClr val="4AACC5"/>
              </a:solidFill>
              <a:latin typeface="Century Gothic" panose="020B0502020202020204" pitchFamily="34" charset="0"/>
              <a:cs typeface="Franklin Gothic Medium"/>
            </a:endParaRPr>
          </a:p>
        </p:txBody>
      </p:sp>
      <p:graphicFrame>
        <p:nvGraphicFramePr>
          <p:cNvPr id="5" name="object 5"/>
          <p:cNvGraphicFramePr>
            <a:graphicFrameLocks noGrp="1"/>
          </p:cNvGraphicFramePr>
          <p:nvPr>
            <p:extLst>
              <p:ext uri="{D42A27DB-BD31-4B8C-83A1-F6EECF244321}">
                <p14:modId xmlns:p14="http://schemas.microsoft.com/office/powerpoint/2010/main" val="149356889"/>
              </p:ext>
            </p:extLst>
          </p:nvPr>
        </p:nvGraphicFramePr>
        <p:xfrm>
          <a:off x="338336" y="7820920"/>
          <a:ext cx="6950954" cy="2398770"/>
        </p:xfrm>
        <a:graphic>
          <a:graphicData uri="http://schemas.openxmlformats.org/drawingml/2006/table">
            <a:tbl>
              <a:tblPr firstRow="1" bandRow="1">
                <a:tableStyleId>{2D5ABB26-0587-4C30-8999-92F81FD0307C}</a:tableStyleId>
              </a:tblPr>
              <a:tblGrid>
                <a:gridCol w="4339714"/>
                <a:gridCol w="631317"/>
                <a:gridCol w="629405"/>
                <a:gridCol w="720852"/>
                <a:gridCol w="629666"/>
              </a:tblGrid>
              <a:tr h="215900">
                <a:tc rowSpan="2">
                  <a:txBody>
                    <a:bodyPr/>
                    <a:lstStyle/>
                    <a:p>
                      <a:pPr>
                        <a:lnSpc>
                          <a:spcPct val="100000"/>
                        </a:lnSpc>
                        <a:spcBef>
                          <a:spcPts val="20"/>
                        </a:spcBef>
                      </a:pPr>
                      <a:endParaRPr sz="1150" dirty="0">
                        <a:latin typeface="Century Gothic" panose="020B0502020202020204" pitchFamily="34" charset="0"/>
                        <a:cs typeface="Times New Roman"/>
                      </a:endParaRPr>
                    </a:p>
                    <a:p>
                      <a:pPr marL="882650">
                        <a:lnSpc>
                          <a:spcPct val="100000"/>
                        </a:lnSpc>
                      </a:pPr>
                      <a:r>
                        <a:rPr sz="1150" b="1" spc="-5" dirty="0">
                          <a:solidFill>
                            <a:srgbClr val="FFFFFF"/>
                          </a:solidFill>
                          <a:latin typeface="Century Gothic" panose="020B0502020202020204" pitchFamily="34" charset="0"/>
                          <a:cs typeface="Cambria"/>
                        </a:rPr>
                        <a:t>Наименование целевого</a:t>
                      </a:r>
                      <a:r>
                        <a:rPr sz="1150" b="1" spc="-25" dirty="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показателя</a:t>
                      </a:r>
                      <a:endParaRPr sz="1150" dirty="0">
                        <a:latin typeface="Century Gothic" panose="020B0502020202020204" pitchFamily="34" charset="0"/>
                        <a:cs typeface="Cambria"/>
                      </a:endParaRPr>
                    </a:p>
                  </a:txBody>
                  <a:tcPr marL="0" marR="0" marT="2540" marB="0">
                    <a:lnR w="6350">
                      <a:solidFill>
                        <a:srgbClr val="F2F2F2"/>
                      </a:solidFill>
                      <a:prstDash val="solid"/>
                    </a:lnR>
                    <a:solidFill>
                      <a:srgbClr val="4AACC5"/>
                    </a:solidFill>
                  </a:tcPr>
                </a:tc>
                <a:tc rowSpan="2">
                  <a:txBody>
                    <a:bodyPr/>
                    <a:lstStyle/>
                    <a:p>
                      <a:pPr marL="3810" algn="ctr">
                        <a:lnSpc>
                          <a:spcPct val="97800"/>
                        </a:lnSpc>
                        <a:spcBef>
                          <a:spcPts val="20"/>
                        </a:spcBef>
                      </a:pPr>
                      <a:r>
                        <a:rPr sz="1150" b="1" spc="-10" dirty="0">
                          <a:solidFill>
                            <a:srgbClr val="FFFFFF"/>
                          </a:solidFill>
                          <a:latin typeface="Century Gothic" panose="020B0502020202020204" pitchFamily="34" charset="0"/>
                          <a:cs typeface="Cambria"/>
                        </a:rPr>
                        <a:t>Е</a:t>
                      </a:r>
                      <a:r>
                        <a:rPr sz="1150" b="1" spc="-5" dirty="0">
                          <a:solidFill>
                            <a:srgbClr val="FFFFFF"/>
                          </a:solidFill>
                          <a:latin typeface="Century Gothic" panose="020B0502020202020204" pitchFamily="34" charset="0"/>
                          <a:cs typeface="Cambria"/>
                        </a:rPr>
                        <a:t>д</a:t>
                      </a:r>
                      <a:r>
                        <a:rPr sz="1150" b="1" dirty="0">
                          <a:solidFill>
                            <a:srgbClr val="FFFFFF"/>
                          </a:solidFill>
                          <a:latin typeface="Century Gothic" panose="020B0502020202020204" pitchFamily="34" charset="0"/>
                          <a:cs typeface="Cambria"/>
                        </a:rPr>
                        <a:t>и</a:t>
                      </a:r>
                      <a:r>
                        <a:rPr sz="1150" b="1" spc="-5" dirty="0">
                          <a:solidFill>
                            <a:srgbClr val="FFFFFF"/>
                          </a:solidFill>
                          <a:latin typeface="Century Gothic" panose="020B0502020202020204" pitchFamily="34" charset="0"/>
                          <a:cs typeface="Cambria"/>
                        </a:rPr>
                        <a:t>н</a:t>
                      </a:r>
                      <a:r>
                        <a:rPr sz="1150" b="1" dirty="0">
                          <a:solidFill>
                            <a:srgbClr val="FFFFFF"/>
                          </a:solidFill>
                          <a:latin typeface="Century Gothic" panose="020B0502020202020204" pitchFamily="34" charset="0"/>
                          <a:cs typeface="Cambria"/>
                        </a:rPr>
                        <a:t>ица  </a:t>
                      </a:r>
                      <a:r>
                        <a:rPr sz="1150" b="1" spc="-5" dirty="0">
                          <a:solidFill>
                            <a:srgbClr val="FFFFFF"/>
                          </a:solidFill>
                          <a:latin typeface="Century Gothic" panose="020B0502020202020204" pitchFamily="34" charset="0"/>
                          <a:cs typeface="Cambria"/>
                        </a:rPr>
                        <a:t>измере-  ния</a:t>
                      </a:r>
                      <a:endParaRPr sz="1150" dirty="0">
                        <a:latin typeface="Century Gothic" panose="020B0502020202020204" pitchFamily="34" charset="0"/>
                        <a:cs typeface="Cambria"/>
                      </a:endParaRPr>
                    </a:p>
                  </a:txBody>
                  <a:tcPr marL="0" marR="0" marT="2540" marB="0">
                    <a:lnL w="6350">
                      <a:solidFill>
                        <a:srgbClr val="F2F2F2"/>
                      </a:solidFill>
                      <a:prstDash val="solid"/>
                    </a:lnL>
                    <a:lnR w="6350">
                      <a:solidFill>
                        <a:srgbClr val="F2F2F2"/>
                      </a:solidFill>
                      <a:prstDash val="solid"/>
                    </a:lnR>
                    <a:solidFill>
                      <a:srgbClr val="4AACC5"/>
                    </a:solidFill>
                  </a:tcPr>
                </a:tc>
                <a:tc gridSpan="3">
                  <a:txBody>
                    <a:bodyPr/>
                    <a:lstStyle/>
                    <a:p>
                      <a:pPr marL="187325">
                        <a:lnSpc>
                          <a:spcPct val="100000"/>
                        </a:lnSpc>
                        <a:spcBef>
                          <a:spcPts val="145"/>
                        </a:spcBef>
                      </a:pPr>
                      <a:r>
                        <a:rPr sz="1150" b="1" spc="-5" dirty="0">
                          <a:solidFill>
                            <a:srgbClr val="FFFFFF"/>
                          </a:solidFill>
                          <a:latin typeface="Cambria"/>
                          <a:cs typeface="Cambria"/>
                        </a:rPr>
                        <a:t>Значение</a:t>
                      </a:r>
                      <a:r>
                        <a:rPr sz="1150" b="1" spc="-60" dirty="0">
                          <a:solidFill>
                            <a:srgbClr val="FFFFFF"/>
                          </a:solidFill>
                          <a:latin typeface="Cambria"/>
                          <a:cs typeface="Cambria"/>
                        </a:rPr>
                        <a:t> </a:t>
                      </a:r>
                      <a:r>
                        <a:rPr sz="1150" b="1" spc="-5" dirty="0">
                          <a:solidFill>
                            <a:srgbClr val="FFFFFF"/>
                          </a:solidFill>
                          <a:latin typeface="Cambria"/>
                          <a:cs typeface="Cambria"/>
                        </a:rPr>
                        <a:t>показателей</a:t>
                      </a:r>
                      <a:endParaRPr sz="1150">
                        <a:latin typeface="Cambria"/>
                        <a:cs typeface="Cambria"/>
                      </a:endParaRPr>
                    </a:p>
                  </a:txBody>
                  <a:tcPr marL="0" marR="0" marT="18415" marB="0">
                    <a:lnL w="6350">
                      <a:solidFill>
                        <a:srgbClr val="F2F2F2"/>
                      </a:solidFill>
                      <a:prstDash val="solid"/>
                    </a:lnL>
                    <a:lnB w="6350">
                      <a:solidFill>
                        <a:srgbClr val="F2F2F2"/>
                      </a:solidFill>
                      <a:prstDash val="solid"/>
                    </a:lnB>
                    <a:solidFill>
                      <a:srgbClr val="4AACC5"/>
                    </a:solidFill>
                  </a:tcPr>
                </a:tc>
                <a:tc hMerge="1">
                  <a:txBody>
                    <a:bodyPr/>
                    <a:lstStyle/>
                    <a:p>
                      <a:endParaRPr/>
                    </a:p>
                  </a:txBody>
                  <a:tcPr marL="0" marR="0" marT="0" marB="0"/>
                </a:tc>
                <a:tc hMerge="1">
                  <a:txBody>
                    <a:bodyPr/>
                    <a:lstStyle/>
                    <a:p>
                      <a:endParaRPr/>
                    </a:p>
                  </a:txBody>
                  <a:tcPr marL="0" marR="0" marT="0" marB="0"/>
                </a:tc>
              </a:tr>
              <a:tr h="292100">
                <a:tc vMerge="1">
                  <a:txBody>
                    <a:bodyPr/>
                    <a:lstStyle/>
                    <a:p>
                      <a:endParaRPr/>
                    </a:p>
                  </a:txBody>
                  <a:tcPr marL="0" marR="0" marT="2540" marB="0">
                    <a:lnR w="6350">
                      <a:solidFill>
                        <a:srgbClr val="F2F2F2"/>
                      </a:solidFill>
                      <a:prstDash val="solid"/>
                    </a:lnR>
                    <a:solidFill>
                      <a:srgbClr val="4AACC5"/>
                    </a:solidFill>
                  </a:tcPr>
                </a:tc>
                <a:tc vMerge="1">
                  <a:txBody>
                    <a:bodyPr/>
                    <a:lstStyle/>
                    <a:p>
                      <a:endParaRPr/>
                    </a:p>
                  </a:txBody>
                  <a:tcPr marL="0" marR="0" marT="2540" marB="0">
                    <a:lnL w="6350">
                      <a:solidFill>
                        <a:srgbClr val="F2F2F2"/>
                      </a:solidFill>
                      <a:prstDash val="solid"/>
                    </a:lnL>
                    <a:lnR w="6350">
                      <a:solidFill>
                        <a:srgbClr val="F2F2F2"/>
                      </a:solidFill>
                      <a:prstDash val="solid"/>
                    </a:lnR>
                    <a:solidFill>
                      <a:srgbClr val="4AACC5"/>
                    </a:solidFill>
                  </a:tcPr>
                </a:tc>
                <a:tc>
                  <a:txBody>
                    <a:bodyPr/>
                    <a:lstStyle/>
                    <a:p>
                      <a:pPr algn="ctr">
                        <a:lnSpc>
                          <a:spcPct val="100000"/>
                        </a:lnSpc>
                        <a:spcBef>
                          <a:spcPts val="459"/>
                        </a:spcBef>
                      </a:pPr>
                      <a:r>
                        <a:rPr sz="1100" b="1" spc="-10" dirty="0" smtClean="0">
                          <a:solidFill>
                            <a:srgbClr val="FFFFFF"/>
                          </a:solidFill>
                          <a:latin typeface="Century Gothic" panose="020B0502020202020204" pitchFamily="34" charset="0"/>
                          <a:cs typeface="Cambria"/>
                        </a:rPr>
                        <a:t>202</a:t>
                      </a:r>
                      <a:r>
                        <a:rPr lang="ru-RU" sz="1100" b="1" spc="-10" dirty="0" smtClean="0">
                          <a:solidFill>
                            <a:srgbClr val="FFFFFF"/>
                          </a:solidFill>
                          <a:latin typeface="Century Gothic" panose="020B0502020202020204" pitchFamily="34" charset="0"/>
                          <a:cs typeface="Cambria"/>
                        </a:rPr>
                        <a:t>2</a:t>
                      </a:r>
                      <a:r>
                        <a:rPr sz="1100" b="1" spc="-75" dirty="0" smtClean="0">
                          <a:solidFill>
                            <a:srgbClr val="FFFFFF"/>
                          </a:solidFill>
                          <a:latin typeface="Century Gothic" panose="020B0502020202020204" pitchFamily="34" charset="0"/>
                          <a:cs typeface="Cambria"/>
                        </a:rPr>
                        <a:t> </a:t>
                      </a:r>
                      <a:r>
                        <a:rPr sz="1100" b="1" spc="-10" dirty="0">
                          <a:solidFill>
                            <a:srgbClr val="FFFFFF"/>
                          </a:solidFill>
                          <a:latin typeface="Century Gothic" panose="020B0502020202020204" pitchFamily="34" charset="0"/>
                          <a:cs typeface="Cambria"/>
                        </a:rPr>
                        <a:t>год</a:t>
                      </a:r>
                      <a:endParaRPr sz="1100" dirty="0">
                        <a:latin typeface="Century Gothic" panose="020B0502020202020204" pitchFamily="34" charset="0"/>
                        <a:cs typeface="Cambria"/>
                      </a:endParaRPr>
                    </a:p>
                  </a:txBody>
                  <a:tcPr marL="0" marR="0" marT="58419" marB="0">
                    <a:lnL w="6350">
                      <a:solidFill>
                        <a:srgbClr val="F2F2F2"/>
                      </a:solidFill>
                      <a:prstDash val="solid"/>
                    </a:lnL>
                    <a:lnR w="6350">
                      <a:solidFill>
                        <a:srgbClr val="F2F2F2"/>
                      </a:solidFill>
                      <a:prstDash val="solid"/>
                    </a:lnR>
                    <a:lnT w="6350">
                      <a:solidFill>
                        <a:srgbClr val="F2F2F2"/>
                      </a:solidFill>
                      <a:prstDash val="solid"/>
                    </a:lnT>
                    <a:solidFill>
                      <a:srgbClr val="4AACC5"/>
                    </a:solidFill>
                  </a:tcPr>
                </a:tc>
                <a:tc>
                  <a:txBody>
                    <a:bodyPr/>
                    <a:lstStyle/>
                    <a:p>
                      <a:pPr algn="ctr">
                        <a:lnSpc>
                          <a:spcPct val="100000"/>
                        </a:lnSpc>
                        <a:spcBef>
                          <a:spcPts val="459"/>
                        </a:spcBef>
                      </a:pPr>
                      <a:r>
                        <a:rPr sz="1100" b="1" spc="-10" dirty="0" smtClean="0">
                          <a:solidFill>
                            <a:srgbClr val="FFFFFF"/>
                          </a:solidFill>
                          <a:latin typeface="Century Gothic" panose="020B0502020202020204" pitchFamily="34" charset="0"/>
                          <a:cs typeface="Cambria"/>
                        </a:rPr>
                        <a:t>202</a:t>
                      </a:r>
                      <a:r>
                        <a:rPr lang="ru-RU" sz="1100" b="1" spc="-10" dirty="0" smtClean="0">
                          <a:solidFill>
                            <a:srgbClr val="FFFFFF"/>
                          </a:solidFill>
                          <a:latin typeface="Century Gothic" panose="020B0502020202020204" pitchFamily="34" charset="0"/>
                          <a:cs typeface="Cambria"/>
                        </a:rPr>
                        <a:t>3</a:t>
                      </a:r>
                      <a:r>
                        <a:rPr sz="1100" b="1" spc="-75" dirty="0" smtClean="0">
                          <a:solidFill>
                            <a:srgbClr val="FFFFFF"/>
                          </a:solidFill>
                          <a:latin typeface="Century Gothic" panose="020B0502020202020204" pitchFamily="34" charset="0"/>
                          <a:cs typeface="Cambria"/>
                        </a:rPr>
                        <a:t> </a:t>
                      </a:r>
                      <a:r>
                        <a:rPr sz="1100" b="1" spc="-10" dirty="0">
                          <a:solidFill>
                            <a:srgbClr val="FFFFFF"/>
                          </a:solidFill>
                          <a:latin typeface="Century Gothic" panose="020B0502020202020204" pitchFamily="34" charset="0"/>
                          <a:cs typeface="Cambria"/>
                        </a:rPr>
                        <a:t>год</a:t>
                      </a:r>
                      <a:endParaRPr sz="1100" dirty="0">
                        <a:latin typeface="Century Gothic" panose="020B0502020202020204" pitchFamily="34" charset="0"/>
                        <a:cs typeface="Cambria"/>
                      </a:endParaRPr>
                    </a:p>
                  </a:txBody>
                  <a:tcPr marL="0" marR="0" marT="58419" marB="0">
                    <a:lnL w="6350">
                      <a:solidFill>
                        <a:srgbClr val="F2F2F2"/>
                      </a:solidFill>
                      <a:prstDash val="solid"/>
                    </a:lnL>
                    <a:lnR w="6350">
                      <a:solidFill>
                        <a:srgbClr val="F2F2F2"/>
                      </a:solidFill>
                      <a:prstDash val="solid"/>
                    </a:lnR>
                    <a:lnT w="6350">
                      <a:solidFill>
                        <a:srgbClr val="F2F2F2"/>
                      </a:solidFill>
                      <a:prstDash val="solid"/>
                    </a:lnT>
                    <a:solidFill>
                      <a:srgbClr val="4AACC5"/>
                    </a:solidFill>
                  </a:tcPr>
                </a:tc>
                <a:tc>
                  <a:txBody>
                    <a:bodyPr/>
                    <a:lstStyle/>
                    <a:p>
                      <a:pPr algn="ctr">
                        <a:lnSpc>
                          <a:spcPct val="100000"/>
                        </a:lnSpc>
                        <a:spcBef>
                          <a:spcPts val="459"/>
                        </a:spcBef>
                      </a:pPr>
                      <a:r>
                        <a:rPr sz="1100" b="1" spc="-10" dirty="0" smtClean="0">
                          <a:solidFill>
                            <a:srgbClr val="FFFFFF"/>
                          </a:solidFill>
                          <a:latin typeface="Century Gothic" panose="020B0502020202020204" pitchFamily="34" charset="0"/>
                          <a:cs typeface="Cambria"/>
                        </a:rPr>
                        <a:t>202</a:t>
                      </a:r>
                      <a:r>
                        <a:rPr lang="ru-RU" sz="1100" b="1" spc="-10" dirty="0" smtClean="0">
                          <a:solidFill>
                            <a:srgbClr val="FFFFFF"/>
                          </a:solidFill>
                          <a:latin typeface="Century Gothic" panose="020B0502020202020204" pitchFamily="34" charset="0"/>
                          <a:cs typeface="Cambria"/>
                        </a:rPr>
                        <a:t>4</a:t>
                      </a:r>
                      <a:r>
                        <a:rPr sz="1100" b="1" spc="-75" dirty="0" smtClean="0">
                          <a:solidFill>
                            <a:srgbClr val="FFFFFF"/>
                          </a:solidFill>
                          <a:latin typeface="Century Gothic" panose="020B0502020202020204" pitchFamily="34" charset="0"/>
                          <a:cs typeface="Cambria"/>
                        </a:rPr>
                        <a:t> </a:t>
                      </a:r>
                      <a:r>
                        <a:rPr sz="1100" b="1" spc="-10" dirty="0">
                          <a:solidFill>
                            <a:srgbClr val="FFFFFF"/>
                          </a:solidFill>
                          <a:latin typeface="Century Gothic" panose="020B0502020202020204" pitchFamily="34" charset="0"/>
                          <a:cs typeface="Cambria"/>
                        </a:rPr>
                        <a:t>год</a:t>
                      </a:r>
                      <a:endParaRPr sz="1100" dirty="0">
                        <a:latin typeface="Century Gothic" panose="020B0502020202020204" pitchFamily="34" charset="0"/>
                        <a:cs typeface="Cambria"/>
                      </a:endParaRPr>
                    </a:p>
                  </a:txBody>
                  <a:tcPr marL="0" marR="0" marT="58419" marB="0">
                    <a:lnL w="6350">
                      <a:solidFill>
                        <a:srgbClr val="F2F2F2"/>
                      </a:solidFill>
                      <a:prstDash val="solid"/>
                    </a:lnL>
                    <a:lnT w="6350">
                      <a:solidFill>
                        <a:srgbClr val="F2F2F2"/>
                      </a:solidFill>
                      <a:prstDash val="solid"/>
                    </a:lnT>
                    <a:solidFill>
                      <a:srgbClr val="4AACC5"/>
                    </a:solidFill>
                  </a:tcPr>
                </a:tc>
              </a:tr>
              <a:tr h="736600">
                <a:tc>
                  <a:txBody>
                    <a:bodyPr/>
                    <a:lstStyle/>
                    <a:p>
                      <a:pPr marL="17780" marR="466725" algn="just">
                        <a:lnSpc>
                          <a:spcPts val="1460"/>
                        </a:lnSpc>
                        <a:spcBef>
                          <a:spcPts val="30"/>
                        </a:spcBef>
                      </a:pPr>
                      <a:r>
                        <a:rPr lang="ru-RU" sz="1200" spc="-5" dirty="0" smtClean="0">
                          <a:latin typeface="Century Gothic" panose="020B0502020202020204" pitchFamily="34" charset="0"/>
                          <a:cs typeface="Cambria"/>
                        </a:rPr>
                        <a:t>Количество выходов совместных с</a:t>
                      </a:r>
                      <a:r>
                        <a:rPr lang="ru-RU" sz="1200" spc="-5" baseline="0" dirty="0" smtClean="0">
                          <a:latin typeface="Century Gothic" panose="020B0502020202020204" pitchFamily="34" charset="0"/>
                          <a:cs typeface="Cambria"/>
                        </a:rPr>
                        <a:t> сотрудниками полиции по охране общественного порядка на территории города членов казачьего общества</a:t>
                      </a:r>
                      <a:endParaRPr sz="1200" dirty="0">
                        <a:latin typeface="Century Gothic" panose="020B0502020202020204" pitchFamily="34" charset="0"/>
                        <a:cs typeface="Cambria"/>
                      </a:endParaRPr>
                    </a:p>
                  </a:txBody>
                  <a:tcPr marL="0" marR="0" marT="3810" marB="0">
                    <a:lnL w="6350">
                      <a:solidFill>
                        <a:srgbClr val="B6DDE8"/>
                      </a:solidFill>
                      <a:prstDash val="solid"/>
                    </a:lnL>
                    <a:lnR w="6350">
                      <a:solidFill>
                        <a:srgbClr val="B6DDE8"/>
                      </a:solidFill>
                      <a:prstDash val="solid"/>
                    </a:lnR>
                    <a:lnB w="6350">
                      <a:solidFill>
                        <a:srgbClr val="B6DDE8"/>
                      </a:solidFill>
                      <a:prstDash val="solid"/>
                    </a:lnB>
                  </a:tcPr>
                </a:tc>
                <a:tc>
                  <a:txBody>
                    <a:bodyPr/>
                    <a:lstStyle/>
                    <a:p>
                      <a:pPr>
                        <a:lnSpc>
                          <a:spcPct val="100000"/>
                        </a:lnSpc>
                        <a:spcBef>
                          <a:spcPts val="25"/>
                        </a:spcBef>
                      </a:pPr>
                      <a:endParaRPr sz="190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единиц</a:t>
                      </a:r>
                      <a:endParaRPr sz="1150" dirty="0">
                        <a:latin typeface="Century Gothic" panose="020B0502020202020204" pitchFamily="34" charset="0"/>
                        <a:cs typeface="Cambria"/>
                      </a:endParaRPr>
                    </a:p>
                  </a:txBody>
                  <a:tcPr marL="0" marR="0" marT="3175" marB="0">
                    <a:lnL w="6350">
                      <a:solidFill>
                        <a:srgbClr val="B6DDE8"/>
                      </a:solidFill>
                      <a:prstDash val="solid"/>
                    </a:lnL>
                    <a:lnR w="6350">
                      <a:solidFill>
                        <a:srgbClr val="B6DDE8"/>
                      </a:solidFill>
                      <a:prstDash val="solid"/>
                    </a:lnR>
                    <a:lnB w="6350">
                      <a:solidFill>
                        <a:srgbClr val="B6DDE8"/>
                      </a:solidFill>
                      <a:prstDash val="solid"/>
                    </a:lnB>
                  </a:tcPr>
                </a:tc>
                <a:tc>
                  <a:txBody>
                    <a:bodyPr/>
                    <a:lstStyle/>
                    <a:p>
                      <a:pPr>
                        <a:lnSpc>
                          <a:spcPct val="100000"/>
                        </a:lnSpc>
                        <a:spcBef>
                          <a:spcPts val="25"/>
                        </a:spcBef>
                      </a:pPr>
                      <a:endParaRPr sz="190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96</a:t>
                      </a:r>
                      <a:endParaRPr sz="1150" dirty="0">
                        <a:latin typeface="Century Gothic" panose="020B0502020202020204" pitchFamily="34" charset="0"/>
                        <a:cs typeface="Cambria"/>
                      </a:endParaRPr>
                    </a:p>
                  </a:txBody>
                  <a:tcPr marL="0" marR="0" marT="3175" marB="0">
                    <a:lnL w="6350">
                      <a:solidFill>
                        <a:srgbClr val="B6DDE8"/>
                      </a:solidFill>
                      <a:prstDash val="solid"/>
                    </a:lnL>
                    <a:lnR w="6350">
                      <a:solidFill>
                        <a:srgbClr val="B6DDE8"/>
                      </a:solidFill>
                      <a:prstDash val="solid"/>
                    </a:lnR>
                    <a:lnB w="6350">
                      <a:solidFill>
                        <a:srgbClr val="B6DDE8"/>
                      </a:solidFill>
                      <a:prstDash val="solid"/>
                    </a:lnB>
                  </a:tcPr>
                </a:tc>
                <a:tc>
                  <a:txBody>
                    <a:bodyPr/>
                    <a:lstStyle/>
                    <a:p>
                      <a:pPr>
                        <a:lnSpc>
                          <a:spcPct val="100000"/>
                        </a:lnSpc>
                        <a:spcBef>
                          <a:spcPts val="25"/>
                        </a:spcBef>
                      </a:pPr>
                      <a:endParaRPr sz="190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96</a:t>
                      </a:r>
                      <a:endParaRPr sz="1150" dirty="0">
                        <a:latin typeface="Century Gothic" panose="020B0502020202020204" pitchFamily="34" charset="0"/>
                        <a:cs typeface="Cambria"/>
                      </a:endParaRPr>
                    </a:p>
                  </a:txBody>
                  <a:tcPr marL="0" marR="0" marT="3175" marB="0">
                    <a:lnL w="6350">
                      <a:solidFill>
                        <a:srgbClr val="B6DDE8"/>
                      </a:solidFill>
                      <a:prstDash val="solid"/>
                    </a:lnL>
                    <a:lnR w="6350">
                      <a:solidFill>
                        <a:srgbClr val="B6DDE8"/>
                      </a:solidFill>
                      <a:prstDash val="solid"/>
                    </a:lnR>
                    <a:lnB w="6350">
                      <a:solidFill>
                        <a:srgbClr val="B6DDE8"/>
                      </a:solidFill>
                      <a:prstDash val="solid"/>
                    </a:lnB>
                  </a:tcPr>
                </a:tc>
                <a:tc>
                  <a:txBody>
                    <a:bodyPr/>
                    <a:lstStyle/>
                    <a:p>
                      <a:pPr>
                        <a:lnSpc>
                          <a:spcPct val="100000"/>
                        </a:lnSpc>
                        <a:spcBef>
                          <a:spcPts val="25"/>
                        </a:spcBef>
                      </a:pPr>
                      <a:endParaRPr sz="190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96</a:t>
                      </a:r>
                      <a:endParaRPr sz="1150" dirty="0">
                        <a:latin typeface="Century Gothic" panose="020B0502020202020204" pitchFamily="34" charset="0"/>
                        <a:cs typeface="Cambria"/>
                      </a:endParaRPr>
                    </a:p>
                  </a:txBody>
                  <a:tcPr marL="0" marR="0" marT="3175" marB="0">
                    <a:lnL w="6350">
                      <a:solidFill>
                        <a:srgbClr val="B6DDE8"/>
                      </a:solidFill>
                      <a:prstDash val="solid"/>
                    </a:lnL>
                    <a:lnR w="6350">
                      <a:solidFill>
                        <a:srgbClr val="B6DDE8"/>
                      </a:solidFill>
                      <a:prstDash val="solid"/>
                    </a:lnR>
                    <a:lnB w="6350">
                      <a:solidFill>
                        <a:srgbClr val="B6DDE8"/>
                      </a:solidFill>
                      <a:prstDash val="solid"/>
                    </a:lnB>
                  </a:tcPr>
                </a:tc>
              </a:tr>
              <a:tr h="433127">
                <a:tc>
                  <a:txBody>
                    <a:bodyPr/>
                    <a:lstStyle/>
                    <a:p>
                      <a:pPr marL="17780" marR="315595">
                        <a:lnSpc>
                          <a:spcPts val="1470"/>
                        </a:lnSpc>
                        <a:spcBef>
                          <a:spcPts val="110"/>
                        </a:spcBef>
                      </a:pPr>
                      <a:r>
                        <a:rPr lang="ru-RU" sz="1200" spc="-5" dirty="0" smtClean="0">
                          <a:latin typeface="Century Gothic" panose="020B0502020202020204" pitchFamily="34" charset="0"/>
                          <a:cs typeface="Cambria"/>
                        </a:rPr>
                        <a:t>Число членов народных дружин города, на конец года</a:t>
                      </a:r>
                      <a:endParaRPr sz="1200" dirty="0">
                        <a:latin typeface="Century Gothic" panose="020B0502020202020204" pitchFamily="34" charset="0"/>
                        <a:cs typeface="Cambria"/>
                      </a:endParaRPr>
                    </a:p>
                  </a:txBody>
                  <a:tcPr marL="0" marR="0" marT="1397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nSpc>
                          <a:spcPct val="100000"/>
                        </a:lnSpc>
                        <a:spcBef>
                          <a:spcPts val="15"/>
                        </a:spcBef>
                      </a:pPr>
                      <a:endParaRPr sz="1350">
                        <a:latin typeface="Century Gothic" panose="020B0502020202020204" pitchFamily="34" charset="0"/>
                        <a:cs typeface="Times New Roman"/>
                      </a:endParaRPr>
                    </a:p>
                    <a:p>
                      <a:pPr algn="ctr">
                        <a:lnSpc>
                          <a:spcPct val="100000"/>
                        </a:lnSpc>
                      </a:pPr>
                      <a:r>
                        <a:rPr sz="1150" dirty="0">
                          <a:latin typeface="Century Gothic" panose="020B0502020202020204" pitchFamily="34" charset="0"/>
                          <a:cs typeface="Cambria"/>
                        </a:rPr>
                        <a:t>чел.</a:t>
                      </a:r>
                      <a:endParaRPr sz="1150">
                        <a:latin typeface="Century Gothic" panose="020B0502020202020204" pitchFamily="34" charset="0"/>
                        <a:cs typeface="Cambria"/>
                      </a:endParaRPr>
                    </a:p>
                  </a:txBody>
                  <a:tcPr marL="0" marR="0" marT="1905"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nSpc>
                          <a:spcPct val="100000"/>
                        </a:lnSpc>
                        <a:spcBef>
                          <a:spcPts val="15"/>
                        </a:spcBef>
                      </a:pPr>
                      <a:endParaRPr sz="13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200</a:t>
                      </a:r>
                      <a:endParaRPr sz="1150" dirty="0">
                        <a:latin typeface="Century Gothic" panose="020B0502020202020204" pitchFamily="34" charset="0"/>
                        <a:cs typeface="Cambria"/>
                      </a:endParaRPr>
                    </a:p>
                  </a:txBody>
                  <a:tcPr marL="0" marR="0" marT="1905"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nSpc>
                          <a:spcPct val="100000"/>
                        </a:lnSpc>
                        <a:spcBef>
                          <a:spcPts val="15"/>
                        </a:spcBef>
                      </a:pPr>
                      <a:endParaRPr sz="13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195</a:t>
                      </a:r>
                      <a:endParaRPr sz="1150" dirty="0">
                        <a:latin typeface="Century Gothic" panose="020B0502020202020204" pitchFamily="34" charset="0"/>
                        <a:cs typeface="Cambria"/>
                      </a:endParaRPr>
                    </a:p>
                  </a:txBody>
                  <a:tcPr marL="0" marR="0" marT="1905"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nSpc>
                          <a:spcPct val="100000"/>
                        </a:lnSpc>
                        <a:spcBef>
                          <a:spcPts val="15"/>
                        </a:spcBef>
                      </a:pPr>
                      <a:endParaRPr sz="13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191</a:t>
                      </a:r>
                      <a:endParaRPr sz="1150" dirty="0">
                        <a:latin typeface="Century Gothic" panose="020B0502020202020204" pitchFamily="34" charset="0"/>
                        <a:cs typeface="Cambria"/>
                      </a:endParaRPr>
                    </a:p>
                  </a:txBody>
                  <a:tcPr marL="0" marR="0" marT="1905"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r>
              <a:tr h="177800">
                <a:tc>
                  <a:txBody>
                    <a:bodyPr/>
                    <a:lstStyle/>
                    <a:p>
                      <a:pPr marL="17780" algn="just">
                        <a:lnSpc>
                          <a:spcPts val="1360"/>
                        </a:lnSpc>
                      </a:pPr>
                      <a:r>
                        <a:rPr lang="ru-RU" sz="1200" spc="-5" dirty="0" smtClean="0">
                          <a:latin typeface="Century Gothic" panose="020B0502020202020204" pitchFamily="34" charset="0"/>
                          <a:cs typeface="Cambria"/>
                        </a:rPr>
                        <a:t>Степень информированности образовательных организаций в сфере профилактики терроризма</a:t>
                      </a:r>
                      <a:endParaRPr sz="1200" dirty="0">
                        <a:latin typeface="Century Gothic" panose="020B0502020202020204" pitchFamily="34" charset="0"/>
                        <a:cs typeface="Cambria"/>
                      </a:endParaRPr>
                    </a:p>
                  </a:txBody>
                  <a:tcPr marL="0" marR="0" marT="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gn="ctr">
                        <a:lnSpc>
                          <a:spcPts val="1360"/>
                        </a:lnSpc>
                      </a:pPr>
                      <a:r>
                        <a:rPr sz="1150" dirty="0">
                          <a:latin typeface="Century Gothic" panose="020B0502020202020204" pitchFamily="34" charset="0"/>
                          <a:cs typeface="Cambria"/>
                        </a:rPr>
                        <a:t>%</a:t>
                      </a:r>
                      <a:endParaRPr sz="1150">
                        <a:latin typeface="Century Gothic" panose="020B0502020202020204" pitchFamily="34" charset="0"/>
                        <a:cs typeface="Cambria"/>
                      </a:endParaRPr>
                    </a:p>
                  </a:txBody>
                  <a:tcPr marL="0" marR="0" marT="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gn="ctr">
                        <a:lnSpc>
                          <a:spcPts val="1360"/>
                        </a:lnSpc>
                      </a:pPr>
                      <a:r>
                        <a:rPr sz="1150" spc="-5" dirty="0">
                          <a:latin typeface="Century Gothic" panose="020B0502020202020204" pitchFamily="34" charset="0"/>
                          <a:cs typeface="Cambria"/>
                        </a:rPr>
                        <a:t>100</a:t>
                      </a:r>
                      <a:endParaRPr sz="1150">
                        <a:latin typeface="Century Gothic" panose="020B0502020202020204" pitchFamily="34" charset="0"/>
                        <a:cs typeface="Cambria"/>
                      </a:endParaRPr>
                    </a:p>
                  </a:txBody>
                  <a:tcPr marL="0" marR="0" marT="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gn="ctr">
                        <a:lnSpc>
                          <a:spcPts val="1360"/>
                        </a:lnSpc>
                      </a:pPr>
                      <a:r>
                        <a:rPr sz="1150" spc="-5" dirty="0">
                          <a:latin typeface="Century Gothic" panose="020B0502020202020204" pitchFamily="34" charset="0"/>
                          <a:cs typeface="Cambria"/>
                        </a:rPr>
                        <a:t>100</a:t>
                      </a:r>
                      <a:endParaRPr sz="1150">
                        <a:latin typeface="Century Gothic" panose="020B0502020202020204" pitchFamily="34" charset="0"/>
                        <a:cs typeface="Cambria"/>
                      </a:endParaRPr>
                    </a:p>
                  </a:txBody>
                  <a:tcPr marL="0" marR="0" marT="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gn="ctr">
                        <a:lnSpc>
                          <a:spcPts val="1360"/>
                        </a:lnSpc>
                      </a:pPr>
                      <a:r>
                        <a:rPr sz="1150" spc="-5" dirty="0">
                          <a:latin typeface="Century Gothic" panose="020B0502020202020204" pitchFamily="34" charset="0"/>
                          <a:cs typeface="Cambria"/>
                        </a:rPr>
                        <a:t>100</a:t>
                      </a:r>
                      <a:endParaRPr sz="1150" dirty="0">
                        <a:latin typeface="Century Gothic" panose="020B0502020202020204" pitchFamily="34" charset="0"/>
                        <a:cs typeface="Cambria"/>
                      </a:endParaRPr>
                    </a:p>
                  </a:txBody>
                  <a:tcPr marL="0" marR="0" marT="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r>
              <a:tr h="177800">
                <a:tc>
                  <a:txBody>
                    <a:bodyPr/>
                    <a:lstStyle/>
                    <a:p>
                      <a:pPr marL="17780" algn="just">
                        <a:lnSpc>
                          <a:spcPts val="1375"/>
                        </a:lnSpc>
                      </a:pPr>
                      <a:r>
                        <a:rPr lang="ru-RU" sz="1200" spc="-5" dirty="0" smtClean="0">
                          <a:latin typeface="Century Gothic" panose="020B0502020202020204" pitchFamily="34" charset="0"/>
                          <a:cs typeface="Cambria"/>
                        </a:rPr>
                        <a:t>Доля правонарушений террористической направленности в общем количестве правонарушений</a:t>
                      </a:r>
                      <a:endParaRPr sz="1200" dirty="0">
                        <a:latin typeface="Century Gothic" panose="020B0502020202020204" pitchFamily="34" charset="0"/>
                        <a:cs typeface="Cambria"/>
                      </a:endParaRPr>
                    </a:p>
                  </a:txBody>
                  <a:tcPr marL="0" marR="0" marT="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gn="ctr">
                        <a:lnSpc>
                          <a:spcPts val="1360"/>
                        </a:lnSpc>
                        <a:spcBef>
                          <a:spcPts val="10"/>
                        </a:spcBef>
                      </a:pPr>
                      <a:r>
                        <a:rPr sz="1150" dirty="0">
                          <a:latin typeface="Century Gothic" panose="020B0502020202020204" pitchFamily="34" charset="0"/>
                          <a:cs typeface="Cambria"/>
                        </a:rPr>
                        <a:t>%</a:t>
                      </a:r>
                      <a:endParaRPr sz="1150">
                        <a:latin typeface="Century Gothic" panose="020B0502020202020204" pitchFamily="34" charset="0"/>
                        <a:cs typeface="Cambria"/>
                      </a:endParaRPr>
                    </a:p>
                  </a:txBody>
                  <a:tcPr marL="0" marR="0" marT="127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gn="ctr">
                        <a:lnSpc>
                          <a:spcPts val="1360"/>
                        </a:lnSpc>
                        <a:spcBef>
                          <a:spcPts val="10"/>
                        </a:spcBef>
                      </a:pPr>
                      <a:r>
                        <a:rPr lang="ru-RU" sz="1150" dirty="0" smtClean="0">
                          <a:latin typeface="Century Gothic" panose="020B0502020202020204" pitchFamily="34" charset="0"/>
                          <a:cs typeface="Cambria"/>
                        </a:rPr>
                        <a:t>0</a:t>
                      </a:r>
                      <a:endParaRPr sz="1150" dirty="0">
                        <a:latin typeface="Century Gothic" panose="020B0502020202020204" pitchFamily="34" charset="0"/>
                        <a:cs typeface="Cambria"/>
                      </a:endParaRPr>
                    </a:p>
                  </a:txBody>
                  <a:tcPr marL="0" marR="0" marT="127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gn="ctr">
                        <a:lnSpc>
                          <a:spcPts val="1360"/>
                        </a:lnSpc>
                        <a:spcBef>
                          <a:spcPts val="10"/>
                        </a:spcBef>
                      </a:pPr>
                      <a:r>
                        <a:rPr lang="ru-RU" sz="1150" dirty="0" smtClean="0">
                          <a:latin typeface="Century Gothic" panose="020B0502020202020204" pitchFamily="34" charset="0"/>
                          <a:cs typeface="Cambria"/>
                        </a:rPr>
                        <a:t>0</a:t>
                      </a:r>
                      <a:endParaRPr sz="1150" dirty="0">
                        <a:latin typeface="Century Gothic" panose="020B0502020202020204" pitchFamily="34" charset="0"/>
                        <a:cs typeface="Cambria"/>
                      </a:endParaRPr>
                    </a:p>
                  </a:txBody>
                  <a:tcPr marL="0" marR="0" marT="127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gn="ctr">
                        <a:lnSpc>
                          <a:spcPts val="1360"/>
                        </a:lnSpc>
                        <a:spcBef>
                          <a:spcPts val="10"/>
                        </a:spcBef>
                      </a:pPr>
                      <a:r>
                        <a:rPr lang="ru-RU" sz="1150" dirty="0" smtClean="0">
                          <a:latin typeface="Century Gothic" panose="020B0502020202020204" pitchFamily="34" charset="0"/>
                          <a:cs typeface="Cambria"/>
                        </a:rPr>
                        <a:t>0</a:t>
                      </a:r>
                      <a:endParaRPr sz="1150" dirty="0">
                        <a:latin typeface="Century Gothic" panose="020B0502020202020204" pitchFamily="34" charset="0"/>
                        <a:cs typeface="Cambria"/>
                      </a:endParaRPr>
                    </a:p>
                  </a:txBody>
                  <a:tcPr marL="0" marR="0" marT="127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r>
            </a:tbl>
          </a:graphicData>
        </a:graphic>
      </p:graphicFrame>
      <p:sp>
        <p:nvSpPr>
          <p:cNvPr id="10" name="object 2"/>
          <p:cNvSpPr/>
          <p:nvPr/>
        </p:nvSpPr>
        <p:spPr>
          <a:xfrm>
            <a:off x="7096759" y="450214"/>
            <a:ext cx="464184" cy="371475"/>
          </a:xfrm>
          <a:custGeom>
            <a:avLst/>
            <a:gdLst/>
            <a:ahLst/>
            <a:cxnLst/>
            <a:rect l="l" t="t" r="r" b="b"/>
            <a:pathLst>
              <a:path w="464184" h="371475">
                <a:moveTo>
                  <a:pt x="61975" y="371475"/>
                </a:moveTo>
                <a:lnTo>
                  <a:pt x="37826" y="366613"/>
                </a:lnTo>
                <a:lnTo>
                  <a:pt x="18129" y="353345"/>
                </a:lnTo>
                <a:lnTo>
                  <a:pt x="4861" y="333648"/>
                </a:lnTo>
                <a:lnTo>
                  <a:pt x="0" y="309499"/>
                </a:lnTo>
                <a:lnTo>
                  <a:pt x="0" y="61975"/>
                </a:lnTo>
                <a:lnTo>
                  <a:pt x="4861" y="37826"/>
                </a:lnTo>
                <a:lnTo>
                  <a:pt x="18129" y="18129"/>
                </a:lnTo>
                <a:lnTo>
                  <a:pt x="37826" y="4861"/>
                </a:lnTo>
                <a:lnTo>
                  <a:pt x="61975" y="0"/>
                </a:lnTo>
                <a:lnTo>
                  <a:pt x="463804" y="0"/>
                </a:lnTo>
              </a:path>
            </a:pathLst>
          </a:custGeom>
          <a:ln w="9525">
            <a:solidFill>
              <a:srgbClr val="D99593"/>
            </a:solidFill>
          </a:ln>
        </p:spPr>
        <p:txBody>
          <a:bodyPr wrap="square" lIns="0" tIns="0" rIns="0" bIns="0" rtlCol="0"/>
          <a:lstStyle/>
          <a:p>
            <a:endParaRPr/>
          </a:p>
        </p:txBody>
      </p:sp>
      <p:sp>
        <p:nvSpPr>
          <p:cNvPr id="11" name="object 5"/>
          <p:cNvSpPr/>
          <p:nvPr/>
        </p:nvSpPr>
        <p:spPr>
          <a:xfrm>
            <a:off x="7127113" y="488949"/>
            <a:ext cx="433705" cy="294005"/>
          </a:xfrm>
          <a:custGeom>
            <a:avLst/>
            <a:gdLst/>
            <a:ahLst/>
            <a:cxnLst/>
            <a:rect l="l" t="t" r="r" b="b"/>
            <a:pathLst>
              <a:path w="433704" h="294005">
                <a:moveTo>
                  <a:pt x="49021" y="294004"/>
                </a:moveTo>
                <a:lnTo>
                  <a:pt x="29950" y="290149"/>
                </a:lnTo>
                <a:lnTo>
                  <a:pt x="14366" y="279638"/>
                </a:lnTo>
                <a:lnTo>
                  <a:pt x="3855" y="264054"/>
                </a:lnTo>
                <a:lnTo>
                  <a:pt x="0" y="244982"/>
                </a:lnTo>
                <a:lnTo>
                  <a:pt x="0" y="49022"/>
                </a:lnTo>
                <a:lnTo>
                  <a:pt x="3855" y="29950"/>
                </a:lnTo>
                <a:lnTo>
                  <a:pt x="14366" y="14366"/>
                </a:lnTo>
                <a:lnTo>
                  <a:pt x="29950" y="3855"/>
                </a:lnTo>
                <a:lnTo>
                  <a:pt x="49021" y="0"/>
                </a:lnTo>
                <a:lnTo>
                  <a:pt x="433451" y="0"/>
                </a:lnTo>
              </a:path>
            </a:pathLst>
          </a:custGeom>
          <a:ln w="9525">
            <a:solidFill>
              <a:srgbClr val="D99593"/>
            </a:solidFill>
          </a:ln>
        </p:spPr>
        <p:txBody>
          <a:bodyPr wrap="square" lIns="0" tIns="0" rIns="0" bIns="0" rtlCol="0"/>
          <a:lstStyle/>
          <a:p>
            <a:endParaRPr/>
          </a:p>
        </p:txBody>
      </p:sp>
      <p:sp>
        <p:nvSpPr>
          <p:cNvPr id="12" name="object 3"/>
          <p:cNvSpPr/>
          <p:nvPr/>
        </p:nvSpPr>
        <p:spPr>
          <a:xfrm>
            <a:off x="7158735" y="821689"/>
            <a:ext cx="401955" cy="0"/>
          </a:xfrm>
          <a:custGeom>
            <a:avLst/>
            <a:gdLst/>
            <a:ahLst/>
            <a:cxnLst/>
            <a:rect l="l" t="t" r="r" b="b"/>
            <a:pathLst>
              <a:path w="401954">
                <a:moveTo>
                  <a:pt x="401828" y="0"/>
                </a:moveTo>
                <a:lnTo>
                  <a:pt x="0" y="0"/>
                </a:lnTo>
              </a:path>
            </a:pathLst>
          </a:custGeom>
          <a:ln w="9525">
            <a:solidFill>
              <a:srgbClr val="D99593"/>
            </a:solidFill>
          </a:ln>
        </p:spPr>
        <p:txBody>
          <a:bodyPr wrap="square" lIns="0" tIns="0" rIns="0" bIns="0" rtlCol="0"/>
          <a:lstStyle/>
          <a:p>
            <a:endParaRPr/>
          </a:p>
        </p:txBody>
      </p:sp>
      <p:sp>
        <p:nvSpPr>
          <p:cNvPr id="13" name="object 7"/>
          <p:cNvSpPr/>
          <p:nvPr/>
        </p:nvSpPr>
        <p:spPr>
          <a:xfrm>
            <a:off x="7109203" y="514162"/>
            <a:ext cx="360172" cy="303529"/>
          </a:xfrm>
          <a:prstGeom prst="rect">
            <a:avLst/>
          </a:prstGeom>
          <a:blipFill>
            <a:blip r:embed="rId2" cstate="print"/>
            <a:stretch>
              <a:fillRect/>
            </a:stretch>
          </a:blipFill>
        </p:spPr>
        <p:txBody>
          <a:bodyPr wrap="square" lIns="0" tIns="0" rIns="0" bIns="0" rtlCol="0"/>
          <a:lstStyle/>
          <a:p>
            <a:pPr marR="5080" algn="r">
              <a:lnSpc>
                <a:spcPct val="100000"/>
              </a:lnSpc>
              <a:spcBef>
                <a:spcPts val="95"/>
              </a:spcBef>
            </a:pPr>
            <a:r>
              <a:rPr lang="ru-RU" sz="1600" b="1" dirty="0" smtClean="0">
                <a:latin typeface="Century Gothic" panose="020B0502020202020204" pitchFamily="34" charset="0"/>
                <a:cs typeface="Times New Roman"/>
              </a:rPr>
              <a:t>39</a:t>
            </a:r>
            <a:endParaRPr lang="ru-RU" sz="1600" dirty="0">
              <a:latin typeface="Century Gothic" panose="020B0502020202020204" pitchFamily="34" charset="0"/>
              <a:cs typeface="Times New Roman"/>
            </a:endParaRPr>
          </a:p>
        </p:txBody>
      </p:sp>
      <p:sp>
        <p:nvSpPr>
          <p:cNvPr id="14" name="object 3"/>
          <p:cNvSpPr/>
          <p:nvPr/>
        </p:nvSpPr>
        <p:spPr>
          <a:xfrm>
            <a:off x="7158735" y="782954"/>
            <a:ext cx="401955" cy="0"/>
          </a:xfrm>
          <a:custGeom>
            <a:avLst/>
            <a:gdLst/>
            <a:ahLst/>
            <a:cxnLst/>
            <a:rect l="l" t="t" r="r" b="b"/>
            <a:pathLst>
              <a:path w="401954">
                <a:moveTo>
                  <a:pt x="401828" y="0"/>
                </a:moveTo>
                <a:lnTo>
                  <a:pt x="0" y="0"/>
                </a:lnTo>
              </a:path>
            </a:pathLst>
          </a:custGeom>
          <a:ln w="9525">
            <a:solidFill>
              <a:srgbClr val="D99593"/>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8224" y="2412491"/>
            <a:ext cx="2391918" cy="332155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36885" y="209816"/>
            <a:ext cx="6875145" cy="1525161"/>
          </a:xfrm>
          <a:prstGeom prst="rect">
            <a:avLst/>
          </a:prstGeom>
        </p:spPr>
        <p:txBody>
          <a:bodyPr vert="horz" wrap="square" lIns="0" tIns="12065" rIns="0" bIns="0" rtlCol="0">
            <a:spAutoFit/>
          </a:bodyPr>
          <a:lstStyle/>
          <a:p>
            <a:pPr marR="5080" algn="r">
              <a:lnSpc>
                <a:spcPct val="100000"/>
              </a:lnSpc>
              <a:spcBef>
                <a:spcPts val="95"/>
              </a:spcBef>
            </a:pPr>
            <a:r>
              <a:rPr sz="1600" b="1" spc="-5" dirty="0">
                <a:latin typeface="Century Gothic" panose="020B0502020202020204" pitchFamily="34" charset="0"/>
                <a:cs typeface="Times New Roman"/>
              </a:rPr>
              <a:t>4</a:t>
            </a:r>
            <a:endParaRPr sz="1600" b="1" dirty="0">
              <a:latin typeface="Century Gothic" panose="020B0502020202020204" pitchFamily="34" charset="0"/>
              <a:cs typeface="Times New Roman"/>
            </a:endParaRPr>
          </a:p>
          <a:p>
            <a:pPr>
              <a:lnSpc>
                <a:spcPct val="100000"/>
              </a:lnSpc>
              <a:spcBef>
                <a:spcPts val="25"/>
              </a:spcBef>
            </a:pPr>
            <a:endParaRPr sz="1650" dirty="0">
              <a:latin typeface="Times New Roman"/>
              <a:cs typeface="Times New Roman"/>
            </a:endParaRPr>
          </a:p>
          <a:p>
            <a:pPr marL="535305">
              <a:lnSpc>
                <a:spcPct val="100000"/>
              </a:lnSpc>
            </a:pPr>
            <a:r>
              <a:rPr sz="1800" b="1" u="sng" spc="-5" dirty="0">
                <a:solidFill>
                  <a:srgbClr val="964A7B"/>
                </a:solidFill>
                <a:latin typeface="Century Gothic" panose="020B0502020202020204" pitchFamily="34" charset="0"/>
                <a:cs typeface="Franklin Gothic Medium"/>
              </a:rPr>
              <a:t>ОСОБЕННОСТИ ФОРМИРОВАНИЯ МЕСТНОГО</a:t>
            </a:r>
            <a:r>
              <a:rPr sz="1800" b="1" u="sng" spc="35" dirty="0">
                <a:solidFill>
                  <a:srgbClr val="964A7B"/>
                </a:solidFill>
                <a:latin typeface="Century Gothic" panose="020B0502020202020204" pitchFamily="34" charset="0"/>
                <a:cs typeface="Franklin Gothic Medium"/>
              </a:rPr>
              <a:t> </a:t>
            </a:r>
            <a:r>
              <a:rPr sz="1800" b="1" u="sng" spc="-5" dirty="0">
                <a:solidFill>
                  <a:srgbClr val="964A7B"/>
                </a:solidFill>
                <a:latin typeface="Century Gothic" panose="020B0502020202020204" pitchFamily="34" charset="0"/>
                <a:cs typeface="Franklin Gothic Medium"/>
              </a:rPr>
              <a:t>БЮДЖЕТА</a:t>
            </a:r>
            <a:endParaRPr sz="1800" b="1" dirty="0">
              <a:latin typeface="Century Gothic" panose="020B0502020202020204" pitchFamily="34" charset="0"/>
              <a:cs typeface="Franklin Gothic Medium"/>
            </a:endParaRPr>
          </a:p>
          <a:p>
            <a:pPr>
              <a:lnSpc>
                <a:spcPct val="100000"/>
              </a:lnSpc>
              <a:spcBef>
                <a:spcPts val="25"/>
              </a:spcBef>
            </a:pPr>
            <a:endParaRPr sz="1550" dirty="0">
              <a:latin typeface="Times New Roman"/>
              <a:cs typeface="Times New Roman"/>
            </a:endParaRPr>
          </a:p>
          <a:p>
            <a:pPr marL="12700" marR="2280920">
              <a:lnSpc>
                <a:spcPct val="101299"/>
              </a:lnSpc>
            </a:pPr>
            <a:r>
              <a:rPr sz="1600" b="1" spc="-5" dirty="0">
                <a:solidFill>
                  <a:srgbClr val="4AACC5"/>
                </a:solidFill>
                <a:latin typeface="Century Gothic" panose="020B0502020202020204" pitchFamily="34" charset="0"/>
                <a:cs typeface="Calibri"/>
              </a:rPr>
              <a:t>ПРИ СОСТАВЛЕНИИ ПРОЕКТА </a:t>
            </a:r>
            <a:r>
              <a:rPr sz="1600" b="1" spc="-10" dirty="0">
                <a:solidFill>
                  <a:srgbClr val="4AACC5"/>
                </a:solidFill>
                <a:latin typeface="Century Gothic" panose="020B0502020202020204" pitchFamily="34" charset="0"/>
                <a:cs typeface="Calibri"/>
              </a:rPr>
              <a:t>МЕСТНОГО </a:t>
            </a:r>
            <a:r>
              <a:rPr sz="1600" b="1" spc="-5" dirty="0">
                <a:solidFill>
                  <a:srgbClr val="4AACC5"/>
                </a:solidFill>
                <a:latin typeface="Century Gothic" panose="020B0502020202020204" pitchFamily="34" charset="0"/>
                <a:cs typeface="Calibri"/>
              </a:rPr>
              <a:t>БЮДЖЕТА  УЧТЕНЫ:</a:t>
            </a:r>
            <a:endParaRPr sz="1600" dirty="0">
              <a:latin typeface="Century Gothic" panose="020B0502020202020204" pitchFamily="34" charset="0"/>
              <a:cs typeface="Calibri"/>
            </a:endParaRPr>
          </a:p>
        </p:txBody>
      </p:sp>
      <p:sp>
        <p:nvSpPr>
          <p:cNvPr id="5" name="object 5"/>
          <p:cNvSpPr/>
          <p:nvPr/>
        </p:nvSpPr>
        <p:spPr>
          <a:xfrm>
            <a:off x="2446020" y="1850123"/>
            <a:ext cx="4755641" cy="767346"/>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892526" y="1908809"/>
            <a:ext cx="4663974" cy="618759"/>
          </a:xfrm>
          <a:prstGeom prst="rect">
            <a:avLst/>
          </a:prstGeom>
        </p:spPr>
        <p:txBody>
          <a:bodyPr vert="horz" wrap="square" lIns="0" tIns="41275" rIns="0" bIns="0" rtlCol="0">
            <a:spAutoFit/>
          </a:bodyPr>
          <a:lstStyle/>
          <a:p>
            <a:pPr marL="12700" marR="5080">
              <a:lnSpc>
                <a:spcPts val="1340"/>
              </a:lnSpc>
              <a:spcBef>
                <a:spcPts val="325"/>
              </a:spcBef>
              <a:tabLst>
                <a:tab pos="1077595" algn="l"/>
                <a:tab pos="1312545" algn="l"/>
                <a:tab pos="2245360" algn="l"/>
                <a:tab pos="2317115" algn="l"/>
              </a:tabLst>
            </a:pPr>
            <a:r>
              <a:rPr sz="1300" b="1" spc="-5" dirty="0">
                <a:latin typeface="Century Gothic" panose="020B0502020202020204" pitchFamily="34" charset="0"/>
                <a:cs typeface="Times New Roman"/>
              </a:rPr>
              <a:t>Послание	</a:t>
            </a:r>
            <a:r>
              <a:rPr sz="1300" spc="-5" dirty="0">
                <a:latin typeface="Century Gothic" panose="020B0502020202020204" pitchFamily="34" charset="0"/>
                <a:cs typeface="Times New Roman"/>
              </a:rPr>
              <a:t>Президента	</a:t>
            </a:r>
            <a:r>
              <a:rPr lang="ru-RU" sz="1300" spc="-10" dirty="0" smtClean="0">
                <a:latin typeface="Century Gothic" panose="020B0502020202020204" pitchFamily="34" charset="0"/>
                <a:cs typeface="Times New Roman"/>
              </a:rPr>
              <a:t>Российской</a:t>
            </a:r>
            <a:r>
              <a:rPr sz="1300" spc="-10" dirty="0" smtClean="0">
                <a:latin typeface="Century Gothic" panose="020B0502020202020204" pitchFamily="34" charset="0"/>
                <a:cs typeface="Times New Roman"/>
              </a:rPr>
              <a:t>  </a:t>
            </a:r>
            <a:r>
              <a:rPr lang="ru-RU" sz="1300" spc="-10" dirty="0" smtClean="0">
                <a:latin typeface="Century Gothic" panose="020B0502020202020204" pitchFamily="34" charset="0"/>
                <a:cs typeface="Times New Roman"/>
              </a:rPr>
              <a:t>Федерации </a:t>
            </a:r>
          </a:p>
          <a:p>
            <a:pPr marL="12700" marR="5080">
              <a:lnSpc>
                <a:spcPts val="1340"/>
              </a:lnSpc>
              <a:spcBef>
                <a:spcPts val="325"/>
              </a:spcBef>
              <a:tabLst>
                <a:tab pos="1077595" algn="l"/>
                <a:tab pos="1312545" algn="l"/>
                <a:tab pos="2245360" algn="l"/>
                <a:tab pos="2317115" algn="l"/>
              </a:tabLst>
            </a:pPr>
            <a:r>
              <a:rPr lang="ru-RU" sz="1300" spc="-10" dirty="0" smtClean="0">
                <a:latin typeface="Century Gothic" panose="020B0502020202020204" pitchFamily="34" charset="0"/>
                <a:cs typeface="Times New Roman"/>
              </a:rPr>
              <a:t>Федеральному </a:t>
            </a:r>
            <a:r>
              <a:rPr sz="1300" dirty="0">
                <a:latin typeface="Century Gothic" panose="020B0502020202020204" pitchFamily="34" charset="0"/>
                <a:cs typeface="Times New Roman"/>
              </a:rPr>
              <a:t>	</a:t>
            </a:r>
            <a:r>
              <a:rPr sz="1300" spc="-5" dirty="0">
                <a:latin typeface="Century Gothic" panose="020B0502020202020204" pitchFamily="34" charset="0"/>
                <a:cs typeface="Times New Roman"/>
              </a:rPr>
              <a:t>С</a:t>
            </a:r>
            <a:r>
              <a:rPr sz="1300" spc="0" dirty="0">
                <a:latin typeface="Century Gothic" panose="020B0502020202020204" pitchFamily="34" charset="0"/>
                <a:cs typeface="Times New Roman"/>
              </a:rPr>
              <a:t>о</a:t>
            </a:r>
            <a:r>
              <a:rPr sz="1300" spc="-5" dirty="0">
                <a:latin typeface="Century Gothic" panose="020B0502020202020204" pitchFamily="34" charset="0"/>
                <a:cs typeface="Times New Roman"/>
              </a:rPr>
              <a:t>бран</a:t>
            </a:r>
            <a:r>
              <a:rPr sz="1300" dirty="0">
                <a:latin typeface="Century Gothic" panose="020B0502020202020204" pitchFamily="34" charset="0"/>
                <a:cs typeface="Times New Roman"/>
              </a:rPr>
              <a:t>и</a:t>
            </a:r>
            <a:r>
              <a:rPr sz="1300" spc="-5" dirty="0">
                <a:latin typeface="Century Gothic" panose="020B0502020202020204" pitchFamily="34" charset="0"/>
                <a:cs typeface="Times New Roman"/>
              </a:rPr>
              <a:t>ю</a:t>
            </a:r>
            <a:r>
              <a:rPr sz="1300" dirty="0">
                <a:latin typeface="Century Gothic" panose="020B0502020202020204" pitchFamily="34" charset="0"/>
                <a:cs typeface="Times New Roman"/>
              </a:rPr>
              <a:t>		</a:t>
            </a:r>
            <a:endParaRPr lang="ru-RU" sz="1300" dirty="0" smtClean="0">
              <a:latin typeface="Century Gothic" panose="020B0502020202020204" pitchFamily="34" charset="0"/>
              <a:cs typeface="Times New Roman"/>
            </a:endParaRPr>
          </a:p>
          <a:p>
            <a:pPr marL="12700" marR="5080">
              <a:lnSpc>
                <a:spcPts val="1340"/>
              </a:lnSpc>
              <a:spcBef>
                <a:spcPts val="325"/>
              </a:spcBef>
              <a:tabLst>
                <a:tab pos="1077595" algn="l"/>
                <a:tab pos="1312545" algn="l"/>
                <a:tab pos="2245360" algn="l"/>
                <a:tab pos="2317115" algn="l"/>
              </a:tabLst>
            </a:pPr>
            <a:r>
              <a:rPr lang="ru-RU" sz="1300" spc="-45" dirty="0" smtClean="0">
                <a:latin typeface="Century Gothic" panose="020B0502020202020204" pitchFamily="34" charset="0"/>
                <a:cs typeface="Times New Roman"/>
              </a:rPr>
              <a:t>Российской</a:t>
            </a:r>
            <a:r>
              <a:rPr sz="1300" spc="-5" dirty="0" smtClean="0">
                <a:latin typeface="Century Gothic" panose="020B0502020202020204" pitchFamily="34" charset="0"/>
                <a:cs typeface="Times New Roman"/>
              </a:rPr>
              <a:t>  </a:t>
            </a:r>
            <a:r>
              <a:rPr lang="ru-RU" sz="1300" spc="-5" smtClean="0">
                <a:latin typeface="Century Gothic" panose="020B0502020202020204" pitchFamily="34" charset="0"/>
                <a:cs typeface="Times New Roman"/>
              </a:rPr>
              <a:t>Федерации от 21.04.2021 </a:t>
            </a:r>
            <a:r>
              <a:rPr lang="ru-RU" sz="1300" spc="-5" dirty="0" smtClean="0">
                <a:latin typeface="Century Gothic" panose="020B0502020202020204" pitchFamily="34" charset="0"/>
                <a:cs typeface="Times New Roman"/>
              </a:rPr>
              <a:t>года</a:t>
            </a:r>
            <a:endParaRPr sz="1300" dirty="0">
              <a:latin typeface="Century Gothic" panose="020B0502020202020204" pitchFamily="34" charset="0"/>
              <a:cs typeface="Times New Roman"/>
            </a:endParaRPr>
          </a:p>
        </p:txBody>
      </p:sp>
      <p:sp>
        <p:nvSpPr>
          <p:cNvPr id="8" name="object 8"/>
          <p:cNvSpPr/>
          <p:nvPr/>
        </p:nvSpPr>
        <p:spPr>
          <a:xfrm>
            <a:off x="2327148" y="2004072"/>
            <a:ext cx="446506" cy="444995"/>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370582" y="2024379"/>
            <a:ext cx="365760" cy="364490"/>
          </a:xfrm>
          <a:custGeom>
            <a:avLst/>
            <a:gdLst/>
            <a:ahLst/>
            <a:cxnLst/>
            <a:rect l="l" t="t" r="r" b="b"/>
            <a:pathLst>
              <a:path w="365760" h="364489">
                <a:moveTo>
                  <a:pt x="182613" y="0"/>
                </a:moveTo>
                <a:lnTo>
                  <a:pt x="134075" y="6495"/>
                </a:lnTo>
                <a:lnTo>
                  <a:pt x="90455" y="24830"/>
                </a:lnTo>
                <a:lnTo>
                  <a:pt x="53494" y="53276"/>
                </a:lnTo>
                <a:lnTo>
                  <a:pt x="24937" y="90104"/>
                </a:lnTo>
                <a:lnTo>
                  <a:pt x="6524" y="133585"/>
                </a:lnTo>
                <a:lnTo>
                  <a:pt x="0" y="181990"/>
                </a:lnTo>
                <a:lnTo>
                  <a:pt x="6524" y="230352"/>
                </a:lnTo>
                <a:lnTo>
                  <a:pt x="24937" y="273821"/>
                </a:lnTo>
                <a:lnTo>
                  <a:pt x="53494" y="310657"/>
                </a:lnTo>
                <a:lnTo>
                  <a:pt x="90455" y="339122"/>
                </a:lnTo>
                <a:lnTo>
                  <a:pt x="134075" y="357477"/>
                </a:lnTo>
                <a:lnTo>
                  <a:pt x="182613" y="363981"/>
                </a:lnTo>
                <a:lnTo>
                  <a:pt x="231161" y="357477"/>
                </a:lnTo>
                <a:lnTo>
                  <a:pt x="274789" y="339122"/>
                </a:lnTo>
                <a:lnTo>
                  <a:pt x="311754" y="310657"/>
                </a:lnTo>
                <a:lnTo>
                  <a:pt x="340313" y="273821"/>
                </a:lnTo>
                <a:lnTo>
                  <a:pt x="358727" y="230352"/>
                </a:lnTo>
                <a:lnTo>
                  <a:pt x="365251" y="181990"/>
                </a:lnTo>
                <a:lnTo>
                  <a:pt x="358727" y="133585"/>
                </a:lnTo>
                <a:lnTo>
                  <a:pt x="340313" y="90104"/>
                </a:lnTo>
                <a:lnTo>
                  <a:pt x="311754" y="53276"/>
                </a:lnTo>
                <a:lnTo>
                  <a:pt x="274789" y="24830"/>
                </a:lnTo>
                <a:lnTo>
                  <a:pt x="231161" y="6495"/>
                </a:lnTo>
                <a:lnTo>
                  <a:pt x="182613" y="0"/>
                </a:lnTo>
                <a:close/>
              </a:path>
            </a:pathLst>
          </a:custGeom>
          <a:solidFill>
            <a:srgbClr val="4AACC5"/>
          </a:solidFill>
        </p:spPr>
        <p:txBody>
          <a:bodyPr wrap="square" lIns="0" tIns="0" rIns="0" bIns="0" rtlCol="0"/>
          <a:lstStyle/>
          <a:p>
            <a:endParaRPr/>
          </a:p>
        </p:txBody>
      </p:sp>
      <p:sp>
        <p:nvSpPr>
          <p:cNvPr id="10" name="object 10"/>
          <p:cNvSpPr/>
          <p:nvPr/>
        </p:nvSpPr>
        <p:spPr>
          <a:xfrm>
            <a:off x="2462572" y="2620504"/>
            <a:ext cx="4754117" cy="928877"/>
          </a:xfrm>
          <a:prstGeom prst="rect">
            <a:avLst/>
          </a:prstGeom>
          <a:blipFill>
            <a:blip r:embed="rId5" cstate="print"/>
            <a:stretch>
              <a:fillRect/>
            </a:stretch>
          </a:blipFill>
        </p:spPr>
        <p:txBody>
          <a:bodyPr wrap="square" lIns="0" tIns="0" rIns="0" bIns="0" rtlCol="0"/>
          <a:lstStyle/>
          <a:p>
            <a:endParaRPr dirty="0"/>
          </a:p>
        </p:txBody>
      </p:sp>
      <p:sp>
        <p:nvSpPr>
          <p:cNvPr id="14" name="object 14"/>
          <p:cNvSpPr/>
          <p:nvPr/>
        </p:nvSpPr>
        <p:spPr>
          <a:xfrm>
            <a:off x="2455164" y="3566159"/>
            <a:ext cx="4751070" cy="710946"/>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2462572" y="4334612"/>
            <a:ext cx="4760213" cy="927366"/>
          </a:xfrm>
          <a:prstGeom prst="rect">
            <a:avLst/>
          </a:prstGeom>
          <a:blipFill>
            <a:blip r:embed="rId7" cstate="print"/>
            <a:stretch>
              <a:fillRect/>
            </a:stretch>
          </a:blipFill>
        </p:spPr>
        <p:txBody>
          <a:bodyPr wrap="square" lIns="0" tIns="0" rIns="0" bIns="0" rtlCol="0"/>
          <a:lstStyle/>
          <a:p>
            <a:endParaRPr dirty="0"/>
          </a:p>
        </p:txBody>
      </p:sp>
      <p:sp>
        <p:nvSpPr>
          <p:cNvPr id="19" name="object 19"/>
          <p:cNvSpPr/>
          <p:nvPr/>
        </p:nvSpPr>
        <p:spPr>
          <a:xfrm>
            <a:off x="2324100" y="4549114"/>
            <a:ext cx="449605" cy="440461"/>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2371350" y="4573015"/>
            <a:ext cx="359410" cy="350520"/>
          </a:xfrm>
          <a:custGeom>
            <a:avLst/>
            <a:gdLst/>
            <a:ahLst/>
            <a:cxnLst/>
            <a:rect l="l" t="t" r="r" b="b"/>
            <a:pathLst>
              <a:path w="359410" h="350520">
                <a:moveTo>
                  <a:pt x="179685" y="0"/>
                </a:moveTo>
                <a:lnTo>
                  <a:pt x="131900" y="6261"/>
                </a:lnTo>
                <a:lnTo>
                  <a:pt x="88972" y="23927"/>
                </a:lnTo>
                <a:lnTo>
                  <a:pt x="52609" y="51322"/>
                </a:lnTo>
                <a:lnTo>
                  <a:pt x="24521" y="86770"/>
                </a:lnTo>
                <a:lnTo>
                  <a:pt x="6415" y="128594"/>
                </a:lnTo>
                <a:lnTo>
                  <a:pt x="0" y="175120"/>
                </a:lnTo>
                <a:lnTo>
                  <a:pt x="6415" y="221712"/>
                </a:lnTo>
                <a:lnTo>
                  <a:pt x="24521" y="263580"/>
                </a:lnTo>
                <a:lnTo>
                  <a:pt x="52609" y="299054"/>
                </a:lnTo>
                <a:lnTo>
                  <a:pt x="88972" y="326461"/>
                </a:lnTo>
                <a:lnTo>
                  <a:pt x="131900" y="344131"/>
                </a:lnTo>
                <a:lnTo>
                  <a:pt x="179685" y="350392"/>
                </a:lnTo>
                <a:lnTo>
                  <a:pt x="227484" y="344131"/>
                </a:lnTo>
                <a:lnTo>
                  <a:pt x="270420" y="326461"/>
                </a:lnTo>
                <a:lnTo>
                  <a:pt x="306786" y="299054"/>
                </a:lnTo>
                <a:lnTo>
                  <a:pt x="334876" y="263580"/>
                </a:lnTo>
                <a:lnTo>
                  <a:pt x="352982" y="221712"/>
                </a:lnTo>
                <a:lnTo>
                  <a:pt x="359397" y="175120"/>
                </a:lnTo>
                <a:lnTo>
                  <a:pt x="352982" y="128594"/>
                </a:lnTo>
                <a:lnTo>
                  <a:pt x="334876" y="86770"/>
                </a:lnTo>
                <a:lnTo>
                  <a:pt x="306786" y="51322"/>
                </a:lnTo>
                <a:lnTo>
                  <a:pt x="270420" y="23927"/>
                </a:lnTo>
                <a:lnTo>
                  <a:pt x="227484" y="6261"/>
                </a:lnTo>
                <a:lnTo>
                  <a:pt x="179685" y="0"/>
                </a:lnTo>
                <a:close/>
              </a:path>
            </a:pathLst>
          </a:custGeom>
          <a:solidFill>
            <a:srgbClr val="4AACC5"/>
          </a:solidFill>
        </p:spPr>
        <p:txBody>
          <a:bodyPr wrap="square" lIns="0" tIns="0" rIns="0" bIns="0" rtlCol="0"/>
          <a:lstStyle/>
          <a:p>
            <a:endParaRPr/>
          </a:p>
        </p:txBody>
      </p:sp>
      <p:sp>
        <p:nvSpPr>
          <p:cNvPr id="21" name="object 21"/>
          <p:cNvSpPr/>
          <p:nvPr/>
        </p:nvSpPr>
        <p:spPr>
          <a:xfrm>
            <a:off x="2371350" y="4573015"/>
            <a:ext cx="359410" cy="350520"/>
          </a:xfrm>
          <a:custGeom>
            <a:avLst/>
            <a:gdLst/>
            <a:ahLst/>
            <a:cxnLst/>
            <a:rect l="l" t="t" r="r" b="b"/>
            <a:pathLst>
              <a:path w="359410" h="350520">
                <a:moveTo>
                  <a:pt x="0" y="175120"/>
                </a:moveTo>
                <a:lnTo>
                  <a:pt x="6415" y="128594"/>
                </a:lnTo>
                <a:lnTo>
                  <a:pt x="24521" y="86770"/>
                </a:lnTo>
                <a:lnTo>
                  <a:pt x="52609" y="51322"/>
                </a:lnTo>
                <a:lnTo>
                  <a:pt x="88972" y="23927"/>
                </a:lnTo>
                <a:lnTo>
                  <a:pt x="131900" y="6261"/>
                </a:lnTo>
                <a:lnTo>
                  <a:pt x="179685" y="0"/>
                </a:lnTo>
                <a:lnTo>
                  <a:pt x="227484" y="6261"/>
                </a:lnTo>
                <a:lnTo>
                  <a:pt x="270420" y="23927"/>
                </a:lnTo>
                <a:lnTo>
                  <a:pt x="306786" y="51322"/>
                </a:lnTo>
                <a:lnTo>
                  <a:pt x="334876" y="86770"/>
                </a:lnTo>
                <a:lnTo>
                  <a:pt x="352982" y="128594"/>
                </a:lnTo>
                <a:lnTo>
                  <a:pt x="359397" y="175120"/>
                </a:lnTo>
                <a:lnTo>
                  <a:pt x="352982" y="221712"/>
                </a:lnTo>
                <a:lnTo>
                  <a:pt x="334876" y="263580"/>
                </a:lnTo>
                <a:lnTo>
                  <a:pt x="306786" y="299054"/>
                </a:lnTo>
                <a:lnTo>
                  <a:pt x="270420" y="326461"/>
                </a:lnTo>
                <a:lnTo>
                  <a:pt x="227484" y="344131"/>
                </a:lnTo>
                <a:lnTo>
                  <a:pt x="179685" y="350392"/>
                </a:lnTo>
                <a:lnTo>
                  <a:pt x="131900" y="344131"/>
                </a:lnTo>
                <a:lnTo>
                  <a:pt x="88972" y="326461"/>
                </a:lnTo>
                <a:lnTo>
                  <a:pt x="52609" y="299054"/>
                </a:lnTo>
                <a:lnTo>
                  <a:pt x="24521" y="263580"/>
                </a:lnTo>
                <a:lnTo>
                  <a:pt x="6415" y="221712"/>
                </a:lnTo>
                <a:lnTo>
                  <a:pt x="0" y="175120"/>
                </a:lnTo>
                <a:close/>
              </a:path>
            </a:pathLst>
          </a:custGeom>
          <a:ln w="9525">
            <a:solidFill>
              <a:srgbClr val="46AAC5"/>
            </a:solidFill>
          </a:ln>
        </p:spPr>
        <p:txBody>
          <a:bodyPr wrap="square" lIns="0" tIns="0" rIns="0" bIns="0" rtlCol="0"/>
          <a:lstStyle/>
          <a:p>
            <a:endParaRPr/>
          </a:p>
        </p:txBody>
      </p:sp>
      <p:sp>
        <p:nvSpPr>
          <p:cNvPr id="22" name="object 22"/>
          <p:cNvSpPr/>
          <p:nvPr/>
        </p:nvSpPr>
        <p:spPr>
          <a:xfrm>
            <a:off x="2424683" y="5277599"/>
            <a:ext cx="4810506" cy="758202"/>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2305811" y="5417819"/>
            <a:ext cx="469404" cy="452627"/>
          </a:xfrm>
          <a:prstGeom prst="rect">
            <a:avLst/>
          </a:prstGeom>
          <a:blipFill>
            <a:blip r:embed="rId10" cstate="print"/>
            <a:stretch>
              <a:fillRect/>
            </a:stretch>
          </a:blipFill>
        </p:spPr>
        <p:txBody>
          <a:bodyPr wrap="square" lIns="0" tIns="0" rIns="0" bIns="0" rtlCol="0"/>
          <a:lstStyle/>
          <a:p>
            <a:endParaRPr/>
          </a:p>
        </p:txBody>
      </p:sp>
      <p:sp>
        <p:nvSpPr>
          <p:cNvPr id="24" name="object 24"/>
          <p:cNvSpPr/>
          <p:nvPr/>
        </p:nvSpPr>
        <p:spPr>
          <a:xfrm>
            <a:off x="2353570" y="5442076"/>
            <a:ext cx="379730" cy="363220"/>
          </a:xfrm>
          <a:custGeom>
            <a:avLst/>
            <a:gdLst/>
            <a:ahLst/>
            <a:cxnLst/>
            <a:rect l="l" t="t" r="r" b="b"/>
            <a:pathLst>
              <a:path w="379730" h="363220">
                <a:moveTo>
                  <a:pt x="189731" y="0"/>
                </a:moveTo>
                <a:lnTo>
                  <a:pt x="139297" y="6475"/>
                </a:lnTo>
                <a:lnTo>
                  <a:pt x="93975" y="24751"/>
                </a:lnTo>
                <a:lnTo>
                  <a:pt x="55575" y="53102"/>
                </a:lnTo>
                <a:lnTo>
                  <a:pt x="25906" y="89802"/>
                </a:lnTo>
                <a:lnTo>
                  <a:pt x="6778" y="133124"/>
                </a:lnTo>
                <a:lnTo>
                  <a:pt x="0" y="181343"/>
                </a:lnTo>
                <a:lnTo>
                  <a:pt x="6778" y="229584"/>
                </a:lnTo>
                <a:lnTo>
                  <a:pt x="25906" y="272938"/>
                </a:lnTo>
                <a:lnTo>
                  <a:pt x="55575" y="309672"/>
                </a:lnTo>
                <a:lnTo>
                  <a:pt x="93975" y="338054"/>
                </a:lnTo>
                <a:lnTo>
                  <a:pt x="139297" y="356354"/>
                </a:lnTo>
                <a:lnTo>
                  <a:pt x="189731" y="362839"/>
                </a:lnTo>
                <a:lnTo>
                  <a:pt x="240165" y="356354"/>
                </a:lnTo>
                <a:lnTo>
                  <a:pt x="285486" y="338054"/>
                </a:lnTo>
                <a:lnTo>
                  <a:pt x="323884" y="309672"/>
                </a:lnTo>
                <a:lnTo>
                  <a:pt x="353552" y="272938"/>
                </a:lnTo>
                <a:lnTo>
                  <a:pt x="372679" y="229584"/>
                </a:lnTo>
                <a:lnTo>
                  <a:pt x="379456" y="181343"/>
                </a:lnTo>
                <a:lnTo>
                  <a:pt x="372679" y="133124"/>
                </a:lnTo>
                <a:lnTo>
                  <a:pt x="353552" y="89802"/>
                </a:lnTo>
                <a:lnTo>
                  <a:pt x="323884" y="53102"/>
                </a:lnTo>
                <a:lnTo>
                  <a:pt x="285486" y="24751"/>
                </a:lnTo>
                <a:lnTo>
                  <a:pt x="240165" y="6475"/>
                </a:lnTo>
                <a:lnTo>
                  <a:pt x="189731" y="0"/>
                </a:lnTo>
                <a:close/>
              </a:path>
            </a:pathLst>
          </a:custGeom>
          <a:solidFill>
            <a:srgbClr val="4AACC5"/>
          </a:solidFill>
        </p:spPr>
        <p:txBody>
          <a:bodyPr wrap="square" lIns="0" tIns="0" rIns="0" bIns="0" rtlCol="0"/>
          <a:lstStyle/>
          <a:p>
            <a:endParaRPr/>
          </a:p>
        </p:txBody>
      </p:sp>
      <p:sp>
        <p:nvSpPr>
          <p:cNvPr id="25" name="object 25"/>
          <p:cNvSpPr/>
          <p:nvPr/>
        </p:nvSpPr>
        <p:spPr>
          <a:xfrm>
            <a:off x="2353570" y="5442076"/>
            <a:ext cx="379730" cy="363220"/>
          </a:xfrm>
          <a:custGeom>
            <a:avLst/>
            <a:gdLst/>
            <a:ahLst/>
            <a:cxnLst/>
            <a:rect l="l" t="t" r="r" b="b"/>
            <a:pathLst>
              <a:path w="379730" h="363220">
                <a:moveTo>
                  <a:pt x="0" y="181343"/>
                </a:moveTo>
                <a:lnTo>
                  <a:pt x="6778" y="133124"/>
                </a:lnTo>
                <a:lnTo>
                  <a:pt x="25906" y="89802"/>
                </a:lnTo>
                <a:lnTo>
                  <a:pt x="55575" y="53102"/>
                </a:lnTo>
                <a:lnTo>
                  <a:pt x="93975" y="24751"/>
                </a:lnTo>
                <a:lnTo>
                  <a:pt x="139297" y="6475"/>
                </a:lnTo>
                <a:lnTo>
                  <a:pt x="189731" y="0"/>
                </a:lnTo>
                <a:lnTo>
                  <a:pt x="240165" y="6475"/>
                </a:lnTo>
                <a:lnTo>
                  <a:pt x="285486" y="24751"/>
                </a:lnTo>
                <a:lnTo>
                  <a:pt x="323884" y="53102"/>
                </a:lnTo>
                <a:lnTo>
                  <a:pt x="353552" y="89802"/>
                </a:lnTo>
                <a:lnTo>
                  <a:pt x="372679" y="133124"/>
                </a:lnTo>
                <a:lnTo>
                  <a:pt x="379456" y="181343"/>
                </a:lnTo>
                <a:lnTo>
                  <a:pt x="372679" y="229584"/>
                </a:lnTo>
                <a:lnTo>
                  <a:pt x="353552" y="272938"/>
                </a:lnTo>
                <a:lnTo>
                  <a:pt x="323884" y="309672"/>
                </a:lnTo>
                <a:lnTo>
                  <a:pt x="285486" y="338054"/>
                </a:lnTo>
                <a:lnTo>
                  <a:pt x="240165" y="356354"/>
                </a:lnTo>
                <a:lnTo>
                  <a:pt x="189731" y="362839"/>
                </a:lnTo>
                <a:lnTo>
                  <a:pt x="139297" y="356354"/>
                </a:lnTo>
                <a:lnTo>
                  <a:pt x="93975" y="338054"/>
                </a:lnTo>
                <a:lnTo>
                  <a:pt x="55575" y="309672"/>
                </a:lnTo>
                <a:lnTo>
                  <a:pt x="25906" y="272938"/>
                </a:lnTo>
                <a:lnTo>
                  <a:pt x="6778" y="229584"/>
                </a:lnTo>
                <a:lnTo>
                  <a:pt x="0" y="181343"/>
                </a:lnTo>
                <a:close/>
              </a:path>
            </a:pathLst>
          </a:custGeom>
          <a:ln w="9525">
            <a:solidFill>
              <a:srgbClr val="46AAC5"/>
            </a:solidFill>
          </a:ln>
        </p:spPr>
        <p:txBody>
          <a:bodyPr wrap="square" lIns="0" tIns="0" rIns="0" bIns="0" rtlCol="0"/>
          <a:lstStyle/>
          <a:p>
            <a:endParaRPr/>
          </a:p>
        </p:txBody>
      </p:sp>
      <p:sp>
        <p:nvSpPr>
          <p:cNvPr id="26" name="object 26"/>
          <p:cNvSpPr/>
          <p:nvPr/>
        </p:nvSpPr>
        <p:spPr>
          <a:xfrm>
            <a:off x="2456688" y="6067043"/>
            <a:ext cx="4795266" cy="553974"/>
          </a:xfrm>
          <a:prstGeom prst="rect">
            <a:avLst/>
          </a:prstGeom>
          <a:blipFill>
            <a:blip r:embed="rId11" cstate="print"/>
            <a:stretch>
              <a:fillRect/>
            </a:stretch>
          </a:blipFill>
        </p:spPr>
        <p:txBody>
          <a:bodyPr wrap="square" lIns="0" tIns="0" rIns="0" bIns="0" rtlCol="0"/>
          <a:lstStyle/>
          <a:p>
            <a:endParaRPr/>
          </a:p>
        </p:txBody>
      </p:sp>
      <p:sp>
        <p:nvSpPr>
          <p:cNvPr id="27" name="object 27"/>
          <p:cNvSpPr txBox="1"/>
          <p:nvPr/>
        </p:nvSpPr>
        <p:spPr>
          <a:xfrm>
            <a:off x="-5292229" y="2137747"/>
            <a:ext cx="4541660" cy="1008609"/>
          </a:xfrm>
          <a:prstGeom prst="rect">
            <a:avLst/>
          </a:prstGeom>
        </p:spPr>
        <p:txBody>
          <a:bodyPr vert="horz" wrap="square" lIns="0" tIns="41275" rIns="0" bIns="0" rtlCol="0">
            <a:spAutoFit/>
          </a:bodyPr>
          <a:lstStyle/>
          <a:p>
            <a:pPr marL="89535" marR="37465" algn="just">
              <a:lnSpc>
                <a:spcPts val="1340"/>
              </a:lnSpc>
              <a:spcBef>
                <a:spcPts val="325"/>
              </a:spcBef>
              <a:tabLst>
                <a:tab pos="900430" algn="l"/>
                <a:tab pos="2185670" algn="l"/>
                <a:tab pos="3463290" algn="l"/>
              </a:tabLst>
            </a:pPr>
            <a:endParaRPr sz="1100" dirty="0">
              <a:latin typeface="Century Gothic" panose="020B0502020202020204" pitchFamily="34" charset="0"/>
              <a:cs typeface="Times New Roman"/>
            </a:endParaRPr>
          </a:p>
          <a:p>
            <a:pPr>
              <a:lnSpc>
                <a:spcPct val="100000"/>
              </a:lnSpc>
              <a:spcBef>
                <a:spcPts val="15"/>
              </a:spcBef>
            </a:pPr>
            <a:endParaRPr sz="1900" dirty="0">
              <a:latin typeface="Times New Roman"/>
              <a:cs typeface="Times New Roman"/>
            </a:endParaRPr>
          </a:p>
          <a:p>
            <a:pPr>
              <a:lnSpc>
                <a:spcPct val="100000"/>
              </a:lnSpc>
              <a:spcBef>
                <a:spcPts val="5"/>
              </a:spcBef>
            </a:pPr>
            <a:endParaRPr sz="1900" dirty="0">
              <a:latin typeface="Times New Roman"/>
              <a:cs typeface="Times New Roman"/>
            </a:endParaRPr>
          </a:p>
          <a:p>
            <a:pPr>
              <a:lnSpc>
                <a:spcPct val="100000"/>
              </a:lnSpc>
            </a:pPr>
            <a:endParaRPr sz="1400" dirty="0">
              <a:latin typeface="Times New Roman"/>
              <a:cs typeface="Times New Roman"/>
            </a:endParaRPr>
          </a:p>
        </p:txBody>
      </p:sp>
      <p:sp>
        <p:nvSpPr>
          <p:cNvPr id="28" name="object 28"/>
          <p:cNvSpPr/>
          <p:nvPr/>
        </p:nvSpPr>
        <p:spPr>
          <a:xfrm>
            <a:off x="2322576" y="6134099"/>
            <a:ext cx="446506" cy="425196"/>
          </a:xfrm>
          <a:prstGeom prst="rect">
            <a:avLst/>
          </a:prstGeom>
          <a:blipFill>
            <a:blip r:embed="rId12" cstate="print"/>
            <a:stretch>
              <a:fillRect/>
            </a:stretch>
          </a:blipFill>
        </p:spPr>
        <p:txBody>
          <a:bodyPr wrap="square" lIns="0" tIns="0" rIns="0" bIns="0" rtlCol="0"/>
          <a:lstStyle/>
          <a:p>
            <a:endParaRPr/>
          </a:p>
        </p:txBody>
      </p:sp>
      <p:sp>
        <p:nvSpPr>
          <p:cNvPr id="29" name="object 29"/>
          <p:cNvSpPr/>
          <p:nvPr/>
        </p:nvSpPr>
        <p:spPr>
          <a:xfrm>
            <a:off x="2365749" y="6156324"/>
            <a:ext cx="366395" cy="346075"/>
          </a:xfrm>
          <a:custGeom>
            <a:avLst/>
            <a:gdLst/>
            <a:ahLst/>
            <a:cxnLst/>
            <a:rect l="l" t="t" r="r" b="b"/>
            <a:pathLst>
              <a:path w="366394" h="346075">
                <a:moveTo>
                  <a:pt x="183006" y="0"/>
                </a:moveTo>
                <a:lnTo>
                  <a:pt x="134353" y="6170"/>
                </a:lnTo>
                <a:lnTo>
                  <a:pt x="90636" y="23584"/>
                </a:lnTo>
                <a:lnTo>
                  <a:pt x="53598" y="50592"/>
                </a:lnTo>
                <a:lnTo>
                  <a:pt x="24984" y="85549"/>
                </a:lnTo>
                <a:lnTo>
                  <a:pt x="6536" y="126805"/>
                </a:lnTo>
                <a:lnTo>
                  <a:pt x="0" y="172713"/>
                </a:lnTo>
                <a:lnTo>
                  <a:pt x="6536" y="218675"/>
                </a:lnTo>
                <a:lnTo>
                  <a:pt x="24984" y="259967"/>
                </a:lnTo>
                <a:lnTo>
                  <a:pt x="53598" y="294945"/>
                </a:lnTo>
                <a:lnTo>
                  <a:pt x="90636" y="321965"/>
                </a:lnTo>
                <a:lnTo>
                  <a:pt x="134353" y="339383"/>
                </a:lnTo>
                <a:lnTo>
                  <a:pt x="183006" y="345554"/>
                </a:lnTo>
                <a:lnTo>
                  <a:pt x="231668" y="339383"/>
                </a:lnTo>
                <a:lnTo>
                  <a:pt x="275388" y="321965"/>
                </a:lnTo>
                <a:lnTo>
                  <a:pt x="312424" y="294945"/>
                </a:lnTo>
                <a:lnTo>
                  <a:pt x="341035" y="259967"/>
                </a:lnTo>
                <a:lnTo>
                  <a:pt x="359479" y="218675"/>
                </a:lnTo>
                <a:lnTo>
                  <a:pt x="366013" y="172713"/>
                </a:lnTo>
                <a:lnTo>
                  <a:pt x="359479" y="126805"/>
                </a:lnTo>
                <a:lnTo>
                  <a:pt x="341035" y="85549"/>
                </a:lnTo>
                <a:lnTo>
                  <a:pt x="312424" y="50592"/>
                </a:lnTo>
                <a:lnTo>
                  <a:pt x="275388" y="23584"/>
                </a:lnTo>
                <a:lnTo>
                  <a:pt x="231668" y="6170"/>
                </a:lnTo>
                <a:lnTo>
                  <a:pt x="183006" y="0"/>
                </a:lnTo>
                <a:close/>
              </a:path>
            </a:pathLst>
          </a:custGeom>
          <a:solidFill>
            <a:srgbClr val="4AACC5"/>
          </a:solidFill>
        </p:spPr>
        <p:txBody>
          <a:bodyPr wrap="square" lIns="0" tIns="0" rIns="0" bIns="0" rtlCol="0"/>
          <a:lstStyle/>
          <a:p>
            <a:endParaRPr/>
          </a:p>
        </p:txBody>
      </p:sp>
      <p:sp>
        <p:nvSpPr>
          <p:cNvPr id="30" name="Прямоугольник 29"/>
          <p:cNvSpPr/>
          <p:nvPr/>
        </p:nvSpPr>
        <p:spPr>
          <a:xfrm>
            <a:off x="2645949" y="2639694"/>
            <a:ext cx="4606006" cy="759182"/>
          </a:xfrm>
          <a:prstGeom prst="rect">
            <a:avLst/>
          </a:prstGeom>
        </p:spPr>
        <p:txBody>
          <a:bodyPr wrap="square">
            <a:spAutoFit/>
          </a:bodyPr>
          <a:lstStyle/>
          <a:p>
            <a:pPr marL="89535" marR="37465" algn="just">
              <a:lnSpc>
                <a:spcPts val="1340"/>
              </a:lnSpc>
              <a:spcBef>
                <a:spcPts val="325"/>
              </a:spcBef>
              <a:tabLst>
                <a:tab pos="900430" algn="l"/>
                <a:tab pos="2185670" algn="l"/>
                <a:tab pos="3463290" algn="l"/>
              </a:tabLst>
            </a:pPr>
            <a:r>
              <a:rPr lang="ru-RU" sz="1100" b="1" spc="-120" dirty="0" smtClean="0">
                <a:latin typeface="Century Gothic" panose="020B0502020202020204" pitchFamily="34" charset="0"/>
                <a:cs typeface="Times New Roman"/>
              </a:rPr>
              <a:t>У</a:t>
            </a:r>
            <a:r>
              <a:rPr lang="ru-RU" sz="1100" b="1" spc="-20" dirty="0" smtClean="0">
                <a:latin typeface="Century Gothic" panose="020B0502020202020204" pitchFamily="34" charset="0"/>
                <a:cs typeface="Times New Roman"/>
              </a:rPr>
              <a:t>к</a:t>
            </a:r>
            <a:r>
              <a:rPr lang="ru-RU" sz="1100" b="1" spc="-5" dirty="0" smtClean="0">
                <a:latin typeface="Century Gothic" panose="020B0502020202020204" pitchFamily="34" charset="0"/>
                <a:cs typeface="Times New Roman"/>
              </a:rPr>
              <a:t>аз</a:t>
            </a:r>
            <a:r>
              <a:rPr lang="ru-RU" sz="1100" b="1" dirty="0" smtClean="0">
                <a:latin typeface="Century Gothic" panose="020B0502020202020204" pitchFamily="34" charset="0"/>
                <a:cs typeface="Times New Roman"/>
              </a:rPr>
              <a:t>	</a:t>
            </a:r>
            <a:r>
              <a:rPr lang="ru-RU" sz="1100" spc="-10" dirty="0" smtClean="0">
                <a:latin typeface="Century Gothic" panose="020B0502020202020204" pitchFamily="34" charset="0"/>
                <a:cs typeface="Times New Roman"/>
              </a:rPr>
              <a:t>Пр</a:t>
            </a:r>
            <a:r>
              <a:rPr lang="ru-RU" sz="1100" spc="0" dirty="0" smtClean="0">
                <a:latin typeface="Century Gothic" panose="020B0502020202020204" pitchFamily="34" charset="0"/>
                <a:cs typeface="Times New Roman"/>
              </a:rPr>
              <a:t>е</a:t>
            </a:r>
            <a:r>
              <a:rPr lang="ru-RU" sz="1100" spc="-5" dirty="0" smtClean="0">
                <a:latin typeface="Century Gothic" panose="020B0502020202020204" pitchFamily="34" charset="0"/>
                <a:cs typeface="Times New Roman"/>
              </a:rPr>
              <a:t>з</a:t>
            </a:r>
            <a:r>
              <a:rPr lang="ru-RU" sz="1100" spc="-10" dirty="0" smtClean="0">
                <a:latin typeface="Century Gothic" panose="020B0502020202020204" pitchFamily="34" charset="0"/>
                <a:cs typeface="Times New Roman"/>
              </a:rPr>
              <a:t>ид</a:t>
            </a:r>
            <a:r>
              <a:rPr lang="ru-RU" sz="1100" spc="-5" dirty="0" smtClean="0">
                <a:latin typeface="Century Gothic" panose="020B0502020202020204" pitchFamily="34" charset="0"/>
                <a:cs typeface="Times New Roman"/>
              </a:rPr>
              <a:t>е</a:t>
            </a:r>
            <a:r>
              <a:rPr lang="ru-RU" sz="1100" spc="5" dirty="0" smtClean="0">
                <a:latin typeface="Century Gothic" panose="020B0502020202020204" pitchFamily="34" charset="0"/>
                <a:cs typeface="Times New Roman"/>
              </a:rPr>
              <a:t>н</a:t>
            </a:r>
            <a:r>
              <a:rPr lang="ru-RU" sz="1100" dirty="0" smtClean="0">
                <a:latin typeface="Century Gothic" panose="020B0502020202020204" pitchFamily="34" charset="0"/>
                <a:cs typeface="Times New Roman"/>
              </a:rPr>
              <a:t>т</a:t>
            </a:r>
            <a:r>
              <a:rPr lang="ru-RU" sz="1100" spc="-5" dirty="0" smtClean="0">
                <a:latin typeface="Century Gothic" panose="020B0502020202020204" pitchFamily="34" charset="0"/>
                <a:cs typeface="Times New Roman"/>
              </a:rPr>
              <a:t>а</a:t>
            </a:r>
            <a:r>
              <a:rPr lang="ru-RU" sz="1100" dirty="0" smtClean="0">
                <a:latin typeface="Century Gothic" panose="020B0502020202020204" pitchFamily="34" charset="0"/>
                <a:cs typeface="Times New Roman"/>
              </a:rPr>
              <a:t>	</a:t>
            </a:r>
            <a:r>
              <a:rPr lang="ru-RU" sz="1100" spc="-45" dirty="0" smtClean="0">
                <a:latin typeface="Century Gothic" panose="020B0502020202020204" pitchFamily="34" charset="0"/>
                <a:cs typeface="Times New Roman"/>
              </a:rPr>
              <a:t>Р</a:t>
            </a:r>
            <a:r>
              <a:rPr lang="ru-RU" sz="1100" spc="25" dirty="0" smtClean="0">
                <a:latin typeface="Century Gothic" panose="020B0502020202020204" pitchFamily="34" charset="0"/>
                <a:cs typeface="Times New Roman"/>
              </a:rPr>
              <a:t>о</a:t>
            </a:r>
            <a:r>
              <a:rPr lang="ru-RU" sz="1100" spc="-5" dirty="0" smtClean="0">
                <a:latin typeface="Century Gothic" panose="020B0502020202020204" pitchFamily="34" charset="0"/>
                <a:cs typeface="Times New Roman"/>
              </a:rPr>
              <a:t>сси</a:t>
            </a:r>
            <a:r>
              <a:rPr lang="ru-RU" sz="1100" dirty="0" smtClean="0">
                <a:latin typeface="Century Gothic" panose="020B0502020202020204" pitchFamily="34" charset="0"/>
                <a:cs typeface="Times New Roman"/>
              </a:rPr>
              <a:t>й</a:t>
            </a:r>
            <a:r>
              <a:rPr lang="ru-RU" sz="1100" spc="0" dirty="0" smtClean="0">
                <a:latin typeface="Century Gothic" panose="020B0502020202020204" pitchFamily="34" charset="0"/>
                <a:cs typeface="Times New Roman"/>
              </a:rPr>
              <a:t>с</a:t>
            </a:r>
            <a:r>
              <a:rPr lang="ru-RU" sz="1100" spc="-75" dirty="0" smtClean="0">
                <a:latin typeface="Century Gothic" panose="020B0502020202020204" pitchFamily="34" charset="0"/>
                <a:cs typeface="Times New Roman"/>
              </a:rPr>
              <a:t>к</a:t>
            </a:r>
            <a:r>
              <a:rPr lang="ru-RU" sz="1100" spc="-5" dirty="0" smtClean="0">
                <a:latin typeface="Century Gothic" panose="020B0502020202020204" pitchFamily="34" charset="0"/>
                <a:cs typeface="Times New Roman"/>
              </a:rPr>
              <a:t>ой</a:t>
            </a:r>
            <a:r>
              <a:rPr lang="ru-RU" sz="1100" dirty="0" smtClean="0">
                <a:latin typeface="Century Gothic" panose="020B0502020202020204" pitchFamily="34" charset="0"/>
                <a:cs typeface="Times New Roman"/>
              </a:rPr>
              <a:t>	</a:t>
            </a:r>
            <a:r>
              <a:rPr lang="ru-RU" sz="1100" spc="-10" dirty="0" smtClean="0">
                <a:latin typeface="Century Gothic" panose="020B0502020202020204" pitchFamily="34" charset="0"/>
                <a:cs typeface="Times New Roman"/>
              </a:rPr>
              <a:t>Ф</a:t>
            </a:r>
            <a:r>
              <a:rPr lang="ru-RU" sz="1100" spc="-25" dirty="0" smtClean="0">
                <a:latin typeface="Century Gothic" panose="020B0502020202020204" pitchFamily="34" charset="0"/>
                <a:cs typeface="Times New Roman"/>
              </a:rPr>
              <a:t>е</a:t>
            </a:r>
            <a:r>
              <a:rPr lang="ru-RU" sz="1100" spc="-5" dirty="0" smtClean="0">
                <a:latin typeface="Century Gothic" panose="020B0502020202020204" pitchFamily="34" charset="0"/>
                <a:cs typeface="Times New Roman"/>
              </a:rPr>
              <a:t>дерац</a:t>
            </a:r>
            <a:r>
              <a:rPr lang="ru-RU" sz="1100" spc="-10" dirty="0" smtClean="0">
                <a:latin typeface="Century Gothic" panose="020B0502020202020204" pitchFamily="34" charset="0"/>
                <a:cs typeface="Times New Roman"/>
              </a:rPr>
              <a:t>ии  от </a:t>
            </a:r>
            <a:r>
              <a:rPr lang="ru-RU" sz="1100" spc="-5" dirty="0" smtClean="0">
                <a:latin typeface="Century Gothic" panose="020B0502020202020204" pitchFamily="34" charset="0"/>
                <a:cs typeface="Times New Roman"/>
              </a:rPr>
              <a:t>07.05.2018 № 204 </a:t>
            </a:r>
            <a:r>
              <a:rPr lang="ru-RU" sz="1100" spc="-10" dirty="0" smtClean="0">
                <a:latin typeface="Century Gothic" panose="020B0502020202020204" pitchFamily="34" charset="0"/>
                <a:cs typeface="Times New Roman"/>
              </a:rPr>
              <a:t>«О </a:t>
            </a:r>
            <a:r>
              <a:rPr lang="ru-RU" sz="1100" spc="-5" dirty="0" smtClean="0">
                <a:latin typeface="Century Gothic" panose="020B0502020202020204" pitchFamily="34" charset="0"/>
                <a:cs typeface="Times New Roman"/>
              </a:rPr>
              <a:t>национальных целях и  стратегических </a:t>
            </a:r>
            <a:r>
              <a:rPr lang="ru-RU" sz="1100" spc="-10" dirty="0" smtClean="0">
                <a:latin typeface="Century Gothic" panose="020B0502020202020204" pitchFamily="34" charset="0"/>
                <a:cs typeface="Times New Roman"/>
              </a:rPr>
              <a:t>задачах </a:t>
            </a:r>
            <a:r>
              <a:rPr lang="ru-RU" sz="1100" spc="-5" dirty="0" smtClean="0">
                <a:latin typeface="Century Gothic" panose="020B0502020202020204" pitchFamily="34" charset="0"/>
                <a:cs typeface="Times New Roman"/>
              </a:rPr>
              <a:t>развития </a:t>
            </a:r>
            <a:r>
              <a:rPr lang="ru-RU" sz="1100" spc="-10" dirty="0" smtClean="0">
                <a:latin typeface="Century Gothic" panose="020B0502020202020204" pitchFamily="34" charset="0"/>
                <a:cs typeface="Times New Roman"/>
              </a:rPr>
              <a:t>Российской Федерации  </a:t>
            </a:r>
            <a:r>
              <a:rPr lang="ru-RU" sz="1100" spc="-5" dirty="0" smtClean="0">
                <a:latin typeface="Century Gothic" panose="020B0502020202020204" pitchFamily="34" charset="0"/>
                <a:cs typeface="Times New Roman"/>
              </a:rPr>
              <a:t>на </a:t>
            </a:r>
            <a:r>
              <a:rPr lang="ru-RU" sz="1100" spc="-15" dirty="0" smtClean="0">
                <a:latin typeface="Century Gothic" panose="020B0502020202020204" pitchFamily="34" charset="0"/>
                <a:cs typeface="Times New Roman"/>
              </a:rPr>
              <a:t>период </a:t>
            </a:r>
            <a:r>
              <a:rPr lang="ru-RU" sz="1100" spc="-5" dirty="0" smtClean="0">
                <a:latin typeface="Century Gothic" panose="020B0502020202020204" pitchFamily="34" charset="0"/>
                <a:cs typeface="Times New Roman"/>
              </a:rPr>
              <a:t>до 2024</a:t>
            </a:r>
            <a:r>
              <a:rPr lang="ru-RU" sz="1100" dirty="0" smtClean="0">
                <a:latin typeface="Century Gothic" panose="020B0502020202020204" pitchFamily="34" charset="0"/>
                <a:cs typeface="Times New Roman"/>
              </a:rPr>
              <a:t> </a:t>
            </a:r>
            <a:r>
              <a:rPr lang="ru-RU" sz="1100" spc="-20" dirty="0" smtClean="0">
                <a:latin typeface="Century Gothic" panose="020B0502020202020204" pitchFamily="34" charset="0"/>
                <a:cs typeface="Times New Roman"/>
              </a:rPr>
              <a:t>года»</a:t>
            </a:r>
          </a:p>
        </p:txBody>
      </p:sp>
      <p:sp>
        <p:nvSpPr>
          <p:cNvPr id="31" name="Прямоугольник 30"/>
          <p:cNvSpPr/>
          <p:nvPr/>
        </p:nvSpPr>
        <p:spPr>
          <a:xfrm>
            <a:off x="2680803" y="3542380"/>
            <a:ext cx="5009645" cy="605294"/>
          </a:xfrm>
          <a:prstGeom prst="rect">
            <a:avLst/>
          </a:prstGeom>
        </p:spPr>
        <p:txBody>
          <a:bodyPr wrap="square">
            <a:spAutoFit/>
          </a:bodyPr>
          <a:lstStyle/>
          <a:p>
            <a:pPr marL="65405" algn="just">
              <a:lnSpc>
                <a:spcPts val="1340"/>
              </a:lnSpc>
              <a:spcBef>
                <a:spcPts val="5"/>
              </a:spcBef>
            </a:pPr>
            <a:r>
              <a:rPr lang="ru-RU" sz="1100" b="1" spc="-30" dirty="0" smtClean="0">
                <a:latin typeface="Century Gothic" panose="020B0502020202020204" pitchFamily="34" charset="0"/>
                <a:cs typeface="Times New Roman"/>
              </a:rPr>
              <a:t>Указ </a:t>
            </a:r>
            <a:r>
              <a:rPr lang="ru-RU" sz="1100" dirty="0" smtClean="0">
                <a:latin typeface="Century Gothic" panose="020B0502020202020204" pitchFamily="34" charset="0"/>
                <a:cs typeface="Times New Roman"/>
              </a:rPr>
              <a:t>Президента </a:t>
            </a:r>
            <a:r>
              <a:rPr lang="ru-RU" sz="1100" spc="-10" dirty="0" smtClean="0">
                <a:latin typeface="Century Gothic" panose="020B0502020202020204" pitchFamily="34" charset="0"/>
                <a:cs typeface="Times New Roman"/>
              </a:rPr>
              <a:t>Российской </a:t>
            </a:r>
            <a:r>
              <a:rPr lang="ru-RU" sz="1100" spc="-5" dirty="0" smtClean="0">
                <a:latin typeface="Century Gothic" panose="020B0502020202020204" pitchFamily="34" charset="0"/>
                <a:cs typeface="Times New Roman"/>
              </a:rPr>
              <a:t>Федерации </a:t>
            </a:r>
            <a:r>
              <a:rPr lang="ru-RU" sz="1100" spc="-10" dirty="0" smtClean="0">
                <a:latin typeface="Century Gothic" panose="020B0502020202020204" pitchFamily="34" charset="0"/>
                <a:cs typeface="Times New Roman"/>
              </a:rPr>
              <a:t>от </a:t>
            </a:r>
            <a:r>
              <a:rPr lang="ru-RU" sz="1100" dirty="0" smtClean="0">
                <a:latin typeface="Century Gothic" panose="020B0502020202020204" pitchFamily="34" charset="0"/>
                <a:cs typeface="Times New Roman"/>
              </a:rPr>
              <a:t>21.07.2020 №</a:t>
            </a:r>
            <a:r>
              <a:rPr lang="ru-RU" sz="1100" spc="-50" dirty="0" smtClean="0">
                <a:latin typeface="Century Gothic" panose="020B0502020202020204" pitchFamily="34" charset="0"/>
                <a:cs typeface="Times New Roman"/>
              </a:rPr>
              <a:t> </a:t>
            </a:r>
            <a:r>
              <a:rPr lang="ru-RU" sz="1100" dirty="0" smtClean="0">
                <a:latin typeface="Century Gothic" panose="020B0502020202020204" pitchFamily="34" charset="0"/>
                <a:cs typeface="Times New Roman"/>
              </a:rPr>
              <a:t>474</a:t>
            </a:r>
          </a:p>
          <a:p>
            <a:pPr marL="65405" marR="288925">
              <a:lnSpc>
                <a:spcPts val="1250"/>
              </a:lnSpc>
              <a:spcBef>
                <a:spcPts val="100"/>
              </a:spcBef>
            </a:pPr>
            <a:r>
              <a:rPr lang="ru-RU" sz="1100" spc="-25" dirty="0" smtClean="0">
                <a:latin typeface="Century Gothic" panose="020B0502020202020204" pitchFamily="34" charset="0"/>
                <a:cs typeface="Times New Roman"/>
              </a:rPr>
              <a:t>«О </a:t>
            </a:r>
            <a:r>
              <a:rPr lang="ru-RU" sz="1100" spc="-5" dirty="0" smtClean="0">
                <a:latin typeface="Century Gothic" panose="020B0502020202020204" pitchFamily="34" charset="0"/>
                <a:cs typeface="Times New Roman"/>
              </a:rPr>
              <a:t>национальных целях развития </a:t>
            </a:r>
            <a:r>
              <a:rPr lang="ru-RU" sz="1100" spc="-10" dirty="0" smtClean="0">
                <a:latin typeface="Century Gothic" panose="020B0502020202020204" pitchFamily="34" charset="0"/>
                <a:cs typeface="Times New Roman"/>
              </a:rPr>
              <a:t>Российской </a:t>
            </a:r>
            <a:r>
              <a:rPr lang="ru-RU" sz="1100" spc="-5" dirty="0" smtClean="0">
                <a:latin typeface="Century Gothic" panose="020B0502020202020204" pitchFamily="34" charset="0"/>
                <a:cs typeface="Times New Roman"/>
              </a:rPr>
              <a:t>Федерации </a:t>
            </a:r>
            <a:r>
              <a:rPr lang="ru-RU" sz="1100" dirty="0" smtClean="0">
                <a:latin typeface="Century Gothic" panose="020B0502020202020204" pitchFamily="34" charset="0"/>
                <a:cs typeface="Times New Roman"/>
              </a:rPr>
              <a:t>на  </a:t>
            </a:r>
            <a:r>
              <a:rPr lang="ru-RU" sz="1100" spc="-10" dirty="0" smtClean="0">
                <a:latin typeface="Century Gothic" panose="020B0502020202020204" pitchFamily="34" charset="0"/>
                <a:cs typeface="Times New Roman"/>
              </a:rPr>
              <a:t>период </a:t>
            </a:r>
            <a:r>
              <a:rPr lang="ru-RU" sz="1100" dirty="0" smtClean="0">
                <a:latin typeface="Century Gothic" panose="020B0502020202020204" pitchFamily="34" charset="0"/>
                <a:cs typeface="Times New Roman"/>
              </a:rPr>
              <a:t>до 2030</a:t>
            </a:r>
            <a:r>
              <a:rPr lang="ru-RU" sz="1100" spc="-85" dirty="0" smtClean="0">
                <a:latin typeface="Century Gothic" panose="020B0502020202020204" pitchFamily="34" charset="0"/>
                <a:cs typeface="Times New Roman"/>
              </a:rPr>
              <a:t> </a:t>
            </a:r>
            <a:r>
              <a:rPr lang="ru-RU" sz="1100" spc="-15" dirty="0" smtClean="0">
                <a:latin typeface="Century Gothic" panose="020B0502020202020204" pitchFamily="34" charset="0"/>
                <a:cs typeface="Times New Roman"/>
              </a:rPr>
              <a:t>года»</a:t>
            </a:r>
            <a:endParaRPr lang="ru-RU" sz="1100" dirty="0">
              <a:latin typeface="Century Gothic" panose="020B0502020202020204" pitchFamily="34" charset="0"/>
              <a:cs typeface="Times New Roman"/>
            </a:endParaRPr>
          </a:p>
        </p:txBody>
      </p:sp>
      <p:sp>
        <p:nvSpPr>
          <p:cNvPr id="32" name="Прямоугольник 31"/>
          <p:cNvSpPr/>
          <p:nvPr/>
        </p:nvSpPr>
        <p:spPr>
          <a:xfrm>
            <a:off x="2778010" y="4379614"/>
            <a:ext cx="4353040" cy="759182"/>
          </a:xfrm>
          <a:prstGeom prst="rect">
            <a:avLst/>
          </a:prstGeom>
        </p:spPr>
        <p:txBody>
          <a:bodyPr wrap="square">
            <a:spAutoFit/>
          </a:bodyPr>
          <a:lstStyle/>
          <a:p>
            <a:pPr marL="98425" marR="38100" algn="just">
              <a:lnSpc>
                <a:spcPts val="1340"/>
              </a:lnSpc>
            </a:pPr>
            <a:r>
              <a:rPr lang="ru-RU" sz="1400" b="1" spc="-10" dirty="0" smtClean="0">
                <a:latin typeface="Century Gothic" panose="020B0502020202020204" pitchFamily="34" charset="0"/>
                <a:cs typeface="Times New Roman"/>
              </a:rPr>
              <a:t>Основные </a:t>
            </a:r>
            <a:r>
              <a:rPr lang="ru-RU" sz="1400" b="1" spc="-5" dirty="0" smtClean="0">
                <a:latin typeface="Century Gothic" panose="020B0502020202020204" pitchFamily="34" charset="0"/>
                <a:cs typeface="Times New Roman"/>
              </a:rPr>
              <a:t>направления </a:t>
            </a:r>
            <a:r>
              <a:rPr lang="ru-RU" sz="1400" b="1" spc="-15" dirty="0" smtClean="0">
                <a:latin typeface="Century Gothic" panose="020B0502020202020204" pitchFamily="34" charset="0"/>
                <a:cs typeface="Times New Roman"/>
              </a:rPr>
              <a:t>бюджетной </a:t>
            </a:r>
            <a:r>
              <a:rPr lang="ru-RU" sz="1400" b="1" spc="-5" dirty="0" smtClean="0">
                <a:latin typeface="Century Gothic" panose="020B0502020202020204" pitchFamily="34" charset="0"/>
                <a:cs typeface="Times New Roman"/>
              </a:rPr>
              <a:t>и </a:t>
            </a:r>
            <a:r>
              <a:rPr lang="ru-RU" sz="1400" b="1" spc="-15" dirty="0" smtClean="0">
                <a:latin typeface="Century Gothic" panose="020B0502020202020204" pitchFamily="34" charset="0"/>
                <a:cs typeface="Times New Roman"/>
              </a:rPr>
              <a:t>налоговой  </a:t>
            </a:r>
            <a:r>
              <a:rPr lang="ru-RU" sz="1400" b="1" spc="-10" dirty="0" smtClean="0">
                <a:latin typeface="Century Gothic" panose="020B0502020202020204" pitchFamily="34" charset="0"/>
                <a:cs typeface="Times New Roman"/>
              </a:rPr>
              <a:t>политики </a:t>
            </a:r>
            <a:r>
              <a:rPr lang="ru-RU" sz="1400" spc="-20" dirty="0" smtClean="0">
                <a:latin typeface="Century Gothic" panose="020B0502020202020204" pitchFamily="34" charset="0"/>
                <a:cs typeface="Times New Roman"/>
              </a:rPr>
              <a:t>города </a:t>
            </a:r>
            <a:r>
              <a:rPr lang="ru-RU" sz="1400" spc="-10" dirty="0" smtClean="0">
                <a:latin typeface="Century Gothic" panose="020B0502020202020204" pitchFamily="34" charset="0"/>
                <a:cs typeface="Times New Roman"/>
              </a:rPr>
              <a:t>Невинномысска  </a:t>
            </a:r>
            <a:r>
              <a:rPr lang="ru-RU" sz="1400" spc="-5" dirty="0" smtClean="0">
                <a:latin typeface="Century Gothic" panose="020B0502020202020204" pitchFamily="34" charset="0"/>
                <a:cs typeface="Times New Roman"/>
              </a:rPr>
              <a:t>на 2022 </a:t>
            </a:r>
            <a:r>
              <a:rPr lang="ru-RU" sz="1400" spc="-25" dirty="0" smtClean="0">
                <a:latin typeface="Century Gothic" panose="020B0502020202020204" pitchFamily="34" charset="0"/>
                <a:cs typeface="Times New Roman"/>
              </a:rPr>
              <a:t>год </a:t>
            </a:r>
            <a:r>
              <a:rPr lang="ru-RU" sz="1400" spc="-5" dirty="0" smtClean="0">
                <a:latin typeface="Century Gothic" panose="020B0502020202020204" pitchFamily="34" charset="0"/>
                <a:cs typeface="Times New Roman"/>
              </a:rPr>
              <a:t>и на плановый  </a:t>
            </a:r>
            <a:r>
              <a:rPr lang="ru-RU" sz="1400" spc="-15" dirty="0" smtClean="0">
                <a:latin typeface="Century Gothic" panose="020B0502020202020204" pitchFamily="34" charset="0"/>
                <a:cs typeface="Times New Roman"/>
              </a:rPr>
              <a:t>период </a:t>
            </a:r>
            <a:r>
              <a:rPr lang="ru-RU" sz="1400" spc="-5" dirty="0" smtClean="0">
                <a:latin typeface="Century Gothic" panose="020B0502020202020204" pitchFamily="34" charset="0"/>
                <a:cs typeface="Times New Roman"/>
              </a:rPr>
              <a:t>2023 и 2024</a:t>
            </a:r>
            <a:r>
              <a:rPr lang="ru-RU" sz="1400" spc="5" dirty="0" smtClean="0">
                <a:latin typeface="Century Gothic" panose="020B0502020202020204" pitchFamily="34" charset="0"/>
                <a:cs typeface="Times New Roman"/>
              </a:rPr>
              <a:t> </a:t>
            </a:r>
            <a:r>
              <a:rPr lang="ru-RU" sz="1400" spc="-20" dirty="0" smtClean="0">
                <a:latin typeface="Century Gothic" panose="020B0502020202020204" pitchFamily="34" charset="0"/>
                <a:cs typeface="Times New Roman"/>
              </a:rPr>
              <a:t>годов</a:t>
            </a:r>
            <a:endParaRPr lang="ru-RU" sz="1400" dirty="0">
              <a:latin typeface="Century Gothic" panose="020B0502020202020204" pitchFamily="34" charset="0"/>
              <a:cs typeface="Times New Roman"/>
            </a:endParaRPr>
          </a:p>
        </p:txBody>
      </p:sp>
      <p:sp>
        <p:nvSpPr>
          <p:cNvPr id="33" name="Прямоугольник 32"/>
          <p:cNvSpPr/>
          <p:nvPr/>
        </p:nvSpPr>
        <p:spPr>
          <a:xfrm>
            <a:off x="2802660" y="5328326"/>
            <a:ext cx="4383220" cy="592470"/>
          </a:xfrm>
          <a:prstGeom prst="rect">
            <a:avLst/>
          </a:prstGeom>
        </p:spPr>
        <p:txBody>
          <a:bodyPr wrap="square">
            <a:spAutoFit/>
          </a:bodyPr>
          <a:lstStyle/>
          <a:p>
            <a:pPr marL="12700" marR="5080" indent="29845" algn="just">
              <a:lnSpc>
                <a:spcPts val="1340"/>
              </a:lnSpc>
              <a:tabLst>
                <a:tab pos="1101725" algn="l"/>
                <a:tab pos="3583940" algn="l"/>
              </a:tabLst>
            </a:pPr>
            <a:r>
              <a:rPr lang="ru-RU" sz="1200" b="1" spc="-5" dirty="0" smtClean="0">
                <a:latin typeface="Century Gothic" panose="020B0502020202020204" pitchFamily="34" charset="0"/>
                <a:cs typeface="Times New Roman"/>
              </a:rPr>
              <a:t>П</a:t>
            </a:r>
            <a:r>
              <a:rPr lang="ru-RU" sz="1200" b="1" spc="-10" dirty="0" smtClean="0">
                <a:latin typeface="Century Gothic" panose="020B0502020202020204" pitchFamily="34" charset="0"/>
                <a:cs typeface="Times New Roman"/>
              </a:rPr>
              <a:t>р</a:t>
            </a:r>
            <a:r>
              <a:rPr lang="ru-RU" sz="1200" b="1" spc="-5" dirty="0" smtClean="0">
                <a:latin typeface="Century Gothic" panose="020B0502020202020204" pitchFamily="34" charset="0"/>
                <a:cs typeface="Times New Roman"/>
              </a:rPr>
              <a:t>ог</a:t>
            </a:r>
            <a:r>
              <a:rPr lang="ru-RU" sz="1200" b="1" spc="-10" dirty="0" smtClean="0">
                <a:latin typeface="Century Gothic" panose="020B0502020202020204" pitchFamily="34" charset="0"/>
                <a:cs typeface="Times New Roman"/>
              </a:rPr>
              <a:t>н</a:t>
            </a:r>
            <a:r>
              <a:rPr lang="ru-RU" sz="1200" b="1" dirty="0" smtClean="0">
                <a:latin typeface="Century Gothic" panose="020B0502020202020204" pitchFamily="34" charset="0"/>
                <a:cs typeface="Times New Roman"/>
              </a:rPr>
              <a:t>о</a:t>
            </a:r>
            <a:r>
              <a:rPr lang="ru-RU" sz="1200" b="1" spc="-5" dirty="0" smtClean="0">
                <a:latin typeface="Century Gothic" panose="020B0502020202020204" pitchFamily="34" charset="0"/>
                <a:cs typeface="Times New Roman"/>
              </a:rPr>
              <a:t>з</a:t>
            </a:r>
            <a:r>
              <a:rPr lang="ru-RU" sz="1200" b="1" dirty="0" smtClean="0">
                <a:latin typeface="Century Gothic" panose="020B0502020202020204" pitchFamily="34" charset="0"/>
                <a:cs typeface="Times New Roman"/>
              </a:rPr>
              <a:t>	</a:t>
            </a:r>
            <a:r>
              <a:rPr lang="ru-RU" sz="1200" b="1" spc="-5" dirty="0" smtClean="0">
                <a:latin typeface="Century Gothic" panose="020B0502020202020204" pitchFamily="34" charset="0"/>
                <a:cs typeface="Times New Roman"/>
              </a:rPr>
              <a:t>со</a:t>
            </a:r>
            <a:r>
              <a:rPr lang="ru-RU" sz="1200" b="1" spc="0" dirty="0" smtClean="0">
                <a:latin typeface="Century Gothic" panose="020B0502020202020204" pitchFamily="34" charset="0"/>
                <a:cs typeface="Times New Roman"/>
              </a:rPr>
              <a:t>ц</a:t>
            </a:r>
            <a:r>
              <a:rPr lang="ru-RU" sz="1200" b="1" spc="-10" dirty="0" smtClean="0">
                <a:latin typeface="Century Gothic" panose="020B0502020202020204" pitchFamily="34" charset="0"/>
                <a:cs typeface="Times New Roman"/>
              </a:rPr>
              <a:t>и</a:t>
            </a:r>
            <a:r>
              <a:rPr lang="ru-RU" sz="1200" b="1" spc="10" dirty="0" smtClean="0">
                <a:latin typeface="Century Gothic" panose="020B0502020202020204" pitchFamily="34" charset="0"/>
                <a:cs typeface="Times New Roman"/>
              </a:rPr>
              <a:t>а</a:t>
            </a:r>
            <a:r>
              <a:rPr lang="ru-RU" sz="1200" b="1" dirty="0" smtClean="0">
                <a:latin typeface="Century Gothic" panose="020B0502020202020204" pitchFamily="34" charset="0"/>
                <a:cs typeface="Times New Roman"/>
              </a:rPr>
              <a:t>л</a:t>
            </a:r>
            <a:r>
              <a:rPr lang="ru-RU" sz="1200" b="1" spc="0" dirty="0" smtClean="0">
                <a:latin typeface="Century Gothic" panose="020B0502020202020204" pitchFamily="34" charset="0"/>
                <a:cs typeface="Times New Roman"/>
              </a:rPr>
              <a:t>ь</a:t>
            </a:r>
            <a:r>
              <a:rPr lang="ru-RU" sz="1200" b="1" spc="-10" dirty="0" smtClean="0">
                <a:latin typeface="Century Gothic" panose="020B0502020202020204" pitchFamily="34" charset="0"/>
                <a:cs typeface="Times New Roman"/>
              </a:rPr>
              <a:t>н</a:t>
            </a:r>
            <a:r>
              <a:rPr lang="ru-RU" sz="1200" b="1" spc="-15" dirty="0" smtClean="0">
                <a:latin typeface="Century Gothic" panose="020B0502020202020204" pitchFamily="34" charset="0"/>
                <a:cs typeface="Times New Roman"/>
              </a:rPr>
              <a:t>о </a:t>
            </a:r>
            <a:r>
              <a:rPr lang="ru-RU" sz="1200" b="1" spc="-5" dirty="0" smtClean="0">
                <a:latin typeface="Century Gothic" panose="020B0502020202020204" pitchFamily="34" charset="0"/>
                <a:cs typeface="Times New Roman"/>
              </a:rPr>
              <a:t>- э</a:t>
            </a:r>
            <a:r>
              <a:rPr lang="ru-RU" sz="1200" b="1" spc="-20" dirty="0" smtClean="0">
                <a:latin typeface="Century Gothic" panose="020B0502020202020204" pitchFamily="34" charset="0"/>
                <a:cs typeface="Times New Roman"/>
              </a:rPr>
              <a:t>к</a:t>
            </a:r>
            <a:r>
              <a:rPr lang="ru-RU" sz="1200" b="1" spc="-5" dirty="0" smtClean="0">
                <a:latin typeface="Century Gothic" panose="020B0502020202020204" pitchFamily="34" charset="0"/>
                <a:cs typeface="Times New Roman"/>
              </a:rPr>
              <a:t>он</a:t>
            </a:r>
            <a:r>
              <a:rPr lang="ru-RU" sz="1200" b="1" spc="-35" dirty="0" smtClean="0">
                <a:latin typeface="Century Gothic" panose="020B0502020202020204" pitchFamily="34" charset="0"/>
                <a:cs typeface="Times New Roman"/>
              </a:rPr>
              <a:t>о</a:t>
            </a:r>
            <a:r>
              <a:rPr lang="ru-RU" sz="1200" b="1" spc="-5" dirty="0" smtClean="0">
                <a:latin typeface="Century Gothic" panose="020B0502020202020204" pitchFamily="34" charset="0"/>
                <a:cs typeface="Times New Roman"/>
              </a:rPr>
              <a:t>м</a:t>
            </a:r>
            <a:r>
              <a:rPr lang="ru-RU" sz="1200" b="1" spc="-10" dirty="0" smtClean="0">
                <a:latin typeface="Century Gothic" panose="020B0502020202020204" pitchFamily="34" charset="0"/>
                <a:cs typeface="Times New Roman"/>
              </a:rPr>
              <a:t>ич</a:t>
            </a:r>
            <a:r>
              <a:rPr lang="ru-RU" sz="1200" b="1" spc="0" dirty="0" smtClean="0">
                <a:latin typeface="Century Gothic" panose="020B0502020202020204" pitchFamily="34" charset="0"/>
                <a:cs typeface="Times New Roman"/>
              </a:rPr>
              <a:t>е</a:t>
            </a:r>
            <a:r>
              <a:rPr lang="ru-RU" sz="1200" b="1" spc="-5" dirty="0" smtClean="0">
                <a:latin typeface="Century Gothic" panose="020B0502020202020204" pitchFamily="34" charset="0"/>
                <a:cs typeface="Times New Roman"/>
              </a:rPr>
              <a:t>с</a:t>
            </a:r>
            <a:r>
              <a:rPr lang="ru-RU" sz="1200" b="1" spc="-20" dirty="0" smtClean="0">
                <a:latin typeface="Century Gothic" panose="020B0502020202020204" pitchFamily="34" charset="0"/>
                <a:cs typeface="Times New Roman"/>
              </a:rPr>
              <a:t>к</a:t>
            </a:r>
            <a:r>
              <a:rPr lang="ru-RU" sz="1200" b="1" spc="0" dirty="0" smtClean="0">
                <a:latin typeface="Century Gothic" panose="020B0502020202020204" pitchFamily="34" charset="0"/>
                <a:cs typeface="Times New Roman"/>
              </a:rPr>
              <a:t>о</a:t>
            </a:r>
            <a:r>
              <a:rPr lang="ru-RU" sz="1200" b="1" spc="-30" dirty="0" smtClean="0">
                <a:latin typeface="Century Gothic" panose="020B0502020202020204" pitchFamily="34" charset="0"/>
                <a:cs typeface="Times New Roman"/>
              </a:rPr>
              <a:t>г</a:t>
            </a:r>
            <a:r>
              <a:rPr lang="ru-RU" sz="1200" b="1" spc="-5" dirty="0" smtClean="0">
                <a:latin typeface="Century Gothic" panose="020B0502020202020204" pitchFamily="34" charset="0"/>
                <a:cs typeface="Times New Roman"/>
              </a:rPr>
              <a:t>о</a:t>
            </a:r>
            <a:r>
              <a:rPr lang="ru-RU" sz="1200" b="1" dirty="0" smtClean="0">
                <a:latin typeface="Century Gothic" panose="020B0502020202020204" pitchFamily="34" charset="0"/>
                <a:cs typeface="Times New Roman"/>
              </a:rPr>
              <a:t>	</a:t>
            </a:r>
            <a:r>
              <a:rPr lang="ru-RU" sz="1200" b="1" spc="-10" dirty="0" smtClean="0">
                <a:latin typeface="Century Gothic" panose="020B0502020202020204" pitchFamily="34" charset="0"/>
                <a:cs typeface="Times New Roman"/>
              </a:rPr>
              <a:t>развития</a:t>
            </a:r>
            <a:r>
              <a:rPr lang="ru-RU" sz="1200" b="1" spc="-5" dirty="0" smtClean="0">
                <a:latin typeface="Century Gothic" panose="020B0502020202020204" pitchFamily="34" charset="0"/>
                <a:cs typeface="Times New Roman"/>
              </a:rPr>
              <a:t>  </a:t>
            </a:r>
            <a:r>
              <a:rPr lang="ru-RU" sz="1200" spc="-15" dirty="0" smtClean="0">
                <a:latin typeface="Century Gothic" panose="020B0502020202020204" pitchFamily="34" charset="0"/>
                <a:cs typeface="Times New Roman"/>
              </a:rPr>
              <a:t>города </a:t>
            </a:r>
            <a:r>
              <a:rPr lang="ru-RU" sz="1200" spc="-10" dirty="0" smtClean="0">
                <a:latin typeface="Century Gothic" panose="020B0502020202020204" pitchFamily="34" charset="0"/>
                <a:cs typeface="Times New Roman"/>
              </a:rPr>
              <a:t>Невинномысска </a:t>
            </a:r>
            <a:r>
              <a:rPr lang="ru-RU" sz="1200" spc="-5" dirty="0" smtClean="0">
                <a:latin typeface="Century Gothic" panose="020B0502020202020204" pitchFamily="34" charset="0"/>
                <a:cs typeface="Times New Roman"/>
              </a:rPr>
              <a:t>на  2022 </a:t>
            </a:r>
            <a:r>
              <a:rPr lang="ru-RU" sz="1200" spc="-30" dirty="0" smtClean="0">
                <a:latin typeface="Century Gothic" panose="020B0502020202020204" pitchFamily="34" charset="0"/>
                <a:cs typeface="Times New Roman"/>
              </a:rPr>
              <a:t>год </a:t>
            </a:r>
            <a:r>
              <a:rPr lang="ru-RU" sz="1200" spc="-5" dirty="0" smtClean="0">
                <a:latin typeface="Century Gothic" panose="020B0502020202020204" pitchFamily="34" charset="0"/>
                <a:cs typeface="Times New Roman"/>
              </a:rPr>
              <a:t>и на плановый </a:t>
            </a:r>
            <a:r>
              <a:rPr lang="ru-RU" sz="1200" spc="-15" dirty="0" smtClean="0">
                <a:latin typeface="Century Gothic" panose="020B0502020202020204" pitchFamily="34" charset="0"/>
                <a:cs typeface="Times New Roman"/>
              </a:rPr>
              <a:t>период </a:t>
            </a:r>
            <a:r>
              <a:rPr lang="ru-RU" sz="1200" spc="-5" dirty="0" smtClean="0">
                <a:latin typeface="Century Gothic" panose="020B0502020202020204" pitchFamily="34" charset="0"/>
                <a:cs typeface="Times New Roman"/>
              </a:rPr>
              <a:t>2023 и 2024</a:t>
            </a:r>
            <a:r>
              <a:rPr lang="ru-RU" sz="1200" spc="114" dirty="0" smtClean="0">
                <a:latin typeface="Century Gothic" panose="020B0502020202020204" pitchFamily="34" charset="0"/>
                <a:cs typeface="Times New Roman"/>
              </a:rPr>
              <a:t> </a:t>
            </a:r>
            <a:r>
              <a:rPr lang="ru-RU" sz="1200" spc="-20" dirty="0" smtClean="0">
                <a:latin typeface="Century Gothic" panose="020B0502020202020204" pitchFamily="34" charset="0"/>
                <a:cs typeface="Times New Roman"/>
              </a:rPr>
              <a:t>годов</a:t>
            </a:r>
            <a:endParaRPr lang="ru-RU" sz="1200" dirty="0">
              <a:latin typeface="Century Gothic" panose="020B0502020202020204" pitchFamily="34" charset="0"/>
              <a:cs typeface="Times New Roman"/>
            </a:endParaRPr>
          </a:p>
        </p:txBody>
      </p:sp>
      <p:sp>
        <p:nvSpPr>
          <p:cNvPr id="34" name="Прямоугольник 33"/>
          <p:cNvSpPr/>
          <p:nvPr/>
        </p:nvSpPr>
        <p:spPr>
          <a:xfrm>
            <a:off x="2860021" y="6050711"/>
            <a:ext cx="3778250" cy="523220"/>
          </a:xfrm>
          <a:prstGeom prst="rect">
            <a:avLst/>
          </a:prstGeom>
        </p:spPr>
        <p:txBody>
          <a:bodyPr>
            <a:spAutoFit/>
          </a:bodyPr>
          <a:lstStyle/>
          <a:p>
            <a:pPr marL="12700" algn="just">
              <a:lnSpc>
                <a:spcPct val="100000"/>
              </a:lnSpc>
              <a:spcBef>
                <a:spcPts val="944"/>
              </a:spcBef>
            </a:pPr>
            <a:r>
              <a:rPr lang="ru-RU" sz="1400" b="1" spc="-10" dirty="0" smtClean="0">
                <a:latin typeface="Century Gothic" panose="020B0502020202020204" pitchFamily="34" charset="0"/>
                <a:cs typeface="Times New Roman"/>
              </a:rPr>
              <a:t>Изменения </a:t>
            </a:r>
            <a:r>
              <a:rPr lang="ru-RU" sz="1400" b="1" spc="-20" dirty="0" smtClean="0">
                <a:latin typeface="Century Gothic" panose="020B0502020202020204" pitchFamily="34" charset="0"/>
                <a:cs typeface="Times New Roman"/>
              </a:rPr>
              <a:t>налогового </a:t>
            </a:r>
            <a:r>
              <a:rPr lang="ru-RU" sz="1400" b="1" spc="-5" dirty="0" smtClean="0">
                <a:latin typeface="Century Gothic" panose="020B0502020202020204" pitchFamily="34" charset="0"/>
                <a:cs typeface="Times New Roman"/>
              </a:rPr>
              <a:t>и </a:t>
            </a:r>
            <a:r>
              <a:rPr lang="ru-RU" sz="1400" b="1" spc="-20" dirty="0" smtClean="0">
                <a:latin typeface="Century Gothic" panose="020B0502020202020204" pitchFamily="34" charset="0"/>
                <a:cs typeface="Times New Roman"/>
              </a:rPr>
              <a:t>бюджетного</a:t>
            </a:r>
            <a:r>
              <a:rPr lang="ru-RU" sz="1400" b="1" spc="155" dirty="0" smtClean="0">
                <a:latin typeface="Century Gothic" panose="020B0502020202020204" pitchFamily="34" charset="0"/>
                <a:cs typeface="Times New Roman"/>
              </a:rPr>
              <a:t> </a:t>
            </a:r>
            <a:r>
              <a:rPr lang="ru-RU" sz="1400" b="1" spc="-10" dirty="0" smtClean="0">
                <a:latin typeface="Century Gothic" panose="020B0502020202020204" pitchFamily="34" charset="0"/>
                <a:cs typeface="Times New Roman"/>
              </a:rPr>
              <a:t>законодательства</a:t>
            </a:r>
            <a:endParaRPr lang="ru-RU" sz="1400" dirty="0">
              <a:latin typeface="Century Gothic" panose="020B0502020202020204" pitchFamily="34" charset="0"/>
              <a:cs typeface="Times New Roman"/>
            </a:endParaRPr>
          </a:p>
        </p:txBody>
      </p:sp>
      <p:sp>
        <p:nvSpPr>
          <p:cNvPr id="35" name="object 3"/>
          <p:cNvSpPr txBox="1"/>
          <p:nvPr/>
        </p:nvSpPr>
        <p:spPr>
          <a:xfrm>
            <a:off x="314047" y="7214404"/>
            <a:ext cx="6870700" cy="2301271"/>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4AACC5"/>
                </a:solidFill>
                <a:latin typeface="Century Gothic" panose="020B0502020202020204" pitchFamily="34" charset="0"/>
                <a:cs typeface="Calibri"/>
              </a:rPr>
              <a:t>ФАКТОРЫ, ОКАЗЫВАЮЩИЕ</a:t>
            </a:r>
            <a:r>
              <a:rPr sz="1600" b="1" spc="-45" dirty="0">
                <a:solidFill>
                  <a:srgbClr val="4AACC5"/>
                </a:solidFill>
                <a:latin typeface="Century Gothic" panose="020B0502020202020204" pitchFamily="34" charset="0"/>
                <a:cs typeface="Calibri"/>
              </a:rPr>
              <a:t> </a:t>
            </a:r>
            <a:r>
              <a:rPr sz="1600" b="1" spc="-5" dirty="0">
                <a:solidFill>
                  <a:srgbClr val="4AACC5"/>
                </a:solidFill>
                <a:latin typeface="Century Gothic" panose="020B0502020202020204" pitchFamily="34" charset="0"/>
                <a:cs typeface="Calibri"/>
              </a:rPr>
              <a:t>ВЛИЯНИЕ</a:t>
            </a:r>
            <a:endParaRPr sz="1600" dirty="0">
              <a:latin typeface="Century Gothic" panose="020B0502020202020204" pitchFamily="34" charset="0"/>
              <a:cs typeface="Calibri"/>
            </a:endParaRPr>
          </a:p>
          <a:p>
            <a:pPr marL="12700">
              <a:lnSpc>
                <a:spcPct val="100000"/>
              </a:lnSpc>
              <a:spcBef>
                <a:spcPts val="35"/>
              </a:spcBef>
            </a:pPr>
            <a:r>
              <a:rPr sz="1600" b="1" spc="-5" dirty="0">
                <a:solidFill>
                  <a:srgbClr val="4AACC5"/>
                </a:solidFill>
                <a:latin typeface="Century Gothic" panose="020B0502020202020204" pitchFamily="34" charset="0"/>
                <a:cs typeface="Calibri"/>
              </a:rPr>
              <a:t>НА БЮДЖЕТНЫЕ ПРОЕКТИРОВКИ ДОХОДОВ МЕСТНОГО</a:t>
            </a:r>
            <a:r>
              <a:rPr sz="1600" b="1" spc="15" dirty="0">
                <a:solidFill>
                  <a:srgbClr val="4AACC5"/>
                </a:solidFill>
                <a:latin typeface="Century Gothic" panose="020B0502020202020204" pitchFamily="34" charset="0"/>
                <a:cs typeface="Calibri"/>
              </a:rPr>
              <a:t> </a:t>
            </a:r>
            <a:r>
              <a:rPr sz="1600" b="1" spc="-5" dirty="0" smtClean="0">
                <a:solidFill>
                  <a:srgbClr val="4AACC5"/>
                </a:solidFill>
                <a:latin typeface="Century Gothic" panose="020B0502020202020204" pitchFamily="34" charset="0"/>
                <a:cs typeface="Calibri"/>
              </a:rPr>
              <a:t>БЮДЖЕТА</a:t>
            </a:r>
            <a:endParaRPr lang="ru-RU" sz="1600" b="1" spc="-5" dirty="0" smtClean="0">
              <a:solidFill>
                <a:srgbClr val="4AACC5"/>
              </a:solidFill>
              <a:latin typeface="Century Gothic" panose="020B0502020202020204" pitchFamily="34" charset="0"/>
              <a:cs typeface="Calibri"/>
            </a:endParaRPr>
          </a:p>
          <a:p>
            <a:pPr marL="12700">
              <a:lnSpc>
                <a:spcPct val="100000"/>
              </a:lnSpc>
              <a:spcBef>
                <a:spcPts val="35"/>
              </a:spcBef>
            </a:pPr>
            <a:endParaRPr sz="1600" dirty="0">
              <a:latin typeface="Century Gothic" panose="020B0502020202020204" pitchFamily="34" charset="0"/>
              <a:cs typeface="Calibri"/>
            </a:endParaRPr>
          </a:p>
          <a:p>
            <a:pPr>
              <a:lnSpc>
                <a:spcPct val="100000"/>
              </a:lnSpc>
              <a:spcBef>
                <a:spcPts val="20"/>
              </a:spcBef>
            </a:pPr>
            <a:endParaRPr sz="1400" dirty="0">
              <a:latin typeface="Century Gothic" panose="020B0502020202020204" pitchFamily="34" charset="0"/>
              <a:cs typeface="Times New Roman"/>
            </a:endParaRPr>
          </a:p>
          <a:p>
            <a:pPr marL="282575" marR="5715" indent="-269875" algn="just">
              <a:lnSpc>
                <a:spcPct val="103699"/>
              </a:lnSpc>
              <a:buClr>
                <a:srgbClr val="4AACC5"/>
              </a:buClr>
              <a:buSzPct val="133333"/>
              <a:buFont typeface="Wingdings"/>
              <a:buChar char=""/>
              <a:tabLst>
                <a:tab pos="283210" algn="l"/>
              </a:tabLst>
            </a:pPr>
            <a:r>
              <a:rPr lang="ru-RU" sz="1350" dirty="0" smtClean="0">
                <a:latin typeface="Century Gothic" panose="020B0502020202020204" pitchFamily="34" charset="0"/>
                <a:cs typeface="Times New Roman"/>
              </a:rPr>
              <a:t>Индексация ставок и изменение норматива отчислений в бюджеты субъектов Российской Федерации от акцизов на нефтепродукты</a:t>
            </a:r>
            <a:endParaRPr sz="1350" dirty="0">
              <a:latin typeface="Century Gothic" panose="020B0502020202020204" pitchFamily="34" charset="0"/>
              <a:cs typeface="Times New Roman"/>
            </a:endParaRPr>
          </a:p>
          <a:p>
            <a:pPr marL="282575" marR="8890" indent="-269875" algn="just">
              <a:lnSpc>
                <a:spcPct val="103699"/>
              </a:lnSpc>
              <a:spcBef>
                <a:spcPts val="330"/>
              </a:spcBef>
              <a:buClr>
                <a:srgbClr val="4AACC5"/>
              </a:buClr>
              <a:buSzPct val="133333"/>
              <a:buFont typeface="Wingdings"/>
              <a:buChar char=""/>
              <a:tabLst>
                <a:tab pos="283210" algn="l"/>
              </a:tabLst>
            </a:pPr>
            <a:r>
              <a:rPr lang="ru-RU" sz="1350" spc="-5" dirty="0" smtClean="0">
                <a:latin typeface="Century Gothic" panose="020B0502020202020204" pitchFamily="34" charset="0"/>
                <a:cs typeface="Times New Roman"/>
              </a:rPr>
              <a:t>Предоставление «налоговых каникул» для отдельных категорий налогоплательщиков – индивидуальных предпринимателей, применяющих упрощенную систему налогообложения и патентную систему налогообложения.</a:t>
            </a:r>
            <a:endParaRPr sz="1350" dirty="0">
              <a:latin typeface="Century Gothic" panose="020B0502020202020204" pitchFamily="34" charset="0"/>
              <a:cs typeface="Times New Roman"/>
            </a:endParaRPr>
          </a:p>
        </p:txBody>
      </p:sp>
      <p:pic>
        <p:nvPicPr>
          <p:cNvPr id="36" name="object 25"/>
          <p:cNvPicPr/>
          <p:nvPr/>
        </p:nvPicPr>
        <p:blipFill>
          <a:blip r:embed="rId13" cstate="print"/>
          <a:stretch>
            <a:fillRect/>
          </a:stretch>
        </p:blipFill>
        <p:spPr>
          <a:xfrm>
            <a:off x="268224" y="6733516"/>
            <a:ext cx="334202" cy="402336"/>
          </a:xfrm>
          <a:prstGeom prst="rect">
            <a:avLst/>
          </a:prstGeom>
        </p:spPr>
      </p:pic>
      <p:sp>
        <p:nvSpPr>
          <p:cNvPr id="37" name="object 9"/>
          <p:cNvSpPr/>
          <p:nvPr/>
        </p:nvSpPr>
        <p:spPr>
          <a:xfrm>
            <a:off x="2360974" y="2870974"/>
            <a:ext cx="365760" cy="364490"/>
          </a:xfrm>
          <a:custGeom>
            <a:avLst/>
            <a:gdLst/>
            <a:ahLst/>
            <a:cxnLst/>
            <a:rect l="l" t="t" r="r" b="b"/>
            <a:pathLst>
              <a:path w="365760" h="364489">
                <a:moveTo>
                  <a:pt x="182613" y="0"/>
                </a:moveTo>
                <a:lnTo>
                  <a:pt x="134075" y="6495"/>
                </a:lnTo>
                <a:lnTo>
                  <a:pt x="90455" y="24830"/>
                </a:lnTo>
                <a:lnTo>
                  <a:pt x="53494" y="53276"/>
                </a:lnTo>
                <a:lnTo>
                  <a:pt x="24937" y="90104"/>
                </a:lnTo>
                <a:lnTo>
                  <a:pt x="6524" y="133585"/>
                </a:lnTo>
                <a:lnTo>
                  <a:pt x="0" y="181990"/>
                </a:lnTo>
                <a:lnTo>
                  <a:pt x="6524" y="230352"/>
                </a:lnTo>
                <a:lnTo>
                  <a:pt x="24937" y="273821"/>
                </a:lnTo>
                <a:lnTo>
                  <a:pt x="53494" y="310657"/>
                </a:lnTo>
                <a:lnTo>
                  <a:pt x="90455" y="339122"/>
                </a:lnTo>
                <a:lnTo>
                  <a:pt x="134075" y="357477"/>
                </a:lnTo>
                <a:lnTo>
                  <a:pt x="182613" y="363981"/>
                </a:lnTo>
                <a:lnTo>
                  <a:pt x="231161" y="357477"/>
                </a:lnTo>
                <a:lnTo>
                  <a:pt x="274789" y="339122"/>
                </a:lnTo>
                <a:lnTo>
                  <a:pt x="311754" y="310657"/>
                </a:lnTo>
                <a:lnTo>
                  <a:pt x="340313" y="273821"/>
                </a:lnTo>
                <a:lnTo>
                  <a:pt x="358727" y="230352"/>
                </a:lnTo>
                <a:lnTo>
                  <a:pt x="365251" y="181990"/>
                </a:lnTo>
                <a:lnTo>
                  <a:pt x="358727" y="133585"/>
                </a:lnTo>
                <a:lnTo>
                  <a:pt x="340313" y="90104"/>
                </a:lnTo>
                <a:lnTo>
                  <a:pt x="311754" y="53276"/>
                </a:lnTo>
                <a:lnTo>
                  <a:pt x="274789" y="24830"/>
                </a:lnTo>
                <a:lnTo>
                  <a:pt x="231161" y="6495"/>
                </a:lnTo>
                <a:lnTo>
                  <a:pt x="182613" y="0"/>
                </a:lnTo>
                <a:close/>
              </a:path>
            </a:pathLst>
          </a:custGeom>
          <a:solidFill>
            <a:srgbClr val="4AACC5"/>
          </a:solidFill>
        </p:spPr>
        <p:txBody>
          <a:bodyPr wrap="square" lIns="0" tIns="0" rIns="0" bIns="0" rtlCol="0"/>
          <a:lstStyle/>
          <a:p>
            <a:endParaRPr/>
          </a:p>
        </p:txBody>
      </p:sp>
      <p:sp>
        <p:nvSpPr>
          <p:cNvPr id="38" name="object 9"/>
          <p:cNvSpPr/>
          <p:nvPr/>
        </p:nvSpPr>
        <p:spPr>
          <a:xfrm>
            <a:off x="2353570" y="3689495"/>
            <a:ext cx="365760" cy="364490"/>
          </a:xfrm>
          <a:custGeom>
            <a:avLst/>
            <a:gdLst/>
            <a:ahLst/>
            <a:cxnLst/>
            <a:rect l="l" t="t" r="r" b="b"/>
            <a:pathLst>
              <a:path w="365760" h="364489">
                <a:moveTo>
                  <a:pt x="182613" y="0"/>
                </a:moveTo>
                <a:lnTo>
                  <a:pt x="134075" y="6495"/>
                </a:lnTo>
                <a:lnTo>
                  <a:pt x="90455" y="24830"/>
                </a:lnTo>
                <a:lnTo>
                  <a:pt x="53494" y="53276"/>
                </a:lnTo>
                <a:lnTo>
                  <a:pt x="24937" y="90104"/>
                </a:lnTo>
                <a:lnTo>
                  <a:pt x="6524" y="133585"/>
                </a:lnTo>
                <a:lnTo>
                  <a:pt x="0" y="181990"/>
                </a:lnTo>
                <a:lnTo>
                  <a:pt x="6524" y="230352"/>
                </a:lnTo>
                <a:lnTo>
                  <a:pt x="24937" y="273821"/>
                </a:lnTo>
                <a:lnTo>
                  <a:pt x="53494" y="310657"/>
                </a:lnTo>
                <a:lnTo>
                  <a:pt x="90455" y="339122"/>
                </a:lnTo>
                <a:lnTo>
                  <a:pt x="134075" y="357477"/>
                </a:lnTo>
                <a:lnTo>
                  <a:pt x="182613" y="363981"/>
                </a:lnTo>
                <a:lnTo>
                  <a:pt x="231161" y="357477"/>
                </a:lnTo>
                <a:lnTo>
                  <a:pt x="274789" y="339122"/>
                </a:lnTo>
                <a:lnTo>
                  <a:pt x="311754" y="310657"/>
                </a:lnTo>
                <a:lnTo>
                  <a:pt x="340313" y="273821"/>
                </a:lnTo>
                <a:lnTo>
                  <a:pt x="358727" y="230352"/>
                </a:lnTo>
                <a:lnTo>
                  <a:pt x="365251" y="181990"/>
                </a:lnTo>
                <a:lnTo>
                  <a:pt x="358727" y="133585"/>
                </a:lnTo>
                <a:lnTo>
                  <a:pt x="340313" y="90104"/>
                </a:lnTo>
                <a:lnTo>
                  <a:pt x="311754" y="53276"/>
                </a:lnTo>
                <a:lnTo>
                  <a:pt x="274789" y="24830"/>
                </a:lnTo>
                <a:lnTo>
                  <a:pt x="231161" y="6495"/>
                </a:lnTo>
                <a:lnTo>
                  <a:pt x="182613" y="0"/>
                </a:lnTo>
                <a:close/>
              </a:path>
            </a:pathLst>
          </a:custGeom>
          <a:solidFill>
            <a:srgbClr val="4AACC5"/>
          </a:solid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6967" y="758456"/>
            <a:ext cx="6600190" cy="1085554"/>
          </a:xfrm>
          <a:prstGeom prst="rect">
            <a:avLst/>
          </a:prstGeom>
        </p:spPr>
        <p:txBody>
          <a:bodyPr vert="horz" wrap="square" lIns="0" tIns="8255" rIns="0" bIns="0" rtlCol="0">
            <a:spAutoFit/>
          </a:bodyPr>
          <a:lstStyle/>
          <a:p>
            <a:pPr marL="12700" algn="just">
              <a:lnSpc>
                <a:spcPct val="100000"/>
              </a:lnSpc>
            </a:pPr>
            <a:r>
              <a:rPr sz="1400" b="1" spc="-5" dirty="0">
                <a:solidFill>
                  <a:srgbClr val="4AACC5"/>
                </a:solidFill>
                <a:latin typeface="Century Gothic" panose="020B0502020202020204" pitchFamily="34" charset="0"/>
                <a:cs typeface="Calibri"/>
              </a:rPr>
              <a:t>МЕРОПРИЯТИЯ МУНИЦИПАЛЬНОЙ ПРОГРАММЫ </a:t>
            </a:r>
            <a:r>
              <a:rPr lang="ru-RU" sz="1400" b="1" u="sng" spc="-5" dirty="0" smtClean="0">
                <a:solidFill>
                  <a:srgbClr val="4AACC5"/>
                </a:solidFill>
                <a:latin typeface="Century Gothic" panose="020B0502020202020204" pitchFamily="34" charset="0"/>
                <a:cs typeface="Franklin Gothic Medium"/>
              </a:rPr>
              <a:t>«МЕЖНАЦИОНАЛЬНЫЕ </a:t>
            </a:r>
            <a:r>
              <a:rPr lang="ru-RU" sz="1400" b="1" u="sng" spc="-5" dirty="0">
                <a:solidFill>
                  <a:srgbClr val="4AACC5"/>
                </a:solidFill>
                <a:latin typeface="Century Gothic" panose="020B0502020202020204" pitchFamily="34" charset="0"/>
                <a:cs typeface="Franklin Gothic Medium"/>
              </a:rPr>
              <a:t>ОТНОШЕНИЯ, ПОДДЕРЖКА КАЗАЧЕСТВА, ПРОФИЛАКТИКА ТЕРРОРИЗМА, ЭКСТРЕМИЗМА, ПРАВОНАРУШЕНИЙ И НАРКОМАНИИ» В ГОРОДЕ НЕВИННОМЫССКЕ</a:t>
            </a:r>
            <a:endParaRPr lang="ru-RU" sz="1400" b="1" dirty="0">
              <a:solidFill>
                <a:srgbClr val="4AACC5"/>
              </a:solidFill>
              <a:latin typeface="Century Gothic" panose="020B0502020202020204" pitchFamily="34" charset="0"/>
              <a:cs typeface="Franklin Gothic Medium"/>
            </a:endParaRPr>
          </a:p>
          <a:p>
            <a:pPr marL="12700">
              <a:lnSpc>
                <a:spcPct val="100000"/>
              </a:lnSpc>
              <a:spcBef>
                <a:spcPts val="30"/>
              </a:spcBef>
            </a:pPr>
            <a:r>
              <a:rPr sz="1400" b="1" dirty="0" smtClean="0">
                <a:solidFill>
                  <a:srgbClr val="4AACC5"/>
                </a:solidFill>
                <a:latin typeface="Century Gothic" panose="020B0502020202020204" pitchFamily="34" charset="0"/>
                <a:cs typeface="Calibri"/>
              </a:rPr>
              <a:t>НА </a:t>
            </a:r>
            <a:r>
              <a:rPr sz="1400" b="1" spc="-5" dirty="0" smtClean="0">
                <a:solidFill>
                  <a:srgbClr val="4AACC5"/>
                </a:solidFill>
                <a:latin typeface="Century Gothic" panose="020B0502020202020204" pitchFamily="34" charset="0"/>
                <a:cs typeface="Calibri"/>
              </a:rPr>
              <a:t>202</a:t>
            </a:r>
            <a:r>
              <a:rPr lang="ru-RU" sz="1400" b="1" spc="-5" dirty="0" smtClean="0">
                <a:solidFill>
                  <a:srgbClr val="4AACC5"/>
                </a:solidFill>
                <a:latin typeface="Century Gothic" panose="020B0502020202020204" pitchFamily="34" charset="0"/>
                <a:cs typeface="Calibri"/>
              </a:rPr>
              <a:t>2</a:t>
            </a:r>
            <a:r>
              <a:rPr sz="1400" b="1" spc="-5" dirty="0" smtClean="0">
                <a:solidFill>
                  <a:srgbClr val="4AACC5"/>
                </a:solidFill>
                <a:latin typeface="Century Gothic" panose="020B0502020202020204" pitchFamily="34" charset="0"/>
                <a:cs typeface="Calibri"/>
              </a:rPr>
              <a:t> </a:t>
            </a:r>
            <a:r>
              <a:rPr sz="1400" b="1" spc="-5" dirty="0">
                <a:solidFill>
                  <a:srgbClr val="4AACC5"/>
                </a:solidFill>
                <a:latin typeface="Century Gothic" panose="020B0502020202020204" pitchFamily="34" charset="0"/>
                <a:cs typeface="Calibri"/>
              </a:rPr>
              <a:t>ГОД </a:t>
            </a:r>
            <a:r>
              <a:rPr sz="1400" b="1" dirty="0">
                <a:solidFill>
                  <a:srgbClr val="4AACC5"/>
                </a:solidFill>
                <a:latin typeface="Century Gothic" panose="020B0502020202020204" pitchFamily="34" charset="0"/>
                <a:cs typeface="Calibri"/>
              </a:rPr>
              <a:t>– </a:t>
            </a:r>
            <a:r>
              <a:rPr lang="ru-RU" sz="1400" b="1" spc="-5" dirty="0" smtClean="0">
                <a:latin typeface="Century Gothic" panose="020B0502020202020204" pitchFamily="34" charset="0"/>
                <a:cs typeface="Calibri"/>
              </a:rPr>
              <a:t>3,9 млн. рублей</a:t>
            </a:r>
            <a:r>
              <a:rPr sz="1400" b="1" spc="-5" dirty="0" smtClean="0">
                <a:solidFill>
                  <a:srgbClr val="4AACC5"/>
                </a:solidFill>
                <a:latin typeface="Century Gothic" panose="020B0502020202020204" pitchFamily="34" charset="0"/>
                <a:cs typeface="Calibri"/>
              </a:rPr>
              <a:t>, </a:t>
            </a:r>
            <a:r>
              <a:rPr sz="1400" b="1" dirty="0">
                <a:solidFill>
                  <a:srgbClr val="4AACC5"/>
                </a:solidFill>
                <a:latin typeface="Century Gothic" panose="020B0502020202020204" pitchFamily="34" charset="0"/>
                <a:cs typeface="Calibri"/>
              </a:rPr>
              <a:t>в том</a:t>
            </a:r>
            <a:r>
              <a:rPr sz="1400" b="1" spc="15" dirty="0">
                <a:solidFill>
                  <a:srgbClr val="4AACC5"/>
                </a:solidFill>
                <a:latin typeface="Century Gothic" panose="020B0502020202020204" pitchFamily="34" charset="0"/>
                <a:cs typeface="Calibri"/>
              </a:rPr>
              <a:t> </a:t>
            </a:r>
            <a:r>
              <a:rPr sz="1400" b="1" spc="-5" dirty="0">
                <a:solidFill>
                  <a:srgbClr val="4AACC5"/>
                </a:solidFill>
                <a:latin typeface="Century Gothic" panose="020B0502020202020204" pitchFamily="34" charset="0"/>
                <a:cs typeface="Calibri"/>
              </a:rPr>
              <a:t>числе:</a:t>
            </a:r>
            <a:endParaRPr sz="1400" dirty="0">
              <a:latin typeface="Century Gothic" panose="020B0502020202020204" pitchFamily="34" charset="0"/>
              <a:cs typeface="Calibri"/>
            </a:endParaRPr>
          </a:p>
        </p:txBody>
      </p:sp>
      <p:sp>
        <p:nvSpPr>
          <p:cNvPr id="3" name="object 3"/>
          <p:cNvSpPr txBox="1"/>
          <p:nvPr/>
        </p:nvSpPr>
        <p:spPr>
          <a:xfrm>
            <a:off x="436885" y="2174481"/>
            <a:ext cx="3354070" cy="1153521"/>
          </a:xfrm>
          <a:prstGeom prst="rect">
            <a:avLst/>
          </a:prstGeom>
        </p:spPr>
        <p:txBody>
          <a:bodyPr vert="horz" wrap="square" lIns="0" tIns="12065" rIns="0" bIns="0" rtlCol="0">
            <a:spAutoFit/>
          </a:bodyPr>
          <a:lstStyle/>
          <a:p>
            <a:pPr marL="17780" lvl="0" algn="ctr">
              <a:lnSpc>
                <a:spcPts val="1480"/>
              </a:lnSpc>
              <a:defRPr/>
            </a:pPr>
            <a:r>
              <a:rPr lang="ru-RU" sz="1400" b="1" spc="-5" dirty="0">
                <a:solidFill>
                  <a:schemeClr val="tx2"/>
                </a:solidFill>
                <a:latin typeface="Century Gothic" panose="020B0502020202020204" pitchFamily="34" charset="0"/>
                <a:cs typeface="Cambria"/>
              </a:rPr>
              <a:t>Подпрограмма </a:t>
            </a:r>
            <a:r>
              <a:rPr lang="ru-RU" sz="1400" b="1" spc="-5" dirty="0" smtClean="0">
                <a:solidFill>
                  <a:schemeClr val="tx2"/>
                </a:solidFill>
                <a:latin typeface="Century Gothic" panose="020B0502020202020204" pitchFamily="34" charset="0"/>
                <a:cs typeface="Cambria"/>
              </a:rPr>
              <a:t> </a:t>
            </a:r>
            <a:r>
              <a:rPr lang="ru-RU" sz="1400" b="1" spc="-5" dirty="0">
                <a:solidFill>
                  <a:schemeClr val="tx2"/>
                </a:solidFill>
                <a:latin typeface="Century Gothic" panose="020B0502020202020204" pitchFamily="34" charset="0"/>
                <a:cs typeface="Cambria"/>
              </a:rPr>
              <a:t>«</a:t>
            </a:r>
            <a:r>
              <a:rPr lang="ru-RU" sz="1400" b="1" spc="-5" dirty="0">
                <a:solidFill>
                  <a:schemeClr val="tx2"/>
                </a:solidFill>
                <a:latin typeface="Century Gothic" panose="020B0502020202020204" pitchFamily="34" charset="0"/>
                <a:cs typeface="Franklin Gothic Medium"/>
              </a:rPr>
              <a:t>Межнациональные отношения, поддержка казачества, профилактика экстремизма в городе </a:t>
            </a:r>
            <a:r>
              <a:rPr lang="ru-RU" sz="1400" b="1" spc="-5" dirty="0" smtClean="0">
                <a:solidFill>
                  <a:schemeClr val="tx2"/>
                </a:solidFill>
                <a:latin typeface="Century Gothic" panose="020B0502020202020204" pitchFamily="34" charset="0"/>
                <a:cs typeface="Franklin Gothic Medium"/>
              </a:rPr>
              <a:t>Невинномысске»</a:t>
            </a:r>
            <a:r>
              <a:rPr lang="ru-RU" sz="1400" b="1" dirty="0">
                <a:solidFill>
                  <a:schemeClr val="tx2"/>
                </a:solidFill>
                <a:latin typeface="Century Gothic" panose="020B0502020202020204" pitchFamily="34" charset="0"/>
                <a:cs typeface="Franklin Gothic Medium"/>
              </a:rPr>
              <a:t> </a:t>
            </a:r>
            <a:r>
              <a:rPr sz="1250" b="1" spc="-5" dirty="0" smtClean="0">
                <a:solidFill>
                  <a:schemeClr val="tx2"/>
                </a:solidFill>
                <a:latin typeface="Century Gothic" panose="020B0502020202020204" pitchFamily="34" charset="0"/>
                <a:cs typeface="Times New Roman"/>
              </a:rPr>
              <a:t>-  </a:t>
            </a:r>
            <a:r>
              <a:rPr lang="ru-RU" sz="1250" b="1" spc="-5" dirty="0" smtClean="0">
                <a:solidFill>
                  <a:schemeClr val="tx2"/>
                </a:solidFill>
                <a:latin typeface="Century Gothic" panose="020B0502020202020204" pitchFamily="34" charset="0"/>
                <a:cs typeface="Times New Roman"/>
              </a:rPr>
              <a:t>3,8</a:t>
            </a:r>
            <a:r>
              <a:rPr sz="1250" b="1" spc="-5" dirty="0" smtClean="0">
                <a:solidFill>
                  <a:schemeClr val="tx2"/>
                </a:solidFill>
                <a:latin typeface="Century Gothic" panose="020B0502020202020204" pitchFamily="34" charset="0"/>
                <a:cs typeface="Times New Roman"/>
              </a:rPr>
              <a:t> </a:t>
            </a:r>
            <a:r>
              <a:rPr lang="ru-RU" sz="1250" b="1" spc="-5" dirty="0" smtClean="0">
                <a:solidFill>
                  <a:schemeClr val="tx2"/>
                </a:solidFill>
                <a:latin typeface="Century Gothic" panose="020B0502020202020204" pitchFamily="34" charset="0"/>
                <a:cs typeface="Times New Roman"/>
              </a:rPr>
              <a:t>млн. рублей</a:t>
            </a:r>
            <a:endParaRPr sz="1250" dirty="0" smtClean="0">
              <a:solidFill>
                <a:schemeClr val="tx2"/>
              </a:solidFill>
              <a:latin typeface="Century Gothic" panose="020B0502020202020204" pitchFamily="34" charset="0"/>
              <a:cs typeface="Times New Roman"/>
            </a:endParaRPr>
          </a:p>
          <a:p>
            <a:pPr marL="1270" algn="ctr">
              <a:lnSpc>
                <a:spcPts val="1390"/>
              </a:lnSpc>
            </a:pPr>
            <a:r>
              <a:rPr lang="ru-RU" sz="1250" spc="-5" dirty="0" smtClean="0">
                <a:solidFill>
                  <a:schemeClr val="tx2"/>
                </a:solidFill>
                <a:latin typeface="Century Gothic" panose="020B0502020202020204" pitchFamily="34" charset="0"/>
                <a:cs typeface="Times New Roman"/>
              </a:rPr>
              <a:t>в том числе</a:t>
            </a:r>
            <a:r>
              <a:rPr sz="1250" spc="-5" dirty="0" smtClean="0">
                <a:solidFill>
                  <a:schemeClr val="tx2"/>
                </a:solidFill>
                <a:latin typeface="Century Gothic" panose="020B0502020202020204" pitchFamily="34" charset="0"/>
                <a:cs typeface="Times New Roman"/>
              </a:rPr>
              <a:t>:</a:t>
            </a:r>
            <a:endParaRPr sz="1250" dirty="0">
              <a:solidFill>
                <a:schemeClr val="tx2"/>
              </a:solidFill>
              <a:latin typeface="Century Gothic" panose="020B0502020202020204" pitchFamily="34" charset="0"/>
              <a:cs typeface="Times New Roman"/>
            </a:endParaRPr>
          </a:p>
        </p:txBody>
      </p:sp>
      <p:sp>
        <p:nvSpPr>
          <p:cNvPr id="6" name="object 6"/>
          <p:cNvSpPr txBox="1"/>
          <p:nvPr/>
        </p:nvSpPr>
        <p:spPr>
          <a:xfrm>
            <a:off x="342952" y="3626275"/>
            <a:ext cx="3353435" cy="935513"/>
          </a:xfrm>
          <a:prstGeom prst="rect">
            <a:avLst/>
          </a:prstGeom>
        </p:spPr>
        <p:txBody>
          <a:bodyPr vert="horz" wrap="square" lIns="0" tIns="12065" rIns="0" bIns="0" rtlCol="0">
            <a:spAutoFit/>
          </a:bodyPr>
          <a:lstStyle/>
          <a:p>
            <a:pPr algn="just">
              <a:lnSpc>
                <a:spcPct val="100000"/>
              </a:lnSpc>
              <a:spcBef>
                <a:spcPts val="95"/>
              </a:spcBef>
              <a:buClr>
                <a:srgbClr val="30839A"/>
              </a:buClr>
              <a:buFont typeface="Wingdings"/>
              <a:buChar char=""/>
              <a:tabLst>
                <a:tab pos="0" algn="l"/>
                <a:tab pos="179388" algn="l"/>
              </a:tabLst>
            </a:pPr>
            <a:r>
              <a:rPr lang="ru-RU" sz="1200" dirty="0" smtClean="0">
                <a:latin typeface="Century Gothic" panose="020B0502020202020204" pitchFamily="34" charset="0"/>
              </a:rPr>
              <a:t> Изготовление </a:t>
            </a:r>
            <a:r>
              <a:rPr lang="ru-RU" sz="1200" dirty="0">
                <a:latin typeface="Century Gothic" panose="020B0502020202020204" pitchFamily="34" charset="0"/>
              </a:rPr>
              <a:t>сборников материалов по профилактике экстремизма (изготовление сборника материалов научно-практической конференции «Кавказский диалог</a:t>
            </a:r>
            <a:r>
              <a:rPr lang="ru-RU" sz="1200" dirty="0" smtClean="0">
                <a:latin typeface="Century Gothic" panose="020B0502020202020204" pitchFamily="34" charset="0"/>
              </a:rPr>
              <a:t>»</a:t>
            </a:r>
            <a:endParaRPr sz="1250" dirty="0">
              <a:latin typeface="Times New Roman"/>
              <a:cs typeface="Times New Roman"/>
            </a:endParaRPr>
          </a:p>
        </p:txBody>
      </p:sp>
      <p:sp>
        <p:nvSpPr>
          <p:cNvPr id="10" name="object 10"/>
          <p:cNvSpPr txBox="1"/>
          <p:nvPr/>
        </p:nvSpPr>
        <p:spPr>
          <a:xfrm>
            <a:off x="298178" y="4617444"/>
            <a:ext cx="3369310" cy="182880"/>
          </a:xfrm>
          <a:prstGeom prst="rect">
            <a:avLst/>
          </a:prstGeom>
          <a:solidFill>
            <a:srgbClr val="B6DDE8"/>
          </a:solidFill>
        </p:spPr>
        <p:txBody>
          <a:bodyPr vert="horz" wrap="square" lIns="0" tIns="0" rIns="0" bIns="0" rtlCol="0">
            <a:spAutoFit/>
          </a:bodyPr>
          <a:lstStyle/>
          <a:p>
            <a:pPr algn="ctr">
              <a:lnSpc>
                <a:spcPts val="1425"/>
              </a:lnSpc>
            </a:pPr>
            <a:r>
              <a:rPr lang="ru-RU" sz="1250" b="1" spc="-5" dirty="0" smtClean="0">
                <a:solidFill>
                  <a:srgbClr val="16365D"/>
                </a:solidFill>
                <a:latin typeface="Century Gothic" panose="020B0502020202020204" pitchFamily="34" charset="0"/>
                <a:cs typeface="Times New Roman"/>
              </a:rPr>
              <a:t>30 тыс. рублей</a:t>
            </a:r>
            <a:endParaRPr sz="1250" dirty="0">
              <a:latin typeface="Century Gothic" panose="020B0502020202020204" pitchFamily="34" charset="0"/>
              <a:cs typeface="Times New Roman"/>
            </a:endParaRPr>
          </a:p>
        </p:txBody>
      </p:sp>
      <p:sp>
        <p:nvSpPr>
          <p:cNvPr id="11" name="object 11"/>
          <p:cNvSpPr txBox="1"/>
          <p:nvPr/>
        </p:nvSpPr>
        <p:spPr>
          <a:xfrm>
            <a:off x="292358" y="4969621"/>
            <a:ext cx="3354704" cy="196849"/>
          </a:xfrm>
          <a:prstGeom prst="rect">
            <a:avLst/>
          </a:prstGeom>
        </p:spPr>
        <p:txBody>
          <a:bodyPr vert="horz" wrap="square" lIns="0" tIns="12065" rIns="0" bIns="0" rtlCol="0">
            <a:spAutoFit/>
          </a:bodyPr>
          <a:lstStyle/>
          <a:p>
            <a:pPr>
              <a:lnSpc>
                <a:spcPct val="100000"/>
              </a:lnSpc>
              <a:spcBef>
                <a:spcPts val="95"/>
              </a:spcBef>
              <a:buClr>
                <a:srgbClr val="30839A"/>
              </a:buClr>
              <a:buFont typeface="Wingdings"/>
              <a:buChar char=""/>
              <a:tabLst>
                <a:tab pos="0" algn="l"/>
                <a:tab pos="371475" algn="l"/>
              </a:tabLst>
            </a:pPr>
            <a:r>
              <a:rPr lang="ru-RU" sz="1200" dirty="0" smtClean="0">
                <a:latin typeface="Century Gothic" panose="020B0502020202020204" pitchFamily="34" charset="0"/>
              </a:rPr>
              <a:t> Изготовление баннеров</a:t>
            </a:r>
            <a:endParaRPr sz="1200" dirty="0">
              <a:latin typeface="Century Gothic" panose="020B0502020202020204" pitchFamily="34" charset="0"/>
              <a:cs typeface="Times New Roman"/>
            </a:endParaRPr>
          </a:p>
        </p:txBody>
      </p:sp>
      <p:sp>
        <p:nvSpPr>
          <p:cNvPr id="13" name="object 13"/>
          <p:cNvSpPr txBox="1"/>
          <p:nvPr/>
        </p:nvSpPr>
        <p:spPr>
          <a:xfrm>
            <a:off x="298178" y="5230038"/>
            <a:ext cx="3369310" cy="183515"/>
          </a:xfrm>
          <a:prstGeom prst="rect">
            <a:avLst/>
          </a:prstGeom>
          <a:solidFill>
            <a:srgbClr val="B6DDE8"/>
          </a:solidFill>
        </p:spPr>
        <p:txBody>
          <a:bodyPr vert="horz" wrap="square" lIns="0" tIns="0" rIns="0" bIns="0" rtlCol="0">
            <a:spAutoFit/>
          </a:bodyPr>
          <a:lstStyle/>
          <a:p>
            <a:pPr algn="ctr">
              <a:lnSpc>
                <a:spcPts val="1425"/>
              </a:lnSpc>
            </a:pPr>
            <a:r>
              <a:rPr lang="ru-RU" sz="1200" b="1" spc="-5" dirty="0" smtClean="0">
                <a:solidFill>
                  <a:srgbClr val="16365D"/>
                </a:solidFill>
                <a:latin typeface="Century Gothic" panose="020B0502020202020204" pitchFamily="34" charset="0"/>
                <a:cs typeface="Times New Roman"/>
              </a:rPr>
              <a:t>10 тыс. рублей</a:t>
            </a:r>
            <a:endParaRPr sz="1200" dirty="0">
              <a:latin typeface="Century Gothic" panose="020B0502020202020204" pitchFamily="34" charset="0"/>
              <a:cs typeface="Times New Roman"/>
            </a:endParaRPr>
          </a:p>
        </p:txBody>
      </p:sp>
      <p:sp>
        <p:nvSpPr>
          <p:cNvPr id="23" name="object 23"/>
          <p:cNvSpPr txBox="1"/>
          <p:nvPr/>
        </p:nvSpPr>
        <p:spPr>
          <a:xfrm>
            <a:off x="4011537" y="2174481"/>
            <a:ext cx="3141980" cy="961161"/>
          </a:xfrm>
          <a:prstGeom prst="rect">
            <a:avLst/>
          </a:prstGeom>
        </p:spPr>
        <p:txBody>
          <a:bodyPr vert="horz" wrap="square" lIns="0" tIns="12065" rIns="0" bIns="0" rtlCol="0">
            <a:spAutoFit/>
          </a:bodyPr>
          <a:lstStyle/>
          <a:p>
            <a:pPr marL="17780" marR="36830" algn="ctr">
              <a:lnSpc>
                <a:spcPts val="1460"/>
              </a:lnSpc>
              <a:spcBef>
                <a:spcPts val="20"/>
              </a:spcBef>
            </a:pPr>
            <a:r>
              <a:rPr lang="ru-RU" sz="1400" b="1" spc="-10" dirty="0">
                <a:solidFill>
                  <a:schemeClr val="tx2"/>
                </a:solidFill>
                <a:latin typeface="Century Gothic" panose="020B0502020202020204" pitchFamily="34" charset="0"/>
                <a:cs typeface="Cambria"/>
              </a:rPr>
              <a:t>Подпрограмма </a:t>
            </a:r>
            <a:r>
              <a:rPr lang="ru-RU" sz="1400" b="1" spc="-10" dirty="0" smtClean="0">
                <a:solidFill>
                  <a:schemeClr val="tx2"/>
                </a:solidFill>
                <a:latin typeface="Century Gothic" panose="020B0502020202020204" pitchFamily="34" charset="0"/>
                <a:cs typeface="Cambria"/>
              </a:rPr>
              <a:t>«Профилактика </a:t>
            </a:r>
            <a:r>
              <a:rPr lang="ru-RU" sz="1400" b="1" spc="-10" dirty="0">
                <a:solidFill>
                  <a:schemeClr val="tx2"/>
                </a:solidFill>
                <a:latin typeface="Century Gothic" panose="020B0502020202020204" pitchFamily="34" charset="0"/>
                <a:cs typeface="Cambria"/>
              </a:rPr>
              <a:t>терроризма, правонарушений и наркомании в городе Невинномысске</a:t>
            </a:r>
            <a:r>
              <a:rPr lang="ru-RU" sz="1400" b="1" spc="-10" dirty="0" smtClean="0">
                <a:solidFill>
                  <a:schemeClr val="tx2"/>
                </a:solidFill>
                <a:latin typeface="Century Gothic" panose="020B0502020202020204" pitchFamily="34" charset="0"/>
                <a:cs typeface="Cambria"/>
              </a:rPr>
              <a:t>» </a:t>
            </a:r>
            <a:r>
              <a:rPr sz="1250" b="1" spc="-5" dirty="0" smtClean="0">
                <a:solidFill>
                  <a:srgbClr val="1F487C"/>
                </a:solidFill>
                <a:latin typeface="Times New Roman"/>
                <a:cs typeface="Times New Roman"/>
              </a:rPr>
              <a:t>- </a:t>
            </a:r>
            <a:r>
              <a:rPr lang="ru-RU" sz="1250" b="1" spc="-5" dirty="0" smtClean="0">
                <a:solidFill>
                  <a:srgbClr val="1F487C"/>
                </a:solidFill>
                <a:latin typeface="Century Gothic" panose="020B0502020202020204" pitchFamily="34" charset="0"/>
                <a:cs typeface="Times New Roman"/>
              </a:rPr>
              <a:t>0,1</a:t>
            </a:r>
            <a:r>
              <a:rPr sz="1250" b="1" spc="-5" dirty="0" smtClean="0">
                <a:solidFill>
                  <a:srgbClr val="1F487C"/>
                </a:solidFill>
                <a:latin typeface="Century Gothic" panose="020B0502020202020204" pitchFamily="34" charset="0"/>
                <a:cs typeface="Times New Roman"/>
              </a:rPr>
              <a:t> </a:t>
            </a:r>
            <a:r>
              <a:rPr sz="1250" b="1" spc="-5" dirty="0">
                <a:solidFill>
                  <a:srgbClr val="1F487C"/>
                </a:solidFill>
                <a:latin typeface="Century Gothic" panose="020B0502020202020204" pitchFamily="34" charset="0"/>
                <a:cs typeface="Times New Roman"/>
              </a:rPr>
              <a:t>млн.</a:t>
            </a:r>
            <a:r>
              <a:rPr sz="1250" b="1" spc="0" dirty="0">
                <a:solidFill>
                  <a:srgbClr val="1F487C"/>
                </a:solidFill>
                <a:latin typeface="Century Gothic" panose="020B0502020202020204" pitchFamily="34" charset="0"/>
                <a:cs typeface="Times New Roman"/>
              </a:rPr>
              <a:t> </a:t>
            </a:r>
            <a:r>
              <a:rPr sz="1250" b="1" spc="-5" dirty="0">
                <a:solidFill>
                  <a:srgbClr val="1F487C"/>
                </a:solidFill>
                <a:latin typeface="Century Gothic" panose="020B0502020202020204" pitchFamily="34" charset="0"/>
                <a:cs typeface="Times New Roman"/>
              </a:rPr>
              <a:t>рублей,</a:t>
            </a:r>
            <a:endParaRPr sz="1250" dirty="0">
              <a:latin typeface="Century Gothic" panose="020B0502020202020204" pitchFamily="34" charset="0"/>
              <a:cs typeface="Times New Roman"/>
            </a:endParaRPr>
          </a:p>
          <a:p>
            <a:pPr algn="ctr">
              <a:lnSpc>
                <a:spcPts val="1405"/>
              </a:lnSpc>
            </a:pPr>
            <a:r>
              <a:rPr sz="1250" spc="-5" dirty="0">
                <a:solidFill>
                  <a:srgbClr val="1F487C"/>
                </a:solidFill>
                <a:latin typeface="Century Gothic" panose="020B0502020202020204" pitchFamily="34" charset="0"/>
                <a:cs typeface="Times New Roman"/>
              </a:rPr>
              <a:t>в том</a:t>
            </a:r>
            <a:r>
              <a:rPr sz="1250" spc="-75" dirty="0">
                <a:solidFill>
                  <a:srgbClr val="1F487C"/>
                </a:solidFill>
                <a:latin typeface="Century Gothic" panose="020B0502020202020204" pitchFamily="34" charset="0"/>
                <a:cs typeface="Times New Roman"/>
              </a:rPr>
              <a:t> </a:t>
            </a:r>
            <a:r>
              <a:rPr sz="1250" spc="-5" dirty="0">
                <a:solidFill>
                  <a:srgbClr val="1F487C"/>
                </a:solidFill>
                <a:latin typeface="Century Gothic" panose="020B0502020202020204" pitchFamily="34" charset="0"/>
                <a:cs typeface="Times New Roman"/>
              </a:rPr>
              <a:t>числе:</a:t>
            </a:r>
            <a:endParaRPr sz="1250" dirty="0">
              <a:latin typeface="Century Gothic" panose="020B0502020202020204" pitchFamily="34" charset="0"/>
              <a:cs typeface="Times New Roman"/>
            </a:endParaRPr>
          </a:p>
        </p:txBody>
      </p:sp>
      <p:sp>
        <p:nvSpPr>
          <p:cNvPr id="24" name="object 24"/>
          <p:cNvSpPr txBox="1"/>
          <p:nvPr/>
        </p:nvSpPr>
        <p:spPr>
          <a:xfrm>
            <a:off x="3958082" y="4157771"/>
            <a:ext cx="3264535" cy="1102225"/>
          </a:xfrm>
          <a:prstGeom prst="rect">
            <a:avLst/>
          </a:prstGeom>
        </p:spPr>
        <p:txBody>
          <a:bodyPr vert="horz" wrap="square" lIns="0" tIns="24765" rIns="0" bIns="0" rtlCol="0">
            <a:spAutoFit/>
          </a:bodyPr>
          <a:lstStyle/>
          <a:p>
            <a:pPr marL="12700" marR="5080" algn="just">
              <a:lnSpc>
                <a:spcPts val="1440"/>
              </a:lnSpc>
              <a:spcBef>
                <a:spcPts val="195"/>
              </a:spcBef>
              <a:buClr>
                <a:srgbClr val="30839A"/>
              </a:buClr>
              <a:buFont typeface="Wingdings"/>
              <a:buChar char=""/>
              <a:tabLst>
                <a:tab pos="372745" algn="l"/>
              </a:tabLst>
            </a:pPr>
            <a:r>
              <a:rPr lang="ru-RU" sz="1250" spc="-5" dirty="0">
                <a:latin typeface="Times New Roman"/>
                <a:cs typeface="Times New Roman"/>
              </a:rPr>
              <a:t> </a:t>
            </a:r>
            <a:r>
              <a:rPr lang="ru-RU" sz="1200" dirty="0" smtClean="0">
                <a:latin typeface="Century Gothic" panose="020B0502020202020204" pitchFamily="34" charset="0"/>
              </a:rPr>
              <a:t>Проведение </a:t>
            </a:r>
            <a:r>
              <a:rPr lang="ru-RU" sz="1200" dirty="0">
                <a:latin typeface="Century Gothic" panose="020B0502020202020204" pitchFamily="34" charset="0"/>
              </a:rPr>
              <a:t>информационно-пропагандистских мероприятий, направленных на профилактику идеологии терроризма на территории города (выпуск печатных материалов в сфере профилактики </a:t>
            </a:r>
            <a:r>
              <a:rPr lang="ru-RU" sz="1200" dirty="0" smtClean="0">
                <a:latin typeface="Century Gothic" panose="020B0502020202020204" pitchFamily="34" charset="0"/>
              </a:rPr>
              <a:t>терроризма)</a:t>
            </a:r>
            <a:endParaRPr sz="1200" dirty="0">
              <a:latin typeface="Century Gothic" panose="020B0502020202020204" pitchFamily="34" charset="0"/>
              <a:cs typeface="Times New Roman"/>
            </a:endParaRPr>
          </a:p>
        </p:txBody>
      </p:sp>
      <p:sp>
        <p:nvSpPr>
          <p:cNvPr id="25" name="object 25"/>
          <p:cNvSpPr txBox="1"/>
          <p:nvPr/>
        </p:nvSpPr>
        <p:spPr>
          <a:xfrm>
            <a:off x="3943477" y="3854825"/>
            <a:ext cx="3279140" cy="183515"/>
          </a:xfrm>
          <a:prstGeom prst="rect">
            <a:avLst/>
          </a:prstGeom>
          <a:solidFill>
            <a:srgbClr val="B6DDE8"/>
          </a:solidFill>
        </p:spPr>
        <p:txBody>
          <a:bodyPr vert="horz" wrap="square" lIns="0" tIns="0" rIns="0" bIns="0" rtlCol="0">
            <a:spAutoFit/>
          </a:bodyPr>
          <a:lstStyle/>
          <a:p>
            <a:pPr marL="1086485">
              <a:lnSpc>
                <a:spcPts val="1425"/>
              </a:lnSpc>
            </a:pPr>
            <a:r>
              <a:rPr lang="ru-RU" sz="1200" b="1" spc="-5" dirty="0" smtClean="0">
                <a:solidFill>
                  <a:srgbClr val="16365D"/>
                </a:solidFill>
                <a:latin typeface="Century Gothic" panose="020B0502020202020204" pitchFamily="34" charset="0"/>
                <a:cs typeface="Times New Roman"/>
              </a:rPr>
              <a:t>35 тыс. рублей</a:t>
            </a:r>
            <a:endParaRPr sz="1200" dirty="0">
              <a:latin typeface="Century Gothic" panose="020B0502020202020204" pitchFamily="34" charset="0"/>
              <a:cs typeface="Times New Roman"/>
            </a:endParaRPr>
          </a:p>
        </p:txBody>
      </p:sp>
      <p:sp>
        <p:nvSpPr>
          <p:cNvPr id="32" name="object 32"/>
          <p:cNvSpPr txBox="1"/>
          <p:nvPr/>
        </p:nvSpPr>
        <p:spPr>
          <a:xfrm>
            <a:off x="3943477" y="5497958"/>
            <a:ext cx="3279140" cy="183515"/>
          </a:xfrm>
          <a:prstGeom prst="rect">
            <a:avLst/>
          </a:prstGeom>
          <a:solidFill>
            <a:srgbClr val="B6DDE8"/>
          </a:solidFill>
        </p:spPr>
        <p:txBody>
          <a:bodyPr vert="horz" wrap="square" lIns="0" tIns="0" rIns="0" bIns="0" rtlCol="0">
            <a:spAutoFit/>
          </a:bodyPr>
          <a:lstStyle/>
          <a:p>
            <a:pPr marL="1086485">
              <a:lnSpc>
                <a:spcPts val="1425"/>
              </a:lnSpc>
            </a:pPr>
            <a:r>
              <a:rPr lang="ru-RU" sz="1200" b="1" spc="-5" dirty="0" smtClean="0">
                <a:solidFill>
                  <a:srgbClr val="16365D"/>
                </a:solidFill>
                <a:latin typeface="Century Gothic" panose="020B0502020202020204" pitchFamily="34" charset="0"/>
                <a:cs typeface="Times New Roman"/>
              </a:rPr>
              <a:t>105,26 тыс.</a:t>
            </a:r>
            <a:r>
              <a:rPr sz="1200" b="1" spc="-70" dirty="0" smtClean="0">
                <a:solidFill>
                  <a:srgbClr val="16365D"/>
                </a:solidFill>
                <a:latin typeface="Century Gothic" panose="020B0502020202020204" pitchFamily="34" charset="0"/>
                <a:cs typeface="Times New Roman"/>
              </a:rPr>
              <a:t> </a:t>
            </a:r>
            <a:r>
              <a:rPr sz="1200" b="1" spc="-5" dirty="0">
                <a:solidFill>
                  <a:srgbClr val="16365D"/>
                </a:solidFill>
                <a:latin typeface="Century Gothic" panose="020B0502020202020204" pitchFamily="34" charset="0"/>
                <a:cs typeface="Times New Roman"/>
              </a:rPr>
              <a:t>рублей</a:t>
            </a:r>
            <a:endParaRPr sz="1200" dirty="0">
              <a:latin typeface="Century Gothic" panose="020B0502020202020204" pitchFamily="34" charset="0"/>
              <a:cs typeface="Times New Roman"/>
            </a:endParaRPr>
          </a:p>
        </p:txBody>
      </p:sp>
      <p:sp>
        <p:nvSpPr>
          <p:cNvPr id="46" name="object 6"/>
          <p:cNvSpPr txBox="1"/>
          <p:nvPr/>
        </p:nvSpPr>
        <p:spPr>
          <a:xfrm>
            <a:off x="292358" y="5574303"/>
            <a:ext cx="3353435" cy="1304844"/>
          </a:xfrm>
          <a:prstGeom prst="rect">
            <a:avLst/>
          </a:prstGeom>
        </p:spPr>
        <p:txBody>
          <a:bodyPr vert="horz" wrap="square" lIns="0" tIns="12065" rIns="0" bIns="0" rtlCol="0">
            <a:spAutoFit/>
          </a:bodyPr>
          <a:lstStyle/>
          <a:p>
            <a:pPr algn="just">
              <a:spcBef>
                <a:spcPts val="95"/>
              </a:spcBef>
              <a:buClr>
                <a:srgbClr val="30839A"/>
              </a:buClr>
              <a:buFont typeface="Wingdings"/>
              <a:buChar char=""/>
              <a:tabLst>
                <a:tab pos="0" algn="l"/>
                <a:tab pos="179388" algn="l"/>
              </a:tabLst>
            </a:pPr>
            <a:r>
              <a:rPr lang="ru-RU" sz="1200" dirty="0" smtClean="0">
                <a:latin typeface="Century Gothic" panose="020B0502020202020204" pitchFamily="34" charset="0"/>
              </a:rPr>
              <a:t> Проведение мероприятий </a:t>
            </a:r>
            <a:r>
              <a:rPr lang="ru-RU" sz="1200" dirty="0">
                <a:latin typeface="Century Gothic" panose="020B0502020202020204" pitchFamily="34" charset="0"/>
              </a:rPr>
              <a:t>по организации охраны общественного правопорядка Невинномысским городским казачьим обществом Ставропольского окружного казачьего общества Терского войскового казачьего общества на территории </a:t>
            </a:r>
            <a:r>
              <a:rPr lang="ru-RU" sz="1200" dirty="0" smtClean="0">
                <a:latin typeface="Century Gothic" panose="020B0502020202020204" pitchFamily="34" charset="0"/>
              </a:rPr>
              <a:t>города</a:t>
            </a:r>
            <a:endParaRPr sz="1250" dirty="0">
              <a:latin typeface="Times New Roman"/>
              <a:cs typeface="Times New Roman"/>
            </a:endParaRPr>
          </a:p>
        </p:txBody>
      </p:sp>
      <p:sp>
        <p:nvSpPr>
          <p:cNvPr id="48" name="object 13"/>
          <p:cNvSpPr txBox="1"/>
          <p:nvPr/>
        </p:nvSpPr>
        <p:spPr>
          <a:xfrm>
            <a:off x="275781" y="7033395"/>
            <a:ext cx="3369310" cy="183515"/>
          </a:xfrm>
          <a:prstGeom prst="rect">
            <a:avLst/>
          </a:prstGeom>
          <a:solidFill>
            <a:srgbClr val="B6DDE8"/>
          </a:solidFill>
        </p:spPr>
        <p:txBody>
          <a:bodyPr vert="horz" wrap="square" lIns="0" tIns="0" rIns="0" bIns="0" rtlCol="0">
            <a:spAutoFit/>
          </a:bodyPr>
          <a:lstStyle/>
          <a:p>
            <a:pPr algn="ctr">
              <a:lnSpc>
                <a:spcPts val="1425"/>
              </a:lnSpc>
            </a:pPr>
            <a:r>
              <a:rPr lang="ru-RU" sz="1200" b="1" spc="-5" dirty="0" smtClean="0">
                <a:solidFill>
                  <a:srgbClr val="16365D"/>
                </a:solidFill>
                <a:latin typeface="Century Gothic" panose="020B0502020202020204" pitchFamily="34" charset="0"/>
                <a:cs typeface="Times New Roman"/>
              </a:rPr>
              <a:t>3764,91 тыс. рублей</a:t>
            </a:r>
            <a:endParaRPr sz="1200" dirty="0">
              <a:latin typeface="Century Gothic" panose="020B0502020202020204" pitchFamily="34" charset="0"/>
              <a:cs typeface="Times New Roman"/>
            </a:endParaRPr>
          </a:p>
        </p:txBody>
      </p:sp>
      <p:sp>
        <p:nvSpPr>
          <p:cNvPr id="49" name="object 24"/>
          <p:cNvSpPr txBox="1"/>
          <p:nvPr/>
        </p:nvSpPr>
        <p:spPr>
          <a:xfrm>
            <a:off x="3943476" y="3434235"/>
            <a:ext cx="3264535" cy="384080"/>
          </a:xfrm>
          <a:prstGeom prst="rect">
            <a:avLst/>
          </a:prstGeom>
        </p:spPr>
        <p:txBody>
          <a:bodyPr vert="horz" wrap="square" lIns="0" tIns="24765" rIns="0" bIns="0" rtlCol="0">
            <a:spAutoFit/>
          </a:bodyPr>
          <a:lstStyle/>
          <a:p>
            <a:pPr marL="12700" marR="5080" algn="just">
              <a:lnSpc>
                <a:spcPts val="1440"/>
              </a:lnSpc>
              <a:spcBef>
                <a:spcPts val="195"/>
              </a:spcBef>
              <a:buClr>
                <a:srgbClr val="30839A"/>
              </a:buClr>
              <a:buFont typeface="Wingdings"/>
              <a:buChar char=""/>
              <a:tabLst>
                <a:tab pos="372745" algn="l"/>
              </a:tabLst>
            </a:pPr>
            <a:r>
              <a:rPr lang="ru-RU" sz="1250" spc="-5" dirty="0">
                <a:latin typeface="Times New Roman"/>
                <a:cs typeface="Times New Roman"/>
              </a:rPr>
              <a:t> </a:t>
            </a:r>
            <a:r>
              <a:rPr lang="ru-RU" sz="1200" spc="-5" dirty="0" smtClean="0">
                <a:latin typeface="Century Gothic" panose="020B0502020202020204" pitchFamily="34" charset="0"/>
                <a:cs typeface="Times New Roman"/>
              </a:rPr>
              <a:t>С</a:t>
            </a:r>
            <a:r>
              <a:rPr lang="ru-RU" sz="1200" dirty="0" smtClean="0">
                <a:latin typeface="Century Gothic" panose="020B0502020202020204" pitchFamily="34" charset="0"/>
              </a:rPr>
              <a:t>трахование </a:t>
            </a:r>
            <a:r>
              <a:rPr lang="ru-RU" sz="1200" dirty="0">
                <a:latin typeface="Century Gothic" panose="020B0502020202020204" pitchFamily="34" charset="0"/>
              </a:rPr>
              <a:t>жизни 200 членов народных </a:t>
            </a:r>
            <a:r>
              <a:rPr lang="ru-RU" sz="1200" dirty="0" smtClean="0">
                <a:latin typeface="Century Gothic" panose="020B0502020202020204" pitchFamily="34" charset="0"/>
              </a:rPr>
              <a:t>дружин</a:t>
            </a:r>
            <a:endParaRPr sz="1200" dirty="0">
              <a:latin typeface="Century Gothic" panose="020B0502020202020204" pitchFamily="34" charset="0"/>
              <a:cs typeface="Times New Roman"/>
            </a:endParaRPr>
          </a:p>
        </p:txBody>
      </p:sp>
      <p:sp>
        <p:nvSpPr>
          <p:cNvPr id="50" name="object 2"/>
          <p:cNvSpPr/>
          <p:nvPr/>
        </p:nvSpPr>
        <p:spPr>
          <a:xfrm>
            <a:off x="7096759" y="450214"/>
            <a:ext cx="464184" cy="371475"/>
          </a:xfrm>
          <a:custGeom>
            <a:avLst/>
            <a:gdLst/>
            <a:ahLst/>
            <a:cxnLst/>
            <a:rect l="l" t="t" r="r" b="b"/>
            <a:pathLst>
              <a:path w="464184" h="371475">
                <a:moveTo>
                  <a:pt x="61975" y="371475"/>
                </a:moveTo>
                <a:lnTo>
                  <a:pt x="37826" y="366613"/>
                </a:lnTo>
                <a:lnTo>
                  <a:pt x="18129" y="353345"/>
                </a:lnTo>
                <a:lnTo>
                  <a:pt x="4861" y="333648"/>
                </a:lnTo>
                <a:lnTo>
                  <a:pt x="0" y="309499"/>
                </a:lnTo>
                <a:lnTo>
                  <a:pt x="0" y="61975"/>
                </a:lnTo>
                <a:lnTo>
                  <a:pt x="4861" y="37826"/>
                </a:lnTo>
                <a:lnTo>
                  <a:pt x="18129" y="18129"/>
                </a:lnTo>
                <a:lnTo>
                  <a:pt x="37826" y="4861"/>
                </a:lnTo>
                <a:lnTo>
                  <a:pt x="61975" y="0"/>
                </a:lnTo>
                <a:lnTo>
                  <a:pt x="463804" y="0"/>
                </a:lnTo>
              </a:path>
            </a:pathLst>
          </a:custGeom>
          <a:ln w="9525">
            <a:solidFill>
              <a:srgbClr val="D99593"/>
            </a:solidFill>
          </a:ln>
        </p:spPr>
        <p:txBody>
          <a:bodyPr wrap="square" lIns="0" tIns="0" rIns="0" bIns="0" rtlCol="0"/>
          <a:lstStyle/>
          <a:p>
            <a:endParaRPr/>
          </a:p>
        </p:txBody>
      </p:sp>
      <p:sp>
        <p:nvSpPr>
          <p:cNvPr id="51" name="object 5"/>
          <p:cNvSpPr/>
          <p:nvPr/>
        </p:nvSpPr>
        <p:spPr>
          <a:xfrm>
            <a:off x="7127113" y="488949"/>
            <a:ext cx="433705" cy="294005"/>
          </a:xfrm>
          <a:custGeom>
            <a:avLst/>
            <a:gdLst/>
            <a:ahLst/>
            <a:cxnLst/>
            <a:rect l="l" t="t" r="r" b="b"/>
            <a:pathLst>
              <a:path w="433704" h="294005">
                <a:moveTo>
                  <a:pt x="49021" y="294004"/>
                </a:moveTo>
                <a:lnTo>
                  <a:pt x="29950" y="290149"/>
                </a:lnTo>
                <a:lnTo>
                  <a:pt x="14366" y="279638"/>
                </a:lnTo>
                <a:lnTo>
                  <a:pt x="3855" y="264054"/>
                </a:lnTo>
                <a:lnTo>
                  <a:pt x="0" y="244982"/>
                </a:lnTo>
                <a:lnTo>
                  <a:pt x="0" y="49022"/>
                </a:lnTo>
                <a:lnTo>
                  <a:pt x="3855" y="29950"/>
                </a:lnTo>
                <a:lnTo>
                  <a:pt x="14366" y="14366"/>
                </a:lnTo>
                <a:lnTo>
                  <a:pt x="29950" y="3855"/>
                </a:lnTo>
                <a:lnTo>
                  <a:pt x="49021" y="0"/>
                </a:lnTo>
                <a:lnTo>
                  <a:pt x="433451" y="0"/>
                </a:lnTo>
              </a:path>
            </a:pathLst>
          </a:custGeom>
          <a:ln w="9525">
            <a:solidFill>
              <a:srgbClr val="D99593"/>
            </a:solidFill>
          </a:ln>
        </p:spPr>
        <p:txBody>
          <a:bodyPr wrap="square" lIns="0" tIns="0" rIns="0" bIns="0" rtlCol="0"/>
          <a:lstStyle/>
          <a:p>
            <a:endParaRPr/>
          </a:p>
        </p:txBody>
      </p:sp>
      <p:sp>
        <p:nvSpPr>
          <p:cNvPr id="52" name="object 3"/>
          <p:cNvSpPr/>
          <p:nvPr/>
        </p:nvSpPr>
        <p:spPr>
          <a:xfrm>
            <a:off x="7158735" y="782954"/>
            <a:ext cx="401955" cy="0"/>
          </a:xfrm>
          <a:custGeom>
            <a:avLst/>
            <a:gdLst/>
            <a:ahLst/>
            <a:cxnLst/>
            <a:rect l="l" t="t" r="r" b="b"/>
            <a:pathLst>
              <a:path w="401954">
                <a:moveTo>
                  <a:pt x="401828" y="0"/>
                </a:moveTo>
                <a:lnTo>
                  <a:pt x="0" y="0"/>
                </a:lnTo>
              </a:path>
            </a:pathLst>
          </a:custGeom>
          <a:ln w="9525">
            <a:solidFill>
              <a:srgbClr val="D99593"/>
            </a:solidFill>
          </a:ln>
        </p:spPr>
        <p:txBody>
          <a:bodyPr wrap="square" lIns="0" tIns="0" rIns="0" bIns="0" rtlCol="0"/>
          <a:lstStyle/>
          <a:p>
            <a:endParaRPr dirty="0"/>
          </a:p>
        </p:txBody>
      </p:sp>
      <p:sp>
        <p:nvSpPr>
          <p:cNvPr id="53" name="object 3"/>
          <p:cNvSpPr/>
          <p:nvPr/>
        </p:nvSpPr>
        <p:spPr>
          <a:xfrm>
            <a:off x="7158735" y="821689"/>
            <a:ext cx="401955" cy="0"/>
          </a:xfrm>
          <a:custGeom>
            <a:avLst/>
            <a:gdLst/>
            <a:ahLst/>
            <a:cxnLst/>
            <a:rect l="l" t="t" r="r" b="b"/>
            <a:pathLst>
              <a:path w="401954">
                <a:moveTo>
                  <a:pt x="401828" y="0"/>
                </a:moveTo>
                <a:lnTo>
                  <a:pt x="0" y="0"/>
                </a:lnTo>
              </a:path>
            </a:pathLst>
          </a:custGeom>
          <a:ln w="9525">
            <a:solidFill>
              <a:srgbClr val="D99593"/>
            </a:solidFill>
          </a:ln>
        </p:spPr>
        <p:txBody>
          <a:bodyPr wrap="square" lIns="0" tIns="0" rIns="0" bIns="0" rtlCol="0"/>
          <a:lstStyle/>
          <a:p>
            <a:endParaRPr/>
          </a:p>
        </p:txBody>
      </p:sp>
      <p:sp>
        <p:nvSpPr>
          <p:cNvPr id="5" name="TextBox 4"/>
          <p:cNvSpPr txBox="1"/>
          <p:nvPr/>
        </p:nvSpPr>
        <p:spPr>
          <a:xfrm>
            <a:off x="7126988" y="432990"/>
            <a:ext cx="441146" cy="369332"/>
          </a:xfrm>
          <a:prstGeom prst="rect">
            <a:avLst/>
          </a:prstGeom>
          <a:noFill/>
        </p:spPr>
        <p:txBody>
          <a:bodyPr wrap="none" rtlCol="0">
            <a:spAutoFit/>
          </a:bodyPr>
          <a:lstStyle/>
          <a:p>
            <a:r>
              <a:rPr lang="ru-RU" b="1" dirty="0" smtClean="0">
                <a:latin typeface="Century Gothic" panose="020B0502020202020204" pitchFamily="34" charset="0"/>
              </a:rPr>
              <a:t>40</a:t>
            </a:r>
            <a:endParaRPr lang="ru-RU" b="1" dirty="0">
              <a:latin typeface="Century Gothic" panose="020B0502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652" y="403984"/>
            <a:ext cx="5572125" cy="1270091"/>
          </a:xfrm>
          <a:prstGeom prst="rect">
            <a:avLst/>
          </a:prstGeom>
        </p:spPr>
        <p:txBody>
          <a:bodyPr vert="horz" wrap="square" lIns="0" tIns="12700" rIns="0" bIns="0" rtlCol="0">
            <a:spAutoFit/>
          </a:bodyPr>
          <a:lstStyle/>
          <a:p>
            <a:pPr marL="12700" marR="5080">
              <a:lnSpc>
                <a:spcPct val="110100"/>
              </a:lnSpc>
              <a:spcBef>
                <a:spcPts val="100"/>
              </a:spcBef>
            </a:pPr>
            <a:r>
              <a:rPr sz="1400" b="1" spc="-5" dirty="0">
                <a:solidFill>
                  <a:srgbClr val="4AACC5"/>
                </a:solidFill>
                <a:latin typeface="Century Gothic" panose="020B0502020202020204" pitchFamily="34" charset="0"/>
                <a:cs typeface="Calibri"/>
              </a:rPr>
              <a:t>МЕРОПРИЯТИЯ МУНИЦИПАЛЬНОЙ ПРОГРАММЫ </a:t>
            </a:r>
            <a:r>
              <a:rPr sz="1400" b="1" spc="-5" dirty="0" smtClean="0">
                <a:solidFill>
                  <a:srgbClr val="4AACC5"/>
                </a:solidFill>
                <a:latin typeface="Century Gothic" panose="020B0502020202020204" pitchFamily="34" charset="0"/>
                <a:cs typeface="Calibri"/>
              </a:rPr>
              <a:t>«</a:t>
            </a:r>
            <a:r>
              <a:rPr lang="ru-RU" sz="1400" b="1" spc="-5" dirty="0" smtClean="0">
                <a:solidFill>
                  <a:srgbClr val="4AACC5"/>
                </a:solidFill>
                <a:latin typeface="Century Gothic" panose="020B0502020202020204" pitchFamily="34" charset="0"/>
                <a:cs typeface="Calibri"/>
              </a:rPr>
              <a:t>РАЗВИТИЕ СУБЪЕКТОВ МАЛОГО И СРЕДНЕГО ПРЕДПРИНИМАТЕЛЬСТВА» В ГОРОДЕ НЕВИННОМЫССКЕ»</a:t>
            </a:r>
            <a:r>
              <a:rPr sz="1400" b="1" spc="-5" dirty="0" smtClean="0">
                <a:solidFill>
                  <a:srgbClr val="4AACC5"/>
                </a:solidFill>
                <a:latin typeface="Century Gothic" panose="020B0502020202020204" pitchFamily="34" charset="0"/>
                <a:cs typeface="Calibri"/>
              </a:rPr>
              <a:t>  </a:t>
            </a:r>
            <a:r>
              <a:rPr sz="1400" b="1" dirty="0">
                <a:solidFill>
                  <a:srgbClr val="4AACC5"/>
                </a:solidFill>
                <a:latin typeface="Century Gothic" panose="020B0502020202020204" pitchFamily="34" charset="0"/>
                <a:cs typeface="Calibri"/>
              </a:rPr>
              <a:t>НА </a:t>
            </a:r>
            <a:r>
              <a:rPr sz="1400" b="1" spc="-5" dirty="0" smtClean="0">
                <a:solidFill>
                  <a:srgbClr val="4AACC5"/>
                </a:solidFill>
                <a:latin typeface="Century Gothic" panose="020B0502020202020204" pitchFamily="34" charset="0"/>
                <a:cs typeface="Calibri"/>
              </a:rPr>
              <a:t>202</a:t>
            </a:r>
            <a:r>
              <a:rPr lang="ru-RU" sz="1400" b="1" spc="-5" dirty="0" smtClean="0">
                <a:solidFill>
                  <a:srgbClr val="4AACC5"/>
                </a:solidFill>
                <a:latin typeface="Century Gothic" panose="020B0502020202020204" pitchFamily="34" charset="0"/>
                <a:cs typeface="Calibri"/>
              </a:rPr>
              <a:t>2</a:t>
            </a:r>
            <a:r>
              <a:rPr sz="1400" b="1" spc="-5" dirty="0" smtClean="0">
                <a:solidFill>
                  <a:srgbClr val="4AACC5"/>
                </a:solidFill>
                <a:latin typeface="Century Gothic" panose="020B0502020202020204" pitchFamily="34" charset="0"/>
                <a:cs typeface="Calibri"/>
              </a:rPr>
              <a:t> </a:t>
            </a:r>
            <a:r>
              <a:rPr sz="1400" b="1" spc="-5" dirty="0">
                <a:solidFill>
                  <a:srgbClr val="4AACC5"/>
                </a:solidFill>
                <a:latin typeface="Century Gothic" panose="020B0502020202020204" pitchFamily="34" charset="0"/>
                <a:cs typeface="Calibri"/>
              </a:rPr>
              <a:t>ГОД </a:t>
            </a:r>
            <a:r>
              <a:rPr sz="1400" b="1" dirty="0">
                <a:solidFill>
                  <a:srgbClr val="4AACC5"/>
                </a:solidFill>
                <a:latin typeface="Century Gothic" panose="020B0502020202020204" pitchFamily="34" charset="0"/>
                <a:cs typeface="Calibri"/>
              </a:rPr>
              <a:t>– </a:t>
            </a:r>
            <a:r>
              <a:rPr lang="ru-RU" sz="1400" b="1" spc="-5" dirty="0" smtClean="0">
                <a:solidFill>
                  <a:srgbClr val="4AACC5"/>
                </a:solidFill>
                <a:latin typeface="Century Gothic" panose="020B0502020202020204" pitchFamily="34" charset="0"/>
                <a:cs typeface="Calibri"/>
              </a:rPr>
              <a:t>0,01</a:t>
            </a:r>
            <a:r>
              <a:rPr sz="1400" b="1" spc="-5" dirty="0" smtClean="0">
                <a:solidFill>
                  <a:srgbClr val="4AACC5"/>
                </a:solidFill>
                <a:latin typeface="Century Gothic" panose="020B0502020202020204" pitchFamily="34" charset="0"/>
                <a:cs typeface="Calibri"/>
              </a:rPr>
              <a:t> </a:t>
            </a:r>
            <a:r>
              <a:rPr sz="1400" b="1" spc="-5" dirty="0">
                <a:solidFill>
                  <a:srgbClr val="4AACC5"/>
                </a:solidFill>
                <a:latin typeface="Century Gothic" panose="020B0502020202020204" pitchFamily="34" charset="0"/>
                <a:cs typeface="Calibri"/>
              </a:rPr>
              <a:t>МЛН.</a:t>
            </a:r>
            <a:r>
              <a:rPr sz="1400" b="1" spc="-40" dirty="0">
                <a:solidFill>
                  <a:srgbClr val="4AACC5"/>
                </a:solidFill>
                <a:latin typeface="Century Gothic" panose="020B0502020202020204" pitchFamily="34" charset="0"/>
                <a:cs typeface="Calibri"/>
              </a:rPr>
              <a:t> </a:t>
            </a:r>
            <a:r>
              <a:rPr sz="1400" b="1" spc="-5" dirty="0">
                <a:solidFill>
                  <a:srgbClr val="4AACC5"/>
                </a:solidFill>
                <a:latin typeface="Century Gothic" panose="020B0502020202020204" pitchFamily="34" charset="0"/>
                <a:cs typeface="Calibri"/>
              </a:rPr>
              <a:t>РУБЛЕЙ</a:t>
            </a:r>
            <a:endParaRPr sz="1400" dirty="0">
              <a:latin typeface="Century Gothic" panose="020B0502020202020204" pitchFamily="34" charset="0"/>
              <a:cs typeface="Calibri"/>
            </a:endParaRPr>
          </a:p>
          <a:p>
            <a:pPr>
              <a:lnSpc>
                <a:spcPct val="100000"/>
              </a:lnSpc>
              <a:spcBef>
                <a:spcPts val="30"/>
              </a:spcBef>
            </a:pPr>
            <a:endParaRPr sz="1150" dirty="0">
              <a:latin typeface="Times New Roman"/>
              <a:cs typeface="Times New Roman"/>
            </a:endParaRPr>
          </a:p>
          <a:p>
            <a:pPr marL="12700" algn="ctr">
              <a:lnSpc>
                <a:spcPct val="100000"/>
              </a:lnSpc>
            </a:pPr>
            <a:r>
              <a:rPr lang="ru-RU" sz="1200" b="1" dirty="0">
                <a:solidFill>
                  <a:schemeClr val="tx2"/>
                </a:solidFill>
                <a:latin typeface="Century Gothic" panose="020B0502020202020204" pitchFamily="34" charset="0"/>
              </a:rPr>
              <a:t>Подпрограмма «Развитие пищевой и перерабатывающей промышленности, потребительского рынка в городе Невинномысске»</a:t>
            </a:r>
            <a:endParaRPr sz="1200" b="1" dirty="0">
              <a:solidFill>
                <a:schemeClr val="tx2"/>
              </a:solidFill>
              <a:latin typeface="Century Gothic" panose="020B0502020202020204" pitchFamily="34" charset="0"/>
              <a:cs typeface="Times New Roman"/>
            </a:endParaRPr>
          </a:p>
        </p:txBody>
      </p:sp>
      <p:sp>
        <p:nvSpPr>
          <p:cNvPr id="4" name="object 4"/>
          <p:cNvSpPr txBox="1"/>
          <p:nvPr/>
        </p:nvSpPr>
        <p:spPr>
          <a:xfrm>
            <a:off x="429705" y="1768788"/>
            <a:ext cx="3355340" cy="743793"/>
          </a:xfrm>
          <a:prstGeom prst="rect">
            <a:avLst/>
          </a:prstGeom>
        </p:spPr>
        <p:txBody>
          <a:bodyPr vert="horz" wrap="square" lIns="0" tIns="25400" rIns="0" bIns="0" rtlCol="0">
            <a:spAutoFit/>
          </a:bodyPr>
          <a:lstStyle/>
          <a:p>
            <a:pPr marL="193675" marR="5080" indent="-180975" algn="just">
              <a:lnSpc>
                <a:spcPts val="1430"/>
              </a:lnSpc>
              <a:spcBef>
                <a:spcPts val="200"/>
              </a:spcBef>
              <a:buClr>
                <a:srgbClr val="538CD3"/>
              </a:buClr>
              <a:buFont typeface="Wingdings"/>
              <a:buChar char=""/>
              <a:tabLst>
                <a:tab pos="194310" algn="l"/>
              </a:tabLst>
            </a:pPr>
            <a:r>
              <a:rPr lang="ru-RU" sz="1200" dirty="0">
                <a:latin typeface="Century Gothic" panose="020B0502020202020204" pitchFamily="34" charset="0"/>
              </a:rPr>
              <a:t>Организация и проведение ярмарок продовольственных и непродовольственных товаров на территории города Невинномысска</a:t>
            </a:r>
            <a:endParaRPr sz="1200" dirty="0">
              <a:latin typeface="Century Gothic" panose="020B0502020202020204" pitchFamily="34" charset="0"/>
              <a:cs typeface="Times New Roman"/>
            </a:endParaRPr>
          </a:p>
        </p:txBody>
      </p:sp>
      <p:sp>
        <p:nvSpPr>
          <p:cNvPr id="5" name="object 5"/>
          <p:cNvSpPr txBox="1"/>
          <p:nvPr/>
        </p:nvSpPr>
        <p:spPr>
          <a:xfrm>
            <a:off x="522733" y="2569712"/>
            <a:ext cx="3169285" cy="183515"/>
          </a:xfrm>
          <a:prstGeom prst="rect">
            <a:avLst/>
          </a:prstGeom>
          <a:solidFill>
            <a:srgbClr val="B6DDE8"/>
          </a:solidFill>
        </p:spPr>
        <p:txBody>
          <a:bodyPr vert="horz" wrap="square" lIns="0" tIns="0" rIns="0" bIns="0" rtlCol="0">
            <a:spAutoFit/>
          </a:bodyPr>
          <a:lstStyle/>
          <a:p>
            <a:pPr marL="1040765">
              <a:lnSpc>
                <a:spcPts val="1425"/>
              </a:lnSpc>
            </a:pPr>
            <a:r>
              <a:rPr lang="ru-RU" sz="1200" b="1" spc="-5" dirty="0" smtClean="0">
                <a:solidFill>
                  <a:srgbClr val="16365D"/>
                </a:solidFill>
                <a:latin typeface="Century Gothic" panose="020B0502020202020204" pitchFamily="34" charset="0"/>
                <a:cs typeface="Times New Roman"/>
              </a:rPr>
              <a:t>3,58 тыс. рублей</a:t>
            </a:r>
            <a:endParaRPr sz="1200" dirty="0">
              <a:latin typeface="Century Gothic" panose="020B0502020202020204" pitchFamily="34" charset="0"/>
              <a:cs typeface="Times New Roman"/>
            </a:endParaRPr>
          </a:p>
        </p:txBody>
      </p:sp>
      <p:sp>
        <p:nvSpPr>
          <p:cNvPr id="16" name="object 16"/>
          <p:cNvSpPr txBox="1"/>
          <p:nvPr/>
        </p:nvSpPr>
        <p:spPr>
          <a:xfrm>
            <a:off x="4083050" y="1827502"/>
            <a:ext cx="3347513" cy="381515"/>
          </a:xfrm>
          <a:prstGeom prst="rect">
            <a:avLst/>
          </a:prstGeom>
        </p:spPr>
        <p:txBody>
          <a:bodyPr vert="horz" wrap="square" lIns="0" tIns="12065" rIns="0" bIns="0" rtlCol="0">
            <a:spAutoFit/>
          </a:bodyPr>
          <a:lstStyle/>
          <a:p>
            <a:pPr marL="192405" indent="-179705" algn="just">
              <a:lnSpc>
                <a:spcPct val="100000"/>
              </a:lnSpc>
              <a:spcBef>
                <a:spcPts val="95"/>
              </a:spcBef>
              <a:buClr>
                <a:srgbClr val="538CD3"/>
              </a:buClr>
              <a:buFont typeface="Wingdings"/>
              <a:buChar char=""/>
              <a:tabLst>
                <a:tab pos="193040" algn="l"/>
              </a:tabLst>
            </a:pPr>
            <a:r>
              <a:rPr lang="ru-RU" sz="1200" dirty="0">
                <a:latin typeface="Century Gothic" panose="020B0502020202020204" pitchFamily="34" charset="0"/>
              </a:rPr>
              <a:t>Комплекс мероприятий по развитию потребительского рынка</a:t>
            </a:r>
            <a:endParaRPr sz="1200" dirty="0">
              <a:latin typeface="Century Gothic" panose="020B0502020202020204" pitchFamily="34" charset="0"/>
              <a:cs typeface="Times New Roman"/>
            </a:endParaRPr>
          </a:p>
        </p:txBody>
      </p:sp>
      <p:sp>
        <p:nvSpPr>
          <p:cNvPr id="22" name="object 22"/>
          <p:cNvSpPr txBox="1"/>
          <p:nvPr/>
        </p:nvSpPr>
        <p:spPr>
          <a:xfrm>
            <a:off x="4162321" y="2564033"/>
            <a:ext cx="3188970" cy="181610"/>
          </a:xfrm>
          <a:prstGeom prst="rect">
            <a:avLst/>
          </a:prstGeom>
          <a:solidFill>
            <a:srgbClr val="B6DDE8"/>
          </a:solidFill>
        </p:spPr>
        <p:txBody>
          <a:bodyPr vert="horz" wrap="square" lIns="0" tIns="0" rIns="0" bIns="0" rtlCol="0">
            <a:spAutoFit/>
          </a:bodyPr>
          <a:lstStyle/>
          <a:p>
            <a:pPr marL="1046480">
              <a:lnSpc>
                <a:spcPts val="1415"/>
              </a:lnSpc>
            </a:pPr>
            <a:r>
              <a:rPr lang="ru-RU" sz="1200" b="1" spc="-5" dirty="0" smtClean="0">
                <a:solidFill>
                  <a:srgbClr val="16365D"/>
                </a:solidFill>
                <a:latin typeface="Century Gothic" panose="020B0502020202020204" pitchFamily="34" charset="0"/>
                <a:cs typeface="Times New Roman"/>
              </a:rPr>
              <a:t>10,22 тыс. рублей</a:t>
            </a:r>
            <a:endParaRPr sz="1200" dirty="0">
              <a:latin typeface="Century Gothic" panose="020B0502020202020204" pitchFamily="34" charset="0"/>
              <a:cs typeface="Times New Roman"/>
            </a:endParaRPr>
          </a:p>
        </p:txBody>
      </p:sp>
      <p:sp>
        <p:nvSpPr>
          <p:cNvPr id="26" name="object 26"/>
          <p:cNvSpPr txBox="1"/>
          <p:nvPr/>
        </p:nvSpPr>
        <p:spPr>
          <a:xfrm>
            <a:off x="332425" y="4421517"/>
            <a:ext cx="6378575" cy="964880"/>
          </a:xfrm>
          <a:prstGeom prst="rect">
            <a:avLst/>
          </a:prstGeom>
        </p:spPr>
        <p:txBody>
          <a:bodyPr vert="horz" wrap="square" lIns="0" tIns="12700" rIns="0" bIns="0" rtlCol="0">
            <a:spAutoFit/>
          </a:bodyPr>
          <a:lstStyle/>
          <a:p>
            <a:pPr marL="12700" marR="5080">
              <a:lnSpc>
                <a:spcPct val="110000"/>
              </a:lnSpc>
              <a:spcBef>
                <a:spcPts val="100"/>
              </a:spcBef>
            </a:pPr>
            <a:r>
              <a:rPr sz="1400" b="1" spc="-5" dirty="0">
                <a:solidFill>
                  <a:srgbClr val="4AACC5"/>
                </a:solidFill>
                <a:latin typeface="Century Gothic" panose="020B0502020202020204" pitchFamily="34" charset="0"/>
                <a:cs typeface="Calibri"/>
              </a:rPr>
              <a:t>МЕРОПРИЯТИЯ МУНИЦИПАЛЬНОЙ ПРОГРАММЫ </a:t>
            </a:r>
            <a:r>
              <a:rPr sz="1400" b="1" spc="-5" dirty="0" smtClean="0">
                <a:solidFill>
                  <a:srgbClr val="4AACC5"/>
                </a:solidFill>
                <a:latin typeface="Century Gothic" panose="020B0502020202020204" pitchFamily="34" charset="0"/>
                <a:cs typeface="Calibri"/>
              </a:rPr>
              <a:t>«</a:t>
            </a:r>
            <a:r>
              <a:rPr lang="ru-RU" sz="1400" b="1" spc="-5" dirty="0" smtClean="0">
                <a:solidFill>
                  <a:srgbClr val="4AACC5"/>
                </a:solidFill>
                <a:latin typeface="Century Gothic" panose="020B0502020202020204" pitchFamily="34" charset="0"/>
                <a:cs typeface="Calibri"/>
              </a:rPr>
              <a:t>РАЗВИТИЕ МУНИЦИПАЛЬНОЙ СЛУЖБЫ И ПРОТИВОДЕЙСТВИЕ КОРРУПЦИИ В АДМИНИСТРАЦИИ ГОРОДА НЕВИННОМЫССКА И ЕЕ ОРГАНАХ</a:t>
            </a:r>
            <a:r>
              <a:rPr sz="1400" b="1" spc="-5" dirty="0" smtClean="0">
                <a:solidFill>
                  <a:srgbClr val="4AACC5"/>
                </a:solidFill>
                <a:latin typeface="Century Gothic" panose="020B0502020202020204" pitchFamily="34" charset="0"/>
                <a:cs typeface="Calibri"/>
              </a:rPr>
              <a:t>»</a:t>
            </a:r>
            <a:endParaRPr sz="1400" dirty="0">
              <a:latin typeface="Century Gothic" panose="020B0502020202020204" pitchFamily="34" charset="0"/>
              <a:cs typeface="Calibri"/>
            </a:endParaRPr>
          </a:p>
          <a:p>
            <a:pPr marL="12700">
              <a:lnSpc>
                <a:spcPct val="100000"/>
              </a:lnSpc>
              <a:spcBef>
                <a:spcPts val="165"/>
              </a:spcBef>
            </a:pPr>
            <a:r>
              <a:rPr sz="1400" b="1" dirty="0">
                <a:solidFill>
                  <a:srgbClr val="4AACC5"/>
                </a:solidFill>
                <a:latin typeface="Century Gothic" panose="020B0502020202020204" pitchFamily="34" charset="0"/>
                <a:cs typeface="Calibri"/>
              </a:rPr>
              <a:t>НА </a:t>
            </a:r>
            <a:r>
              <a:rPr sz="1400" b="1" spc="-5" dirty="0" smtClean="0">
                <a:solidFill>
                  <a:srgbClr val="4AACC5"/>
                </a:solidFill>
                <a:latin typeface="Century Gothic" panose="020B0502020202020204" pitchFamily="34" charset="0"/>
                <a:cs typeface="Calibri"/>
              </a:rPr>
              <a:t>202</a:t>
            </a:r>
            <a:r>
              <a:rPr lang="ru-RU" sz="1400" b="1" spc="-5" dirty="0" smtClean="0">
                <a:solidFill>
                  <a:srgbClr val="4AACC5"/>
                </a:solidFill>
                <a:latin typeface="Century Gothic" panose="020B0502020202020204" pitchFamily="34" charset="0"/>
                <a:cs typeface="Calibri"/>
              </a:rPr>
              <a:t>2</a:t>
            </a:r>
            <a:r>
              <a:rPr sz="1400" b="1" spc="-5" dirty="0" smtClean="0">
                <a:solidFill>
                  <a:srgbClr val="4AACC5"/>
                </a:solidFill>
                <a:latin typeface="Century Gothic" panose="020B0502020202020204" pitchFamily="34" charset="0"/>
                <a:cs typeface="Calibri"/>
              </a:rPr>
              <a:t> </a:t>
            </a:r>
            <a:r>
              <a:rPr sz="1400" b="1" spc="-5" dirty="0">
                <a:solidFill>
                  <a:srgbClr val="4AACC5"/>
                </a:solidFill>
                <a:latin typeface="Century Gothic" panose="020B0502020202020204" pitchFamily="34" charset="0"/>
                <a:cs typeface="Calibri"/>
              </a:rPr>
              <a:t>ГОД </a:t>
            </a:r>
            <a:r>
              <a:rPr sz="1400" b="1" dirty="0">
                <a:solidFill>
                  <a:srgbClr val="4AACC5"/>
                </a:solidFill>
                <a:latin typeface="Century Gothic" panose="020B0502020202020204" pitchFamily="34" charset="0"/>
                <a:cs typeface="Calibri"/>
              </a:rPr>
              <a:t>– </a:t>
            </a:r>
            <a:r>
              <a:rPr lang="ru-RU" sz="1400" b="1" spc="-5" dirty="0" smtClean="0">
                <a:solidFill>
                  <a:srgbClr val="4AACC5"/>
                </a:solidFill>
                <a:latin typeface="Century Gothic" panose="020B0502020202020204" pitchFamily="34" charset="0"/>
                <a:cs typeface="Calibri"/>
              </a:rPr>
              <a:t>0,1</a:t>
            </a:r>
            <a:r>
              <a:rPr sz="1400" b="1" spc="-5" dirty="0" smtClean="0">
                <a:solidFill>
                  <a:srgbClr val="4AACC5"/>
                </a:solidFill>
                <a:latin typeface="Century Gothic" panose="020B0502020202020204" pitchFamily="34" charset="0"/>
                <a:cs typeface="Calibri"/>
              </a:rPr>
              <a:t> </a:t>
            </a:r>
            <a:r>
              <a:rPr sz="1400" b="1" spc="-5" dirty="0">
                <a:solidFill>
                  <a:srgbClr val="4AACC5"/>
                </a:solidFill>
                <a:latin typeface="Century Gothic" panose="020B0502020202020204" pitchFamily="34" charset="0"/>
                <a:cs typeface="Calibri"/>
              </a:rPr>
              <a:t>МЛН.</a:t>
            </a:r>
            <a:r>
              <a:rPr sz="1400" b="1" spc="-40" dirty="0">
                <a:solidFill>
                  <a:srgbClr val="4AACC5"/>
                </a:solidFill>
                <a:latin typeface="Century Gothic" panose="020B0502020202020204" pitchFamily="34" charset="0"/>
                <a:cs typeface="Calibri"/>
              </a:rPr>
              <a:t> </a:t>
            </a:r>
            <a:r>
              <a:rPr sz="1400" b="1" spc="-5" dirty="0">
                <a:solidFill>
                  <a:srgbClr val="4AACC5"/>
                </a:solidFill>
                <a:latin typeface="Century Gothic" panose="020B0502020202020204" pitchFamily="34" charset="0"/>
                <a:cs typeface="Calibri"/>
              </a:rPr>
              <a:t>РУБЛЕЙ</a:t>
            </a:r>
            <a:endParaRPr sz="1400" dirty="0">
              <a:latin typeface="Century Gothic" panose="020B0502020202020204" pitchFamily="34" charset="0"/>
              <a:cs typeface="Calibri"/>
            </a:endParaRPr>
          </a:p>
        </p:txBody>
      </p:sp>
      <p:sp>
        <p:nvSpPr>
          <p:cNvPr id="27" name="object 27"/>
          <p:cNvSpPr txBox="1"/>
          <p:nvPr/>
        </p:nvSpPr>
        <p:spPr>
          <a:xfrm>
            <a:off x="476493" y="6088760"/>
            <a:ext cx="2917190" cy="781624"/>
          </a:xfrm>
          <a:prstGeom prst="rect">
            <a:avLst/>
          </a:prstGeom>
        </p:spPr>
        <p:txBody>
          <a:bodyPr vert="horz" wrap="square" lIns="0" tIns="12065" rIns="0" bIns="0" rtlCol="0">
            <a:spAutoFit/>
          </a:bodyPr>
          <a:lstStyle/>
          <a:p>
            <a:pPr algn="ctr">
              <a:lnSpc>
                <a:spcPts val="1470"/>
              </a:lnSpc>
              <a:spcBef>
                <a:spcPts val="95"/>
              </a:spcBef>
            </a:pPr>
            <a:r>
              <a:rPr lang="ru-RU" sz="1200" b="1" dirty="0" smtClean="0">
                <a:solidFill>
                  <a:schemeClr val="tx2"/>
                </a:solidFill>
                <a:latin typeface="Century Gothic" panose="020B0502020202020204" pitchFamily="34" charset="0"/>
              </a:rPr>
              <a:t>Подпрограмма </a:t>
            </a:r>
            <a:r>
              <a:rPr lang="ru-RU" sz="1200" b="1" dirty="0">
                <a:solidFill>
                  <a:schemeClr val="tx2"/>
                </a:solidFill>
                <a:latin typeface="Century Gothic" panose="020B0502020202020204" pitchFamily="34" charset="0"/>
              </a:rPr>
              <a:t>«Развитие муниципальной службы в администрации города Невинномысска и ее органах»</a:t>
            </a:r>
            <a:endParaRPr sz="1250" b="1" dirty="0">
              <a:solidFill>
                <a:schemeClr val="tx2"/>
              </a:solidFill>
              <a:latin typeface="Century Gothic" panose="020B0502020202020204" pitchFamily="34" charset="0"/>
              <a:cs typeface="Times New Roman"/>
            </a:endParaRPr>
          </a:p>
        </p:txBody>
      </p:sp>
      <p:sp>
        <p:nvSpPr>
          <p:cNvPr id="28" name="object 28"/>
          <p:cNvSpPr txBox="1"/>
          <p:nvPr/>
        </p:nvSpPr>
        <p:spPr>
          <a:xfrm>
            <a:off x="346967" y="7035760"/>
            <a:ext cx="3355975" cy="551754"/>
          </a:xfrm>
          <a:prstGeom prst="rect">
            <a:avLst/>
          </a:prstGeom>
        </p:spPr>
        <p:txBody>
          <a:bodyPr vert="horz" wrap="square" lIns="0" tIns="19685" rIns="0" bIns="0" rtlCol="0">
            <a:spAutoFit/>
          </a:bodyPr>
          <a:lstStyle/>
          <a:p>
            <a:pPr marL="12700" marR="5080" algn="just">
              <a:lnSpc>
                <a:spcPct val="96100"/>
              </a:lnSpc>
              <a:spcBef>
                <a:spcPts val="155"/>
              </a:spcBef>
            </a:pPr>
            <a:r>
              <a:rPr lang="ru-RU" sz="1200" dirty="0" smtClean="0">
                <a:latin typeface="Century Gothic" panose="020B0502020202020204" pitchFamily="34" charset="0"/>
              </a:rPr>
              <a:t>Учтены </a:t>
            </a:r>
            <a:r>
              <a:rPr lang="ru-RU" sz="1200" dirty="0">
                <a:latin typeface="Century Gothic" panose="020B0502020202020204" pitchFamily="34" charset="0"/>
              </a:rPr>
              <a:t>расходы на организацию дополнительного профессионального образования муниципальных </a:t>
            </a:r>
            <a:r>
              <a:rPr lang="ru-RU" sz="1200" dirty="0" smtClean="0">
                <a:latin typeface="Century Gothic" panose="020B0502020202020204" pitchFamily="34" charset="0"/>
              </a:rPr>
              <a:t>служащих</a:t>
            </a:r>
            <a:endParaRPr sz="1200" dirty="0">
              <a:latin typeface="Century Gothic" panose="020B0502020202020204" pitchFamily="34" charset="0"/>
              <a:cs typeface="Times New Roman"/>
            </a:endParaRPr>
          </a:p>
        </p:txBody>
      </p:sp>
      <p:sp>
        <p:nvSpPr>
          <p:cNvPr id="29" name="object 29"/>
          <p:cNvSpPr txBox="1"/>
          <p:nvPr/>
        </p:nvSpPr>
        <p:spPr>
          <a:xfrm>
            <a:off x="341386" y="7674623"/>
            <a:ext cx="3350895" cy="182880"/>
          </a:xfrm>
          <a:prstGeom prst="rect">
            <a:avLst/>
          </a:prstGeom>
          <a:solidFill>
            <a:srgbClr val="B6DDE8"/>
          </a:solidFill>
        </p:spPr>
        <p:txBody>
          <a:bodyPr vert="horz" wrap="square" lIns="0" tIns="0" rIns="0" bIns="0" rtlCol="0">
            <a:spAutoFit/>
          </a:bodyPr>
          <a:lstStyle/>
          <a:p>
            <a:pPr marL="1090930">
              <a:lnSpc>
                <a:spcPts val="1425"/>
              </a:lnSpc>
            </a:pPr>
            <a:r>
              <a:rPr lang="ru-RU" sz="1200" b="1" spc="-5" dirty="0" smtClean="0">
                <a:solidFill>
                  <a:srgbClr val="16365D"/>
                </a:solidFill>
                <a:latin typeface="Century Gothic" panose="020B0502020202020204" pitchFamily="34" charset="0"/>
                <a:cs typeface="Times New Roman"/>
              </a:rPr>
              <a:t>102,9 тыс. рублей</a:t>
            </a:r>
            <a:endParaRPr sz="1200" dirty="0">
              <a:latin typeface="Century Gothic" panose="020B0502020202020204" pitchFamily="34" charset="0"/>
              <a:cs typeface="Times New Roman"/>
            </a:endParaRPr>
          </a:p>
        </p:txBody>
      </p:sp>
      <p:sp>
        <p:nvSpPr>
          <p:cNvPr id="32" name="object 32"/>
          <p:cNvSpPr txBox="1"/>
          <p:nvPr/>
        </p:nvSpPr>
        <p:spPr>
          <a:xfrm>
            <a:off x="4173092" y="6088760"/>
            <a:ext cx="3085465" cy="922688"/>
          </a:xfrm>
          <a:prstGeom prst="rect">
            <a:avLst/>
          </a:prstGeom>
        </p:spPr>
        <p:txBody>
          <a:bodyPr vert="horz" wrap="square" lIns="0" tIns="24765" rIns="0" bIns="0" rtlCol="0">
            <a:spAutoFit/>
          </a:bodyPr>
          <a:lstStyle/>
          <a:p>
            <a:pPr marL="434340" marR="293370" indent="-311150" algn="ctr">
              <a:lnSpc>
                <a:spcPts val="1440"/>
              </a:lnSpc>
              <a:spcBef>
                <a:spcPts val="195"/>
              </a:spcBef>
            </a:pPr>
            <a:r>
              <a:rPr lang="ru-RU" sz="1200" b="1" dirty="0" smtClean="0">
                <a:solidFill>
                  <a:schemeClr val="tx2"/>
                </a:solidFill>
                <a:latin typeface="Century Gothic" panose="020B0502020202020204" pitchFamily="34" charset="0"/>
              </a:rPr>
              <a:t>Подпрограмма </a:t>
            </a:r>
            <a:r>
              <a:rPr lang="ru-RU" sz="1200" b="1" dirty="0">
                <a:solidFill>
                  <a:schemeClr val="tx2"/>
                </a:solidFill>
                <a:latin typeface="Century Gothic" panose="020B0502020202020204" pitchFamily="34" charset="0"/>
              </a:rPr>
              <a:t>«Противодействие коррупции в администрации города Невинномысска и ее органах»</a:t>
            </a:r>
            <a:endParaRPr sz="1200" b="1" dirty="0">
              <a:solidFill>
                <a:schemeClr val="tx2"/>
              </a:solidFill>
              <a:latin typeface="Century Gothic" panose="020B0502020202020204" pitchFamily="34" charset="0"/>
              <a:cs typeface="Times New Roman"/>
            </a:endParaRPr>
          </a:p>
        </p:txBody>
      </p:sp>
      <p:sp>
        <p:nvSpPr>
          <p:cNvPr id="34" name="object 34"/>
          <p:cNvSpPr txBox="1"/>
          <p:nvPr/>
        </p:nvSpPr>
        <p:spPr>
          <a:xfrm>
            <a:off x="3993258" y="7070211"/>
            <a:ext cx="3269615" cy="729046"/>
          </a:xfrm>
          <a:prstGeom prst="rect">
            <a:avLst/>
          </a:prstGeom>
        </p:spPr>
        <p:txBody>
          <a:bodyPr vert="horz" wrap="square" lIns="0" tIns="19685" rIns="0" bIns="0" rtlCol="0">
            <a:spAutoFit/>
          </a:bodyPr>
          <a:lstStyle/>
          <a:p>
            <a:pPr marL="12700" marR="5080" algn="just">
              <a:lnSpc>
                <a:spcPct val="96100"/>
              </a:lnSpc>
              <a:spcBef>
                <a:spcPts val="155"/>
              </a:spcBef>
            </a:pPr>
            <a:r>
              <a:rPr lang="ru-RU" sz="1200" dirty="0" smtClean="0">
                <a:latin typeface="Century Gothic" panose="020B0502020202020204" pitchFamily="34" charset="0"/>
              </a:rPr>
              <a:t>Учтены </a:t>
            </a:r>
            <a:r>
              <a:rPr lang="ru-RU" sz="1200" dirty="0">
                <a:latin typeface="Century Gothic" panose="020B0502020202020204" pitchFamily="34" charset="0"/>
              </a:rPr>
              <a:t>расходы на изготовление и размещение социальной рекламы антикоррупционной направленности (информационный стенд, баннеры)</a:t>
            </a:r>
            <a:endParaRPr sz="1200" dirty="0">
              <a:latin typeface="Century Gothic" panose="020B0502020202020204" pitchFamily="34" charset="0"/>
              <a:cs typeface="Times New Roman"/>
            </a:endParaRPr>
          </a:p>
        </p:txBody>
      </p:sp>
      <p:sp>
        <p:nvSpPr>
          <p:cNvPr id="35" name="object 35"/>
          <p:cNvSpPr txBox="1"/>
          <p:nvPr/>
        </p:nvSpPr>
        <p:spPr>
          <a:xfrm>
            <a:off x="3997702" y="7937500"/>
            <a:ext cx="3260725" cy="181610"/>
          </a:xfrm>
          <a:prstGeom prst="rect">
            <a:avLst/>
          </a:prstGeom>
          <a:solidFill>
            <a:srgbClr val="B6DDE8"/>
          </a:solidFill>
        </p:spPr>
        <p:txBody>
          <a:bodyPr vert="horz" wrap="square" lIns="0" tIns="0" rIns="0" bIns="0" rtlCol="0">
            <a:spAutoFit/>
          </a:bodyPr>
          <a:lstStyle/>
          <a:p>
            <a:pPr marL="1068070">
              <a:lnSpc>
                <a:spcPts val="1415"/>
              </a:lnSpc>
            </a:pPr>
            <a:r>
              <a:rPr lang="ru-RU" sz="1200" b="1" spc="-5" dirty="0" smtClean="0">
                <a:solidFill>
                  <a:srgbClr val="16365D"/>
                </a:solidFill>
                <a:latin typeface="Century Gothic" panose="020B0502020202020204" pitchFamily="34" charset="0"/>
                <a:cs typeface="Times New Roman"/>
              </a:rPr>
              <a:t>20,0 тыс. рублей</a:t>
            </a:r>
            <a:endParaRPr sz="1200" dirty="0">
              <a:latin typeface="Century Gothic" panose="020B0502020202020204" pitchFamily="34" charset="0"/>
              <a:cs typeface="Times New Roman"/>
            </a:endParaRPr>
          </a:p>
        </p:txBody>
      </p:sp>
      <p:sp>
        <p:nvSpPr>
          <p:cNvPr id="36" name="object 36"/>
          <p:cNvSpPr/>
          <p:nvPr/>
        </p:nvSpPr>
        <p:spPr>
          <a:xfrm>
            <a:off x="293604" y="4127500"/>
            <a:ext cx="7002780" cy="0"/>
          </a:xfrm>
          <a:custGeom>
            <a:avLst/>
            <a:gdLst/>
            <a:ahLst/>
            <a:cxnLst/>
            <a:rect l="l" t="t" r="r" b="b"/>
            <a:pathLst>
              <a:path w="7002780">
                <a:moveTo>
                  <a:pt x="0" y="0"/>
                </a:moveTo>
                <a:lnTo>
                  <a:pt x="7002651" y="0"/>
                </a:lnTo>
              </a:path>
            </a:pathLst>
          </a:custGeom>
          <a:ln w="10134">
            <a:solidFill>
              <a:srgbClr val="BDBDBD"/>
            </a:solidFill>
          </a:ln>
        </p:spPr>
        <p:txBody>
          <a:bodyPr wrap="square" lIns="0" tIns="0" rIns="0" bIns="0" rtlCol="0"/>
          <a:lstStyle/>
          <a:p>
            <a:endParaRPr/>
          </a:p>
        </p:txBody>
      </p:sp>
      <p:sp>
        <p:nvSpPr>
          <p:cNvPr id="37" name="Прямоугольник 36"/>
          <p:cNvSpPr/>
          <p:nvPr/>
        </p:nvSpPr>
        <p:spPr>
          <a:xfrm>
            <a:off x="294853" y="2983734"/>
            <a:ext cx="7135710" cy="882806"/>
          </a:xfrm>
          <a:prstGeom prst="rect">
            <a:avLst/>
          </a:prstGeom>
        </p:spPr>
        <p:txBody>
          <a:bodyPr wrap="square">
            <a:spAutoFit/>
          </a:bodyPr>
          <a:lstStyle/>
          <a:p>
            <a:pPr indent="449580" algn="just">
              <a:lnSpc>
                <a:spcPct val="107000"/>
              </a:lnSpc>
              <a:spcAft>
                <a:spcPts val="0"/>
              </a:spcAft>
            </a:pPr>
            <a:r>
              <a:rPr lang="ru-RU" sz="1200" dirty="0">
                <a:latin typeface="Century Gothic" panose="020B0502020202020204" pitchFamily="34" charset="0"/>
                <a:ea typeface="Times New Roman" panose="02020603050405020304" pitchFamily="18" charset="0"/>
                <a:cs typeface="Times New Roman" panose="02020603050405020304" pitchFamily="18" charset="0"/>
              </a:rPr>
              <a:t>По данной подпрограмме учтены расходы на изготовление информационных материалов для проведения ярмарок и изготовление баннеров в сфере развития потребительского рынка.</a:t>
            </a:r>
            <a:endParaRPr lang="ru-RU" sz="1200" dirty="0">
              <a:latin typeface="Century Gothic" panose="020B0502020202020204" pitchFamily="34" charset="0"/>
              <a:ea typeface="Calibri" panose="020F0502020204030204" pitchFamily="34" charset="0"/>
              <a:cs typeface="Times New Roman" panose="02020603050405020304" pitchFamily="18" charset="0"/>
            </a:endParaRPr>
          </a:p>
          <a:p>
            <a:pPr indent="449580" algn="ctr">
              <a:lnSpc>
                <a:spcPct val="107000"/>
              </a:lnSpc>
              <a:spcAft>
                <a:spcPts val="0"/>
              </a:spcAft>
            </a:pPr>
            <a:r>
              <a:rPr lang="ru-RU" sz="1200" dirty="0">
                <a:latin typeface="Century Gothic" panose="020B0502020202020204" pitchFamily="34" charset="0"/>
                <a:ea typeface="Times New Roman" panose="02020603050405020304" pitchFamily="18" charset="0"/>
                <a:cs typeface="Times New Roman" panose="02020603050405020304" pitchFamily="18" charset="0"/>
              </a:rPr>
              <a:t> </a:t>
            </a:r>
            <a:endParaRPr lang="ru-RU" sz="12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7126038" y="186870"/>
            <a:ext cx="412292" cy="338554"/>
          </a:xfrm>
          <a:prstGeom prst="rect">
            <a:avLst/>
          </a:prstGeom>
          <a:noFill/>
        </p:spPr>
        <p:txBody>
          <a:bodyPr wrap="none" rtlCol="0">
            <a:spAutoFit/>
          </a:bodyPr>
          <a:lstStyle/>
          <a:p>
            <a:r>
              <a:rPr lang="ru-RU" sz="1600" b="1" dirty="0" smtClean="0">
                <a:latin typeface="Century Gothic" panose="020B0502020202020204" pitchFamily="34" charset="0"/>
              </a:rPr>
              <a:t>41</a:t>
            </a:r>
            <a:endParaRPr lang="ru-RU" sz="1600" b="1" dirty="0">
              <a:latin typeface="Century Gothic" panose="020B0502020202020204" pitchFamily="34" charset="0"/>
            </a:endParaRPr>
          </a:p>
        </p:txBody>
      </p:sp>
    </p:spTree>
    <p:extLst>
      <p:ext uri="{BB962C8B-B14F-4D97-AF65-F5344CB8AC3E}">
        <p14:creationId xmlns:p14="http://schemas.microsoft.com/office/powerpoint/2010/main" val="810261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96759" y="450214"/>
            <a:ext cx="464184" cy="371475"/>
          </a:xfrm>
          <a:custGeom>
            <a:avLst/>
            <a:gdLst/>
            <a:ahLst/>
            <a:cxnLst/>
            <a:rect l="l" t="t" r="r" b="b"/>
            <a:pathLst>
              <a:path w="464184" h="371475">
                <a:moveTo>
                  <a:pt x="61975" y="371475"/>
                </a:moveTo>
                <a:lnTo>
                  <a:pt x="37826" y="366613"/>
                </a:lnTo>
                <a:lnTo>
                  <a:pt x="18129" y="353345"/>
                </a:lnTo>
                <a:lnTo>
                  <a:pt x="4861" y="333648"/>
                </a:lnTo>
                <a:lnTo>
                  <a:pt x="0" y="309499"/>
                </a:lnTo>
                <a:lnTo>
                  <a:pt x="0" y="61975"/>
                </a:lnTo>
                <a:lnTo>
                  <a:pt x="4861" y="37826"/>
                </a:lnTo>
                <a:lnTo>
                  <a:pt x="18129" y="18129"/>
                </a:lnTo>
                <a:lnTo>
                  <a:pt x="37826" y="4861"/>
                </a:lnTo>
                <a:lnTo>
                  <a:pt x="61975" y="0"/>
                </a:lnTo>
                <a:lnTo>
                  <a:pt x="463804" y="0"/>
                </a:lnTo>
              </a:path>
            </a:pathLst>
          </a:custGeom>
          <a:ln w="9525">
            <a:solidFill>
              <a:srgbClr val="D99593"/>
            </a:solidFill>
          </a:ln>
        </p:spPr>
        <p:txBody>
          <a:bodyPr wrap="square" lIns="0" tIns="0" rIns="0" bIns="0" rtlCol="0"/>
          <a:lstStyle/>
          <a:p>
            <a:endParaRPr/>
          </a:p>
        </p:txBody>
      </p:sp>
      <p:sp>
        <p:nvSpPr>
          <p:cNvPr id="3" name="object 3"/>
          <p:cNvSpPr/>
          <p:nvPr/>
        </p:nvSpPr>
        <p:spPr>
          <a:xfrm>
            <a:off x="7158735" y="821689"/>
            <a:ext cx="401955" cy="0"/>
          </a:xfrm>
          <a:custGeom>
            <a:avLst/>
            <a:gdLst/>
            <a:ahLst/>
            <a:cxnLst/>
            <a:rect l="l" t="t" r="r" b="b"/>
            <a:pathLst>
              <a:path w="401954">
                <a:moveTo>
                  <a:pt x="401828" y="0"/>
                </a:moveTo>
                <a:lnTo>
                  <a:pt x="0" y="0"/>
                </a:lnTo>
              </a:path>
            </a:pathLst>
          </a:custGeom>
          <a:ln w="9525">
            <a:solidFill>
              <a:srgbClr val="D99593"/>
            </a:solidFill>
          </a:ln>
        </p:spPr>
        <p:txBody>
          <a:bodyPr wrap="square" lIns="0" tIns="0" rIns="0" bIns="0" rtlCol="0"/>
          <a:lstStyle/>
          <a:p>
            <a:endParaRPr/>
          </a:p>
        </p:txBody>
      </p:sp>
      <p:sp>
        <p:nvSpPr>
          <p:cNvPr id="4" name="object 4"/>
          <p:cNvSpPr/>
          <p:nvPr/>
        </p:nvSpPr>
        <p:spPr>
          <a:xfrm>
            <a:off x="7127113" y="488949"/>
            <a:ext cx="433451" cy="29400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127113" y="488949"/>
            <a:ext cx="433705" cy="294005"/>
          </a:xfrm>
          <a:custGeom>
            <a:avLst/>
            <a:gdLst/>
            <a:ahLst/>
            <a:cxnLst/>
            <a:rect l="l" t="t" r="r" b="b"/>
            <a:pathLst>
              <a:path w="433704" h="294005">
                <a:moveTo>
                  <a:pt x="49021" y="294004"/>
                </a:moveTo>
                <a:lnTo>
                  <a:pt x="29950" y="290149"/>
                </a:lnTo>
                <a:lnTo>
                  <a:pt x="14366" y="279638"/>
                </a:lnTo>
                <a:lnTo>
                  <a:pt x="3855" y="264054"/>
                </a:lnTo>
                <a:lnTo>
                  <a:pt x="0" y="244982"/>
                </a:lnTo>
                <a:lnTo>
                  <a:pt x="0" y="49022"/>
                </a:lnTo>
                <a:lnTo>
                  <a:pt x="3855" y="29950"/>
                </a:lnTo>
                <a:lnTo>
                  <a:pt x="14366" y="14366"/>
                </a:lnTo>
                <a:lnTo>
                  <a:pt x="29950" y="3855"/>
                </a:lnTo>
                <a:lnTo>
                  <a:pt x="49021" y="0"/>
                </a:lnTo>
                <a:lnTo>
                  <a:pt x="433451" y="0"/>
                </a:lnTo>
              </a:path>
            </a:pathLst>
          </a:custGeom>
          <a:ln w="9525">
            <a:solidFill>
              <a:srgbClr val="D99593"/>
            </a:solidFill>
          </a:ln>
        </p:spPr>
        <p:txBody>
          <a:bodyPr wrap="square" lIns="0" tIns="0" rIns="0" bIns="0" rtlCol="0"/>
          <a:lstStyle/>
          <a:p>
            <a:endParaRPr/>
          </a:p>
        </p:txBody>
      </p:sp>
      <p:sp>
        <p:nvSpPr>
          <p:cNvPr id="6" name="object 6"/>
          <p:cNvSpPr/>
          <p:nvPr/>
        </p:nvSpPr>
        <p:spPr>
          <a:xfrm>
            <a:off x="7176134" y="782954"/>
            <a:ext cx="384810" cy="0"/>
          </a:xfrm>
          <a:custGeom>
            <a:avLst/>
            <a:gdLst/>
            <a:ahLst/>
            <a:cxnLst/>
            <a:rect l="l" t="t" r="r" b="b"/>
            <a:pathLst>
              <a:path w="384809">
                <a:moveTo>
                  <a:pt x="384429" y="0"/>
                </a:moveTo>
                <a:lnTo>
                  <a:pt x="0" y="0"/>
                </a:lnTo>
              </a:path>
            </a:pathLst>
          </a:custGeom>
          <a:ln w="9525">
            <a:solidFill>
              <a:srgbClr val="D99593"/>
            </a:solidFill>
          </a:ln>
        </p:spPr>
        <p:txBody>
          <a:bodyPr wrap="square" lIns="0" tIns="0" rIns="0" bIns="0" rtlCol="0"/>
          <a:lstStyle/>
          <a:p>
            <a:endParaRPr/>
          </a:p>
        </p:txBody>
      </p:sp>
      <p:sp>
        <p:nvSpPr>
          <p:cNvPr id="7" name="object 7"/>
          <p:cNvSpPr/>
          <p:nvPr/>
        </p:nvSpPr>
        <p:spPr>
          <a:xfrm>
            <a:off x="7196328" y="505967"/>
            <a:ext cx="364236" cy="286511"/>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460041" y="488939"/>
            <a:ext cx="6978015" cy="1089401"/>
          </a:xfrm>
          <a:prstGeom prst="rect">
            <a:avLst/>
          </a:prstGeom>
        </p:spPr>
        <p:txBody>
          <a:bodyPr vert="horz" wrap="square" lIns="0" tIns="12065" rIns="0" bIns="0" rtlCol="0">
            <a:spAutoFit/>
          </a:bodyPr>
          <a:lstStyle/>
          <a:p>
            <a:pPr marR="5080" algn="r">
              <a:lnSpc>
                <a:spcPct val="100000"/>
              </a:lnSpc>
              <a:spcBef>
                <a:spcPts val="95"/>
              </a:spcBef>
            </a:pPr>
            <a:r>
              <a:rPr lang="ru-RU" sz="1600" b="1" dirty="0" smtClean="0">
                <a:latin typeface="Century Gothic" panose="020B0502020202020204" pitchFamily="34" charset="0"/>
                <a:cs typeface="Times New Roman"/>
              </a:rPr>
              <a:t>42</a:t>
            </a:r>
            <a:endParaRPr sz="1600" dirty="0">
              <a:latin typeface="Century Gothic" panose="020B0502020202020204" pitchFamily="34" charset="0"/>
              <a:cs typeface="Times New Roman"/>
            </a:endParaRPr>
          </a:p>
          <a:p>
            <a:pPr>
              <a:lnSpc>
                <a:spcPct val="100000"/>
              </a:lnSpc>
              <a:spcBef>
                <a:spcPts val="35"/>
              </a:spcBef>
            </a:pPr>
            <a:endParaRPr sz="1650" dirty="0">
              <a:latin typeface="Times New Roman"/>
              <a:cs typeface="Times New Roman"/>
            </a:endParaRPr>
          </a:p>
          <a:p>
            <a:pPr marR="5080" algn="ctr">
              <a:lnSpc>
                <a:spcPts val="1500"/>
              </a:lnSpc>
            </a:pPr>
            <a:r>
              <a:rPr lang="ru-RU" sz="1600" b="1" u="sng" spc="-5" dirty="0" smtClean="0">
                <a:latin typeface="Century Gothic" panose="020B0502020202020204" pitchFamily="34" charset="0"/>
                <a:cs typeface="Franklin Gothic Medium"/>
              </a:rPr>
              <a:t>Муниципальная </a:t>
            </a:r>
            <a:r>
              <a:rPr lang="ru-RU" sz="1600" b="1" u="sng" spc="-5" dirty="0">
                <a:latin typeface="Century Gothic" panose="020B0502020202020204" pitchFamily="34" charset="0"/>
                <a:cs typeface="Franklin Gothic Medium"/>
              </a:rPr>
              <a:t>программа</a:t>
            </a:r>
            <a:r>
              <a:rPr lang="ru-RU" sz="1600" b="1" u="sng" spc="-5" dirty="0">
                <a:solidFill>
                  <a:srgbClr val="964A7B"/>
                </a:solidFill>
                <a:latin typeface="Century Gothic" panose="020B0502020202020204" pitchFamily="34" charset="0"/>
                <a:cs typeface="Franklin Gothic Medium"/>
              </a:rPr>
              <a:t> </a:t>
            </a:r>
          </a:p>
          <a:p>
            <a:pPr marR="5080" algn="ctr">
              <a:lnSpc>
                <a:spcPts val="1500"/>
              </a:lnSpc>
            </a:pPr>
            <a:r>
              <a:rPr lang="ru-RU" sz="1400" b="1" u="sng" spc="-5" dirty="0" smtClean="0">
                <a:solidFill>
                  <a:srgbClr val="964A7B"/>
                </a:solidFill>
                <a:latin typeface="Century Gothic" panose="020B0502020202020204" pitchFamily="34" charset="0"/>
                <a:cs typeface="Franklin Gothic Medium"/>
              </a:rPr>
              <a:t>«Формирование современной городской </a:t>
            </a:r>
          </a:p>
          <a:p>
            <a:pPr marR="5080" algn="ctr">
              <a:lnSpc>
                <a:spcPts val="1500"/>
              </a:lnSpc>
            </a:pPr>
            <a:r>
              <a:rPr lang="ru-RU" sz="1400" b="1" u="sng" spc="-5" dirty="0" smtClean="0">
                <a:solidFill>
                  <a:srgbClr val="964A7B"/>
                </a:solidFill>
                <a:latin typeface="Century Gothic" panose="020B0502020202020204" pitchFamily="34" charset="0"/>
                <a:cs typeface="Franklin Gothic Medium"/>
              </a:rPr>
              <a:t>среды в городе Невинномысске» </a:t>
            </a:r>
            <a:endParaRPr lang="ru-RU" sz="1400" b="1" dirty="0">
              <a:latin typeface="Century Gothic" panose="020B0502020202020204" pitchFamily="34" charset="0"/>
              <a:cs typeface="Franklin Gothic Medium"/>
            </a:endParaRPr>
          </a:p>
        </p:txBody>
      </p:sp>
      <p:graphicFrame>
        <p:nvGraphicFramePr>
          <p:cNvPr id="27" name="object 3"/>
          <p:cNvGraphicFramePr>
            <a:graphicFrameLocks noGrp="1"/>
          </p:cNvGraphicFramePr>
          <p:nvPr>
            <p:extLst>
              <p:ext uri="{D42A27DB-BD31-4B8C-83A1-F6EECF244321}">
                <p14:modId xmlns:p14="http://schemas.microsoft.com/office/powerpoint/2010/main" val="3548608120"/>
              </p:ext>
            </p:extLst>
          </p:nvPr>
        </p:nvGraphicFramePr>
        <p:xfrm>
          <a:off x="392886" y="1862368"/>
          <a:ext cx="6834185" cy="1183914"/>
        </p:xfrm>
        <a:graphic>
          <a:graphicData uri="http://schemas.openxmlformats.org/drawingml/2006/table">
            <a:tbl>
              <a:tblPr firstRow="1" bandRow="1">
                <a:tableStyleId>{2D5ABB26-0587-4C30-8999-92F81FD0307C}</a:tableStyleId>
              </a:tblPr>
              <a:tblGrid>
                <a:gridCol w="4266812"/>
                <a:gridCol w="885934"/>
                <a:gridCol w="884054"/>
                <a:gridCol w="797385"/>
              </a:tblGrid>
              <a:tr h="220730">
                <a:tc>
                  <a:txBody>
                    <a:bodyPr/>
                    <a:lstStyle/>
                    <a:p>
                      <a:pPr marL="1182370">
                        <a:lnSpc>
                          <a:spcPct val="100000"/>
                        </a:lnSpc>
                        <a:spcBef>
                          <a:spcPts val="660"/>
                        </a:spcBef>
                      </a:pPr>
                      <a:r>
                        <a:rPr sz="1200" b="1" spc="-5" dirty="0">
                          <a:solidFill>
                            <a:srgbClr val="FFFFFF"/>
                          </a:solidFill>
                          <a:latin typeface="Century Gothic" panose="020B0502020202020204" pitchFamily="34" charset="0"/>
                          <a:cs typeface="Cambria"/>
                        </a:rPr>
                        <a:t>Наименование</a:t>
                      </a:r>
                      <a:r>
                        <a:rPr sz="1200" b="1" spc="-50" dirty="0">
                          <a:solidFill>
                            <a:srgbClr val="FFFFFF"/>
                          </a:solidFill>
                          <a:latin typeface="Century Gothic" panose="020B0502020202020204" pitchFamily="34" charset="0"/>
                          <a:cs typeface="Cambria"/>
                        </a:rPr>
                        <a:t> </a:t>
                      </a:r>
                      <a:r>
                        <a:rPr sz="1200" b="1" spc="-5" dirty="0">
                          <a:solidFill>
                            <a:srgbClr val="FFFFFF"/>
                          </a:solidFill>
                          <a:latin typeface="Century Gothic" panose="020B0502020202020204" pitchFamily="34" charset="0"/>
                          <a:cs typeface="Cambria"/>
                        </a:rPr>
                        <a:t>показателя</a:t>
                      </a:r>
                      <a:endParaRPr sz="1200" dirty="0">
                        <a:latin typeface="Century Gothic" panose="020B0502020202020204" pitchFamily="34" charset="0"/>
                        <a:cs typeface="Cambria"/>
                      </a:endParaRPr>
                    </a:p>
                  </a:txBody>
                  <a:tcPr marL="0" marR="0" marT="83820" marB="0">
                    <a:lnR w="6350">
                      <a:solidFill>
                        <a:srgbClr val="F2F2F2"/>
                      </a:solidFill>
                      <a:prstDash val="solid"/>
                    </a:lnR>
                    <a:lnB w="6350">
                      <a:solidFill>
                        <a:srgbClr val="B6DDE8"/>
                      </a:solidFill>
                      <a:prstDash val="solid"/>
                    </a:lnB>
                    <a:solidFill>
                      <a:srgbClr val="4AACC5"/>
                    </a:solidFill>
                  </a:tcPr>
                </a:tc>
                <a:tc>
                  <a:txBody>
                    <a:bodyPr/>
                    <a:lstStyle/>
                    <a:p>
                      <a:pPr marL="1270" algn="ctr">
                        <a:lnSpc>
                          <a:spcPct val="100000"/>
                        </a:lnSpc>
                        <a:spcBef>
                          <a:spcPts val="685"/>
                        </a:spcBef>
                      </a:pPr>
                      <a:r>
                        <a:rPr sz="1150" b="1" dirty="0" smtClean="0">
                          <a:solidFill>
                            <a:srgbClr val="FFFFFF"/>
                          </a:solidFill>
                          <a:latin typeface="Century Gothic" panose="020B0502020202020204" pitchFamily="34" charset="0"/>
                          <a:cs typeface="Cambria"/>
                        </a:rPr>
                        <a:t>202</a:t>
                      </a:r>
                      <a:r>
                        <a:rPr lang="ru-RU" sz="1150" b="1" dirty="0" smtClean="0">
                          <a:solidFill>
                            <a:srgbClr val="FFFFFF"/>
                          </a:solidFill>
                          <a:latin typeface="Century Gothic" panose="020B0502020202020204" pitchFamily="34" charset="0"/>
                          <a:cs typeface="Cambria"/>
                        </a:rPr>
                        <a:t>2</a:t>
                      </a:r>
                      <a:r>
                        <a:rPr sz="1150" b="1" spc="-8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86995" marB="0">
                    <a:lnL w="6350">
                      <a:solidFill>
                        <a:srgbClr val="F2F2F2"/>
                      </a:solidFill>
                      <a:prstDash val="solid"/>
                    </a:lnL>
                    <a:lnR w="6350">
                      <a:solidFill>
                        <a:srgbClr val="F2F2F2"/>
                      </a:solidFill>
                      <a:prstDash val="solid"/>
                    </a:lnR>
                    <a:lnB w="6350">
                      <a:solidFill>
                        <a:srgbClr val="B6DDE8"/>
                      </a:solidFill>
                      <a:prstDash val="solid"/>
                    </a:lnB>
                    <a:solidFill>
                      <a:srgbClr val="4AACC5"/>
                    </a:solidFill>
                  </a:tcPr>
                </a:tc>
                <a:tc>
                  <a:txBody>
                    <a:bodyPr/>
                    <a:lstStyle/>
                    <a:p>
                      <a:pPr algn="ctr">
                        <a:lnSpc>
                          <a:spcPct val="100000"/>
                        </a:lnSpc>
                        <a:spcBef>
                          <a:spcPts val="685"/>
                        </a:spcBef>
                      </a:pPr>
                      <a:r>
                        <a:rPr sz="1150" b="1" dirty="0" smtClean="0">
                          <a:solidFill>
                            <a:srgbClr val="FFFFFF"/>
                          </a:solidFill>
                          <a:latin typeface="Century Gothic" panose="020B0502020202020204" pitchFamily="34" charset="0"/>
                          <a:cs typeface="Cambria"/>
                        </a:rPr>
                        <a:t>202</a:t>
                      </a:r>
                      <a:r>
                        <a:rPr lang="ru-RU" sz="1150" b="1" dirty="0" smtClean="0">
                          <a:solidFill>
                            <a:srgbClr val="FFFFFF"/>
                          </a:solidFill>
                          <a:latin typeface="Century Gothic" panose="020B0502020202020204" pitchFamily="34" charset="0"/>
                          <a:cs typeface="Cambria"/>
                        </a:rPr>
                        <a:t>3</a:t>
                      </a:r>
                      <a:r>
                        <a:rPr sz="1150" b="1" spc="-8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86995" marB="0">
                    <a:lnL w="6350">
                      <a:solidFill>
                        <a:srgbClr val="F2F2F2"/>
                      </a:solidFill>
                      <a:prstDash val="solid"/>
                    </a:lnL>
                    <a:lnR w="6350">
                      <a:solidFill>
                        <a:srgbClr val="F2F2F2"/>
                      </a:solidFill>
                      <a:prstDash val="solid"/>
                    </a:lnR>
                    <a:lnB w="6350">
                      <a:solidFill>
                        <a:srgbClr val="B6DDE8"/>
                      </a:solidFill>
                      <a:prstDash val="solid"/>
                    </a:lnB>
                    <a:solidFill>
                      <a:srgbClr val="4AACC5"/>
                    </a:solidFill>
                  </a:tcPr>
                </a:tc>
                <a:tc>
                  <a:txBody>
                    <a:bodyPr/>
                    <a:lstStyle/>
                    <a:p>
                      <a:pPr algn="ctr">
                        <a:lnSpc>
                          <a:spcPct val="100000"/>
                        </a:lnSpc>
                        <a:spcBef>
                          <a:spcPts val="685"/>
                        </a:spcBef>
                      </a:pPr>
                      <a:r>
                        <a:rPr sz="1150" b="1" dirty="0" smtClean="0">
                          <a:solidFill>
                            <a:srgbClr val="FFFFFF"/>
                          </a:solidFill>
                          <a:latin typeface="Century Gothic" panose="020B0502020202020204" pitchFamily="34" charset="0"/>
                          <a:cs typeface="Cambria"/>
                        </a:rPr>
                        <a:t>202</a:t>
                      </a:r>
                      <a:r>
                        <a:rPr lang="ru-RU" sz="1150" b="1" dirty="0" smtClean="0">
                          <a:solidFill>
                            <a:srgbClr val="FFFFFF"/>
                          </a:solidFill>
                          <a:latin typeface="Century Gothic" panose="020B0502020202020204" pitchFamily="34" charset="0"/>
                          <a:cs typeface="Cambria"/>
                        </a:rPr>
                        <a:t>4</a:t>
                      </a:r>
                      <a:r>
                        <a:rPr sz="1150" b="1" spc="-8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86995" marB="0">
                    <a:lnL w="6350">
                      <a:solidFill>
                        <a:srgbClr val="F2F2F2"/>
                      </a:solidFill>
                      <a:prstDash val="solid"/>
                    </a:lnL>
                    <a:lnB w="6350">
                      <a:solidFill>
                        <a:srgbClr val="B6DDE8"/>
                      </a:solidFill>
                      <a:prstDash val="solid"/>
                    </a:lnB>
                    <a:solidFill>
                      <a:srgbClr val="4AACC5"/>
                    </a:solidFill>
                  </a:tcPr>
                </a:tc>
              </a:tr>
              <a:tr h="442481">
                <a:tc>
                  <a:txBody>
                    <a:bodyPr/>
                    <a:lstStyle/>
                    <a:p>
                      <a:pPr marR="5080" algn="just">
                        <a:lnSpc>
                          <a:spcPts val="1500"/>
                        </a:lnSpc>
                      </a:pPr>
                      <a:r>
                        <a:rPr lang="ru-RU" sz="1100" b="1" spc="-5" dirty="0" smtClean="0">
                          <a:latin typeface="Century Gothic" panose="020B0502020202020204" pitchFamily="34" charset="0"/>
                          <a:cs typeface="Cambria"/>
                        </a:rPr>
                        <a:t>Программа</a:t>
                      </a:r>
                      <a:r>
                        <a:rPr lang="ru-RU" sz="1100" b="1" spc="-5" baseline="0" dirty="0" smtClean="0">
                          <a:latin typeface="Century Gothic" panose="020B0502020202020204" pitchFamily="34" charset="0"/>
                          <a:cs typeface="Cambria"/>
                        </a:rPr>
                        <a:t> </a:t>
                      </a:r>
                      <a:r>
                        <a:rPr lang="ru-RU" sz="1100" b="1" u="none" spc="-5" baseline="0" dirty="0" smtClean="0">
                          <a:solidFill>
                            <a:schemeClr val="tx1"/>
                          </a:solidFill>
                          <a:latin typeface="Century Gothic" panose="020B0502020202020204" pitchFamily="34" charset="0"/>
                          <a:cs typeface="Franklin Gothic Medium"/>
                        </a:rPr>
                        <a:t>«Формирование современной городской </a:t>
                      </a:r>
                    </a:p>
                    <a:p>
                      <a:pPr marR="5080" algn="just">
                        <a:lnSpc>
                          <a:spcPts val="1500"/>
                        </a:lnSpc>
                      </a:pPr>
                      <a:r>
                        <a:rPr lang="ru-RU" sz="1100" b="1" u="none" spc="-5" baseline="0" dirty="0" smtClean="0">
                          <a:solidFill>
                            <a:schemeClr val="tx1"/>
                          </a:solidFill>
                          <a:latin typeface="Century Gothic" panose="020B0502020202020204" pitchFamily="34" charset="0"/>
                          <a:cs typeface="Franklin Gothic Medium"/>
                        </a:rPr>
                        <a:t>среды в городе Невинномысске» </a:t>
                      </a:r>
                      <a:endParaRPr lang="ru-RU" sz="1100" b="1" u="none" baseline="0" dirty="0">
                        <a:solidFill>
                          <a:schemeClr val="tx1"/>
                        </a:solidFill>
                        <a:latin typeface="Century Gothic" panose="020B0502020202020204" pitchFamily="34" charset="0"/>
                        <a:cs typeface="Franklin Gothic Medium"/>
                      </a:endParaRPr>
                    </a:p>
                  </a:txBody>
                  <a:tcPr marL="0" marR="0" marT="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marL="635" algn="ctr">
                        <a:lnSpc>
                          <a:spcPts val="1360"/>
                        </a:lnSpc>
                      </a:pPr>
                      <a:r>
                        <a:rPr lang="ru-RU" sz="1150" b="1" spc="-5" dirty="0" smtClean="0">
                          <a:latin typeface="Century Gothic" panose="020B0502020202020204" pitchFamily="34" charset="0"/>
                          <a:cs typeface="Cambria"/>
                        </a:rPr>
                        <a:t>151,5</a:t>
                      </a:r>
                      <a:endParaRPr sz="1150" dirty="0">
                        <a:latin typeface="Century Gothic" panose="020B0502020202020204" pitchFamily="34" charset="0"/>
                        <a:cs typeface="Cambria"/>
                      </a:endParaRPr>
                    </a:p>
                  </a:txBody>
                  <a:tcPr marL="0" marR="0" marT="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gn="ctr">
                        <a:lnSpc>
                          <a:spcPts val="1360"/>
                        </a:lnSpc>
                      </a:pPr>
                      <a:r>
                        <a:rPr lang="ru-RU" sz="1150" b="1" spc="-5"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marL="2540" algn="ctr">
                        <a:lnSpc>
                          <a:spcPts val="1360"/>
                        </a:lnSpc>
                      </a:pPr>
                      <a:r>
                        <a:rPr lang="ru-RU" sz="1150" b="1" spc="-5"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r>
              <a:tr h="474733">
                <a:tc>
                  <a:txBody>
                    <a:bodyPr/>
                    <a:lstStyle/>
                    <a:p>
                      <a:pPr marL="12065" marR="5080" algn="just">
                        <a:lnSpc>
                          <a:spcPct val="95600"/>
                        </a:lnSpc>
                        <a:spcBef>
                          <a:spcPts val="165"/>
                        </a:spcBef>
                      </a:pPr>
                      <a:r>
                        <a:rPr lang="ru-RU" sz="1200" dirty="0" smtClean="0">
                          <a:solidFill>
                            <a:schemeClr val="tx1"/>
                          </a:solidFill>
                          <a:effectLst/>
                          <a:latin typeface="Century Gothic" panose="020B0502020202020204" pitchFamily="34" charset="0"/>
                          <a:ea typeface="+mn-ea"/>
                          <a:cs typeface="+mn-cs"/>
                        </a:rPr>
                        <a:t>Подпрограмма «Благоустройство общественных территорий»</a:t>
                      </a:r>
                      <a:endParaRPr lang="ru-RU" sz="1200" dirty="0">
                        <a:latin typeface="Century Gothic" panose="020B0502020202020204" pitchFamily="34" charset="0"/>
                        <a:cs typeface="Times New Roman"/>
                      </a:endParaRPr>
                    </a:p>
                  </a:txBody>
                  <a:tcPr marL="0" marR="0" marT="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gn="ctr">
                        <a:lnSpc>
                          <a:spcPct val="100000"/>
                        </a:lnSpc>
                        <a:spcBef>
                          <a:spcPts val="60"/>
                        </a:spcBef>
                      </a:pPr>
                      <a:r>
                        <a:rPr lang="ru-RU" sz="1150" spc="-5" dirty="0" smtClean="0">
                          <a:latin typeface="Century Gothic" panose="020B0502020202020204" pitchFamily="34" charset="0"/>
                          <a:cs typeface="Cambria"/>
                        </a:rPr>
                        <a:t>151,5</a:t>
                      </a:r>
                      <a:endParaRPr sz="1150" dirty="0">
                        <a:latin typeface="Century Gothic" panose="020B0502020202020204" pitchFamily="34" charset="0"/>
                        <a:cs typeface="Cambria"/>
                      </a:endParaRPr>
                    </a:p>
                  </a:txBody>
                  <a:tcPr marL="0" marR="0" marT="762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gn="ctr">
                        <a:lnSpc>
                          <a:spcPct val="100000"/>
                        </a:lnSpc>
                        <a:spcBef>
                          <a:spcPts val="60"/>
                        </a:spcBef>
                      </a:pPr>
                      <a:r>
                        <a:rPr lang="ru-RU" sz="1150" spc="-5"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762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marL="1270" algn="ctr">
                        <a:lnSpc>
                          <a:spcPct val="100000"/>
                        </a:lnSpc>
                        <a:spcBef>
                          <a:spcPts val="60"/>
                        </a:spcBef>
                      </a:pPr>
                      <a:r>
                        <a:rPr lang="ru-RU" sz="1150" spc="-5"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762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r>
            </a:tbl>
          </a:graphicData>
        </a:graphic>
      </p:graphicFrame>
      <p:sp>
        <p:nvSpPr>
          <p:cNvPr id="18" name="object 4"/>
          <p:cNvSpPr txBox="1"/>
          <p:nvPr/>
        </p:nvSpPr>
        <p:spPr>
          <a:xfrm>
            <a:off x="340491" y="3279705"/>
            <a:ext cx="6882008" cy="1836400"/>
          </a:xfrm>
          <a:prstGeom prst="rect">
            <a:avLst/>
          </a:prstGeom>
        </p:spPr>
        <p:txBody>
          <a:bodyPr vert="horz" wrap="square" lIns="0" tIns="20320" rIns="0" bIns="0" rtlCol="0">
            <a:spAutoFit/>
          </a:bodyPr>
          <a:lstStyle/>
          <a:p>
            <a:pPr marL="372110">
              <a:lnSpc>
                <a:spcPts val="1465"/>
              </a:lnSpc>
            </a:pPr>
            <a:r>
              <a:rPr lang="ru-RU" sz="1000" spc="-10" dirty="0" smtClean="0">
                <a:latin typeface="Century Gothic" panose="020B0502020202020204" pitchFamily="34" charset="0"/>
                <a:cs typeface="Times New Roman"/>
              </a:rPr>
              <a:t>Целями</a:t>
            </a:r>
            <a:r>
              <a:rPr sz="1000" spc="-10" dirty="0" smtClean="0">
                <a:latin typeface="Century Gothic" panose="020B0502020202020204" pitchFamily="34" charset="0"/>
                <a:cs typeface="Times New Roman"/>
              </a:rPr>
              <a:t> </a:t>
            </a:r>
            <a:r>
              <a:rPr sz="1000" spc="-5" dirty="0">
                <a:latin typeface="Century Gothic" panose="020B0502020202020204" pitchFamily="34" charset="0"/>
                <a:cs typeface="Times New Roman"/>
              </a:rPr>
              <a:t>муниципальной программы</a:t>
            </a:r>
            <a:r>
              <a:rPr sz="1000" spc="15" dirty="0">
                <a:latin typeface="Century Gothic" panose="020B0502020202020204" pitchFamily="34" charset="0"/>
                <a:cs typeface="Times New Roman"/>
              </a:rPr>
              <a:t> </a:t>
            </a:r>
            <a:r>
              <a:rPr sz="1000" spc="-5" dirty="0">
                <a:latin typeface="Century Gothic" panose="020B0502020202020204" pitchFamily="34" charset="0"/>
                <a:cs typeface="Times New Roman"/>
              </a:rPr>
              <a:t>являются:</a:t>
            </a:r>
            <a:endParaRPr sz="1000" dirty="0">
              <a:latin typeface="Century Gothic" panose="020B0502020202020204" pitchFamily="34" charset="0"/>
              <a:cs typeface="Times New Roman"/>
            </a:endParaRPr>
          </a:p>
          <a:p>
            <a:pPr marL="372110" marR="8890" indent="-228600">
              <a:lnSpc>
                <a:spcPts val="1500"/>
              </a:lnSpc>
              <a:spcBef>
                <a:spcPts val="65"/>
              </a:spcBef>
              <a:buClr>
                <a:srgbClr val="538CD3"/>
              </a:buClr>
              <a:buFont typeface="Wingdings"/>
              <a:buChar char=""/>
              <a:tabLst>
                <a:tab pos="372745" algn="l"/>
              </a:tabLst>
            </a:pPr>
            <a:r>
              <a:rPr lang="ru-RU" sz="1000" dirty="0">
                <a:latin typeface="Century Gothic" panose="020B0502020202020204" pitchFamily="34" charset="0"/>
              </a:rPr>
              <a:t>организация мероприятий по благоустройству общественных территорий;</a:t>
            </a:r>
          </a:p>
          <a:p>
            <a:pPr marL="372110" marR="8890" indent="-228600">
              <a:lnSpc>
                <a:spcPts val="1500"/>
              </a:lnSpc>
              <a:spcBef>
                <a:spcPts val="65"/>
              </a:spcBef>
              <a:buClr>
                <a:srgbClr val="538CD3"/>
              </a:buClr>
              <a:buFont typeface="Wingdings"/>
              <a:buChar char=""/>
              <a:tabLst>
                <a:tab pos="372745" algn="l"/>
              </a:tabLst>
            </a:pPr>
            <a:r>
              <a:rPr lang="ru-RU" sz="1000" dirty="0" smtClean="0">
                <a:latin typeface="Century Gothic" panose="020B0502020202020204" pitchFamily="34" charset="0"/>
              </a:rPr>
              <a:t>организация </a:t>
            </a:r>
            <a:r>
              <a:rPr lang="ru-RU" sz="1000" dirty="0">
                <a:latin typeface="Century Gothic" panose="020B0502020202020204" pitchFamily="34" charset="0"/>
              </a:rPr>
              <a:t>мероприятий по благоустройству дворовых территорий;</a:t>
            </a:r>
          </a:p>
          <a:p>
            <a:pPr marL="372110" marR="8890" indent="-228600">
              <a:lnSpc>
                <a:spcPts val="1500"/>
              </a:lnSpc>
              <a:spcBef>
                <a:spcPts val="65"/>
              </a:spcBef>
              <a:buClr>
                <a:srgbClr val="538CD3"/>
              </a:buClr>
              <a:buFont typeface="Wingdings"/>
              <a:buChar char=""/>
              <a:tabLst>
                <a:tab pos="372745" algn="l"/>
              </a:tabLst>
            </a:pPr>
            <a:r>
              <a:rPr lang="ru-RU" sz="1000" dirty="0" smtClean="0">
                <a:latin typeface="Century Gothic" panose="020B0502020202020204" pitchFamily="34" charset="0"/>
              </a:rPr>
              <a:t>повышение </a:t>
            </a:r>
            <a:r>
              <a:rPr lang="ru-RU" sz="1000" dirty="0">
                <a:latin typeface="Century Gothic" panose="020B0502020202020204" pitchFamily="34" charset="0"/>
              </a:rPr>
              <a:t>уровня вовлеченности заинтересованных граждан, организаций в реализацию мероприятий по благоустройству общественных территорий, а также дворовых </a:t>
            </a:r>
            <a:r>
              <a:rPr lang="ru-RU" sz="1000" dirty="0" smtClean="0">
                <a:latin typeface="Century Gothic" panose="020B0502020202020204" pitchFamily="34" charset="0"/>
              </a:rPr>
              <a:t>территорий.</a:t>
            </a:r>
            <a:endParaRPr lang="ru-RU" sz="1000" dirty="0">
              <a:latin typeface="Century Gothic" panose="020B0502020202020204" pitchFamily="34" charset="0"/>
            </a:endParaRPr>
          </a:p>
          <a:p>
            <a:pPr>
              <a:lnSpc>
                <a:spcPct val="100000"/>
              </a:lnSpc>
              <a:spcBef>
                <a:spcPts val="30"/>
              </a:spcBef>
            </a:pPr>
            <a:endParaRPr sz="1300" dirty="0">
              <a:latin typeface="Times New Roman"/>
              <a:cs typeface="Times New Roman"/>
            </a:endParaRPr>
          </a:p>
          <a:p>
            <a:pPr marL="12700">
              <a:lnSpc>
                <a:spcPct val="100000"/>
              </a:lnSpc>
            </a:pPr>
            <a:r>
              <a:rPr sz="1500" b="1" spc="-5" dirty="0">
                <a:solidFill>
                  <a:srgbClr val="4AACC5"/>
                </a:solidFill>
                <a:latin typeface="Century Gothic" panose="020B0502020202020204" pitchFamily="34" charset="0"/>
                <a:cs typeface="Calibri"/>
              </a:rPr>
              <a:t>ОТДЕЛЬНЫЕ ЦЕЛЕВЫЕ ПОКАЗАТЕЛИ МУНИЦИПАЛЬНОЙ</a:t>
            </a:r>
            <a:r>
              <a:rPr sz="1500" b="1" spc="50" dirty="0">
                <a:solidFill>
                  <a:srgbClr val="4AACC5"/>
                </a:solidFill>
                <a:latin typeface="Century Gothic" panose="020B0502020202020204" pitchFamily="34" charset="0"/>
                <a:cs typeface="Calibri"/>
              </a:rPr>
              <a:t> </a:t>
            </a:r>
            <a:r>
              <a:rPr sz="1500" b="1" spc="-5" dirty="0">
                <a:solidFill>
                  <a:srgbClr val="4AACC5"/>
                </a:solidFill>
                <a:latin typeface="Century Gothic" panose="020B0502020202020204" pitchFamily="34" charset="0"/>
                <a:cs typeface="Calibri"/>
              </a:rPr>
              <a:t>ПРОГРАММЫ</a:t>
            </a:r>
            <a:endParaRPr sz="1500" dirty="0">
              <a:latin typeface="Century Gothic" panose="020B0502020202020204" pitchFamily="34" charset="0"/>
              <a:cs typeface="Calibri"/>
            </a:endParaRPr>
          </a:p>
          <a:p>
            <a:pPr marR="5080" algn="just">
              <a:lnSpc>
                <a:spcPts val="1500"/>
              </a:lnSpc>
            </a:pPr>
            <a:r>
              <a:rPr lang="ru-RU" sz="1500" b="1" spc="-5" dirty="0" smtClean="0">
                <a:solidFill>
                  <a:srgbClr val="4AACC5"/>
                </a:solidFill>
                <a:latin typeface="Century Gothic" panose="020B0502020202020204" pitchFamily="34" charset="0"/>
                <a:cs typeface="Franklin Gothic Medium"/>
              </a:rPr>
              <a:t>«ФОРМИРОВАНИЕ СОВРЕМЕННОЙ ГОРОДСКОЙ СРЕДЫ В ГОРОДЕ НЕВИННОМЫССКЕ» </a:t>
            </a:r>
            <a:endParaRPr lang="ru-RU" sz="1500" b="1" dirty="0">
              <a:solidFill>
                <a:srgbClr val="4AACC5"/>
              </a:solidFill>
              <a:latin typeface="Century Gothic" panose="020B0502020202020204" pitchFamily="34" charset="0"/>
              <a:cs typeface="Franklin Gothic Medium"/>
            </a:endParaRPr>
          </a:p>
        </p:txBody>
      </p:sp>
      <p:graphicFrame>
        <p:nvGraphicFramePr>
          <p:cNvPr id="19" name="object 5"/>
          <p:cNvGraphicFramePr>
            <a:graphicFrameLocks noGrp="1"/>
          </p:cNvGraphicFramePr>
          <p:nvPr>
            <p:extLst>
              <p:ext uri="{D42A27DB-BD31-4B8C-83A1-F6EECF244321}">
                <p14:modId xmlns:p14="http://schemas.microsoft.com/office/powerpoint/2010/main" val="1599018497"/>
              </p:ext>
            </p:extLst>
          </p:nvPr>
        </p:nvGraphicFramePr>
        <p:xfrm>
          <a:off x="306018" y="5349528"/>
          <a:ext cx="6916480" cy="2608897"/>
        </p:xfrm>
        <a:graphic>
          <a:graphicData uri="http://schemas.openxmlformats.org/drawingml/2006/table">
            <a:tbl>
              <a:tblPr firstRow="1" bandRow="1">
                <a:tableStyleId>{2D5ABB26-0587-4C30-8999-92F81FD0307C}</a:tableStyleId>
              </a:tblPr>
              <a:tblGrid>
                <a:gridCol w="4318191"/>
                <a:gridCol w="628186"/>
                <a:gridCol w="626283"/>
                <a:gridCol w="717277"/>
                <a:gridCol w="626543"/>
              </a:tblGrid>
              <a:tr h="215900">
                <a:tc rowSpan="2">
                  <a:txBody>
                    <a:bodyPr/>
                    <a:lstStyle/>
                    <a:p>
                      <a:pPr>
                        <a:lnSpc>
                          <a:spcPct val="100000"/>
                        </a:lnSpc>
                        <a:spcBef>
                          <a:spcPts val="20"/>
                        </a:spcBef>
                      </a:pPr>
                      <a:endParaRPr sz="1150" dirty="0">
                        <a:latin typeface="Century Gothic" panose="020B0502020202020204" pitchFamily="34" charset="0"/>
                        <a:cs typeface="Times New Roman"/>
                      </a:endParaRPr>
                    </a:p>
                    <a:p>
                      <a:pPr marL="882650">
                        <a:lnSpc>
                          <a:spcPct val="100000"/>
                        </a:lnSpc>
                      </a:pPr>
                      <a:r>
                        <a:rPr sz="1150" b="1" spc="-5" dirty="0">
                          <a:solidFill>
                            <a:srgbClr val="FFFFFF"/>
                          </a:solidFill>
                          <a:latin typeface="Century Gothic" panose="020B0502020202020204" pitchFamily="34" charset="0"/>
                          <a:cs typeface="Cambria"/>
                        </a:rPr>
                        <a:t>Наименование целевого</a:t>
                      </a:r>
                      <a:r>
                        <a:rPr sz="1150" b="1" spc="-25" dirty="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показателя</a:t>
                      </a:r>
                      <a:endParaRPr sz="1150" dirty="0">
                        <a:latin typeface="Century Gothic" panose="020B0502020202020204" pitchFamily="34" charset="0"/>
                        <a:cs typeface="Cambria"/>
                      </a:endParaRPr>
                    </a:p>
                  </a:txBody>
                  <a:tcPr marL="0" marR="0" marT="2540" marB="0">
                    <a:lnR w="6350">
                      <a:solidFill>
                        <a:srgbClr val="F2F2F2"/>
                      </a:solidFill>
                      <a:prstDash val="solid"/>
                    </a:lnR>
                    <a:solidFill>
                      <a:srgbClr val="4AACC5"/>
                    </a:solidFill>
                  </a:tcPr>
                </a:tc>
                <a:tc rowSpan="2">
                  <a:txBody>
                    <a:bodyPr/>
                    <a:lstStyle/>
                    <a:p>
                      <a:pPr marL="3810" algn="ctr">
                        <a:lnSpc>
                          <a:spcPct val="97800"/>
                        </a:lnSpc>
                        <a:spcBef>
                          <a:spcPts val="20"/>
                        </a:spcBef>
                      </a:pPr>
                      <a:r>
                        <a:rPr sz="1150" b="1" spc="-10" dirty="0">
                          <a:solidFill>
                            <a:srgbClr val="FFFFFF"/>
                          </a:solidFill>
                          <a:latin typeface="Century Gothic" panose="020B0502020202020204" pitchFamily="34" charset="0"/>
                          <a:cs typeface="Cambria"/>
                        </a:rPr>
                        <a:t>Е</a:t>
                      </a:r>
                      <a:r>
                        <a:rPr sz="1150" b="1" spc="-5" dirty="0">
                          <a:solidFill>
                            <a:srgbClr val="FFFFFF"/>
                          </a:solidFill>
                          <a:latin typeface="Century Gothic" panose="020B0502020202020204" pitchFamily="34" charset="0"/>
                          <a:cs typeface="Cambria"/>
                        </a:rPr>
                        <a:t>д</a:t>
                      </a:r>
                      <a:r>
                        <a:rPr sz="1150" b="1" dirty="0">
                          <a:solidFill>
                            <a:srgbClr val="FFFFFF"/>
                          </a:solidFill>
                          <a:latin typeface="Century Gothic" panose="020B0502020202020204" pitchFamily="34" charset="0"/>
                          <a:cs typeface="Cambria"/>
                        </a:rPr>
                        <a:t>и</a:t>
                      </a:r>
                      <a:r>
                        <a:rPr sz="1150" b="1" spc="-5" dirty="0">
                          <a:solidFill>
                            <a:srgbClr val="FFFFFF"/>
                          </a:solidFill>
                          <a:latin typeface="Century Gothic" panose="020B0502020202020204" pitchFamily="34" charset="0"/>
                          <a:cs typeface="Cambria"/>
                        </a:rPr>
                        <a:t>н</a:t>
                      </a:r>
                      <a:r>
                        <a:rPr sz="1150" b="1" dirty="0">
                          <a:solidFill>
                            <a:srgbClr val="FFFFFF"/>
                          </a:solidFill>
                          <a:latin typeface="Century Gothic" panose="020B0502020202020204" pitchFamily="34" charset="0"/>
                          <a:cs typeface="Cambria"/>
                        </a:rPr>
                        <a:t>ица  </a:t>
                      </a:r>
                      <a:r>
                        <a:rPr sz="1150" b="1" spc="-5" dirty="0">
                          <a:solidFill>
                            <a:srgbClr val="FFFFFF"/>
                          </a:solidFill>
                          <a:latin typeface="Century Gothic" panose="020B0502020202020204" pitchFamily="34" charset="0"/>
                          <a:cs typeface="Cambria"/>
                        </a:rPr>
                        <a:t>измере-  ния</a:t>
                      </a:r>
                      <a:endParaRPr sz="1150" dirty="0">
                        <a:latin typeface="Century Gothic" panose="020B0502020202020204" pitchFamily="34" charset="0"/>
                        <a:cs typeface="Cambria"/>
                      </a:endParaRPr>
                    </a:p>
                  </a:txBody>
                  <a:tcPr marL="0" marR="0" marT="2540" marB="0">
                    <a:lnL w="6350">
                      <a:solidFill>
                        <a:srgbClr val="F2F2F2"/>
                      </a:solidFill>
                      <a:prstDash val="solid"/>
                    </a:lnL>
                    <a:lnR w="6350">
                      <a:solidFill>
                        <a:srgbClr val="F2F2F2"/>
                      </a:solidFill>
                      <a:prstDash val="solid"/>
                    </a:lnR>
                    <a:solidFill>
                      <a:srgbClr val="4AACC5"/>
                    </a:solidFill>
                  </a:tcPr>
                </a:tc>
                <a:tc gridSpan="3">
                  <a:txBody>
                    <a:bodyPr/>
                    <a:lstStyle/>
                    <a:p>
                      <a:pPr marL="187325">
                        <a:lnSpc>
                          <a:spcPct val="100000"/>
                        </a:lnSpc>
                        <a:spcBef>
                          <a:spcPts val="145"/>
                        </a:spcBef>
                      </a:pPr>
                      <a:r>
                        <a:rPr sz="1150" b="1" spc="-5" dirty="0">
                          <a:solidFill>
                            <a:srgbClr val="FFFFFF"/>
                          </a:solidFill>
                          <a:latin typeface="Cambria"/>
                          <a:cs typeface="Cambria"/>
                        </a:rPr>
                        <a:t>Значение</a:t>
                      </a:r>
                      <a:r>
                        <a:rPr sz="1150" b="1" spc="-60" dirty="0">
                          <a:solidFill>
                            <a:srgbClr val="FFFFFF"/>
                          </a:solidFill>
                          <a:latin typeface="Cambria"/>
                          <a:cs typeface="Cambria"/>
                        </a:rPr>
                        <a:t> </a:t>
                      </a:r>
                      <a:r>
                        <a:rPr sz="1150" b="1" spc="-5" dirty="0">
                          <a:solidFill>
                            <a:srgbClr val="FFFFFF"/>
                          </a:solidFill>
                          <a:latin typeface="Cambria"/>
                          <a:cs typeface="Cambria"/>
                        </a:rPr>
                        <a:t>показателей</a:t>
                      </a:r>
                      <a:endParaRPr sz="1150" dirty="0">
                        <a:latin typeface="Cambria"/>
                        <a:cs typeface="Cambria"/>
                      </a:endParaRPr>
                    </a:p>
                  </a:txBody>
                  <a:tcPr marL="0" marR="0" marT="18415" marB="0">
                    <a:lnL w="6350">
                      <a:solidFill>
                        <a:srgbClr val="F2F2F2"/>
                      </a:solidFill>
                      <a:prstDash val="solid"/>
                    </a:lnL>
                    <a:lnB w="6350">
                      <a:solidFill>
                        <a:srgbClr val="F2F2F2"/>
                      </a:solidFill>
                      <a:prstDash val="solid"/>
                    </a:lnB>
                    <a:solidFill>
                      <a:srgbClr val="4AACC5"/>
                    </a:solidFill>
                  </a:tcPr>
                </a:tc>
                <a:tc hMerge="1">
                  <a:txBody>
                    <a:bodyPr/>
                    <a:lstStyle/>
                    <a:p>
                      <a:endParaRPr/>
                    </a:p>
                  </a:txBody>
                  <a:tcPr marL="0" marR="0" marT="0" marB="0"/>
                </a:tc>
                <a:tc hMerge="1">
                  <a:txBody>
                    <a:bodyPr/>
                    <a:lstStyle/>
                    <a:p>
                      <a:endParaRPr/>
                    </a:p>
                  </a:txBody>
                  <a:tcPr marL="0" marR="0" marT="0" marB="0"/>
                </a:tc>
              </a:tr>
              <a:tr h="292100">
                <a:tc vMerge="1">
                  <a:txBody>
                    <a:bodyPr/>
                    <a:lstStyle/>
                    <a:p>
                      <a:endParaRPr/>
                    </a:p>
                  </a:txBody>
                  <a:tcPr marL="0" marR="0" marT="2540" marB="0">
                    <a:lnR w="6350">
                      <a:solidFill>
                        <a:srgbClr val="F2F2F2"/>
                      </a:solidFill>
                      <a:prstDash val="solid"/>
                    </a:lnR>
                    <a:solidFill>
                      <a:srgbClr val="4AACC5"/>
                    </a:solidFill>
                  </a:tcPr>
                </a:tc>
                <a:tc vMerge="1">
                  <a:txBody>
                    <a:bodyPr/>
                    <a:lstStyle/>
                    <a:p>
                      <a:endParaRPr/>
                    </a:p>
                  </a:txBody>
                  <a:tcPr marL="0" marR="0" marT="2540" marB="0">
                    <a:lnL w="6350">
                      <a:solidFill>
                        <a:srgbClr val="F2F2F2"/>
                      </a:solidFill>
                      <a:prstDash val="solid"/>
                    </a:lnL>
                    <a:lnR w="6350">
                      <a:solidFill>
                        <a:srgbClr val="F2F2F2"/>
                      </a:solidFill>
                      <a:prstDash val="solid"/>
                    </a:lnR>
                    <a:solidFill>
                      <a:srgbClr val="4AACC5"/>
                    </a:solidFill>
                  </a:tcPr>
                </a:tc>
                <a:tc>
                  <a:txBody>
                    <a:bodyPr/>
                    <a:lstStyle/>
                    <a:p>
                      <a:pPr algn="ctr">
                        <a:lnSpc>
                          <a:spcPct val="100000"/>
                        </a:lnSpc>
                        <a:spcBef>
                          <a:spcPts val="459"/>
                        </a:spcBef>
                      </a:pPr>
                      <a:r>
                        <a:rPr sz="1100" b="1" spc="-10" dirty="0" smtClean="0">
                          <a:solidFill>
                            <a:srgbClr val="FFFFFF"/>
                          </a:solidFill>
                          <a:latin typeface="Century Gothic" panose="020B0502020202020204" pitchFamily="34" charset="0"/>
                          <a:cs typeface="Cambria"/>
                        </a:rPr>
                        <a:t>202</a:t>
                      </a:r>
                      <a:r>
                        <a:rPr lang="ru-RU" sz="1100" b="1" spc="-10" dirty="0" smtClean="0">
                          <a:solidFill>
                            <a:srgbClr val="FFFFFF"/>
                          </a:solidFill>
                          <a:latin typeface="Century Gothic" panose="020B0502020202020204" pitchFamily="34" charset="0"/>
                          <a:cs typeface="Cambria"/>
                        </a:rPr>
                        <a:t>2</a:t>
                      </a:r>
                      <a:r>
                        <a:rPr sz="1100" b="1" spc="-75" dirty="0" smtClean="0">
                          <a:solidFill>
                            <a:srgbClr val="FFFFFF"/>
                          </a:solidFill>
                          <a:latin typeface="Century Gothic" panose="020B0502020202020204" pitchFamily="34" charset="0"/>
                          <a:cs typeface="Cambria"/>
                        </a:rPr>
                        <a:t> </a:t>
                      </a:r>
                      <a:r>
                        <a:rPr sz="1100" b="1" spc="-10" dirty="0">
                          <a:solidFill>
                            <a:srgbClr val="FFFFFF"/>
                          </a:solidFill>
                          <a:latin typeface="Century Gothic" panose="020B0502020202020204" pitchFamily="34" charset="0"/>
                          <a:cs typeface="Cambria"/>
                        </a:rPr>
                        <a:t>год</a:t>
                      </a:r>
                      <a:endParaRPr sz="1100" dirty="0">
                        <a:latin typeface="Century Gothic" panose="020B0502020202020204" pitchFamily="34" charset="0"/>
                        <a:cs typeface="Cambria"/>
                      </a:endParaRPr>
                    </a:p>
                  </a:txBody>
                  <a:tcPr marL="0" marR="0" marT="58419" marB="0">
                    <a:lnL w="6350">
                      <a:solidFill>
                        <a:srgbClr val="F2F2F2"/>
                      </a:solidFill>
                      <a:prstDash val="solid"/>
                    </a:lnL>
                    <a:lnR w="6350">
                      <a:solidFill>
                        <a:srgbClr val="F2F2F2"/>
                      </a:solidFill>
                      <a:prstDash val="solid"/>
                    </a:lnR>
                    <a:lnT w="6350">
                      <a:solidFill>
                        <a:srgbClr val="F2F2F2"/>
                      </a:solidFill>
                      <a:prstDash val="solid"/>
                    </a:lnT>
                    <a:solidFill>
                      <a:srgbClr val="4AACC5"/>
                    </a:solidFill>
                  </a:tcPr>
                </a:tc>
                <a:tc>
                  <a:txBody>
                    <a:bodyPr/>
                    <a:lstStyle/>
                    <a:p>
                      <a:pPr algn="ctr">
                        <a:lnSpc>
                          <a:spcPct val="100000"/>
                        </a:lnSpc>
                        <a:spcBef>
                          <a:spcPts val="459"/>
                        </a:spcBef>
                      </a:pPr>
                      <a:r>
                        <a:rPr sz="1100" b="1" spc="-10" dirty="0" smtClean="0">
                          <a:solidFill>
                            <a:srgbClr val="FFFFFF"/>
                          </a:solidFill>
                          <a:latin typeface="Century Gothic" panose="020B0502020202020204" pitchFamily="34" charset="0"/>
                          <a:cs typeface="Cambria"/>
                        </a:rPr>
                        <a:t>202</a:t>
                      </a:r>
                      <a:r>
                        <a:rPr lang="ru-RU" sz="1100" b="1" spc="-10" dirty="0" smtClean="0">
                          <a:solidFill>
                            <a:srgbClr val="FFFFFF"/>
                          </a:solidFill>
                          <a:latin typeface="Century Gothic" panose="020B0502020202020204" pitchFamily="34" charset="0"/>
                          <a:cs typeface="Cambria"/>
                        </a:rPr>
                        <a:t>3</a:t>
                      </a:r>
                      <a:r>
                        <a:rPr sz="1100" b="1" spc="-75" dirty="0" smtClean="0">
                          <a:solidFill>
                            <a:srgbClr val="FFFFFF"/>
                          </a:solidFill>
                          <a:latin typeface="Century Gothic" panose="020B0502020202020204" pitchFamily="34" charset="0"/>
                          <a:cs typeface="Cambria"/>
                        </a:rPr>
                        <a:t> </a:t>
                      </a:r>
                      <a:r>
                        <a:rPr sz="1100" b="1" spc="-10" dirty="0">
                          <a:solidFill>
                            <a:srgbClr val="FFFFFF"/>
                          </a:solidFill>
                          <a:latin typeface="Century Gothic" panose="020B0502020202020204" pitchFamily="34" charset="0"/>
                          <a:cs typeface="Cambria"/>
                        </a:rPr>
                        <a:t>год</a:t>
                      </a:r>
                      <a:endParaRPr sz="1100" dirty="0">
                        <a:latin typeface="Century Gothic" panose="020B0502020202020204" pitchFamily="34" charset="0"/>
                        <a:cs typeface="Cambria"/>
                      </a:endParaRPr>
                    </a:p>
                  </a:txBody>
                  <a:tcPr marL="0" marR="0" marT="58419" marB="0">
                    <a:lnL w="6350">
                      <a:solidFill>
                        <a:srgbClr val="F2F2F2"/>
                      </a:solidFill>
                      <a:prstDash val="solid"/>
                    </a:lnL>
                    <a:lnR w="6350">
                      <a:solidFill>
                        <a:srgbClr val="F2F2F2"/>
                      </a:solidFill>
                      <a:prstDash val="solid"/>
                    </a:lnR>
                    <a:lnT w="6350">
                      <a:solidFill>
                        <a:srgbClr val="F2F2F2"/>
                      </a:solidFill>
                      <a:prstDash val="solid"/>
                    </a:lnT>
                    <a:solidFill>
                      <a:srgbClr val="4AACC5"/>
                    </a:solidFill>
                  </a:tcPr>
                </a:tc>
                <a:tc>
                  <a:txBody>
                    <a:bodyPr/>
                    <a:lstStyle/>
                    <a:p>
                      <a:pPr algn="ctr">
                        <a:lnSpc>
                          <a:spcPct val="100000"/>
                        </a:lnSpc>
                        <a:spcBef>
                          <a:spcPts val="459"/>
                        </a:spcBef>
                      </a:pPr>
                      <a:r>
                        <a:rPr sz="1100" b="1" spc="-10" dirty="0" smtClean="0">
                          <a:solidFill>
                            <a:srgbClr val="FFFFFF"/>
                          </a:solidFill>
                          <a:latin typeface="Century Gothic" panose="020B0502020202020204" pitchFamily="34" charset="0"/>
                          <a:cs typeface="Cambria"/>
                        </a:rPr>
                        <a:t>202</a:t>
                      </a:r>
                      <a:r>
                        <a:rPr lang="ru-RU" sz="1100" b="1" spc="-10" dirty="0" smtClean="0">
                          <a:solidFill>
                            <a:srgbClr val="FFFFFF"/>
                          </a:solidFill>
                          <a:latin typeface="Century Gothic" panose="020B0502020202020204" pitchFamily="34" charset="0"/>
                          <a:cs typeface="Cambria"/>
                        </a:rPr>
                        <a:t>4</a:t>
                      </a:r>
                      <a:r>
                        <a:rPr sz="1100" b="1" spc="-75" dirty="0" smtClean="0">
                          <a:solidFill>
                            <a:srgbClr val="FFFFFF"/>
                          </a:solidFill>
                          <a:latin typeface="Century Gothic" panose="020B0502020202020204" pitchFamily="34" charset="0"/>
                          <a:cs typeface="Cambria"/>
                        </a:rPr>
                        <a:t> </a:t>
                      </a:r>
                      <a:r>
                        <a:rPr sz="1100" b="1" spc="-10" dirty="0">
                          <a:solidFill>
                            <a:srgbClr val="FFFFFF"/>
                          </a:solidFill>
                          <a:latin typeface="Century Gothic" panose="020B0502020202020204" pitchFamily="34" charset="0"/>
                          <a:cs typeface="Cambria"/>
                        </a:rPr>
                        <a:t>год</a:t>
                      </a:r>
                      <a:endParaRPr sz="1100" dirty="0">
                        <a:latin typeface="Century Gothic" panose="020B0502020202020204" pitchFamily="34" charset="0"/>
                        <a:cs typeface="Cambria"/>
                      </a:endParaRPr>
                    </a:p>
                  </a:txBody>
                  <a:tcPr marL="0" marR="0" marT="58419" marB="0">
                    <a:lnL w="6350">
                      <a:solidFill>
                        <a:srgbClr val="F2F2F2"/>
                      </a:solidFill>
                      <a:prstDash val="solid"/>
                    </a:lnL>
                    <a:lnT w="6350">
                      <a:solidFill>
                        <a:srgbClr val="F2F2F2"/>
                      </a:solidFill>
                      <a:prstDash val="solid"/>
                    </a:lnT>
                    <a:solidFill>
                      <a:srgbClr val="4AACC5"/>
                    </a:solidFill>
                  </a:tcPr>
                </a:tc>
              </a:tr>
              <a:tr h="625157">
                <a:tc>
                  <a:txBody>
                    <a:bodyPr/>
                    <a:lstStyle/>
                    <a:p>
                      <a:pPr algn="just"/>
                      <a:r>
                        <a:rPr lang="ru-RU" sz="1200" b="0" i="0" u="none" strike="noStrike" baseline="0" dirty="0" smtClean="0">
                          <a:solidFill>
                            <a:schemeClr val="tx1"/>
                          </a:solidFill>
                          <a:latin typeface="Century Gothic" panose="020B0502020202020204" pitchFamily="34" charset="0"/>
                          <a:ea typeface="+mn-ea"/>
                          <a:cs typeface="+mn-cs"/>
                        </a:rPr>
                        <a:t>Доля благоустроенных общественных территорий, в общем количестве общественных территорий, нарастающим итогом на конец года</a:t>
                      </a:r>
                    </a:p>
                  </a:txBody>
                  <a:tcPr marL="0" marR="0" marT="3810" marB="0">
                    <a:lnL w="6350">
                      <a:solidFill>
                        <a:srgbClr val="B6DDE8"/>
                      </a:solidFill>
                      <a:prstDash val="solid"/>
                    </a:lnL>
                    <a:lnR w="6350">
                      <a:solidFill>
                        <a:srgbClr val="B6DDE8"/>
                      </a:solidFill>
                      <a:prstDash val="solid"/>
                    </a:lnR>
                    <a:lnB w="6350">
                      <a:solidFill>
                        <a:srgbClr val="B6DDE8"/>
                      </a:solidFill>
                      <a:prstDash val="solid"/>
                    </a:lnB>
                  </a:tcPr>
                </a:tc>
                <a:tc>
                  <a:txBody>
                    <a:bodyPr/>
                    <a:lstStyle/>
                    <a:p>
                      <a:pPr>
                        <a:lnSpc>
                          <a:spcPct val="100000"/>
                        </a:lnSpc>
                        <a:spcBef>
                          <a:spcPts val="25"/>
                        </a:spcBef>
                      </a:pPr>
                      <a:endParaRPr sz="190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a:t>
                      </a:r>
                      <a:endParaRPr sz="1150" dirty="0">
                        <a:latin typeface="Century Gothic" panose="020B0502020202020204" pitchFamily="34" charset="0"/>
                        <a:cs typeface="Cambria"/>
                      </a:endParaRPr>
                    </a:p>
                  </a:txBody>
                  <a:tcPr marL="0" marR="0" marT="3175" marB="0">
                    <a:lnL w="6350">
                      <a:solidFill>
                        <a:srgbClr val="B6DDE8"/>
                      </a:solidFill>
                      <a:prstDash val="solid"/>
                    </a:lnL>
                    <a:lnR w="6350">
                      <a:solidFill>
                        <a:srgbClr val="B6DDE8"/>
                      </a:solidFill>
                      <a:prstDash val="solid"/>
                    </a:lnR>
                    <a:lnB w="6350">
                      <a:solidFill>
                        <a:srgbClr val="B6DDE8"/>
                      </a:solidFill>
                      <a:prstDash val="solid"/>
                    </a:lnB>
                  </a:tcPr>
                </a:tc>
                <a:tc>
                  <a:txBody>
                    <a:bodyPr/>
                    <a:lstStyle/>
                    <a:p>
                      <a:pPr>
                        <a:lnSpc>
                          <a:spcPct val="100000"/>
                        </a:lnSpc>
                        <a:spcBef>
                          <a:spcPts val="25"/>
                        </a:spcBef>
                      </a:pPr>
                      <a:endParaRPr sz="190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65,7</a:t>
                      </a:r>
                      <a:endParaRPr sz="1150" dirty="0">
                        <a:latin typeface="Century Gothic" panose="020B0502020202020204" pitchFamily="34" charset="0"/>
                        <a:cs typeface="Cambria"/>
                      </a:endParaRPr>
                    </a:p>
                  </a:txBody>
                  <a:tcPr marL="0" marR="0" marT="3175" marB="0">
                    <a:lnL w="6350">
                      <a:solidFill>
                        <a:srgbClr val="B6DDE8"/>
                      </a:solidFill>
                      <a:prstDash val="solid"/>
                    </a:lnL>
                    <a:lnR w="6350">
                      <a:solidFill>
                        <a:srgbClr val="B6DDE8"/>
                      </a:solidFill>
                      <a:prstDash val="solid"/>
                    </a:lnR>
                    <a:lnB w="6350">
                      <a:solidFill>
                        <a:srgbClr val="B6DDE8"/>
                      </a:solidFill>
                      <a:prstDash val="solid"/>
                    </a:lnB>
                  </a:tcPr>
                </a:tc>
                <a:tc>
                  <a:txBody>
                    <a:bodyPr/>
                    <a:lstStyle/>
                    <a:p>
                      <a:pPr>
                        <a:lnSpc>
                          <a:spcPct val="100000"/>
                        </a:lnSpc>
                        <a:spcBef>
                          <a:spcPts val="25"/>
                        </a:spcBef>
                      </a:pPr>
                      <a:endParaRPr sz="190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a:t>
                      </a:r>
                      <a:endParaRPr sz="1150" dirty="0">
                        <a:latin typeface="Century Gothic" panose="020B0502020202020204" pitchFamily="34" charset="0"/>
                        <a:cs typeface="Cambria"/>
                      </a:endParaRPr>
                    </a:p>
                  </a:txBody>
                  <a:tcPr marL="0" marR="0" marT="3175" marB="0">
                    <a:lnL w="6350">
                      <a:solidFill>
                        <a:srgbClr val="B6DDE8"/>
                      </a:solidFill>
                      <a:prstDash val="solid"/>
                    </a:lnL>
                    <a:lnR w="6350">
                      <a:solidFill>
                        <a:srgbClr val="B6DDE8"/>
                      </a:solidFill>
                      <a:prstDash val="solid"/>
                    </a:lnR>
                    <a:lnB w="6350">
                      <a:solidFill>
                        <a:srgbClr val="B6DDE8"/>
                      </a:solidFill>
                      <a:prstDash val="solid"/>
                    </a:lnB>
                  </a:tcPr>
                </a:tc>
                <a:tc>
                  <a:txBody>
                    <a:bodyPr/>
                    <a:lstStyle/>
                    <a:p>
                      <a:pPr>
                        <a:lnSpc>
                          <a:spcPct val="100000"/>
                        </a:lnSpc>
                        <a:spcBef>
                          <a:spcPts val="25"/>
                        </a:spcBef>
                      </a:pPr>
                      <a:endParaRPr sz="190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a:t>
                      </a:r>
                      <a:endParaRPr sz="1150" dirty="0">
                        <a:latin typeface="Century Gothic" panose="020B0502020202020204" pitchFamily="34" charset="0"/>
                        <a:cs typeface="Cambria"/>
                      </a:endParaRPr>
                    </a:p>
                  </a:txBody>
                  <a:tcPr marL="0" marR="0" marT="3175" marB="0">
                    <a:lnL w="6350">
                      <a:solidFill>
                        <a:srgbClr val="B6DDE8"/>
                      </a:solidFill>
                      <a:prstDash val="solid"/>
                    </a:lnL>
                    <a:lnR w="6350">
                      <a:solidFill>
                        <a:srgbClr val="B6DDE8"/>
                      </a:solidFill>
                      <a:prstDash val="solid"/>
                    </a:lnR>
                    <a:lnB w="6350">
                      <a:solidFill>
                        <a:srgbClr val="B6DDE8"/>
                      </a:solidFill>
                      <a:prstDash val="solid"/>
                    </a:lnB>
                  </a:tcPr>
                </a:tc>
              </a:tr>
              <a:tr h="433127">
                <a:tc>
                  <a:txBody>
                    <a:bodyPr/>
                    <a:lstStyle/>
                    <a:p>
                      <a:pPr algn="just"/>
                      <a:r>
                        <a:rPr lang="ru-RU" sz="1200" b="0" i="0" u="none" strike="noStrike" baseline="0" dirty="0" smtClean="0">
                          <a:solidFill>
                            <a:schemeClr val="tx1"/>
                          </a:solidFill>
                          <a:latin typeface="Century Gothic" panose="020B0502020202020204" pitchFamily="34" charset="0"/>
                          <a:ea typeface="+mn-ea"/>
                          <a:cs typeface="+mn-cs"/>
                        </a:rPr>
                        <a:t>Доля граждан, принявших участие в рейтинговом голосовании по выбору общественных территорий в общем количестве граждан, имеющих право участвовать в голосовании, нарастающим итогом на конец года</a:t>
                      </a:r>
                    </a:p>
                  </a:txBody>
                  <a:tcPr marL="0" marR="0" marT="1397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nSpc>
                          <a:spcPct val="100000"/>
                        </a:lnSpc>
                        <a:spcBef>
                          <a:spcPts val="15"/>
                        </a:spcBef>
                      </a:pPr>
                      <a:endParaRPr sz="1350" dirty="0">
                        <a:latin typeface="Century Gothic" panose="020B0502020202020204" pitchFamily="34" charset="0"/>
                        <a:cs typeface="Times New Roman"/>
                      </a:endParaRPr>
                    </a:p>
                    <a:p>
                      <a:pPr algn="ctr">
                        <a:lnSpc>
                          <a:spcPct val="100000"/>
                        </a:lnSpc>
                      </a:pPr>
                      <a:r>
                        <a:rPr lang="ru-RU" sz="1150" dirty="0" smtClean="0">
                          <a:latin typeface="Century Gothic" panose="020B0502020202020204" pitchFamily="34" charset="0"/>
                          <a:cs typeface="Cambria"/>
                        </a:rPr>
                        <a:t>%</a:t>
                      </a:r>
                      <a:endParaRPr sz="1150" dirty="0">
                        <a:latin typeface="Century Gothic" panose="020B0502020202020204" pitchFamily="34" charset="0"/>
                        <a:cs typeface="Cambria"/>
                      </a:endParaRPr>
                    </a:p>
                  </a:txBody>
                  <a:tcPr marL="0" marR="0" marT="1905"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gn="ctr"/>
                      <a:r>
                        <a:rPr lang="ru-RU" sz="1200" b="0" i="0" u="none" strike="noStrike" baseline="0" dirty="0" smtClean="0">
                          <a:latin typeface="Century Gothic" panose="020B0502020202020204" pitchFamily="34" charset="0"/>
                        </a:rPr>
                        <a:t>39,1 		</a:t>
                      </a:r>
                    </a:p>
                  </a:txBody>
                  <a:tcPr marL="0" marR="0" marT="1905"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gn="ctr"/>
                      <a:r>
                        <a:rPr lang="ru-RU" sz="1200" b="0" i="0" u="none" strike="noStrike" baseline="0" dirty="0" smtClean="0">
                          <a:latin typeface="Century Gothic" panose="020B0502020202020204" pitchFamily="34" charset="0"/>
                        </a:rPr>
                        <a:t>43,3 		</a:t>
                      </a:r>
                    </a:p>
                  </a:txBody>
                  <a:tcPr marL="0" marR="0" marT="1905"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gn="ctr"/>
                      <a:r>
                        <a:rPr lang="ru-RU" sz="1200" b="0" i="0" u="none" strike="noStrike" baseline="0" dirty="0" smtClean="0">
                          <a:latin typeface="Century Gothic" panose="020B0502020202020204" pitchFamily="34" charset="0"/>
                        </a:rPr>
                        <a:t>47,4		</a:t>
                      </a:r>
                    </a:p>
                  </a:txBody>
                  <a:tcPr marL="0" marR="0" marT="1905"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r>
              <a:tr h="177800">
                <a:tc>
                  <a:txBody>
                    <a:bodyPr/>
                    <a:lstStyle/>
                    <a:p>
                      <a:r>
                        <a:rPr lang="ru-RU" sz="1200" b="0" i="0" u="none" strike="noStrike" baseline="0" dirty="0" smtClean="0">
                          <a:solidFill>
                            <a:schemeClr val="tx1"/>
                          </a:solidFill>
                          <a:latin typeface="Century Gothic" panose="020B0502020202020204" pitchFamily="34" charset="0"/>
                          <a:ea typeface="+mn-ea"/>
                          <a:cs typeface="+mn-cs"/>
                        </a:rPr>
                        <a:t>Количество благоустроенных общественных территорий, за год</a:t>
                      </a:r>
                    </a:p>
                  </a:txBody>
                  <a:tcPr marL="0" marR="0" marT="0" marB="0">
                    <a:lnL w="6350">
                      <a:solidFill>
                        <a:srgbClr val="B6DDE8"/>
                      </a:solidFill>
                      <a:prstDash val="solid"/>
                    </a:lnL>
                    <a:lnR w="6350" cap="flat" cmpd="sng" algn="ctr">
                      <a:solidFill>
                        <a:srgbClr val="B6DDE8"/>
                      </a:solidFill>
                      <a:prstDash val="solid"/>
                      <a:round/>
                      <a:headEnd type="none" w="med" len="med"/>
                      <a:tailEnd type="none" w="med" len="med"/>
                    </a:lnR>
                    <a:lnT w="6350" cap="flat" cmpd="sng" algn="ctr">
                      <a:solidFill>
                        <a:srgbClr val="B6DDE8"/>
                      </a:solidFill>
                      <a:prstDash val="solid"/>
                      <a:round/>
                      <a:headEnd type="none" w="med" len="med"/>
                      <a:tailEnd type="none" w="med" len="med"/>
                    </a:lnT>
                    <a:lnB w="6350">
                      <a:solidFill>
                        <a:srgbClr val="B6DDE8"/>
                      </a:solidFill>
                      <a:prstDash val="solid"/>
                    </a:lnB>
                  </a:tcPr>
                </a:tc>
                <a:tc>
                  <a:txBody>
                    <a:bodyPr/>
                    <a:lstStyle/>
                    <a:p>
                      <a:pPr algn="ctr">
                        <a:lnSpc>
                          <a:spcPts val="1360"/>
                        </a:lnSpc>
                        <a:spcBef>
                          <a:spcPts val="10"/>
                        </a:spcBef>
                      </a:pPr>
                      <a:r>
                        <a:rPr lang="ru-RU" sz="1150" dirty="0" smtClean="0">
                          <a:latin typeface="Century Gothic" panose="020B0502020202020204" pitchFamily="34" charset="0"/>
                          <a:cs typeface="Cambria"/>
                        </a:rPr>
                        <a:t>единиц</a:t>
                      </a:r>
                      <a:endParaRPr sz="1150" dirty="0">
                        <a:latin typeface="Century Gothic" panose="020B0502020202020204" pitchFamily="34" charset="0"/>
                        <a:cs typeface="Cambria"/>
                      </a:endParaRPr>
                    </a:p>
                  </a:txBody>
                  <a:tcPr marL="0" marR="0" marT="1270" marB="0">
                    <a:lnL w="6350" cap="flat" cmpd="sng" algn="ctr">
                      <a:solidFill>
                        <a:srgbClr val="B6DDE8"/>
                      </a:solidFill>
                      <a:prstDash val="solid"/>
                      <a:round/>
                      <a:headEnd type="none" w="med" len="med"/>
                      <a:tailEnd type="none" w="med" len="med"/>
                    </a:lnL>
                    <a:lnR w="6350" cap="flat" cmpd="sng" algn="ctr">
                      <a:solidFill>
                        <a:srgbClr val="B6DDE8"/>
                      </a:solidFill>
                      <a:prstDash val="solid"/>
                      <a:round/>
                      <a:headEnd type="none" w="med" len="med"/>
                      <a:tailEnd type="none" w="med" len="med"/>
                    </a:lnR>
                    <a:lnT w="6350" cap="flat" cmpd="sng" algn="ctr">
                      <a:solidFill>
                        <a:srgbClr val="B6DDE8"/>
                      </a:solidFill>
                      <a:prstDash val="solid"/>
                      <a:round/>
                      <a:headEnd type="none" w="med" len="med"/>
                      <a:tailEnd type="none" w="med" len="med"/>
                    </a:lnT>
                    <a:lnB w="6350">
                      <a:solidFill>
                        <a:srgbClr val="B6DDE8"/>
                      </a:solidFill>
                      <a:prstDash val="solid"/>
                    </a:lnB>
                  </a:tcPr>
                </a:tc>
                <a:tc>
                  <a:txBody>
                    <a:bodyPr/>
                    <a:lstStyle/>
                    <a:p>
                      <a:pPr algn="ctr">
                        <a:lnSpc>
                          <a:spcPts val="1360"/>
                        </a:lnSpc>
                        <a:spcBef>
                          <a:spcPts val="10"/>
                        </a:spcBef>
                      </a:pPr>
                      <a:r>
                        <a:rPr lang="ru-RU" sz="1150" dirty="0" smtClean="0">
                          <a:latin typeface="Century Gothic" panose="020B0502020202020204" pitchFamily="34" charset="0"/>
                          <a:cs typeface="Cambria"/>
                        </a:rPr>
                        <a:t>1</a:t>
                      </a:r>
                      <a:endParaRPr sz="1150" dirty="0">
                        <a:latin typeface="Century Gothic" panose="020B0502020202020204" pitchFamily="34" charset="0"/>
                        <a:cs typeface="Cambria"/>
                      </a:endParaRPr>
                    </a:p>
                  </a:txBody>
                  <a:tcPr marL="0" marR="0" marT="1270" marB="0">
                    <a:lnL w="6350" cap="flat" cmpd="sng" algn="ctr">
                      <a:solidFill>
                        <a:srgbClr val="B6DDE8"/>
                      </a:solidFill>
                      <a:prstDash val="solid"/>
                      <a:round/>
                      <a:headEnd type="none" w="med" len="med"/>
                      <a:tailEnd type="none" w="med" len="med"/>
                    </a:lnL>
                    <a:lnR w="6350" cap="flat" cmpd="sng" algn="ctr">
                      <a:solidFill>
                        <a:srgbClr val="B6DDE8"/>
                      </a:solidFill>
                      <a:prstDash val="solid"/>
                      <a:round/>
                      <a:headEnd type="none" w="med" len="med"/>
                      <a:tailEnd type="none" w="med" len="med"/>
                    </a:lnR>
                    <a:lnT w="6350" cap="flat" cmpd="sng" algn="ctr">
                      <a:solidFill>
                        <a:srgbClr val="B6DDE8"/>
                      </a:solidFill>
                      <a:prstDash val="solid"/>
                      <a:round/>
                      <a:headEnd type="none" w="med" len="med"/>
                      <a:tailEnd type="none" w="med" len="med"/>
                    </a:lnT>
                    <a:lnB w="6350">
                      <a:solidFill>
                        <a:srgbClr val="B6DDE8"/>
                      </a:solidFill>
                      <a:prstDash val="solid"/>
                    </a:lnB>
                  </a:tcPr>
                </a:tc>
                <a:tc>
                  <a:txBody>
                    <a:bodyPr/>
                    <a:lstStyle/>
                    <a:p>
                      <a:pPr algn="ctr">
                        <a:lnSpc>
                          <a:spcPts val="1360"/>
                        </a:lnSpc>
                        <a:spcBef>
                          <a:spcPts val="10"/>
                        </a:spcBef>
                      </a:pPr>
                      <a:r>
                        <a:rPr lang="ru-RU" sz="1150" dirty="0" smtClean="0">
                          <a:latin typeface="Century Gothic" panose="020B0502020202020204" pitchFamily="34" charset="0"/>
                          <a:cs typeface="Cambria"/>
                        </a:rPr>
                        <a:t>-</a:t>
                      </a:r>
                      <a:endParaRPr sz="1150" dirty="0">
                        <a:latin typeface="Century Gothic" panose="020B0502020202020204" pitchFamily="34" charset="0"/>
                        <a:cs typeface="Cambria"/>
                      </a:endParaRPr>
                    </a:p>
                  </a:txBody>
                  <a:tcPr marL="0" marR="0" marT="1270" marB="0">
                    <a:lnL w="6350" cap="flat" cmpd="sng" algn="ctr">
                      <a:solidFill>
                        <a:srgbClr val="B6DDE8"/>
                      </a:solidFill>
                      <a:prstDash val="solid"/>
                      <a:round/>
                      <a:headEnd type="none" w="med" len="med"/>
                      <a:tailEnd type="none" w="med" len="med"/>
                    </a:lnL>
                    <a:lnR w="6350" cap="flat" cmpd="sng" algn="ctr">
                      <a:solidFill>
                        <a:srgbClr val="B6DDE8"/>
                      </a:solidFill>
                      <a:prstDash val="solid"/>
                      <a:round/>
                      <a:headEnd type="none" w="med" len="med"/>
                      <a:tailEnd type="none" w="med" len="med"/>
                    </a:lnR>
                    <a:lnT w="6350" cap="flat" cmpd="sng" algn="ctr">
                      <a:solidFill>
                        <a:srgbClr val="B6DDE8"/>
                      </a:solidFill>
                      <a:prstDash val="solid"/>
                      <a:round/>
                      <a:headEnd type="none" w="med" len="med"/>
                      <a:tailEnd type="none" w="med" len="med"/>
                    </a:lnT>
                    <a:lnB w="6350">
                      <a:solidFill>
                        <a:srgbClr val="B6DDE8"/>
                      </a:solidFill>
                      <a:prstDash val="solid"/>
                    </a:lnB>
                  </a:tcPr>
                </a:tc>
                <a:tc>
                  <a:txBody>
                    <a:bodyPr/>
                    <a:lstStyle/>
                    <a:p>
                      <a:pPr algn="ctr">
                        <a:lnSpc>
                          <a:spcPts val="1360"/>
                        </a:lnSpc>
                        <a:spcBef>
                          <a:spcPts val="10"/>
                        </a:spcBef>
                      </a:pPr>
                      <a:r>
                        <a:rPr lang="ru-RU" sz="1150" dirty="0" smtClean="0">
                          <a:latin typeface="Century Gothic" panose="020B0502020202020204" pitchFamily="34" charset="0"/>
                          <a:cs typeface="Cambria"/>
                        </a:rPr>
                        <a:t>-</a:t>
                      </a:r>
                      <a:endParaRPr sz="1150" dirty="0">
                        <a:latin typeface="Century Gothic" panose="020B0502020202020204" pitchFamily="34" charset="0"/>
                        <a:cs typeface="Cambria"/>
                      </a:endParaRPr>
                    </a:p>
                  </a:txBody>
                  <a:tcPr marL="0" marR="0" marT="1270" marB="0">
                    <a:lnL w="6350" cap="flat" cmpd="sng" algn="ctr">
                      <a:solidFill>
                        <a:srgbClr val="B6DDE8"/>
                      </a:solidFill>
                      <a:prstDash val="solid"/>
                      <a:round/>
                      <a:headEnd type="none" w="med" len="med"/>
                      <a:tailEnd type="none" w="med" len="med"/>
                    </a:lnL>
                    <a:lnR w="6350">
                      <a:solidFill>
                        <a:srgbClr val="B6DDE8"/>
                      </a:solidFill>
                      <a:prstDash val="solid"/>
                    </a:lnR>
                    <a:lnT w="6350" cap="flat" cmpd="sng" algn="ctr">
                      <a:solidFill>
                        <a:srgbClr val="B6DDE8"/>
                      </a:solidFill>
                      <a:prstDash val="solid"/>
                      <a:round/>
                      <a:headEnd type="none" w="med" len="med"/>
                      <a:tailEnd type="none" w="med" len="med"/>
                    </a:lnT>
                    <a:lnB w="6350">
                      <a:solidFill>
                        <a:srgbClr val="B6DDE8"/>
                      </a:solidFill>
                      <a:prstDash val="solid"/>
                    </a:lnB>
                  </a:tcPr>
                </a:tc>
              </a:tr>
            </a:tbl>
          </a:graphicData>
        </a:graphic>
      </p:graphicFrame>
      <p:sp>
        <p:nvSpPr>
          <p:cNvPr id="8" name="Прямоугольник 7"/>
          <p:cNvSpPr/>
          <p:nvPr/>
        </p:nvSpPr>
        <p:spPr>
          <a:xfrm>
            <a:off x="176159" y="8117993"/>
            <a:ext cx="6950954" cy="1080424"/>
          </a:xfrm>
          <a:prstGeom prst="rect">
            <a:avLst/>
          </a:prstGeom>
        </p:spPr>
        <p:txBody>
          <a:bodyPr wrap="square">
            <a:spAutoFit/>
          </a:bodyPr>
          <a:lstStyle/>
          <a:p>
            <a:pPr indent="450215" algn="just">
              <a:lnSpc>
                <a:spcPct val="107000"/>
              </a:lnSpc>
              <a:spcAft>
                <a:spcPts val="0"/>
              </a:spcAft>
            </a:pPr>
            <a:r>
              <a:rPr lang="ru-RU" sz="1200" dirty="0">
                <a:latin typeface="Century Gothic" panose="020B0502020202020204" pitchFamily="34" charset="0"/>
                <a:ea typeface="Times New Roman" panose="02020603050405020304" pitchFamily="18" charset="0"/>
                <a:cs typeface="Times New Roman" panose="02020603050405020304" pitchFamily="18" charset="0"/>
              </a:rPr>
              <a:t>В рамках </a:t>
            </a:r>
            <a:r>
              <a:rPr lang="ru-RU" sz="12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подпрограммы «Благоустройство общественных территорий» планируется направить бюджетные ассигнования </a:t>
            </a:r>
            <a:r>
              <a:rPr lang="ru-RU" sz="1200" dirty="0" smtClean="0">
                <a:latin typeface="Century Gothic" panose="020B0502020202020204" pitchFamily="34" charset="0"/>
                <a:ea typeface="Times New Roman" panose="02020603050405020304" pitchFamily="18" charset="0"/>
                <a:cs typeface="Times New Roman" panose="02020603050405020304" pitchFamily="18" charset="0"/>
              </a:rPr>
              <a:t>на </a:t>
            </a:r>
            <a:r>
              <a:rPr lang="ru-RU" sz="1200" dirty="0">
                <a:latin typeface="Century Gothic" panose="020B0502020202020204" pitchFamily="34" charset="0"/>
                <a:ea typeface="Times New Roman" panose="02020603050405020304" pitchFamily="18" charset="0"/>
                <a:cs typeface="Times New Roman" panose="02020603050405020304" pitchFamily="18" charset="0"/>
              </a:rPr>
              <a:t>благоустройство бульвара Мира от Энерготехникума до отдела ЗАГС в сумме </a:t>
            </a:r>
            <a:r>
              <a:rPr lang="ru-RU" sz="1200" dirty="0" smtClean="0">
                <a:latin typeface="Century Gothic" panose="020B0502020202020204" pitchFamily="34" charset="0"/>
                <a:ea typeface="Times New Roman" panose="02020603050405020304" pitchFamily="18" charset="0"/>
                <a:cs typeface="Times New Roman" panose="02020603050405020304" pitchFamily="18" charset="0"/>
              </a:rPr>
              <a:t>148,2 млн. рублей.</a:t>
            </a:r>
            <a:endParaRPr lang="ru-RU" sz="1200" dirty="0">
              <a:latin typeface="Century Gothic" panose="020B050202020202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1200" dirty="0">
                <a:latin typeface="Century Gothic" panose="020B0502020202020204" pitchFamily="34" charset="0"/>
                <a:ea typeface="Times New Roman" panose="02020603050405020304" pitchFamily="18" charset="0"/>
                <a:cs typeface="Times New Roman" panose="02020603050405020304" pitchFamily="18" charset="0"/>
              </a:rPr>
              <a:t>Также, предусмотрены средства на проведение строительного контроля за счет средств бюджета города в 2022 году в сумме </a:t>
            </a:r>
            <a:r>
              <a:rPr lang="ru-RU" sz="1200" dirty="0" smtClean="0">
                <a:latin typeface="Century Gothic" panose="020B0502020202020204" pitchFamily="34" charset="0"/>
                <a:ea typeface="Times New Roman" panose="02020603050405020304" pitchFamily="18" charset="0"/>
                <a:cs typeface="Times New Roman" panose="02020603050405020304" pitchFamily="18" charset="0"/>
              </a:rPr>
              <a:t>3,3 млн. </a:t>
            </a:r>
            <a:r>
              <a:rPr lang="ru-RU" sz="1200" dirty="0">
                <a:latin typeface="Century Gothic" panose="020B0502020202020204" pitchFamily="34" charset="0"/>
                <a:ea typeface="Times New Roman" panose="02020603050405020304" pitchFamily="18" charset="0"/>
                <a:cs typeface="Times New Roman" panose="02020603050405020304" pitchFamily="18" charset="0"/>
              </a:rPr>
              <a:t>рублей. </a:t>
            </a:r>
            <a:endParaRPr lang="ru-RU" sz="12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3" name="object 2"/>
          <p:cNvPicPr/>
          <p:nvPr/>
        </p:nvPicPr>
        <p:blipFill>
          <a:blip r:embed="rId4" cstate="print"/>
          <a:stretch>
            <a:fillRect/>
          </a:stretch>
        </p:blipFill>
        <p:spPr>
          <a:xfrm>
            <a:off x="0" y="9378587"/>
            <a:ext cx="7541129" cy="1314813"/>
          </a:xfrm>
          <a:prstGeom prst="rect">
            <a:avLst/>
          </a:prstGeom>
        </p:spPr>
      </p:pic>
    </p:spTree>
    <p:extLst>
      <p:ext uri="{BB962C8B-B14F-4D97-AF65-F5344CB8AC3E}">
        <p14:creationId xmlns:p14="http://schemas.microsoft.com/office/powerpoint/2010/main" val="349993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96759" y="450214"/>
            <a:ext cx="464184" cy="371475"/>
          </a:xfrm>
          <a:custGeom>
            <a:avLst/>
            <a:gdLst/>
            <a:ahLst/>
            <a:cxnLst/>
            <a:rect l="l" t="t" r="r" b="b"/>
            <a:pathLst>
              <a:path w="464184" h="371475">
                <a:moveTo>
                  <a:pt x="61975" y="371475"/>
                </a:moveTo>
                <a:lnTo>
                  <a:pt x="37826" y="366613"/>
                </a:lnTo>
                <a:lnTo>
                  <a:pt x="18129" y="353345"/>
                </a:lnTo>
                <a:lnTo>
                  <a:pt x="4861" y="333648"/>
                </a:lnTo>
                <a:lnTo>
                  <a:pt x="0" y="309499"/>
                </a:lnTo>
                <a:lnTo>
                  <a:pt x="0" y="61975"/>
                </a:lnTo>
                <a:lnTo>
                  <a:pt x="4861" y="37826"/>
                </a:lnTo>
                <a:lnTo>
                  <a:pt x="18129" y="18129"/>
                </a:lnTo>
                <a:lnTo>
                  <a:pt x="37826" y="4861"/>
                </a:lnTo>
                <a:lnTo>
                  <a:pt x="61975" y="0"/>
                </a:lnTo>
                <a:lnTo>
                  <a:pt x="463804" y="0"/>
                </a:lnTo>
              </a:path>
            </a:pathLst>
          </a:custGeom>
          <a:ln w="9525">
            <a:solidFill>
              <a:srgbClr val="D99593"/>
            </a:solidFill>
          </a:ln>
        </p:spPr>
        <p:txBody>
          <a:bodyPr wrap="square" lIns="0" tIns="0" rIns="0" bIns="0" rtlCol="0"/>
          <a:lstStyle/>
          <a:p>
            <a:endParaRPr/>
          </a:p>
        </p:txBody>
      </p:sp>
      <p:sp>
        <p:nvSpPr>
          <p:cNvPr id="3" name="object 3"/>
          <p:cNvSpPr/>
          <p:nvPr/>
        </p:nvSpPr>
        <p:spPr>
          <a:xfrm>
            <a:off x="7158735" y="821689"/>
            <a:ext cx="401955" cy="0"/>
          </a:xfrm>
          <a:custGeom>
            <a:avLst/>
            <a:gdLst/>
            <a:ahLst/>
            <a:cxnLst/>
            <a:rect l="l" t="t" r="r" b="b"/>
            <a:pathLst>
              <a:path w="401954">
                <a:moveTo>
                  <a:pt x="401828" y="0"/>
                </a:moveTo>
                <a:lnTo>
                  <a:pt x="0" y="0"/>
                </a:lnTo>
              </a:path>
            </a:pathLst>
          </a:custGeom>
          <a:ln w="9525">
            <a:solidFill>
              <a:srgbClr val="D99593"/>
            </a:solidFill>
          </a:ln>
        </p:spPr>
        <p:txBody>
          <a:bodyPr wrap="square" lIns="0" tIns="0" rIns="0" bIns="0" rtlCol="0"/>
          <a:lstStyle/>
          <a:p>
            <a:endParaRPr/>
          </a:p>
        </p:txBody>
      </p:sp>
      <p:sp>
        <p:nvSpPr>
          <p:cNvPr id="4" name="object 4"/>
          <p:cNvSpPr/>
          <p:nvPr/>
        </p:nvSpPr>
        <p:spPr>
          <a:xfrm>
            <a:off x="7127113" y="488949"/>
            <a:ext cx="433451" cy="29400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127113" y="488949"/>
            <a:ext cx="433705" cy="294005"/>
          </a:xfrm>
          <a:custGeom>
            <a:avLst/>
            <a:gdLst/>
            <a:ahLst/>
            <a:cxnLst/>
            <a:rect l="l" t="t" r="r" b="b"/>
            <a:pathLst>
              <a:path w="433704" h="294005">
                <a:moveTo>
                  <a:pt x="49021" y="294004"/>
                </a:moveTo>
                <a:lnTo>
                  <a:pt x="29950" y="290149"/>
                </a:lnTo>
                <a:lnTo>
                  <a:pt x="14366" y="279638"/>
                </a:lnTo>
                <a:lnTo>
                  <a:pt x="3855" y="264054"/>
                </a:lnTo>
                <a:lnTo>
                  <a:pt x="0" y="244982"/>
                </a:lnTo>
                <a:lnTo>
                  <a:pt x="0" y="49022"/>
                </a:lnTo>
                <a:lnTo>
                  <a:pt x="3855" y="29950"/>
                </a:lnTo>
                <a:lnTo>
                  <a:pt x="14366" y="14366"/>
                </a:lnTo>
                <a:lnTo>
                  <a:pt x="29950" y="3855"/>
                </a:lnTo>
                <a:lnTo>
                  <a:pt x="49021" y="0"/>
                </a:lnTo>
                <a:lnTo>
                  <a:pt x="433451" y="0"/>
                </a:lnTo>
              </a:path>
            </a:pathLst>
          </a:custGeom>
          <a:ln w="9525">
            <a:solidFill>
              <a:srgbClr val="D99593"/>
            </a:solidFill>
          </a:ln>
        </p:spPr>
        <p:txBody>
          <a:bodyPr wrap="square" lIns="0" tIns="0" rIns="0" bIns="0" rtlCol="0"/>
          <a:lstStyle/>
          <a:p>
            <a:endParaRPr/>
          </a:p>
        </p:txBody>
      </p:sp>
      <p:sp>
        <p:nvSpPr>
          <p:cNvPr id="6" name="object 6"/>
          <p:cNvSpPr/>
          <p:nvPr/>
        </p:nvSpPr>
        <p:spPr>
          <a:xfrm>
            <a:off x="7176134" y="782954"/>
            <a:ext cx="384810" cy="0"/>
          </a:xfrm>
          <a:custGeom>
            <a:avLst/>
            <a:gdLst/>
            <a:ahLst/>
            <a:cxnLst/>
            <a:rect l="l" t="t" r="r" b="b"/>
            <a:pathLst>
              <a:path w="384809">
                <a:moveTo>
                  <a:pt x="384429" y="0"/>
                </a:moveTo>
                <a:lnTo>
                  <a:pt x="0" y="0"/>
                </a:lnTo>
              </a:path>
            </a:pathLst>
          </a:custGeom>
          <a:ln w="9525">
            <a:solidFill>
              <a:srgbClr val="D99593"/>
            </a:solidFill>
          </a:ln>
        </p:spPr>
        <p:txBody>
          <a:bodyPr wrap="square" lIns="0" tIns="0" rIns="0" bIns="0" rtlCol="0"/>
          <a:lstStyle/>
          <a:p>
            <a:endParaRPr/>
          </a:p>
        </p:txBody>
      </p:sp>
      <p:sp>
        <p:nvSpPr>
          <p:cNvPr id="7" name="object 7"/>
          <p:cNvSpPr/>
          <p:nvPr/>
        </p:nvSpPr>
        <p:spPr>
          <a:xfrm>
            <a:off x="7196328" y="505967"/>
            <a:ext cx="364236" cy="286511"/>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460041" y="488939"/>
            <a:ext cx="6978015" cy="1281761"/>
          </a:xfrm>
          <a:prstGeom prst="rect">
            <a:avLst/>
          </a:prstGeom>
        </p:spPr>
        <p:txBody>
          <a:bodyPr vert="horz" wrap="square" lIns="0" tIns="12065" rIns="0" bIns="0" rtlCol="0">
            <a:spAutoFit/>
          </a:bodyPr>
          <a:lstStyle/>
          <a:p>
            <a:pPr marR="5080" algn="r">
              <a:lnSpc>
                <a:spcPct val="100000"/>
              </a:lnSpc>
              <a:spcBef>
                <a:spcPts val="95"/>
              </a:spcBef>
            </a:pPr>
            <a:r>
              <a:rPr lang="ru-RU" sz="1600" b="1" dirty="0" smtClean="0">
                <a:latin typeface="Century Gothic" panose="020B0502020202020204" pitchFamily="34" charset="0"/>
                <a:cs typeface="Times New Roman"/>
              </a:rPr>
              <a:t>43</a:t>
            </a:r>
            <a:endParaRPr sz="1600" dirty="0">
              <a:latin typeface="Century Gothic" panose="020B0502020202020204" pitchFamily="34" charset="0"/>
              <a:cs typeface="Times New Roman"/>
            </a:endParaRPr>
          </a:p>
          <a:p>
            <a:pPr>
              <a:lnSpc>
                <a:spcPct val="100000"/>
              </a:lnSpc>
              <a:spcBef>
                <a:spcPts val="35"/>
              </a:spcBef>
            </a:pPr>
            <a:endParaRPr sz="1650" dirty="0">
              <a:latin typeface="Times New Roman"/>
              <a:cs typeface="Times New Roman"/>
            </a:endParaRPr>
          </a:p>
          <a:p>
            <a:pPr marR="5080" algn="ctr">
              <a:lnSpc>
                <a:spcPts val="1900"/>
              </a:lnSpc>
            </a:pPr>
            <a:r>
              <a:rPr lang="ru-RU" sz="1600" b="1" u="sng" spc="-5" dirty="0" smtClean="0">
                <a:latin typeface="Century Gothic" panose="020B0502020202020204" pitchFamily="34" charset="0"/>
                <a:cs typeface="Franklin Gothic Medium"/>
              </a:rPr>
              <a:t>Муниципальная </a:t>
            </a:r>
            <a:r>
              <a:rPr lang="ru-RU" sz="1600" b="1" u="sng" spc="-5" dirty="0">
                <a:latin typeface="Century Gothic" panose="020B0502020202020204" pitchFamily="34" charset="0"/>
                <a:cs typeface="Franklin Gothic Medium"/>
              </a:rPr>
              <a:t>программа</a:t>
            </a:r>
            <a:r>
              <a:rPr lang="ru-RU" sz="1600" b="1" u="sng" spc="-5" dirty="0">
                <a:solidFill>
                  <a:srgbClr val="964A7B"/>
                </a:solidFill>
                <a:latin typeface="Century Gothic" panose="020B0502020202020204" pitchFamily="34" charset="0"/>
                <a:cs typeface="Franklin Gothic Medium"/>
              </a:rPr>
              <a:t> </a:t>
            </a:r>
          </a:p>
          <a:p>
            <a:pPr marR="5080" algn="ctr">
              <a:lnSpc>
                <a:spcPts val="1900"/>
              </a:lnSpc>
            </a:pPr>
            <a:r>
              <a:rPr lang="ru-RU" sz="1400" b="1" u="sng" spc="-5" dirty="0" smtClean="0">
                <a:solidFill>
                  <a:srgbClr val="964A7B"/>
                </a:solidFill>
                <a:latin typeface="Century Gothic" panose="020B0502020202020204" pitchFamily="34" charset="0"/>
                <a:cs typeface="Franklin Gothic Medium"/>
              </a:rPr>
              <a:t>«Безопасные и качественные автомобильные дороги города </a:t>
            </a:r>
          </a:p>
          <a:p>
            <a:pPr marR="5080" algn="ctr">
              <a:lnSpc>
                <a:spcPts val="1900"/>
              </a:lnSpc>
            </a:pPr>
            <a:r>
              <a:rPr lang="ru-RU" sz="1400" b="1" u="sng" spc="-5" dirty="0" smtClean="0">
                <a:solidFill>
                  <a:srgbClr val="964A7B"/>
                </a:solidFill>
                <a:latin typeface="Century Gothic" panose="020B0502020202020204" pitchFamily="34" charset="0"/>
                <a:cs typeface="Franklin Gothic Medium"/>
              </a:rPr>
              <a:t>Невинномысска на 2020-2024 годы» </a:t>
            </a:r>
            <a:endParaRPr lang="ru-RU" sz="1400" b="1" dirty="0">
              <a:latin typeface="Century Gothic" panose="020B0502020202020204" pitchFamily="34" charset="0"/>
              <a:cs typeface="Franklin Gothic Medium"/>
            </a:endParaRPr>
          </a:p>
        </p:txBody>
      </p:sp>
      <p:sp>
        <p:nvSpPr>
          <p:cNvPr id="10" name="object 10"/>
          <p:cNvSpPr txBox="1"/>
          <p:nvPr/>
        </p:nvSpPr>
        <p:spPr>
          <a:xfrm>
            <a:off x="958850" y="3704112"/>
            <a:ext cx="2179955" cy="730328"/>
          </a:xfrm>
          <a:prstGeom prst="rect">
            <a:avLst/>
          </a:prstGeom>
        </p:spPr>
        <p:txBody>
          <a:bodyPr vert="horz" wrap="square" lIns="0" tIns="20955" rIns="0" bIns="0" rtlCol="0">
            <a:spAutoFit/>
          </a:bodyPr>
          <a:lstStyle/>
          <a:p>
            <a:pPr marL="12065" marR="5080" algn="ctr">
              <a:lnSpc>
                <a:spcPct val="95600"/>
              </a:lnSpc>
              <a:spcBef>
                <a:spcPts val="165"/>
              </a:spcBef>
            </a:pPr>
            <a:r>
              <a:rPr lang="ru-RU" sz="1200" b="1" dirty="0" smtClean="0">
                <a:solidFill>
                  <a:schemeClr val="tx2"/>
                </a:solidFill>
                <a:latin typeface="Century Gothic" panose="020B0502020202020204" pitchFamily="34" charset="0"/>
              </a:rPr>
              <a:t>Подпрограмма </a:t>
            </a:r>
            <a:r>
              <a:rPr lang="ru-RU" sz="1200" b="1" dirty="0">
                <a:solidFill>
                  <a:schemeClr val="tx2"/>
                </a:solidFill>
                <a:latin typeface="Century Gothic" panose="020B0502020202020204" pitchFamily="34" charset="0"/>
              </a:rPr>
              <a:t>«Повышение нормативного состояния дорожной сети города Невинномысска»</a:t>
            </a:r>
            <a:endParaRPr sz="1200" b="1" dirty="0">
              <a:solidFill>
                <a:schemeClr val="tx2"/>
              </a:solidFill>
              <a:latin typeface="Century Gothic" panose="020B0502020202020204" pitchFamily="34" charset="0"/>
              <a:cs typeface="Times New Roman"/>
            </a:endParaRPr>
          </a:p>
        </p:txBody>
      </p:sp>
      <p:sp>
        <p:nvSpPr>
          <p:cNvPr id="11" name="object 11"/>
          <p:cNvSpPr txBox="1"/>
          <p:nvPr/>
        </p:nvSpPr>
        <p:spPr>
          <a:xfrm>
            <a:off x="415925" y="4610068"/>
            <a:ext cx="3158336" cy="3905556"/>
          </a:xfrm>
          <a:prstGeom prst="rect">
            <a:avLst/>
          </a:prstGeom>
        </p:spPr>
        <p:txBody>
          <a:bodyPr vert="horz" wrap="square" lIns="0" tIns="12065" rIns="0" bIns="0" rtlCol="0">
            <a:spAutoFit/>
          </a:bodyPr>
          <a:lstStyle/>
          <a:p>
            <a:pPr algn="just"/>
            <a:r>
              <a:rPr lang="ru-RU" sz="1100" dirty="0" smtClean="0">
                <a:latin typeface="Century Gothic" panose="020B0502020202020204" pitchFamily="34" charset="0"/>
              </a:rPr>
              <a:t>	В </a:t>
            </a:r>
            <a:r>
              <a:rPr lang="ru-RU" sz="1100" dirty="0">
                <a:latin typeface="Century Gothic" panose="020B0502020202020204" pitchFamily="34" charset="0"/>
              </a:rPr>
              <a:t>2022 году предусмотрены средства на текущий ремонт            автомобильных дорог по улицам Трудовая, Первомайская, Московская, Монтажная, Луначарского, Комарова, Достоевского, по проезду на городское кладбище, общей протяженностью 11,107 км, в сумме </a:t>
            </a:r>
            <a:r>
              <a:rPr lang="ru-RU" sz="1100" dirty="0" smtClean="0">
                <a:latin typeface="Century Gothic" panose="020B0502020202020204" pitchFamily="34" charset="0"/>
              </a:rPr>
              <a:t>278,9 млн. </a:t>
            </a:r>
            <a:r>
              <a:rPr lang="ru-RU" sz="1100" dirty="0">
                <a:latin typeface="Century Gothic" panose="020B0502020202020204" pitchFamily="34" charset="0"/>
              </a:rPr>
              <a:t>рублей (в том числе за счет средств краевого бюджета – </a:t>
            </a:r>
            <a:r>
              <a:rPr lang="ru-RU" sz="1100" dirty="0" smtClean="0">
                <a:latin typeface="Century Gothic" panose="020B0502020202020204" pitchFamily="34" charset="0"/>
              </a:rPr>
              <a:t>264,9 млн. </a:t>
            </a:r>
            <a:r>
              <a:rPr lang="ru-RU" sz="1100" dirty="0">
                <a:latin typeface="Century Gothic" panose="020B0502020202020204" pitchFamily="34" charset="0"/>
              </a:rPr>
              <a:t>рублей, бюджета города – </a:t>
            </a:r>
            <a:r>
              <a:rPr lang="ru-RU" sz="1100" dirty="0" smtClean="0">
                <a:latin typeface="Century Gothic" panose="020B0502020202020204" pitchFamily="34" charset="0"/>
              </a:rPr>
              <a:t>14 млн. </a:t>
            </a:r>
            <a:r>
              <a:rPr lang="ru-RU" sz="1100" dirty="0">
                <a:latin typeface="Century Gothic" panose="020B0502020202020204" pitchFamily="34" charset="0"/>
              </a:rPr>
              <a:t>рублей) и проведение                        строительного контроля за счет средств бюджета города в </a:t>
            </a:r>
            <a:br>
              <a:rPr lang="ru-RU" sz="1100" dirty="0">
                <a:latin typeface="Century Gothic" panose="020B0502020202020204" pitchFamily="34" charset="0"/>
              </a:rPr>
            </a:br>
            <a:r>
              <a:rPr lang="ru-RU" sz="1100" dirty="0">
                <a:latin typeface="Century Gothic" panose="020B0502020202020204" pitchFamily="34" charset="0"/>
              </a:rPr>
              <a:t>2022 году в сумме </a:t>
            </a:r>
            <a:r>
              <a:rPr lang="ru-RU" sz="1100" dirty="0" smtClean="0">
                <a:latin typeface="Century Gothic" panose="020B0502020202020204" pitchFamily="34" charset="0"/>
              </a:rPr>
              <a:t>3,8 млн. </a:t>
            </a:r>
            <a:r>
              <a:rPr lang="ru-RU" sz="1100" dirty="0">
                <a:latin typeface="Century Gothic" panose="020B0502020202020204" pitchFamily="34" charset="0"/>
              </a:rPr>
              <a:t>рублей.</a:t>
            </a:r>
          </a:p>
          <a:p>
            <a:pPr algn="just"/>
            <a:r>
              <a:rPr lang="ru-RU" sz="1100" dirty="0" smtClean="0">
                <a:latin typeface="Century Gothic" panose="020B0502020202020204" pitchFamily="34" charset="0"/>
              </a:rPr>
              <a:t>	В </a:t>
            </a:r>
            <a:r>
              <a:rPr lang="ru-RU" sz="1100" dirty="0">
                <a:latin typeface="Century Gothic" panose="020B0502020202020204" pitchFamily="34" charset="0"/>
              </a:rPr>
              <a:t>2022 - 2024 годах будут продолжены работы по ремонту проезжей части, укладке выравнивающего верхнего слоя асфальтобетонного покрытия, по устройству бортового камня, тротуаров, пешеходных ограждений тротуарного освещения, установке дорожных знаков, светофорных объектов, замене люков, остановочных павильонов, нанесению дорожной </a:t>
            </a:r>
            <a:r>
              <a:rPr lang="ru-RU" sz="1100" dirty="0" smtClean="0">
                <a:latin typeface="Century Gothic" panose="020B0502020202020204" pitchFamily="34" charset="0"/>
              </a:rPr>
              <a:t>разметке.</a:t>
            </a:r>
            <a:endParaRPr sz="1100" dirty="0">
              <a:latin typeface="Century Gothic" panose="020B0502020202020204" pitchFamily="34" charset="0"/>
              <a:cs typeface="Times New Roman"/>
            </a:endParaRPr>
          </a:p>
        </p:txBody>
      </p:sp>
      <p:sp>
        <p:nvSpPr>
          <p:cNvPr id="16" name="object 16"/>
          <p:cNvSpPr txBox="1"/>
          <p:nvPr/>
        </p:nvSpPr>
        <p:spPr>
          <a:xfrm>
            <a:off x="385291" y="8562710"/>
            <a:ext cx="3188970" cy="181610"/>
          </a:xfrm>
          <a:prstGeom prst="rect">
            <a:avLst/>
          </a:prstGeom>
          <a:solidFill>
            <a:srgbClr val="B6DDE8"/>
          </a:solidFill>
        </p:spPr>
        <p:txBody>
          <a:bodyPr vert="horz" wrap="square" lIns="0" tIns="0" rIns="0" bIns="0" rtlCol="0">
            <a:spAutoFit/>
          </a:bodyPr>
          <a:lstStyle/>
          <a:p>
            <a:pPr marL="1040765">
              <a:lnSpc>
                <a:spcPts val="1415"/>
              </a:lnSpc>
            </a:pPr>
            <a:r>
              <a:rPr lang="ru-RU" sz="1200" b="1" spc="-5" dirty="0" smtClean="0">
                <a:solidFill>
                  <a:srgbClr val="16365D"/>
                </a:solidFill>
                <a:latin typeface="Century Gothic" panose="020B0502020202020204" pitchFamily="34" charset="0"/>
                <a:cs typeface="Times New Roman"/>
              </a:rPr>
              <a:t>282,7</a:t>
            </a:r>
            <a:r>
              <a:rPr sz="1200" b="1" spc="-5" dirty="0" smtClean="0">
                <a:solidFill>
                  <a:srgbClr val="16365D"/>
                </a:solidFill>
                <a:latin typeface="Century Gothic" panose="020B0502020202020204" pitchFamily="34" charset="0"/>
                <a:cs typeface="Times New Roman"/>
              </a:rPr>
              <a:t> </a:t>
            </a:r>
            <a:r>
              <a:rPr sz="1200" b="1" spc="-5" dirty="0">
                <a:solidFill>
                  <a:srgbClr val="16365D"/>
                </a:solidFill>
                <a:latin typeface="Century Gothic" panose="020B0502020202020204" pitchFamily="34" charset="0"/>
                <a:cs typeface="Times New Roman"/>
              </a:rPr>
              <a:t>млн.</a:t>
            </a:r>
            <a:r>
              <a:rPr sz="1200" b="1" spc="-65" dirty="0">
                <a:solidFill>
                  <a:srgbClr val="16365D"/>
                </a:solidFill>
                <a:latin typeface="Century Gothic" panose="020B0502020202020204" pitchFamily="34" charset="0"/>
                <a:cs typeface="Times New Roman"/>
              </a:rPr>
              <a:t> </a:t>
            </a:r>
            <a:r>
              <a:rPr sz="1200" b="1" spc="-5" dirty="0">
                <a:solidFill>
                  <a:srgbClr val="16365D"/>
                </a:solidFill>
                <a:latin typeface="Century Gothic" panose="020B0502020202020204" pitchFamily="34" charset="0"/>
                <a:cs typeface="Times New Roman"/>
              </a:rPr>
              <a:t>рублей</a:t>
            </a:r>
            <a:endParaRPr sz="1200" dirty="0">
              <a:latin typeface="Century Gothic" panose="020B0502020202020204" pitchFamily="34" charset="0"/>
              <a:cs typeface="Times New Roman"/>
            </a:endParaRPr>
          </a:p>
        </p:txBody>
      </p:sp>
      <p:sp>
        <p:nvSpPr>
          <p:cNvPr id="21" name="object 21"/>
          <p:cNvSpPr txBox="1"/>
          <p:nvPr/>
        </p:nvSpPr>
        <p:spPr>
          <a:xfrm>
            <a:off x="3853554" y="4628577"/>
            <a:ext cx="3223260" cy="948337"/>
          </a:xfrm>
          <a:prstGeom prst="rect">
            <a:avLst/>
          </a:prstGeom>
        </p:spPr>
        <p:txBody>
          <a:bodyPr vert="horz" wrap="square" lIns="0" tIns="24765" rIns="0" bIns="0" rtlCol="0">
            <a:spAutoFit/>
          </a:bodyPr>
          <a:lstStyle/>
          <a:p>
            <a:pPr algn="just"/>
            <a:r>
              <a:rPr lang="ru-RU" sz="1200" dirty="0" smtClean="0">
                <a:latin typeface="Century Gothic" panose="020B0502020202020204" pitchFamily="34" charset="0"/>
              </a:rPr>
              <a:t>Предусмотрены </a:t>
            </a:r>
            <a:r>
              <a:rPr lang="ru-RU" sz="1200" dirty="0">
                <a:latin typeface="Century Gothic" panose="020B0502020202020204" pitchFamily="34" charset="0"/>
              </a:rPr>
              <a:t>средства </a:t>
            </a:r>
            <a:r>
              <a:rPr lang="ru-RU" sz="1200" dirty="0" smtClean="0">
                <a:latin typeface="Century Gothic" panose="020B0502020202020204" pitchFamily="34" charset="0"/>
              </a:rPr>
              <a:t>на </a:t>
            </a:r>
            <a:r>
              <a:rPr lang="ru-RU" sz="1200" dirty="0">
                <a:latin typeface="Century Gothic" panose="020B0502020202020204" pitchFamily="34" charset="0"/>
              </a:rPr>
              <a:t>создание условий для вовлечения детей и молодежи в  деятельность по профилактике дорожно-транспортного </a:t>
            </a:r>
            <a:r>
              <a:rPr lang="ru-RU" sz="1200" dirty="0" smtClean="0">
                <a:latin typeface="Century Gothic" panose="020B0502020202020204" pitchFamily="34" charset="0"/>
              </a:rPr>
              <a:t>травматизма</a:t>
            </a:r>
            <a:endParaRPr lang="ru-RU" sz="1200" dirty="0">
              <a:latin typeface="Century Gothic" panose="020B0502020202020204" pitchFamily="34" charset="0"/>
            </a:endParaRPr>
          </a:p>
        </p:txBody>
      </p:sp>
      <p:sp>
        <p:nvSpPr>
          <p:cNvPr id="24" name="object 24"/>
          <p:cNvSpPr txBox="1"/>
          <p:nvPr/>
        </p:nvSpPr>
        <p:spPr>
          <a:xfrm>
            <a:off x="3862020" y="5820847"/>
            <a:ext cx="3277870" cy="183515"/>
          </a:xfrm>
          <a:prstGeom prst="rect">
            <a:avLst/>
          </a:prstGeom>
          <a:solidFill>
            <a:srgbClr val="B6DDE8"/>
          </a:solidFill>
        </p:spPr>
        <p:txBody>
          <a:bodyPr vert="horz" wrap="square" lIns="0" tIns="0" rIns="0" bIns="0" rtlCol="0">
            <a:spAutoFit/>
          </a:bodyPr>
          <a:lstStyle/>
          <a:p>
            <a:pPr marL="1005840">
              <a:lnSpc>
                <a:spcPts val="1425"/>
              </a:lnSpc>
            </a:pPr>
            <a:r>
              <a:rPr lang="ru-RU" sz="1200" b="1" spc="-5" dirty="0" smtClean="0">
                <a:solidFill>
                  <a:srgbClr val="16365D"/>
                </a:solidFill>
                <a:latin typeface="Century Gothic" panose="020B0502020202020204" pitchFamily="34" charset="0"/>
                <a:cs typeface="Times New Roman"/>
              </a:rPr>
              <a:t>0,7</a:t>
            </a:r>
            <a:r>
              <a:rPr sz="1200" b="1" spc="-5" dirty="0" smtClean="0">
                <a:solidFill>
                  <a:srgbClr val="16365D"/>
                </a:solidFill>
                <a:latin typeface="Century Gothic" panose="020B0502020202020204" pitchFamily="34" charset="0"/>
                <a:cs typeface="Times New Roman"/>
              </a:rPr>
              <a:t> </a:t>
            </a:r>
            <a:r>
              <a:rPr sz="1200" b="1" spc="-5" dirty="0">
                <a:solidFill>
                  <a:srgbClr val="16365D"/>
                </a:solidFill>
                <a:latin typeface="Century Gothic" panose="020B0502020202020204" pitchFamily="34" charset="0"/>
                <a:cs typeface="Times New Roman"/>
              </a:rPr>
              <a:t>млн.</a:t>
            </a:r>
            <a:r>
              <a:rPr sz="1200" b="1" spc="-60" dirty="0">
                <a:solidFill>
                  <a:srgbClr val="16365D"/>
                </a:solidFill>
                <a:latin typeface="Century Gothic" panose="020B0502020202020204" pitchFamily="34" charset="0"/>
                <a:cs typeface="Times New Roman"/>
              </a:rPr>
              <a:t> </a:t>
            </a:r>
            <a:r>
              <a:rPr sz="1200" b="1" spc="-5" dirty="0">
                <a:solidFill>
                  <a:srgbClr val="16365D"/>
                </a:solidFill>
                <a:latin typeface="Century Gothic" panose="020B0502020202020204" pitchFamily="34" charset="0"/>
                <a:cs typeface="Times New Roman"/>
              </a:rPr>
              <a:t>рублей</a:t>
            </a:r>
            <a:endParaRPr sz="1200" dirty="0">
              <a:latin typeface="Century Gothic" panose="020B0502020202020204" pitchFamily="34" charset="0"/>
              <a:cs typeface="Times New Roman"/>
            </a:endParaRPr>
          </a:p>
        </p:txBody>
      </p:sp>
      <p:pic>
        <p:nvPicPr>
          <p:cNvPr id="25" name="Picture 42"/>
          <p:cNvPicPr>
            <a:picLocks noChangeAspect="1"/>
          </p:cNvPicPr>
          <p:nvPr/>
        </p:nvPicPr>
        <p:blipFill>
          <a:blip r:embed="rId4"/>
          <a:srcRect/>
          <a:stretch>
            <a:fillRect/>
          </a:stretch>
        </p:blipFill>
        <p:spPr>
          <a:xfrm>
            <a:off x="4031765" y="6162206"/>
            <a:ext cx="3039929" cy="3036129"/>
          </a:xfrm>
          <a:prstGeom prst="rect">
            <a:avLst/>
          </a:prstGeom>
        </p:spPr>
      </p:pic>
      <p:graphicFrame>
        <p:nvGraphicFramePr>
          <p:cNvPr id="27" name="object 3"/>
          <p:cNvGraphicFramePr>
            <a:graphicFrameLocks noGrp="1"/>
          </p:cNvGraphicFramePr>
          <p:nvPr>
            <p:extLst>
              <p:ext uri="{D42A27DB-BD31-4B8C-83A1-F6EECF244321}">
                <p14:modId xmlns:p14="http://schemas.microsoft.com/office/powerpoint/2010/main" val="93198868"/>
              </p:ext>
            </p:extLst>
          </p:nvPr>
        </p:nvGraphicFramePr>
        <p:xfrm>
          <a:off x="392885" y="1970519"/>
          <a:ext cx="6950953" cy="1659010"/>
        </p:xfrm>
        <a:graphic>
          <a:graphicData uri="http://schemas.openxmlformats.org/drawingml/2006/table">
            <a:tbl>
              <a:tblPr firstRow="1" bandRow="1">
                <a:tableStyleId>{2D5ABB26-0587-4C30-8999-92F81FD0307C}</a:tableStyleId>
              </a:tblPr>
              <a:tblGrid>
                <a:gridCol w="4339714"/>
                <a:gridCol w="901071"/>
                <a:gridCol w="899159"/>
                <a:gridCol w="811009"/>
              </a:tblGrid>
              <a:tr h="220730">
                <a:tc>
                  <a:txBody>
                    <a:bodyPr/>
                    <a:lstStyle/>
                    <a:p>
                      <a:pPr marL="1182370">
                        <a:lnSpc>
                          <a:spcPct val="100000"/>
                        </a:lnSpc>
                        <a:spcBef>
                          <a:spcPts val="660"/>
                        </a:spcBef>
                      </a:pPr>
                      <a:r>
                        <a:rPr sz="1200" b="1" spc="-5" dirty="0">
                          <a:solidFill>
                            <a:srgbClr val="FFFFFF"/>
                          </a:solidFill>
                          <a:latin typeface="Century Gothic" panose="020B0502020202020204" pitchFamily="34" charset="0"/>
                          <a:cs typeface="Cambria"/>
                        </a:rPr>
                        <a:t>Наименование</a:t>
                      </a:r>
                      <a:r>
                        <a:rPr sz="1200" b="1" spc="-50" dirty="0">
                          <a:solidFill>
                            <a:srgbClr val="FFFFFF"/>
                          </a:solidFill>
                          <a:latin typeface="Century Gothic" panose="020B0502020202020204" pitchFamily="34" charset="0"/>
                          <a:cs typeface="Cambria"/>
                        </a:rPr>
                        <a:t> </a:t>
                      </a:r>
                      <a:r>
                        <a:rPr sz="1200" b="1" spc="-5" dirty="0">
                          <a:solidFill>
                            <a:srgbClr val="FFFFFF"/>
                          </a:solidFill>
                          <a:latin typeface="Century Gothic" panose="020B0502020202020204" pitchFamily="34" charset="0"/>
                          <a:cs typeface="Cambria"/>
                        </a:rPr>
                        <a:t>показателя</a:t>
                      </a:r>
                      <a:endParaRPr sz="1200" dirty="0">
                        <a:latin typeface="Century Gothic" panose="020B0502020202020204" pitchFamily="34" charset="0"/>
                        <a:cs typeface="Cambria"/>
                      </a:endParaRPr>
                    </a:p>
                  </a:txBody>
                  <a:tcPr marL="0" marR="0" marT="83820" marB="0">
                    <a:lnR w="6350">
                      <a:solidFill>
                        <a:srgbClr val="F2F2F2"/>
                      </a:solidFill>
                      <a:prstDash val="solid"/>
                    </a:lnR>
                    <a:lnB w="6350">
                      <a:solidFill>
                        <a:srgbClr val="B6DDE8"/>
                      </a:solidFill>
                      <a:prstDash val="solid"/>
                    </a:lnB>
                    <a:solidFill>
                      <a:srgbClr val="4AACC5"/>
                    </a:solidFill>
                  </a:tcPr>
                </a:tc>
                <a:tc>
                  <a:txBody>
                    <a:bodyPr/>
                    <a:lstStyle/>
                    <a:p>
                      <a:pPr marL="1270" algn="ctr">
                        <a:lnSpc>
                          <a:spcPct val="100000"/>
                        </a:lnSpc>
                        <a:spcBef>
                          <a:spcPts val="685"/>
                        </a:spcBef>
                      </a:pPr>
                      <a:r>
                        <a:rPr sz="1150" b="1" dirty="0" smtClean="0">
                          <a:solidFill>
                            <a:srgbClr val="FFFFFF"/>
                          </a:solidFill>
                          <a:latin typeface="Century Gothic" panose="020B0502020202020204" pitchFamily="34" charset="0"/>
                          <a:cs typeface="Cambria"/>
                        </a:rPr>
                        <a:t>202</a:t>
                      </a:r>
                      <a:r>
                        <a:rPr lang="ru-RU" sz="1150" b="1" dirty="0" smtClean="0">
                          <a:solidFill>
                            <a:srgbClr val="FFFFFF"/>
                          </a:solidFill>
                          <a:latin typeface="Century Gothic" panose="020B0502020202020204" pitchFamily="34" charset="0"/>
                          <a:cs typeface="Cambria"/>
                        </a:rPr>
                        <a:t>2</a:t>
                      </a:r>
                      <a:r>
                        <a:rPr sz="1150" b="1" spc="-8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86995" marB="0">
                    <a:lnL w="6350">
                      <a:solidFill>
                        <a:srgbClr val="F2F2F2"/>
                      </a:solidFill>
                      <a:prstDash val="solid"/>
                    </a:lnL>
                    <a:lnR w="6350">
                      <a:solidFill>
                        <a:srgbClr val="F2F2F2"/>
                      </a:solidFill>
                      <a:prstDash val="solid"/>
                    </a:lnR>
                    <a:lnB w="6350">
                      <a:solidFill>
                        <a:srgbClr val="B6DDE8"/>
                      </a:solidFill>
                      <a:prstDash val="solid"/>
                    </a:lnB>
                    <a:solidFill>
                      <a:srgbClr val="4AACC5"/>
                    </a:solidFill>
                  </a:tcPr>
                </a:tc>
                <a:tc>
                  <a:txBody>
                    <a:bodyPr/>
                    <a:lstStyle/>
                    <a:p>
                      <a:pPr algn="ctr">
                        <a:lnSpc>
                          <a:spcPct val="100000"/>
                        </a:lnSpc>
                        <a:spcBef>
                          <a:spcPts val="685"/>
                        </a:spcBef>
                      </a:pPr>
                      <a:r>
                        <a:rPr sz="1150" b="1" dirty="0" smtClean="0">
                          <a:solidFill>
                            <a:srgbClr val="FFFFFF"/>
                          </a:solidFill>
                          <a:latin typeface="Century Gothic" panose="020B0502020202020204" pitchFamily="34" charset="0"/>
                          <a:cs typeface="Cambria"/>
                        </a:rPr>
                        <a:t>202</a:t>
                      </a:r>
                      <a:r>
                        <a:rPr lang="ru-RU" sz="1150" b="1" dirty="0" smtClean="0">
                          <a:solidFill>
                            <a:srgbClr val="FFFFFF"/>
                          </a:solidFill>
                          <a:latin typeface="Century Gothic" panose="020B0502020202020204" pitchFamily="34" charset="0"/>
                          <a:cs typeface="Cambria"/>
                        </a:rPr>
                        <a:t>3</a:t>
                      </a:r>
                      <a:r>
                        <a:rPr sz="1150" b="1" spc="-8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86995" marB="0">
                    <a:lnL w="6350">
                      <a:solidFill>
                        <a:srgbClr val="F2F2F2"/>
                      </a:solidFill>
                      <a:prstDash val="solid"/>
                    </a:lnL>
                    <a:lnR w="6350">
                      <a:solidFill>
                        <a:srgbClr val="F2F2F2"/>
                      </a:solidFill>
                      <a:prstDash val="solid"/>
                    </a:lnR>
                    <a:lnB w="6350">
                      <a:solidFill>
                        <a:srgbClr val="B6DDE8"/>
                      </a:solidFill>
                      <a:prstDash val="solid"/>
                    </a:lnB>
                    <a:solidFill>
                      <a:srgbClr val="4AACC5"/>
                    </a:solidFill>
                  </a:tcPr>
                </a:tc>
                <a:tc>
                  <a:txBody>
                    <a:bodyPr/>
                    <a:lstStyle/>
                    <a:p>
                      <a:pPr algn="ctr">
                        <a:lnSpc>
                          <a:spcPct val="100000"/>
                        </a:lnSpc>
                        <a:spcBef>
                          <a:spcPts val="685"/>
                        </a:spcBef>
                      </a:pPr>
                      <a:r>
                        <a:rPr sz="1150" b="1" dirty="0" smtClean="0">
                          <a:solidFill>
                            <a:srgbClr val="FFFFFF"/>
                          </a:solidFill>
                          <a:latin typeface="Century Gothic" panose="020B0502020202020204" pitchFamily="34" charset="0"/>
                          <a:cs typeface="Cambria"/>
                        </a:rPr>
                        <a:t>202</a:t>
                      </a:r>
                      <a:r>
                        <a:rPr lang="ru-RU" sz="1150" b="1" dirty="0" smtClean="0">
                          <a:solidFill>
                            <a:srgbClr val="FFFFFF"/>
                          </a:solidFill>
                          <a:latin typeface="Century Gothic" panose="020B0502020202020204" pitchFamily="34" charset="0"/>
                          <a:cs typeface="Cambria"/>
                        </a:rPr>
                        <a:t>4</a:t>
                      </a:r>
                      <a:r>
                        <a:rPr sz="1150" b="1" spc="-8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86995" marB="0">
                    <a:lnL w="6350">
                      <a:solidFill>
                        <a:srgbClr val="F2F2F2"/>
                      </a:solidFill>
                      <a:prstDash val="solid"/>
                    </a:lnL>
                    <a:lnB w="6350">
                      <a:solidFill>
                        <a:srgbClr val="B6DDE8"/>
                      </a:solidFill>
                      <a:prstDash val="solid"/>
                    </a:lnB>
                    <a:solidFill>
                      <a:srgbClr val="4AACC5"/>
                    </a:solidFill>
                  </a:tcPr>
                </a:tc>
              </a:tr>
              <a:tr h="442481">
                <a:tc>
                  <a:txBody>
                    <a:bodyPr/>
                    <a:lstStyle/>
                    <a:p>
                      <a:pPr marR="5080" algn="just">
                        <a:lnSpc>
                          <a:spcPts val="1200"/>
                        </a:lnSpc>
                      </a:pPr>
                      <a:r>
                        <a:rPr lang="ru-RU" sz="1100" b="1" spc="-5" dirty="0" smtClean="0">
                          <a:latin typeface="Century Gothic" panose="020B0502020202020204" pitchFamily="34" charset="0"/>
                          <a:cs typeface="Cambria"/>
                        </a:rPr>
                        <a:t>Программа</a:t>
                      </a:r>
                      <a:r>
                        <a:rPr lang="ru-RU" sz="1100" b="1" spc="-5" baseline="0" dirty="0" smtClean="0">
                          <a:latin typeface="Century Gothic" panose="020B0502020202020204" pitchFamily="34" charset="0"/>
                          <a:cs typeface="Cambria"/>
                        </a:rPr>
                        <a:t> </a:t>
                      </a:r>
                      <a:r>
                        <a:rPr lang="ru-RU" sz="1100" b="1" u="none" spc="-5" dirty="0" smtClean="0">
                          <a:solidFill>
                            <a:schemeClr val="tx1"/>
                          </a:solidFill>
                          <a:latin typeface="Century Gothic" panose="020B0502020202020204" pitchFamily="34" charset="0"/>
                          <a:cs typeface="Franklin Gothic Medium"/>
                        </a:rPr>
                        <a:t>«Безопасные и качественные автомобильные</a:t>
                      </a:r>
                      <a:r>
                        <a:rPr lang="ru-RU" sz="1100" b="1" u="none" spc="-5" baseline="0" dirty="0" smtClean="0">
                          <a:solidFill>
                            <a:schemeClr val="tx1"/>
                          </a:solidFill>
                          <a:latin typeface="Century Gothic" panose="020B0502020202020204" pitchFamily="34" charset="0"/>
                          <a:cs typeface="Franklin Gothic Medium"/>
                        </a:rPr>
                        <a:t> </a:t>
                      </a:r>
                      <a:r>
                        <a:rPr lang="ru-RU" sz="1100" b="1" u="none" spc="-5" dirty="0" smtClean="0">
                          <a:solidFill>
                            <a:schemeClr val="tx1"/>
                          </a:solidFill>
                          <a:latin typeface="Century Gothic" panose="020B0502020202020204" pitchFamily="34" charset="0"/>
                          <a:cs typeface="Franklin Gothic Medium"/>
                        </a:rPr>
                        <a:t>дороги города Невинномысска на 2020-2024 годы» </a:t>
                      </a:r>
                      <a:endParaRPr lang="ru-RU" sz="1100" b="1" u="none" dirty="0" smtClean="0">
                        <a:solidFill>
                          <a:schemeClr val="tx1"/>
                        </a:solidFill>
                        <a:latin typeface="Century Gothic" panose="020B0502020202020204" pitchFamily="34" charset="0"/>
                        <a:cs typeface="Franklin Gothic Medium"/>
                      </a:endParaRPr>
                    </a:p>
                  </a:txBody>
                  <a:tcPr marL="0" marR="0" marT="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marL="635" algn="ctr">
                        <a:lnSpc>
                          <a:spcPts val="1360"/>
                        </a:lnSpc>
                      </a:pPr>
                      <a:r>
                        <a:rPr lang="ru-RU" sz="1150" b="1" spc="-5" dirty="0" smtClean="0">
                          <a:latin typeface="Century Gothic" panose="020B0502020202020204" pitchFamily="34" charset="0"/>
                          <a:cs typeface="Cambria"/>
                        </a:rPr>
                        <a:t>283,4</a:t>
                      </a:r>
                      <a:endParaRPr sz="1150" dirty="0">
                        <a:latin typeface="Century Gothic" panose="020B0502020202020204" pitchFamily="34" charset="0"/>
                        <a:cs typeface="Cambria"/>
                      </a:endParaRPr>
                    </a:p>
                  </a:txBody>
                  <a:tcPr marL="0" marR="0" marT="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gn="ctr">
                        <a:lnSpc>
                          <a:spcPts val="1360"/>
                        </a:lnSpc>
                      </a:pPr>
                      <a:r>
                        <a:rPr lang="ru-RU" sz="1150" b="1" spc="-5" dirty="0" smtClean="0">
                          <a:latin typeface="Century Gothic" panose="020B0502020202020204" pitchFamily="34" charset="0"/>
                          <a:cs typeface="Cambria"/>
                        </a:rPr>
                        <a:t>466,9</a:t>
                      </a:r>
                      <a:endParaRPr sz="1150" dirty="0">
                        <a:latin typeface="Century Gothic" panose="020B0502020202020204" pitchFamily="34" charset="0"/>
                        <a:cs typeface="Cambria"/>
                      </a:endParaRPr>
                    </a:p>
                  </a:txBody>
                  <a:tcPr marL="0" marR="0" marT="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marL="2540" algn="ctr">
                        <a:lnSpc>
                          <a:spcPts val="1360"/>
                        </a:lnSpc>
                      </a:pPr>
                      <a:r>
                        <a:rPr lang="ru-RU" sz="1150" b="1" spc="-5" dirty="0" smtClean="0">
                          <a:latin typeface="Century Gothic" panose="020B0502020202020204" pitchFamily="34" charset="0"/>
                          <a:cs typeface="Cambria"/>
                        </a:rPr>
                        <a:t>283,2</a:t>
                      </a:r>
                      <a:endParaRPr sz="1150" dirty="0">
                        <a:latin typeface="Century Gothic" panose="020B0502020202020204" pitchFamily="34" charset="0"/>
                        <a:cs typeface="Cambria"/>
                      </a:endParaRPr>
                    </a:p>
                  </a:txBody>
                  <a:tcPr marL="0" marR="0" marT="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r>
              <a:tr h="474733">
                <a:tc>
                  <a:txBody>
                    <a:bodyPr/>
                    <a:lstStyle/>
                    <a:p>
                      <a:pPr marL="12065" marR="5080" algn="just">
                        <a:lnSpc>
                          <a:spcPct val="95600"/>
                        </a:lnSpc>
                        <a:spcBef>
                          <a:spcPts val="165"/>
                        </a:spcBef>
                      </a:pPr>
                      <a:r>
                        <a:rPr lang="ru-RU" sz="1000" dirty="0" smtClean="0">
                          <a:latin typeface="Century Gothic" panose="020B0502020202020204" pitchFamily="34" charset="0"/>
                        </a:rPr>
                        <a:t>П</a:t>
                      </a:r>
                      <a:r>
                        <a:rPr lang="ru-RU" sz="1200" dirty="0" smtClean="0">
                          <a:latin typeface="Century Gothic" panose="020B0502020202020204" pitchFamily="34" charset="0"/>
                        </a:rPr>
                        <a:t>одпрограмма «Повышение нормативного состояния дорожной сети города Невинномысска»</a:t>
                      </a:r>
                      <a:endParaRPr lang="ru-RU" sz="1200" dirty="0">
                        <a:latin typeface="Century Gothic" panose="020B0502020202020204" pitchFamily="34" charset="0"/>
                        <a:cs typeface="Times New Roman"/>
                      </a:endParaRPr>
                    </a:p>
                  </a:txBody>
                  <a:tcPr marL="0" marR="0" marT="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gn="ctr">
                        <a:lnSpc>
                          <a:spcPct val="100000"/>
                        </a:lnSpc>
                        <a:spcBef>
                          <a:spcPts val="60"/>
                        </a:spcBef>
                      </a:pPr>
                      <a:r>
                        <a:rPr lang="ru-RU" sz="1150" spc="-5" dirty="0" smtClean="0">
                          <a:latin typeface="Century Gothic" panose="020B0502020202020204" pitchFamily="34" charset="0"/>
                          <a:cs typeface="Cambria"/>
                        </a:rPr>
                        <a:t>282,7</a:t>
                      </a:r>
                      <a:endParaRPr sz="1150" dirty="0">
                        <a:latin typeface="Century Gothic" panose="020B0502020202020204" pitchFamily="34" charset="0"/>
                        <a:cs typeface="Cambria"/>
                      </a:endParaRPr>
                    </a:p>
                  </a:txBody>
                  <a:tcPr marL="0" marR="0" marT="762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algn="ctr">
                        <a:lnSpc>
                          <a:spcPct val="100000"/>
                        </a:lnSpc>
                        <a:spcBef>
                          <a:spcPts val="60"/>
                        </a:spcBef>
                      </a:pPr>
                      <a:r>
                        <a:rPr lang="ru-RU" sz="1150" spc="-5" dirty="0" smtClean="0">
                          <a:latin typeface="Century Gothic" panose="020B0502020202020204" pitchFamily="34" charset="0"/>
                          <a:cs typeface="Cambria"/>
                        </a:rPr>
                        <a:t>466,2</a:t>
                      </a:r>
                      <a:endParaRPr sz="1150" dirty="0">
                        <a:latin typeface="Century Gothic" panose="020B0502020202020204" pitchFamily="34" charset="0"/>
                        <a:cs typeface="Cambria"/>
                      </a:endParaRPr>
                    </a:p>
                  </a:txBody>
                  <a:tcPr marL="0" marR="0" marT="762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c>
                  <a:txBody>
                    <a:bodyPr/>
                    <a:lstStyle/>
                    <a:p>
                      <a:pPr marL="1270" algn="ctr">
                        <a:lnSpc>
                          <a:spcPct val="100000"/>
                        </a:lnSpc>
                        <a:spcBef>
                          <a:spcPts val="60"/>
                        </a:spcBef>
                      </a:pPr>
                      <a:r>
                        <a:rPr lang="ru-RU" sz="1150" spc="-5" dirty="0" smtClean="0">
                          <a:latin typeface="Century Gothic" panose="020B0502020202020204" pitchFamily="34" charset="0"/>
                          <a:cs typeface="Cambria"/>
                        </a:rPr>
                        <a:t>282,5</a:t>
                      </a:r>
                      <a:endParaRPr sz="1150" dirty="0">
                        <a:latin typeface="Century Gothic" panose="020B0502020202020204" pitchFamily="34" charset="0"/>
                        <a:cs typeface="Cambria"/>
                      </a:endParaRPr>
                    </a:p>
                  </a:txBody>
                  <a:tcPr marL="0" marR="0" marT="762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r>
              <a:tr h="475096">
                <a:tc>
                  <a:txBody>
                    <a:bodyPr/>
                    <a:lstStyle/>
                    <a:p>
                      <a:pPr marL="17780" marR="36830">
                        <a:lnSpc>
                          <a:spcPts val="1460"/>
                        </a:lnSpc>
                        <a:spcBef>
                          <a:spcPts val="20"/>
                        </a:spcBef>
                      </a:pPr>
                      <a:r>
                        <a:rPr lang="ru-RU" sz="1200" dirty="0" smtClean="0">
                          <a:solidFill>
                            <a:schemeClr val="tx1"/>
                          </a:solidFill>
                          <a:effectLst/>
                          <a:latin typeface="Century Gothic" panose="020B0502020202020204" pitchFamily="34" charset="0"/>
                          <a:ea typeface="+mn-ea"/>
                          <a:cs typeface="+mn-cs"/>
                        </a:rPr>
                        <a:t>Подпрограмма «Обеспечение безопасности дорожного движения»</a:t>
                      </a:r>
                      <a:endParaRPr sz="1200" dirty="0">
                        <a:latin typeface="Century Gothic" panose="020B0502020202020204" pitchFamily="34" charset="0"/>
                        <a:cs typeface="Cambria"/>
                      </a:endParaRPr>
                    </a:p>
                  </a:txBody>
                  <a:tcPr marL="0" marR="0" marT="254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gn="ctr">
                        <a:lnSpc>
                          <a:spcPct val="100000"/>
                        </a:lnSpc>
                        <a:spcBef>
                          <a:spcPts val="30"/>
                        </a:spcBef>
                      </a:pPr>
                      <a:endParaRPr sz="125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0,7</a:t>
                      </a:r>
                      <a:endParaRPr sz="1150" dirty="0">
                        <a:latin typeface="Century Gothic" panose="020B0502020202020204" pitchFamily="34" charset="0"/>
                        <a:cs typeface="Cambria"/>
                      </a:endParaRPr>
                    </a:p>
                  </a:txBody>
                  <a:tcPr marL="0" marR="0" marT="381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gn="ctr">
                        <a:lnSpc>
                          <a:spcPct val="100000"/>
                        </a:lnSpc>
                        <a:spcBef>
                          <a:spcPts val="30"/>
                        </a:spcBef>
                      </a:pPr>
                      <a:endParaRPr sz="125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0,7</a:t>
                      </a:r>
                      <a:endParaRPr sz="1150" dirty="0">
                        <a:latin typeface="Century Gothic" panose="020B0502020202020204" pitchFamily="34" charset="0"/>
                        <a:cs typeface="Cambria"/>
                      </a:endParaRPr>
                    </a:p>
                  </a:txBody>
                  <a:tcPr marL="0" marR="0" marT="381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gn="ctr">
                        <a:lnSpc>
                          <a:spcPct val="100000"/>
                        </a:lnSpc>
                        <a:spcBef>
                          <a:spcPts val="30"/>
                        </a:spcBef>
                      </a:pPr>
                      <a:endParaRPr sz="1250" dirty="0">
                        <a:latin typeface="Century Gothic" panose="020B0502020202020204" pitchFamily="34" charset="0"/>
                        <a:cs typeface="Times New Roman"/>
                      </a:endParaRPr>
                    </a:p>
                    <a:p>
                      <a:pPr marL="2540" algn="ctr">
                        <a:lnSpc>
                          <a:spcPct val="100000"/>
                        </a:lnSpc>
                      </a:pPr>
                      <a:r>
                        <a:rPr lang="ru-RU" sz="1150" spc="-5" dirty="0" smtClean="0">
                          <a:latin typeface="Century Gothic" panose="020B0502020202020204" pitchFamily="34" charset="0"/>
                          <a:cs typeface="Cambria"/>
                        </a:rPr>
                        <a:t>0,7</a:t>
                      </a:r>
                      <a:endParaRPr sz="1150" dirty="0">
                        <a:latin typeface="Century Gothic" panose="020B0502020202020204" pitchFamily="34" charset="0"/>
                        <a:cs typeface="Cambria"/>
                      </a:endParaRPr>
                    </a:p>
                  </a:txBody>
                  <a:tcPr marL="0" marR="0" marT="3810" marB="0" anchor="ctr">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r>
            </a:tbl>
          </a:graphicData>
        </a:graphic>
      </p:graphicFrame>
      <p:pic>
        <p:nvPicPr>
          <p:cNvPr id="26" name="Рисунок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5850" y="8013700"/>
            <a:ext cx="2156361" cy="2156361"/>
          </a:xfrm>
          <a:prstGeom prst="ellipse">
            <a:avLst/>
          </a:prstGeom>
          <a:ln>
            <a:noFill/>
          </a:ln>
          <a:effectLst>
            <a:softEdge rad="112500"/>
          </a:effectLst>
        </p:spPr>
      </p:pic>
      <p:sp>
        <p:nvSpPr>
          <p:cNvPr id="28" name="object 17"/>
          <p:cNvSpPr txBox="1"/>
          <p:nvPr/>
        </p:nvSpPr>
        <p:spPr>
          <a:xfrm>
            <a:off x="4083050" y="3813524"/>
            <a:ext cx="2734945" cy="552395"/>
          </a:xfrm>
          <a:prstGeom prst="rect">
            <a:avLst/>
          </a:prstGeom>
        </p:spPr>
        <p:txBody>
          <a:bodyPr vert="horz" wrap="square" lIns="0" tIns="20320" rIns="0" bIns="0" rtlCol="0">
            <a:spAutoFit/>
          </a:bodyPr>
          <a:lstStyle/>
          <a:p>
            <a:pPr marL="12700" marR="5080" indent="-635" algn="ctr">
              <a:lnSpc>
                <a:spcPct val="95800"/>
              </a:lnSpc>
              <a:spcBef>
                <a:spcPts val="160"/>
              </a:spcBef>
            </a:pPr>
            <a:r>
              <a:rPr lang="ru-RU" sz="1200" b="1" dirty="0" smtClean="0">
                <a:solidFill>
                  <a:schemeClr val="tx2"/>
                </a:solidFill>
                <a:latin typeface="Century Gothic" panose="020B0502020202020204" pitchFamily="34" charset="0"/>
              </a:rPr>
              <a:t>Подпрограмма «Обеспечение </a:t>
            </a:r>
            <a:r>
              <a:rPr lang="ru-RU" sz="1200" b="1" dirty="0">
                <a:solidFill>
                  <a:schemeClr val="tx2"/>
                </a:solidFill>
                <a:latin typeface="Century Gothic" panose="020B0502020202020204" pitchFamily="34" charset="0"/>
              </a:rPr>
              <a:t>безопасности дорожного движения»</a:t>
            </a:r>
            <a:endParaRPr sz="1200" b="1" dirty="0">
              <a:solidFill>
                <a:schemeClr val="tx2"/>
              </a:solidFill>
              <a:latin typeface="Century Gothic" panose="020B0502020202020204" pitchFamily="34" charset="0"/>
              <a:cs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6967" y="729487"/>
            <a:ext cx="6961505" cy="4975080"/>
          </a:xfrm>
          <a:prstGeom prst="rect">
            <a:avLst/>
          </a:prstGeom>
        </p:spPr>
        <p:txBody>
          <a:bodyPr vert="horz" wrap="square" lIns="0" tIns="12700" rIns="0" bIns="0" rtlCol="0">
            <a:spAutoFit/>
          </a:bodyPr>
          <a:lstStyle/>
          <a:p>
            <a:pPr marL="2233295">
              <a:lnSpc>
                <a:spcPct val="100000"/>
              </a:lnSpc>
              <a:spcBef>
                <a:spcPts val="100"/>
              </a:spcBef>
            </a:pPr>
            <a:r>
              <a:rPr sz="1800" b="1" u="sng" spc="-5" dirty="0">
                <a:solidFill>
                  <a:srgbClr val="964A7B"/>
                </a:solidFill>
                <a:latin typeface="Century Gothic" panose="020B0502020202020204" pitchFamily="34" charset="0"/>
                <a:cs typeface="Franklin Gothic Medium"/>
              </a:rPr>
              <a:t>МУНИЦИПАЛЬНЫЙ</a:t>
            </a:r>
            <a:r>
              <a:rPr sz="1800" b="1" u="sng" spc="-55" dirty="0">
                <a:solidFill>
                  <a:srgbClr val="964A7B"/>
                </a:solidFill>
                <a:latin typeface="Century Gothic" panose="020B0502020202020204" pitchFamily="34" charset="0"/>
                <a:cs typeface="Franklin Gothic Medium"/>
              </a:rPr>
              <a:t> </a:t>
            </a:r>
            <a:r>
              <a:rPr sz="1800" b="1" u="sng" spc="-5" dirty="0">
                <a:solidFill>
                  <a:srgbClr val="964A7B"/>
                </a:solidFill>
                <a:latin typeface="Century Gothic" panose="020B0502020202020204" pitchFamily="34" charset="0"/>
                <a:cs typeface="Franklin Gothic Medium"/>
              </a:rPr>
              <a:t>ДОЛГ</a:t>
            </a:r>
            <a:endParaRPr sz="1800" b="1" dirty="0">
              <a:latin typeface="Century Gothic" panose="020B0502020202020204" pitchFamily="34" charset="0"/>
              <a:cs typeface="Franklin Gothic Medium"/>
            </a:endParaRPr>
          </a:p>
          <a:p>
            <a:pPr indent="361950" algn="just"/>
            <a:endParaRPr lang="ru-RU" sz="1300" dirty="0" smtClean="0">
              <a:latin typeface="Century Gothic" panose="020B0502020202020204" pitchFamily="34" charset="0"/>
            </a:endParaRPr>
          </a:p>
          <a:p>
            <a:pPr indent="361950" algn="just"/>
            <a:r>
              <a:rPr lang="ru-RU" sz="1300" dirty="0" smtClean="0">
                <a:latin typeface="Century Gothic" panose="020B0502020202020204" pitchFamily="34" charset="0"/>
              </a:rPr>
              <a:t>Целями </a:t>
            </a:r>
            <a:r>
              <a:rPr lang="ru-RU" sz="1300" dirty="0">
                <a:latin typeface="Century Gothic" panose="020B0502020202020204" pitchFamily="34" charset="0"/>
              </a:rPr>
              <a:t>долговой политики города являются:</a:t>
            </a:r>
          </a:p>
          <a:p>
            <a:pPr indent="361950" algn="just"/>
            <a:r>
              <a:rPr lang="ru-RU" sz="1300" dirty="0">
                <a:latin typeface="Century Gothic" panose="020B0502020202020204" pitchFamily="34" charset="0"/>
              </a:rPr>
              <a:t>сохранение объема муниципального долга города на безопасном уровне;</a:t>
            </a:r>
          </a:p>
          <a:p>
            <a:pPr indent="361950" algn="just"/>
            <a:r>
              <a:rPr lang="ru-RU" sz="1300" dirty="0">
                <a:latin typeface="Century Gothic" panose="020B0502020202020204" pitchFamily="34" charset="0"/>
              </a:rPr>
              <a:t>диверсификация структуры муниципального долга;</a:t>
            </a:r>
          </a:p>
          <a:p>
            <a:pPr algn="just"/>
            <a:r>
              <a:rPr lang="ru-RU" sz="1300" dirty="0">
                <a:latin typeface="Century Gothic" panose="020B0502020202020204" pitchFamily="34" charset="0"/>
              </a:rPr>
              <a:t>своевременное погашение долговых обязательств города, имеющих сроки погашения в 2022 году и плановом периоде 2023 и 2024 годов;</a:t>
            </a:r>
          </a:p>
          <a:p>
            <a:pPr indent="361950" algn="just"/>
            <a:r>
              <a:rPr lang="ru-RU" sz="1300" dirty="0">
                <a:latin typeface="Century Gothic" panose="020B0502020202020204" pitchFamily="34" charset="0"/>
              </a:rPr>
              <a:t>минимизация расходов бюджета города по обслуживанию муниципального долга.</a:t>
            </a:r>
          </a:p>
          <a:p>
            <a:pPr marL="12700" marR="6985" indent="359410" algn="just">
              <a:lnSpc>
                <a:spcPct val="95800"/>
              </a:lnSpc>
            </a:pPr>
            <a:r>
              <a:rPr lang="ru-RU" sz="1300" spc="-10" dirty="0" smtClean="0">
                <a:latin typeface="Century Gothic" panose="020B0502020202020204" pitchFamily="34" charset="0"/>
                <a:cs typeface="Times New Roman"/>
              </a:rPr>
              <a:t>Объем муниципального долга</a:t>
            </a:r>
            <a:r>
              <a:rPr sz="1300" spc="-5"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города Невинномысска</a:t>
            </a:r>
            <a:r>
              <a:rPr sz="1300" spc="-5"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по состоянию</a:t>
            </a:r>
            <a:r>
              <a:rPr sz="1300" spc="-5"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на</a:t>
            </a:r>
            <a:r>
              <a:rPr sz="1300" spc="-5" dirty="0" smtClean="0">
                <a:latin typeface="Century Gothic" panose="020B0502020202020204" pitchFamily="34" charset="0"/>
                <a:cs typeface="Times New Roman"/>
              </a:rPr>
              <a:t> 01.01.202</a:t>
            </a:r>
            <a:r>
              <a:rPr lang="ru-RU" sz="1300" spc="-5" dirty="0" smtClean="0">
                <a:latin typeface="Century Gothic" panose="020B0502020202020204" pitchFamily="34" charset="0"/>
                <a:cs typeface="Times New Roman"/>
              </a:rPr>
              <a:t>2</a:t>
            </a:r>
            <a:r>
              <a:rPr sz="1300" spc="-5"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составил</a:t>
            </a:r>
            <a:r>
              <a:rPr sz="1300" spc="-5"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200 млн</a:t>
            </a:r>
            <a:r>
              <a:rPr sz="1300" spc="-5" dirty="0" smtClean="0">
                <a:latin typeface="Century Gothic" panose="020B0502020202020204" pitchFamily="34" charset="0"/>
                <a:cs typeface="Times New Roman"/>
              </a:rPr>
              <a:t>.  </a:t>
            </a:r>
            <a:r>
              <a:rPr lang="ru-RU" sz="1300" spc="-10" dirty="0" smtClean="0">
                <a:latin typeface="Century Gothic" panose="020B0502020202020204" pitchFamily="34" charset="0"/>
                <a:cs typeface="Times New Roman"/>
              </a:rPr>
              <a:t>рублей</a:t>
            </a:r>
            <a:r>
              <a:rPr sz="1300" spc="-10" dirty="0" smtClean="0">
                <a:latin typeface="Century Gothic" panose="020B0502020202020204" pitchFamily="34" charset="0"/>
                <a:cs typeface="Times New Roman"/>
              </a:rPr>
              <a:t> </a:t>
            </a:r>
            <a:r>
              <a:rPr sz="1300" spc="-5" dirty="0" smtClean="0">
                <a:latin typeface="Century Gothic" panose="020B0502020202020204" pitchFamily="34" charset="0"/>
                <a:cs typeface="Times New Roman"/>
              </a:rPr>
              <a:t>(</a:t>
            </a:r>
            <a:r>
              <a:rPr lang="ru-RU" sz="1300" spc="-5" dirty="0" smtClean="0">
                <a:latin typeface="Century Gothic" panose="020B0502020202020204" pitchFamily="34" charset="0"/>
                <a:cs typeface="Times New Roman"/>
              </a:rPr>
              <a:t>16,7</a:t>
            </a:r>
            <a:r>
              <a:rPr sz="1300" spc="-5" dirty="0" smtClean="0">
                <a:latin typeface="Century Gothic" panose="020B0502020202020204" pitchFamily="34" charset="0"/>
                <a:cs typeface="Times New Roman"/>
              </a:rPr>
              <a:t>% </a:t>
            </a:r>
            <a:r>
              <a:rPr sz="1300" spc="-5" dirty="0">
                <a:latin typeface="Century Gothic" panose="020B0502020202020204" pitchFamily="34" charset="0"/>
                <a:cs typeface="Times New Roman"/>
              </a:rPr>
              <a:t>к </a:t>
            </a:r>
            <a:r>
              <a:rPr lang="ru-RU" sz="1300" spc="-5" dirty="0" smtClean="0">
                <a:latin typeface="Century Gothic" panose="020B0502020202020204" pitchFamily="34" charset="0"/>
                <a:cs typeface="Times New Roman"/>
              </a:rPr>
              <a:t>собственным</a:t>
            </a:r>
            <a:r>
              <a:rPr sz="1300" spc="-5"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доходам</a:t>
            </a:r>
            <a:r>
              <a:rPr sz="1300" spc="-5"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бюджета</a:t>
            </a:r>
            <a:endParaRPr sz="1300" dirty="0">
              <a:latin typeface="Century Gothic" panose="020B0502020202020204" pitchFamily="34" charset="0"/>
              <a:cs typeface="Times New Roman"/>
            </a:endParaRPr>
          </a:p>
          <a:p>
            <a:pPr marL="12700" marR="9525" indent="359410" algn="just">
              <a:lnSpc>
                <a:spcPts val="1500"/>
              </a:lnSpc>
              <a:spcBef>
                <a:spcPts val="25"/>
              </a:spcBef>
            </a:pPr>
            <a:r>
              <a:rPr lang="ru-RU" sz="1300" spc="-5" dirty="0" smtClean="0">
                <a:latin typeface="Century Gothic" panose="020B0502020202020204" pitchFamily="34" charset="0"/>
                <a:cs typeface="Times New Roman"/>
              </a:rPr>
              <a:t>Верхний</a:t>
            </a:r>
            <a:r>
              <a:rPr sz="1300" spc="-5"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предел</a:t>
            </a:r>
            <a:r>
              <a:rPr sz="1300" spc="-5"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муниципального</a:t>
            </a:r>
            <a:r>
              <a:rPr sz="1300" spc="-5"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внутреннего долга</a:t>
            </a:r>
            <a:r>
              <a:rPr sz="1300" spc="-5"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на</a:t>
            </a:r>
            <a:r>
              <a:rPr sz="1300" spc="-5" dirty="0" smtClean="0">
                <a:latin typeface="Century Gothic" panose="020B0502020202020204" pitchFamily="34" charset="0"/>
                <a:cs typeface="Times New Roman"/>
              </a:rPr>
              <a:t> </a:t>
            </a:r>
            <a:r>
              <a:rPr sz="1300" dirty="0" smtClean="0">
                <a:latin typeface="Century Gothic" panose="020B0502020202020204" pitchFamily="34" charset="0"/>
                <a:cs typeface="Times New Roman"/>
              </a:rPr>
              <a:t>202</a:t>
            </a:r>
            <a:r>
              <a:rPr lang="ru-RU" sz="1300" dirty="0" smtClean="0">
                <a:latin typeface="Century Gothic" panose="020B0502020202020204" pitchFamily="34" charset="0"/>
                <a:cs typeface="Times New Roman"/>
              </a:rPr>
              <a:t>2</a:t>
            </a:r>
            <a:r>
              <a:rPr sz="1300" dirty="0" smtClean="0">
                <a:latin typeface="Century Gothic" panose="020B0502020202020204" pitchFamily="34" charset="0"/>
                <a:cs typeface="Times New Roman"/>
              </a:rPr>
              <a:t> </a:t>
            </a:r>
            <a:r>
              <a:rPr sz="1300" spc="-5" dirty="0">
                <a:latin typeface="Century Gothic" panose="020B0502020202020204" pitchFamily="34" charset="0"/>
                <a:cs typeface="Times New Roman"/>
              </a:rPr>
              <a:t>год и </a:t>
            </a:r>
            <a:r>
              <a:rPr lang="ru-RU" sz="1300" spc="-5" dirty="0" smtClean="0">
                <a:latin typeface="Century Gothic" panose="020B0502020202020204" pitchFamily="34" charset="0"/>
                <a:cs typeface="Times New Roman"/>
              </a:rPr>
              <a:t>на</a:t>
            </a:r>
            <a:r>
              <a:rPr sz="1300" spc="-5"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плановый</a:t>
            </a:r>
            <a:r>
              <a:rPr sz="1300" spc="-5"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период</a:t>
            </a:r>
            <a:r>
              <a:rPr sz="1300" spc="-5" dirty="0" smtClean="0">
                <a:latin typeface="Century Gothic" panose="020B0502020202020204" pitchFamily="34" charset="0"/>
                <a:cs typeface="Times New Roman"/>
              </a:rPr>
              <a:t> 202</a:t>
            </a:r>
            <a:r>
              <a:rPr lang="ru-RU" sz="1300" spc="-5" dirty="0" smtClean="0">
                <a:latin typeface="Century Gothic" panose="020B0502020202020204" pitchFamily="34" charset="0"/>
                <a:cs typeface="Times New Roman"/>
              </a:rPr>
              <a:t>3</a:t>
            </a:r>
            <a:r>
              <a:rPr sz="1300" spc="-5" dirty="0" smtClean="0">
                <a:latin typeface="Century Gothic" panose="020B0502020202020204" pitchFamily="34" charset="0"/>
                <a:cs typeface="Times New Roman"/>
              </a:rPr>
              <a:t> </a:t>
            </a:r>
            <a:r>
              <a:rPr sz="1300" spc="-5" dirty="0">
                <a:latin typeface="Century Gothic" panose="020B0502020202020204" pitchFamily="34" charset="0"/>
                <a:cs typeface="Times New Roman"/>
              </a:rPr>
              <a:t>и </a:t>
            </a:r>
            <a:r>
              <a:rPr sz="1300" spc="-5" dirty="0" smtClean="0">
                <a:latin typeface="Century Gothic" panose="020B0502020202020204" pitchFamily="34" charset="0"/>
                <a:cs typeface="Times New Roman"/>
              </a:rPr>
              <a:t>202</a:t>
            </a:r>
            <a:r>
              <a:rPr lang="ru-RU" sz="1300" spc="-5" dirty="0" smtClean="0">
                <a:latin typeface="Century Gothic" panose="020B0502020202020204" pitchFamily="34" charset="0"/>
                <a:cs typeface="Times New Roman"/>
              </a:rPr>
              <a:t>4</a:t>
            </a:r>
            <a:r>
              <a:rPr sz="1300" spc="-5" dirty="0" smtClean="0">
                <a:latin typeface="Century Gothic" panose="020B0502020202020204" pitchFamily="34" charset="0"/>
                <a:cs typeface="Times New Roman"/>
              </a:rPr>
              <a:t> </a:t>
            </a:r>
            <a:r>
              <a:rPr sz="1300" spc="-5" dirty="0">
                <a:latin typeface="Century Gothic" panose="020B0502020202020204" pitchFamily="34" charset="0"/>
                <a:cs typeface="Times New Roman"/>
              </a:rPr>
              <a:t>годов  прогнозируется в</a:t>
            </a:r>
            <a:r>
              <a:rPr sz="1300" spc="-50" dirty="0">
                <a:latin typeface="Century Gothic" panose="020B0502020202020204" pitchFamily="34" charset="0"/>
                <a:cs typeface="Times New Roman"/>
              </a:rPr>
              <a:t> </a:t>
            </a:r>
            <a:r>
              <a:rPr sz="1300" spc="-5" dirty="0">
                <a:latin typeface="Century Gothic" panose="020B0502020202020204" pitchFamily="34" charset="0"/>
                <a:cs typeface="Times New Roman"/>
              </a:rPr>
              <a:t>объеме:</a:t>
            </a:r>
            <a:endParaRPr sz="1300" dirty="0">
              <a:latin typeface="Century Gothic" panose="020B0502020202020204" pitchFamily="34" charset="0"/>
              <a:cs typeface="Times New Roman"/>
            </a:endParaRPr>
          </a:p>
          <a:p>
            <a:pPr marL="355600">
              <a:lnSpc>
                <a:spcPts val="1425"/>
              </a:lnSpc>
            </a:pPr>
            <a:r>
              <a:rPr lang="ru-RU" sz="1300" spc="-5" dirty="0" smtClean="0">
                <a:latin typeface="Century Gothic" panose="020B0502020202020204" pitchFamily="34" charset="0"/>
                <a:cs typeface="Times New Roman"/>
              </a:rPr>
              <a:t>по состоянию</a:t>
            </a:r>
            <a:r>
              <a:rPr sz="1300" spc="-5"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на</a:t>
            </a:r>
            <a:r>
              <a:rPr sz="1300" spc="-5" dirty="0" smtClean="0">
                <a:latin typeface="Century Gothic" panose="020B0502020202020204" pitchFamily="34" charset="0"/>
                <a:cs typeface="Times New Roman"/>
              </a:rPr>
              <a:t> 01.01.202</a:t>
            </a:r>
            <a:r>
              <a:rPr lang="ru-RU" sz="1300" spc="-5" dirty="0" smtClean="0">
                <a:latin typeface="Century Gothic" panose="020B0502020202020204" pitchFamily="34" charset="0"/>
                <a:cs typeface="Times New Roman"/>
              </a:rPr>
              <a:t>3</a:t>
            </a:r>
            <a:r>
              <a:rPr sz="1300" spc="-5" dirty="0" smtClean="0">
                <a:latin typeface="Century Gothic" panose="020B0502020202020204" pitchFamily="34" charset="0"/>
                <a:cs typeface="Times New Roman"/>
              </a:rPr>
              <a:t> </a:t>
            </a:r>
            <a:r>
              <a:rPr sz="1300" spc="-5" dirty="0">
                <a:latin typeface="Century Gothic" panose="020B0502020202020204" pitchFamily="34" charset="0"/>
                <a:cs typeface="Times New Roman"/>
              </a:rPr>
              <a:t>– </a:t>
            </a:r>
            <a:r>
              <a:rPr lang="ru-RU" sz="1300" dirty="0" smtClean="0">
                <a:latin typeface="Century Gothic" panose="020B0502020202020204" pitchFamily="34" charset="0"/>
                <a:cs typeface="Times New Roman"/>
              </a:rPr>
              <a:t>383,1</a:t>
            </a:r>
            <a:r>
              <a:rPr sz="1300" spc="-5" dirty="0" smtClean="0">
                <a:latin typeface="Century Gothic" panose="020B0502020202020204" pitchFamily="34" charset="0"/>
                <a:cs typeface="Times New Roman"/>
              </a:rPr>
              <a:t> </a:t>
            </a:r>
            <a:r>
              <a:rPr sz="1300" spc="-5" dirty="0">
                <a:latin typeface="Century Gothic" panose="020B0502020202020204" pitchFamily="34" charset="0"/>
                <a:cs typeface="Times New Roman"/>
              </a:rPr>
              <a:t>млн.</a:t>
            </a:r>
            <a:r>
              <a:rPr sz="1300" spc="80" dirty="0">
                <a:latin typeface="Century Gothic" panose="020B0502020202020204" pitchFamily="34" charset="0"/>
                <a:cs typeface="Times New Roman"/>
              </a:rPr>
              <a:t> </a:t>
            </a:r>
            <a:r>
              <a:rPr sz="1300" spc="-10" dirty="0">
                <a:latin typeface="Century Gothic" panose="020B0502020202020204" pitchFamily="34" charset="0"/>
                <a:cs typeface="Times New Roman"/>
              </a:rPr>
              <a:t>рублей;</a:t>
            </a:r>
            <a:endParaRPr sz="1300" dirty="0">
              <a:latin typeface="Century Gothic" panose="020B0502020202020204" pitchFamily="34" charset="0"/>
              <a:cs typeface="Times New Roman"/>
            </a:endParaRPr>
          </a:p>
          <a:p>
            <a:pPr marL="355600">
              <a:lnSpc>
                <a:spcPts val="1495"/>
              </a:lnSpc>
            </a:pPr>
            <a:r>
              <a:rPr lang="ru-RU" sz="1300" spc="-5" dirty="0" smtClean="0">
                <a:latin typeface="Century Gothic" panose="020B0502020202020204" pitchFamily="34" charset="0"/>
                <a:cs typeface="Times New Roman"/>
              </a:rPr>
              <a:t>по состоянию</a:t>
            </a:r>
            <a:r>
              <a:rPr sz="1300" spc="-5"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на</a:t>
            </a:r>
            <a:r>
              <a:rPr sz="1300" spc="-5" dirty="0" smtClean="0">
                <a:latin typeface="Century Gothic" panose="020B0502020202020204" pitchFamily="34" charset="0"/>
                <a:cs typeface="Times New Roman"/>
              </a:rPr>
              <a:t> 01.01.202</a:t>
            </a:r>
            <a:r>
              <a:rPr lang="ru-RU" sz="1300" spc="-5" dirty="0" smtClean="0">
                <a:latin typeface="Century Gothic" panose="020B0502020202020204" pitchFamily="34" charset="0"/>
                <a:cs typeface="Times New Roman"/>
              </a:rPr>
              <a:t>4</a:t>
            </a:r>
            <a:r>
              <a:rPr sz="1300" spc="-5" dirty="0" smtClean="0">
                <a:latin typeface="Century Gothic" panose="020B0502020202020204" pitchFamily="34" charset="0"/>
                <a:cs typeface="Times New Roman"/>
              </a:rPr>
              <a:t> </a:t>
            </a:r>
            <a:r>
              <a:rPr sz="1300" spc="-5" dirty="0">
                <a:latin typeface="Century Gothic" panose="020B0502020202020204" pitchFamily="34" charset="0"/>
                <a:cs typeface="Times New Roman"/>
              </a:rPr>
              <a:t>– </a:t>
            </a:r>
            <a:r>
              <a:rPr lang="ru-RU" sz="1300" dirty="0" smtClean="0">
                <a:latin typeface="Century Gothic" panose="020B0502020202020204" pitchFamily="34" charset="0"/>
                <a:cs typeface="Times New Roman"/>
              </a:rPr>
              <a:t>424,8 </a:t>
            </a:r>
            <a:r>
              <a:rPr lang="ru-RU" sz="1300" spc="-5" dirty="0" smtClean="0">
                <a:latin typeface="Century Gothic" panose="020B0502020202020204" pitchFamily="34" charset="0"/>
                <a:cs typeface="Times New Roman"/>
              </a:rPr>
              <a:t>млн</a:t>
            </a:r>
            <a:r>
              <a:rPr sz="1300" spc="-5" dirty="0" smtClean="0">
                <a:latin typeface="Century Gothic" panose="020B0502020202020204" pitchFamily="34" charset="0"/>
                <a:cs typeface="Times New Roman"/>
              </a:rPr>
              <a:t>.</a:t>
            </a:r>
            <a:r>
              <a:rPr sz="1300" spc="75" dirty="0" smtClean="0">
                <a:latin typeface="Century Gothic" panose="020B0502020202020204" pitchFamily="34" charset="0"/>
                <a:cs typeface="Times New Roman"/>
              </a:rPr>
              <a:t> </a:t>
            </a:r>
            <a:r>
              <a:rPr sz="1300" spc="-10" dirty="0">
                <a:latin typeface="Century Gothic" panose="020B0502020202020204" pitchFamily="34" charset="0"/>
                <a:cs typeface="Times New Roman"/>
              </a:rPr>
              <a:t>рублей;</a:t>
            </a:r>
            <a:endParaRPr sz="1300" dirty="0">
              <a:latin typeface="Century Gothic" panose="020B0502020202020204" pitchFamily="34" charset="0"/>
              <a:cs typeface="Times New Roman"/>
            </a:endParaRPr>
          </a:p>
          <a:p>
            <a:pPr marL="355600">
              <a:lnSpc>
                <a:spcPts val="1495"/>
              </a:lnSpc>
            </a:pPr>
            <a:r>
              <a:rPr lang="ru-RU" sz="1300" spc="-5" dirty="0" smtClean="0">
                <a:latin typeface="Century Gothic" panose="020B0502020202020204" pitchFamily="34" charset="0"/>
                <a:cs typeface="Times New Roman"/>
              </a:rPr>
              <a:t>по состоянию</a:t>
            </a:r>
            <a:r>
              <a:rPr sz="1300" spc="-5"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на</a:t>
            </a:r>
            <a:r>
              <a:rPr sz="1300" spc="-5" dirty="0" smtClean="0">
                <a:latin typeface="Century Gothic" panose="020B0502020202020204" pitchFamily="34" charset="0"/>
                <a:cs typeface="Times New Roman"/>
              </a:rPr>
              <a:t> 01.01.202</a:t>
            </a:r>
            <a:r>
              <a:rPr lang="ru-RU" sz="1300" spc="-5" dirty="0" smtClean="0">
                <a:latin typeface="Century Gothic" panose="020B0502020202020204" pitchFamily="34" charset="0"/>
                <a:cs typeface="Times New Roman"/>
              </a:rPr>
              <a:t>5</a:t>
            </a:r>
            <a:r>
              <a:rPr sz="1300" spc="-5" dirty="0" smtClean="0">
                <a:latin typeface="Century Gothic" panose="020B0502020202020204" pitchFamily="34" charset="0"/>
                <a:cs typeface="Times New Roman"/>
              </a:rPr>
              <a:t> </a:t>
            </a:r>
            <a:r>
              <a:rPr sz="1300" spc="-5" dirty="0">
                <a:latin typeface="Century Gothic" panose="020B0502020202020204" pitchFamily="34" charset="0"/>
                <a:cs typeface="Times New Roman"/>
              </a:rPr>
              <a:t>– </a:t>
            </a:r>
            <a:r>
              <a:rPr lang="ru-RU" sz="1300" dirty="0" smtClean="0">
                <a:latin typeface="Century Gothic" panose="020B0502020202020204" pitchFamily="34" charset="0"/>
                <a:cs typeface="Times New Roman"/>
              </a:rPr>
              <a:t>414,4</a:t>
            </a:r>
            <a:r>
              <a:rPr sz="1300" spc="-5" dirty="0" smtClean="0">
                <a:latin typeface="Century Gothic" panose="020B0502020202020204" pitchFamily="34" charset="0"/>
                <a:cs typeface="Times New Roman"/>
              </a:rPr>
              <a:t> </a:t>
            </a:r>
            <a:r>
              <a:rPr sz="1300" spc="-5" dirty="0">
                <a:latin typeface="Century Gothic" panose="020B0502020202020204" pitchFamily="34" charset="0"/>
                <a:cs typeface="Times New Roman"/>
              </a:rPr>
              <a:t>млн.</a:t>
            </a:r>
            <a:r>
              <a:rPr sz="1300" spc="75" dirty="0">
                <a:latin typeface="Century Gothic" panose="020B0502020202020204" pitchFamily="34" charset="0"/>
                <a:cs typeface="Times New Roman"/>
              </a:rPr>
              <a:t> </a:t>
            </a:r>
            <a:r>
              <a:rPr sz="1300" spc="-10" dirty="0">
                <a:latin typeface="Century Gothic" panose="020B0502020202020204" pitchFamily="34" charset="0"/>
                <a:cs typeface="Times New Roman"/>
              </a:rPr>
              <a:t>рублей.</a:t>
            </a:r>
            <a:endParaRPr sz="1300" dirty="0">
              <a:latin typeface="Century Gothic" panose="020B0502020202020204" pitchFamily="34" charset="0"/>
              <a:cs typeface="Times New Roman"/>
            </a:endParaRPr>
          </a:p>
          <a:p>
            <a:pPr marL="12700" marR="8890" indent="359410" algn="just">
              <a:lnSpc>
                <a:spcPts val="1490"/>
              </a:lnSpc>
              <a:spcBef>
                <a:spcPts val="5"/>
              </a:spcBef>
            </a:pPr>
            <a:r>
              <a:rPr lang="ru-RU" sz="1300" spc="-10" dirty="0" smtClean="0">
                <a:latin typeface="Century Gothic" panose="020B0502020202020204" pitchFamily="34" charset="0"/>
                <a:cs typeface="Times New Roman"/>
              </a:rPr>
              <a:t>Объем</a:t>
            </a:r>
            <a:r>
              <a:rPr sz="1300" spc="-10" dirty="0" smtClean="0">
                <a:latin typeface="Century Gothic" panose="020B0502020202020204" pitchFamily="34" charset="0"/>
                <a:cs typeface="Times New Roman"/>
              </a:rPr>
              <a:t> </a:t>
            </a:r>
            <a:r>
              <a:rPr sz="1300" spc="-5" dirty="0">
                <a:latin typeface="Century Gothic" panose="020B0502020202020204" pitchFamily="34" charset="0"/>
                <a:cs typeface="Times New Roman"/>
              </a:rPr>
              <a:t>муниципального долга и </a:t>
            </a:r>
            <a:r>
              <a:rPr sz="1300" dirty="0">
                <a:latin typeface="Century Gothic" panose="020B0502020202020204" pitchFamily="34" charset="0"/>
                <a:cs typeface="Times New Roman"/>
              </a:rPr>
              <a:t>расходы </a:t>
            </a:r>
            <a:r>
              <a:rPr sz="1300" spc="-5" dirty="0">
                <a:latin typeface="Century Gothic" panose="020B0502020202020204" pitchFamily="34" charset="0"/>
                <a:cs typeface="Times New Roman"/>
              </a:rPr>
              <a:t>на обслуживание предусмотрены в пределах  ограничений,    установленных   Бюджетным   кодексом    </a:t>
            </a:r>
            <a:r>
              <a:rPr sz="1250" spc="-5" dirty="0">
                <a:latin typeface="Century Gothic" panose="020B0502020202020204" pitchFamily="34" charset="0"/>
                <a:cs typeface="Times New Roman"/>
              </a:rPr>
              <a:t>Российской    Федерации</a:t>
            </a:r>
            <a:r>
              <a:rPr sz="1300" spc="-5" dirty="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Погашение</a:t>
            </a:r>
            <a:r>
              <a:rPr sz="1300" spc="-5" dirty="0" smtClean="0">
                <a:latin typeface="Century Gothic" panose="020B0502020202020204" pitchFamily="34" charset="0"/>
                <a:cs typeface="Times New Roman"/>
              </a:rPr>
              <a:t> </a:t>
            </a:r>
            <a:r>
              <a:rPr sz="1300" spc="55" dirty="0" smtClean="0">
                <a:latin typeface="Century Gothic" panose="020B0502020202020204" pitchFamily="34" charset="0"/>
                <a:cs typeface="Times New Roman"/>
              </a:rPr>
              <a:t> </a:t>
            </a:r>
            <a:r>
              <a:rPr sz="1300" spc="-5" dirty="0" smtClean="0">
                <a:latin typeface="Century Gothic" panose="020B0502020202020204" pitchFamily="34" charset="0"/>
                <a:cs typeface="Times New Roman"/>
              </a:rPr>
              <a:t>и</a:t>
            </a:r>
            <a:r>
              <a:rPr lang="ru-RU" sz="1300" dirty="0">
                <a:latin typeface="Century Gothic" panose="020B0502020202020204" pitchFamily="34" charset="0"/>
                <a:cs typeface="Times New Roman"/>
              </a:rPr>
              <a:t> </a:t>
            </a:r>
            <a:r>
              <a:rPr lang="ru-RU" sz="1300" spc="-10" dirty="0" smtClean="0">
                <a:latin typeface="Century Gothic" panose="020B0502020202020204" pitchFamily="34" charset="0"/>
                <a:cs typeface="Times New Roman"/>
              </a:rPr>
              <a:t>обслуживание</a:t>
            </a:r>
            <a:r>
              <a:rPr sz="1300" spc="-10" dirty="0" smtClean="0">
                <a:latin typeface="Century Gothic" panose="020B0502020202020204" pitchFamily="34" charset="0"/>
                <a:cs typeface="Times New Roman"/>
              </a:rPr>
              <a:t> </a:t>
            </a:r>
            <a:r>
              <a:rPr sz="1300" spc="-5" dirty="0">
                <a:latin typeface="Century Gothic" panose="020B0502020202020204" pitchFamily="34" charset="0"/>
                <a:cs typeface="Times New Roman"/>
              </a:rPr>
              <a:t>муниципального долга </a:t>
            </a:r>
            <a:r>
              <a:rPr sz="1300" dirty="0">
                <a:latin typeface="Century Gothic" panose="020B0502020202020204" pitchFamily="34" charset="0"/>
                <a:cs typeface="Times New Roman"/>
              </a:rPr>
              <a:t>будет </a:t>
            </a:r>
            <a:r>
              <a:rPr sz="1300" spc="-5" dirty="0">
                <a:latin typeface="Century Gothic" panose="020B0502020202020204" pitchFamily="34" charset="0"/>
                <a:cs typeface="Times New Roman"/>
              </a:rPr>
              <a:t>осуществляться в </a:t>
            </a:r>
            <a:r>
              <a:rPr lang="ru-RU" sz="1300" spc="-5" dirty="0" smtClean="0">
                <a:latin typeface="Century Gothic" panose="020B0502020202020204" pitchFamily="34" charset="0"/>
                <a:cs typeface="Times New Roman"/>
              </a:rPr>
              <a:t>течение</a:t>
            </a:r>
            <a:r>
              <a:rPr sz="1300" spc="-5" dirty="0" smtClean="0">
                <a:latin typeface="Century Gothic" panose="020B0502020202020204" pitchFamily="34" charset="0"/>
                <a:cs typeface="Times New Roman"/>
              </a:rPr>
              <a:t> 202</a:t>
            </a:r>
            <a:r>
              <a:rPr lang="ru-RU" sz="1300" spc="-5" dirty="0" smtClean="0">
                <a:latin typeface="Century Gothic" panose="020B0502020202020204" pitchFamily="34" charset="0"/>
                <a:cs typeface="Times New Roman"/>
              </a:rPr>
              <a:t>2</a:t>
            </a:r>
            <a:r>
              <a:rPr sz="1300" spc="-5"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года</a:t>
            </a:r>
            <a:r>
              <a:rPr sz="1300" spc="-5" dirty="0" smtClean="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и планового периода</a:t>
            </a:r>
            <a:r>
              <a:rPr sz="1300" spc="35" dirty="0" smtClean="0">
                <a:latin typeface="Century Gothic" panose="020B0502020202020204" pitchFamily="34" charset="0"/>
                <a:cs typeface="Times New Roman"/>
              </a:rPr>
              <a:t> </a:t>
            </a:r>
            <a:r>
              <a:rPr sz="1300" spc="-5" dirty="0" smtClean="0">
                <a:latin typeface="Century Gothic" panose="020B0502020202020204" pitchFamily="34" charset="0"/>
                <a:cs typeface="Times New Roman"/>
              </a:rPr>
              <a:t>202</a:t>
            </a:r>
            <a:r>
              <a:rPr lang="ru-RU" sz="1300" spc="-5" dirty="0" smtClean="0">
                <a:latin typeface="Century Gothic" panose="020B0502020202020204" pitchFamily="34" charset="0"/>
                <a:cs typeface="Times New Roman"/>
              </a:rPr>
              <a:t>3</a:t>
            </a:r>
            <a:r>
              <a:rPr sz="1300" spc="50" dirty="0" smtClean="0">
                <a:latin typeface="Century Gothic" panose="020B0502020202020204" pitchFamily="34" charset="0"/>
                <a:cs typeface="Times New Roman"/>
              </a:rPr>
              <a:t> </a:t>
            </a:r>
            <a:r>
              <a:rPr sz="1300" spc="-5" dirty="0">
                <a:latin typeface="Century Gothic" panose="020B0502020202020204" pitchFamily="34" charset="0"/>
                <a:cs typeface="Times New Roman"/>
              </a:rPr>
              <a:t>и</a:t>
            </a:r>
            <a:r>
              <a:rPr sz="1300" spc="40" dirty="0">
                <a:latin typeface="Century Gothic" panose="020B0502020202020204" pitchFamily="34" charset="0"/>
                <a:cs typeface="Times New Roman"/>
              </a:rPr>
              <a:t> </a:t>
            </a:r>
            <a:r>
              <a:rPr sz="1300" spc="-5" dirty="0" smtClean="0">
                <a:latin typeface="Century Gothic" panose="020B0502020202020204" pitchFamily="34" charset="0"/>
                <a:cs typeface="Times New Roman"/>
              </a:rPr>
              <a:t>202</a:t>
            </a:r>
            <a:r>
              <a:rPr lang="ru-RU" sz="1300" spc="-5" dirty="0" smtClean="0">
                <a:latin typeface="Century Gothic" panose="020B0502020202020204" pitchFamily="34" charset="0"/>
                <a:cs typeface="Times New Roman"/>
              </a:rPr>
              <a:t>4</a:t>
            </a:r>
            <a:r>
              <a:rPr sz="1300" spc="60" dirty="0" smtClean="0">
                <a:latin typeface="Century Gothic" panose="020B0502020202020204" pitchFamily="34" charset="0"/>
                <a:cs typeface="Times New Roman"/>
              </a:rPr>
              <a:t> </a:t>
            </a:r>
            <a:r>
              <a:rPr sz="1300" spc="-5" dirty="0">
                <a:latin typeface="Century Gothic" panose="020B0502020202020204" pitchFamily="34" charset="0"/>
                <a:cs typeface="Times New Roman"/>
              </a:rPr>
              <a:t>годов</a:t>
            </a:r>
            <a:r>
              <a:rPr sz="1300" spc="40" dirty="0">
                <a:latin typeface="Century Gothic" panose="020B0502020202020204" pitchFamily="34" charset="0"/>
                <a:cs typeface="Times New Roman"/>
              </a:rPr>
              <a:t> </a:t>
            </a:r>
            <a:r>
              <a:rPr sz="1300" spc="-5" dirty="0">
                <a:latin typeface="Century Gothic" panose="020B0502020202020204" pitchFamily="34" charset="0"/>
                <a:cs typeface="Times New Roman"/>
              </a:rPr>
              <a:t>с</a:t>
            </a:r>
            <a:r>
              <a:rPr sz="1300" spc="50" dirty="0">
                <a:latin typeface="Century Gothic" panose="020B0502020202020204" pitchFamily="34" charset="0"/>
                <a:cs typeface="Times New Roman"/>
              </a:rPr>
              <a:t> </a:t>
            </a:r>
            <a:r>
              <a:rPr sz="1300" spc="-5" dirty="0">
                <a:latin typeface="Century Gothic" panose="020B0502020202020204" pitchFamily="34" charset="0"/>
                <a:cs typeface="Times New Roman"/>
              </a:rPr>
              <a:t>безусловным</a:t>
            </a:r>
            <a:r>
              <a:rPr sz="1300" spc="50" dirty="0">
                <a:latin typeface="Century Gothic" panose="020B0502020202020204" pitchFamily="34" charset="0"/>
                <a:cs typeface="Times New Roman"/>
              </a:rPr>
              <a:t> </a:t>
            </a:r>
            <a:r>
              <a:rPr sz="1300" spc="-10" dirty="0">
                <a:latin typeface="Century Gothic" panose="020B0502020202020204" pitchFamily="34" charset="0"/>
                <a:cs typeface="Times New Roman"/>
              </a:rPr>
              <a:t>выполнением</a:t>
            </a:r>
            <a:r>
              <a:rPr sz="1300" spc="35" dirty="0">
                <a:latin typeface="Century Gothic" panose="020B0502020202020204" pitchFamily="34" charset="0"/>
                <a:cs typeface="Times New Roman"/>
              </a:rPr>
              <a:t> </a:t>
            </a:r>
            <a:r>
              <a:rPr sz="1300" spc="-5" dirty="0">
                <a:latin typeface="Century Gothic" panose="020B0502020202020204" pitchFamily="34" charset="0"/>
                <a:cs typeface="Times New Roman"/>
              </a:rPr>
              <a:t>принятых</a:t>
            </a:r>
            <a:r>
              <a:rPr sz="1300" spc="35" dirty="0">
                <a:latin typeface="Century Gothic" panose="020B0502020202020204" pitchFamily="34" charset="0"/>
                <a:cs typeface="Times New Roman"/>
              </a:rPr>
              <a:t> </a:t>
            </a:r>
            <a:r>
              <a:rPr sz="1300" spc="-5" dirty="0">
                <a:latin typeface="Century Gothic" panose="020B0502020202020204" pitchFamily="34" charset="0"/>
                <a:cs typeface="Times New Roman"/>
              </a:rPr>
              <a:t>обязательств</a:t>
            </a:r>
            <a:r>
              <a:rPr sz="1300" spc="65" dirty="0">
                <a:latin typeface="Century Gothic" panose="020B0502020202020204" pitchFamily="34" charset="0"/>
                <a:cs typeface="Times New Roman"/>
              </a:rPr>
              <a:t> </a:t>
            </a:r>
            <a:r>
              <a:rPr sz="1300" spc="-5" dirty="0">
                <a:latin typeface="Century Gothic" panose="020B0502020202020204" pitchFamily="34" charset="0"/>
                <a:cs typeface="Times New Roman"/>
              </a:rPr>
              <a:t>в</a:t>
            </a:r>
            <a:r>
              <a:rPr sz="1300" spc="40" dirty="0">
                <a:latin typeface="Century Gothic" panose="020B0502020202020204" pitchFamily="34" charset="0"/>
                <a:cs typeface="Times New Roman"/>
              </a:rPr>
              <a:t> </a:t>
            </a:r>
            <a:r>
              <a:rPr lang="ru-RU" sz="1300" spc="-5" dirty="0" smtClean="0">
                <a:latin typeface="Century Gothic" panose="020B0502020202020204" pitchFamily="34" charset="0"/>
                <a:cs typeface="Times New Roman"/>
              </a:rPr>
              <a:t>полном объеме </a:t>
            </a:r>
            <a:r>
              <a:rPr sz="1300" spc="-5" dirty="0" smtClean="0">
                <a:latin typeface="Century Gothic" panose="020B0502020202020204" pitchFamily="34" charset="0"/>
                <a:cs typeface="Times New Roman"/>
              </a:rPr>
              <a:t>и </a:t>
            </a:r>
            <a:r>
              <a:rPr sz="1300" spc="-5" dirty="0">
                <a:latin typeface="Century Gothic" panose="020B0502020202020204" pitchFamily="34" charset="0"/>
                <a:cs typeface="Times New Roman"/>
              </a:rPr>
              <a:t>в установленные</a:t>
            </a:r>
            <a:r>
              <a:rPr sz="1300" spc="-45" dirty="0">
                <a:latin typeface="Century Gothic" panose="020B0502020202020204" pitchFamily="34" charset="0"/>
                <a:cs typeface="Times New Roman"/>
              </a:rPr>
              <a:t> </a:t>
            </a:r>
            <a:r>
              <a:rPr sz="1300" spc="-5" dirty="0">
                <a:latin typeface="Century Gothic" panose="020B0502020202020204" pitchFamily="34" charset="0"/>
                <a:cs typeface="Times New Roman"/>
              </a:rPr>
              <a:t>сроки.</a:t>
            </a:r>
            <a:endParaRPr sz="1300" dirty="0">
              <a:latin typeface="Century Gothic" panose="020B0502020202020204" pitchFamily="34" charset="0"/>
              <a:cs typeface="Times New Roman"/>
            </a:endParaRPr>
          </a:p>
          <a:p>
            <a:pPr marL="12700" marR="2290445">
              <a:lnSpc>
                <a:spcPct val="110000"/>
              </a:lnSpc>
              <a:spcBef>
                <a:spcPts val="710"/>
              </a:spcBef>
            </a:pPr>
            <a:r>
              <a:rPr sz="1500" b="1" spc="-5" dirty="0">
                <a:solidFill>
                  <a:srgbClr val="4AACC5"/>
                </a:solidFill>
                <a:latin typeface="Century Gothic" panose="020B0502020202020204" pitchFamily="34" charset="0"/>
                <a:cs typeface="Calibri"/>
              </a:rPr>
              <a:t>СТРУКТУРА МУНИЦИПАЛЬНОГО ДОЛГА  </a:t>
            </a:r>
            <a:r>
              <a:rPr sz="1500" b="1" spc="-5" dirty="0" smtClean="0">
                <a:solidFill>
                  <a:srgbClr val="4AACC5"/>
                </a:solidFill>
                <a:latin typeface="Century Gothic" panose="020B0502020202020204" pitchFamily="34" charset="0"/>
                <a:cs typeface="Calibri"/>
              </a:rPr>
              <a:t>ГОРОД</a:t>
            </a:r>
            <a:r>
              <a:rPr lang="ru-RU" sz="1500" b="1" spc="-5" dirty="0" smtClean="0">
                <a:solidFill>
                  <a:srgbClr val="4AACC5"/>
                </a:solidFill>
                <a:latin typeface="Century Gothic" panose="020B0502020202020204" pitchFamily="34" charset="0"/>
                <a:cs typeface="Calibri"/>
              </a:rPr>
              <a:t>А</a:t>
            </a:r>
            <a:r>
              <a:rPr sz="1500" b="1" spc="5" dirty="0" smtClean="0">
                <a:solidFill>
                  <a:srgbClr val="4AACC5"/>
                </a:solidFill>
                <a:latin typeface="Century Gothic" panose="020B0502020202020204" pitchFamily="34" charset="0"/>
                <a:cs typeface="Calibri"/>
              </a:rPr>
              <a:t> </a:t>
            </a:r>
            <a:r>
              <a:rPr lang="ru-RU" sz="1500" b="1" spc="-5" dirty="0" smtClean="0">
                <a:solidFill>
                  <a:srgbClr val="4AACC5"/>
                </a:solidFill>
                <a:latin typeface="Century Gothic" panose="020B0502020202020204" pitchFamily="34" charset="0"/>
                <a:cs typeface="Calibri"/>
              </a:rPr>
              <a:t>НЕВИННОМЫССКА</a:t>
            </a:r>
            <a:endParaRPr sz="1500" dirty="0">
              <a:latin typeface="Century Gothic" panose="020B0502020202020204" pitchFamily="34" charset="0"/>
              <a:cs typeface="Calibri"/>
            </a:endParaRPr>
          </a:p>
        </p:txBody>
      </p:sp>
      <p:sp>
        <p:nvSpPr>
          <p:cNvPr id="66" name="object 66"/>
          <p:cNvSpPr txBox="1"/>
          <p:nvPr/>
        </p:nvSpPr>
        <p:spPr>
          <a:xfrm>
            <a:off x="1263650" y="5856294"/>
            <a:ext cx="5511165" cy="204543"/>
          </a:xfrm>
          <a:prstGeom prst="rect">
            <a:avLst/>
          </a:prstGeom>
        </p:spPr>
        <p:txBody>
          <a:bodyPr vert="horz" wrap="square" lIns="0" tIns="12065" rIns="0" bIns="0" rtlCol="0">
            <a:spAutoFit/>
          </a:bodyPr>
          <a:lstStyle/>
          <a:p>
            <a:pPr marL="12700">
              <a:lnSpc>
                <a:spcPct val="100000"/>
              </a:lnSpc>
              <a:spcBef>
                <a:spcPts val="95"/>
              </a:spcBef>
              <a:tabLst>
                <a:tab pos="4681855" algn="l"/>
              </a:tabLst>
            </a:pPr>
            <a:r>
              <a:rPr sz="1250" u="sng" spc="-5" dirty="0">
                <a:solidFill>
                  <a:srgbClr val="16375E"/>
                </a:solidFill>
                <a:latin typeface="Times New Roman"/>
                <a:cs typeface="Times New Roman"/>
              </a:rPr>
              <a:t> 	</a:t>
            </a:r>
            <a:r>
              <a:rPr lang="ru-RU" sz="1050" u="sng" spc="-5" dirty="0" err="1" smtClean="0">
                <a:solidFill>
                  <a:srgbClr val="16375E"/>
                </a:solidFill>
                <a:latin typeface="Century Gothic" panose="020B0502020202020204" pitchFamily="34" charset="0"/>
                <a:cs typeface="Times New Roman"/>
              </a:rPr>
              <a:t>тыс</a:t>
            </a:r>
            <a:r>
              <a:rPr sz="1050" u="sng" spc="-5" dirty="0" smtClean="0">
                <a:solidFill>
                  <a:srgbClr val="16375E"/>
                </a:solidFill>
                <a:latin typeface="Century Gothic" panose="020B0502020202020204" pitchFamily="34" charset="0"/>
                <a:cs typeface="Times New Roman"/>
              </a:rPr>
              <a:t>.</a:t>
            </a:r>
            <a:r>
              <a:rPr sz="1050" u="sng" spc="-85" dirty="0" smtClean="0">
                <a:solidFill>
                  <a:srgbClr val="16375E"/>
                </a:solidFill>
                <a:latin typeface="Century Gothic" panose="020B0502020202020204" pitchFamily="34" charset="0"/>
                <a:cs typeface="Times New Roman"/>
              </a:rPr>
              <a:t> </a:t>
            </a:r>
            <a:r>
              <a:rPr sz="1050" u="sng" spc="-5" dirty="0">
                <a:solidFill>
                  <a:srgbClr val="16375E"/>
                </a:solidFill>
                <a:latin typeface="Century Gothic" panose="020B0502020202020204" pitchFamily="34" charset="0"/>
                <a:cs typeface="Times New Roman"/>
              </a:rPr>
              <a:t>рублей</a:t>
            </a:r>
            <a:endParaRPr sz="1050" dirty="0">
              <a:latin typeface="Century Gothic" panose="020B0502020202020204" pitchFamily="34" charset="0"/>
              <a:cs typeface="Times New Roman"/>
            </a:endParaRPr>
          </a:p>
        </p:txBody>
      </p:sp>
      <p:graphicFrame>
        <p:nvGraphicFramePr>
          <p:cNvPr id="73" name="Диаграмма 72"/>
          <p:cNvGraphicFramePr/>
          <p:nvPr>
            <p:extLst>
              <p:ext uri="{D42A27DB-BD31-4B8C-83A1-F6EECF244321}">
                <p14:modId xmlns:p14="http://schemas.microsoft.com/office/powerpoint/2010/main" val="301040315"/>
              </p:ext>
            </p:extLst>
          </p:nvPr>
        </p:nvGraphicFramePr>
        <p:xfrm>
          <a:off x="346967" y="6261100"/>
          <a:ext cx="6326883" cy="33584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9704" y="698500"/>
            <a:ext cx="7209537" cy="2078133"/>
          </a:xfrm>
          <a:prstGeom prst="rect">
            <a:avLst/>
          </a:prstGeom>
        </p:spPr>
        <p:txBody>
          <a:bodyPr vert="horz" wrap="square" lIns="0" tIns="33655" rIns="0" bIns="0" rtlCol="0">
            <a:spAutoFit/>
          </a:bodyPr>
          <a:lstStyle/>
          <a:p>
            <a:pPr marL="41275" marR="36830" algn="ctr">
              <a:lnSpc>
                <a:spcPts val="2039"/>
              </a:lnSpc>
              <a:spcBef>
                <a:spcPts val="265"/>
              </a:spcBef>
            </a:pPr>
            <a:r>
              <a:rPr sz="1600" b="1" u="sng" spc="-5" dirty="0">
                <a:solidFill>
                  <a:srgbClr val="964A7B"/>
                </a:solidFill>
                <a:latin typeface="Century Gothic" panose="020B0502020202020204" pitchFamily="34" charset="0"/>
                <a:cs typeface="Franklin Gothic Medium"/>
              </a:rPr>
              <a:t>УЧАСТИЕ ГРАЖДАН </a:t>
            </a:r>
            <a:r>
              <a:rPr sz="1600" b="1" u="sng" dirty="0">
                <a:solidFill>
                  <a:srgbClr val="964A7B"/>
                </a:solidFill>
                <a:latin typeface="Century Gothic" panose="020B0502020202020204" pitchFamily="34" charset="0"/>
                <a:cs typeface="Franklin Gothic Medium"/>
              </a:rPr>
              <a:t>В </a:t>
            </a:r>
            <a:r>
              <a:rPr sz="1600" b="1" u="sng" spc="-5" dirty="0">
                <a:solidFill>
                  <a:srgbClr val="964A7B"/>
                </a:solidFill>
                <a:latin typeface="Century Gothic" panose="020B0502020202020204" pitchFamily="34" charset="0"/>
                <a:cs typeface="Franklin Gothic Medium"/>
              </a:rPr>
              <a:t>ОБСУЖДЕНИИ ПРОЕКТА МЕСТНОГО БЮДЖЕТА </a:t>
            </a:r>
            <a:r>
              <a:rPr sz="1600" b="1" spc="-5" dirty="0">
                <a:solidFill>
                  <a:srgbClr val="964A7B"/>
                </a:solidFill>
                <a:latin typeface="Century Gothic" panose="020B0502020202020204" pitchFamily="34" charset="0"/>
                <a:cs typeface="Franklin Gothic Medium"/>
              </a:rPr>
              <a:t> </a:t>
            </a:r>
            <a:r>
              <a:rPr sz="1600" b="1" u="sng" spc="-5" dirty="0">
                <a:solidFill>
                  <a:srgbClr val="964A7B"/>
                </a:solidFill>
                <a:latin typeface="Century Gothic" panose="020B0502020202020204" pitchFamily="34" charset="0"/>
                <a:cs typeface="Franklin Gothic Medium"/>
              </a:rPr>
              <a:t>(</a:t>
            </a:r>
            <a:r>
              <a:rPr sz="1600" b="1" u="sng" spc="-5" dirty="0" smtClean="0">
                <a:solidFill>
                  <a:srgbClr val="964A7B"/>
                </a:solidFill>
                <a:latin typeface="Century Gothic" panose="020B0502020202020204" pitchFamily="34" charset="0"/>
                <a:cs typeface="Franklin Gothic Medium"/>
              </a:rPr>
              <a:t>БЮДЖЕТА</a:t>
            </a:r>
            <a:r>
              <a:rPr lang="en-US" sz="1600" b="1" dirty="0">
                <a:latin typeface="Century Gothic" panose="020B0502020202020204" pitchFamily="34" charset="0"/>
                <a:cs typeface="Franklin Gothic Medium"/>
              </a:rPr>
              <a:t> </a:t>
            </a:r>
            <a:r>
              <a:rPr sz="1600" b="1" u="sng" spc="-5" dirty="0" smtClean="0">
                <a:solidFill>
                  <a:srgbClr val="964A7B"/>
                </a:solidFill>
                <a:latin typeface="Century Gothic" panose="020B0502020202020204" pitchFamily="34" charset="0"/>
                <a:cs typeface="Franklin Gothic Medium"/>
              </a:rPr>
              <a:t>ГОРОД</a:t>
            </a:r>
            <a:r>
              <a:rPr lang="ru-RU" sz="1600" b="1" u="sng" spc="-5" dirty="0">
                <a:solidFill>
                  <a:srgbClr val="964A7B"/>
                </a:solidFill>
                <a:latin typeface="Century Gothic" panose="020B0502020202020204" pitchFamily="34" charset="0"/>
                <a:cs typeface="Franklin Gothic Medium"/>
              </a:rPr>
              <a:t>А</a:t>
            </a:r>
            <a:r>
              <a:rPr sz="1600" b="1" u="sng" spc="-55" dirty="0" smtClean="0">
                <a:solidFill>
                  <a:srgbClr val="964A7B"/>
                </a:solidFill>
                <a:latin typeface="Century Gothic" panose="020B0502020202020204" pitchFamily="34" charset="0"/>
                <a:cs typeface="Franklin Gothic Medium"/>
              </a:rPr>
              <a:t> </a:t>
            </a:r>
            <a:r>
              <a:rPr lang="ru-RU" sz="1600" b="1" u="sng" spc="-5" dirty="0" smtClean="0">
                <a:solidFill>
                  <a:srgbClr val="964A7B"/>
                </a:solidFill>
                <a:latin typeface="Century Gothic" panose="020B0502020202020204" pitchFamily="34" charset="0"/>
                <a:cs typeface="Franklin Gothic Medium"/>
              </a:rPr>
              <a:t>НЕВИННОМЫССК</a:t>
            </a:r>
            <a:r>
              <a:rPr sz="1600" b="1" u="sng" spc="-5" dirty="0" smtClean="0">
                <a:solidFill>
                  <a:srgbClr val="964A7B"/>
                </a:solidFill>
                <a:latin typeface="Century Gothic" panose="020B0502020202020204" pitchFamily="34" charset="0"/>
                <a:cs typeface="Franklin Gothic Medium"/>
              </a:rPr>
              <a:t>)</a:t>
            </a:r>
            <a:endParaRPr sz="1600" b="1" dirty="0">
              <a:latin typeface="Century Gothic" panose="020B0502020202020204" pitchFamily="34" charset="0"/>
              <a:cs typeface="Franklin Gothic Medium"/>
            </a:endParaRPr>
          </a:p>
          <a:p>
            <a:pPr>
              <a:lnSpc>
                <a:spcPct val="100000"/>
              </a:lnSpc>
              <a:spcBef>
                <a:spcPts val="20"/>
              </a:spcBef>
            </a:pPr>
            <a:endParaRPr sz="1200" dirty="0">
              <a:latin typeface="Century Gothic" panose="020B0502020202020204" pitchFamily="34" charset="0"/>
              <a:cs typeface="Times New Roman"/>
            </a:endParaRPr>
          </a:p>
          <a:p>
            <a:pPr marL="12700" marR="5080" indent="271145">
              <a:lnSpc>
                <a:spcPts val="1490"/>
              </a:lnSpc>
              <a:spcBef>
                <a:spcPts val="5"/>
              </a:spcBef>
              <a:tabLst>
                <a:tab pos="1307465" algn="l"/>
                <a:tab pos="2211705" algn="l"/>
                <a:tab pos="2541905" algn="l"/>
                <a:tab pos="3297554" algn="l"/>
                <a:tab pos="4124960" algn="l"/>
                <a:tab pos="4932680" algn="l"/>
                <a:tab pos="5764530" algn="l"/>
              </a:tabLst>
            </a:pPr>
            <a:r>
              <a:rPr sz="1600" b="1" spc="-5" dirty="0">
                <a:solidFill>
                  <a:srgbClr val="16365D"/>
                </a:solidFill>
                <a:latin typeface="Century Gothic" panose="020B0502020202020204" pitchFamily="34" charset="0"/>
                <a:cs typeface="Times New Roman"/>
              </a:rPr>
              <a:t>П</a:t>
            </a:r>
            <a:r>
              <a:rPr sz="1600" b="1" spc="0" dirty="0">
                <a:solidFill>
                  <a:srgbClr val="16365D"/>
                </a:solidFill>
                <a:latin typeface="Century Gothic" panose="020B0502020202020204" pitchFamily="34" charset="0"/>
                <a:cs typeface="Times New Roman"/>
              </a:rPr>
              <a:t>у</a:t>
            </a:r>
            <a:r>
              <a:rPr sz="1600" b="1" spc="-5" dirty="0">
                <a:solidFill>
                  <a:srgbClr val="16365D"/>
                </a:solidFill>
                <a:latin typeface="Century Gothic" panose="020B0502020202020204" pitchFamily="34" charset="0"/>
                <a:cs typeface="Times New Roman"/>
              </a:rPr>
              <a:t>бл</a:t>
            </a:r>
            <a:r>
              <a:rPr sz="1600" b="1" spc="-10" dirty="0">
                <a:solidFill>
                  <a:srgbClr val="16365D"/>
                </a:solidFill>
                <a:latin typeface="Century Gothic" panose="020B0502020202020204" pitchFamily="34" charset="0"/>
                <a:cs typeface="Times New Roman"/>
              </a:rPr>
              <a:t>ичны</a:t>
            </a:r>
            <a:r>
              <a:rPr sz="1600" b="1" spc="-5" dirty="0">
                <a:solidFill>
                  <a:srgbClr val="16365D"/>
                </a:solidFill>
                <a:latin typeface="Century Gothic" panose="020B0502020202020204" pitchFamily="34" charset="0"/>
                <a:cs typeface="Times New Roman"/>
              </a:rPr>
              <a:t>е</a:t>
            </a:r>
            <a:r>
              <a:rPr sz="1600" b="1" dirty="0">
                <a:solidFill>
                  <a:srgbClr val="16365D"/>
                </a:solidFill>
                <a:latin typeface="Century Gothic" panose="020B0502020202020204" pitchFamily="34" charset="0"/>
                <a:cs typeface="Times New Roman"/>
              </a:rPr>
              <a:t>	</a:t>
            </a:r>
            <a:r>
              <a:rPr sz="1600" b="1" spc="-5" dirty="0">
                <a:solidFill>
                  <a:srgbClr val="16365D"/>
                </a:solidFill>
                <a:latin typeface="Century Gothic" panose="020B0502020202020204" pitchFamily="34" charset="0"/>
                <a:cs typeface="Times New Roman"/>
              </a:rPr>
              <a:t>сл</a:t>
            </a:r>
            <a:r>
              <a:rPr sz="1600" b="1" spc="0" dirty="0">
                <a:solidFill>
                  <a:srgbClr val="16365D"/>
                </a:solidFill>
                <a:latin typeface="Century Gothic" panose="020B0502020202020204" pitchFamily="34" charset="0"/>
                <a:cs typeface="Times New Roman"/>
              </a:rPr>
              <a:t>у</a:t>
            </a:r>
            <a:r>
              <a:rPr sz="1600" b="1" spc="-10" dirty="0">
                <a:solidFill>
                  <a:srgbClr val="16365D"/>
                </a:solidFill>
                <a:latin typeface="Century Gothic" panose="020B0502020202020204" pitchFamily="34" charset="0"/>
                <a:cs typeface="Times New Roman"/>
              </a:rPr>
              <a:t>ш</a:t>
            </a:r>
            <a:r>
              <a:rPr sz="1600" b="1" dirty="0">
                <a:solidFill>
                  <a:srgbClr val="16365D"/>
                </a:solidFill>
                <a:latin typeface="Century Gothic" panose="020B0502020202020204" pitchFamily="34" charset="0"/>
                <a:cs typeface="Times New Roman"/>
              </a:rPr>
              <a:t>а</a:t>
            </a:r>
            <a:r>
              <a:rPr sz="1600" b="1" spc="-10" dirty="0">
                <a:solidFill>
                  <a:srgbClr val="16365D"/>
                </a:solidFill>
                <a:latin typeface="Century Gothic" panose="020B0502020202020204" pitchFamily="34" charset="0"/>
                <a:cs typeface="Times New Roman"/>
              </a:rPr>
              <a:t>н</a:t>
            </a:r>
            <a:r>
              <a:rPr sz="1600" b="1" spc="-15" dirty="0">
                <a:solidFill>
                  <a:srgbClr val="16365D"/>
                </a:solidFill>
                <a:latin typeface="Century Gothic" panose="020B0502020202020204" pitchFamily="34" charset="0"/>
                <a:cs typeface="Times New Roman"/>
              </a:rPr>
              <a:t>и</a:t>
            </a:r>
            <a:r>
              <a:rPr sz="1600" b="1" spc="-5" dirty="0">
                <a:solidFill>
                  <a:srgbClr val="16365D"/>
                </a:solidFill>
                <a:latin typeface="Century Gothic" panose="020B0502020202020204" pitchFamily="34" charset="0"/>
                <a:cs typeface="Times New Roman"/>
              </a:rPr>
              <a:t>я</a:t>
            </a:r>
            <a:r>
              <a:rPr sz="1600" b="1" dirty="0">
                <a:solidFill>
                  <a:srgbClr val="16365D"/>
                </a:solidFill>
                <a:latin typeface="Century Gothic" panose="020B0502020202020204" pitchFamily="34" charset="0"/>
                <a:cs typeface="Times New Roman"/>
              </a:rPr>
              <a:t>	</a:t>
            </a:r>
            <a:r>
              <a:rPr sz="1600" b="1" spc="-10" dirty="0">
                <a:solidFill>
                  <a:srgbClr val="16365D"/>
                </a:solidFill>
                <a:latin typeface="Century Gothic" panose="020B0502020202020204" pitchFamily="34" charset="0"/>
                <a:cs typeface="Times New Roman"/>
              </a:rPr>
              <a:t>п</a:t>
            </a:r>
            <a:r>
              <a:rPr sz="1600" b="1" spc="-5" dirty="0">
                <a:solidFill>
                  <a:srgbClr val="16365D"/>
                </a:solidFill>
                <a:latin typeface="Century Gothic" panose="020B0502020202020204" pitchFamily="34" charset="0"/>
                <a:cs typeface="Times New Roman"/>
              </a:rPr>
              <a:t>о</a:t>
            </a:r>
            <a:r>
              <a:rPr sz="1600" b="1" dirty="0">
                <a:solidFill>
                  <a:srgbClr val="16365D"/>
                </a:solidFill>
                <a:latin typeface="Century Gothic" panose="020B0502020202020204" pitchFamily="34" charset="0"/>
                <a:cs typeface="Times New Roman"/>
              </a:rPr>
              <a:t>	</a:t>
            </a:r>
            <a:r>
              <a:rPr sz="1600" b="1" spc="-10" dirty="0">
                <a:solidFill>
                  <a:srgbClr val="16365D"/>
                </a:solidFill>
                <a:latin typeface="Century Gothic" panose="020B0502020202020204" pitchFamily="34" charset="0"/>
                <a:cs typeface="Times New Roman"/>
              </a:rPr>
              <a:t>п</a:t>
            </a:r>
            <a:r>
              <a:rPr sz="1600" b="1" dirty="0">
                <a:solidFill>
                  <a:srgbClr val="16365D"/>
                </a:solidFill>
                <a:latin typeface="Century Gothic" panose="020B0502020202020204" pitchFamily="34" charset="0"/>
                <a:cs typeface="Times New Roman"/>
              </a:rPr>
              <a:t>р</a:t>
            </a:r>
            <a:r>
              <a:rPr sz="1600" b="1" spc="-5" dirty="0">
                <a:solidFill>
                  <a:srgbClr val="16365D"/>
                </a:solidFill>
                <a:latin typeface="Century Gothic" panose="020B0502020202020204" pitchFamily="34" charset="0"/>
                <a:cs typeface="Times New Roman"/>
              </a:rPr>
              <a:t>оекту</a:t>
            </a:r>
            <a:r>
              <a:rPr sz="1600" b="1" dirty="0">
                <a:solidFill>
                  <a:srgbClr val="16365D"/>
                </a:solidFill>
                <a:latin typeface="Century Gothic" panose="020B0502020202020204" pitchFamily="34" charset="0"/>
                <a:cs typeface="Times New Roman"/>
              </a:rPr>
              <a:t>	</a:t>
            </a:r>
            <a:r>
              <a:rPr sz="1600" b="1" spc="-5" dirty="0">
                <a:solidFill>
                  <a:srgbClr val="16365D"/>
                </a:solidFill>
                <a:latin typeface="Century Gothic" panose="020B0502020202020204" pitchFamily="34" charset="0"/>
                <a:cs typeface="Times New Roman"/>
              </a:rPr>
              <a:t>местного</a:t>
            </a:r>
            <a:r>
              <a:rPr sz="1600" b="1" dirty="0">
                <a:solidFill>
                  <a:srgbClr val="16365D"/>
                </a:solidFill>
                <a:latin typeface="Century Gothic" panose="020B0502020202020204" pitchFamily="34" charset="0"/>
                <a:cs typeface="Times New Roman"/>
              </a:rPr>
              <a:t>	</a:t>
            </a:r>
            <a:r>
              <a:rPr lang="ru-RU" sz="1600" b="1" spc="-5" dirty="0" smtClean="0">
                <a:solidFill>
                  <a:srgbClr val="16365D"/>
                </a:solidFill>
                <a:latin typeface="Century Gothic" panose="020B0502020202020204" pitchFamily="34" charset="0"/>
                <a:cs typeface="Times New Roman"/>
              </a:rPr>
              <a:t>бюджета</a:t>
            </a:r>
            <a:r>
              <a:rPr lang="ru-RU" sz="1600" b="1" dirty="0" smtClean="0">
                <a:solidFill>
                  <a:srgbClr val="16365D"/>
                </a:solidFill>
                <a:latin typeface="Century Gothic" panose="020B0502020202020204" pitchFamily="34" charset="0"/>
                <a:cs typeface="Times New Roman"/>
              </a:rPr>
              <a:t> </a:t>
            </a:r>
            <a:r>
              <a:rPr sz="1600" spc="-5" dirty="0" smtClean="0">
                <a:latin typeface="Century Gothic" panose="020B0502020202020204" pitchFamily="34" charset="0"/>
                <a:cs typeface="Times New Roman"/>
              </a:rPr>
              <a:t>(</a:t>
            </a:r>
            <a:r>
              <a:rPr lang="ru-RU" sz="1600" spc="-5" dirty="0" smtClean="0">
                <a:latin typeface="Century Gothic" panose="020B0502020202020204" pitchFamily="34" charset="0"/>
                <a:cs typeface="Times New Roman"/>
              </a:rPr>
              <a:t>бюджета города Невинномысска</a:t>
            </a:r>
            <a:r>
              <a:rPr sz="1600" spc="-5" dirty="0" smtClean="0">
                <a:latin typeface="Century Gothic" panose="020B0502020202020204" pitchFamily="34" charset="0"/>
                <a:cs typeface="Times New Roman"/>
              </a:rPr>
              <a:t>) </a:t>
            </a:r>
            <a:r>
              <a:rPr lang="ru-RU" sz="1600" spc="-5" dirty="0" smtClean="0">
                <a:latin typeface="Century Gothic" panose="020B0502020202020204" pitchFamily="34" charset="0"/>
                <a:cs typeface="Times New Roman"/>
              </a:rPr>
              <a:t>на</a:t>
            </a:r>
            <a:r>
              <a:rPr sz="1600" spc="-5" dirty="0" smtClean="0">
                <a:latin typeface="Century Gothic" panose="020B0502020202020204" pitchFamily="34" charset="0"/>
                <a:cs typeface="Times New Roman"/>
              </a:rPr>
              <a:t>  202</a:t>
            </a:r>
            <a:r>
              <a:rPr lang="ru-RU" sz="1600" spc="-5" dirty="0" smtClean="0">
                <a:latin typeface="Century Gothic" panose="020B0502020202020204" pitchFamily="34" charset="0"/>
                <a:cs typeface="Times New Roman"/>
              </a:rPr>
              <a:t>2</a:t>
            </a:r>
            <a:r>
              <a:rPr sz="1600" spc="-5" dirty="0" smtClean="0">
                <a:latin typeface="Century Gothic" panose="020B0502020202020204" pitchFamily="34" charset="0"/>
                <a:cs typeface="Times New Roman"/>
              </a:rPr>
              <a:t>  </a:t>
            </a:r>
            <a:r>
              <a:rPr sz="1600" spc="-5" dirty="0">
                <a:latin typeface="Century Gothic" panose="020B0502020202020204" pitchFamily="34" charset="0"/>
                <a:cs typeface="Times New Roman"/>
              </a:rPr>
              <a:t>год и </a:t>
            </a:r>
            <a:r>
              <a:rPr lang="ru-RU" sz="1600" spc="-5" dirty="0" smtClean="0">
                <a:latin typeface="Century Gothic" panose="020B0502020202020204" pitchFamily="34" charset="0"/>
                <a:cs typeface="Times New Roman"/>
              </a:rPr>
              <a:t>на</a:t>
            </a:r>
            <a:r>
              <a:rPr sz="1600" spc="-5" dirty="0" smtClean="0">
                <a:latin typeface="Century Gothic" panose="020B0502020202020204" pitchFamily="34" charset="0"/>
                <a:cs typeface="Times New Roman"/>
              </a:rPr>
              <a:t> </a:t>
            </a:r>
            <a:r>
              <a:rPr lang="ru-RU" sz="1600" spc="-5" dirty="0" smtClean="0">
                <a:latin typeface="Century Gothic" panose="020B0502020202020204" pitchFamily="34" charset="0"/>
                <a:cs typeface="Times New Roman"/>
              </a:rPr>
              <a:t>плановый</a:t>
            </a:r>
            <a:r>
              <a:rPr sz="1600" spc="-5" dirty="0" smtClean="0">
                <a:latin typeface="Century Gothic" panose="020B0502020202020204" pitchFamily="34" charset="0"/>
                <a:cs typeface="Times New Roman"/>
              </a:rPr>
              <a:t> </a:t>
            </a:r>
            <a:r>
              <a:rPr lang="ru-RU" sz="1600" spc="-5" dirty="0" smtClean="0">
                <a:latin typeface="Century Gothic" panose="020B0502020202020204" pitchFamily="34" charset="0"/>
                <a:cs typeface="Times New Roman"/>
              </a:rPr>
              <a:t>период</a:t>
            </a:r>
            <a:r>
              <a:rPr sz="1600" spc="-5" dirty="0" smtClean="0">
                <a:latin typeface="Century Gothic" panose="020B0502020202020204" pitchFamily="34" charset="0"/>
                <a:cs typeface="Times New Roman"/>
              </a:rPr>
              <a:t> 202</a:t>
            </a:r>
            <a:r>
              <a:rPr lang="ru-RU" sz="1600" spc="-5" dirty="0" smtClean="0">
                <a:latin typeface="Century Gothic" panose="020B0502020202020204" pitchFamily="34" charset="0"/>
                <a:cs typeface="Times New Roman"/>
              </a:rPr>
              <a:t>3</a:t>
            </a:r>
            <a:r>
              <a:rPr sz="1600" spc="-5" dirty="0" smtClean="0">
                <a:latin typeface="Century Gothic" panose="020B0502020202020204" pitchFamily="34" charset="0"/>
                <a:cs typeface="Times New Roman"/>
              </a:rPr>
              <a:t> </a:t>
            </a:r>
            <a:r>
              <a:rPr sz="1600" spc="-5" dirty="0">
                <a:latin typeface="Century Gothic" panose="020B0502020202020204" pitchFamily="34" charset="0"/>
                <a:cs typeface="Times New Roman"/>
              </a:rPr>
              <a:t>и</a:t>
            </a:r>
            <a:r>
              <a:rPr sz="1600" spc="-55" dirty="0">
                <a:latin typeface="Century Gothic" panose="020B0502020202020204" pitchFamily="34" charset="0"/>
                <a:cs typeface="Times New Roman"/>
              </a:rPr>
              <a:t> </a:t>
            </a:r>
            <a:r>
              <a:rPr sz="1600" spc="-5" dirty="0" smtClean="0">
                <a:latin typeface="Century Gothic" panose="020B0502020202020204" pitchFamily="34" charset="0"/>
                <a:cs typeface="Times New Roman"/>
              </a:rPr>
              <a:t>202</a:t>
            </a:r>
            <a:r>
              <a:rPr lang="ru-RU" sz="1600" spc="-5" dirty="0" smtClean="0">
                <a:latin typeface="Century Gothic" panose="020B0502020202020204" pitchFamily="34" charset="0"/>
                <a:cs typeface="Times New Roman"/>
              </a:rPr>
              <a:t>4</a:t>
            </a:r>
            <a:r>
              <a:rPr sz="1600" spc="-5" dirty="0" smtClean="0">
                <a:latin typeface="Century Gothic" panose="020B0502020202020204" pitchFamily="34" charset="0"/>
                <a:cs typeface="Times New Roman"/>
              </a:rPr>
              <a:t> </a:t>
            </a:r>
            <a:r>
              <a:rPr lang="ru-RU" sz="1600" spc="-5" dirty="0" smtClean="0">
                <a:latin typeface="Century Gothic" panose="020B0502020202020204" pitchFamily="34" charset="0"/>
                <a:cs typeface="Times New Roman"/>
              </a:rPr>
              <a:t>годов </a:t>
            </a:r>
            <a:r>
              <a:rPr sz="1600" spc="-5" dirty="0" smtClean="0">
                <a:latin typeface="Century Gothic" panose="020B0502020202020204" pitchFamily="34" charset="0"/>
                <a:cs typeface="Times New Roman"/>
              </a:rPr>
              <a:t> </a:t>
            </a:r>
            <a:r>
              <a:rPr lang="ru-RU" sz="1600" b="1" spc="-5" dirty="0" smtClean="0">
                <a:solidFill>
                  <a:srgbClr val="16365D"/>
                </a:solidFill>
                <a:latin typeface="Century Gothic" panose="020B0502020202020204" pitchFamily="34" charset="0"/>
                <a:cs typeface="Times New Roman"/>
              </a:rPr>
              <a:t>состоялись</a:t>
            </a:r>
            <a:r>
              <a:rPr lang="ru-RU" sz="1600" dirty="0" smtClean="0">
                <a:latin typeface="Century Gothic" panose="020B0502020202020204" pitchFamily="34" charset="0"/>
                <a:cs typeface="Times New Roman"/>
              </a:rPr>
              <a:t> </a:t>
            </a:r>
            <a:r>
              <a:rPr lang="ru-RU" sz="1600" b="1" spc="-5" dirty="0" smtClean="0">
                <a:solidFill>
                  <a:srgbClr val="16365D"/>
                </a:solidFill>
                <a:latin typeface="Century Gothic" panose="020B0502020202020204" pitchFamily="34" charset="0"/>
                <a:cs typeface="Times New Roman"/>
              </a:rPr>
              <a:t>01</a:t>
            </a:r>
            <a:r>
              <a:rPr sz="1600" b="1" spc="-5" dirty="0" smtClean="0">
                <a:solidFill>
                  <a:srgbClr val="16365D"/>
                </a:solidFill>
                <a:latin typeface="Century Gothic" panose="020B0502020202020204" pitchFamily="34" charset="0"/>
                <a:cs typeface="Times New Roman"/>
              </a:rPr>
              <a:t>  </a:t>
            </a:r>
            <a:r>
              <a:rPr sz="1600" b="1" spc="55" dirty="0" smtClean="0">
                <a:solidFill>
                  <a:srgbClr val="16365D"/>
                </a:solidFill>
                <a:latin typeface="Century Gothic" panose="020B0502020202020204" pitchFamily="34" charset="0"/>
                <a:cs typeface="Times New Roman"/>
              </a:rPr>
              <a:t> </a:t>
            </a:r>
            <a:r>
              <a:rPr lang="ru-RU" sz="1600" b="1" spc="-10" dirty="0" smtClean="0">
                <a:solidFill>
                  <a:srgbClr val="16365D"/>
                </a:solidFill>
                <a:latin typeface="Century Gothic" panose="020B0502020202020204" pitchFamily="34" charset="0"/>
                <a:cs typeface="Times New Roman"/>
              </a:rPr>
              <a:t>декабря</a:t>
            </a:r>
            <a:r>
              <a:rPr sz="1600" b="1" spc="-10" dirty="0" smtClean="0">
                <a:solidFill>
                  <a:srgbClr val="16365D"/>
                </a:solidFill>
                <a:latin typeface="Century Gothic" panose="020B0502020202020204" pitchFamily="34" charset="0"/>
                <a:cs typeface="Times New Roman"/>
              </a:rPr>
              <a:t>  </a:t>
            </a:r>
            <a:r>
              <a:rPr sz="1600" b="1" spc="60" dirty="0" smtClean="0">
                <a:solidFill>
                  <a:srgbClr val="16365D"/>
                </a:solidFill>
                <a:latin typeface="Century Gothic" panose="020B0502020202020204" pitchFamily="34" charset="0"/>
                <a:cs typeface="Times New Roman"/>
              </a:rPr>
              <a:t> </a:t>
            </a:r>
            <a:r>
              <a:rPr sz="1600" b="1" spc="-5" dirty="0" smtClean="0">
                <a:solidFill>
                  <a:srgbClr val="16365D"/>
                </a:solidFill>
                <a:latin typeface="Century Gothic" panose="020B0502020202020204" pitchFamily="34" charset="0"/>
                <a:cs typeface="Times New Roman"/>
              </a:rPr>
              <a:t>202</a:t>
            </a:r>
            <a:r>
              <a:rPr lang="ru-RU" sz="1600" b="1" spc="-5" dirty="0" smtClean="0">
                <a:solidFill>
                  <a:srgbClr val="16365D"/>
                </a:solidFill>
                <a:latin typeface="Century Gothic" panose="020B0502020202020204" pitchFamily="34" charset="0"/>
                <a:cs typeface="Times New Roman"/>
              </a:rPr>
              <a:t>1</a:t>
            </a:r>
            <a:r>
              <a:rPr sz="1600" b="1" spc="0" dirty="0" smtClean="0">
                <a:solidFill>
                  <a:srgbClr val="16365D"/>
                </a:solidFill>
                <a:latin typeface="Century Gothic" panose="020B0502020202020204" pitchFamily="34" charset="0"/>
                <a:cs typeface="Times New Roman"/>
              </a:rPr>
              <a:t> </a:t>
            </a:r>
            <a:r>
              <a:rPr sz="1600" b="1" spc="-5" dirty="0">
                <a:solidFill>
                  <a:srgbClr val="16365D"/>
                </a:solidFill>
                <a:latin typeface="Century Gothic" panose="020B0502020202020204" pitchFamily="34" charset="0"/>
                <a:cs typeface="Times New Roman"/>
              </a:rPr>
              <a:t>года  </a:t>
            </a:r>
            <a:r>
              <a:rPr sz="1600" b="1" spc="60" dirty="0">
                <a:solidFill>
                  <a:srgbClr val="16365D"/>
                </a:solidFill>
                <a:latin typeface="Century Gothic" panose="020B0502020202020204" pitchFamily="34" charset="0"/>
                <a:cs typeface="Times New Roman"/>
              </a:rPr>
              <a:t> </a:t>
            </a:r>
            <a:r>
              <a:rPr sz="1600" spc="-5" dirty="0">
                <a:latin typeface="Century Gothic" panose="020B0502020202020204" pitchFamily="34" charset="0"/>
                <a:cs typeface="Times New Roman"/>
              </a:rPr>
              <a:t>в  </a:t>
            </a:r>
            <a:r>
              <a:rPr sz="1600" spc="55" dirty="0">
                <a:latin typeface="Century Gothic" panose="020B0502020202020204" pitchFamily="34" charset="0"/>
                <a:cs typeface="Times New Roman"/>
              </a:rPr>
              <a:t> </a:t>
            </a:r>
            <a:r>
              <a:rPr sz="1600" spc="-5" dirty="0">
                <a:latin typeface="Century Gothic" panose="020B0502020202020204" pitchFamily="34" charset="0"/>
                <a:cs typeface="Times New Roman"/>
              </a:rPr>
              <a:t>соответствии  </a:t>
            </a:r>
            <a:r>
              <a:rPr sz="1600" spc="75" dirty="0">
                <a:latin typeface="Century Gothic" panose="020B0502020202020204" pitchFamily="34" charset="0"/>
                <a:cs typeface="Times New Roman"/>
              </a:rPr>
              <a:t> </a:t>
            </a:r>
            <a:r>
              <a:rPr sz="1600" spc="-5" dirty="0">
                <a:latin typeface="Century Gothic" panose="020B0502020202020204" pitchFamily="34" charset="0"/>
                <a:cs typeface="Times New Roman"/>
              </a:rPr>
              <a:t>с </a:t>
            </a:r>
            <a:r>
              <a:rPr lang="ru-RU" sz="1600" spc="-5" dirty="0" smtClean="0">
                <a:latin typeface="Century Gothic" panose="020B0502020202020204" pitchFamily="34" charset="0"/>
                <a:cs typeface="Times New Roman"/>
              </a:rPr>
              <a:t>постановлением</a:t>
            </a:r>
            <a:r>
              <a:rPr sz="1600" spc="-5" dirty="0" smtClean="0">
                <a:latin typeface="Century Gothic" panose="020B0502020202020204" pitchFamily="34" charset="0"/>
                <a:cs typeface="Times New Roman"/>
              </a:rPr>
              <a:t>  </a:t>
            </a:r>
            <a:r>
              <a:rPr sz="1600" spc="65" dirty="0" smtClean="0">
                <a:latin typeface="Century Gothic" panose="020B0502020202020204" pitchFamily="34" charset="0"/>
                <a:cs typeface="Times New Roman"/>
              </a:rPr>
              <a:t> </a:t>
            </a:r>
            <a:r>
              <a:rPr lang="ru-RU" sz="1600" spc="-5" dirty="0" smtClean="0">
                <a:latin typeface="Century Gothic" panose="020B0502020202020204" pitchFamily="34" charset="0"/>
                <a:cs typeface="Times New Roman"/>
              </a:rPr>
              <a:t>администрации</a:t>
            </a:r>
            <a:r>
              <a:rPr sz="1600" spc="-5" dirty="0" smtClean="0">
                <a:latin typeface="Century Gothic" panose="020B0502020202020204" pitchFamily="34" charset="0"/>
                <a:cs typeface="Times New Roman"/>
              </a:rPr>
              <a:t> </a:t>
            </a:r>
            <a:r>
              <a:rPr lang="ru-RU" sz="1600" spc="-5" dirty="0" smtClean="0">
                <a:latin typeface="Century Gothic" panose="020B0502020202020204" pitchFamily="34" charset="0"/>
                <a:cs typeface="Times New Roman"/>
              </a:rPr>
              <a:t>города Невинномысска</a:t>
            </a:r>
            <a:r>
              <a:rPr sz="1600" spc="-5" dirty="0" smtClean="0">
                <a:latin typeface="Century Gothic" panose="020B0502020202020204" pitchFamily="34" charset="0"/>
                <a:cs typeface="Times New Roman"/>
              </a:rPr>
              <a:t> </a:t>
            </a:r>
            <a:r>
              <a:rPr lang="ru-RU" sz="1600" spc="-5" dirty="0" smtClean="0">
                <a:latin typeface="Century Gothic" panose="020B0502020202020204" pitchFamily="34" charset="0"/>
                <a:cs typeface="Times New Roman"/>
              </a:rPr>
              <a:t>от</a:t>
            </a:r>
            <a:r>
              <a:rPr sz="1600" spc="-5" dirty="0" smtClean="0">
                <a:latin typeface="Century Gothic" panose="020B0502020202020204" pitchFamily="34" charset="0"/>
                <a:cs typeface="Times New Roman"/>
              </a:rPr>
              <a:t> </a:t>
            </a:r>
            <a:r>
              <a:rPr lang="ru-RU" sz="1600" spc="-5" dirty="0" smtClean="0">
                <a:latin typeface="Century Gothic" panose="020B0502020202020204" pitchFamily="34" charset="0"/>
                <a:cs typeface="Times New Roman"/>
              </a:rPr>
              <a:t>17.11.2021</a:t>
            </a:r>
            <a:r>
              <a:rPr sz="1600" spc="-5" dirty="0" smtClean="0">
                <a:latin typeface="Century Gothic" panose="020B0502020202020204" pitchFamily="34" charset="0"/>
                <a:cs typeface="Times New Roman"/>
              </a:rPr>
              <a:t> </a:t>
            </a:r>
            <a:r>
              <a:rPr sz="1600" spc="-5" dirty="0">
                <a:latin typeface="Century Gothic" panose="020B0502020202020204" pitchFamily="34" charset="0"/>
                <a:cs typeface="Times New Roman"/>
              </a:rPr>
              <a:t>№ </a:t>
            </a:r>
            <a:r>
              <a:rPr lang="ru-RU" sz="1600" spc="-5" dirty="0" smtClean="0">
                <a:latin typeface="Century Gothic" panose="020B0502020202020204" pitchFamily="34" charset="0"/>
                <a:cs typeface="Times New Roman"/>
              </a:rPr>
              <a:t>1962</a:t>
            </a:r>
            <a:r>
              <a:rPr sz="1600" spc="-5" dirty="0" smtClean="0">
                <a:latin typeface="Century Gothic" panose="020B0502020202020204" pitchFamily="34" charset="0"/>
                <a:cs typeface="Times New Roman"/>
              </a:rPr>
              <a:t> </a:t>
            </a:r>
            <a:r>
              <a:rPr sz="1600" spc="-10" dirty="0">
                <a:latin typeface="Century Gothic" panose="020B0502020202020204" pitchFamily="34" charset="0"/>
                <a:cs typeface="Times New Roman"/>
              </a:rPr>
              <a:t>«О </a:t>
            </a:r>
            <a:r>
              <a:rPr lang="ru-RU" sz="1600" spc="-5" dirty="0" smtClean="0">
                <a:latin typeface="Century Gothic" panose="020B0502020202020204" pitchFamily="34" charset="0"/>
                <a:cs typeface="Times New Roman"/>
              </a:rPr>
              <a:t>проведении</a:t>
            </a:r>
            <a:r>
              <a:rPr sz="1600" spc="-5" dirty="0" smtClean="0">
                <a:latin typeface="Century Gothic" panose="020B0502020202020204" pitchFamily="34" charset="0"/>
                <a:cs typeface="Times New Roman"/>
              </a:rPr>
              <a:t> </a:t>
            </a:r>
            <a:r>
              <a:rPr lang="ru-RU" sz="1600" spc="-10" dirty="0" smtClean="0">
                <a:latin typeface="Century Gothic" panose="020B0502020202020204" pitchFamily="34" charset="0"/>
                <a:cs typeface="Times New Roman"/>
              </a:rPr>
              <a:t>публичных</a:t>
            </a:r>
            <a:r>
              <a:rPr sz="1600" spc="-10" dirty="0" smtClean="0">
                <a:latin typeface="Century Gothic" panose="020B0502020202020204" pitchFamily="34" charset="0"/>
                <a:cs typeface="Times New Roman"/>
              </a:rPr>
              <a:t> </a:t>
            </a:r>
            <a:r>
              <a:rPr lang="ru-RU" sz="1600" spc="-5" dirty="0" smtClean="0">
                <a:latin typeface="Century Gothic" panose="020B0502020202020204" pitchFamily="34" charset="0"/>
                <a:cs typeface="Times New Roman"/>
              </a:rPr>
              <a:t>слушаний</a:t>
            </a:r>
            <a:r>
              <a:rPr sz="1600" spc="-5" dirty="0" smtClean="0">
                <a:latin typeface="Century Gothic" panose="020B0502020202020204" pitchFamily="34" charset="0"/>
                <a:cs typeface="Times New Roman"/>
              </a:rPr>
              <a:t> </a:t>
            </a:r>
            <a:r>
              <a:rPr lang="ru-RU" sz="1600" spc="-10" dirty="0" smtClean="0">
                <a:latin typeface="Century Gothic" panose="020B0502020202020204" pitchFamily="34" charset="0"/>
                <a:cs typeface="Times New Roman"/>
              </a:rPr>
              <a:t>по</a:t>
            </a:r>
            <a:r>
              <a:rPr sz="1600" spc="-10" dirty="0" smtClean="0">
                <a:latin typeface="Century Gothic" panose="020B0502020202020204" pitchFamily="34" charset="0"/>
                <a:cs typeface="Times New Roman"/>
              </a:rPr>
              <a:t>  </a:t>
            </a:r>
            <a:r>
              <a:rPr lang="ru-RU" sz="1600" spc="-5" dirty="0" smtClean="0">
                <a:latin typeface="Century Gothic" panose="020B0502020202020204" pitchFamily="34" charset="0"/>
                <a:cs typeface="Times New Roman"/>
              </a:rPr>
              <a:t>проекту</a:t>
            </a:r>
            <a:r>
              <a:rPr sz="1600" spc="-5" dirty="0" smtClean="0">
                <a:latin typeface="Century Gothic" panose="020B0502020202020204" pitchFamily="34" charset="0"/>
                <a:cs typeface="Times New Roman"/>
              </a:rPr>
              <a:t> </a:t>
            </a:r>
            <a:r>
              <a:rPr lang="ru-RU" sz="1600" spc="-5" dirty="0" smtClean="0">
                <a:latin typeface="Century Gothic" panose="020B0502020202020204" pitchFamily="34" charset="0"/>
                <a:cs typeface="Times New Roman"/>
              </a:rPr>
              <a:t>бюджета города</a:t>
            </a:r>
            <a:r>
              <a:rPr sz="1600" spc="-5" dirty="0" smtClean="0">
                <a:latin typeface="Century Gothic" panose="020B0502020202020204" pitchFamily="34" charset="0"/>
                <a:cs typeface="Times New Roman"/>
              </a:rPr>
              <a:t> </a:t>
            </a:r>
            <a:r>
              <a:rPr lang="ru-RU" sz="1600" spc="-5" dirty="0" smtClean="0">
                <a:latin typeface="Century Gothic" panose="020B0502020202020204" pitchFamily="34" charset="0"/>
                <a:cs typeface="Times New Roman"/>
              </a:rPr>
              <a:t>Невинномысска</a:t>
            </a:r>
            <a:r>
              <a:rPr sz="1600" spc="-5" dirty="0" smtClean="0">
                <a:latin typeface="Century Gothic" panose="020B0502020202020204" pitchFamily="34" charset="0"/>
                <a:cs typeface="Times New Roman"/>
              </a:rPr>
              <a:t> </a:t>
            </a:r>
            <a:r>
              <a:rPr lang="ru-RU" sz="1600" spc="-5" dirty="0" smtClean="0">
                <a:latin typeface="Century Gothic" panose="020B0502020202020204" pitchFamily="34" charset="0"/>
                <a:cs typeface="Times New Roman"/>
              </a:rPr>
              <a:t>на</a:t>
            </a:r>
            <a:r>
              <a:rPr sz="1600" spc="-5" dirty="0" smtClean="0">
                <a:latin typeface="Century Gothic" panose="020B0502020202020204" pitchFamily="34" charset="0"/>
                <a:cs typeface="Times New Roman"/>
              </a:rPr>
              <a:t> 202</a:t>
            </a:r>
            <a:r>
              <a:rPr lang="ru-RU" sz="1600" spc="-5" dirty="0" smtClean="0">
                <a:latin typeface="Century Gothic" panose="020B0502020202020204" pitchFamily="34" charset="0"/>
                <a:cs typeface="Times New Roman"/>
              </a:rPr>
              <a:t>2</a:t>
            </a:r>
            <a:r>
              <a:rPr sz="1600" spc="-5" dirty="0" smtClean="0">
                <a:latin typeface="Century Gothic" panose="020B0502020202020204" pitchFamily="34" charset="0"/>
                <a:cs typeface="Times New Roman"/>
              </a:rPr>
              <a:t> </a:t>
            </a:r>
            <a:r>
              <a:rPr sz="1600" spc="-5" dirty="0">
                <a:latin typeface="Century Gothic" panose="020B0502020202020204" pitchFamily="34" charset="0"/>
                <a:cs typeface="Times New Roman"/>
              </a:rPr>
              <a:t>год  и </a:t>
            </a:r>
            <a:r>
              <a:rPr lang="ru-RU" sz="1600" spc="-5" dirty="0" smtClean="0">
                <a:latin typeface="Century Gothic" panose="020B0502020202020204" pitchFamily="34" charset="0"/>
                <a:cs typeface="Times New Roman"/>
              </a:rPr>
              <a:t>на</a:t>
            </a:r>
            <a:r>
              <a:rPr sz="1600" spc="-5" dirty="0" smtClean="0">
                <a:latin typeface="Century Gothic" panose="020B0502020202020204" pitchFamily="34" charset="0"/>
                <a:cs typeface="Times New Roman"/>
              </a:rPr>
              <a:t> </a:t>
            </a:r>
            <a:r>
              <a:rPr lang="ru-RU" sz="1600" spc="-5" dirty="0" smtClean="0">
                <a:latin typeface="Century Gothic" panose="020B0502020202020204" pitchFamily="34" charset="0"/>
                <a:cs typeface="Times New Roman"/>
              </a:rPr>
              <a:t>плановый</a:t>
            </a:r>
            <a:r>
              <a:rPr sz="1600" spc="-5" dirty="0" smtClean="0">
                <a:latin typeface="Century Gothic" panose="020B0502020202020204" pitchFamily="34" charset="0"/>
                <a:cs typeface="Times New Roman"/>
              </a:rPr>
              <a:t> </a:t>
            </a:r>
            <a:r>
              <a:rPr lang="ru-RU" sz="1600" spc="-5" dirty="0" smtClean="0">
                <a:latin typeface="Century Gothic" panose="020B0502020202020204" pitchFamily="34" charset="0"/>
                <a:cs typeface="Times New Roman"/>
              </a:rPr>
              <a:t>период</a:t>
            </a:r>
            <a:r>
              <a:rPr sz="1600" spc="-5" dirty="0" smtClean="0">
                <a:latin typeface="Century Gothic" panose="020B0502020202020204" pitchFamily="34" charset="0"/>
                <a:cs typeface="Times New Roman"/>
              </a:rPr>
              <a:t> 202</a:t>
            </a:r>
            <a:r>
              <a:rPr lang="ru-RU" sz="1600" spc="-5" dirty="0" smtClean="0">
                <a:latin typeface="Century Gothic" panose="020B0502020202020204" pitchFamily="34" charset="0"/>
                <a:cs typeface="Times New Roman"/>
              </a:rPr>
              <a:t>3</a:t>
            </a:r>
            <a:r>
              <a:rPr sz="1600" spc="-5" dirty="0" smtClean="0">
                <a:latin typeface="Century Gothic" panose="020B0502020202020204" pitchFamily="34" charset="0"/>
                <a:cs typeface="Times New Roman"/>
              </a:rPr>
              <a:t> </a:t>
            </a:r>
            <a:r>
              <a:rPr sz="1600" spc="-5" dirty="0">
                <a:latin typeface="Century Gothic" panose="020B0502020202020204" pitchFamily="34" charset="0"/>
                <a:cs typeface="Times New Roman"/>
              </a:rPr>
              <a:t>и </a:t>
            </a:r>
            <a:r>
              <a:rPr sz="1600" spc="-5" dirty="0" smtClean="0">
                <a:latin typeface="Century Gothic" panose="020B0502020202020204" pitchFamily="34" charset="0"/>
                <a:cs typeface="Times New Roman"/>
              </a:rPr>
              <a:t>202</a:t>
            </a:r>
            <a:r>
              <a:rPr lang="ru-RU" sz="1600" spc="-5" dirty="0" smtClean="0">
                <a:latin typeface="Century Gothic" panose="020B0502020202020204" pitchFamily="34" charset="0"/>
                <a:cs typeface="Times New Roman"/>
              </a:rPr>
              <a:t>4</a:t>
            </a:r>
            <a:r>
              <a:rPr sz="1600" spc="25" dirty="0" smtClean="0">
                <a:latin typeface="Century Gothic" panose="020B0502020202020204" pitchFamily="34" charset="0"/>
                <a:cs typeface="Times New Roman"/>
              </a:rPr>
              <a:t> </a:t>
            </a:r>
            <a:r>
              <a:rPr sz="1600" spc="-5" dirty="0">
                <a:latin typeface="Century Gothic" panose="020B0502020202020204" pitchFamily="34" charset="0"/>
                <a:cs typeface="Times New Roman"/>
              </a:rPr>
              <a:t>годов»</a:t>
            </a:r>
            <a:endParaRPr sz="1600" dirty="0">
              <a:latin typeface="Century Gothic" panose="020B0502020202020204" pitchFamily="34" charset="0"/>
              <a:cs typeface="Times New Roman"/>
            </a:endParaRPr>
          </a:p>
        </p:txBody>
      </p:sp>
      <p:graphicFrame>
        <p:nvGraphicFramePr>
          <p:cNvPr id="3" name="object 3"/>
          <p:cNvGraphicFramePr>
            <a:graphicFrameLocks noGrp="1"/>
          </p:cNvGraphicFramePr>
          <p:nvPr>
            <p:extLst>
              <p:ext uri="{D42A27DB-BD31-4B8C-83A1-F6EECF244321}">
                <p14:modId xmlns:p14="http://schemas.microsoft.com/office/powerpoint/2010/main" val="3112729726"/>
              </p:ext>
            </p:extLst>
          </p:nvPr>
        </p:nvGraphicFramePr>
        <p:xfrm>
          <a:off x="359668" y="3233032"/>
          <a:ext cx="6929611" cy="7213473"/>
        </p:xfrm>
        <a:graphic>
          <a:graphicData uri="http://schemas.openxmlformats.org/drawingml/2006/table">
            <a:tbl>
              <a:tblPr firstRow="1" bandRow="1">
                <a:tableStyleId>{2D5ABB26-0587-4C30-8999-92F81FD0307C}</a:tableStyleId>
              </a:tblPr>
              <a:tblGrid>
                <a:gridCol w="2518271"/>
                <a:gridCol w="4411340"/>
              </a:tblGrid>
              <a:tr h="1104900">
                <a:tc>
                  <a:txBody>
                    <a:bodyPr/>
                    <a:lstStyle/>
                    <a:p>
                      <a:pPr marL="33020" marR="26034" algn="just">
                        <a:lnSpc>
                          <a:spcPts val="1460"/>
                        </a:lnSpc>
                        <a:spcBef>
                          <a:spcPts val="760"/>
                        </a:spcBef>
                      </a:pPr>
                      <a:r>
                        <a:rPr lang="ru-RU" sz="1100" spc="-5" dirty="0" smtClean="0">
                          <a:latin typeface="Century Gothic" panose="020B0502020202020204" pitchFamily="34" charset="0"/>
                          <a:cs typeface="Cambria"/>
                        </a:rPr>
                        <a:t>С какого периода</a:t>
                      </a:r>
                      <a:r>
                        <a:rPr sz="1100" spc="-5" dirty="0" smtClean="0">
                          <a:latin typeface="Century Gothic" panose="020B0502020202020204" pitchFamily="34" charset="0"/>
                          <a:cs typeface="Cambria"/>
                        </a:rPr>
                        <a:t> </a:t>
                      </a:r>
                      <a:r>
                        <a:rPr lang="ru-RU" sz="1100" spc="-5" dirty="0" smtClean="0">
                          <a:latin typeface="Century Gothic" panose="020B0502020202020204" pitchFamily="34" charset="0"/>
                          <a:cs typeface="Cambria"/>
                        </a:rPr>
                        <a:t>в муниципальном</a:t>
                      </a:r>
                      <a:r>
                        <a:rPr sz="1100" spc="-5" dirty="0" smtClean="0">
                          <a:latin typeface="Century Gothic" panose="020B0502020202020204" pitchFamily="34" charset="0"/>
                          <a:cs typeface="Cambria"/>
                        </a:rPr>
                        <a:t> </a:t>
                      </a:r>
                      <a:r>
                        <a:rPr lang="ru-RU" sz="1100" spc="-5" dirty="0" smtClean="0">
                          <a:latin typeface="Century Gothic" panose="020B0502020202020204" pitchFamily="34" charset="0"/>
                          <a:cs typeface="Cambria"/>
                        </a:rPr>
                        <a:t>образовании</a:t>
                      </a:r>
                      <a:r>
                        <a:rPr sz="1100" spc="-5" dirty="0" smtClean="0">
                          <a:latin typeface="Century Gothic" panose="020B0502020202020204" pitchFamily="34" charset="0"/>
                          <a:cs typeface="Cambria"/>
                        </a:rPr>
                        <a:t> </a:t>
                      </a:r>
                      <a:r>
                        <a:rPr lang="ru-RU" sz="1100" spc="-5" dirty="0" smtClean="0">
                          <a:latin typeface="Century Gothic" panose="020B0502020202020204" pitchFamily="34" charset="0"/>
                          <a:cs typeface="Cambria"/>
                        </a:rPr>
                        <a:t>город</a:t>
                      </a:r>
                      <a:r>
                        <a:rPr sz="1100" spc="-5" dirty="0" smtClean="0">
                          <a:latin typeface="Century Gothic" panose="020B0502020202020204" pitchFamily="34" charset="0"/>
                          <a:cs typeface="Cambria"/>
                        </a:rPr>
                        <a:t>  </a:t>
                      </a:r>
                      <a:r>
                        <a:rPr lang="ru-RU" sz="1100" spc="-5" dirty="0" smtClean="0">
                          <a:latin typeface="Century Gothic" panose="020B0502020202020204" pitchFamily="34" charset="0"/>
                          <a:cs typeface="Cambria"/>
                        </a:rPr>
                        <a:t>Невинномысск</a:t>
                      </a:r>
                      <a:r>
                        <a:rPr sz="1100" spc="-5" dirty="0" smtClean="0">
                          <a:latin typeface="Century Gothic" panose="020B0502020202020204" pitchFamily="34" charset="0"/>
                          <a:cs typeface="Cambria"/>
                        </a:rPr>
                        <a:t> </a:t>
                      </a:r>
                      <a:r>
                        <a:rPr lang="ru-RU" sz="1100" spc="-5" dirty="0" smtClean="0">
                          <a:latin typeface="Century Gothic" panose="020B0502020202020204" pitchFamily="34" charset="0"/>
                          <a:cs typeface="Cambria"/>
                        </a:rPr>
                        <a:t>проводятся</a:t>
                      </a:r>
                      <a:r>
                        <a:rPr sz="1100" spc="-5" dirty="0" smtClean="0">
                          <a:latin typeface="Century Gothic" panose="020B0502020202020204" pitchFamily="34" charset="0"/>
                          <a:cs typeface="Cambria"/>
                        </a:rPr>
                        <a:t> </a:t>
                      </a:r>
                      <a:r>
                        <a:rPr lang="ru-RU" sz="1100" spc="-5" dirty="0" smtClean="0">
                          <a:latin typeface="Century Gothic" panose="020B0502020202020204" pitchFamily="34" charset="0"/>
                          <a:cs typeface="Cambria"/>
                        </a:rPr>
                        <a:t>публичные</a:t>
                      </a:r>
                      <a:r>
                        <a:rPr sz="1100" spc="-5" dirty="0" smtClean="0">
                          <a:latin typeface="Century Gothic" panose="020B0502020202020204" pitchFamily="34" charset="0"/>
                          <a:cs typeface="Cambria"/>
                        </a:rPr>
                        <a:t> </a:t>
                      </a:r>
                      <a:r>
                        <a:rPr lang="ru-RU" sz="1100" spc="-5" dirty="0" smtClean="0">
                          <a:latin typeface="Century Gothic" panose="020B0502020202020204" pitchFamily="34" charset="0"/>
                          <a:cs typeface="Cambria"/>
                        </a:rPr>
                        <a:t>слушания</a:t>
                      </a:r>
                      <a:r>
                        <a:rPr sz="1100" spc="-5" dirty="0" smtClean="0">
                          <a:latin typeface="Century Gothic" panose="020B0502020202020204" pitchFamily="34" charset="0"/>
                          <a:cs typeface="Cambria"/>
                        </a:rPr>
                        <a:t> </a:t>
                      </a:r>
                      <a:r>
                        <a:rPr lang="ru-RU" sz="1100" spc="-5" dirty="0" smtClean="0">
                          <a:latin typeface="Century Gothic" panose="020B0502020202020204" pitchFamily="34" charset="0"/>
                          <a:cs typeface="Cambria"/>
                        </a:rPr>
                        <a:t>по</a:t>
                      </a:r>
                      <a:r>
                        <a:rPr sz="1100" spc="-5" dirty="0" smtClean="0">
                          <a:latin typeface="Century Gothic" panose="020B0502020202020204" pitchFamily="34" charset="0"/>
                          <a:cs typeface="Cambria"/>
                        </a:rPr>
                        <a:t> </a:t>
                      </a:r>
                      <a:r>
                        <a:rPr lang="ru-RU" sz="1100" spc="-5" dirty="0" smtClean="0">
                          <a:latin typeface="Century Gothic" panose="020B0502020202020204" pitchFamily="34" charset="0"/>
                          <a:cs typeface="Cambria"/>
                        </a:rPr>
                        <a:t>проекту местного бюджета</a:t>
                      </a:r>
                      <a:r>
                        <a:rPr sz="1100" spc="-5" dirty="0" smtClean="0">
                          <a:latin typeface="Century Gothic" panose="020B0502020202020204" pitchFamily="34" charset="0"/>
                          <a:cs typeface="Cambria"/>
                        </a:rPr>
                        <a:t>?</a:t>
                      </a:r>
                      <a:endParaRPr sz="1100" dirty="0">
                        <a:latin typeface="Century Gothic" panose="020B0502020202020204" pitchFamily="34" charset="0"/>
                        <a:cs typeface="Cambria"/>
                      </a:endParaRPr>
                    </a:p>
                  </a:txBody>
                  <a:tcPr marL="0" marR="0" marT="9652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marL="272415">
                        <a:lnSpc>
                          <a:spcPts val="1430"/>
                        </a:lnSpc>
                      </a:pPr>
                      <a:r>
                        <a:rPr sz="1200" spc="-5" dirty="0">
                          <a:latin typeface="Century Gothic" panose="020B0502020202020204" pitchFamily="34" charset="0"/>
                          <a:cs typeface="Cambria"/>
                        </a:rPr>
                        <a:t>Начиная с </a:t>
                      </a:r>
                      <a:r>
                        <a:rPr sz="1200" spc="-5" dirty="0" smtClean="0">
                          <a:latin typeface="Century Gothic" panose="020B0502020202020204" pitchFamily="34" charset="0"/>
                          <a:cs typeface="Cambria"/>
                        </a:rPr>
                        <a:t>200</a:t>
                      </a:r>
                      <a:r>
                        <a:rPr lang="ru-RU" sz="1200" spc="-5" dirty="0" smtClean="0">
                          <a:latin typeface="Century Gothic" panose="020B0502020202020204" pitchFamily="34" charset="0"/>
                          <a:cs typeface="Cambria"/>
                        </a:rPr>
                        <a:t>7</a:t>
                      </a:r>
                      <a:r>
                        <a:rPr sz="1200" spc="-5" dirty="0" smtClean="0">
                          <a:latin typeface="Century Gothic" panose="020B0502020202020204" pitchFamily="34" charset="0"/>
                          <a:cs typeface="Cambria"/>
                        </a:rPr>
                        <a:t> </a:t>
                      </a:r>
                      <a:r>
                        <a:rPr sz="1200" spc="-5" dirty="0">
                          <a:latin typeface="Century Gothic" panose="020B0502020202020204" pitchFamily="34" charset="0"/>
                          <a:cs typeface="Cambria"/>
                        </a:rPr>
                        <a:t>года,</a:t>
                      </a:r>
                      <a:r>
                        <a:rPr sz="1200" spc="-20" dirty="0">
                          <a:latin typeface="Century Gothic" panose="020B0502020202020204" pitchFamily="34" charset="0"/>
                          <a:cs typeface="Cambria"/>
                        </a:rPr>
                        <a:t> </a:t>
                      </a:r>
                      <a:r>
                        <a:rPr sz="1200" spc="-5" dirty="0">
                          <a:latin typeface="Century Gothic" panose="020B0502020202020204" pitchFamily="34" charset="0"/>
                          <a:cs typeface="Cambria"/>
                        </a:rPr>
                        <a:t>ежегодно.</a:t>
                      </a:r>
                      <a:endParaRPr sz="1200" dirty="0">
                        <a:latin typeface="Century Gothic" panose="020B0502020202020204" pitchFamily="34" charset="0"/>
                        <a:cs typeface="Cambria"/>
                      </a:endParaRPr>
                    </a:p>
                    <a:p>
                      <a:pPr marL="54610" marR="25400" indent="217804" algn="just">
                        <a:lnSpc>
                          <a:spcPts val="1460"/>
                        </a:lnSpc>
                        <a:spcBef>
                          <a:spcPts val="60"/>
                        </a:spcBef>
                      </a:pPr>
                      <a:r>
                        <a:rPr lang="ru-RU" sz="1200" spc="-5" dirty="0" smtClean="0">
                          <a:latin typeface="Century Gothic" panose="020B0502020202020204" pitchFamily="34" charset="0"/>
                          <a:cs typeface="Cambria"/>
                        </a:rPr>
                        <a:t>Порядок проведения</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публичный слушаний определен</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решением Думы</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города Невинномысска</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от</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27.06.2018 № 279-33</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Об утверждении</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Положения</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о порядке</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организации и проведения</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публичных слушаний</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на территории города Невинномысска</a:t>
                      </a:r>
                      <a:r>
                        <a:rPr sz="1200" spc="-5" dirty="0" smtClean="0">
                          <a:latin typeface="Century Gothic" panose="020B0502020202020204" pitchFamily="34" charset="0"/>
                          <a:cs typeface="Cambria"/>
                        </a:rPr>
                        <a:t>»</a:t>
                      </a:r>
                      <a:endParaRPr sz="1200" dirty="0">
                        <a:latin typeface="Century Gothic" panose="020B0502020202020204" pitchFamily="34" charset="0"/>
                        <a:cs typeface="Cambria"/>
                      </a:endParaRPr>
                    </a:p>
                  </a:txBody>
                  <a:tcPr marL="0" marR="0" marT="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r>
              <a:tr h="556141">
                <a:tc>
                  <a:txBody>
                    <a:bodyPr/>
                    <a:lstStyle/>
                    <a:p>
                      <a:pPr marL="33020">
                        <a:lnSpc>
                          <a:spcPts val="1405"/>
                        </a:lnSpc>
                        <a:tabLst>
                          <a:tab pos="640715" algn="l"/>
                          <a:tab pos="1663700" algn="l"/>
                        </a:tabLst>
                      </a:pPr>
                      <a:r>
                        <a:rPr sz="1100" spc="-5" dirty="0">
                          <a:latin typeface="Century Gothic" panose="020B0502020202020204" pitchFamily="34" charset="0"/>
                          <a:cs typeface="Cambria"/>
                        </a:rPr>
                        <a:t>Когда	проводятся	публичные</a:t>
                      </a:r>
                      <a:endParaRPr sz="1100" dirty="0">
                        <a:latin typeface="Century Gothic" panose="020B0502020202020204" pitchFamily="34" charset="0"/>
                        <a:cs typeface="Cambria"/>
                      </a:endParaRPr>
                    </a:p>
                    <a:p>
                      <a:pPr marL="33020" marR="27940">
                        <a:lnSpc>
                          <a:spcPts val="1460"/>
                        </a:lnSpc>
                        <a:spcBef>
                          <a:spcPts val="70"/>
                        </a:spcBef>
                      </a:pPr>
                      <a:r>
                        <a:rPr sz="1100" spc="-5" dirty="0">
                          <a:latin typeface="Century Gothic" panose="020B0502020202020204" pitchFamily="34" charset="0"/>
                          <a:cs typeface="Cambria"/>
                        </a:rPr>
                        <a:t>слушания по проекту местного  бюджета?</a:t>
                      </a:r>
                      <a:endParaRPr sz="1100" dirty="0">
                        <a:latin typeface="Century Gothic" panose="020B0502020202020204" pitchFamily="34" charset="0"/>
                        <a:cs typeface="Cambria"/>
                      </a:endParaRPr>
                    </a:p>
                  </a:txBody>
                  <a:tcPr marL="0" marR="0" marT="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marL="54610" marR="27305" indent="217804">
                        <a:lnSpc>
                          <a:spcPts val="1460"/>
                        </a:lnSpc>
                        <a:spcBef>
                          <a:spcPts val="740"/>
                        </a:spcBef>
                      </a:pPr>
                      <a:r>
                        <a:rPr lang="ru-RU" sz="1200" spc="-5" dirty="0" smtClean="0">
                          <a:latin typeface="Century Gothic" panose="020B0502020202020204" pitchFamily="34" charset="0"/>
                          <a:cs typeface="Cambria"/>
                        </a:rPr>
                        <a:t>В период рассмотрения Думой города Невинномысска</a:t>
                      </a:r>
                      <a:r>
                        <a:rPr sz="1200" spc="-5" dirty="0" smtClean="0">
                          <a:latin typeface="Century Gothic" panose="020B0502020202020204" pitchFamily="34" charset="0"/>
                          <a:cs typeface="Cambria"/>
                        </a:rPr>
                        <a:t> </a:t>
                      </a:r>
                      <a:r>
                        <a:rPr sz="1200" spc="-5" dirty="0">
                          <a:latin typeface="Century Gothic" panose="020B0502020202020204" pitchFamily="34" charset="0"/>
                          <a:cs typeface="Cambria"/>
                        </a:rPr>
                        <a:t>проекта решения о местном</a:t>
                      </a:r>
                      <a:r>
                        <a:rPr sz="1200" spc="10" dirty="0">
                          <a:latin typeface="Century Gothic" panose="020B0502020202020204" pitchFamily="34" charset="0"/>
                          <a:cs typeface="Cambria"/>
                        </a:rPr>
                        <a:t> </a:t>
                      </a:r>
                      <a:r>
                        <a:rPr sz="1200" spc="-5" dirty="0">
                          <a:latin typeface="Century Gothic" panose="020B0502020202020204" pitchFamily="34" charset="0"/>
                          <a:cs typeface="Cambria"/>
                        </a:rPr>
                        <a:t>бюджете</a:t>
                      </a:r>
                      <a:endParaRPr sz="1200" dirty="0">
                        <a:latin typeface="Century Gothic" panose="020B0502020202020204" pitchFamily="34" charset="0"/>
                        <a:cs typeface="Cambria"/>
                      </a:endParaRPr>
                    </a:p>
                  </a:txBody>
                  <a:tcPr marL="0" marR="0" marT="9398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r>
              <a:tr h="1483725">
                <a:tc>
                  <a:txBody>
                    <a:bodyPr/>
                    <a:lstStyle/>
                    <a:p>
                      <a:pPr>
                        <a:lnSpc>
                          <a:spcPct val="100000"/>
                        </a:lnSpc>
                      </a:pPr>
                      <a:endParaRPr sz="1100" dirty="0">
                        <a:latin typeface="Century Gothic" panose="020B0502020202020204" pitchFamily="34" charset="0"/>
                        <a:cs typeface="Times New Roman"/>
                      </a:endParaRPr>
                    </a:p>
                    <a:p>
                      <a:pPr>
                        <a:lnSpc>
                          <a:spcPct val="100000"/>
                        </a:lnSpc>
                        <a:spcBef>
                          <a:spcPts val="45"/>
                        </a:spcBef>
                      </a:pPr>
                      <a:endParaRPr sz="1100" dirty="0">
                        <a:latin typeface="Century Gothic" panose="020B0502020202020204" pitchFamily="34" charset="0"/>
                        <a:cs typeface="Times New Roman"/>
                      </a:endParaRPr>
                    </a:p>
                    <a:p>
                      <a:pPr marL="33020" marR="27305" algn="just">
                        <a:lnSpc>
                          <a:spcPct val="98000"/>
                        </a:lnSpc>
                      </a:pPr>
                      <a:r>
                        <a:rPr sz="1100" spc="-5" dirty="0">
                          <a:latin typeface="Century Gothic" panose="020B0502020202020204" pitchFamily="34" charset="0"/>
                          <a:cs typeface="Cambria"/>
                        </a:rPr>
                        <a:t>Как информируются граждане о  проведении публичных слуша-  ний?</a:t>
                      </a:r>
                      <a:endParaRPr sz="1100" dirty="0">
                        <a:latin typeface="Century Gothic" panose="020B0502020202020204" pitchFamily="34" charset="0"/>
                        <a:cs typeface="Cambria"/>
                      </a:endParaRPr>
                    </a:p>
                  </a:txBody>
                  <a:tcPr marL="0" marR="0" marT="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marL="54610" indent="217804">
                        <a:lnSpc>
                          <a:spcPts val="1405"/>
                        </a:lnSpc>
                      </a:pPr>
                      <a:r>
                        <a:rPr sz="1200" spc="-5" dirty="0">
                          <a:latin typeface="Century Gothic" panose="020B0502020202020204" pitchFamily="34" charset="0"/>
                          <a:cs typeface="Cambria"/>
                        </a:rPr>
                        <a:t>Информация</a:t>
                      </a:r>
                      <a:r>
                        <a:rPr sz="1200" spc="90" dirty="0">
                          <a:latin typeface="Century Gothic" panose="020B0502020202020204" pitchFamily="34" charset="0"/>
                          <a:cs typeface="Cambria"/>
                        </a:rPr>
                        <a:t> </a:t>
                      </a:r>
                      <a:r>
                        <a:rPr sz="1200" spc="-5" dirty="0">
                          <a:latin typeface="Century Gothic" panose="020B0502020202020204" pitchFamily="34" charset="0"/>
                          <a:cs typeface="Cambria"/>
                        </a:rPr>
                        <a:t>о</a:t>
                      </a:r>
                      <a:r>
                        <a:rPr sz="1200" spc="90" dirty="0">
                          <a:latin typeface="Century Gothic" panose="020B0502020202020204" pitchFamily="34" charset="0"/>
                          <a:cs typeface="Cambria"/>
                        </a:rPr>
                        <a:t> </a:t>
                      </a:r>
                      <a:r>
                        <a:rPr sz="1200" spc="-5" dirty="0">
                          <a:latin typeface="Century Gothic" panose="020B0502020202020204" pitchFamily="34" charset="0"/>
                          <a:cs typeface="Cambria"/>
                        </a:rPr>
                        <a:t>времени</a:t>
                      </a:r>
                      <a:r>
                        <a:rPr sz="1200" spc="85" dirty="0">
                          <a:latin typeface="Century Gothic" panose="020B0502020202020204" pitchFamily="34" charset="0"/>
                          <a:cs typeface="Cambria"/>
                        </a:rPr>
                        <a:t> </a:t>
                      </a:r>
                      <a:r>
                        <a:rPr sz="1200" spc="-5" dirty="0">
                          <a:latin typeface="Century Gothic" panose="020B0502020202020204" pitchFamily="34" charset="0"/>
                          <a:cs typeface="Cambria"/>
                        </a:rPr>
                        <a:t>и</a:t>
                      </a:r>
                      <a:r>
                        <a:rPr sz="1200" spc="90" dirty="0">
                          <a:latin typeface="Century Gothic" panose="020B0502020202020204" pitchFamily="34" charset="0"/>
                          <a:cs typeface="Cambria"/>
                        </a:rPr>
                        <a:t> </a:t>
                      </a:r>
                      <a:r>
                        <a:rPr sz="1200" spc="-5" dirty="0">
                          <a:latin typeface="Century Gothic" panose="020B0502020202020204" pitchFamily="34" charset="0"/>
                          <a:cs typeface="Cambria"/>
                        </a:rPr>
                        <a:t>месте</a:t>
                      </a:r>
                      <a:r>
                        <a:rPr sz="1200" spc="100" dirty="0">
                          <a:latin typeface="Century Gothic" panose="020B0502020202020204" pitchFamily="34" charset="0"/>
                          <a:cs typeface="Cambria"/>
                        </a:rPr>
                        <a:t> </a:t>
                      </a:r>
                      <a:r>
                        <a:rPr sz="1200" spc="-5" dirty="0">
                          <a:latin typeface="Century Gothic" panose="020B0502020202020204" pitchFamily="34" charset="0"/>
                          <a:cs typeface="Cambria"/>
                        </a:rPr>
                        <a:t>проведения</a:t>
                      </a:r>
                      <a:r>
                        <a:rPr sz="1200" spc="90" dirty="0">
                          <a:latin typeface="Century Gothic" panose="020B0502020202020204" pitchFamily="34" charset="0"/>
                          <a:cs typeface="Cambria"/>
                        </a:rPr>
                        <a:t> </a:t>
                      </a:r>
                      <a:r>
                        <a:rPr sz="1200" spc="-5" dirty="0">
                          <a:latin typeface="Century Gothic" panose="020B0502020202020204" pitchFamily="34" charset="0"/>
                          <a:cs typeface="Cambria"/>
                        </a:rPr>
                        <a:t>публичных</a:t>
                      </a:r>
                      <a:endParaRPr sz="1200" dirty="0">
                        <a:latin typeface="Century Gothic" panose="020B0502020202020204" pitchFamily="34" charset="0"/>
                        <a:cs typeface="Cambria"/>
                      </a:endParaRPr>
                    </a:p>
                    <a:p>
                      <a:pPr marL="54610" marR="26034" lvl="0" indent="0" algn="just" defTabSz="914400" eaLnBrk="1" fontAlgn="auto" latinLnBrk="0" hangingPunct="1">
                        <a:lnSpc>
                          <a:spcPct val="97700"/>
                        </a:lnSpc>
                        <a:spcBef>
                          <a:spcPts val="15"/>
                        </a:spcBef>
                        <a:spcAft>
                          <a:spcPts val="0"/>
                        </a:spcAft>
                        <a:buClrTx/>
                        <a:buSzTx/>
                        <a:buFontTx/>
                        <a:buNone/>
                        <a:tabLst/>
                        <a:defRPr/>
                      </a:pPr>
                      <a:r>
                        <a:rPr sz="1200" spc="-5" dirty="0">
                          <a:latin typeface="Century Gothic" panose="020B0502020202020204" pitchFamily="34" charset="0"/>
                          <a:cs typeface="Cambria"/>
                        </a:rPr>
                        <a:t>слушаний, </a:t>
                      </a:r>
                      <a:r>
                        <a:rPr lang="ru-RU" sz="1200" spc="-5" dirty="0" smtClean="0">
                          <a:latin typeface="Century Gothic" panose="020B0502020202020204" pitchFamily="34" charset="0"/>
                          <a:cs typeface="Cambria"/>
                        </a:rPr>
                        <a:t>а также проект</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обсуждаемого</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муниципального</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правового</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акта</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подлежит</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опубликованию</a:t>
                      </a:r>
                      <a:r>
                        <a:rPr sz="1200" spc="-5" dirty="0" smtClean="0">
                          <a:latin typeface="Century Gothic" panose="020B0502020202020204" pitchFamily="34" charset="0"/>
                          <a:cs typeface="Cambria"/>
                        </a:rPr>
                        <a:t> </a:t>
                      </a:r>
                      <a:r>
                        <a:rPr lang="ru-RU" sz="1200" b="0" i="0" u="none" strike="noStrike" baseline="0" dirty="0" smtClean="0">
                          <a:solidFill>
                            <a:schemeClr val="tx1"/>
                          </a:solidFill>
                          <a:latin typeface="Century Gothic" panose="020B0502020202020204" pitchFamily="34" charset="0"/>
                          <a:ea typeface="+mn-ea"/>
                          <a:cs typeface="+mn-cs"/>
                        </a:rPr>
                        <a:t>в газете «Невинномысский рабочий», а также в сетевом издании «Редакция газеты «Невинномысский рабочий» и на официальном сайте администрации города в информационно-телекоммуникационной сети Интернет</a:t>
                      </a:r>
                    </a:p>
                    <a:p>
                      <a:pPr marL="54610" marR="26034" algn="just">
                        <a:lnSpc>
                          <a:spcPct val="97700"/>
                        </a:lnSpc>
                        <a:spcBef>
                          <a:spcPts val="15"/>
                        </a:spcBef>
                      </a:pPr>
                      <a:r>
                        <a:rPr sz="1200" spc="-5" dirty="0" smtClean="0">
                          <a:latin typeface="Century Gothic" panose="020B0502020202020204" pitchFamily="34" charset="0"/>
                          <a:cs typeface="Cambria"/>
                        </a:rPr>
                        <a:t> </a:t>
                      </a:r>
                      <a:r>
                        <a:rPr sz="1200" spc="-5" dirty="0">
                          <a:latin typeface="Century Gothic" panose="020B0502020202020204" pitchFamily="34" charset="0"/>
                          <a:cs typeface="Cambria"/>
                        </a:rPr>
                        <a:t>не позднее, </a:t>
                      </a:r>
                      <a:r>
                        <a:rPr lang="ru-RU" sz="1200" spc="-5" dirty="0" smtClean="0">
                          <a:latin typeface="Century Gothic" panose="020B0502020202020204" pitchFamily="34" charset="0"/>
                          <a:cs typeface="Cambria"/>
                        </a:rPr>
                        <a:t>чем</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за</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14</a:t>
                      </a:r>
                      <a:r>
                        <a:rPr sz="1200" spc="-5" dirty="0" smtClean="0">
                          <a:latin typeface="Century Gothic" panose="020B0502020202020204" pitchFamily="34" charset="0"/>
                          <a:cs typeface="Cambria"/>
                        </a:rPr>
                        <a:t> </a:t>
                      </a:r>
                      <a:r>
                        <a:rPr sz="1200" spc="-5" dirty="0">
                          <a:latin typeface="Century Gothic" panose="020B0502020202020204" pitchFamily="34" charset="0"/>
                          <a:cs typeface="Cambria"/>
                        </a:rPr>
                        <a:t>дней до дня проведения  публичных</a:t>
                      </a:r>
                      <a:r>
                        <a:rPr sz="1200" spc="-45" dirty="0">
                          <a:latin typeface="Century Gothic" panose="020B0502020202020204" pitchFamily="34" charset="0"/>
                          <a:cs typeface="Cambria"/>
                        </a:rPr>
                        <a:t> </a:t>
                      </a:r>
                      <a:r>
                        <a:rPr sz="1200" spc="-5" dirty="0">
                          <a:latin typeface="Century Gothic" panose="020B0502020202020204" pitchFamily="34" charset="0"/>
                          <a:cs typeface="Cambria"/>
                        </a:rPr>
                        <a:t>слушаний</a:t>
                      </a:r>
                      <a:endParaRPr sz="1200" dirty="0">
                        <a:latin typeface="Century Gothic" panose="020B0502020202020204" pitchFamily="34" charset="0"/>
                        <a:cs typeface="Cambria"/>
                      </a:endParaRPr>
                    </a:p>
                  </a:txBody>
                  <a:tcPr marL="0" marR="0" marT="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r>
              <a:tr h="927100">
                <a:tc>
                  <a:txBody>
                    <a:bodyPr/>
                    <a:lstStyle/>
                    <a:p>
                      <a:pPr>
                        <a:lnSpc>
                          <a:spcPct val="100000"/>
                        </a:lnSpc>
                        <a:spcBef>
                          <a:spcPts val="30"/>
                        </a:spcBef>
                      </a:pPr>
                      <a:endParaRPr sz="1100">
                        <a:latin typeface="Century Gothic" panose="020B0502020202020204" pitchFamily="34" charset="0"/>
                        <a:cs typeface="Times New Roman"/>
                      </a:endParaRPr>
                    </a:p>
                    <a:p>
                      <a:pPr marL="33020" marR="28575">
                        <a:lnSpc>
                          <a:spcPts val="1460"/>
                        </a:lnSpc>
                      </a:pPr>
                      <a:r>
                        <a:rPr sz="1100" spc="-5" dirty="0">
                          <a:latin typeface="Century Gothic" panose="020B0502020202020204" pitchFamily="34" charset="0"/>
                          <a:cs typeface="Cambria"/>
                        </a:rPr>
                        <a:t>Кто может принять участие в  публичных</a:t>
                      </a:r>
                      <a:r>
                        <a:rPr sz="1100" spc="-45" dirty="0">
                          <a:latin typeface="Century Gothic" panose="020B0502020202020204" pitchFamily="34" charset="0"/>
                          <a:cs typeface="Cambria"/>
                        </a:rPr>
                        <a:t> </a:t>
                      </a:r>
                      <a:r>
                        <a:rPr sz="1100" spc="-5" dirty="0">
                          <a:latin typeface="Century Gothic" panose="020B0502020202020204" pitchFamily="34" charset="0"/>
                          <a:cs typeface="Cambria"/>
                        </a:rPr>
                        <a:t>слушаниях?</a:t>
                      </a:r>
                      <a:endParaRPr sz="1100">
                        <a:latin typeface="Century Gothic" panose="020B0502020202020204" pitchFamily="34" charset="0"/>
                        <a:cs typeface="Cambria"/>
                      </a:endParaRPr>
                    </a:p>
                  </a:txBody>
                  <a:tcPr marL="0" marR="0" marT="381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marL="54610" marR="27305" indent="217804" algn="just">
                        <a:lnSpc>
                          <a:spcPts val="1460"/>
                        </a:lnSpc>
                        <a:spcBef>
                          <a:spcPts val="20"/>
                        </a:spcBef>
                      </a:pPr>
                      <a:r>
                        <a:rPr sz="1200" spc="-10" dirty="0">
                          <a:latin typeface="Century Gothic" panose="020B0502020202020204" pitchFamily="34" charset="0"/>
                          <a:cs typeface="Cambria"/>
                        </a:rPr>
                        <a:t>Публичные </a:t>
                      </a:r>
                      <a:r>
                        <a:rPr sz="1200" spc="-5" dirty="0">
                          <a:latin typeface="Century Gothic" panose="020B0502020202020204" pitchFamily="34" charset="0"/>
                          <a:cs typeface="Cambria"/>
                        </a:rPr>
                        <a:t>слушания носят открытый характер, </a:t>
                      </a:r>
                      <a:r>
                        <a:rPr lang="ru-RU" sz="1200" spc="-5" dirty="0" smtClean="0">
                          <a:latin typeface="Century Gothic" panose="020B0502020202020204" pitchFamily="34" charset="0"/>
                          <a:cs typeface="Cambria"/>
                        </a:rPr>
                        <a:t>в них принимают</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участие</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жители города, проживающие на территории города</a:t>
                      </a:r>
                      <a:r>
                        <a:rPr sz="1200" spc="-5" dirty="0" smtClean="0">
                          <a:latin typeface="Century Gothic" panose="020B0502020202020204" pitchFamily="34" charset="0"/>
                          <a:cs typeface="Cambria"/>
                        </a:rPr>
                        <a:t>. </a:t>
                      </a:r>
                      <a:r>
                        <a:rPr sz="1200" spc="-5" dirty="0">
                          <a:latin typeface="Century Gothic" panose="020B0502020202020204" pitchFamily="34" charset="0"/>
                          <a:cs typeface="Cambria"/>
                        </a:rPr>
                        <a:t>Ежегодно в</a:t>
                      </a:r>
                      <a:r>
                        <a:rPr sz="1200" spc="114" dirty="0">
                          <a:latin typeface="Century Gothic" panose="020B0502020202020204" pitchFamily="34" charset="0"/>
                          <a:cs typeface="Cambria"/>
                        </a:rPr>
                        <a:t> </a:t>
                      </a:r>
                      <a:r>
                        <a:rPr lang="ru-RU" sz="1200" spc="-5" dirty="0" smtClean="0">
                          <a:latin typeface="Century Gothic" panose="020B0502020202020204" pitchFamily="34" charset="0"/>
                          <a:cs typeface="Cambria"/>
                        </a:rPr>
                        <a:t>обсуждении</a:t>
                      </a:r>
                      <a:r>
                        <a:rPr lang="ru-RU" sz="1200" spc="0" baseline="0"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участвует</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более</a:t>
                      </a:r>
                      <a:r>
                        <a:rPr sz="1200" spc="-5" dirty="0" smtClean="0">
                          <a:latin typeface="Century Gothic" panose="020B0502020202020204" pitchFamily="34" charset="0"/>
                          <a:cs typeface="Cambria"/>
                        </a:rPr>
                        <a:t> </a:t>
                      </a:r>
                      <a:r>
                        <a:rPr lang="ru-RU" sz="1200" spc="-5" dirty="0" smtClean="0">
                          <a:latin typeface="Century Gothic" panose="020B0502020202020204" pitchFamily="34" charset="0"/>
                          <a:cs typeface="Cambria"/>
                        </a:rPr>
                        <a:t>300</a:t>
                      </a:r>
                      <a:r>
                        <a:rPr sz="1200" spc="-15" dirty="0" smtClean="0">
                          <a:latin typeface="Century Gothic" panose="020B0502020202020204" pitchFamily="34" charset="0"/>
                          <a:cs typeface="Cambria"/>
                        </a:rPr>
                        <a:t> </a:t>
                      </a:r>
                      <a:r>
                        <a:rPr sz="1200" spc="-5" dirty="0">
                          <a:latin typeface="Century Gothic" panose="020B0502020202020204" pitchFamily="34" charset="0"/>
                          <a:cs typeface="Cambria"/>
                        </a:rPr>
                        <a:t>человек</a:t>
                      </a:r>
                      <a:endParaRPr sz="1200" dirty="0">
                        <a:latin typeface="Century Gothic" panose="020B0502020202020204" pitchFamily="34" charset="0"/>
                        <a:cs typeface="Cambria"/>
                      </a:endParaRPr>
                    </a:p>
                  </a:txBody>
                  <a:tcPr marL="0" marR="0" marT="254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r>
              <a:tr h="2603500">
                <a:tc>
                  <a:txBody>
                    <a:bodyPr/>
                    <a:lstStyle/>
                    <a:p>
                      <a:pPr>
                        <a:lnSpc>
                          <a:spcPct val="100000"/>
                        </a:lnSpc>
                      </a:pPr>
                      <a:endParaRPr sz="1100" dirty="0">
                        <a:latin typeface="Century Gothic" panose="020B0502020202020204" pitchFamily="34" charset="0"/>
                        <a:cs typeface="Times New Roman"/>
                      </a:endParaRPr>
                    </a:p>
                    <a:p>
                      <a:pPr>
                        <a:lnSpc>
                          <a:spcPct val="100000"/>
                        </a:lnSpc>
                      </a:pPr>
                      <a:endParaRPr sz="1100" dirty="0">
                        <a:latin typeface="Century Gothic" panose="020B0502020202020204" pitchFamily="34" charset="0"/>
                        <a:cs typeface="Times New Roman"/>
                      </a:endParaRPr>
                    </a:p>
                    <a:p>
                      <a:pPr>
                        <a:lnSpc>
                          <a:spcPct val="100000"/>
                        </a:lnSpc>
                      </a:pPr>
                      <a:endParaRPr sz="1100" dirty="0">
                        <a:latin typeface="Century Gothic" panose="020B0502020202020204" pitchFamily="34" charset="0"/>
                        <a:cs typeface="Times New Roman"/>
                      </a:endParaRPr>
                    </a:p>
                    <a:p>
                      <a:pPr>
                        <a:lnSpc>
                          <a:spcPct val="100000"/>
                        </a:lnSpc>
                      </a:pPr>
                      <a:endParaRPr sz="1100" dirty="0">
                        <a:latin typeface="Century Gothic" panose="020B0502020202020204" pitchFamily="34" charset="0"/>
                        <a:cs typeface="Times New Roman"/>
                      </a:endParaRPr>
                    </a:p>
                    <a:p>
                      <a:pPr marL="33020" marR="26034" algn="just">
                        <a:lnSpc>
                          <a:spcPts val="1460"/>
                        </a:lnSpc>
                        <a:spcBef>
                          <a:spcPts val="910"/>
                        </a:spcBef>
                      </a:pPr>
                      <a:r>
                        <a:rPr lang="ru-RU" sz="1100" spc="-5" dirty="0" smtClean="0">
                          <a:latin typeface="Century Gothic" panose="020B0502020202020204" pitchFamily="34" charset="0"/>
                          <a:cs typeface="Cambria"/>
                        </a:rPr>
                        <a:t>Кто может выступить на публичных</a:t>
                      </a:r>
                      <a:r>
                        <a:rPr sz="1100" spc="-5" dirty="0" smtClean="0">
                          <a:latin typeface="Century Gothic" panose="020B0502020202020204" pitchFamily="34" charset="0"/>
                          <a:cs typeface="Cambria"/>
                        </a:rPr>
                        <a:t> </a:t>
                      </a:r>
                      <a:r>
                        <a:rPr lang="ru-RU" sz="1100" spc="-5" dirty="0" smtClean="0">
                          <a:latin typeface="Century Gothic" panose="020B0502020202020204" pitchFamily="34" charset="0"/>
                          <a:cs typeface="Cambria"/>
                        </a:rPr>
                        <a:t>слушаниях</a:t>
                      </a:r>
                      <a:r>
                        <a:rPr sz="1100" spc="-5" dirty="0" smtClean="0">
                          <a:latin typeface="Century Gothic" panose="020B0502020202020204" pitchFamily="34" charset="0"/>
                          <a:cs typeface="Cambria"/>
                        </a:rPr>
                        <a:t> (</a:t>
                      </a:r>
                      <a:r>
                        <a:rPr lang="ru-RU" sz="1100" spc="-5" dirty="0" smtClean="0">
                          <a:latin typeface="Century Gothic" panose="020B0502020202020204" pitchFamily="34" charset="0"/>
                          <a:cs typeface="Cambria"/>
                        </a:rPr>
                        <a:t>высказать</a:t>
                      </a:r>
                      <a:r>
                        <a:rPr sz="1100" spc="-5" dirty="0" smtClean="0">
                          <a:latin typeface="Century Gothic" panose="020B0502020202020204" pitchFamily="34" charset="0"/>
                          <a:cs typeface="Cambria"/>
                        </a:rPr>
                        <a:t> </a:t>
                      </a:r>
                      <a:r>
                        <a:rPr sz="1100" spc="-5" dirty="0">
                          <a:latin typeface="Century Gothic" panose="020B0502020202020204" pitchFamily="34" charset="0"/>
                          <a:cs typeface="Cambria"/>
                        </a:rPr>
                        <a:t>мнение, рекомендации,  предложения)?</a:t>
                      </a:r>
                      <a:endParaRPr sz="1100" dirty="0">
                        <a:latin typeface="Century Gothic" panose="020B0502020202020204" pitchFamily="34" charset="0"/>
                        <a:cs typeface="Cambria"/>
                      </a:endParaRPr>
                    </a:p>
                  </a:txBody>
                  <a:tcPr marL="0" marR="0" marT="0"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solidFill>
                      <a:srgbClr val="DAEEF3"/>
                    </a:solidFill>
                  </a:tcPr>
                </a:tc>
                <a:tc>
                  <a:txBody>
                    <a:bodyPr/>
                    <a:lstStyle/>
                    <a:p>
                      <a:pPr algn="just"/>
                      <a:r>
                        <a:rPr lang="ru-RU" sz="1200" b="0" i="0" u="none" strike="noStrike" baseline="0" dirty="0" smtClean="0">
                          <a:solidFill>
                            <a:schemeClr val="tx1"/>
                          </a:solidFill>
                          <a:latin typeface="Century Gothic" panose="020B0502020202020204" pitchFamily="34" charset="0"/>
                          <a:ea typeface="+mn-ea"/>
                          <a:cs typeface="+mn-cs"/>
                        </a:rPr>
                        <a:t>      Право на выступление на публичных слушаниях получают участники публичных слушаний, внесшие в письменной форме свои предложения по вопросу публичных слушаний с кратким изложением занимаемой позиции не позднее чем за 3 дня до даты проведения публичных слушаний.</a:t>
                      </a:r>
                    </a:p>
                    <a:p>
                      <a:pPr algn="just"/>
                      <a:r>
                        <a:rPr lang="ru-RU" sz="1200" b="0" i="0" u="none" strike="noStrike" baseline="0" dirty="0" smtClean="0">
                          <a:solidFill>
                            <a:schemeClr val="tx1"/>
                          </a:solidFill>
                          <a:latin typeface="Century Gothic" panose="020B0502020202020204" pitchFamily="34" charset="0"/>
                          <a:ea typeface="+mn-ea"/>
                          <a:cs typeface="+mn-cs"/>
                        </a:rPr>
                        <a:t>     Участники публичных слушаний вправе отказаться от выступления, изменить формулировку своего предложения или снять его, а также присоединиться к выступлениям других участников публичных слушаний.</a:t>
                      </a:r>
                    </a:p>
                  </a:txBody>
                  <a:tcPr marL="0" marR="0" marT="1905" marB="0">
                    <a:lnL w="6350">
                      <a:solidFill>
                        <a:srgbClr val="B6DDE8"/>
                      </a:solidFill>
                      <a:prstDash val="solid"/>
                    </a:lnL>
                    <a:lnR w="6350">
                      <a:solidFill>
                        <a:srgbClr val="B6DDE8"/>
                      </a:solidFill>
                      <a:prstDash val="solid"/>
                    </a:lnR>
                    <a:lnT w="6350">
                      <a:solidFill>
                        <a:srgbClr val="B6DDE8"/>
                      </a:solidFill>
                      <a:prstDash val="solid"/>
                    </a:lnT>
                    <a:lnB w="6350">
                      <a:solidFill>
                        <a:srgbClr val="B6DDE8"/>
                      </a:solidFill>
                      <a:prstDash val="solid"/>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3050" y="317500"/>
            <a:ext cx="6958965" cy="10547246"/>
          </a:xfrm>
          <a:prstGeom prst="rect">
            <a:avLst/>
          </a:prstGeom>
        </p:spPr>
        <p:txBody>
          <a:bodyPr vert="horz" wrap="square" lIns="0" tIns="12700" rIns="0" bIns="0" rtlCol="0">
            <a:spAutoFit/>
          </a:bodyPr>
          <a:lstStyle/>
          <a:p>
            <a:pPr marL="1713230">
              <a:lnSpc>
                <a:spcPct val="100000"/>
              </a:lnSpc>
              <a:spcBef>
                <a:spcPts val="100"/>
              </a:spcBef>
            </a:pPr>
            <a:r>
              <a:rPr b="1" u="sng" spc="-5" dirty="0">
                <a:solidFill>
                  <a:srgbClr val="964A7B"/>
                </a:solidFill>
                <a:latin typeface="Century Gothic" panose="020B0502020202020204" pitchFamily="34" charset="0"/>
                <a:cs typeface="Franklin Gothic Medium"/>
              </a:rPr>
              <a:t>ОСНОВНЫЕ ТЕРМИНЫ </a:t>
            </a:r>
            <a:r>
              <a:rPr b="1" u="sng" dirty="0">
                <a:solidFill>
                  <a:srgbClr val="964A7B"/>
                </a:solidFill>
                <a:latin typeface="Century Gothic" panose="020B0502020202020204" pitchFamily="34" charset="0"/>
                <a:cs typeface="Franklin Gothic Medium"/>
              </a:rPr>
              <a:t>И</a:t>
            </a:r>
            <a:r>
              <a:rPr b="1" u="sng" spc="-35" dirty="0">
                <a:solidFill>
                  <a:srgbClr val="964A7B"/>
                </a:solidFill>
                <a:latin typeface="Century Gothic" panose="020B0502020202020204" pitchFamily="34" charset="0"/>
                <a:cs typeface="Franklin Gothic Medium"/>
              </a:rPr>
              <a:t> </a:t>
            </a:r>
            <a:r>
              <a:rPr b="1" u="sng" spc="-5" dirty="0">
                <a:solidFill>
                  <a:srgbClr val="964A7B"/>
                </a:solidFill>
                <a:latin typeface="Century Gothic" panose="020B0502020202020204" pitchFamily="34" charset="0"/>
                <a:cs typeface="Franklin Gothic Medium"/>
              </a:rPr>
              <a:t>ПОНЯТИЯ</a:t>
            </a:r>
            <a:endParaRPr b="1" dirty="0">
              <a:latin typeface="Century Gothic" panose="020B0502020202020204" pitchFamily="34" charset="0"/>
              <a:cs typeface="Franklin Gothic Medium"/>
            </a:endParaRPr>
          </a:p>
          <a:p>
            <a:pPr>
              <a:lnSpc>
                <a:spcPct val="100000"/>
              </a:lnSpc>
              <a:spcBef>
                <a:spcPts val="25"/>
              </a:spcBef>
            </a:pPr>
            <a:endParaRPr sz="1100" dirty="0">
              <a:latin typeface="Century Gothic" panose="020B0502020202020204" pitchFamily="34" charset="0"/>
              <a:cs typeface="Times New Roman"/>
            </a:endParaRPr>
          </a:p>
          <a:p>
            <a:pPr marL="283845" marR="8255" indent="-271145" algn="just">
              <a:lnSpc>
                <a:spcPts val="1440"/>
              </a:lnSpc>
              <a:spcBef>
                <a:spcPts val="5"/>
              </a:spcBef>
              <a:buSzPct val="96153"/>
              <a:buFont typeface="Wingdings"/>
              <a:buChar char=""/>
              <a:tabLst>
                <a:tab pos="284480" algn="l"/>
              </a:tabLst>
            </a:pPr>
            <a:r>
              <a:rPr sz="1100" b="1" i="1" spc="-10" dirty="0">
                <a:solidFill>
                  <a:srgbClr val="30839A"/>
                </a:solidFill>
                <a:latin typeface="Century Gothic" panose="020B0502020202020204" pitchFamily="34" charset="0"/>
                <a:cs typeface="Verdana"/>
              </a:rPr>
              <a:t>Бюджет </a:t>
            </a:r>
            <a:r>
              <a:rPr sz="1100" b="1" i="1" spc="-5" dirty="0">
                <a:solidFill>
                  <a:srgbClr val="30839A"/>
                </a:solidFill>
                <a:latin typeface="Century Gothic" panose="020B0502020202020204" pitchFamily="34" charset="0"/>
                <a:cs typeface="Verdana"/>
              </a:rPr>
              <a:t>– </a:t>
            </a:r>
            <a:r>
              <a:rPr sz="1100" spc="-5" dirty="0">
                <a:latin typeface="Century Gothic" panose="020B0502020202020204" pitchFamily="34" charset="0"/>
                <a:cs typeface="Times New Roman"/>
              </a:rPr>
              <a:t>форма образования и расходования денежных средств, предназначенных </a:t>
            </a:r>
            <a:r>
              <a:rPr sz="1100" spc="-10" dirty="0">
                <a:latin typeface="Century Gothic" panose="020B0502020202020204" pitchFamily="34" charset="0"/>
                <a:cs typeface="Times New Roman"/>
              </a:rPr>
              <a:t>для  </a:t>
            </a:r>
            <a:r>
              <a:rPr sz="1100" spc="-5" dirty="0">
                <a:latin typeface="Century Gothic" panose="020B0502020202020204" pitchFamily="34" charset="0"/>
                <a:cs typeface="Times New Roman"/>
              </a:rPr>
              <a:t>финансового обеспечения задач и функций государства и местного</a:t>
            </a:r>
            <a:r>
              <a:rPr sz="1100" spc="110" dirty="0">
                <a:latin typeface="Century Gothic" panose="020B0502020202020204" pitchFamily="34" charset="0"/>
                <a:cs typeface="Times New Roman"/>
              </a:rPr>
              <a:t> </a:t>
            </a:r>
            <a:r>
              <a:rPr sz="1100" spc="-5" dirty="0">
                <a:latin typeface="Century Gothic" panose="020B0502020202020204" pitchFamily="34" charset="0"/>
                <a:cs typeface="Times New Roman"/>
              </a:rPr>
              <a:t>самоуправления.</a:t>
            </a:r>
            <a:endParaRPr sz="1100" dirty="0">
              <a:latin typeface="Century Gothic" panose="020B0502020202020204" pitchFamily="34" charset="0"/>
              <a:cs typeface="Times New Roman"/>
            </a:endParaRPr>
          </a:p>
          <a:p>
            <a:pPr marL="283845" marR="6985" indent="-271145" algn="just">
              <a:lnSpc>
                <a:spcPts val="1440"/>
              </a:lnSpc>
              <a:spcBef>
                <a:spcPts val="145"/>
              </a:spcBef>
              <a:buSzPct val="96153"/>
              <a:buFont typeface="Wingdings"/>
              <a:buChar char=""/>
              <a:tabLst>
                <a:tab pos="284480" algn="l"/>
              </a:tabLst>
            </a:pPr>
            <a:r>
              <a:rPr sz="1100" b="1" i="1" spc="-10" dirty="0">
                <a:solidFill>
                  <a:srgbClr val="30839A"/>
                </a:solidFill>
                <a:latin typeface="Century Gothic" panose="020B0502020202020204" pitchFamily="34" charset="0"/>
                <a:cs typeface="Verdana"/>
              </a:rPr>
              <a:t>Бюджетные </a:t>
            </a:r>
            <a:r>
              <a:rPr sz="1100" b="1" i="1" spc="-5" dirty="0">
                <a:solidFill>
                  <a:srgbClr val="30839A"/>
                </a:solidFill>
                <a:latin typeface="Century Gothic" panose="020B0502020202020204" pitchFamily="34" charset="0"/>
                <a:cs typeface="Verdana"/>
              </a:rPr>
              <a:t>ассигнования – </a:t>
            </a:r>
            <a:r>
              <a:rPr sz="1100" spc="-5" dirty="0">
                <a:latin typeface="Century Gothic" panose="020B0502020202020204" pitchFamily="34" charset="0"/>
                <a:cs typeface="Times New Roman"/>
              </a:rPr>
              <a:t>предельные объемы денежных средств, предусмотренных  в соответствующем финансовом году для </a:t>
            </a:r>
            <a:r>
              <a:rPr sz="1100" dirty="0">
                <a:latin typeface="Century Gothic" panose="020B0502020202020204" pitchFamily="34" charset="0"/>
                <a:cs typeface="Times New Roman"/>
              </a:rPr>
              <a:t>исполнения </a:t>
            </a:r>
            <a:r>
              <a:rPr sz="1100" spc="-5" dirty="0">
                <a:latin typeface="Century Gothic" panose="020B0502020202020204" pitchFamily="34" charset="0"/>
                <a:cs typeface="Times New Roman"/>
              </a:rPr>
              <a:t>бюджетных</a:t>
            </a:r>
            <a:r>
              <a:rPr sz="1100" spc="50" dirty="0">
                <a:latin typeface="Century Gothic" panose="020B0502020202020204" pitchFamily="34" charset="0"/>
                <a:cs typeface="Times New Roman"/>
              </a:rPr>
              <a:t> </a:t>
            </a:r>
            <a:r>
              <a:rPr sz="1100" spc="-5" dirty="0">
                <a:latin typeface="Century Gothic" panose="020B0502020202020204" pitchFamily="34" charset="0"/>
                <a:cs typeface="Times New Roman"/>
              </a:rPr>
              <a:t>обязательств.</a:t>
            </a:r>
            <a:endParaRPr sz="1100" dirty="0">
              <a:latin typeface="Century Gothic" panose="020B0502020202020204" pitchFamily="34" charset="0"/>
              <a:cs typeface="Times New Roman"/>
            </a:endParaRPr>
          </a:p>
          <a:p>
            <a:pPr marL="283845" marR="5715" indent="-271145" algn="just">
              <a:lnSpc>
                <a:spcPts val="1440"/>
              </a:lnSpc>
              <a:spcBef>
                <a:spcPts val="130"/>
              </a:spcBef>
              <a:buSzPct val="96153"/>
              <a:buFont typeface="Wingdings"/>
              <a:buChar char=""/>
              <a:tabLst>
                <a:tab pos="284480" algn="l"/>
              </a:tabLst>
            </a:pPr>
            <a:r>
              <a:rPr sz="1100" b="1" i="1" spc="-10" dirty="0">
                <a:solidFill>
                  <a:srgbClr val="30839A"/>
                </a:solidFill>
                <a:latin typeface="Century Gothic" panose="020B0502020202020204" pitchFamily="34" charset="0"/>
                <a:cs typeface="Verdana"/>
              </a:rPr>
              <a:t>Бюджетная классификация </a:t>
            </a:r>
            <a:r>
              <a:rPr sz="1100" b="1" i="1" spc="-5" dirty="0">
                <a:solidFill>
                  <a:srgbClr val="30839A"/>
                </a:solidFill>
                <a:latin typeface="Century Gothic" panose="020B0502020202020204" pitchFamily="34" charset="0"/>
                <a:cs typeface="Verdana"/>
              </a:rPr>
              <a:t>– </a:t>
            </a:r>
            <a:r>
              <a:rPr sz="1100" spc="-5" dirty="0">
                <a:latin typeface="Century Gothic" panose="020B0502020202020204" pitchFamily="34" charset="0"/>
                <a:cs typeface="Times New Roman"/>
              </a:rPr>
              <a:t>группировка доходов, расходов и источников  финансирования дефицитов бюджетов бюджетной системы Российской </a:t>
            </a:r>
            <a:r>
              <a:rPr sz="1100" dirty="0">
                <a:latin typeface="Century Gothic" panose="020B0502020202020204" pitchFamily="34" charset="0"/>
                <a:cs typeface="Times New Roman"/>
              </a:rPr>
              <a:t>Федерации, </a:t>
            </a:r>
            <a:r>
              <a:rPr sz="1100" spc="-5" dirty="0">
                <a:latin typeface="Century Gothic" panose="020B0502020202020204" pitchFamily="34" charset="0"/>
                <a:cs typeface="Times New Roman"/>
              </a:rPr>
              <a:t>используемая  для составления и исполнения</a:t>
            </a:r>
            <a:r>
              <a:rPr sz="1100" spc="25" dirty="0">
                <a:latin typeface="Century Gothic" panose="020B0502020202020204" pitchFamily="34" charset="0"/>
                <a:cs typeface="Times New Roman"/>
              </a:rPr>
              <a:t> </a:t>
            </a:r>
            <a:r>
              <a:rPr sz="1100" spc="-5" dirty="0">
                <a:latin typeface="Century Gothic" panose="020B0502020202020204" pitchFamily="34" charset="0"/>
                <a:cs typeface="Times New Roman"/>
              </a:rPr>
              <a:t>бюджетов.</a:t>
            </a:r>
            <a:endParaRPr sz="1100" dirty="0">
              <a:latin typeface="Century Gothic" panose="020B0502020202020204" pitchFamily="34" charset="0"/>
              <a:cs typeface="Times New Roman"/>
            </a:endParaRPr>
          </a:p>
          <a:p>
            <a:pPr marL="283845" marR="5080" indent="-271145" algn="just">
              <a:lnSpc>
                <a:spcPts val="1440"/>
              </a:lnSpc>
              <a:spcBef>
                <a:spcPts val="130"/>
              </a:spcBef>
              <a:buSzPct val="96153"/>
              <a:buFont typeface="Wingdings"/>
              <a:buChar char=""/>
              <a:tabLst>
                <a:tab pos="284480" algn="l"/>
              </a:tabLst>
            </a:pPr>
            <a:r>
              <a:rPr sz="1100" b="1" i="1" spc="-10" dirty="0">
                <a:solidFill>
                  <a:srgbClr val="30839A"/>
                </a:solidFill>
                <a:latin typeface="Century Gothic" panose="020B0502020202020204" pitchFamily="34" charset="0"/>
                <a:cs typeface="Verdana"/>
              </a:rPr>
              <a:t>Бюджетный </a:t>
            </a:r>
            <a:r>
              <a:rPr sz="1100" b="1" i="1" spc="-5" dirty="0">
                <a:solidFill>
                  <a:srgbClr val="30839A"/>
                </a:solidFill>
                <a:latin typeface="Century Gothic" panose="020B0502020202020204" pitchFamily="34" charset="0"/>
                <a:cs typeface="Verdana"/>
              </a:rPr>
              <a:t>кредит – </a:t>
            </a:r>
            <a:r>
              <a:rPr sz="1100" spc="-5" dirty="0">
                <a:latin typeface="Century Gothic" panose="020B0502020202020204" pitchFamily="34" charset="0"/>
                <a:cs typeface="Times New Roman"/>
              </a:rPr>
              <a:t>денежные средства, предоставляемые бюджетом другому бюджету  бюджетной системы Российской Федерации, юридическому лицу (за исключением  государственных (муниципальных) учреждений), иностранному государству, иностранному  юридическому лицу на возвратной и возмездной</a:t>
            </a:r>
            <a:r>
              <a:rPr sz="1100" spc="10" dirty="0">
                <a:latin typeface="Century Gothic" panose="020B0502020202020204" pitchFamily="34" charset="0"/>
                <a:cs typeface="Times New Roman"/>
              </a:rPr>
              <a:t> </a:t>
            </a:r>
            <a:r>
              <a:rPr sz="1100" dirty="0">
                <a:latin typeface="Century Gothic" panose="020B0502020202020204" pitchFamily="34" charset="0"/>
                <a:cs typeface="Times New Roman"/>
              </a:rPr>
              <a:t>основах.</a:t>
            </a:r>
          </a:p>
          <a:p>
            <a:pPr marL="283845" marR="6985" indent="-271145" algn="just">
              <a:lnSpc>
                <a:spcPts val="1440"/>
              </a:lnSpc>
              <a:spcBef>
                <a:spcPts val="130"/>
              </a:spcBef>
              <a:buSzPct val="96153"/>
              <a:buFont typeface="Wingdings"/>
              <a:buChar char=""/>
              <a:tabLst>
                <a:tab pos="284480" algn="l"/>
              </a:tabLst>
            </a:pPr>
            <a:r>
              <a:rPr sz="1100" b="1" i="1" spc="-10" dirty="0">
                <a:solidFill>
                  <a:srgbClr val="30839A"/>
                </a:solidFill>
                <a:latin typeface="Century Gothic" panose="020B0502020202020204" pitchFamily="34" charset="0"/>
                <a:cs typeface="Verdana"/>
              </a:rPr>
              <a:t>Бюджетные </a:t>
            </a:r>
            <a:r>
              <a:rPr sz="1100" b="1" i="1" spc="-5" dirty="0">
                <a:solidFill>
                  <a:srgbClr val="30839A"/>
                </a:solidFill>
                <a:latin typeface="Century Gothic" panose="020B0502020202020204" pitchFamily="34" charset="0"/>
                <a:cs typeface="Verdana"/>
              </a:rPr>
              <a:t>обязательства – </a:t>
            </a:r>
            <a:r>
              <a:rPr sz="1100" spc="-5" dirty="0">
                <a:latin typeface="Century Gothic" panose="020B0502020202020204" pitchFamily="34" charset="0"/>
                <a:cs typeface="Times New Roman"/>
              </a:rPr>
              <a:t>расходные обязательства, подлежащие исполнению в  соответствующем финансовом</a:t>
            </a:r>
            <a:r>
              <a:rPr sz="1100" spc="-25" dirty="0">
                <a:latin typeface="Century Gothic" panose="020B0502020202020204" pitchFamily="34" charset="0"/>
                <a:cs typeface="Times New Roman"/>
              </a:rPr>
              <a:t> </a:t>
            </a:r>
            <a:r>
              <a:rPr sz="1100" spc="-5" dirty="0">
                <a:latin typeface="Century Gothic" panose="020B0502020202020204" pitchFamily="34" charset="0"/>
                <a:cs typeface="Times New Roman"/>
              </a:rPr>
              <a:t>году.</a:t>
            </a:r>
            <a:endParaRPr sz="1100" dirty="0">
              <a:latin typeface="Century Gothic" panose="020B0502020202020204" pitchFamily="34" charset="0"/>
              <a:cs typeface="Times New Roman"/>
            </a:endParaRPr>
          </a:p>
          <a:p>
            <a:pPr marL="283845" marR="5080" indent="-271145" algn="just">
              <a:lnSpc>
                <a:spcPct val="95600"/>
              </a:lnSpc>
              <a:spcBef>
                <a:spcPts val="60"/>
              </a:spcBef>
              <a:buSzPct val="96153"/>
              <a:buFont typeface="Wingdings"/>
              <a:buChar char=""/>
              <a:tabLst>
                <a:tab pos="284480" algn="l"/>
              </a:tabLst>
            </a:pPr>
            <a:r>
              <a:rPr sz="1100" b="1" i="1" spc="-10" dirty="0">
                <a:solidFill>
                  <a:srgbClr val="30839A"/>
                </a:solidFill>
                <a:latin typeface="Century Gothic" panose="020B0502020202020204" pitchFamily="34" charset="0"/>
                <a:cs typeface="Verdana"/>
              </a:rPr>
              <a:t>Бюджетные </a:t>
            </a:r>
            <a:r>
              <a:rPr sz="1100" b="1" i="1" spc="-5" dirty="0">
                <a:solidFill>
                  <a:srgbClr val="30839A"/>
                </a:solidFill>
                <a:latin typeface="Century Gothic" panose="020B0502020202020204" pitchFamily="34" charset="0"/>
                <a:cs typeface="Verdana"/>
              </a:rPr>
              <a:t>полномочия – </a:t>
            </a:r>
            <a:r>
              <a:rPr sz="1100" spc="-5" dirty="0">
                <a:latin typeface="Century Gothic" panose="020B0502020202020204" pitchFamily="34" charset="0"/>
                <a:cs typeface="Times New Roman"/>
              </a:rPr>
              <a:t>установленные Бюджетным кодексом Российской  Федерации и принятыми в соответствии с </a:t>
            </a:r>
            <a:r>
              <a:rPr sz="1100" dirty="0">
                <a:latin typeface="Century Gothic" panose="020B0502020202020204" pitchFamily="34" charset="0"/>
                <a:cs typeface="Times New Roman"/>
              </a:rPr>
              <a:t>ним </a:t>
            </a:r>
            <a:r>
              <a:rPr sz="1100" spc="-5" dirty="0">
                <a:latin typeface="Century Gothic" panose="020B0502020202020204" pitchFamily="34" charset="0"/>
                <a:cs typeface="Times New Roman"/>
              </a:rPr>
              <a:t>правовыми актами, регулирующими </a:t>
            </a:r>
            <a:r>
              <a:rPr sz="1100" dirty="0">
                <a:latin typeface="Century Gothic" panose="020B0502020202020204" pitchFamily="34" charset="0"/>
                <a:cs typeface="Times New Roman"/>
              </a:rPr>
              <a:t>бюджетные  </a:t>
            </a:r>
            <a:r>
              <a:rPr sz="1100" spc="-5" dirty="0">
                <a:latin typeface="Century Gothic" panose="020B0502020202020204" pitchFamily="34" charset="0"/>
                <a:cs typeface="Times New Roman"/>
              </a:rPr>
              <a:t>правоотношения, права и обязанности </a:t>
            </a:r>
            <a:r>
              <a:rPr sz="1100" dirty="0">
                <a:latin typeface="Century Gothic" panose="020B0502020202020204" pitchFamily="34" charset="0"/>
                <a:cs typeface="Times New Roman"/>
              </a:rPr>
              <a:t>органов </a:t>
            </a:r>
            <a:r>
              <a:rPr sz="1100" spc="-5" dirty="0">
                <a:latin typeface="Century Gothic" panose="020B0502020202020204" pitchFamily="34" charset="0"/>
                <a:cs typeface="Times New Roman"/>
              </a:rPr>
              <a:t>государственной власти (органов местного  самоуправления) и иных участников бюджетного процесса по регулированию бюджетных  правоотношений, организации и осуществлению бюджетного</a:t>
            </a:r>
            <a:r>
              <a:rPr sz="1100" spc="75" dirty="0">
                <a:latin typeface="Century Gothic" panose="020B0502020202020204" pitchFamily="34" charset="0"/>
                <a:cs typeface="Times New Roman"/>
              </a:rPr>
              <a:t> </a:t>
            </a:r>
            <a:r>
              <a:rPr sz="1100" spc="-5" dirty="0">
                <a:latin typeface="Century Gothic" panose="020B0502020202020204" pitchFamily="34" charset="0"/>
                <a:cs typeface="Times New Roman"/>
              </a:rPr>
              <a:t>процесса.</a:t>
            </a:r>
            <a:endParaRPr sz="1100" dirty="0">
              <a:latin typeface="Century Gothic" panose="020B0502020202020204" pitchFamily="34" charset="0"/>
              <a:cs typeface="Times New Roman"/>
            </a:endParaRPr>
          </a:p>
          <a:p>
            <a:pPr marL="283845" marR="6985" indent="-271145" algn="just">
              <a:lnSpc>
                <a:spcPct val="95600"/>
              </a:lnSpc>
              <a:spcBef>
                <a:spcPts val="100"/>
              </a:spcBef>
              <a:buSzPct val="96153"/>
              <a:buFont typeface="Wingdings"/>
              <a:buChar char=""/>
              <a:tabLst>
                <a:tab pos="284480" algn="l"/>
              </a:tabLst>
            </a:pPr>
            <a:r>
              <a:rPr sz="1100" b="1" i="1" spc="-10" dirty="0">
                <a:solidFill>
                  <a:srgbClr val="30839A"/>
                </a:solidFill>
                <a:latin typeface="Century Gothic" panose="020B0502020202020204" pitchFamily="34" charset="0"/>
                <a:cs typeface="Verdana"/>
              </a:rPr>
              <a:t>Бюджетный </a:t>
            </a:r>
            <a:r>
              <a:rPr sz="1100" b="1" i="1" spc="-5" dirty="0">
                <a:solidFill>
                  <a:srgbClr val="30839A"/>
                </a:solidFill>
                <a:latin typeface="Century Gothic" panose="020B0502020202020204" pitchFamily="34" charset="0"/>
                <a:cs typeface="Verdana"/>
              </a:rPr>
              <a:t>процесс – </a:t>
            </a:r>
            <a:r>
              <a:rPr sz="1100" spc="-5" dirty="0">
                <a:latin typeface="Century Gothic" panose="020B0502020202020204" pitchFamily="34" charset="0"/>
                <a:cs typeface="Times New Roman"/>
              </a:rPr>
              <a:t>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a:t>
            </a:r>
            <a:r>
              <a:rPr sz="1100" spc="-65" dirty="0">
                <a:latin typeface="Century Gothic" panose="020B0502020202020204" pitchFamily="34" charset="0"/>
                <a:cs typeface="Times New Roman"/>
              </a:rPr>
              <a:t> </a:t>
            </a:r>
            <a:r>
              <a:rPr sz="1100" spc="-5" dirty="0">
                <a:latin typeface="Century Gothic" panose="020B0502020202020204" pitchFamily="34" charset="0"/>
                <a:cs typeface="Times New Roman"/>
              </a:rPr>
              <a:t>и</a:t>
            </a:r>
            <a:r>
              <a:rPr sz="1100" spc="-65" dirty="0">
                <a:latin typeface="Century Gothic" panose="020B0502020202020204" pitchFamily="34" charset="0"/>
                <a:cs typeface="Times New Roman"/>
              </a:rPr>
              <a:t> </a:t>
            </a:r>
            <a:r>
              <a:rPr sz="1100" spc="-5" dirty="0">
                <a:latin typeface="Century Gothic" panose="020B0502020202020204" pitchFamily="34" charset="0"/>
                <a:cs typeface="Times New Roman"/>
              </a:rPr>
              <a:t>исполнению</a:t>
            </a:r>
            <a:r>
              <a:rPr sz="1100" spc="-65" dirty="0">
                <a:latin typeface="Century Gothic" panose="020B0502020202020204" pitchFamily="34" charset="0"/>
                <a:cs typeface="Times New Roman"/>
              </a:rPr>
              <a:t> </a:t>
            </a:r>
            <a:r>
              <a:rPr sz="1100" spc="-5" dirty="0">
                <a:latin typeface="Century Gothic" panose="020B0502020202020204" pitchFamily="34" charset="0"/>
                <a:cs typeface="Times New Roman"/>
              </a:rPr>
              <a:t>бюджетов,</a:t>
            </a:r>
            <a:r>
              <a:rPr sz="1100" spc="-45" dirty="0">
                <a:latin typeface="Century Gothic" panose="020B0502020202020204" pitchFamily="34" charset="0"/>
                <a:cs typeface="Times New Roman"/>
              </a:rPr>
              <a:t> </a:t>
            </a:r>
            <a:r>
              <a:rPr sz="1100" spc="-5" dirty="0">
                <a:latin typeface="Century Gothic" panose="020B0502020202020204" pitchFamily="34" charset="0"/>
                <a:cs typeface="Times New Roman"/>
              </a:rPr>
              <a:t>контролю</a:t>
            </a:r>
            <a:r>
              <a:rPr sz="1100" spc="-60" dirty="0">
                <a:latin typeface="Century Gothic" panose="020B0502020202020204" pitchFamily="34" charset="0"/>
                <a:cs typeface="Times New Roman"/>
              </a:rPr>
              <a:t> </a:t>
            </a:r>
            <a:r>
              <a:rPr sz="1100" spc="-5" dirty="0">
                <a:latin typeface="Century Gothic" panose="020B0502020202020204" pitchFamily="34" charset="0"/>
                <a:cs typeface="Times New Roman"/>
              </a:rPr>
              <a:t>за</a:t>
            </a:r>
            <a:r>
              <a:rPr sz="1100" spc="-70" dirty="0">
                <a:latin typeface="Century Gothic" panose="020B0502020202020204" pitchFamily="34" charset="0"/>
                <a:cs typeface="Times New Roman"/>
              </a:rPr>
              <a:t> </a:t>
            </a:r>
            <a:r>
              <a:rPr sz="1100" spc="-5" dirty="0">
                <a:latin typeface="Century Gothic" panose="020B0502020202020204" pitchFamily="34" charset="0"/>
                <a:cs typeface="Times New Roman"/>
              </a:rPr>
              <a:t>их</a:t>
            </a:r>
            <a:r>
              <a:rPr sz="1100" spc="-65" dirty="0">
                <a:latin typeface="Century Gothic" panose="020B0502020202020204" pitchFamily="34" charset="0"/>
                <a:cs typeface="Times New Roman"/>
              </a:rPr>
              <a:t> </a:t>
            </a:r>
            <a:r>
              <a:rPr sz="1100" spc="-5" dirty="0">
                <a:latin typeface="Century Gothic" panose="020B0502020202020204" pitchFamily="34" charset="0"/>
                <a:cs typeface="Times New Roman"/>
              </a:rPr>
              <a:t>исполнением,</a:t>
            </a:r>
            <a:r>
              <a:rPr sz="1100" spc="-65" dirty="0">
                <a:latin typeface="Century Gothic" panose="020B0502020202020204" pitchFamily="34" charset="0"/>
                <a:cs typeface="Times New Roman"/>
              </a:rPr>
              <a:t> </a:t>
            </a:r>
            <a:r>
              <a:rPr sz="1100" spc="-5" dirty="0">
                <a:latin typeface="Century Gothic" panose="020B0502020202020204" pitchFamily="34" charset="0"/>
                <a:cs typeface="Times New Roman"/>
              </a:rPr>
              <a:t>осуществлению</a:t>
            </a:r>
            <a:r>
              <a:rPr sz="1100" spc="-65" dirty="0">
                <a:latin typeface="Century Gothic" panose="020B0502020202020204" pitchFamily="34" charset="0"/>
                <a:cs typeface="Times New Roman"/>
              </a:rPr>
              <a:t> </a:t>
            </a:r>
            <a:r>
              <a:rPr sz="1100" spc="-5" dirty="0">
                <a:latin typeface="Century Gothic" panose="020B0502020202020204" pitchFamily="34" charset="0"/>
                <a:cs typeface="Times New Roman"/>
              </a:rPr>
              <a:t>бюджетного  учёта, составлению, внешней проверке, рассмотрению и утверждению бюджетной</a:t>
            </a:r>
            <a:r>
              <a:rPr sz="1100" spc="185" dirty="0">
                <a:latin typeface="Century Gothic" panose="020B0502020202020204" pitchFamily="34" charset="0"/>
                <a:cs typeface="Times New Roman"/>
              </a:rPr>
              <a:t> </a:t>
            </a:r>
            <a:r>
              <a:rPr sz="1100" spc="-5" dirty="0">
                <a:latin typeface="Century Gothic" panose="020B0502020202020204" pitchFamily="34" charset="0"/>
                <a:cs typeface="Times New Roman"/>
              </a:rPr>
              <a:t>отчётности.</a:t>
            </a:r>
            <a:endParaRPr sz="1100" dirty="0">
              <a:latin typeface="Century Gothic" panose="020B0502020202020204" pitchFamily="34" charset="0"/>
              <a:cs typeface="Times New Roman"/>
            </a:endParaRPr>
          </a:p>
          <a:p>
            <a:pPr marL="283845" marR="5715" indent="-271145" algn="just">
              <a:lnSpc>
                <a:spcPts val="1440"/>
              </a:lnSpc>
              <a:spcBef>
                <a:spcPts val="170"/>
              </a:spcBef>
              <a:buSzPct val="96153"/>
              <a:buFont typeface="Wingdings"/>
              <a:buChar char=""/>
              <a:tabLst>
                <a:tab pos="284480" algn="l"/>
              </a:tabLst>
            </a:pPr>
            <a:r>
              <a:rPr sz="1100" b="1" i="1" spc="-5" dirty="0">
                <a:solidFill>
                  <a:srgbClr val="30839A"/>
                </a:solidFill>
                <a:latin typeface="Century Gothic" panose="020B0502020202020204" pitchFamily="34" charset="0"/>
                <a:cs typeface="Verdana"/>
              </a:rPr>
              <a:t>Ведомственная </a:t>
            </a:r>
            <a:r>
              <a:rPr sz="1100" b="1" i="1" spc="-10" dirty="0">
                <a:solidFill>
                  <a:srgbClr val="30839A"/>
                </a:solidFill>
                <a:latin typeface="Century Gothic" panose="020B0502020202020204" pitchFamily="34" charset="0"/>
                <a:cs typeface="Verdana"/>
              </a:rPr>
              <a:t>структура </a:t>
            </a:r>
            <a:r>
              <a:rPr sz="1100" b="1" i="1" spc="-5" dirty="0">
                <a:solidFill>
                  <a:srgbClr val="30839A"/>
                </a:solidFill>
                <a:latin typeface="Century Gothic" panose="020B0502020202020204" pitchFamily="34" charset="0"/>
                <a:cs typeface="Verdana"/>
              </a:rPr>
              <a:t>расходов бюджета – </a:t>
            </a:r>
            <a:r>
              <a:rPr sz="1100" spc="-5" dirty="0">
                <a:latin typeface="Century Gothic" panose="020B0502020202020204" pitchFamily="34" charset="0"/>
                <a:cs typeface="Times New Roman"/>
              </a:rPr>
              <a:t>распределение бюджетных  ассигнований, предусмотренных законом (решением) о бюджете на соответствующий  финансовый год главным распорядителям бюджетных средств, по разделам, подразделам,  целевым статьям и видам расходов бюджетной классификации Российской</a:t>
            </a:r>
            <a:r>
              <a:rPr sz="1100" spc="150" dirty="0">
                <a:latin typeface="Century Gothic" panose="020B0502020202020204" pitchFamily="34" charset="0"/>
                <a:cs typeface="Times New Roman"/>
              </a:rPr>
              <a:t> </a:t>
            </a:r>
            <a:r>
              <a:rPr sz="1100" spc="-5" dirty="0" err="1">
                <a:latin typeface="Century Gothic" panose="020B0502020202020204" pitchFamily="34" charset="0"/>
                <a:cs typeface="Times New Roman"/>
              </a:rPr>
              <a:t>Федерации</a:t>
            </a:r>
            <a:r>
              <a:rPr sz="1100" spc="-5" dirty="0" smtClean="0">
                <a:latin typeface="Century Gothic" panose="020B0502020202020204" pitchFamily="34" charset="0"/>
                <a:cs typeface="Times New Roman"/>
              </a:rPr>
              <a:t>.</a:t>
            </a:r>
            <a:endParaRPr lang="ru-RU" sz="1100" spc="-5" dirty="0" smtClean="0">
              <a:latin typeface="Century Gothic" panose="020B0502020202020204" pitchFamily="34" charset="0"/>
              <a:cs typeface="Times New Roman"/>
            </a:endParaRPr>
          </a:p>
          <a:p>
            <a:pPr marL="283845" marR="6985" indent="-271145" algn="just">
              <a:lnSpc>
                <a:spcPct val="95800"/>
              </a:lnSpc>
              <a:spcBef>
                <a:spcPts val="160"/>
              </a:spcBef>
              <a:buSzPct val="96153"/>
              <a:buFont typeface="Wingdings"/>
              <a:buChar char=""/>
              <a:tabLst>
                <a:tab pos="284480" algn="l"/>
              </a:tabLst>
            </a:pPr>
            <a:r>
              <a:rPr lang="ru-RU" sz="1100" b="1" i="1" spc="-5" dirty="0">
                <a:solidFill>
                  <a:srgbClr val="30839A"/>
                </a:solidFill>
                <a:latin typeface="Century Gothic" panose="020B0502020202020204" pitchFamily="34" charset="0"/>
                <a:cs typeface="Verdana"/>
              </a:rPr>
              <a:t>Внутренний долг – </a:t>
            </a:r>
            <a:r>
              <a:rPr lang="ru-RU" sz="1100" spc="-5" dirty="0">
                <a:latin typeface="Century Gothic" panose="020B0502020202020204" pitchFamily="34" charset="0"/>
                <a:cs typeface="Times New Roman"/>
              </a:rPr>
              <a:t>обязательства, возникающие в </a:t>
            </a:r>
            <a:r>
              <a:rPr lang="ru-RU" sz="1100" spc="-10" dirty="0">
                <a:latin typeface="Century Gothic" panose="020B0502020202020204" pitchFamily="34" charset="0"/>
                <a:cs typeface="Times New Roman"/>
              </a:rPr>
              <a:t>валюте </a:t>
            </a:r>
            <a:r>
              <a:rPr lang="ru-RU" sz="1100" dirty="0">
                <a:latin typeface="Century Gothic" panose="020B0502020202020204" pitchFamily="34" charset="0"/>
                <a:cs typeface="Times New Roman"/>
              </a:rPr>
              <a:t>Российской </a:t>
            </a:r>
            <a:r>
              <a:rPr lang="ru-RU" sz="1100" spc="-5" dirty="0">
                <a:latin typeface="Century Gothic" panose="020B0502020202020204" pitchFamily="34" charset="0"/>
                <a:cs typeface="Times New Roman"/>
              </a:rPr>
              <a:t>Федерации, а также  обязательства субъектов Российской Федерации и муниципальных образований перед Российской  Федерацией, возникающие в иностранной </a:t>
            </a:r>
            <a:r>
              <a:rPr lang="ru-RU" sz="1100" spc="-10" dirty="0">
                <a:latin typeface="Century Gothic" panose="020B0502020202020204" pitchFamily="34" charset="0"/>
                <a:cs typeface="Times New Roman"/>
              </a:rPr>
              <a:t>валюте </a:t>
            </a:r>
            <a:r>
              <a:rPr lang="ru-RU" sz="1100" spc="-5" dirty="0">
                <a:latin typeface="Century Gothic" panose="020B0502020202020204" pitchFamily="34" charset="0"/>
                <a:cs typeface="Times New Roman"/>
              </a:rPr>
              <a:t>в рамках использования целевых иностранных  кредитов</a:t>
            </a:r>
            <a:r>
              <a:rPr lang="ru-RU" sz="1100" spc="-35"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(заимствований).</a:t>
            </a:r>
            <a:endParaRPr lang="ru-RU" sz="1100" dirty="0">
              <a:latin typeface="Century Gothic" panose="020B0502020202020204" pitchFamily="34" charset="0"/>
              <a:cs typeface="Times New Roman"/>
            </a:endParaRPr>
          </a:p>
          <a:p>
            <a:pPr marL="283845" marR="6350" indent="-271145" algn="just">
              <a:lnSpc>
                <a:spcPts val="1440"/>
              </a:lnSpc>
              <a:spcBef>
                <a:spcPts val="165"/>
              </a:spcBef>
              <a:buSzPct val="96153"/>
              <a:buFont typeface="Wingdings"/>
              <a:buChar char=""/>
              <a:tabLst>
                <a:tab pos="284480" algn="l"/>
              </a:tabLst>
            </a:pPr>
            <a:r>
              <a:rPr lang="ru-RU" sz="1100" b="1" i="1" spc="-5" dirty="0">
                <a:solidFill>
                  <a:srgbClr val="30839A"/>
                </a:solidFill>
                <a:latin typeface="Century Gothic" panose="020B0502020202020204" pitchFamily="34" charset="0"/>
                <a:cs typeface="Verdana"/>
              </a:rPr>
              <a:t>Временный кассовый разрыв – </a:t>
            </a:r>
            <a:r>
              <a:rPr lang="ru-RU" sz="1100" spc="-5" dirty="0">
                <a:latin typeface="Century Gothic" panose="020B0502020202020204" pitchFamily="34" charset="0"/>
                <a:cs typeface="Times New Roman"/>
              </a:rPr>
              <a:t>прогнозируемая в определенный период текущего  финансового</a:t>
            </a:r>
            <a:r>
              <a:rPr lang="ru-RU" sz="1100" spc="-30"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года</a:t>
            </a:r>
            <a:r>
              <a:rPr lang="ru-RU" sz="1100" spc="-30"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недостаточность</a:t>
            </a:r>
            <a:r>
              <a:rPr lang="ru-RU" sz="1100" spc="-35"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на</a:t>
            </a:r>
            <a:r>
              <a:rPr lang="ru-RU" sz="1100" spc="-20"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едином</a:t>
            </a:r>
            <a:r>
              <a:rPr lang="ru-RU" sz="1100" spc="-30"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счете</a:t>
            </a:r>
            <a:r>
              <a:rPr lang="ru-RU" sz="1100" spc="-30"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бюджета</a:t>
            </a:r>
            <a:r>
              <a:rPr lang="ru-RU" sz="1100" spc="-30"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денежных</a:t>
            </a:r>
            <a:r>
              <a:rPr lang="ru-RU" sz="1100" spc="-30"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средств,</a:t>
            </a:r>
            <a:r>
              <a:rPr lang="ru-RU" sz="1100" spc="-30"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необходимых</a:t>
            </a:r>
            <a:r>
              <a:rPr lang="ru-RU" sz="1100" spc="-30"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для  осуществления кассовых выплат из</a:t>
            </a:r>
            <a:r>
              <a:rPr lang="ru-RU" sz="1100" spc="5"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бюджета.</a:t>
            </a:r>
            <a:endParaRPr lang="ru-RU" sz="1100" dirty="0">
              <a:latin typeface="Century Gothic" panose="020B0502020202020204" pitchFamily="34" charset="0"/>
              <a:cs typeface="Times New Roman"/>
            </a:endParaRPr>
          </a:p>
          <a:p>
            <a:pPr marL="283845" marR="5715" indent="-271145" algn="just">
              <a:lnSpc>
                <a:spcPct val="95800"/>
              </a:lnSpc>
              <a:spcBef>
                <a:spcPts val="55"/>
              </a:spcBef>
              <a:buSzPct val="96153"/>
              <a:buFont typeface="Wingdings"/>
              <a:buChar char=""/>
              <a:tabLst>
                <a:tab pos="284480" algn="l"/>
              </a:tabLst>
            </a:pPr>
            <a:r>
              <a:rPr lang="ru-RU" sz="1100" b="1" i="1" spc="-10" dirty="0">
                <a:solidFill>
                  <a:srgbClr val="30839A"/>
                </a:solidFill>
                <a:latin typeface="Century Gothic" panose="020B0502020202020204" pitchFamily="34" charset="0"/>
                <a:cs typeface="Verdana"/>
              </a:rPr>
              <a:t>Главный</a:t>
            </a:r>
            <a:r>
              <a:rPr lang="ru-RU" sz="1100" b="1" i="1" spc="-70" dirty="0">
                <a:solidFill>
                  <a:srgbClr val="30839A"/>
                </a:solidFill>
                <a:latin typeface="Century Gothic" panose="020B0502020202020204" pitchFamily="34" charset="0"/>
                <a:cs typeface="Verdana"/>
              </a:rPr>
              <a:t> </a:t>
            </a:r>
            <a:r>
              <a:rPr lang="ru-RU" sz="1100" b="1" i="1" spc="-5" dirty="0">
                <a:solidFill>
                  <a:srgbClr val="30839A"/>
                </a:solidFill>
                <a:latin typeface="Century Gothic" panose="020B0502020202020204" pitchFamily="34" charset="0"/>
                <a:cs typeface="Verdana"/>
              </a:rPr>
              <a:t>администратор</a:t>
            </a:r>
            <a:r>
              <a:rPr lang="ru-RU" sz="1100" b="1" i="1" spc="-70" dirty="0">
                <a:solidFill>
                  <a:srgbClr val="30839A"/>
                </a:solidFill>
                <a:latin typeface="Century Gothic" panose="020B0502020202020204" pitchFamily="34" charset="0"/>
                <a:cs typeface="Verdana"/>
              </a:rPr>
              <a:t> </a:t>
            </a:r>
            <a:r>
              <a:rPr lang="ru-RU" sz="1100" b="1" i="1" spc="-5" dirty="0">
                <a:solidFill>
                  <a:srgbClr val="30839A"/>
                </a:solidFill>
                <a:latin typeface="Century Gothic" panose="020B0502020202020204" pitchFamily="34" charset="0"/>
                <a:cs typeface="Verdana"/>
              </a:rPr>
              <a:t>доходов</a:t>
            </a:r>
            <a:r>
              <a:rPr lang="ru-RU" sz="1100" b="1" i="1" spc="-80" dirty="0">
                <a:solidFill>
                  <a:srgbClr val="30839A"/>
                </a:solidFill>
                <a:latin typeface="Century Gothic" panose="020B0502020202020204" pitchFamily="34" charset="0"/>
                <a:cs typeface="Verdana"/>
              </a:rPr>
              <a:t> </a:t>
            </a:r>
            <a:r>
              <a:rPr lang="ru-RU" sz="1100" b="1" i="1" spc="-5" dirty="0">
                <a:solidFill>
                  <a:srgbClr val="30839A"/>
                </a:solidFill>
                <a:latin typeface="Century Gothic" panose="020B0502020202020204" pitchFamily="34" charset="0"/>
                <a:cs typeface="Verdana"/>
              </a:rPr>
              <a:t>бюджета</a:t>
            </a:r>
            <a:r>
              <a:rPr lang="ru-RU" sz="1100" b="1" i="1" spc="-50" dirty="0">
                <a:solidFill>
                  <a:srgbClr val="30839A"/>
                </a:solidFill>
                <a:latin typeface="Century Gothic" panose="020B0502020202020204" pitchFamily="34" charset="0"/>
                <a:cs typeface="Verdana"/>
              </a:rPr>
              <a:t> </a:t>
            </a:r>
            <a:r>
              <a:rPr lang="ru-RU" sz="1100" b="1" i="1" spc="-5" dirty="0">
                <a:solidFill>
                  <a:srgbClr val="30839A"/>
                </a:solidFill>
                <a:latin typeface="Century Gothic" panose="020B0502020202020204" pitchFamily="34" charset="0"/>
                <a:cs typeface="Verdana"/>
              </a:rPr>
              <a:t>–</a:t>
            </a:r>
            <a:r>
              <a:rPr lang="ru-RU" sz="1100" b="1" i="1" spc="-185" dirty="0">
                <a:solidFill>
                  <a:srgbClr val="30839A"/>
                </a:solidFill>
                <a:latin typeface="Century Gothic" panose="020B0502020202020204" pitchFamily="34" charset="0"/>
                <a:cs typeface="Verdana"/>
              </a:rPr>
              <a:t> </a:t>
            </a:r>
            <a:r>
              <a:rPr lang="ru-RU" sz="1100" spc="-5" dirty="0">
                <a:latin typeface="Century Gothic" panose="020B0502020202020204" pitchFamily="34" charset="0"/>
                <a:cs typeface="Times New Roman"/>
              </a:rPr>
              <a:t>определенный</a:t>
            </a:r>
            <a:r>
              <a:rPr lang="ru-RU" sz="1100" spc="-50"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законом</a:t>
            </a:r>
            <a:r>
              <a:rPr lang="ru-RU" sz="1100" spc="-50"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(решением)  о бюджете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иная организация, имеющие  в своем ведении администраторов доходов бюджета и (или) являющиеся администраторами  доходов бюджета, если иное не установлено Бюджетным</a:t>
            </a:r>
            <a:r>
              <a:rPr lang="ru-RU" sz="1100" spc="100"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кодексом</a:t>
            </a:r>
            <a:r>
              <a:rPr lang="ru-RU" sz="1100" spc="-5" dirty="0" smtClean="0">
                <a:latin typeface="Century Gothic" panose="020B0502020202020204" pitchFamily="34" charset="0"/>
                <a:cs typeface="Times New Roman"/>
              </a:rPr>
              <a:t>.</a:t>
            </a:r>
          </a:p>
          <a:p>
            <a:pPr marL="283845" marR="5080" indent="-271145" algn="just">
              <a:lnSpc>
                <a:spcPct val="96500"/>
              </a:lnSpc>
              <a:spcBef>
                <a:spcPts val="95"/>
              </a:spcBef>
              <a:buSzPct val="96153"/>
              <a:buFont typeface="Wingdings"/>
              <a:buChar char=""/>
              <a:tabLst>
                <a:tab pos="284480" algn="l"/>
              </a:tabLst>
            </a:pPr>
            <a:r>
              <a:rPr lang="ru-RU" sz="1100" b="1" i="1" spc="-10" dirty="0">
                <a:solidFill>
                  <a:srgbClr val="30839A"/>
                </a:solidFill>
                <a:latin typeface="Century Gothic" panose="020B0502020202020204" pitchFamily="34" charset="0"/>
                <a:cs typeface="Verdana"/>
              </a:rPr>
              <a:t>Главный </a:t>
            </a:r>
            <a:r>
              <a:rPr lang="ru-RU" sz="1100" b="1" i="1" spc="-5" dirty="0">
                <a:solidFill>
                  <a:srgbClr val="30839A"/>
                </a:solidFill>
                <a:latin typeface="Century Gothic" panose="020B0502020202020204" pitchFamily="34" charset="0"/>
                <a:cs typeface="Verdana"/>
              </a:rPr>
              <a:t>администратор источников финансирования дефицита  бюджета – </a:t>
            </a:r>
            <a:r>
              <a:rPr lang="ru-RU" sz="1100" spc="-5" dirty="0">
                <a:latin typeface="Century Gothic" panose="020B0502020202020204" pitchFamily="34" charset="0"/>
                <a:cs typeface="Times New Roman"/>
              </a:rPr>
              <a:t>определенный законом (решением) о бюджете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иная организация, имеющие в </a:t>
            </a:r>
            <a:r>
              <a:rPr lang="ru-RU" sz="1100" dirty="0">
                <a:latin typeface="Century Gothic" panose="020B0502020202020204" pitchFamily="34" charset="0"/>
                <a:cs typeface="Times New Roman"/>
              </a:rPr>
              <a:t>своем  </a:t>
            </a:r>
            <a:r>
              <a:rPr lang="ru-RU" sz="1100" spc="-5" dirty="0">
                <a:latin typeface="Century Gothic" panose="020B0502020202020204" pitchFamily="34" charset="0"/>
                <a:cs typeface="Times New Roman"/>
              </a:rPr>
              <a:t>ведении администраторов источников финансирования дефицита бюджета и (или) </a:t>
            </a:r>
            <a:r>
              <a:rPr lang="ru-RU" sz="1100" dirty="0">
                <a:latin typeface="Century Gothic" panose="020B0502020202020204" pitchFamily="34" charset="0"/>
                <a:cs typeface="Times New Roman"/>
              </a:rPr>
              <a:t>являющиеся  </a:t>
            </a:r>
            <a:r>
              <a:rPr lang="ru-RU" sz="1100" spc="-5" dirty="0">
                <a:latin typeface="Century Gothic" panose="020B0502020202020204" pitchFamily="34" charset="0"/>
                <a:cs typeface="Times New Roman"/>
              </a:rPr>
              <a:t>администраторами источников финансирования дефицита</a:t>
            </a:r>
            <a:r>
              <a:rPr lang="ru-RU" sz="1100" spc="75"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бюджета.</a:t>
            </a:r>
            <a:endParaRPr lang="ru-RU" sz="1100" dirty="0">
              <a:latin typeface="Century Gothic" panose="020B0502020202020204" pitchFamily="34" charset="0"/>
              <a:cs typeface="Times New Roman"/>
            </a:endParaRPr>
          </a:p>
          <a:p>
            <a:pPr marL="283845" marR="8255" indent="-271145" algn="just">
              <a:lnSpc>
                <a:spcPct val="95600"/>
              </a:lnSpc>
              <a:spcBef>
                <a:spcPts val="100"/>
              </a:spcBef>
              <a:buSzPct val="96153"/>
              <a:buFont typeface="Wingdings"/>
              <a:buChar char=""/>
              <a:tabLst>
                <a:tab pos="284480" algn="l"/>
              </a:tabLst>
            </a:pPr>
            <a:r>
              <a:rPr lang="ru-RU" sz="1100" b="1" i="1" spc="-10" dirty="0">
                <a:solidFill>
                  <a:srgbClr val="30839A"/>
                </a:solidFill>
                <a:latin typeface="Century Gothic" panose="020B0502020202020204" pitchFamily="34" charset="0"/>
                <a:cs typeface="Verdana"/>
              </a:rPr>
              <a:t>Главный </a:t>
            </a:r>
            <a:r>
              <a:rPr lang="ru-RU" sz="1100" b="1" i="1" spc="-5" dirty="0">
                <a:solidFill>
                  <a:srgbClr val="30839A"/>
                </a:solidFill>
                <a:latin typeface="Century Gothic" panose="020B0502020202020204" pitchFamily="34" charset="0"/>
                <a:cs typeface="Verdana"/>
              </a:rPr>
              <a:t>распорядитель бюджетных средств – </a:t>
            </a:r>
            <a:r>
              <a:rPr lang="ru-RU" sz="1100" spc="-5" dirty="0">
                <a:latin typeface="Century Gothic" panose="020B0502020202020204" pitchFamily="34" charset="0"/>
                <a:cs typeface="Times New Roman"/>
              </a:rPr>
              <a:t>орган государственной власти  (государственный орган), орган управления государственным внебюджетным фондом, орган  местного самоуправления, </a:t>
            </a:r>
            <a:r>
              <a:rPr lang="ru-RU" sz="1100" dirty="0">
                <a:latin typeface="Century Gothic" panose="020B0502020202020204" pitchFamily="34" charset="0"/>
                <a:cs typeface="Times New Roman"/>
              </a:rPr>
              <a:t>орган </a:t>
            </a:r>
            <a:r>
              <a:rPr lang="ru-RU" sz="1100" spc="-5" dirty="0">
                <a:latin typeface="Century Gothic" panose="020B0502020202020204" pitchFamily="34" charset="0"/>
                <a:cs typeface="Times New Roman"/>
              </a:rPr>
              <a:t>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 если иное не установлено Бюджетным</a:t>
            </a:r>
            <a:r>
              <a:rPr lang="ru-RU" sz="1100" spc="55"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кодексом.</a:t>
            </a:r>
            <a:endParaRPr lang="ru-RU" sz="1100" dirty="0">
              <a:latin typeface="Century Gothic" panose="020B0502020202020204" pitchFamily="34" charset="0"/>
              <a:cs typeface="Times New Roman"/>
            </a:endParaRPr>
          </a:p>
          <a:p>
            <a:pPr marL="283845" marR="5715" indent="-271145" algn="just">
              <a:lnSpc>
                <a:spcPct val="95800"/>
              </a:lnSpc>
              <a:spcBef>
                <a:spcPts val="55"/>
              </a:spcBef>
              <a:buSzPct val="96153"/>
              <a:buFont typeface="Wingdings"/>
              <a:buChar char=""/>
              <a:tabLst>
                <a:tab pos="284480" algn="l"/>
              </a:tabLst>
            </a:pPr>
            <a:endParaRPr lang="ru-RU" sz="1250" dirty="0">
              <a:latin typeface="Times New Roman"/>
              <a:cs typeface="Times New Roman"/>
            </a:endParaRPr>
          </a:p>
          <a:p>
            <a:pPr marL="283845" marR="5715" indent="-271145" algn="just">
              <a:lnSpc>
                <a:spcPts val="1440"/>
              </a:lnSpc>
              <a:spcBef>
                <a:spcPts val="170"/>
              </a:spcBef>
              <a:buSzPct val="96153"/>
              <a:buFont typeface="Wingdings"/>
              <a:buChar char=""/>
              <a:tabLst>
                <a:tab pos="284480" algn="l"/>
              </a:tabLst>
            </a:pPr>
            <a:endParaRPr lang="ru-RU" sz="1250" spc="-5" dirty="0" smtClean="0">
              <a:latin typeface="Times New Roman"/>
              <a:cs typeface="Times New Roman"/>
            </a:endParaRPr>
          </a:p>
          <a:p>
            <a:pPr marL="283845" marR="5715" indent="-271145" algn="just">
              <a:lnSpc>
                <a:spcPts val="1440"/>
              </a:lnSpc>
              <a:spcBef>
                <a:spcPts val="170"/>
              </a:spcBef>
              <a:buSzPct val="96153"/>
              <a:buFont typeface="Wingdings"/>
              <a:buChar char=""/>
              <a:tabLst>
                <a:tab pos="284480" algn="l"/>
              </a:tabLst>
            </a:pPr>
            <a:endParaRPr sz="1250" dirty="0">
              <a:latin typeface="Times New Roman"/>
              <a:cs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6967" y="766051"/>
            <a:ext cx="6959600" cy="9964907"/>
          </a:xfrm>
          <a:prstGeom prst="rect">
            <a:avLst/>
          </a:prstGeom>
        </p:spPr>
        <p:txBody>
          <a:bodyPr vert="horz" wrap="square" lIns="0" tIns="20320" rIns="0" bIns="0" rtlCol="0">
            <a:spAutoFit/>
          </a:bodyPr>
          <a:lstStyle/>
          <a:p>
            <a:pPr marL="283845" marR="6350" indent="-271145" algn="just">
              <a:lnSpc>
                <a:spcPct val="95700"/>
              </a:lnSpc>
              <a:spcBef>
                <a:spcPts val="100"/>
              </a:spcBef>
              <a:buSzPct val="96153"/>
              <a:buFont typeface="Wingdings"/>
              <a:buChar char=""/>
              <a:tabLst>
                <a:tab pos="284480" algn="l"/>
              </a:tabLst>
            </a:pPr>
            <a:r>
              <a:rPr sz="1100" b="1" i="1" spc="-5" dirty="0" err="1" smtClean="0">
                <a:solidFill>
                  <a:srgbClr val="30839A"/>
                </a:solidFill>
                <a:latin typeface="Century Gothic" panose="020B0502020202020204" pitchFamily="34" charset="0"/>
                <a:cs typeface="Verdana"/>
              </a:rPr>
              <a:t>Государственная</a:t>
            </a:r>
            <a:r>
              <a:rPr sz="1100" b="1" i="1" spc="-5" dirty="0" smtClean="0">
                <a:solidFill>
                  <a:srgbClr val="30839A"/>
                </a:solidFill>
                <a:latin typeface="Century Gothic" panose="020B0502020202020204" pitchFamily="34" charset="0"/>
                <a:cs typeface="Verdana"/>
              </a:rPr>
              <a:t> </a:t>
            </a:r>
            <a:r>
              <a:rPr sz="1100" b="1" i="1" spc="-5" dirty="0">
                <a:solidFill>
                  <a:srgbClr val="30839A"/>
                </a:solidFill>
                <a:latin typeface="Century Gothic" panose="020B0502020202020204" pitchFamily="34" charset="0"/>
                <a:cs typeface="Verdana"/>
              </a:rPr>
              <a:t>или муниципальная гарантия </a:t>
            </a:r>
            <a:r>
              <a:rPr sz="1100" spc="-5" dirty="0">
                <a:latin typeface="Century Gothic" panose="020B0502020202020204" pitchFamily="34" charset="0"/>
                <a:cs typeface="Times New Roman"/>
              </a:rPr>
              <a:t>(государственная гарантия  Российской Федерации, государственная гарантия субъекта Российской </a:t>
            </a:r>
            <a:r>
              <a:rPr sz="1100" dirty="0">
                <a:latin typeface="Century Gothic" panose="020B0502020202020204" pitchFamily="34" charset="0"/>
                <a:cs typeface="Times New Roman"/>
              </a:rPr>
              <a:t>Федерации,  </a:t>
            </a:r>
            <a:r>
              <a:rPr sz="1100" spc="-5" dirty="0">
                <a:latin typeface="Century Gothic" panose="020B0502020202020204" pitchFamily="34" charset="0"/>
                <a:cs typeface="Times New Roman"/>
              </a:rPr>
              <a:t>муниципальная гарантия) – вид долгового обязательства, в силу которого соответственно  Российская Федерация, субъект Российской Федерации, муниципальное образование (гарант)  обязаны при наступлении предусмотренного в гарантии события (гарантийного </a:t>
            </a:r>
            <a:r>
              <a:rPr sz="1100" dirty="0">
                <a:latin typeface="Century Gothic" panose="020B0502020202020204" pitchFamily="34" charset="0"/>
                <a:cs typeface="Times New Roman"/>
              </a:rPr>
              <a:t>случая) </a:t>
            </a:r>
            <a:r>
              <a:rPr sz="1100" spc="-5" dirty="0">
                <a:latin typeface="Century Gothic" panose="020B0502020202020204" pitchFamily="34" charset="0"/>
                <a:cs typeface="Times New Roman"/>
              </a:rPr>
              <a:t>уплатить  лицу, в пользу которого предоставлена гарантия (бенефициару), по его письменному требованию  определенную в обязательстве денежную сумму за счет средств соответствующего бюджета в  соответствии с условиями даваемого гарантом обязательства </a:t>
            </a:r>
            <a:r>
              <a:rPr sz="1100" dirty="0">
                <a:latin typeface="Century Gothic" panose="020B0502020202020204" pitchFamily="34" charset="0"/>
                <a:cs typeface="Times New Roman"/>
              </a:rPr>
              <a:t>отвечать </a:t>
            </a:r>
            <a:r>
              <a:rPr sz="1100" spc="-5" dirty="0">
                <a:latin typeface="Century Gothic" panose="020B0502020202020204" pitchFamily="34" charset="0"/>
                <a:cs typeface="Times New Roman"/>
              </a:rPr>
              <a:t>за исполнение третьим  лицом (принципалом) его обязательств перед</a:t>
            </a:r>
            <a:r>
              <a:rPr sz="1100" spc="50" dirty="0">
                <a:latin typeface="Century Gothic" panose="020B0502020202020204" pitchFamily="34" charset="0"/>
                <a:cs typeface="Times New Roman"/>
              </a:rPr>
              <a:t> </a:t>
            </a:r>
            <a:r>
              <a:rPr sz="1100" spc="-5" dirty="0">
                <a:latin typeface="Century Gothic" panose="020B0502020202020204" pitchFamily="34" charset="0"/>
                <a:cs typeface="Times New Roman"/>
              </a:rPr>
              <a:t>бенефициаром.</a:t>
            </a:r>
            <a:endParaRPr sz="1100" dirty="0">
              <a:latin typeface="Century Gothic" panose="020B0502020202020204" pitchFamily="34" charset="0"/>
              <a:cs typeface="Times New Roman"/>
            </a:endParaRPr>
          </a:p>
          <a:p>
            <a:pPr marL="283845" marR="6350" indent="-271145" algn="just">
              <a:lnSpc>
                <a:spcPct val="95600"/>
              </a:lnSpc>
              <a:spcBef>
                <a:spcPts val="105"/>
              </a:spcBef>
              <a:buSzPct val="96153"/>
              <a:buFont typeface="Wingdings"/>
              <a:buChar char=""/>
              <a:tabLst>
                <a:tab pos="284480" algn="l"/>
              </a:tabLst>
            </a:pPr>
            <a:r>
              <a:rPr sz="1100" b="1" i="1" spc="-5" dirty="0">
                <a:solidFill>
                  <a:srgbClr val="30839A"/>
                </a:solidFill>
                <a:latin typeface="Century Gothic" panose="020B0502020202020204" pitchFamily="34" charset="0"/>
                <a:cs typeface="Verdana"/>
              </a:rPr>
              <a:t>Государственный или муниципальный долг – </a:t>
            </a:r>
            <a:r>
              <a:rPr sz="1100" spc="-5" dirty="0">
                <a:latin typeface="Century Gothic" panose="020B0502020202020204" pitchFamily="34" charset="0"/>
                <a:cs typeface="Times New Roman"/>
              </a:rPr>
              <a:t>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принятые на </a:t>
            </a:r>
            <a:r>
              <a:rPr sz="1100" spc="-10" dirty="0">
                <a:latin typeface="Century Gothic" panose="020B0502020202020204" pitchFamily="34" charset="0"/>
                <a:cs typeface="Times New Roman"/>
              </a:rPr>
              <a:t>себя </a:t>
            </a:r>
            <a:r>
              <a:rPr sz="1100" spc="-5" dirty="0">
                <a:latin typeface="Century Gothic" panose="020B0502020202020204" pitchFamily="34" charset="0"/>
                <a:cs typeface="Times New Roman"/>
              </a:rPr>
              <a:t>Российской Федерацией, субъектом Российской  Федерации или муниципальным</a:t>
            </a:r>
            <a:r>
              <a:rPr sz="1100" spc="25" dirty="0">
                <a:latin typeface="Century Gothic" panose="020B0502020202020204" pitchFamily="34" charset="0"/>
                <a:cs typeface="Times New Roman"/>
              </a:rPr>
              <a:t> </a:t>
            </a:r>
            <a:r>
              <a:rPr sz="1100" spc="-5" dirty="0">
                <a:latin typeface="Century Gothic" panose="020B0502020202020204" pitchFamily="34" charset="0"/>
                <a:cs typeface="Times New Roman"/>
              </a:rPr>
              <a:t>образованием.</a:t>
            </a:r>
            <a:endParaRPr sz="1100" dirty="0">
              <a:latin typeface="Century Gothic" panose="020B0502020202020204" pitchFamily="34" charset="0"/>
              <a:cs typeface="Times New Roman"/>
            </a:endParaRPr>
          </a:p>
          <a:p>
            <a:pPr marL="283845" indent="-271145">
              <a:lnSpc>
                <a:spcPct val="100000"/>
              </a:lnSpc>
              <a:spcBef>
                <a:spcPts val="35"/>
              </a:spcBef>
              <a:buSzPct val="96153"/>
              <a:buFont typeface="Wingdings"/>
              <a:buChar char=""/>
              <a:tabLst>
                <a:tab pos="283845" algn="l"/>
                <a:tab pos="284480" algn="l"/>
              </a:tabLst>
            </a:pPr>
            <a:r>
              <a:rPr sz="1100" b="1" i="1" spc="-10" dirty="0">
                <a:solidFill>
                  <a:srgbClr val="30839A"/>
                </a:solidFill>
                <a:latin typeface="Century Gothic" panose="020B0502020202020204" pitchFamily="34" charset="0"/>
                <a:cs typeface="Verdana"/>
              </a:rPr>
              <a:t>Дефицит </a:t>
            </a:r>
            <a:r>
              <a:rPr sz="1100" b="1" i="1" spc="-5" dirty="0">
                <a:solidFill>
                  <a:srgbClr val="30839A"/>
                </a:solidFill>
                <a:latin typeface="Century Gothic" panose="020B0502020202020204" pitchFamily="34" charset="0"/>
                <a:cs typeface="Verdana"/>
              </a:rPr>
              <a:t>бюджета – </a:t>
            </a:r>
            <a:r>
              <a:rPr sz="1100" spc="-5" dirty="0">
                <a:latin typeface="Century Gothic" panose="020B0502020202020204" pitchFamily="34" charset="0"/>
                <a:cs typeface="Times New Roman"/>
              </a:rPr>
              <a:t>превышение расходов бюджета над его</a:t>
            </a:r>
            <a:r>
              <a:rPr sz="1100" spc="15" dirty="0">
                <a:latin typeface="Century Gothic" panose="020B0502020202020204" pitchFamily="34" charset="0"/>
                <a:cs typeface="Times New Roman"/>
              </a:rPr>
              <a:t> </a:t>
            </a:r>
            <a:r>
              <a:rPr sz="1100" spc="-5" dirty="0">
                <a:latin typeface="Century Gothic" panose="020B0502020202020204" pitchFamily="34" charset="0"/>
                <a:cs typeface="Times New Roman"/>
              </a:rPr>
              <a:t>доходами.</a:t>
            </a:r>
            <a:endParaRPr sz="1100" dirty="0">
              <a:latin typeface="Century Gothic" panose="020B0502020202020204" pitchFamily="34" charset="0"/>
              <a:cs typeface="Times New Roman"/>
            </a:endParaRPr>
          </a:p>
          <a:p>
            <a:pPr marL="283845" marR="10795" indent="-271145" algn="just">
              <a:lnSpc>
                <a:spcPts val="1440"/>
              </a:lnSpc>
              <a:spcBef>
                <a:spcPts val="160"/>
              </a:spcBef>
              <a:buSzPct val="96153"/>
              <a:buFont typeface="Wingdings"/>
              <a:buChar char=""/>
              <a:tabLst>
                <a:tab pos="284480" algn="l"/>
              </a:tabLst>
            </a:pPr>
            <a:r>
              <a:rPr sz="1100" b="1" i="1" spc="-5" dirty="0">
                <a:solidFill>
                  <a:srgbClr val="30839A"/>
                </a:solidFill>
                <a:latin typeface="Century Gothic" panose="020B0502020202020204" pitchFamily="34" charset="0"/>
                <a:cs typeface="Verdana"/>
              </a:rPr>
              <a:t>Доходы бюджета – </a:t>
            </a:r>
            <a:r>
              <a:rPr sz="1100" spc="-5" dirty="0">
                <a:latin typeface="Century Gothic" panose="020B0502020202020204" pitchFamily="34" charset="0"/>
                <a:cs typeface="Times New Roman"/>
              </a:rPr>
              <a:t>поступающие в бюджет денежные средства, за исключением средств,  являющихся в соответствии с Бюджетным кодексом источниками финансирования дефицита  бюджета.</a:t>
            </a:r>
            <a:endParaRPr sz="1100" dirty="0">
              <a:latin typeface="Century Gothic" panose="020B0502020202020204" pitchFamily="34" charset="0"/>
              <a:cs typeface="Times New Roman"/>
            </a:endParaRPr>
          </a:p>
          <a:p>
            <a:pPr marL="283845" marR="5715" indent="-271145" algn="just">
              <a:lnSpc>
                <a:spcPct val="95400"/>
              </a:lnSpc>
              <a:spcBef>
                <a:spcPts val="65"/>
              </a:spcBef>
              <a:buSzPct val="96153"/>
              <a:buFont typeface="Wingdings"/>
              <a:buChar char=""/>
              <a:tabLst>
                <a:tab pos="284480" algn="l"/>
              </a:tabLst>
            </a:pPr>
            <a:r>
              <a:rPr sz="1100" b="1" i="1" spc="-5" dirty="0">
                <a:solidFill>
                  <a:srgbClr val="30839A"/>
                </a:solidFill>
                <a:latin typeface="Century Gothic" panose="020B0502020202020204" pitchFamily="34" charset="0"/>
                <a:cs typeface="Verdana"/>
              </a:rPr>
              <a:t>Межбюджетные отношения – </a:t>
            </a:r>
            <a:r>
              <a:rPr sz="1100" spc="-5" dirty="0">
                <a:latin typeface="Century Gothic" panose="020B0502020202020204" pitchFamily="34" charset="0"/>
                <a:cs typeface="Times New Roman"/>
              </a:rPr>
              <a:t>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endParaRPr sz="1100" dirty="0">
              <a:latin typeface="Century Gothic" panose="020B0502020202020204" pitchFamily="34" charset="0"/>
              <a:cs typeface="Times New Roman"/>
            </a:endParaRPr>
          </a:p>
          <a:p>
            <a:pPr marL="283845" marR="6985" indent="-271145" algn="just">
              <a:lnSpc>
                <a:spcPct val="95300"/>
              </a:lnSpc>
              <a:spcBef>
                <a:spcPts val="105"/>
              </a:spcBef>
              <a:buSzPct val="96153"/>
              <a:buFont typeface="Wingdings"/>
              <a:buChar char=""/>
              <a:tabLst>
                <a:tab pos="284480" algn="l"/>
              </a:tabLst>
            </a:pPr>
            <a:r>
              <a:rPr sz="1100" b="1" i="1" spc="-5" dirty="0">
                <a:solidFill>
                  <a:srgbClr val="30839A"/>
                </a:solidFill>
                <a:latin typeface="Century Gothic" panose="020B0502020202020204" pitchFamily="34" charset="0"/>
                <a:cs typeface="Verdana"/>
              </a:rPr>
              <a:t>Межбюджетные трансферты – </a:t>
            </a:r>
            <a:r>
              <a:rPr sz="1100" spc="-5" dirty="0">
                <a:latin typeface="Century Gothic" panose="020B0502020202020204" pitchFamily="34" charset="0"/>
                <a:cs typeface="Times New Roman"/>
              </a:rPr>
              <a:t>средства, предоставляемые одним бюджетом  бюджетной системы Российской Федерации другому бюджету бюджетной системы Российской  Федерации.</a:t>
            </a:r>
            <a:endParaRPr sz="1100" dirty="0">
              <a:latin typeface="Century Gothic" panose="020B0502020202020204" pitchFamily="34" charset="0"/>
              <a:cs typeface="Times New Roman"/>
            </a:endParaRPr>
          </a:p>
          <a:p>
            <a:pPr marL="283845" marR="5715">
              <a:lnSpc>
                <a:spcPts val="1430"/>
              </a:lnSpc>
              <a:spcBef>
                <a:spcPts val="200"/>
              </a:spcBef>
            </a:pPr>
            <a:r>
              <a:rPr sz="1100" b="1" i="1" spc="-5" dirty="0">
                <a:solidFill>
                  <a:srgbClr val="30839A"/>
                </a:solidFill>
                <a:latin typeface="Century Gothic" panose="020B0502020202020204" pitchFamily="34" charset="0"/>
                <a:cs typeface="Verdana"/>
              </a:rPr>
              <a:t>Налог – </a:t>
            </a:r>
            <a:r>
              <a:rPr sz="1100" spc="-5" dirty="0">
                <a:latin typeface="Century Gothic" panose="020B0502020202020204" pitchFamily="34" charset="0"/>
                <a:cs typeface="Times New Roman"/>
              </a:rPr>
              <a:t>это обязательный, индивидуально безвозмездный </a:t>
            </a:r>
            <a:r>
              <a:rPr sz="1100" dirty="0">
                <a:latin typeface="Century Gothic" panose="020B0502020202020204" pitchFamily="34" charset="0"/>
                <a:cs typeface="Times New Roman"/>
              </a:rPr>
              <a:t>платеж, </a:t>
            </a:r>
            <a:r>
              <a:rPr sz="1100" spc="-5" dirty="0">
                <a:latin typeface="Century Gothic" panose="020B0502020202020204" pitchFamily="34" charset="0"/>
                <a:cs typeface="Times New Roman"/>
              </a:rPr>
              <a:t>взимаемый с организаций и  физических лиц в форме отчуждения принадлежащих им на праве собственности,</a:t>
            </a:r>
            <a:r>
              <a:rPr sz="1100" spc="50" dirty="0">
                <a:latin typeface="Century Gothic" panose="020B0502020202020204" pitchFamily="34" charset="0"/>
                <a:cs typeface="Times New Roman"/>
              </a:rPr>
              <a:t> </a:t>
            </a:r>
            <a:r>
              <a:rPr lang="ru-RU" sz="1100" spc="-5" dirty="0" smtClean="0">
                <a:latin typeface="Century Gothic" panose="020B0502020202020204" pitchFamily="34" charset="0"/>
                <a:cs typeface="Times New Roman"/>
              </a:rPr>
              <a:t>хозяйственного ведения </a:t>
            </a:r>
            <a:r>
              <a:rPr lang="ru-RU" sz="1100" spc="-5" dirty="0">
                <a:latin typeface="Century Gothic" panose="020B0502020202020204" pitchFamily="34" charset="0"/>
                <a:cs typeface="Times New Roman"/>
              </a:rPr>
              <a:t>или оперативного управления денежных средств в целях финансового обеспечения  деятельности государства и (или) муниципальных</a:t>
            </a:r>
            <a:r>
              <a:rPr lang="ru-RU" sz="1100" spc="60"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образований.</a:t>
            </a:r>
            <a:endParaRPr lang="ru-RU" sz="1100" dirty="0">
              <a:latin typeface="Century Gothic" panose="020B0502020202020204" pitchFamily="34" charset="0"/>
              <a:cs typeface="Times New Roman"/>
            </a:endParaRPr>
          </a:p>
          <a:p>
            <a:pPr marL="283845" indent="-271145">
              <a:lnSpc>
                <a:spcPts val="1560"/>
              </a:lnSpc>
              <a:buSzPct val="96153"/>
              <a:buFont typeface="Wingdings"/>
              <a:buChar char=""/>
              <a:tabLst>
                <a:tab pos="283845" algn="l"/>
                <a:tab pos="284480" algn="l"/>
              </a:tabLst>
            </a:pPr>
            <a:r>
              <a:rPr lang="ru-RU" sz="1100" b="1" i="1" spc="-5" dirty="0">
                <a:solidFill>
                  <a:srgbClr val="30839A"/>
                </a:solidFill>
                <a:latin typeface="Century Gothic" panose="020B0502020202020204" pitchFamily="34" charset="0"/>
                <a:cs typeface="Verdana"/>
              </a:rPr>
              <a:t>Отчётный финансовый год – </a:t>
            </a:r>
            <a:r>
              <a:rPr lang="ru-RU" sz="1100" dirty="0">
                <a:latin typeface="Century Gothic" panose="020B0502020202020204" pitchFamily="34" charset="0"/>
                <a:cs typeface="Times New Roman"/>
              </a:rPr>
              <a:t>год, </a:t>
            </a:r>
            <a:r>
              <a:rPr lang="ru-RU" sz="1100" spc="-5" dirty="0">
                <a:latin typeface="Century Gothic" panose="020B0502020202020204" pitchFamily="34" charset="0"/>
                <a:cs typeface="Times New Roman"/>
              </a:rPr>
              <a:t>предшествующий текущему финансовому</a:t>
            </a:r>
            <a:r>
              <a:rPr lang="ru-RU" sz="1100" spc="-60"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году.</a:t>
            </a:r>
            <a:endParaRPr lang="ru-RU" sz="1100" dirty="0">
              <a:latin typeface="Century Gothic" panose="020B0502020202020204" pitchFamily="34" charset="0"/>
              <a:cs typeface="Times New Roman"/>
            </a:endParaRPr>
          </a:p>
          <a:p>
            <a:pPr marL="283845" indent="-271145">
              <a:lnSpc>
                <a:spcPct val="100000"/>
              </a:lnSpc>
              <a:spcBef>
                <a:spcPts val="25"/>
              </a:spcBef>
              <a:buSzPct val="96153"/>
              <a:buFont typeface="Wingdings"/>
              <a:buChar char=""/>
              <a:tabLst>
                <a:tab pos="283845" algn="l"/>
                <a:tab pos="284480" algn="l"/>
              </a:tabLst>
            </a:pPr>
            <a:r>
              <a:rPr lang="ru-RU" sz="1100" b="1" i="1" spc="-5" dirty="0">
                <a:solidFill>
                  <a:srgbClr val="30839A"/>
                </a:solidFill>
                <a:latin typeface="Century Gothic" panose="020B0502020202020204" pitchFamily="34" charset="0"/>
                <a:cs typeface="Verdana"/>
              </a:rPr>
              <a:t>Очередной финансовый год – </a:t>
            </a:r>
            <a:r>
              <a:rPr lang="ru-RU" sz="1100" dirty="0">
                <a:latin typeface="Century Gothic" panose="020B0502020202020204" pitchFamily="34" charset="0"/>
                <a:cs typeface="Times New Roman"/>
              </a:rPr>
              <a:t>год, </a:t>
            </a:r>
            <a:r>
              <a:rPr lang="ru-RU" sz="1100" spc="-5" dirty="0">
                <a:latin typeface="Century Gothic" panose="020B0502020202020204" pitchFamily="34" charset="0"/>
                <a:cs typeface="Times New Roman"/>
              </a:rPr>
              <a:t>следующий за текущим финансовым</a:t>
            </a:r>
            <a:r>
              <a:rPr lang="ru-RU" sz="1100" spc="-40"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годом.</a:t>
            </a:r>
            <a:endParaRPr lang="ru-RU" sz="1100" dirty="0">
              <a:latin typeface="Century Gothic" panose="020B0502020202020204" pitchFamily="34" charset="0"/>
              <a:cs typeface="Times New Roman"/>
            </a:endParaRPr>
          </a:p>
          <a:p>
            <a:pPr marL="283845" indent="-271145">
              <a:lnSpc>
                <a:spcPct val="100000"/>
              </a:lnSpc>
              <a:spcBef>
                <a:spcPts val="5"/>
              </a:spcBef>
              <a:buSzPct val="96153"/>
              <a:buFont typeface="Wingdings"/>
              <a:buChar char=""/>
              <a:tabLst>
                <a:tab pos="283845" algn="l"/>
                <a:tab pos="284480" algn="l"/>
              </a:tabLst>
            </a:pPr>
            <a:r>
              <a:rPr lang="ru-RU" sz="1100" b="1" i="1" spc="-5" dirty="0">
                <a:solidFill>
                  <a:srgbClr val="30839A"/>
                </a:solidFill>
                <a:latin typeface="Century Gothic" panose="020B0502020202020204" pitchFamily="34" charset="0"/>
                <a:cs typeface="Verdana"/>
              </a:rPr>
              <a:t>Плановый период – </a:t>
            </a:r>
            <a:r>
              <a:rPr lang="ru-RU" sz="1100" spc="-5" dirty="0">
                <a:latin typeface="Century Gothic" panose="020B0502020202020204" pitchFamily="34" charset="0"/>
                <a:cs typeface="Times New Roman"/>
              </a:rPr>
              <a:t>два финансовых года, следующие за очередным финансовым</a:t>
            </a:r>
            <a:r>
              <a:rPr lang="ru-RU" sz="1100"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годом.</a:t>
            </a:r>
            <a:endParaRPr lang="ru-RU" sz="1100" dirty="0">
              <a:latin typeface="Century Gothic" panose="020B0502020202020204" pitchFamily="34" charset="0"/>
              <a:cs typeface="Times New Roman"/>
            </a:endParaRPr>
          </a:p>
          <a:p>
            <a:pPr marL="283845" marR="6985" indent="-271145" algn="just">
              <a:lnSpc>
                <a:spcPct val="95700"/>
              </a:lnSpc>
              <a:spcBef>
                <a:spcPts val="85"/>
              </a:spcBef>
              <a:buSzPct val="96153"/>
              <a:buFont typeface="Wingdings"/>
              <a:buChar char=""/>
              <a:tabLst>
                <a:tab pos="284480" algn="l"/>
              </a:tabLst>
            </a:pPr>
            <a:r>
              <a:rPr lang="ru-RU" sz="1100" b="1" i="1" spc="-5" dirty="0">
                <a:solidFill>
                  <a:srgbClr val="30839A"/>
                </a:solidFill>
                <a:latin typeface="Century Gothic" panose="020B0502020202020204" pitchFamily="34" charset="0"/>
                <a:cs typeface="Verdana"/>
              </a:rPr>
              <a:t>Получатель бюджетных средств – </a:t>
            </a:r>
            <a:r>
              <a:rPr lang="ru-RU" sz="1100" spc="-5" dirty="0">
                <a:latin typeface="Century Gothic" panose="020B0502020202020204" pitchFamily="34" charset="0"/>
                <a:cs typeface="Times New Roman"/>
              </a:rPr>
              <a:t>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находящееся в </a:t>
            </a:r>
            <a:r>
              <a:rPr lang="ru-RU" sz="1100" dirty="0">
                <a:latin typeface="Century Gothic" panose="020B0502020202020204" pitchFamily="34" charset="0"/>
                <a:cs typeface="Times New Roman"/>
              </a:rPr>
              <a:t>ведении </a:t>
            </a:r>
            <a:r>
              <a:rPr lang="ru-RU" sz="1100" spc="-5" dirty="0">
                <a:latin typeface="Century Gothic" panose="020B0502020202020204" pitchFamily="34" charset="0"/>
                <a:cs typeface="Times New Roman"/>
              </a:rPr>
              <a:t>главного распорядителя  (распорядителя) бюджетных средств казённое учреждение, имеющие право на принятие и (или)  исполнение бюджетных обязательств от имени публично-правового образования за </a:t>
            </a:r>
            <a:r>
              <a:rPr lang="ru-RU" sz="1100" dirty="0">
                <a:latin typeface="Century Gothic" panose="020B0502020202020204" pitchFamily="34" charset="0"/>
                <a:cs typeface="Times New Roman"/>
              </a:rPr>
              <a:t>счёт </a:t>
            </a:r>
            <a:r>
              <a:rPr lang="ru-RU" sz="1100" spc="-5" dirty="0">
                <a:latin typeface="Century Gothic" panose="020B0502020202020204" pitchFamily="34" charset="0"/>
                <a:cs typeface="Times New Roman"/>
              </a:rPr>
              <a:t>средств  соответствующего бюджета, если иное не установлено Бюджетным</a:t>
            </a:r>
            <a:r>
              <a:rPr lang="ru-RU" sz="1100" spc="135"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кодексом.</a:t>
            </a:r>
            <a:endParaRPr lang="ru-RU" sz="1100" dirty="0">
              <a:latin typeface="Century Gothic" panose="020B0502020202020204" pitchFamily="34" charset="0"/>
              <a:cs typeface="Times New Roman"/>
            </a:endParaRPr>
          </a:p>
          <a:p>
            <a:pPr marL="283845" indent="-271145">
              <a:lnSpc>
                <a:spcPct val="100000"/>
              </a:lnSpc>
              <a:spcBef>
                <a:spcPts val="20"/>
              </a:spcBef>
              <a:buSzPct val="96153"/>
              <a:buFont typeface="Wingdings"/>
              <a:buChar char=""/>
              <a:tabLst>
                <a:tab pos="283845" algn="l"/>
                <a:tab pos="284480" algn="l"/>
              </a:tabLst>
            </a:pPr>
            <a:r>
              <a:rPr lang="ru-RU" sz="1100" b="1" i="1" spc="-5" dirty="0">
                <a:solidFill>
                  <a:srgbClr val="30839A"/>
                </a:solidFill>
                <a:latin typeface="Century Gothic" panose="020B0502020202020204" pitchFamily="34" charset="0"/>
                <a:cs typeface="Verdana"/>
              </a:rPr>
              <a:t>Профицит бюджета – </a:t>
            </a:r>
            <a:r>
              <a:rPr lang="ru-RU" sz="1100" spc="-5" dirty="0">
                <a:latin typeface="Century Gothic" panose="020B0502020202020204" pitchFamily="34" charset="0"/>
                <a:cs typeface="Times New Roman"/>
              </a:rPr>
              <a:t>превышение доходов бюджета над его</a:t>
            </a:r>
            <a:r>
              <a:rPr lang="ru-RU" sz="1100" spc="-25"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расходами.</a:t>
            </a:r>
            <a:endParaRPr lang="ru-RU" sz="1100" dirty="0">
              <a:latin typeface="Century Gothic" panose="020B0502020202020204" pitchFamily="34" charset="0"/>
              <a:cs typeface="Times New Roman"/>
            </a:endParaRPr>
          </a:p>
          <a:p>
            <a:pPr marL="283845" marR="5080" indent="-271145" algn="just">
              <a:lnSpc>
                <a:spcPct val="95800"/>
              </a:lnSpc>
              <a:spcBef>
                <a:spcPts val="90"/>
              </a:spcBef>
              <a:buSzPct val="96153"/>
              <a:buFont typeface="Wingdings"/>
              <a:buChar char=""/>
              <a:tabLst>
                <a:tab pos="284480" algn="l"/>
              </a:tabLst>
            </a:pPr>
            <a:r>
              <a:rPr lang="ru-RU" sz="1100" b="1" i="1" spc="-5" dirty="0">
                <a:solidFill>
                  <a:srgbClr val="30839A"/>
                </a:solidFill>
                <a:latin typeface="Century Gothic" panose="020B0502020202020204" pitchFamily="34" charset="0"/>
                <a:cs typeface="Verdana"/>
              </a:rPr>
              <a:t>Публичные нормативные обязательства – </a:t>
            </a:r>
            <a:r>
              <a:rPr lang="ru-RU" sz="1100" spc="-5" dirty="0">
                <a:latin typeface="Century Gothic" panose="020B0502020202020204" pitchFamily="34" charset="0"/>
                <a:cs typeface="Times New Roman"/>
              </a:rPr>
              <a:t>публичные обязательства перед  физическим лицом, подлежащие исполнению в денежной форме в установленном  соответствующим законом, </a:t>
            </a:r>
            <a:r>
              <a:rPr lang="ru-RU" sz="1100" dirty="0">
                <a:latin typeface="Century Gothic" panose="020B0502020202020204" pitchFamily="34" charset="0"/>
                <a:cs typeface="Times New Roman"/>
              </a:rPr>
              <a:t>иным </a:t>
            </a:r>
            <a:r>
              <a:rPr lang="ru-RU" sz="1100" spc="-5" dirty="0">
                <a:latin typeface="Century Gothic" panose="020B0502020202020204" pitchFamily="34" charset="0"/>
                <a:cs typeface="Times New Roman"/>
              </a:rPr>
              <a:t>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a:t>
            </a:r>
            <a:r>
              <a:rPr lang="ru-RU" sz="1100" dirty="0">
                <a:latin typeface="Century Gothic" panose="020B0502020202020204" pitchFamily="34" charset="0"/>
                <a:cs typeface="Times New Roman"/>
              </a:rPr>
              <a:t>Федерации, </a:t>
            </a:r>
            <a:r>
              <a:rPr lang="ru-RU" sz="1100" spc="-5" dirty="0">
                <a:latin typeface="Century Gothic" panose="020B0502020202020204" pitchFamily="34" charset="0"/>
                <a:cs typeface="Times New Roman"/>
              </a:rPr>
              <a:t>государственные должности  субъектов Российской Федерации, муниципальные должности, работников казённых учреждений,  военнослужащих, проходящих военную службу по призыву (обладающих статусом  военнослужащих, проходящих военную службу по призыву), </a:t>
            </a:r>
            <a:r>
              <a:rPr lang="ru-RU" sz="1100" dirty="0">
                <a:latin typeface="Century Gothic" panose="020B0502020202020204" pitchFamily="34" charset="0"/>
                <a:cs typeface="Times New Roman"/>
              </a:rPr>
              <a:t>лиц, </a:t>
            </a:r>
            <a:r>
              <a:rPr lang="ru-RU" sz="1100" spc="-5" dirty="0">
                <a:latin typeface="Century Gothic" panose="020B0502020202020204" pitchFamily="34" charset="0"/>
                <a:cs typeface="Times New Roman"/>
              </a:rPr>
              <a:t>обучающихся (воспитанников)  в государственных (муниципальных) образовательных</a:t>
            </a:r>
            <a:r>
              <a:rPr lang="ru-RU" sz="1100" spc="65"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учреждениях.</a:t>
            </a:r>
            <a:endParaRPr lang="ru-RU" sz="1100" dirty="0">
              <a:latin typeface="Century Gothic" panose="020B0502020202020204" pitchFamily="34" charset="0"/>
              <a:cs typeface="Times New Roman"/>
            </a:endParaRPr>
          </a:p>
          <a:p>
            <a:pPr marL="283845" marR="8255" indent="-271145" algn="just">
              <a:lnSpc>
                <a:spcPct val="95300"/>
              </a:lnSpc>
              <a:spcBef>
                <a:spcPts val="105"/>
              </a:spcBef>
              <a:buSzPct val="96153"/>
              <a:buFont typeface="Wingdings"/>
              <a:buChar char=""/>
              <a:tabLst>
                <a:tab pos="284480" algn="l"/>
              </a:tabLst>
            </a:pPr>
            <a:r>
              <a:rPr lang="ru-RU" sz="1100" b="1" i="1" spc="-5" dirty="0">
                <a:solidFill>
                  <a:srgbClr val="30839A"/>
                </a:solidFill>
                <a:latin typeface="Century Gothic" panose="020B0502020202020204" pitchFamily="34" charset="0"/>
                <a:cs typeface="Verdana"/>
              </a:rPr>
              <a:t>Расходы бюджета – </a:t>
            </a:r>
            <a:r>
              <a:rPr lang="ru-RU" sz="1100" spc="-5" dirty="0">
                <a:latin typeface="Century Gothic" panose="020B0502020202020204" pitchFamily="34" charset="0"/>
                <a:cs typeface="Times New Roman"/>
              </a:rPr>
              <a:t>выплачиваемые из бюджета </a:t>
            </a:r>
            <a:r>
              <a:rPr lang="ru-RU" sz="1100" dirty="0">
                <a:latin typeface="Century Gothic" panose="020B0502020202020204" pitchFamily="34" charset="0"/>
                <a:cs typeface="Times New Roman"/>
              </a:rPr>
              <a:t>денежные </a:t>
            </a:r>
            <a:r>
              <a:rPr lang="ru-RU" sz="1100" spc="-5" dirty="0">
                <a:latin typeface="Century Gothic" panose="020B0502020202020204" pitchFamily="34" charset="0"/>
                <a:cs typeface="Times New Roman"/>
              </a:rPr>
              <a:t>средства, за исключением  средств, являющихся в соответствии с Бюджетным кодексом источниками финансирования  дефицита</a:t>
            </a:r>
            <a:r>
              <a:rPr lang="ru-RU" sz="1100" spc="-65"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бюджета.</a:t>
            </a:r>
            <a:endParaRPr lang="ru-RU" sz="1100" dirty="0">
              <a:latin typeface="Century Gothic" panose="020B0502020202020204" pitchFamily="34" charset="0"/>
              <a:cs typeface="Times New Roman"/>
            </a:endParaRPr>
          </a:p>
          <a:p>
            <a:pPr marL="283845" marR="5080" indent="-271145" algn="just">
              <a:lnSpc>
                <a:spcPct val="95700"/>
              </a:lnSpc>
              <a:spcBef>
                <a:spcPts val="100"/>
              </a:spcBef>
              <a:buSzPct val="96153"/>
              <a:buFont typeface="Wingdings"/>
              <a:buChar char=""/>
              <a:tabLst>
                <a:tab pos="284480" algn="l"/>
              </a:tabLst>
            </a:pPr>
            <a:r>
              <a:rPr lang="ru-RU" sz="1100" b="1" i="1" spc="-5" dirty="0">
                <a:solidFill>
                  <a:srgbClr val="30839A"/>
                </a:solidFill>
                <a:latin typeface="Century Gothic" panose="020B0502020202020204" pitchFamily="34" charset="0"/>
                <a:cs typeface="Verdana"/>
              </a:rPr>
              <a:t>Расходные обязательства – </a:t>
            </a:r>
            <a:r>
              <a:rPr lang="ru-RU" sz="1100" spc="-5" dirty="0">
                <a:latin typeface="Century Gothic" panose="020B0502020202020204" pitchFamily="34" charset="0"/>
                <a:cs typeface="Times New Roman"/>
              </a:rPr>
              <a:t>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a:t>
            </a:r>
            <a:r>
              <a:rPr lang="ru-RU" sz="1100" spc="5" dirty="0">
                <a:latin typeface="Century Gothic" panose="020B0502020202020204" pitchFamily="34" charset="0"/>
                <a:cs typeface="Times New Roman"/>
              </a:rPr>
              <a:t>или </a:t>
            </a:r>
            <a:r>
              <a:rPr lang="ru-RU" sz="1100" spc="-5" dirty="0">
                <a:latin typeface="Century Gothic" panose="020B0502020202020204" pitchFamily="34" charset="0"/>
                <a:cs typeface="Times New Roman"/>
              </a:rPr>
              <a:t>действующего</a:t>
            </a:r>
            <a:r>
              <a:rPr lang="ru-RU" sz="1100" spc="-225"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от  его имени казённого учреждения предоставить физическому </a:t>
            </a:r>
            <a:r>
              <a:rPr lang="ru-RU" sz="1100" dirty="0">
                <a:latin typeface="Century Gothic" panose="020B0502020202020204" pitchFamily="34" charset="0"/>
                <a:cs typeface="Times New Roman"/>
              </a:rPr>
              <a:t>или </a:t>
            </a:r>
            <a:r>
              <a:rPr lang="ru-RU" sz="1100" spc="-5" dirty="0">
                <a:latin typeface="Century Gothic" panose="020B0502020202020204" pitchFamily="34" charset="0"/>
                <a:cs typeface="Times New Roman"/>
              </a:rPr>
              <a:t>юридическому </a:t>
            </a:r>
            <a:r>
              <a:rPr lang="ru-RU" sz="1100" spc="-10" dirty="0">
                <a:latin typeface="Century Gothic" panose="020B0502020202020204" pitchFamily="34" charset="0"/>
                <a:cs typeface="Times New Roman"/>
              </a:rPr>
              <a:t>лицу, </a:t>
            </a:r>
            <a:r>
              <a:rPr lang="ru-RU" sz="1100" spc="-5" dirty="0">
                <a:latin typeface="Century Gothic" panose="020B0502020202020204" pitchFamily="34" charset="0"/>
                <a:cs typeface="Times New Roman"/>
              </a:rPr>
              <a:t>иному  публично-правовому образованию, субъекту международного права средства из  соответствующего</a:t>
            </a:r>
            <a:r>
              <a:rPr lang="ru-RU" sz="1100" spc="-40" dirty="0">
                <a:latin typeface="Century Gothic" panose="020B0502020202020204" pitchFamily="34" charset="0"/>
                <a:cs typeface="Times New Roman"/>
              </a:rPr>
              <a:t> </a:t>
            </a:r>
            <a:r>
              <a:rPr lang="ru-RU" sz="1100" spc="-5" dirty="0">
                <a:latin typeface="Century Gothic" panose="020B0502020202020204" pitchFamily="34" charset="0"/>
                <a:cs typeface="Times New Roman"/>
              </a:rPr>
              <a:t>бюджета.</a:t>
            </a:r>
            <a:endParaRPr lang="ru-RU" sz="1100" dirty="0">
              <a:latin typeface="Century Gothic" panose="020B0502020202020204" pitchFamily="34" charset="0"/>
              <a:cs typeface="Times New Roman"/>
            </a:endParaRPr>
          </a:p>
          <a:p>
            <a:pPr marL="283845" marR="6985" indent="-271145" algn="just">
              <a:lnSpc>
                <a:spcPts val="1440"/>
              </a:lnSpc>
              <a:spcBef>
                <a:spcPts val="180"/>
              </a:spcBef>
              <a:buSzPct val="96153"/>
              <a:buFont typeface="Wingdings"/>
              <a:buChar char=""/>
              <a:tabLst>
                <a:tab pos="284480" algn="l"/>
              </a:tabLst>
            </a:pPr>
            <a:endParaRPr sz="1250" dirty="0">
              <a:latin typeface="Times New Roman"/>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6967" y="755378"/>
            <a:ext cx="6958965" cy="2272930"/>
          </a:xfrm>
          <a:prstGeom prst="rect">
            <a:avLst/>
          </a:prstGeom>
        </p:spPr>
        <p:txBody>
          <a:bodyPr vert="horz" wrap="square" lIns="0" tIns="25400" rIns="0" bIns="0" rtlCol="0">
            <a:spAutoFit/>
          </a:bodyPr>
          <a:lstStyle/>
          <a:p>
            <a:pPr marL="283845" marR="6985" indent="-271145" algn="just">
              <a:lnSpc>
                <a:spcPct val="95500"/>
              </a:lnSpc>
              <a:spcBef>
                <a:spcPts val="100"/>
              </a:spcBef>
              <a:buSzPct val="96153"/>
              <a:buFont typeface="Wingdings"/>
              <a:buChar char=""/>
              <a:tabLst>
                <a:tab pos="284480" algn="l"/>
              </a:tabLst>
            </a:pPr>
            <a:r>
              <a:rPr lang="ru-RU" sz="1100" b="1" i="1" spc="-5" dirty="0" smtClean="0">
                <a:solidFill>
                  <a:srgbClr val="30839A"/>
                </a:solidFill>
                <a:latin typeface="Century Gothic" panose="020B0502020202020204" pitchFamily="34" charset="0"/>
                <a:cs typeface="Verdana"/>
              </a:rPr>
              <a:t>Сводная</a:t>
            </a:r>
            <a:r>
              <a:rPr sz="1100" b="1" i="1" spc="-5" dirty="0" smtClean="0">
                <a:solidFill>
                  <a:srgbClr val="30839A"/>
                </a:solidFill>
                <a:latin typeface="Century Gothic" panose="020B0502020202020204" pitchFamily="34" charset="0"/>
                <a:cs typeface="Verdana"/>
              </a:rPr>
              <a:t> </a:t>
            </a:r>
            <a:r>
              <a:rPr sz="1100" b="1" i="1" spc="-5" dirty="0">
                <a:solidFill>
                  <a:srgbClr val="30839A"/>
                </a:solidFill>
                <a:latin typeface="Century Gothic" panose="020B0502020202020204" pitchFamily="34" charset="0"/>
                <a:cs typeface="Verdana"/>
              </a:rPr>
              <a:t>бюджетная роспись – </a:t>
            </a:r>
            <a:r>
              <a:rPr sz="1100" spc="-5" dirty="0">
                <a:latin typeface="Century Gothic" panose="020B0502020202020204" pitchFamily="34" charset="0"/>
                <a:cs typeface="Times New Roman"/>
              </a:rPr>
              <a:t>документ, который составляется и ведётся  финансовым органом (органом управления государственным внебюджетным фондом) в  соответствии с Бюджетным кодексом в целях организации исполнения бюджета по расходам  бюджета и источникам финансирования дефицита</a:t>
            </a:r>
            <a:r>
              <a:rPr sz="1100" spc="35" dirty="0">
                <a:latin typeface="Century Gothic" panose="020B0502020202020204" pitchFamily="34" charset="0"/>
                <a:cs typeface="Times New Roman"/>
              </a:rPr>
              <a:t> </a:t>
            </a:r>
            <a:r>
              <a:rPr sz="1100" spc="-5" dirty="0">
                <a:latin typeface="Century Gothic" panose="020B0502020202020204" pitchFamily="34" charset="0"/>
                <a:cs typeface="Times New Roman"/>
              </a:rPr>
              <a:t>бюджета.</a:t>
            </a:r>
            <a:endParaRPr sz="1100" dirty="0">
              <a:latin typeface="Century Gothic" panose="020B0502020202020204" pitchFamily="34" charset="0"/>
              <a:cs typeface="Times New Roman"/>
            </a:endParaRPr>
          </a:p>
          <a:p>
            <a:pPr marL="283845" marR="8255" indent="-271145" algn="just">
              <a:lnSpc>
                <a:spcPct val="95300"/>
              </a:lnSpc>
              <a:spcBef>
                <a:spcPts val="105"/>
              </a:spcBef>
              <a:buSzPct val="96153"/>
              <a:buFont typeface="Wingdings"/>
              <a:buChar char=""/>
              <a:tabLst>
                <a:tab pos="284480" algn="l"/>
              </a:tabLst>
            </a:pPr>
            <a:r>
              <a:rPr sz="1100" b="1" i="1" spc="-10" dirty="0">
                <a:solidFill>
                  <a:srgbClr val="30839A"/>
                </a:solidFill>
                <a:latin typeface="Century Gothic" panose="020B0502020202020204" pitchFamily="34" charset="0"/>
                <a:cs typeface="Verdana"/>
              </a:rPr>
              <a:t>Текущий </a:t>
            </a:r>
            <a:r>
              <a:rPr sz="1100" b="1" i="1" spc="-5" dirty="0">
                <a:solidFill>
                  <a:srgbClr val="30839A"/>
                </a:solidFill>
                <a:latin typeface="Century Gothic" panose="020B0502020202020204" pitchFamily="34" charset="0"/>
                <a:cs typeface="Verdana"/>
              </a:rPr>
              <a:t>финансовый год – </a:t>
            </a:r>
            <a:r>
              <a:rPr sz="1100" dirty="0">
                <a:latin typeface="Century Gothic" panose="020B0502020202020204" pitchFamily="34" charset="0"/>
                <a:cs typeface="Times New Roman"/>
              </a:rPr>
              <a:t>год, </a:t>
            </a:r>
            <a:r>
              <a:rPr sz="1100" spc="-5" dirty="0">
                <a:latin typeface="Century Gothic" panose="020B0502020202020204" pitchFamily="34" charset="0"/>
                <a:cs typeface="Times New Roman"/>
              </a:rPr>
              <a:t>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a:t>
            </a:r>
            <a:r>
              <a:rPr sz="1100" spc="10" dirty="0">
                <a:latin typeface="Century Gothic" panose="020B0502020202020204" pitchFamily="34" charset="0"/>
                <a:cs typeface="Times New Roman"/>
              </a:rPr>
              <a:t> </a:t>
            </a:r>
            <a:r>
              <a:rPr sz="1100" spc="-5" dirty="0">
                <a:latin typeface="Century Gothic" panose="020B0502020202020204" pitchFamily="34" charset="0"/>
                <a:cs typeface="Times New Roman"/>
              </a:rPr>
              <a:t>период).</a:t>
            </a:r>
            <a:endParaRPr sz="1100" dirty="0">
              <a:latin typeface="Century Gothic" panose="020B0502020202020204" pitchFamily="34" charset="0"/>
              <a:cs typeface="Times New Roman"/>
            </a:endParaRPr>
          </a:p>
          <a:p>
            <a:pPr marL="283845" marR="10160" indent="-271145" algn="just">
              <a:lnSpc>
                <a:spcPts val="1440"/>
              </a:lnSpc>
              <a:spcBef>
                <a:spcPts val="180"/>
              </a:spcBef>
              <a:buSzPct val="96153"/>
              <a:buFont typeface="Wingdings"/>
              <a:buChar char=""/>
              <a:tabLst>
                <a:tab pos="284480" algn="l"/>
              </a:tabLst>
            </a:pPr>
            <a:r>
              <a:rPr sz="1100" b="1" i="1" spc="-5" dirty="0">
                <a:solidFill>
                  <a:srgbClr val="30839A"/>
                </a:solidFill>
                <a:latin typeface="Century Gothic" panose="020B0502020202020204" pitchFamily="34" charset="0"/>
                <a:cs typeface="Verdana"/>
              </a:rPr>
              <a:t>Темп роста </a:t>
            </a:r>
            <a:r>
              <a:rPr sz="1100" b="1" i="1" spc="-10" dirty="0">
                <a:solidFill>
                  <a:srgbClr val="30839A"/>
                </a:solidFill>
                <a:latin typeface="Century Gothic" panose="020B0502020202020204" pitchFamily="34" charset="0"/>
                <a:cs typeface="Verdana"/>
              </a:rPr>
              <a:t>цепной </a:t>
            </a:r>
            <a:r>
              <a:rPr sz="1100" b="1" i="1" spc="-5" dirty="0">
                <a:solidFill>
                  <a:srgbClr val="30839A"/>
                </a:solidFill>
                <a:latin typeface="Century Gothic" panose="020B0502020202020204" pitchFamily="34" charset="0"/>
                <a:cs typeface="Verdana"/>
              </a:rPr>
              <a:t>– </a:t>
            </a:r>
            <a:r>
              <a:rPr sz="1100" spc="-5" dirty="0">
                <a:latin typeface="Century Gothic" panose="020B0502020202020204" pitchFamily="34" charset="0"/>
                <a:cs typeface="Times New Roman"/>
              </a:rPr>
              <a:t>отношение величины экономического показателя в данное время к  его значению в предыдущем периоде, измеряемое в относительных величинах или в</a:t>
            </a:r>
            <a:r>
              <a:rPr sz="1100" spc="150" dirty="0">
                <a:latin typeface="Century Gothic" panose="020B0502020202020204" pitchFamily="34" charset="0"/>
                <a:cs typeface="Times New Roman"/>
              </a:rPr>
              <a:t> </a:t>
            </a:r>
            <a:r>
              <a:rPr sz="1100" spc="-5" dirty="0">
                <a:latin typeface="Century Gothic" panose="020B0502020202020204" pitchFamily="34" charset="0"/>
                <a:cs typeface="Times New Roman"/>
              </a:rPr>
              <a:t>процентах.</a:t>
            </a:r>
            <a:endParaRPr sz="1100" dirty="0">
              <a:latin typeface="Century Gothic" panose="020B0502020202020204" pitchFamily="34" charset="0"/>
              <a:cs typeface="Times New Roman"/>
            </a:endParaRPr>
          </a:p>
          <a:p>
            <a:pPr marL="283845" marR="5080" indent="-271145" algn="just">
              <a:lnSpc>
                <a:spcPts val="1440"/>
              </a:lnSpc>
              <a:spcBef>
                <a:spcPts val="130"/>
              </a:spcBef>
              <a:buSzPct val="96153"/>
              <a:buFont typeface="Wingdings"/>
              <a:buChar char=""/>
              <a:tabLst>
                <a:tab pos="284480" algn="l"/>
              </a:tabLst>
            </a:pPr>
            <a:r>
              <a:rPr sz="1100" b="1" i="1" spc="-5" dirty="0">
                <a:solidFill>
                  <a:srgbClr val="30839A"/>
                </a:solidFill>
                <a:latin typeface="Century Gothic" panose="020B0502020202020204" pitchFamily="34" charset="0"/>
                <a:cs typeface="Verdana"/>
              </a:rPr>
              <a:t>Уровень безработицы – </a:t>
            </a:r>
            <a:r>
              <a:rPr sz="1100" spc="-5" dirty="0">
                <a:latin typeface="Century Gothic" panose="020B0502020202020204" pitchFamily="34" charset="0"/>
                <a:cs typeface="Times New Roman"/>
              </a:rPr>
              <a:t>отношение численности безработных к численности  экономически активного населения. Безработными являются лица в возрасте от 16 лет и старше,  которые</a:t>
            </a:r>
            <a:r>
              <a:rPr sz="1100" spc="-30" dirty="0">
                <a:latin typeface="Century Gothic" panose="020B0502020202020204" pitchFamily="34" charset="0"/>
                <a:cs typeface="Times New Roman"/>
              </a:rPr>
              <a:t> </a:t>
            </a:r>
            <a:r>
              <a:rPr sz="1100" spc="-5" dirty="0">
                <a:latin typeface="Century Gothic" panose="020B0502020202020204" pitchFamily="34" charset="0"/>
                <a:cs typeface="Times New Roman"/>
              </a:rPr>
              <a:t>в</a:t>
            </a:r>
            <a:r>
              <a:rPr sz="1100" spc="-30" dirty="0">
                <a:latin typeface="Century Gothic" panose="020B0502020202020204" pitchFamily="34" charset="0"/>
                <a:cs typeface="Times New Roman"/>
              </a:rPr>
              <a:t> </a:t>
            </a:r>
            <a:r>
              <a:rPr sz="1100" spc="-5" dirty="0">
                <a:latin typeface="Century Gothic" panose="020B0502020202020204" pitchFamily="34" charset="0"/>
                <a:cs typeface="Times New Roman"/>
              </a:rPr>
              <a:t>отчётном</a:t>
            </a:r>
            <a:r>
              <a:rPr sz="1100" spc="-25" dirty="0">
                <a:latin typeface="Century Gothic" panose="020B0502020202020204" pitchFamily="34" charset="0"/>
                <a:cs typeface="Times New Roman"/>
              </a:rPr>
              <a:t> </a:t>
            </a:r>
            <a:r>
              <a:rPr sz="1100" spc="-5" dirty="0">
                <a:latin typeface="Century Gothic" panose="020B0502020202020204" pitchFamily="34" charset="0"/>
                <a:cs typeface="Times New Roman"/>
              </a:rPr>
              <a:t>периоде:</a:t>
            </a:r>
            <a:r>
              <a:rPr sz="1100" spc="-30" dirty="0">
                <a:latin typeface="Century Gothic" panose="020B0502020202020204" pitchFamily="34" charset="0"/>
                <a:cs typeface="Times New Roman"/>
              </a:rPr>
              <a:t> </a:t>
            </a:r>
            <a:r>
              <a:rPr sz="1100" spc="-5" dirty="0">
                <a:latin typeface="Century Gothic" panose="020B0502020202020204" pitchFamily="34" charset="0"/>
                <a:cs typeface="Times New Roman"/>
              </a:rPr>
              <a:t>не</a:t>
            </a:r>
            <a:r>
              <a:rPr sz="1100" spc="-30" dirty="0">
                <a:latin typeface="Century Gothic" panose="020B0502020202020204" pitchFamily="34" charset="0"/>
                <a:cs typeface="Times New Roman"/>
              </a:rPr>
              <a:t> </a:t>
            </a:r>
            <a:r>
              <a:rPr sz="1100" spc="-5" dirty="0">
                <a:latin typeface="Century Gothic" panose="020B0502020202020204" pitchFamily="34" charset="0"/>
                <a:cs typeface="Times New Roman"/>
              </a:rPr>
              <a:t>имели</a:t>
            </a:r>
            <a:r>
              <a:rPr sz="1100" spc="-25" dirty="0">
                <a:latin typeface="Century Gothic" panose="020B0502020202020204" pitchFamily="34" charset="0"/>
                <a:cs typeface="Times New Roman"/>
              </a:rPr>
              <a:t> </a:t>
            </a:r>
            <a:r>
              <a:rPr sz="1100" spc="-5" dirty="0">
                <a:latin typeface="Century Gothic" panose="020B0502020202020204" pitchFamily="34" charset="0"/>
                <a:cs typeface="Times New Roman"/>
              </a:rPr>
              <a:t>работы</a:t>
            </a:r>
            <a:r>
              <a:rPr sz="1100" spc="-30" dirty="0">
                <a:latin typeface="Century Gothic" panose="020B0502020202020204" pitchFamily="34" charset="0"/>
                <a:cs typeface="Times New Roman"/>
              </a:rPr>
              <a:t> </a:t>
            </a:r>
            <a:r>
              <a:rPr sz="1100" spc="-5" dirty="0">
                <a:latin typeface="Century Gothic" panose="020B0502020202020204" pitchFamily="34" charset="0"/>
                <a:cs typeface="Times New Roman"/>
              </a:rPr>
              <a:t>(доходного</a:t>
            </a:r>
            <a:r>
              <a:rPr sz="1100" spc="-30" dirty="0">
                <a:latin typeface="Century Gothic" panose="020B0502020202020204" pitchFamily="34" charset="0"/>
                <a:cs typeface="Times New Roman"/>
              </a:rPr>
              <a:t> </a:t>
            </a:r>
            <a:r>
              <a:rPr sz="1100" spc="-5" dirty="0">
                <a:latin typeface="Century Gothic" panose="020B0502020202020204" pitchFamily="34" charset="0"/>
                <a:cs typeface="Times New Roman"/>
              </a:rPr>
              <a:t>занятия);</a:t>
            </a:r>
            <a:r>
              <a:rPr sz="1100" spc="-40" dirty="0">
                <a:latin typeface="Century Gothic" panose="020B0502020202020204" pitchFamily="34" charset="0"/>
                <a:cs typeface="Times New Roman"/>
              </a:rPr>
              <a:t> </a:t>
            </a:r>
            <a:r>
              <a:rPr sz="1100" spc="-5" dirty="0">
                <a:latin typeface="Century Gothic" panose="020B0502020202020204" pitchFamily="34" charset="0"/>
                <a:cs typeface="Times New Roman"/>
              </a:rPr>
              <a:t>активно</a:t>
            </a:r>
            <a:r>
              <a:rPr sz="1100" spc="-30" dirty="0">
                <a:latin typeface="Century Gothic" panose="020B0502020202020204" pitchFamily="34" charset="0"/>
                <a:cs typeface="Times New Roman"/>
              </a:rPr>
              <a:t> </a:t>
            </a:r>
            <a:r>
              <a:rPr sz="1100" spc="-5" dirty="0">
                <a:latin typeface="Century Gothic" panose="020B0502020202020204" pitchFamily="34" charset="0"/>
                <a:cs typeface="Times New Roman"/>
              </a:rPr>
              <a:t>занимались</a:t>
            </a:r>
            <a:r>
              <a:rPr sz="1100" spc="-35" dirty="0">
                <a:latin typeface="Century Gothic" panose="020B0502020202020204" pitchFamily="34" charset="0"/>
                <a:cs typeface="Times New Roman"/>
              </a:rPr>
              <a:t> </a:t>
            </a:r>
            <a:r>
              <a:rPr sz="1100" spc="-5" dirty="0">
                <a:latin typeface="Century Gothic" panose="020B0502020202020204" pitchFamily="34" charset="0"/>
                <a:cs typeface="Times New Roman"/>
              </a:rPr>
              <a:t>поисками  работы; были готовы приступить к</a:t>
            </a:r>
            <a:r>
              <a:rPr sz="1100" spc="30" dirty="0">
                <a:latin typeface="Century Gothic" panose="020B0502020202020204" pitchFamily="34" charset="0"/>
                <a:cs typeface="Times New Roman"/>
              </a:rPr>
              <a:t> </a:t>
            </a:r>
            <a:r>
              <a:rPr sz="1100" spc="-5" dirty="0">
                <a:latin typeface="Century Gothic" panose="020B0502020202020204" pitchFamily="34" charset="0"/>
                <a:cs typeface="Times New Roman"/>
              </a:rPr>
              <a:t>работе.</a:t>
            </a:r>
            <a:endParaRPr sz="1100" dirty="0">
              <a:latin typeface="Century Gothic" panose="020B0502020202020204" pitchFamily="34" charset="0"/>
              <a:cs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rotWithShape="1">
          <a:blip r:embed="rId2">
            <a:extLst>
              <a:ext uri="{28A0092B-C50C-407E-A947-70E740481C1C}">
                <a14:useLocalDpi xmlns:a14="http://schemas.microsoft.com/office/drawing/2010/main" val="0"/>
              </a:ext>
            </a:extLst>
          </a:blip>
          <a:srcRect b="9507"/>
          <a:stretch/>
        </p:blipFill>
        <p:spPr>
          <a:xfrm>
            <a:off x="1" y="5513741"/>
            <a:ext cx="7552793" cy="4640771"/>
          </a:xfrm>
          <a:prstGeom prst="rect">
            <a:avLst/>
          </a:prstGeom>
        </p:spPr>
      </p:pic>
      <p:sp>
        <p:nvSpPr>
          <p:cNvPr id="5" name="object 5"/>
          <p:cNvSpPr txBox="1"/>
          <p:nvPr/>
        </p:nvSpPr>
        <p:spPr>
          <a:xfrm>
            <a:off x="7054977" y="10154513"/>
            <a:ext cx="229870" cy="258404"/>
          </a:xfrm>
          <a:prstGeom prst="rect">
            <a:avLst/>
          </a:prstGeom>
        </p:spPr>
        <p:txBody>
          <a:bodyPr vert="horz" wrap="square" lIns="0" tIns="12065" rIns="0" bIns="0" rtlCol="0">
            <a:spAutoFit/>
          </a:bodyPr>
          <a:lstStyle/>
          <a:p>
            <a:pPr marL="12700">
              <a:lnSpc>
                <a:spcPct val="100000"/>
              </a:lnSpc>
              <a:spcBef>
                <a:spcPts val="95"/>
              </a:spcBef>
            </a:pPr>
            <a:r>
              <a:rPr lang="ru-RU" sz="1600" spc="-10" dirty="0" smtClean="0">
                <a:solidFill>
                  <a:srgbClr val="888888"/>
                </a:solidFill>
                <a:latin typeface="Calibri"/>
                <a:cs typeface="Calibri"/>
              </a:rPr>
              <a:t>35</a:t>
            </a:r>
            <a:endParaRPr sz="1600" dirty="0">
              <a:latin typeface="Calibri"/>
              <a:cs typeface="Calibri"/>
            </a:endParaRPr>
          </a:p>
        </p:txBody>
      </p:sp>
      <p:sp>
        <p:nvSpPr>
          <p:cNvPr id="6" name="object 6"/>
          <p:cNvSpPr txBox="1"/>
          <p:nvPr/>
        </p:nvSpPr>
        <p:spPr>
          <a:xfrm>
            <a:off x="3778250" y="5513742"/>
            <a:ext cx="3774544" cy="1555554"/>
          </a:xfrm>
          <a:prstGeom prst="rect">
            <a:avLst/>
          </a:prstGeom>
          <a:solidFill>
            <a:srgbClr val="000000">
              <a:alpha val="50195"/>
            </a:srgbClr>
          </a:solidFill>
        </p:spPr>
        <p:txBody>
          <a:bodyPr vert="horz" wrap="square" lIns="0" tIns="31750" rIns="0" bIns="0" rtlCol="0">
            <a:spAutoFit/>
          </a:bodyPr>
          <a:lstStyle/>
          <a:p>
            <a:pPr marL="36830">
              <a:lnSpc>
                <a:spcPct val="100000"/>
              </a:lnSpc>
              <a:spcBef>
                <a:spcPts val="250"/>
              </a:spcBef>
            </a:pPr>
            <a:r>
              <a:rPr sz="1200" b="1" spc="-10" dirty="0">
                <a:solidFill>
                  <a:srgbClr val="FFFFFF"/>
                </a:solidFill>
                <a:latin typeface="Century Gothic" panose="020B0502020202020204" pitchFamily="34" charset="0"/>
                <a:cs typeface="Arial"/>
              </a:rPr>
              <a:t>Адрес:</a:t>
            </a:r>
            <a:r>
              <a:rPr sz="1200" b="1" spc="15" dirty="0">
                <a:solidFill>
                  <a:srgbClr val="FFFFFF"/>
                </a:solidFill>
                <a:latin typeface="Century Gothic" panose="020B0502020202020204" pitchFamily="34" charset="0"/>
                <a:cs typeface="Arial"/>
              </a:rPr>
              <a:t> </a:t>
            </a:r>
            <a:r>
              <a:rPr lang="en-US" sz="1200" spc="-5" dirty="0" smtClean="0">
                <a:solidFill>
                  <a:srgbClr val="FFFFFF"/>
                </a:solidFill>
                <a:latin typeface="Century Gothic" panose="020B0502020202020204" pitchFamily="34" charset="0"/>
                <a:cs typeface="Arial"/>
              </a:rPr>
              <a:t>357110</a:t>
            </a:r>
            <a:r>
              <a:rPr sz="1200" spc="-5" dirty="0" smtClean="0">
                <a:solidFill>
                  <a:srgbClr val="FFFFFF"/>
                </a:solidFill>
                <a:latin typeface="Century Gothic" panose="020B0502020202020204" pitchFamily="34" charset="0"/>
                <a:cs typeface="Arial"/>
              </a:rPr>
              <a:t>,</a:t>
            </a:r>
            <a:r>
              <a:rPr sz="1200" spc="-40" dirty="0" smtClean="0">
                <a:solidFill>
                  <a:srgbClr val="FFFFFF"/>
                </a:solidFill>
                <a:latin typeface="Century Gothic" panose="020B0502020202020204" pitchFamily="34" charset="0"/>
                <a:cs typeface="Arial"/>
              </a:rPr>
              <a:t> </a:t>
            </a:r>
            <a:r>
              <a:rPr lang="ru-RU" sz="1200" spc="-40" dirty="0" smtClean="0">
                <a:solidFill>
                  <a:srgbClr val="FFFFFF"/>
                </a:solidFill>
                <a:latin typeface="Century Gothic" panose="020B0502020202020204" pitchFamily="34" charset="0"/>
                <a:cs typeface="Arial"/>
              </a:rPr>
              <a:t>г. Невинномысск</a:t>
            </a:r>
            <a:r>
              <a:rPr sz="1200" spc="-5" dirty="0" smtClean="0">
                <a:solidFill>
                  <a:srgbClr val="FFFFFF"/>
                </a:solidFill>
                <a:latin typeface="Century Gothic" panose="020B0502020202020204" pitchFamily="34" charset="0"/>
                <a:cs typeface="Arial"/>
              </a:rPr>
              <a:t>, </a:t>
            </a:r>
            <a:r>
              <a:rPr sz="1200" spc="-15" dirty="0">
                <a:solidFill>
                  <a:srgbClr val="FFFFFF"/>
                </a:solidFill>
                <a:latin typeface="Century Gothic" panose="020B0502020202020204" pitchFamily="34" charset="0"/>
                <a:cs typeface="Arial"/>
              </a:rPr>
              <a:t>ул.</a:t>
            </a:r>
            <a:r>
              <a:rPr sz="1200" spc="15" dirty="0">
                <a:solidFill>
                  <a:srgbClr val="FFFFFF"/>
                </a:solidFill>
                <a:latin typeface="Century Gothic" panose="020B0502020202020204" pitchFamily="34" charset="0"/>
                <a:cs typeface="Arial"/>
              </a:rPr>
              <a:t> </a:t>
            </a:r>
            <a:r>
              <a:rPr lang="ru-RU" sz="1200" spc="-5" dirty="0" smtClean="0">
                <a:solidFill>
                  <a:srgbClr val="FFFFFF"/>
                </a:solidFill>
                <a:latin typeface="Century Gothic" panose="020B0502020202020204" pitchFamily="34" charset="0"/>
                <a:cs typeface="Arial"/>
              </a:rPr>
              <a:t>Гагарина</a:t>
            </a:r>
            <a:r>
              <a:rPr sz="1200" spc="-5" dirty="0" smtClean="0">
                <a:solidFill>
                  <a:srgbClr val="FFFFFF"/>
                </a:solidFill>
                <a:latin typeface="Century Gothic" panose="020B0502020202020204" pitchFamily="34" charset="0"/>
                <a:cs typeface="Arial"/>
              </a:rPr>
              <a:t>,</a:t>
            </a:r>
            <a:r>
              <a:rPr sz="1200" spc="-15" dirty="0" smtClean="0">
                <a:solidFill>
                  <a:srgbClr val="FFFFFF"/>
                </a:solidFill>
                <a:latin typeface="Century Gothic" panose="020B0502020202020204" pitchFamily="34" charset="0"/>
                <a:cs typeface="Arial"/>
              </a:rPr>
              <a:t> </a:t>
            </a:r>
            <a:r>
              <a:rPr lang="ru-RU" sz="1200" dirty="0" smtClean="0">
                <a:solidFill>
                  <a:srgbClr val="FFFFFF"/>
                </a:solidFill>
                <a:latin typeface="Century Gothic" panose="020B0502020202020204" pitchFamily="34" charset="0"/>
                <a:cs typeface="Arial"/>
              </a:rPr>
              <a:t>59</a:t>
            </a:r>
            <a:endParaRPr sz="1200" dirty="0">
              <a:latin typeface="Century Gothic" panose="020B0502020202020204" pitchFamily="34" charset="0"/>
              <a:cs typeface="Arial"/>
            </a:endParaRPr>
          </a:p>
          <a:p>
            <a:pPr marL="36830">
              <a:lnSpc>
                <a:spcPct val="100000"/>
              </a:lnSpc>
              <a:spcBef>
                <a:spcPts val="605"/>
              </a:spcBef>
            </a:pPr>
            <a:r>
              <a:rPr sz="1200" b="1" spc="-15" dirty="0">
                <a:solidFill>
                  <a:srgbClr val="FFFFFF"/>
                </a:solidFill>
                <a:latin typeface="Century Gothic" panose="020B0502020202020204" pitchFamily="34" charset="0"/>
                <a:cs typeface="Arial"/>
              </a:rPr>
              <a:t>Телефон:</a:t>
            </a:r>
            <a:r>
              <a:rPr sz="1200" b="1" spc="-30" dirty="0">
                <a:solidFill>
                  <a:srgbClr val="FFFFFF"/>
                </a:solidFill>
                <a:latin typeface="Century Gothic" panose="020B0502020202020204" pitchFamily="34" charset="0"/>
                <a:cs typeface="Arial"/>
              </a:rPr>
              <a:t> </a:t>
            </a:r>
            <a:r>
              <a:rPr lang="ru-RU" sz="1200" spc="-5" dirty="0" smtClean="0">
                <a:solidFill>
                  <a:srgbClr val="FFFFFF"/>
                </a:solidFill>
                <a:latin typeface="Century Gothic" panose="020B0502020202020204" pitchFamily="34" charset="0"/>
                <a:cs typeface="Arial"/>
              </a:rPr>
              <a:t>2-88-10</a:t>
            </a:r>
            <a:endParaRPr sz="1200" dirty="0">
              <a:latin typeface="Century Gothic" panose="020B0502020202020204" pitchFamily="34" charset="0"/>
              <a:cs typeface="Arial"/>
            </a:endParaRPr>
          </a:p>
          <a:p>
            <a:pPr marL="36830">
              <a:lnSpc>
                <a:spcPct val="100000"/>
              </a:lnSpc>
              <a:spcBef>
                <a:spcPts val="600"/>
              </a:spcBef>
            </a:pPr>
            <a:r>
              <a:rPr sz="1200" b="1" dirty="0" smtClean="0">
                <a:solidFill>
                  <a:srgbClr val="FFFFFF"/>
                </a:solidFill>
                <a:latin typeface="Century Gothic" panose="020B0502020202020204" pitchFamily="34" charset="0"/>
                <a:cs typeface="Arial"/>
              </a:rPr>
              <a:t>e-mail</a:t>
            </a:r>
            <a:r>
              <a:rPr sz="1200" b="1" dirty="0">
                <a:solidFill>
                  <a:srgbClr val="FFFFFF"/>
                </a:solidFill>
                <a:latin typeface="Century Gothic" panose="020B0502020202020204" pitchFamily="34" charset="0"/>
                <a:cs typeface="Arial"/>
              </a:rPr>
              <a:t>:</a:t>
            </a:r>
            <a:r>
              <a:rPr sz="1200" b="1" spc="-40" dirty="0">
                <a:solidFill>
                  <a:srgbClr val="FFFFFF"/>
                </a:solidFill>
                <a:latin typeface="Century Gothic" panose="020B0502020202020204" pitchFamily="34" charset="0"/>
                <a:cs typeface="Arial"/>
              </a:rPr>
              <a:t> </a:t>
            </a:r>
            <a:r>
              <a:rPr lang="en-US" sz="1200" spc="-5" dirty="0" smtClean="0">
                <a:solidFill>
                  <a:srgbClr val="FFFFFF"/>
                </a:solidFill>
                <a:latin typeface="Century Gothic" panose="020B0502020202020204" pitchFamily="34" charset="0"/>
                <a:cs typeface="Arial"/>
              </a:rPr>
              <a:t>finnev@nevsk.stavregion.ru</a:t>
            </a:r>
            <a:endParaRPr sz="1200" dirty="0">
              <a:latin typeface="Century Gothic" panose="020B0502020202020204" pitchFamily="34" charset="0"/>
              <a:cs typeface="Arial"/>
            </a:endParaRPr>
          </a:p>
          <a:p>
            <a:pPr marL="36830">
              <a:lnSpc>
                <a:spcPct val="100000"/>
              </a:lnSpc>
              <a:spcBef>
                <a:spcPts val="595"/>
              </a:spcBef>
            </a:pPr>
            <a:r>
              <a:rPr sz="1200" b="1" spc="-10" dirty="0">
                <a:solidFill>
                  <a:srgbClr val="FFFFFF"/>
                </a:solidFill>
                <a:latin typeface="Century Gothic" panose="020B0502020202020204" pitchFamily="34" charset="0"/>
                <a:cs typeface="Arial"/>
              </a:rPr>
              <a:t>Время</a:t>
            </a:r>
            <a:r>
              <a:rPr sz="1200" b="1" spc="-25" dirty="0">
                <a:solidFill>
                  <a:srgbClr val="FFFFFF"/>
                </a:solidFill>
                <a:latin typeface="Century Gothic" panose="020B0502020202020204" pitchFamily="34" charset="0"/>
                <a:cs typeface="Arial"/>
              </a:rPr>
              <a:t> </a:t>
            </a:r>
            <a:r>
              <a:rPr sz="1200" b="1" spc="-10" dirty="0">
                <a:solidFill>
                  <a:srgbClr val="FFFFFF"/>
                </a:solidFill>
                <a:latin typeface="Century Gothic" panose="020B0502020202020204" pitchFamily="34" charset="0"/>
                <a:cs typeface="Arial"/>
              </a:rPr>
              <a:t>работы:</a:t>
            </a:r>
            <a:endParaRPr sz="1200" dirty="0">
              <a:latin typeface="Century Gothic" panose="020B0502020202020204" pitchFamily="34" charset="0"/>
              <a:cs typeface="Arial"/>
            </a:endParaRPr>
          </a:p>
          <a:p>
            <a:pPr marL="36830">
              <a:lnSpc>
                <a:spcPct val="100000"/>
              </a:lnSpc>
            </a:pPr>
            <a:r>
              <a:rPr sz="1200" spc="-5" dirty="0">
                <a:solidFill>
                  <a:srgbClr val="FFFFFF"/>
                </a:solidFill>
                <a:latin typeface="Century Gothic" panose="020B0502020202020204" pitchFamily="34" charset="0"/>
                <a:cs typeface="Arial"/>
              </a:rPr>
              <a:t>Понедельник-пятница</a:t>
            </a:r>
            <a:r>
              <a:rPr sz="1200" spc="-20" dirty="0">
                <a:solidFill>
                  <a:srgbClr val="FFFFFF"/>
                </a:solidFill>
                <a:latin typeface="Century Gothic" panose="020B0502020202020204" pitchFamily="34" charset="0"/>
                <a:cs typeface="Arial"/>
              </a:rPr>
              <a:t> </a:t>
            </a:r>
            <a:r>
              <a:rPr sz="1200" b="1" dirty="0">
                <a:solidFill>
                  <a:srgbClr val="FFFFFF"/>
                </a:solidFill>
                <a:latin typeface="Century Gothic" panose="020B0502020202020204" pitchFamily="34" charset="0"/>
                <a:cs typeface="Arial"/>
              </a:rPr>
              <a:t>с</a:t>
            </a:r>
            <a:r>
              <a:rPr sz="1200" b="1" spc="-15" dirty="0">
                <a:solidFill>
                  <a:srgbClr val="FFFFFF"/>
                </a:solidFill>
                <a:latin typeface="Century Gothic" panose="020B0502020202020204" pitchFamily="34" charset="0"/>
                <a:cs typeface="Arial"/>
              </a:rPr>
              <a:t> </a:t>
            </a:r>
            <a:r>
              <a:rPr sz="1200" spc="-5" dirty="0">
                <a:solidFill>
                  <a:srgbClr val="FFFFFF"/>
                </a:solidFill>
                <a:latin typeface="Century Gothic" panose="020B0502020202020204" pitchFamily="34" charset="0"/>
                <a:cs typeface="Arial"/>
              </a:rPr>
              <a:t>9-00</a:t>
            </a:r>
            <a:r>
              <a:rPr sz="1200" spc="-30" dirty="0">
                <a:solidFill>
                  <a:srgbClr val="FFFFFF"/>
                </a:solidFill>
                <a:latin typeface="Century Gothic" panose="020B0502020202020204" pitchFamily="34" charset="0"/>
                <a:cs typeface="Arial"/>
              </a:rPr>
              <a:t> </a:t>
            </a:r>
            <a:r>
              <a:rPr sz="1200" spc="-5" dirty="0">
                <a:solidFill>
                  <a:srgbClr val="FFFFFF"/>
                </a:solidFill>
                <a:latin typeface="Century Gothic" panose="020B0502020202020204" pitchFamily="34" charset="0"/>
                <a:cs typeface="Arial"/>
              </a:rPr>
              <a:t>до</a:t>
            </a:r>
            <a:r>
              <a:rPr sz="1200" spc="-10" dirty="0">
                <a:solidFill>
                  <a:srgbClr val="FFFFFF"/>
                </a:solidFill>
                <a:latin typeface="Century Gothic" panose="020B0502020202020204" pitchFamily="34" charset="0"/>
                <a:cs typeface="Arial"/>
              </a:rPr>
              <a:t> </a:t>
            </a:r>
            <a:r>
              <a:rPr sz="1200" dirty="0">
                <a:solidFill>
                  <a:srgbClr val="FFFFFF"/>
                </a:solidFill>
                <a:latin typeface="Century Gothic" panose="020B0502020202020204" pitchFamily="34" charset="0"/>
                <a:cs typeface="Arial"/>
              </a:rPr>
              <a:t>18-00</a:t>
            </a:r>
            <a:endParaRPr sz="1200" dirty="0">
              <a:latin typeface="Century Gothic" panose="020B0502020202020204" pitchFamily="34" charset="0"/>
              <a:cs typeface="Arial"/>
            </a:endParaRPr>
          </a:p>
          <a:p>
            <a:pPr marL="36830">
              <a:lnSpc>
                <a:spcPct val="100000"/>
              </a:lnSpc>
              <a:spcBef>
                <a:spcPts val="5"/>
              </a:spcBef>
            </a:pPr>
            <a:r>
              <a:rPr sz="1200" dirty="0">
                <a:solidFill>
                  <a:srgbClr val="FFFFFF"/>
                </a:solidFill>
                <a:latin typeface="Century Gothic" panose="020B0502020202020204" pitchFamily="34" charset="0"/>
                <a:cs typeface="Arial"/>
              </a:rPr>
              <a:t>Перерыв</a:t>
            </a:r>
            <a:r>
              <a:rPr sz="1200" spc="-50" dirty="0">
                <a:solidFill>
                  <a:srgbClr val="FFFFFF"/>
                </a:solidFill>
                <a:latin typeface="Century Gothic" panose="020B0502020202020204" pitchFamily="34" charset="0"/>
                <a:cs typeface="Arial"/>
              </a:rPr>
              <a:t> </a:t>
            </a:r>
            <a:r>
              <a:rPr sz="1200" dirty="0">
                <a:solidFill>
                  <a:srgbClr val="FFFFFF"/>
                </a:solidFill>
                <a:latin typeface="Century Gothic" panose="020B0502020202020204" pitchFamily="34" charset="0"/>
                <a:cs typeface="Arial"/>
              </a:rPr>
              <a:t>с</a:t>
            </a:r>
            <a:r>
              <a:rPr sz="1200" spc="-15" dirty="0">
                <a:solidFill>
                  <a:srgbClr val="FFFFFF"/>
                </a:solidFill>
                <a:latin typeface="Century Gothic" panose="020B0502020202020204" pitchFamily="34" charset="0"/>
                <a:cs typeface="Arial"/>
              </a:rPr>
              <a:t> </a:t>
            </a:r>
            <a:r>
              <a:rPr sz="1200" dirty="0">
                <a:solidFill>
                  <a:srgbClr val="FFFFFF"/>
                </a:solidFill>
                <a:latin typeface="Century Gothic" panose="020B0502020202020204" pitchFamily="34" charset="0"/>
                <a:cs typeface="Arial"/>
              </a:rPr>
              <a:t>13-00</a:t>
            </a:r>
            <a:r>
              <a:rPr sz="1200" spc="-45" dirty="0">
                <a:solidFill>
                  <a:srgbClr val="FFFFFF"/>
                </a:solidFill>
                <a:latin typeface="Century Gothic" panose="020B0502020202020204" pitchFamily="34" charset="0"/>
                <a:cs typeface="Arial"/>
              </a:rPr>
              <a:t> </a:t>
            </a:r>
            <a:r>
              <a:rPr sz="1200" spc="-5" dirty="0">
                <a:solidFill>
                  <a:srgbClr val="FFFFFF"/>
                </a:solidFill>
                <a:latin typeface="Century Gothic" panose="020B0502020202020204" pitchFamily="34" charset="0"/>
                <a:cs typeface="Arial"/>
              </a:rPr>
              <a:t>до</a:t>
            </a:r>
            <a:r>
              <a:rPr sz="1200" spc="-15" dirty="0">
                <a:solidFill>
                  <a:srgbClr val="FFFFFF"/>
                </a:solidFill>
                <a:latin typeface="Century Gothic" panose="020B0502020202020204" pitchFamily="34" charset="0"/>
                <a:cs typeface="Arial"/>
              </a:rPr>
              <a:t> </a:t>
            </a:r>
            <a:r>
              <a:rPr sz="1200" dirty="0">
                <a:solidFill>
                  <a:srgbClr val="FFFFFF"/>
                </a:solidFill>
                <a:latin typeface="Century Gothic" panose="020B0502020202020204" pitchFamily="34" charset="0"/>
                <a:cs typeface="Arial"/>
              </a:rPr>
              <a:t>14-00</a:t>
            </a:r>
            <a:endParaRPr sz="1200" dirty="0">
              <a:latin typeface="Century Gothic" panose="020B0502020202020204" pitchFamily="34" charset="0"/>
              <a:cs typeface="Arial"/>
            </a:endParaRPr>
          </a:p>
          <a:p>
            <a:pPr marL="36830">
              <a:lnSpc>
                <a:spcPct val="100000"/>
              </a:lnSpc>
            </a:pPr>
            <a:r>
              <a:rPr sz="1200" spc="-10" dirty="0">
                <a:solidFill>
                  <a:srgbClr val="FFFFFF"/>
                </a:solidFill>
                <a:latin typeface="Century Gothic" panose="020B0502020202020204" pitchFamily="34" charset="0"/>
                <a:cs typeface="Arial"/>
              </a:rPr>
              <a:t>Суббота, </a:t>
            </a:r>
            <a:r>
              <a:rPr sz="1200" spc="-5" dirty="0">
                <a:solidFill>
                  <a:srgbClr val="FFFFFF"/>
                </a:solidFill>
                <a:latin typeface="Century Gothic" panose="020B0502020202020204" pitchFamily="34" charset="0"/>
                <a:cs typeface="Arial"/>
              </a:rPr>
              <a:t>воскресенье</a:t>
            </a:r>
            <a:r>
              <a:rPr sz="1200" spc="-30" dirty="0">
                <a:solidFill>
                  <a:srgbClr val="FFFFFF"/>
                </a:solidFill>
                <a:latin typeface="Century Gothic" panose="020B0502020202020204" pitchFamily="34" charset="0"/>
                <a:cs typeface="Arial"/>
              </a:rPr>
              <a:t> </a:t>
            </a:r>
            <a:r>
              <a:rPr sz="1200" dirty="0">
                <a:solidFill>
                  <a:srgbClr val="FFFFFF"/>
                </a:solidFill>
                <a:latin typeface="Century Gothic" panose="020B0502020202020204" pitchFamily="34" charset="0"/>
                <a:cs typeface="Arial"/>
              </a:rPr>
              <a:t>–</a:t>
            </a:r>
            <a:r>
              <a:rPr sz="1200" spc="-10" dirty="0">
                <a:solidFill>
                  <a:srgbClr val="FFFFFF"/>
                </a:solidFill>
                <a:latin typeface="Century Gothic" panose="020B0502020202020204" pitchFamily="34" charset="0"/>
                <a:cs typeface="Arial"/>
              </a:rPr>
              <a:t> выходные </a:t>
            </a:r>
            <a:r>
              <a:rPr sz="1200" spc="-5" dirty="0">
                <a:solidFill>
                  <a:srgbClr val="FFFFFF"/>
                </a:solidFill>
                <a:latin typeface="Century Gothic" panose="020B0502020202020204" pitchFamily="34" charset="0"/>
                <a:cs typeface="Arial"/>
              </a:rPr>
              <a:t>дни</a:t>
            </a:r>
            <a:endParaRPr sz="1200" dirty="0">
              <a:latin typeface="Century Gothic" panose="020B0502020202020204" pitchFamily="34" charset="0"/>
              <a:cs typeface="Arial"/>
            </a:endParaRPr>
          </a:p>
        </p:txBody>
      </p:sp>
      <p:sp>
        <p:nvSpPr>
          <p:cNvPr id="11" name="object 11"/>
          <p:cNvSpPr txBox="1"/>
          <p:nvPr/>
        </p:nvSpPr>
        <p:spPr>
          <a:xfrm>
            <a:off x="577850" y="1348105"/>
            <a:ext cx="3100070" cy="751488"/>
          </a:xfrm>
          <a:prstGeom prst="rect">
            <a:avLst/>
          </a:prstGeom>
        </p:spPr>
        <p:txBody>
          <a:bodyPr vert="horz" wrap="square" lIns="0" tIns="12700" rIns="0" bIns="0" rtlCol="0">
            <a:spAutoFit/>
          </a:bodyPr>
          <a:lstStyle/>
          <a:p>
            <a:pPr marL="12700">
              <a:lnSpc>
                <a:spcPct val="100000"/>
              </a:lnSpc>
              <a:spcBef>
                <a:spcPts val="100"/>
              </a:spcBef>
            </a:pPr>
            <a:r>
              <a:rPr lang="ru-RU" sz="1600" b="1" spc="-5" dirty="0" smtClean="0">
                <a:solidFill>
                  <a:srgbClr val="009999"/>
                </a:solidFill>
                <a:latin typeface="Century Gothic" panose="020B0502020202020204" pitchFamily="34" charset="0"/>
                <a:cs typeface="Arial"/>
              </a:rPr>
              <a:t>Финансовое управление администрации города Невинномысска</a:t>
            </a:r>
            <a:endParaRPr sz="1600" dirty="0">
              <a:latin typeface="Century Gothic" panose="020B0502020202020204" pitchFamily="34" charset="0"/>
              <a:cs typeface="Arial"/>
            </a:endParaRPr>
          </a:p>
        </p:txBody>
      </p:sp>
      <p:sp>
        <p:nvSpPr>
          <p:cNvPr id="12" name="object 12"/>
          <p:cNvSpPr txBox="1"/>
          <p:nvPr/>
        </p:nvSpPr>
        <p:spPr>
          <a:xfrm>
            <a:off x="3934714" y="2105025"/>
            <a:ext cx="3350133" cy="1318310"/>
          </a:xfrm>
          <a:prstGeom prst="rect">
            <a:avLst/>
          </a:prstGeom>
        </p:spPr>
        <p:txBody>
          <a:bodyPr vert="horz" wrap="square" lIns="0" tIns="12700" rIns="0" bIns="0" rtlCol="0">
            <a:spAutoFit/>
          </a:bodyPr>
          <a:lstStyle/>
          <a:p>
            <a:pPr marL="12700" marR="318135">
              <a:lnSpc>
                <a:spcPct val="100000"/>
              </a:lnSpc>
              <a:spcBef>
                <a:spcPts val="100"/>
              </a:spcBef>
            </a:pPr>
            <a:r>
              <a:rPr lang="ru-RU" sz="1200" b="1" spc="-10" dirty="0" smtClean="0">
                <a:solidFill>
                  <a:srgbClr val="FF6600"/>
                </a:solidFill>
                <a:latin typeface="Century Gothic" panose="020B0502020202020204" pitchFamily="34" charset="0"/>
                <a:cs typeface="Arial"/>
              </a:rPr>
              <a:t>Финансовый орган города Невинномысска</a:t>
            </a:r>
          </a:p>
          <a:p>
            <a:pPr marL="12700" marR="318135">
              <a:lnSpc>
                <a:spcPct val="100000"/>
              </a:lnSpc>
              <a:spcBef>
                <a:spcPts val="100"/>
              </a:spcBef>
            </a:pPr>
            <a:r>
              <a:rPr lang="ru-RU" sz="1200" spc="-15" dirty="0" smtClean="0">
                <a:latin typeface="Century Gothic" panose="020B0502020202020204" pitchFamily="34" charset="0"/>
                <a:cs typeface="Arial"/>
              </a:rPr>
              <a:t>действует на основании решения Думы города </a:t>
            </a:r>
            <a:r>
              <a:rPr lang="ru-RU" sz="1200" spc="-10" dirty="0" smtClean="0">
                <a:latin typeface="Century Gothic" panose="020B0502020202020204" pitchFamily="34" charset="0"/>
                <a:cs typeface="Arial"/>
              </a:rPr>
              <a:t>от 25.09.2013 № 439-42</a:t>
            </a:r>
            <a:endParaRPr sz="1200" dirty="0">
              <a:latin typeface="Century Gothic" panose="020B0502020202020204" pitchFamily="34" charset="0"/>
              <a:cs typeface="Arial"/>
            </a:endParaRPr>
          </a:p>
          <a:p>
            <a:pPr marL="12700">
              <a:lnSpc>
                <a:spcPct val="100000"/>
              </a:lnSpc>
            </a:pPr>
            <a:r>
              <a:rPr sz="1200" spc="-50" dirty="0" smtClean="0">
                <a:latin typeface="Century Gothic" panose="020B0502020202020204" pitchFamily="34" charset="0"/>
                <a:cs typeface="Arial"/>
              </a:rPr>
              <a:t> </a:t>
            </a:r>
            <a:r>
              <a:rPr sz="1200" dirty="0" smtClean="0">
                <a:latin typeface="Century Gothic" panose="020B0502020202020204" pitchFamily="34" charset="0"/>
                <a:cs typeface="Arial"/>
              </a:rPr>
              <a:t>«</a:t>
            </a:r>
            <a:r>
              <a:rPr lang="ru-RU" sz="1200" dirty="0" smtClean="0">
                <a:latin typeface="Century Gothic" panose="020B0502020202020204" pitchFamily="34" charset="0"/>
                <a:cs typeface="Arial"/>
              </a:rPr>
              <a:t>Об утверждении положения о финансовом управлении администрации города Невинномысска</a:t>
            </a:r>
            <a:r>
              <a:rPr sz="1200" dirty="0" smtClean="0">
                <a:latin typeface="Century Gothic" panose="020B0502020202020204" pitchFamily="34" charset="0"/>
                <a:cs typeface="Arial"/>
              </a:rPr>
              <a:t>».</a:t>
            </a:r>
            <a:endParaRPr sz="1200" dirty="0">
              <a:latin typeface="Century Gothic" panose="020B0502020202020204" pitchFamily="34" charset="0"/>
              <a:cs typeface="Arial"/>
            </a:endParaRPr>
          </a:p>
        </p:txBody>
      </p:sp>
      <p:sp>
        <p:nvSpPr>
          <p:cNvPr id="13" name="object 13"/>
          <p:cNvSpPr txBox="1"/>
          <p:nvPr/>
        </p:nvSpPr>
        <p:spPr>
          <a:xfrm>
            <a:off x="587405" y="3597907"/>
            <a:ext cx="3200400" cy="112082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009999"/>
                </a:solidFill>
                <a:latin typeface="Century Gothic" panose="020B0502020202020204" pitchFamily="34" charset="0"/>
                <a:cs typeface="Arial"/>
              </a:rPr>
              <a:t>Руководитель:</a:t>
            </a:r>
            <a:endParaRPr sz="1200" dirty="0">
              <a:latin typeface="Century Gothic" panose="020B0502020202020204" pitchFamily="34" charset="0"/>
              <a:cs typeface="Arial"/>
            </a:endParaRPr>
          </a:p>
          <a:p>
            <a:pPr marL="12700" marR="362585">
              <a:lnSpc>
                <a:spcPct val="100000"/>
              </a:lnSpc>
            </a:pPr>
            <a:r>
              <a:rPr lang="ru-RU" sz="1200" spc="-5" dirty="0" smtClean="0">
                <a:latin typeface="Century Gothic" panose="020B0502020202020204" pitchFamily="34" charset="0"/>
                <a:cs typeface="Arial"/>
              </a:rPr>
              <a:t>Заместитель главы администрации города – руководитель финансового управления администрации города</a:t>
            </a:r>
            <a:endParaRPr sz="1200" dirty="0">
              <a:latin typeface="Century Gothic" panose="020B0502020202020204" pitchFamily="34" charset="0"/>
              <a:cs typeface="Arial"/>
            </a:endParaRPr>
          </a:p>
          <a:p>
            <a:pPr marL="12700">
              <a:lnSpc>
                <a:spcPct val="100000"/>
              </a:lnSpc>
            </a:pPr>
            <a:r>
              <a:rPr lang="ru-RU" sz="1200" b="1" spc="-5" dirty="0" smtClean="0">
                <a:solidFill>
                  <a:srgbClr val="FF6600"/>
                </a:solidFill>
                <a:latin typeface="Century Gothic" panose="020B0502020202020204" pitchFamily="34" charset="0"/>
                <a:cs typeface="Arial"/>
              </a:rPr>
              <a:t>Колбасова Ольга Викторовна</a:t>
            </a:r>
            <a:endParaRPr sz="1200" dirty="0">
              <a:latin typeface="Century Gothic" panose="020B0502020202020204" pitchFamily="34" charset="0"/>
              <a:cs typeface="Arial"/>
            </a:endParaRPr>
          </a:p>
        </p:txBody>
      </p:sp>
      <p:sp>
        <p:nvSpPr>
          <p:cNvPr id="14" name="object 14"/>
          <p:cNvSpPr txBox="1"/>
          <p:nvPr/>
        </p:nvSpPr>
        <p:spPr>
          <a:xfrm>
            <a:off x="23875" y="9863124"/>
            <a:ext cx="208279" cy="208279"/>
          </a:xfrm>
          <a:prstGeom prst="rect">
            <a:avLst/>
          </a:prstGeom>
        </p:spPr>
        <p:txBody>
          <a:bodyPr vert="horz" wrap="square" lIns="0" tIns="12700" rIns="0" bIns="0" rtlCol="0">
            <a:spAutoFit/>
          </a:bodyPr>
          <a:lstStyle/>
          <a:p>
            <a:pPr marL="12700">
              <a:lnSpc>
                <a:spcPct val="100000"/>
              </a:lnSpc>
              <a:spcBef>
                <a:spcPts val="100"/>
              </a:spcBef>
            </a:pPr>
            <a:r>
              <a:rPr sz="1200" spc="15" dirty="0">
                <a:solidFill>
                  <a:srgbClr val="FFFFFF"/>
                </a:solidFill>
                <a:latin typeface="Franklin Gothic Book"/>
                <a:cs typeface="Franklin Gothic Book"/>
              </a:rPr>
              <a:t>92</a:t>
            </a:r>
            <a:endParaRPr sz="1200">
              <a:latin typeface="Franklin Gothic Book"/>
              <a:cs typeface="Franklin Gothic Book"/>
            </a:endParaRPr>
          </a:p>
        </p:txBody>
      </p:sp>
      <p:sp>
        <p:nvSpPr>
          <p:cNvPr id="15" name="object 15"/>
          <p:cNvSpPr txBox="1"/>
          <p:nvPr/>
        </p:nvSpPr>
        <p:spPr>
          <a:xfrm>
            <a:off x="327152" y="524713"/>
            <a:ext cx="4898898" cy="382797"/>
          </a:xfrm>
          <a:prstGeom prst="rect">
            <a:avLst/>
          </a:prstGeom>
        </p:spPr>
        <p:txBody>
          <a:bodyPr vert="horz" wrap="square" lIns="0" tIns="13335" rIns="0" bIns="0" rtlCol="0">
            <a:spAutoFit/>
          </a:bodyPr>
          <a:lstStyle/>
          <a:p>
            <a:pPr marL="12700">
              <a:lnSpc>
                <a:spcPct val="100000"/>
              </a:lnSpc>
              <a:spcBef>
                <a:spcPts val="105"/>
              </a:spcBef>
            </a:pPr>
            <a:r>
              <a:rPr sz="2400" b="1" dirty="0">
                <a:latin typeface="Century Gothic" panose="020B0502020202020204" pitchFamily="34" charset="0"/>
                <a:cs typeface="Arial Black"/>
              </a:rPr>
              <a:t>Контактная</a:t>
            </a:r>
            <a:r>
              <a:rPr sz="2400" b="1" spc="-65" dirty="0">
                <a:latin typeface="Century Gothic" panose="020B0502020202020204" pitchFamily="34" charset="0"/>
                <a:cs typeface="Arial Black"/>
              </a:rPr>
              <a:t> </a:t>
            </a:r>
            <a:r>
              <a:rPr sz="2400" b="1" spc="-5" dirty="0">
                <a:latin typeface="Century Gothic" panose="020B0502020202020204" pitchFamily="34" charset="0"/>
                <a:cs typeface="Arial Black"/>
              </a:rPr>
              <a:t>информация</a:t>
            </a:r>
            <a:endParaRPr sz="2400" b="1" dirty="0">
              <a:latin typeface="Century Gothic" panose="020B0502020202020204" pitchFamily="34" charset="0"/>
              <a:cs typeface="Arial Black"/>
            </a:endParaRPr>
          </a:p>
        </p:txBody>
      </p:sp>
      <p:sp>
        <p:nvSpPr>
          <p:cNvPr id="16" name="object 16"/>
          <p:cNvSpPr/>
          <p:nvPr/>
        </p:nvSpPr>
        <p:spPr>
          <a:xfrm>
            <a:off x="7035545" y="10181081"/>
            <a:ext cx="0" cy="288290"/>
          </a:xfrm>
          <a:custGeom>
            <a:avLst/>
            <a:gdLst/>
            <a:ahLst/>
            <a:cxnLst/>
            <a:rect l="l" t="t" r="r" b="b"/>
            <a:pathLst>
              <a:path h="288290">
                <a:moveTo>
                  <a:pt x="0" y="0"/>
                </a:moveTo>
                <a:lnTo>
                  <a:pt x="0" y="287997"/>
                </a:lnTo>
              </a:path>
            </a:pathLst>
          </a:custGeom>
          <a:ln w="38100">
            <a:solidFill>
              <a:srgbClr val="BEBEBE"/>
            </a:solidFill>
          </a:ln>
        </p:spPr>
        <p:txBody>
          <a:bodyPr wrap="square" lIns="0" tIns="0" rIns="0" bIns="0" rtlCol="0"/>
          <a:lstStyle/>
          <a:p>
            <a:endParaRPr/>
          </a:p>
        </p:txBody>
      </p:sp>
      <p:sp>
        <p:nvSpPr>
          <p:cNvPr id="2" name="TextBox 1"/>
          <p:cNvSpPr txBox="1"/>
          <p:nvPr/>
        </p:nvSpPr>
        <p:spPr>
          <a:xfrm>
            <a:off x="7140502" y="186159"/>
            <a:ext cx="412292" cy="338554"/>
          </a:xfrm>
          <a:prstGeom prst="rect">
            <a:avLst/>
          </a:prstGeom>
          <a:noFill/>
        </p:spPr>
        <p:txBody>
          <a:bodyPr wrap="none" rtlCol="0">
            <a:spAutoFit/>
          </a:bodyPr>
          <a:lstStyle/>
          <a:p>
            <a:r>
              <a:rPr lang="ru-RU" sz="1600" b="1" dirty="0" smtClean="0">
                <a:latin typeface="Century Gothic" panose="020B0502020202020204" pitchFamily="34" charset="0"/>
              </a:rPr>
              <a:t>49</a:t>
            </a:r>
            <a:endParaRPr lang="ru-RU" sz="1600" b="1" dirty="0">
              <a:latin typeface="Century Gothic" panose="020B0502020202020204" pitchFamily="34" charset="0"/>
            </a:endParaRPr>
          </a:p>
        </p:txBody>
      </p:sp>
    </p:spTree>
    <p:extLst>
      <p:ext uri="{BB962C8B-B14F-4D97-AF65-F5344CB8AC3E}">
        <p14:creationId xmlns:p14="http://schemas.microsoft.com/office/powerpoint/2010/main" val="83606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501446" y="9136211"/>
            <a:ext cx="3816731" cy="859210"/>
          </a:xfrm>
          <a:prstGeom prst="rect">
            <a:avLst/>
          </a:prstGeom>
        </p:spPr>
        <p:txBody>
          <a:bodyPr vert="horz" wrap="square" lIns="0" tIns="12700" rIns="0" bIns="0" rtlCol="0">
            <a:spAutoFit/>
          </a:bodyPr>
          <a:lstStyle/>
          <a:p>
            <a:pPr marL="12700" marR="265430" algn="just">
              <a:lnSpc>
                <a:spcPct val="100000"/>
              </a:lnSpc>
              <a:spcBef>
                <a:spcPts val="100"/>
              </a:spcBef>
            </a:pPr>
            <a:r>
              <a:rPr sz="1100" b="1" spc="-5" dirty="0">
                <a:solidFill>
                  <a:srgbClr val="7E7E7E"/>
                </a:solidFill>
                <a:latin typeface="Century Gothic" panose="020B0502020202020204" pitchFamily="34" charset="0"/>
                <a:cs typeface="Calibri"/>
              </a:rPr>
              <a:t>Основные направления </a:t>
            </a:r>
            <a:r>
              <a:rPr sz="1100" b="1" spc="-10" dirty="0">
                <a:solidFill>
                  <a:srgbClr val="7E7E7E"/>
                </a:solidFill>
                <a:latin typeface="Century Gothic" panose="020B0502020202020204" pitchFamily="34" charset="0"/>
                <a:cs typeface="Calibri"/>
              </a:rPr>
              <a:t>бюджетной </a:t>
            </a:r>
            <a:r>
              <a:rPr sz="1100" b="1" spc="-305" dirty="0">
                <a:solidFill>
                  <a:srgbClr val="7E7E7E"/>
                </a:solidFill>
                <a:latin typeface="Century Gothic" panose="020B0502020202020204" pitchFamily="34" charset="0"/>
                <a:cs typeface="Calibri"/>
              </a:rPr>
              <a:t> </a:t>
            </a:r>
            <a:r>
              <a:rPr sz="1100" b="1" dirty="0">
                <a:solidFill>
                  <a:srgbClr val="7E7E7E"/>
                </a:solidFill>
                <a:latin typeface="Century Gothic" panose="020B0502020202020204" pitchFamily="34" charset="0"/>
                <a:cs typeface="Calibri"/>
              </a:rPr>
              <a:t>и </a:t>
            </a:r>
            <a:r>
              <a:rPr sz="1100" b="1" spc="-5" dirty="0">
                <a:solidFill>
                  <a:srgbClr val="7E7E7E"/>
                </a:solidFill>
                <a:latin typeface="Century Gothic" panose="020B0502020202020204" pitchFamily="34" charset="0"/>
                <a:cs typeface="Calibri"/>
              </a:rPr>
              <a:t>налоговой политики</a:t>
            </a:r>
            <a:r>
              <a:rPr sz="1100" b="1" dirty="0">
                <a:solidFill>
                  <a:srgbClr val="7E7E7E"/>
                </a:solidFill>
                <a:latin typeface="Century Gothic" panose="020B0502020202020204" pitchFamily="34" charset="0"/>
                <a:cs typeface="Calibri"/>
              </a:rPr>
              <a:t> </a:t>
            </a:r>
            <a:r>
              <a:rPr sz="1100" dirty="0">
                <a:solidFill>
                  <a:srgbClr val="7E7E7E"/>
                </a:solidFill>
                <a:latin typeface="Century Gothic" panose="020B0502020202020204" pitchFamily="34" charset="0"/>
                <a:cs typeface="Calibri"/>
              </a:rPr>
              <a:t>– </a:t>
            </a:r>
            <a:r>
              <a:rPr lang="ru-RU" sz="1100" spc="-15" dirty="0" smtClean="0">
                <a:solidFill>
                  <a:srgbClr val="7E7E7E"/>
                </a:solidFill>
                <a:latin typeface="Century Gothic" panose="020B0502020202020204" pitchFamily="34" charset="0"/>
                <a:cs typeface="Calibri"/>
              </a:rPr>
              <a:t>ежегодно разрабатываемый документ</a:t>
            </a:r>
            <a:r>
              <a:rPr sz="1100" spc="-15" dirty="0" smtClean="0">
                <a:solidFill>
                  <a:srgbClr val="7E7E7E"/>
                </a:solidFill>
                <a:latin typeface="Century Gothic" panose="020B0502020202020204" pitchFamily="34" charset="0"/>
                <a:cs typeface="Calibri"/>
              </a:rPr>
              <a:t>,</a:t>
            </a:r>
            <a:r>
              <a:rPr lang="ru-RU" sz="1100" dirty="0" smtClean="0">
                <a:latin typeface="Century Gothic" panose="020B0502020202020204" pitchFamily="34" charset="0"/>
                <a:cs typeface="Calibri"/>
              </a:rPr>
              <a:t> </a:t>
            </a:r>
            <a:r>
              <a:rPr lang="ru-RU" sz="1100" spc="-10" dirty="0" smtClean="0">
                <a:solidFill>
                  <a:srgbClr val="7E7E7E"/>
                </a:solidFill>
                <a:latin typeface="Century Gothic" panose="020B0502020202020204" pitchFamily="34" charset="0"/>
                <a:cs typeface="Calibri"/>
              </a:rPr>
              <a:t>который определяет условия</a:t>
            </a:r>
            <a:r>
              <a:rPr sz="1100" dirty="0" smtClean="0">
                <a:solidFill>
                  <a:srgbClr val="7E7E7E"/>
                </a:solidFill>
                <a:latin typeface="Century Gothic" panose="020B0502020202020204" pitchFamily="34" charset="0"/>
                <a:cs typeface="Calibri"/>
              </a:rPr>
              <a:t> </a:t>
            </a:r>
            <a:r>
              <a:rPr lang="ru-RU" sz="1100" dirty="0" smtClean="0">
                <a:solidFill>
                  <a:srgbClr val="7E7E7E"/>
                </a:solidFill>
                <a:latin typeface="Century Gothic" panose="020B0502020202020204" pitchFamily="34" charset="0"/>
                <a:cs typeface="Calibri"/>
              </a:rPr>
              <a:t>и подходы </a:t>
            </a:r>
            <a:r>
              <a:rPr lang="ru-RU" sz="1100" spc="-5" dirty="0" smtClean="0">
                <a:solidFill>
                  <a:srgbClr val="7E7E7E"/>
                </a:solidFill>
                <a:latin typeface="Century Gothic" panose="020B0502020202020204" pitchFamily="34" charset="0"/>
                <a:cs typeface="Calibri"/>
              </a:rPr>
              <a:t>для составления</a:t>
            </a:r>
            <a:r>
              <a:rPr sz="1100" spc="-20" dirty="0" smtClean="0">
                <a:solidFill>
                  <a:srgbClr val="7E7E7E"/>
                </a:solidFill>
                <a:latin typeface="Century Gothic" panose="020B0502020202020204" pitchFamily="34" charset="0"/>
                <a:cs typeface="Calibri"/>
              </a:rPr>
              <a:t> </a:t>
            </a:r>
            <a:r>
              <a:rPr lang="ru-RU" sz="1100" spc="-5" dirty="0" smtClean="0">
                <a:solidFill>
                  <a:srgbClr val="7E7E7E"/>
                </a:solidFill>
                <a:latin typeface="Century Gothic" panose="020B0502020202020204" pitchFamily="34" charset="0"/>
                <a:cs typeface="Calibri"/>
              </a:rPr>
              <a:t>проекта</a:t>
            </a:r>
            <a:r>
              <a:rPr sz="1100" spc="-5" dirty="0" smtClean="0">
                <a:solidFill>
                  <a:srgbClr val="7E7E7E"/>
                </a:solidFill>
                <a:latin typeface="Century Gothic" panose="020B0502020202020204" pitchFamily="34" charset="0"/>
                <a:cs typeface="Calibri"/>
              </a:rPr>
              <a:t> </a:t>
            </a:r>
            <a:r>
              <a:rPr lang="ru-RU" sz="1100" spc="-10" dirty="0" smtClean="0">
                <a:solidFill>
                  <a:srgbClr val="7E7E7E"/>
                </a:solidFill>
                <a:latin typeface="Century Gothic" panose="020B0502020202020204" pitchFamily="34" charset="0"/>
                <a:cs typeface="Calibri"/>
              </a:rPr>
              <a:t>бюджета на очередной</a:t>
            </a:r>
            <a:r>
              <a:rPr sz="1100" spc="-15" dirty="0" smtClean="0">
                <a:solidFill>
                  <a:srgbClr val="7E7E7E"/>
                </a:solidFill>
                <a:latin typeface="Century Gothic" panose="020B0502020202020204" pitchFamily="34" charset="0"/>
                <a:cs typeface="Calibri"/>
              </a:rPr>
              <a:t> </a:t>
            </a:r>
            <a:r>
              <a:rPr sz="1100" spc="-15" dirty="0">
                <a:solidFill>
                  <a:srgbClr val="7E7E7E"/>
                </a:solidFill>
                <a:latin typeface="Century Gothic" panose="020B0502020202020204" pitchFamily="34" charset="0"/>
                <a:cs typeface="Calibri"/>
              </a:rPr>
              <a:t>год </a:t>
            </a:r>
            <a:r>
              <a:rPr sz="1100" dirty="0">
                <a:solidFill>
                  <a:srgbClr val="7E7E7E"/>
                </a:solidFill>
                <a:latin typeface="Century Gothic" panose="020B0502020202020204" pitchFamily="34" charset="0"/>
                <a:cs typeface="Calibri"/>
              </a:rPr>
              <a:t>и</a:t>
            </a:r>
            <a:r>
              <a:rPr sz="1100" spc="-20" dirty="0">
                <a:solidFill>
                  <a:srgbClr val="7E7E7E"/>
                </a:solidFill>
                <a:latin typeface="Century Gothic" panose="020B0502020202020204" pitchFamily="34" charset="0"/>
                <a:cs typeface="Calibri"/>
              </a:rPr>
              <a:t> </a:t>
            </a:r>
            <a:r>
              <a:rPr lang="ru-RU" sz="1100" spc="-20" dirty="0" smtClean="0">
                <a:solidFill>
                  <a:srgbClr val="7E7E7E"/>
                </a:solidFill>
                <a:latin typeface="Century Gothic" panose="020B0502020202020204" pitchFamily="34" charset="0"/>
                <a:cs typeface="Calibri"/>
              </a:rPr>
              <a:t>на </a:t>
            </a:r>
            <a:r>
              <a:rPr lang="ru-RU" sz="1100" dirty="0" smtClean="0">
                <a:solidFill>
                  <a:srgbClr val="7E7E7E"/>
                </a:solidFill>
                <a:latin typeface="Century Gothic" panose="020B0502020202020204" pitchFamily="34" charset="0"/>
                <a:cs typeface="Calibri"/>
              </a:rPr>
              <a:t>плановый</a:t>
            </a:r>
            <a:r>
              <a:rPr sz="1100" spc="-35" dirty="0" smtClean="0">
                <a:solidFill>
                  <a:srgbClr val="7E7E7E"/>
                </a:solidFill>
                <a:latin typeface="Century Gothic" panose="020B0502020202020204" pitchFamily="34" charset="0"/>
                <a:cs typeface="Calibri"/>
              </a:rPr>
              <a:t> </a:t>
            </a:r>
            <a:r>
              <a:rPr sz="1100" spc="-5" dirty="0">
                <a:solidFill>
                  <a:srgbClr val="7E7E7E"/>
                </a:solidFill>
                <a:latin typeface="Century Gothic" panose="020B0502020202020204" pitchFamily="34" charset="0"/>
                <a:cs typeface="Calibri"/>
              </a:rPr>
              <a:t>период.</a:t>
            </a:r>
            <a:endParaRPr sz="1100" dirty="0">
              <a:latin typeface="Century Gothic" panose="020B0502020202020204" pitchFamily="34" charset="0"/>
              <a:cs typeface="Calibri"/>
            </a:endParaRPr>
          </a:p>
        </p:txBody>
      </p:sp>
      <p:grpSp>
        <p:nvGrpSpPr>
          <p:cNvPr id="6" name="object 6"/>
          <p:cNvGrpSpPr/>
          <p:nvPr/>
        </p:nvGrpSpPr>
        <p:grpSpPr>
          <a:xfrm>
            <a:off x="2648272" y="1190795"/>
            <a:ext cx="2059305" cy="5438648"/>
            <a:chOff x="2684526" y="1226057"/>
            <a:chExt cx="2059305" cy="5438648"/>
          </a:xfrm>
        </p:grpSpPr>
        <p:sp>
          <p:nvSpPr>
            <p:cNvPr id="8" name="object 8"/>
            <p:cNvSpPr/>
            <p:nvPr/>
          </p:nvSpPr>
          <p:spPr>
            <a:xfrm>
              <a:off x="3727703" y="2072640"/>
              <a:ext cx="81218" cy="4158995"/>
            </a:xfrm>
            <a:custGeom>
              <a:avLst/>
              <a:gdLst/>
              <a:ahLst/>
              <a:cxnLst/>
              <a:rect l="l" t="t" r="r" b="b"/>
              <a:pathLst>
                <a:path w="73660" h="5328284">
                  <a:moveTo>
                    <a:pt x="73151" y="0"/>
                  </a:moveTo>
                  <a:lnTo>
                    <a:pt x="0" y="0"/>
                  </a:lnTo>
                  <a:lnTo>
                    <a:pt x="0" y="5327904"/>
                  </a:lnTo>
                  <a:lnTo>
                    <a:pt x="73151" y="5327904"/>
                  </a:lnTo>
                  <a:lnTo>
                    <a:pt x="73151" y="0"/>
                  </a:lnTo>
                  <a:close/>
                </a:path>
              </a:pathLst>
            </a:custGeom>
            <a:solidFill>
              <a:srgbClr val="F49311"/>
            </a:solidFill>
          </p:spPr>
          <p:txBody>
            <a:bodyPr wrap="square" lIns="0" tIns="0" rIns="0" bIns="0" rtlCol="0"/>
            <a:lstStyle/>
            <a:p>
              <a:endParaRPr/>
            </a:p>
          </p:txBody>
        </p:sp>
        <p:sp>
          <p:nvSpPr>
            <p:cNvPr id="9" name="object 9"/>
            <p:cNvSpPr/>
            <p:nvPr/>
          </p:nvSpPr>
          <p:spPr>
            <a:xfrm>
              <a:off x="3547872" y="2775203"/>
              <a:ext cx="433070" cy="433070"/>
            </a:xfrm>
            <a:custGeom>
              <a:avLst/>
              <a:gdLst/>
              <a:ahLst/>
              <a:cxnLst/>
              <a:rect l="l" t="t" r="r" b="b"/>
              <a:pathLst>
                <a:path w="433070" h="433069">
                  <a:moveTo>
                    <a:pt x="216407" y="0"/>
                  </a:moveTo>
                  <a:lnTo>
                    <a:pt x="166791" y="5716"/>
                  </a:lnTo>
                  <a:lnTo>
                    <a:pt x="121242" y="21998"/>
                  </a:lnTo>
                  <a:lnTo>
                    <a:pt x="81060" y="47546"/>
                  </a:lnTo>
                  <a:lnTo>
                    <a:pt x="47546" y="81060"/>
                  </a:lnTo>
                  <a:lnTo>
                    <a:pt x="21998" y="121242"/>
                  </a:lnTo>
                  <a:lnTo>
                    <a:pt x="5716" y="166791"/>
                  </a:lnTo>
                  <a:lnTo>
                    <a:pt x="0" y="216407"/>
                  </a:lnTo>
                  <a:lnTo>
                    <a:pt x="5716" y="266024"/>
                  </a:lnTo>
                  <a:lnTo>
                    <a:pt x="21998" y="311573"/>
                  </a:lnTo>
                  <a:lnTo>
                    <a:pt x="47546" y="351755"/>
                  </a:lnTo>
                  <a:lnTo>
                    <a:pt x="81060" y="385269"/>
                  </a:lnTo>
                  <a:lnTo>
                    <a:pt x="121242" y="410817"/>
                  </a:lnTo>
                  <a:lnTo>
                    <a:pt x="166791" y="427099"/>
                  </a:lnTo>
                  <a:lnTo>
                    <a:pt x="216407" y="432815"/>
                  </a:lnTo>
                  <a:lnTo>
                    <a:pt x="266024" y="427099"/>
                  </a:lnTo>
                  <a:lnTo>
                    <a:pt x="311573" y="410817"/>
                  </a:lnTo>
                  <a:lnTo>
                    <a:pt x="351755" y="385269"/>
                  </a:lnTo>
                  <a:lnTo>
                    <a:pt x="385269" y="351755"/>
                  </a:lnTo>
                  <a:lnTo>
                    <a:pt x="410817" y="311573"/>
                  </a:lnTo>
                  <a:lnTo>
                    <a:pt x="427099" y="266024"/>
                  </a:lnTo>
                  <a:lnTo>
                    <a:pt x="432815" y="216407"/>
                  </a:lnTo>
                  <a:lnTo>
                    <a:pt x="427099" y="166791"/>
                  </a:lnTo>
                  <a:lnTo>
                    <a:pt x="410817" y="121242"/>
                  </a:lnTo>
                  <a:lnTo>
                    <a:pt x="385269" y="81060"/>
                  </a:lnTo>
                  <a:lnTo>
                    <a:pt x="351755" y="47546"/>
                  </a:lnTo>
                  <a:lnTo>
                    <a:pt x="311573" y="21998"/>
                  </a:lnTo>
                  <a:lnTo>
                    <a:pt x="266024" y="5716"/>
                  </a:lnTo>
                  <a:lnTo>
                    <a:pt x="216407" y="0"/>
                  </a:lnTo>
                  <a:close/>
                </a:path>
              </a:pathLst>
            </a:custGeom>
            <a:solidFill>
              <a:srgbClr val="FFFFFF"/>
            </a:solidFill>
          </p:spPr>
          <p:txBody>
            <a:bodyPr wrap="square" lIns="0" tIns="0" rIns="0" bIns="0" rtlCol="0"/>
            <a:lstStyle/>
            <a:p>
              <a:endParaRPr/>
            </a:p>
          </p:txBody>
        </p:sp>
        <p:sp>
          <p:nvSpPr>
            <p:cNvPr id="10" name="object 10"/>
            <p:cNvSpPr/>
            <p:nvPr/>
          </p:nvSpPr>
          <p:spPr>
            <a:xfrm>
              <a:off x="3547872" y="2775203"/>
              <a:ext cx="433070" cy="433070"/>
            </a:xfrm>
            <a:custGeom>
              <a:avLst/>
              <a:gdLst/>
              <a:ahLst/>
              <a:cxnLst/>
              <a:rect l="l" t="t" r="r" b="b"/>
              <a:pathLst>
                <a:path w="433070" h="433069">
                  <a:moveTo>
                    <a:pt x="0" y="216407"/>
                  </a:moveTo>
                  <a:lnTo>
                    <a:pt x="5716" y="166791"/>
                  </a:lnTo>
                  <a:lnTo>
                    <a:pt x="21998" y="121242"/>
                  </a:lnTo>
                  <a:lnTo>
                    <a:pt x="47546" y="81060"/>
                  </a:lnTo>
                  <a:lnTo>
                    <a:pt x="81060" y="47546"/>
                  </a:lnTo>
                  <a:lnTo>
                    <a:pt x="121242" y="21998"/>
                  </a:lnTo>
                  <a:lnTo>
                    <a:pt x="166791" y="5716"/>
                  </a:lnTo>
                  <a:lnTo>
                    <a:pt x="216407" y="0"/>
                  </a:lnTo>
                  <a:lnTo>
                    <a:pt x="266024" y="5716"/>
                  </a:lnTo>
                  <a:lnTo>
                    <a:pt x="311573" y="21998"/>
                  </a:lnTo>
                  <a:lnTo>
                    <a:pt x="351755" y="47546"/>
                  </a:lnTo>
                  <a:lnTo>
                    <a:pt x="385269" y="81060"/>
                  </a:lnTo>
                  <a:lnTo>
                    <a:pt x="410817" y="121242"/>
                  </a:lnTo>
                  <a:lnTo>
                    <a:pt x="427099" y="166791"/>
                  </a:lnTo>
                  <a:lnTo>
                    <a:pt x="432815" y="216407"/>
                  </a:lnTo>
                  <a:lnTo>
                    <a:pt x="427099" y="266024"/>
                  </a:lnTo>
                  <a:lnTo>
                    <a:pt x="410817" y="311573"/>
                  </a:lnTo>
                  <a:lnTo>
                    <a:pt x="385269" y="351755"/>
                  </a:lnTo>
                  <a:lnTo>
                    <a:pt x="351755" y="385269"/>
                  </a:lnTo>
                  <a:lnTo>
                    <a:pt x="311573" y="410817"/>
                  </a:lnTo>
                  <a:lnTo>
                    <a:pt x="266024" y="427099"/>
                  </a:lnTo>
                  <a:lnTo>
                    <a:pt x="216407" y="432815"/>
                  </a:lnTo>
                  <a:lnTo>
                    <a:pt x="166791" y="427099"/>
                  </a:lnTo>
                  <a:lnTo>
                    <a:pt x="121242" y="410817"/>
                  </a:lnTo>
                  <a:lnTo>
                    <a:pt x="81060" y="385269"/>
                  </a:lnTo>
                  <a:lnTo>
                    <a:pt x="47546" y="351755"/>
                  </a:lnTo>
                  <a:lnTo>
                    <a:pt x="21998" y="311573"/>
                  </a:lnTo>
                  <a:lnTo>
                    <a:pt x="5716" y="266024"/>
                  </a:lnTo>
                  <a:lnTo>
                    <a:pt x="0" y="216407"/>
                  </a:lnTo>
                  <a:close/>
                </a:path>
              </a:pathLst>
            </a:custGeom>
            <a:ln w="76199">
              <a:solidFill>
                <a:srgbClr val="F49311"/>
              </a:solidFill>
            </a:ln>
          </p:spPr>
          <p:txBody>
            <a:bodyPr wrap="square" lIns="0" tIns="0" rIns="0" bIns="0" rtlCol="0"/>
            <a:lstStyle/>
            <a:p>
              <a:endParaRPr/>
            </a:p>
          </p:txBody>
        </p:sp>
        <p:sp>
          <p:nvSpPr>
            <p:cNvPr id="11" name="object 11"/>
            <p:cNvSpPr/>
            <p:nvPr/>
          </p:nvSpPr>
          <p:spPr>
            <a:xfrm>
              <a:off x="3547872" y="3927347"/>
              <a:ext cx="433070" cy="431800"/>
            </a:xfrm>
            <a:custGeom>
              <a:avLst/>
              <a:gdLst/>
              <a:ahLst/>
              <a:cxnLst/>
              <a:rect l="l" t="t" r="r" b="b"/>
              <a:pathLst>
                <a:path w="433070" h="431800">
                  <a:moveTo>
                    <a:pt x="216407" y="0"/>
                  </a:moveTo>
                  <a:lnTo>
                    <a:pt x="166791" y="5693"/>
                  </a:lnTo>
                  <a:lnTo>
                    <a:pt x="121242" y="21913"/>
                  </a:lnTo>
                  <a:lnTo>
                    <a:pt x="81060" y="47366"/>
                  </a:lnTo>
                  <a:lnTo>
                    <a:pt x="47546" y="80758"/>
                  </a:lnTo>
                  <a:lnTo>
                    <a:pt x="21998" y="120798"/>
                  </a:lnTo>
                  <a:lnTo>
                    <a:pt x="5716" y="166191"/>
                  </a:lnTo>
                  <a:lnTo>
                    <a:pt x="0" y="215645"/>
                  </a:lnTo>
                  <a:lnTo>
                    <a:pt x="5716" y="265100"/>
                  </a:lnTo>
                  <a:lnTo>
                    <a:pt x="21998" y="310493"/>
                  </a:lnTo>
                  <a:lnTo>
                    <a:pt x="47546" y="350533"/>
                  </a:lnTo>
                  <a:lnTo>
                    <a:pt x="81060" y="383925"/>
                  </a:lnTo>
                  <a:lnTo>
                    <a:pt x="121242" y="409378"/>
                  </a:lnTo>
                  <a:lnTo>
                    <a:pt x="166791" y="425598"/>
                  </a:lnTo>
                  <a:lnTo>
                    <a:pt x="216407" y="431291"/>
                  </a:lnTo>
                  <a:lnTo>
                    <a:pt x="266024" y="425598"/>
                  </a:lnTo>
                  <a:lnTo>
                    <a:pt x="311573" y="409378"/>
                  </a:lnTo>
                  <a:lnTo>
                    <a:pt x="351755" y="383925"/>
                  </a:lnTo>
                  <a:lnTo>
                    <a:pt x="385269" y="350533"/>
                  </a:lnTo>
                  <a:lnTo>
                    <a:pt x="410817" y="310493"/>
                  </a:lnTo>
                  <a:lnTo>
                    <a:pt x="427099" y="265100"/>
                  </a:lnTo>
                  <a:lnTo>
                    <a:pt x="432815" y="215645"/>
                  </a:lnTo>
                  <a:lnTo>
                    <a:pt x="427099" y="166191"/>
                  </a:lnTo>
                  <a:lnTo>
                    <a:pt x="410817" y="120798"/>
                  </a:lnTo>
                  <a:lnTo>
                    <a:pt x="385269" y="80758"/>
                  </a:lnTo>
                  <a:lnTo>
                    <a:pt x="351755" y="47366"/>
                  </a:lnTo>
                  <a:lnTo>
                    <a:pt x="311573" y="21913"/>
                  </a:lnTo>
                  <a:lnTo>
                    <a:pt x="266024" y="5693"/>
                  </a:lnTo>
                  <a:lnTo>
                    <a:pt x="216407" y="0"/>
                  </a:lnTo>
                  <a:close/>
                </a:path>
              </a:pathLst>
            </a:custGeom>
            <a:solidFill>
              <a:srgbClr val="FFFFFF"/>
            </a:solidFill>
          </p:spPr>
          <p:txBody>
            <a:bodyPr wrap="square" lIns="0" tIns="0" rIns="0" bIns="0" rtlCol="0"/>
            <a:lstStyle/>
            <a:p>
              <a:endParaRPr/>
            </a:p>
          </p:txBody>
        </p:sp>
        <p:sp>
          <p:nvSpPr>
            <p:cNvPr id="12" name="object 12"/>
            <p:cNvSpPr/>
            <p:nvPr/>
          </p:nvSpPr>
          <p:spPr>
            <a:xfrm>
              <a:off x="3547872" y="3927347"/>
              <a:ext cx="433070" cy="431800"/>
            </a:xfrm>
            <a:custGeom>
              <a:avLst/>
              <a:gdLst/>
              <a:ahLst/>
              <a:cxnLst/>
              <a:rect l="l" t="t" r="r" b="b"/>
              <a:pathLst>
                <a:path w="433070" h="431800">
                  <a:moveTo>
                    <a:pt x="0" y="215645"/>
                  </a:moveTo>
                  <a:lnTo>
                    <a:pt x="5716" y="166191"/>
                  </a:lnTo>
                  <a:lnTo>
                    <a:pt x="21998" y="120798"/>
                  </a:lnTo>
                  <a:lnTo>
                    <a:pt x="47546" y="80758"/>
                  </a:lnTo>
                  <a:lnTo>
                    <a:pt x="81060" y="47366"/>
                  </a:lnTo>
                  <a:lnTo>
                    <a:pt x="121242" y="21913"/>
                  </a:lnTo>
                  <a:lnTo>
                    <a:pt x="166791" y="5693"/>
                  </a:lnTo>
                  <a:lnTo>
                    <a:pt x="216407" y="0"/>
                  </a:lnTo>
                  <a:lnTo>
                    <a:pt x="266024" y="5693"/>
                  </a:lnTo>
                  <a:lnTo>
                    <a:pt x="311573" y="21913"/>
                  </a:lnTo>
                  <a:lnTo>
                    <a:pt x="351755" y="47366"/>
                  </a:lnTo>
                  <a:lnTo>
                    <a:pt x="385269" y="80758"/>
                  </a:lnTo>
                  <a:lnTo>
                    <a:pt x="410817" y="120798"/>
                  </a:lnTo>
                  <a:lnTo>
                    <a:pt x="427099" y="166191"/>
                  </a:lnTo>
                  <a:lnTo>
                    <a:pt x="432815" y="215645"/>
                  </a:lnTo>
                  <a:lnTo>
                    <a:pt x="427099" y="265100"/>
                  </a:lnTo>
                  <a:lnTo>
                    <a:pt x="410817" y="310493"/>
                  </a:lnTo>
                  <a:lnTo>
                    <a:pt x="385269" y="350533"/>
                  </a:lnTo>
                  <a:lnTo>
                    <a:pt x="351755" y="383925"/>
                  </a:lnTo>
                  <a:lnTo>
                    <a:pt x="311573" y="409378"/>
                  </a:lnTo>
                  <a:lnTo>
                    <a:pt x="266024" y="425598"/>
                  </a:lnTo>
                  <a:lnTo>
                    <a:pt x="216407" y="431291"/>
                  </a:lnTo>
                  <a:lnTo>
                    <a:pt x="166791" y="425598"/>
                  </a:lnTo>
                  <a:lnTo>
                    <a:pt x="121242" y="409378"/>
                  </a:lnTo>
                  <a:lnTo>
                    <a:pt x="81060" y="383925"/>
                  </a:lnTo>
                  <a:lnTo>
                    <a:pt x="47546" y="350533"/>
                  </a:lnTo>
                  <a:lnTo>
                    <a:pt x="21998" y="310493"/>
                  </a:lnTo>
                  <a:lnTo>
                    <a:pt x="5716" y="265100"/>
                  </a:lnTo>
                  <a:lnTo>
                    <a:pt x="0" y="215645"/>
                  </a:lnTo>
                  <a:close/>
                </a:path>
              </a:pathLst>
            </a:custGeom>
            <a:ln w="76200">
              <a:solidFill>
                <a:srgbClr val="F49311"/>
              </a:solidFill>
            </a:ln>
          </p:spPr>
          <p:txBody>
            <a:bodyPr wrap="square" lIns="0" tIns="0" rIns="0" bIns="0" rtlCol="0"/>
            <a:lstStyle/>
            <a:p>
              <a:endParaRPr/>
            </a:p>
          </p:txBody>
        </p:sp>
        <p:sp>
          <p:nvSpPr>
            <p:cNvPr id="13" name="object 13"/>
            <p:cNvSpPr/>
            <p:nvPr/>
          </p:nvSpPr>
          <p:spPr>
            <a:xfrm>
              <a:off x="3540252" y="5177027"/>
              <a:ext cx="433070" cy="431800"/>
            </a:xfrm>
            <a:custGeom>
              <a:avLst/>
              <a:gdLst/>
              <a:ahLst/>
              <a:cxnLst/>
              <a:rect l="l" t="t" r="r" b="b"/>
              <a:pathLst>
                <a:path w="433070" h="431800">
                  <a:moveTo>
                    <a:pt x="216408" y="0"/>
                  </a:moveTo>
                  <a:lnTo>
                    <a:pt x="166791" y="5693"/>
                  </a:lnTo>
                  <a:lnTo>
                    <a:pt x="121242" y="21913"/>
                  </a:lnTo>
                  <a:lnTo>
                    <a:pt x="81060" y="47366"/>
                  </a:lnTo>
                  <a:lnTo>
                    <a:pt x="47546" y="80758"/>
                  </a:lnTo>
                  <a:lnTo>
                    <a:pt x="21998" y="120798"/>
                  </a:lnTo>
                  <a:lnTo>
                    <a:pt x="5716" y="166191"/>
                  </a:lnTo>
                  <a:lnTo>
                    <a:pt x="0" y="215645"/>
                  </a:lnTo>
                  <a:lnTo>
                    <a:pt x="5716" y="265100"/>
                  </a:lnTo>
                  <a:lnTo>
                    <a:pt x="21998" y="310493"/>
                  </a:lnTo>
                  <a:lnTo>
                    <a:pt x="47546" y="350533"/>
                  </a:lnTo>
                  <a:lnTo>
                    <a:pt x="81060" y="383925"/>
                  </a:lnTo>
                  <a:lnTo>
                    <a:pt x="121242" y="409378"/>
                  </a:lnTo>
                  <a:lnTo>
                    <a:pt x="166791" y="425598"/>
                  </a:lnTo>
                  <a:lnTo>
                    <a:pt x="216408" y="431291"/>
                  </a:lnTo>
                  <a:lnTo>
                    <a:pt x="266024" y="425598"/>
                  </a:lnTo>
                  <a:lnTo>
                    <a:pt x="311573" y="409378"/>
                  </a:lnTo>
                  <a:lnTo>
                    <a:pt x="351755" y="383925"/>
                  </a:lnTo>
                  <a:lnTo>
                    <a:pt x="385269" y="350533"/>
                  </a:lnTo>
                  <a:lnTo>
                    <a:pt x="410817" y="310493"/>
                  </a:lnTo>
                  <a:lnTo>
                    <a:pt x="427099" y="265100"/>
                  </a:lnTo>
                  <a:lnTo>
                    <a:pt x="432815" y="215645"/>
                  </a:lnTo>
                  <a:lnTo>
                    <a:pt x="427099" y="166191"/>
                  </a:lnTo>
                  <a:lnTo>
                    <a:pt x="410817" y="120798"/>
                  </a:lnTo>
                  <a:lnTo>
                    <a:pt x="385269" y="80758"/>
                  </a:lnTo>
                  <a:lnTo>
                    <a:pt x="351755" y="47366"/>
                  </a:lnTo>
                  <a:lnTo>
                    <a:pt x="311573" y="21913"/>
                  </a:lnTo>
                  <a:lnTo>
                    <a:pt x="266024" y="5693"/>
                  </a:lnTo>
                  <a:lnTo>
                    <a:pt x="216408" y="0"/>
                  </a:lnTo>
                  <a:close/>
                </a:path>
              </a:pathLst>
            </a:custGeom>
            <a:solidFill>
              <a:srgbClr val="FFFFFF"/>
            </a:solidFill>
          </p:spPr>
          <p:txBody>
            <a:bodyPr wrap="square" lIns="0" tIns="0" rIns="0" bIns="0" rtlCol="0"/>
            <a:lstStyle/>
            <a:p>
              <a:endParaRPr/>
            </a:p>
          </p:txBody>
        </p:sp>
        <p:sp>
          <p:nvSpPr>
            <p:cNvPr id="14" name="object 14"/>
            <p:cNvSpPr/>
            <p:nvPr/>
          </p:nvSpPr>
          <p:spPr>
            <a:xfrm>
              <a:off x="3540252" y="5177027"/>
              <a:ext cx="433070" cy="431800"/>
            </a:xfrm>
            <a:custGeom>
              <a:avLst/>
              <a:gdLst/>
              <a:ahLst/>
              <a:cxnLst/>
              <a:rect l="l" t="t" r="r" b="b"/>
              <a:pathLst>
                <a:path w="433070" h="431800">
                  <a:moveTo>
                    <a:pt x="0" y="215645"/>
                  </a:moveTo>
                  <a:lnTo>
                    <a:pt x="5716" y="166191"/>
                  </a:lnTo>
                  <a:lnTo>
                    <a:pt x="21998" y="120798"/>
                  </a:lnTo>
                  <a:lnTo>
                    <a:pt x="47546" y="80758"/>
                  </a:lnTo>
                  <a:lnTo>
                    <a:pt x="81060" y="47366"/>
                  </a:lnTo>
                  <a:lnTo>
                    <a:pt x="121242" y="21913"/>
                  </a:lnTo>
                  <a:lnTo>
                    <a:pt x="166791" y="5693"/>
                  </a:lnTo>
                  <a:lnTo>
                    <a:pt x="216408" y="0"/>
                  </a:lnTo>
                  <a:lnTo>
                    <a:pt x="266024" y="5693"/>
                  </a:lnTo>
                  <a:lnTo>
                    <a:pt x="311573" y="21913"/>
                  </a:lnTo>
                  <a:lnTo>
                    <a:pt x="351755" y="47366"/>
                  </a:lnTo>
                  <a:lnTo>
                    <a:pt x="385269" y="80758"/>
                  </a:lnTo>
                  <a:lnTo>
                    <a:pt x="410817" y="120798"/>
                  </a:lnTo>
                  <a:lnTo>
                    <a:pt x="427099" y="166191"/>
                  </a:lnTo>
                  <a:lnTo>
                    <a:pt x="432815" y="215645"/>
                  </a:lnTo>
                  <a:lnTo>
                    <a:pt x="427099" y="265100"/>
                  </a:lnTo>
                  <a:lnTo>
                    <a:pt x="410817" y="310493"/>
                  </a:lnTo>
                  <a:lnTo>
                    <a:pt x="385269" y="350533"/>
                  </a:lnTo>
                  <a:lnTo>
                    <a:pt x="351755" y="383925"/>
                  </a:lnTo>
                  <a:lnTo>
                    <a:pt x="311573" y="409378"/>
                  </a:lnTo>
                  <a:lnTo>
                    <a:pt x="266024" y="425598"/>
                  </a:lnTo>
                  <a:lnTo>
                    <a:pt x="216408" y="431291"/>
                  </a:lnTo>
                  <a:lnTo>
                    <a:pt x="166791" y="425598"/>
                  </a:lnTo>
                  <a:lnTo>
                    <a:pt x="121242" y="409378"/>
                  </a:lnTo>
                  <a:lnTo>
                    <a:pt x="81060" y="383925"/>
                  </a:lnTo>
                  <a:lnTo>
                    <a:pt x="47546" y="350533"/>
                  </a:lnTo>
                  <a:lnTo>
                    <a:pt x="21998" y="310493"/>
                  </a:lnTo>
                  <a:lnTo>
                    <a:pt x="5716" y="265100"/>
                  </a:lnTo>
                  <a:lnTo>
                    <a:pt x="0" y="215645"/>
                  </a:lnTo>
                  <a:close/>
                </a:path>
              </a:pathLst>
            </a:custGeom>
            <a:ln w="76200">
              <a:solidFill>
                <a:srgbClr val="F49311"/>
              </a:solidFill>
            </a:ln>
          </p:spPr>
          <p:txBody>
            <a:bodyPr wrap="square" lIns="0" tIns="0" rIns="0" bIns="0" rtlCol="0"/>
            <a:lstStyle/>
            <a:p>
              <a:endParaRPr/>
            </a:p>
          </p:txBody>
        </p:sp>
        <p:sp>
          <p:nvSpPr>
            <p:cNvPr id="15" name="object 15"/>
            <p:cNvSpPr/>
            <p:nvPr/>
          </p:nvSpPr>
          <p:spPr>
            <a:xfrm>
              <a:off x="3540252" y="6231635"/>
              <a:ext cx="433070" cy="433070"/>
            </a:xfrm>
            <a:custGeom>
              <a:avLst/>
              <a:gdLst/>
              <a:ahLst/>
              <a:cxnLst/>
              <a:rect l="l" t="t" r="r" b="b"/>
              <a:pathLst>
                <a:path w="433070" h="433070">
                  <a:moveTo>
                    <a:pt x="216408" y="0"/>
                  </a:moveTo>
                  <a:lnTo>
                    <a:pt x="166791" y="5716"/>
                  </a:lnTo>
                  <a:lnTo>
                    <a:pt x="121242" y="21998"/>
                  </a:lnTo>
                  <a:lnTo>
                    <a:pt x="81060" y="47546"/>
                  </a:lnTo>
                  <a:lnTo>
                    <a:pt x="47546" y="81060"/>
                  </a:lnTo>
                  <a:lnTo>
                    <a:pt x="21998" y="121242"/>
                  </a:lnTo>
                  <a:lnTo>
                    <a:pt x="5716" y="166791"/>
                  </a:lnTo>
                  <a:lnTo>
                    <a:pt x="0" y="216408"/>
                  </a:lnTo>
                  <a:lnTo>
                    <a:pt x="5716" y="266024"/>
                  </a:lnTo>
                  <a:lnTo>
                    <a:pt x="21998" y="311573"/>
                  </a:lnTo>
                  <a:lnTo>
                    <a:pt x="47546" y="351755"/>
                  </a:lnTo>
                  <a:lnTo>
                    <a:pt x="81060" y="385269"/>
                  </a:lnTo>
                  <a:lnTo>
                    <a:pt x="121242" y="410817"/>
                  </a:lnTo>
                  <a:lnTo>
                    <a:pt x="166791" y="427099"/>
                  </a:lnTo>
                  <a:lnTo>
                    <a:pt x="216408" y="432815"/>
                  </a:lnTo>
                  <a:lnTo>
                    <a:pt x="266024" y="427099"/>
                  </a:lnTo>
                  <a:lnTo>
                    <a:pt x="311573" y="410817"/>
                  </a:lnTo>
                  <a:lnTo>
                    <a:pt x="351755" y="385269"/>
                  </a:lnTo>
                  <a:lnTo>
                    <a:pt x="385269" y="351755"/>
                  </a:lnTo>
                  <a:lnTo>
                    <a:pt x="410817" y="311573"/>
                  </a:lnTo>
                  <a:lnTo>
                    <a:pt x="427099" y="266024"/>
                  </a:lnTo>
                  <a:lnTo>
                    <a:pt x="432815" y="216408"/>
                  </a:lnTo>
                  <a:lnTo>
                    <a:pt x="427099" y="166791"/>
                  </a:lnTo>
                  <a:lnTo>
                    <a:pt x="410817" y="121242"/>
                  </a:lnTo>
                  <a:lnTo>
                    <a:pt x="385269" y="81060"/>
                  </a:lnTo>
                  <a:lnTo>
                    <a:pt x="351755" y="47546"/>
                  </a:lnTo>
                  <a:lnTo>
                    <a:pt x="311573" y="21998"/>
                  </a:lnTo>
                  <a:lnTo>
                    <a:pt x="266024" y="5716"/>
                  </a:lnTo>
                  <a:lnTo>
                    <a:pt x="216408" y="0"/>
                  </a:lnTo>
                  <a:close/>
                </a:path>
              </a:pathLst>
            </a:custGeom>
            <a:solidFill>
              <a:srgbClr val="FFFFFF"/>
            </a:solidFill>
          </p:spPr>
          <p:txBody>
            <a:bodyPr wrap="square" lIns="0" tIns="0" rIns="0" bIns="0" rtlCol="0"/>
            <a:lstStyle/>
            <a:p>
              <a:endParaRPr/>
            </a:p>
          </p:txBody>
        </p:sp>
        <p:sp>
          <p:nvSpPr>
            <p:cNvPr id="17" name="object 17"/>
            <p:cNvSpPr/>
            <p:nvPr/>
          </p:nvSpPr>
          <p:spPr>
            <a:xfrm>
              <a:off x="2684526" y="1226057"/>
              <a:ext cx="2059305" cy="277495"/>
            </a:xfrm>
            <a:custGeom>
              <a:avLst/>
              <a:gdLst/>
              <a:ahLst/>
              <a:cxnLst/>
              <a:rect l="l" t="t" r="r" b="b"/>
              <a:pathLst>
                <a:path w="2059304" h="277494">
                  <a:moveTo>
                    <a:pt x="0" y="138683"/>
                  </a:moveTo>
                  <a:lnTo>
                    <a:pt x="7071" y="94853"/>
                  </a:lnTo>
                  <a:lnTo>
                    <a:pt x="26761" y="56784"/>
                  </a:lnTo>
                  <a:lnTo>
                    <a:pt x="56784" y="26761"/>
                  </a:lnTo>
                  <a:lnTo>
                    <a:pt x="94853" y="7071"/>
                  </a:lnTo>
                  <a:lnTo>
                    <a:pt x="138684" y="0"/>
                  </a:lnTo>
                  <a:lnTo>
                    <a:pt x="1920239" y="0"/>
                  </a:lnTo>
                  <a:lnTo>
                    <a:pt x="1964070" y="7071"/>
                  </a:lnTo>
                  <a:lnTo>
                    <a:pt x="2002139" y="26761"/>
                  </a:lnTo>
                  <a:lnTo>
                    <a:pt x="2032162" y="56784"/>
                  </a:lnTo>
                  <a:lnTo>
                    <a:pt x="2051852" y="94853"/>
                  </a:lnTo>
                  <a:lnTo>
                    <a:pt x="2058924" y="138683"/>
                  </a:lnTo>
                  <a:lnTo>
                    <a:pt x="2051852" y="182514"/>
                  </a:lnTo>
                  <a:lnTo>
                    <a:pt x="2032162" y="220583"/>
                  </a:lnTo>
                  <a:lnTo>
                    <a:pt x="2002139" y="250606"/>
                  </a:lnTo>
                  <a:lnTo>
                    <a:pt x="1964070" y="270296"/>
                  </a:lnTo>
                  <a:lnTo>
                    <a:pt x="1920239" y="277368"/>
                  </a:lnTo>
                  <a:lnTo>
                    <a:pt x="138684" y="277368"/>
                  </a:lnTo>
                  <a:lnTo>
                    <a:pt x="94853" y="270296"/>
                  </a:lnTo>
                  <a:lnTo>
                    <a:pt x="56784" y="250606"/>
                  </a:lnTo>
                  <a:lnTo>
                    <a:pt x="26761" y="220583"/>
                  </a:lnTo>
                  <a:lnTo>
                    <a:pt x="7071" y="182514"/>
                  </a:lnTo>
                  <a:lnTo>
                    <a:pt x="0" y="138683"/>
                  </a:lnTo>
                  <a:close/>
                </a:path>
              </a:pathLst>
            </a:custGeom>
            <a:ln w="19812">
              <a:solidFill>
                <a:srgbClr val="F49311"/>
              </a:solidFill>
            </a:ln>
          </p:spPr>
          <p:txBody>
            <a:bodyPr wrap="square" lIns="0" tIns="0" rIns="0" bIns="0" rtlCol="0"/>
            <a:lstStyle/>
            <a:p>
              <a:endParaRPr/>
            </a:p>
          </p:txBody>
        </p:sp>
      </p:grpSp>
      <p:sp>
        <p:nvSpPr>
          <p:cNvPr id="19" name="object 19"/>
          <p:cNvSpPr txBox="1"/>
          <p:nvPr/>
        </p:nvSpPr>
        <p:spPr>
          <a:xfrm>
            <a:off x="419200" y="280161"/>
            <a:ext cx="5568849" cy="1143903"/>
          </a:xfrm>
          <a:prstGeom prst="rect">
            <a:avLst/>
          </a:prstGeom>
        </p:spPr>
        <p:txBody>
          <a:bodyPr vert="horz" wrap="square" lIns="0" tIns="12700" rIns="0" bIns="0" rtlCol="0">
            <a:spAutoFit/>
          </a:bodyPr>
          <a:lstStyle/>
          <a:p>
            <a:pPr marL="12700" marR="5080">
              <a:lnSpc>
                <a:spcPct val="100000"/>
              </a:lnSpc>
              <a:spcBef>
                <a:spcPts val="100"/>
              </a:spcBef>
            </a:pPr>
            <a:r>
              <a:rPr sz="2000" b="1" spc="-5" dirty="0">
                <a:solidFill>
                  <a:srgbClr val="964A7B"/>
                </a:solidFill>
                <a:latin typeface="Century Gothic" panose="020B0502020202020204" pitchFamily="34" charset="0"/>
                <a:cs typeface="Segoe UI"/>
              </a:rPr>
              <a:t>Основные</a:t>
            </a:r>
            <a:r>
              <a:rPr sz="2000" b="1" spc="-40" dirty="0">
                <a:solidFill>
                  <a:srgbClr val="964A7B"/>
                </a:solidFill>
                <a:latin typeface="Century Gothic" panose="020B0502020202020204" pitchFamily="34" charset="0"/>
                <a:cs typeface="Segoe UI"/>
              </a:rPr>
              <a:t> </a:t>
            </a:r>
            <a:r>
              <a:rPr sz="2000" b="1" spc="-5" dirty="0">
                <a:solidFill>
                  <a:srgbClr val="964A7B"/>
                </a:solidFill>
                <a:latin typeface="Century Gothic" panose="020B0502020202020204" pitchFamily="34" charset="0"/>
                <a:cs typeface="Segoe UI"/>
              </a:rPr>
              <a:t>направления</a:t>
            </a:r>
            <a:r>
              <a:rPr sz="2000" b="1" spc="-50" dirty="0">
                <a:solidFill>
                  <a:srgbClr val="964A7B"/>
                </a:solidFill>
                <a:latin typeface="Century Gothic" panose="020B0502020202020204" pitchFamily="34" charset="0"/>
                <a:cs typeface="Segoe UI"/>
              </a:rPr>
              <a:t> </a:t>
            </a:r>
            <a:r>
              <a:rPr sz="2000" b="1" spc="-5" dirty="0">
                <a:solidFill>
                  <a:srgbClr val="964A7B"/>
                </a:solidFill>
                <a:latin typeface="Century Gothic" panose="020B0502020202020204" pitchFamily="34" charset="0"/>
                <a:cs typeface="Segoe UI"/>
              </a:rPr>
              <a:t>бюджетной </a:t>
            </a:r>
            <a:r>
              <a:rPr sz="2000" b="1" spc="-535" dirty="0">
                <a:solidFill>
                  <a:srgbClr val="964A7B"/>
                </a:solidFill>
                <a:latin typeface="Century Gothic" panose="020B0502020202020204" pitchFamily="34" charset="0"/>
                <a:cs typeface="Segoe UI"/>
              </a:rPr>
              <a:t> </a:t>
            </a:r>
            <a:r>
              <a:rPr sz="2000" b="1" dirty="0">
                <a:solidFill>
                  <a:srgbClr val="964A7B"/>
                </a:solidFill>
                <a:latin typeface="Century Gothic" panose="020B0502020202020204" pitchFamily="34" charset="0"/>
                <a:cs typeface="Segoe UI"/>
              </a:rPr>
              <a:t>и</a:t>
            </a:r>
            <a:r>
              <a:rPr sz="2000" b="1" spc="-20" dirty="0">
                <a:solidFill>
                  <a:srgbClr val="964A7B"/>
                </a:solidFill>
                <a:latin typeface="Century Gothic" panose="020B0502020202020204" pitchFamily="34" charset="0"/>
                <a:cs typeface="Segoe UI"/>
              </a:rPr>
              <a:t> </a:t>
            </a:r>
            <a:r>
              <a:rPr sz="2000" b="1" spc="-5" dirty="0">
                <a:solidFill>
                  <a:srgbClr val="964A7B"/>
                </a:solidFill>
                <a:latin typeface="Century Gothic" panose="020B0502020202020204" pitchFamily="34" charset="0"/>
                <a:cs typeface="Segoe UI"/>
              </a:rPr>
              <a:t>налоговой</a:t>
            </a:r>
            <a:r>
              <a:rPr sz="2000" b="1" spc="-25" dirty="0">
                <a:solidFill>
                  <a:srgbClr val="964A7B"/>
                </a:solidFill>
                <a:latin typeface="Century Gothic" panose="020B0502020202020204" pitchFamily="34" charset="0"/>
                <a:cs typeface="Segoe UI"/>
              </a:rPr>
              <a:t> </a:t>
            </a:r>
            <a:r>
              <a:rPr sz="2000" b="1" dirty="0">
                <a:solidFill>
                  <a:srgbClr val="964A7B"/>
                </a:solidFill>
                <a:latin typeface="Century Gothic" panose="020B0502020202020204" pitchFamily="34" charset="0"/>
                <a:cs typeface="Segoe UI"/>
              </a:rPr>
              <a:t>политики</a:t>
            </a:r>
            <a:r>
              <a:rPr sz="2000" b="1" spc="-50" dirty="0">
                <a:solidFill>
                  <a:srgbClr val="964A7B"/>
                </a:solidFill>
                <a:latin typeface="Century Gothic" panose="020B0502020202020204" pitchFamily="34" charset="0"/>
                <a:cs typeface="Segoe UI"/>
              </a:rPr>
              <a:t> </a:t>
            </a:r>
            <a:r>
              <a:rPr sz="2000" b="1" spc="-10" dirty="0">
                <a:solidFill>
                  <a:srgbClr val="964A7B"/>
                </a:solidFill>
                <a:latin typeface="Century Gothic" panose="020B0502020202020204" pitchFamily="34" charset="0"/>
                <a:cs typeface="Segoe UI"/>
              </a:rPr>
              <a:t>города</a:t>
            </a:r>
            <a:endParaRPr sz="2000" dirty="0">
              <a:solidFill>
                <a:srgbClr val="964A7B"/>
              </a:solidFill>
              <a:latin typeface="Century Gothic" panose="020B0502020202020204" pitchFamily="34" charset="0"/>
              <a:cs typeface="Segoe UI"/>
            </a:endParaRPr>
          </a:p>
          <a:p>
            <a:pPr>
              <a:lnSpc>
                <a:spcPct val="100000"/>
              </a:lnSpc>
              <a:spcBef>
                <a:spcPts val="40"/>
              </a:spcBef>
            </a:pPr>
            <a:endParaRPr sz="1950" dirty="0">
              <a:latin typeface="Segoe UI"/>
              <a:cs typeface="Segoe UI"/>
            </a:endParaRPr>
          </a:p>
          <a:p>
            <a:pPr marL="2495550">
              <a:lnSpc>
                <a:spcPct val="100000"/>
              </a:lnSpc>
            </a:pPr>
            <a:r>
              <a:rPr sz="1300" b="0" spc="-5" dirty="0">
                <a:solidFill>
                  <a:srgbClr val="F49311"/>
                </a:solidFill>
                <a:latin typeface="Century Gothic" panose="020B0502020202020204" pitchFamily="34" charset="0"/>
                <a:cs typeface="Segoe UI Light"/>
              </a:rPr>
              <a:t>Бюджетная</a:t>
            </a:r>
            <a:r>
              <a:rPr sz="1300" b="0" spc="-75" dirty="0">
                <a:solidFill>
                  <a:srgbClr val="F49311"/>
                </a:solidFill>
                <a:latin typeface="Century Gothic" panose="020B0502020202020204" pitchFamily="34" charset="0"/>
                <a:cs typeface="Segoe UI Light"/>
              </a:rPr>
              <a:t> </a:t>
            </a:r>
            <a:r>
              <a:rPr sz="1300" b="0" dirty="0">
                <a:solidFill>
                  <a:srgbClr val="F49311"/>
                </a:solidFill>
                <a:latin typeface="Century Gothic" panose="020B0502020202020204" pitchFamily="34" charset="0"/>
                <a:cs typeface="Segoe UI Light"/>
              </a:rPr>
              <a:t>политика</a:t>
            </a:r>
            <a:endParaRPr sz="1300" dirty="0">
              <a:latin typeface="Century Gothic" panose="020B0502020202020204" pitchFamily="34" charset="0"/>
              <a:cs typeface="Segoe UI Light"/>
            </a:endParaRPr>
          </a:p>
        </p:txBody>
      </p:sp>
      <p:sp>
        <p:nvSpPr>
          <p:cNvPr id="20" name="object 20"/>
          <p:cNvSpPr/>
          <p:nvPr/>
        </p:nvSpPr>
        <p:spPr>
          <a:xfrm>
            <a:off x="1620011" y="1641347"/>
            <a:ext cx="4638040" cy="431800"/>
          </a:xfrm>
          <a:custGeom>
            <a:avLst/>
            <a:gdLst/>
            <a:ahLst/>
            <a:cxnLst/>
            <a:rect l="l" t="t" r="r" b="b"/>
            <a:pathLst>
              <a:path w="4638040" h="431800">
                <a:moveTo>
                  <a:pt x="4421886" y="0"/>
                </a:moveTo>
                <a:lnTo>
                  <a:pt x="215645" y="0"/>
                </a:lnTo>
                <a:lnTo>
                  <a:pt x="166191" y="5693"/>
                </a:lnTo>
                <a:lnTo>
                  <a:pt x="120798" y="21913"/>
                </a:lnTo>
                <a:lnTo>
                  <a:pt x="80758" y="47366"/>
                </a:lnTo>
                <a:lnTo>
                  <a:pt x="47366" y="80758"/>
                </a:lnTo>
                <a:lnTo>
                  <a:pt x="21913" y="120798"/>
                </a:lnTo>
                <a:lnTo>
                  <a:pt x="5693" y="166191"/>
                </a:lnTo>
                <a:lnTo>
                  <a:pt x="0" y="215645"/>
                </a:lnTo>
                <a:lnTo>
                  <a:pt x="5693" y="265100"/>
                </a:lnTo>
                <a:lnTo>
                  <a:pt x="21913" y="310493"/>
                </a:lnTo>
                <a:lnTo>
                  <a:pt x="47366" y="350533"/>
                </a:lnTo>
                <a:lnTo>
                  <a:pt x="80758" y="383925"/>
                </a:lnTo>
                <a:lnTo>
                  <a:pt x="120798" y="409378"/>
                </a:lnTo>
                <a:lnTo>
                  <a:pt x="166191" y="425598"/>
                </a:lnTo>
                <a:lnTo>
                  <a:pt x="215645" y="431291"/>
                </a:lnTo>
                <a:lnTo>
                  <a:pt x="4421886" y="431291"/>
                </a:lnTo>
                <a:lnTo>
                  <a:pt x="4471340" y="425598"/>
                </a:lnTo>
                <a:lnTo>
                  <a:pt x="4516733" y="409378"/>
                </a:lnTo>
                <a:lnTo>
                  <a:pt x="4556773" y="383925"/>
                </a:lnTo>
                <a:lnTo>
                  <a:pt x="4590165" y="350533"/>
                </a:lnTo>
                <a:lnTo>
                  <a:pt x="4615618" y="310493"/>
                </a:lnTo>
                <a:lnTo>
                  <a:pt x="4631838" y="265100"/>
                </a:lnTo>
                <a:lnTo>
                  <a:pt x="4637532" y="215645"/>
                </a:lnTo>
                <a:lnTo>
                  <a:pt x="4631838" y="166191"/>
                </a:lnTo>
                <a:lnTo>
                  <a:pt x="4615618" y="120798"/>
                </a:lnTo>
                <a:lnTo>
                  <a:pt x="4590165" y="80758"/>
                </a:lnTo>
                <a:lnTo>
                  <a:pt x="4556773" y="47366"/>
                </a:lnTo>
                <a:lnTo>
                  <a:pt x="4516733" y="21913"/>
                </a:lnTo>
                <a:lnTo>
                  <a:pt x="4471340" y="5693"/>
                </a:lnTo>
                <a:lnTo>
                  <a:pt x="4421886" y="0"/>
                </a:lnTo>
                <a:close/>
              </a:path>
            </a:pathLst>
          </a:custGeom>
          <a:solidFill>
            <a:srgbClr val="F49311"/>
          </a:solidFill>
        </p:spPr>
        <p:txBody>
          <a:bodyPr wrap="square" lIns="0" tIns="0" rIns="0" bIns="0" rtlCol="0"/>
          <a:lstStyle/>
          <a:p>
            <a:endParaRPr/>
          </a:p>
        </p:txBody>
      </p:sp>
      <p:sp>
        <p:nvSpPr>
          <p:cNvPr id="21" name="object 21"/>
          <p:cNvSpPr txBox="1"/>
          <p:nvPr/>
        </p:nvSpPr>
        <p:spPr>
          <a:xfrm>
            <a:off x="1953005" y="1741677"/>
            <a:ext cx="3961129" cy="239395"/>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FFFFFF"/>
                </a:solidFill>
                <a:latin typeface="Segoe UI Semibold"/>
                <a:cs typeface="Segoe UI Semibold"/>
              </a:rPr>
              <a:t>СТАБИЛЬНОСТЬ </a:t>
            </a:r>
            <a:r>
              <a:rPr sz="1400" b="1" dirty="0">
                <a:solidFill>
                  <a:srgbClr val="FFFFFF"/>
                </a:solidFill>
                <a:latin typeface="Segoe UI Semibold"/>
                <a:cs typeface="Segoe UI Semibold"/>
              </a:rPr>
              <a:t>И</a:t>
            </a:r>
            <a:r>
              <a:rPr sz="1400" b="1" spc="-20" dirty="0">
                <a:solidFill>
                  <a:srgbClr val="FFFFFF"/>
                </a:solidFill>
                <a:latin typeface="Segoe UI Semibold"/>
                <a:cs typeface="Segoe UI Semibold"/>
              </a:rPr>
              <a:t> </a:t>
            </a:r>
            <a:r>
              <a:rPr sz="1400" b="1" spc="-10" dirty="0">
                <a:solidFill>
                  <a:srgbClr val="FFFFFF"/>
                </a:solidFill>
                <a:latin typeface="Segoe UI Semibold"/>
                <a:cs typeface="Segoe UI Semibold"/>
              </a:rPr>
              <a:t>УСТОЙЧИВОСТЬ</a:t>
            </a:r>
            <a:r>
              <a:rPr sz="1400" b="1" spc="-25" dirty="0">
                <a:solidFill>
                  <a:srgbClr val="FFFFFF"/>
                </a:solidFill>
                <a:latin typeface="Segoe UI Semibold"/>
                <a:cs typeface="Segoe UI Semibold"/>
              </a:rPr>
              <a:t> </a:t>
            </a:r>
            <a:r>
              <a:rPr sz="1400" b="1" spc="-15" dirty="0">
                <a:solidFill>
                  <a:srgbClr val="FFFFFF"/>
                </a:solidFill>
                <a:latin typeface="Segoe UI Semibold"/>
                <a:cs typeface="Segoe UI Semibold"/>
              </a:rPr>
              <a:t>БЮДЖЕТА</a:t>
            </a:r>
            <a:endParaRPr sz="1400">
              <a:latin typeface="Segoe UI Semibold"/>
              <a:cs typeface="Segoe UI Semibold"/>
            </a:endParaRPr>
          </a:p>
        </p:txBody>
      </p:sp>
      <p:grpSp>
        <p:nvGrpSpPr>
          <p:cNvPr id="22" name="object 22"/>
          <p:cNvGrpSpPr/>
          <p:nvPr/>
        </p:nvGrpSpPr>
        <p:grpSpPr>
          <a:xfrm>
            <a:off x="369925" y="1503425"/>
            <a:ext cx="4079901" cy="7539981"/>
            <a:chOff x="369925" y="1503425"/>
            <a:chExt cx="4079901" cy="7539981"/>
          </a:xfrm>
        </p:grpSpPr>
        <p:sp>
          <p:nvSpPr>
            <p:cNvPr id="23" name="object 23"/>
            <p:cNvSpPr/>
            <p:nvPr/>
          </p:nvSpPr>
          <p:spPr>
            <a:xfrm>
              <a:off x="3057906" y="1503425"/>
              <a:ext cx="1391920" cy="6093460"/>
            </a:xfrm>
            <a:custGeom>
              <a:avLst/>
              <a:gdLst/>
              <a:ahLst/>
              <a:cxnLst/>
              <a:rect l="l" t="t" r="r" b="b"/>
              <a:pathLst>
                <a:path w="1391920" h="6093459">
                  <a:moveTo>
                    <a:pt x="685799" y="0"/>
                  </a:moveTo>
                  <a:lnTo>
                    <a:pt x="685799" y="209803"/>
                  </a:lnTo>
                </a:path>
                <a:path w="1391920" h="6093459">
                  <a:moveTo>
                    <a:pt x="491617" y="1488948"/>
                  </a:moveTo>
                  <a:lnTo>
                    <a:pt x="0" y="1488948"/>
                  </a:lnTo>
                </a:path>
                <a:path w="1391920" h="6093459">
                  <a:moveTo>
                    <a:pt x="1391539" y="2641091"/>
                  </a:moveTo>
                  <a:lnTo>
                    <a:pt x="923544" y="2641091"/>
                  </a:lnTo>
                </a:path>
                <a:path w="1391920" h="6093459">
                  <a:moveTo>
                    <a:pt x="491617" y="3934967"/>
                  </a:moveTo>
                  <a:lnTo>
                    <a:pt x="0" y="3934967"/>
                  </a:lnTo>
                </a:path>
                <a:path w="1391920" h="6093459">
                  <a:moveTo>
                    <a:pt x="1391539" y="4945380"/>
                  </a:moveTo>
                  <a:lnTo>
                    <a:pt x="923544" y="4945380"/>
                  </a:lnTo>
                </a:path>
                <a:path w="1391920" h="6093459">
                  <a:moveTo>
                    <a:pt x="1374774" y="6092952"/>
                  </a:moveTo>
                  <a:lnTo>
                    <a:pt x="906780" y="6092952"/>
                  </a:lnTo>
                </a:path>
              </a:pathLst>
            </a:custGeom>
            <a:ln w="38100">
              <a:solidFill>
                <a:srgbClr val="F49311"/>
              </a:solidFill>
            </a:ln>
          </p:spPr>
          <p:txBody>
            <a:bodyPr wrap="square" lIns="0" tIns="0" rIns="0" bIns="0" rtlCol="0"/>
            <a:lstStyle/>
            <a:p>
              <a:endParaRPr/>
            </a:p>
          </p:txBody>
        </p:sp>
        <p:pic>
          <p:nvPicPr>
            <p:cNvPr id="24" name="object 24"/>
            <p:cNvPicPr/>
            <p:nvPr/>
          </p:nvPicPr>
          <p:blipFill>
            <a:blip r:embed="rId2" cstate="print"/>
            <a:stretch>
              <a:fillRect/>
            </a:stretch>
          </p:blipFill>
          <p:spPr>
            <a:xfrm>
              <a:off x="970515" y="1565294"/>
              <a:ext cx="509778" cy="525516"/>
            </a:xfrm>
            <a:prstGeom prst="rect">
              <a:avLst/>
            </a:prstGeom>
          </p:spPr>
        </p:pic>
        <p:pic>
          <p:nvPicPr>
            <p:cNvPr id="25" name="object 25"/>
            <p:cNvPicPr/>
            <p:nvPr/>
          </p:nvPicPr>
          <p:blipFill>
            <a:blip r:embed="rId3" cstate="print"/>
            <a:stretch>
              <a:fillRect/>
            </a:stretch>
          </p:blipFill>
          <p:spPr>
            <a:xfrm>
              <a:off x="369925" y="8641070"/>
              <a:ext cx="334202" cy="402336"/>
            </a:xfrm>
            <a:prstGeom prst="rect">
              <a:avLst/>
            </a:prstGeom>
          </p:spPr>
        </p:pic>
      </p:grpSp>
      <p:sp>
        <p:nvSpPr>
          <p:cNvPr id="26" name="object 26"/>
          <p:cNvSpPr txBox="1"/>
          <p:nvPr/>
        </p:nvSpPr>
        <p:spPr>
          <a:xfrm>
            <a:off x="469708" y="2249896"/>
            <a:ext cx="2300605" cy="2936701"/>
          </a:xfrm>
          <a:prstGeom prst="rect">
            <a:avLst/>
          </a:prstGeom>
        </p:spPr>
        <p:txBody>
          <a:bodyPr vert="horz" wrap="square" lIns="0" tIns="12700" rIns="0" bIns="0" rtlCol="0">
            <a:spAutoFit/>
          </a:bodyPr>
          <a:lstStyle/>
          <a:p>
            <a:pPr marL="12700" marR="58419" algn="just">
              <a:lnSpc>
                <a:spcPct val="100000"/>
              </a:lnSpc>
              <a:spcBef>
                <a:spcPts val="100"/>
              </a:spcBef>
            </a:pPr>
            <a:r>
              <a:rPr sz="1000" b="0" spc="114" dirty="0">
                <a:solidFill>
                  <a:srgbClr val="F49311"/>
                </a:solidFill>
                <a:latin typeface="Century Gothic" panose="020B0502020202020204" pitchFamily="34" charset="0"/>
                <a:cs typeface="Segoe UI Light"/>
              </a:rPr>
              <a:t>1. </a:t>
            </a:r>
            <a:r>
              <a:rPr lang="ru-RU" sz="1000" b="0" dirty="0" smtClean="0">
                <a:solidFill>
                  <a:srgbClr val="F49311"/>
                </a:solidFill>
                <a:latin typeface="Century Gothic" panose="020B0502020202020204" pitchFamily="34" charset="0"/>
                <a:cs typeface="Segoe UI Light"/>
              </a:rPr>
              <a:t>Содействие достижению национальных целей развития посредством реализации муниципальных программ, включающих в себя региональные составляющие национальных проектов</a:t>
            </a:r>
          </a:p>
          <a:p>
            <a:pPr algn="just"/>
            <a:r>
              <a:rPr lang="ru-RU" sz="800" dirty="0">
                <a:latin typeface="Century Gothic" panose="020B0502020202020204" pitchFamily="34" charset="0"/>
              </a:rPr>
              <a:t>Муниципальные программы по-прежнему являются основным инструментом достижения целей бюджетной политики города.</a:t>
            </a:r>
          </a:p>
          <a:p>
            <a:pPr algn="just"/>
            <a:r>
              <a:rPr lang="ru-RU" sz="800" dirty="0">
                <a:latin typeface="Century Gothic" panose="020B0502020202020204" pitchFamily="34" charset="0"/>
              </a:rPr>
              <a:t>При реализации интегрированных в структуру муниципальных программ региональных проектов, реализуемых в рамках национальных проектов, особое внимание будет сосредоточено на повышении качества, обеспечении надлежащего контроля за своевременностью и полнотой достижения заявленных результатов, а также на ритмичности исполнения расходов бюджета города.</a:t>
            </a:r>
          </a:p>
        </p:txBody>
      </p:sp>
      <p:sp>
        <p:nvSpPr>
          <p:cNvPr id="27" name="object 27"/>
          <p:cNvSpPr txBox="1"/>
          <p:nvPr/>
        </p:nvSpPr>
        <p:spPr>
          <a:xfrm>
            <a:off x="4504104" y="2201722"/>
            <a:ext cx="2633980" cy="3244478"/>
          </a:xfrm>
          <a:prstGeom prst="rect">
            <a:avLst/>
          </a:prstGeom>
        </p:spPr>
        <p:txBody>
          <a:bodyPr vert="horz" wrap="square" lIns="0" tIns="12700" rIns="0" bIns="0" rtlCol="0">
            <a:spAutoFit/>
          </a:bodyPr>
          <a:lstStyle/>
          <a:p>
            <a:pPr marL="35560" marR="94615">
              <a:lnSpc>
                <a:spcPct val="100000"/>
              </a:lnSpc>
              <a:spcBef>
                <a:spcPts val="100"/>
              </a:spcBef>
            </a:pPr>
            <a:r>
              <a:rPr sz="1400" b="0" dirty="0">
                <a:solidFill>
                  <a:srgbClr val="F49311"/>
                </a:solidFill>
                <a:latin typeface="Segoe UI Light"/>
                <a:cs typeface="Segoe UI Light"/>
              </a:rPr>
              <a:t>2. </a:t>
            </a:r>
            <a:r>
              <a:rPr lang="ru-RU" sz="1400" b="0" dirty="0" smtClean="0">
                <a:solidFill>
                  <a:srgbClr val="F49311"/>
                </a:solidFill>
                <a:latin typeface="Segoe UI Light"/>
                <a:cs typeface="Segoe UI Light"/>
              </a:rPr>
              <a:t>Повышение эффективности и результативности бюджетных расходов</a:t>
            </a:r>
            <a:endParaRPr sz="1400" dirty="0">
              <a:latin typeface="Segoe UI Light"/>
              <a:cs typeface="Segoe UI Light"/>
            </a:endParaRPr>
          </a:p>
          <a:p>
            <a:pPr algn="just"/>
            <a:r>
              <a:rPr lang="ru-RU" sz="600" dirty="0">
                <a:latin typeface="Century Gothic" panose="020B0502020202020204" pitchFamily="34" charset="0"/>
              </a:rPr>
              <a:t>безусловное исполнение принятых бюджетных обязательств;</a:t>
            </a:r>
          </a:p>
          <a:p>
            <a:pPr algn="just"/>
            <a:r>
              <a:rPr lang="ru-RU" sz="600" dirty="0">
                <a:latin typeface="Century Gothic" panose="020B0502020202020204" pitchFamily="34" charset="0"/>
              </a:rPr>
              <a:t>мониторинг расходных обязательств в целях недопущения установления и исполнения расходных обязательств, не связанных с решением вопросов, отнесенных </a:t>
            </a:r>
            <a:r>
              <a:rPr lang="ru-RU" sz="600" dirty="0" smtClean="0">
                <a:latin typeface="Century Gothic" panose="020B0502020202020204" pitchFamily="34" charset="0"/>
              </a:rPr>
              <a:t>к </a:t>
            </a:r>
            <a:r>
              <a:rPr lang="ru-RU" sz="600" dirty="0">
                <a:latin typeface="Century Gothic" panose="020B0502020202020204" pitchFamily="34" charset="0"/>
              </a:rPr>
              <a:t>полномочиям органов местного </a:t>
            </a:r>
            <a:r>
              <a:rPr lang="ru-RU" sz="600" dirty="0" smtClean="0">
                <a:latin typeface="Century Gothic" panose="020B0502020202020204" pitchFamily="34" charset="0"/>
              </a:rPr>
              <a:t>самоуправления;</a:t>
            </a:r>
            <a:endParaRPr lang="ru-RU" sz="600" dirty="0">
              <a:latin typeface="Century Gothic" panose="020B0502020202020204" pitchFamily="34" charset="0"/>
            </a:endParaRPr>
          </a:p>
          <a:p>
            <a:pPr algn="just"/>
            <a:r>
              <a:rPr lang="ru-RU" sz="600" dirty="0">
                <a:latin typeface="Century Gothic" panose="020B0502020202020204" pitchFamily="34" charset="0"/>
              </a:rPr>
              <a:t>обеспечение режима экономного и рационального использования бюджетных средств;</a:t>
            </a:r>
          </a:p>
          <a:p>
            <a:pPr algn="just"/>
            <a:r>
              <a:rPr lang="ru-RU" sz="600" dirty="0">
                <a:latin typeface="Century Gothic" panose="020B0502020202020204" pitchFamily="34" charset="0"/>
              </a:rPr>
              <a:t>обеспечение соблюдения норматива формирования расходов на содержание органов местного самоуправления муниципального образования края, установленного Правительством Ставропольского края;</a:t>
            </a:r>
          </a:p>
          <a:p>
            <a:pPr algn="just"/>
            <a:r>
              <a:rPr lang="ru-RU" sz="600" dirty="0">
                <a:latin typeface="Century Gothic" panose="020B0502020202020204" pitchFamily="34" charset="0"/>
              </a:rPr>
              <a:t>повышение качества оказания муниципальных услуг (выполнения работ);</a:t>
            </a:r>
          </a:p>
          <a:p>
            <a:pPr algn="just"/>
            <a:r>
              <a:rPr lang="ru-RU" sz="600" dirty="0">
                <a:latin typeface="Century Gothic" panose="020B0502020202020204" pitchFamily="34" charset="0"/>
              </a:rPr>
              <a:t>реализация мер социальной поддержки населения, в том числе путем расширения практики социальных контрактов;</a:t>
            </a:r>
          </a:p>
          <a:p>
            <a:pPr algn="just"/>
            <a:r>
              <a:rPr lang="ru-RU" sz="600" dirty="0">
                <a:latin typeface="Century Gothic" panose="020B0502020202020204" pitchFamily="34" charset="0"/>
              </a:rPr>
              <a:t>повышение эффективности операций по управлению остатками средств на едином счете по учету средств бюджета города;</a:t>
            </a:r>
          </a:p>
          <a:p>
            <a:pPr algn="just"/>
            <a:r>
              <a:rPr lang="ru-RU" sz="600" dirty="0">
                <a:latin typeface="Century Gothic" panose="020B0502020202020204" pitchFamily="34" charset="0"/>
              </a:rPr>
              <a:t>повышение операционной эффективности использования бюджетных средств с расширением практики использования механизмов казначейского сопровождения в соответствии с бюджетным законодательством Российской Федерации;</a:t>
            </a:r>
          </a:p>
          <a:p>
            <a:pPr algn="just"/>
            <a:r>
              <a:rPr lang="ru-RU" sz="600" dirty="0">
                <a:latin typeface="Century Gothic" panose="020B0502020202020204" pitchFamily="34" charset="0"/>
              </a:rPr>
              <a:t>обязательное применение единых федеральных стандартов внутреннего финансового аудита;</a:t>
            </a:r>
          </a:p>
          <a:p>
            <a:pPr algn="just"/>
            <a:r>
              <a:rPr lang="ru-RU" sz="600" dirty="0">
                <a:latin typeface="Century Gothic" panose="020B0502020202020204" pitchFamily="34" charset="0"/>
              </a:rPr>
              <a:t>соблюдение финансовой дисциплины всеми главными распорядителями и получателями средств бюджета города;</a:t>
            </a:r>
          </a:p>
          <a:p>
            <a:pPr algn="just"/>
            <a:r>
              <a:rPr lang="ru-RU" sz="600" dirty="0">
                <a:latin typeface="Century Gothic" panose="020B0502020202020204" pitchFamily="34" charset="0"/>
              </a:rPr>
              <a:t>снижение рисков возникновения просроченной кредиторской задолженности.</a:t>
            </a:r>
          </a:p>
          <a:p>
            <a:pPr algn="just"/>
            <a:endParaRPr sz="600" dirty="0">
              <a:latin typeface="Century Gothic" panose="020B0502020202020204" pitchFamily="34" charset="0"/>
              <a:cs typeface="Calibri"/>
            </a:endParaRPr>
          </a:p>
        </p:txBody>
      </p:sp>
      <p:sp>
        <p:nvSpPr>
          <p:cNvPr id="30" name="object 30"/>
          <p:cNvSpPr txBox="1"/>
          <p:nvPr/>
        </p:nvSpPr>
        <p:spPr>
          <a:xfrm>
            <a:off x="406842" y="5545283"/>
            <a:ext cx="2426335" cy="3152786"/>
          </a:xfrm>
          <a:prstGeom prst="rect">
            <a:avLst/>
          </a:prstGeom>
        </p:spPr>
        <p:txBody>
          <a:bodyPr vert="horz" wrap="square" lIns="0" tIns="13335" rIns="0" bIns="0" rtlCol="0">
            <a:spAutoFit/>
          </a:bodyPr>
          <a:lstStyle/>
          <a:p>
            <a:pPr marL="12700" marR="5080" algn="just">
              <a:lnSpc>
                <a:spcPct val="100000"/>
              </a:lnSpc>
              <a:spcBef>
                <a:spcPts val="105"/>
              </a:spcBef>
            </a:pPr>
            <a:r>
              <a:rPr sz="1200" b="0" dirty="0">
                <a:solidFill>
                  <a:srgbClr val="F49311"/>
                </a:solidFill>
                <a:latin typeface="Segoe UI Light"/>
                <a:cs typeface="Segoe UI Light"/>
              </a:rPr>
              <a:t>3</a:t>
            </a:r>
            <a:r>
              <a:rPr sz="1200" b="0" dirty="0">
                <a:solidFill>
                  <a:srgbClr val="F49311"/>
                </a:solidFill>
                <a:latin typeface="Century Gothic" panose="020B0502020202020204" pitchFamily="34" charset="0"/>
                <a:cs typeface="Segoe UI Light"/>
              </a:rPr>
              <a:t>. </a:t>
            </a:r>
            <a:r>
              <a:rPr lang="ru-RU" sz="1200" b="0" spc="-5" dirty="0" smtClean="0">
                <a:solidFill>
                  <a:srgbClr val="F49311"/>
                </a:solidFill>
                <a:latin typeface="Century Gothic" panose="020B0502020202020204" pitchFamily="34" charset="0"/>
                <a:cs typeface="Segoe UI Light"/>
              </a:rPr>
              <a:t>Развитие инициативного бюджетирования</a:t>
            </a:r>
            <a:endParaRPr sz="1200" dirty="0">
              <a:latin typeface="Century Gothic" panose="020B0502020202020204" pitchFamily="34" charset="0"/>
              <a:cs typeface="Segoe UI Light"/>
            </a:endParaRPr>
          </a:p>
          <a:p>
            <a:pPr algn="just"/>
            <a:r>
              <a:rPr lang="ru-RU" sz="900" dirty="0">
                <a:latin typeface="Century Gothic" panose="020B0502020202020204" pitchFamily="34" charset="0"/>
              </a:rPr>
              <a:t>Механизм инициативного бюджетирования на территории города применяется в целях прямого вовлечения жителей города в решение приоритетных вопросов местного значения, принятия конкретных решений по расходованию бюджетных средств и осуществления общественного контроля эффективности и результативности их использования.</a:t>
            </a:r>
          </a:p>
          <a:p>
            <a:pPr algn="just"/>
            <a:r>
              <a:rPr lang="ru-RU" sz="900" dirty="0">
                <a:latin typeface="Century Gothic" panose="020B0502020202020204" pitchFamily="34" charset="0"/>
              </a:rPr>
              <a:t>На территории города будет осуществляться реализация инициативных проектов, финансовое обеспечение которых осуществляется за счет средств бюджета города, а также программы поддержки местных инициатив, в рамках которой муниципалитетам предоставляется субсидия из краевого бюджета.</a:t>
            </a:r>
          </a:p>
          <a:p>
            <a:pPr algn="just"/>
            <a:r>
              <a:rPr lang="ru-RU" sz="900" dirty="0">
                <a:latin typeface="Century Gothic" panose="020B0502020202020204" pitchFamily="34" charset="0"/>
              </a:rPr>
              <a:t> </a:t>
            </a:r>
          </a:p>
        </p:txBody>
      </p:sp>
      <p:sp>
        <p:nvSpPr>
          <p:cNvPr id="31" name="object 6"/>
          <p:cNvSpPr txBox="1"/>
          <p:nvPr/>
        </p:nvSpPr>
        <p:spPr>
          <a:xfrm>
            <a:off x="3840665" y="5505172"/>
            <a:ext cx="3334702" cy="4134465"/>
          </a:xfrm>
          <a:prstGeom prst="rect">
            <a:avLst/>
          </a:prstGeom>
        </p:spPr>
        <p:txBody>
          <a:bodyPr vert="horz" wrap="square" lIns="0" tIns="12700" rIns="0" bIns="0" rtlCol="0">
            <a:spAutoFit/>
          </a:bodyPr>
          <a:lstStyle/>
          <a:p>
            <a:pPr marL="12700">
              <a:lnSpc>
                <a:spcPct val="100000"/>
              </a:lnSpc>
              <a:spcBef>
                <a:spcPts val="100"/>
              </a:spcBef>
            </a:pPr>
            <a:r>
              <a:rPr lang="ru-RU" sz="1400" b="0" spc="-5" dirty="0" smtClean="0">
                <a:solidFill>
                  <a:srgbClr val="F49311"/>
                </a:solidFill>
                <a:latin typeface="Segoe UI Light"/>
                <a:cs typeface="Segoe UI Light"/>
              </a:rPr>
              <a:t>                        </a:t>
            </a:r>
            <a:r>
              <a:rPr lang="ru-RU" sz="1300" b="0" spc="-5" dirty="0" smtClean="0">
                <a:solidFill>
                  <a:srgbClr val="F49311"/>
                </a:solidFill>
                <a:latin typeface="Century Gothic" panose="020B0502020202020204" pitchFamily="34" charset="0"/>
                <a:cs typeface="Segoe UI Light"/>
              </a:rPr>
              <a:t>Налоговая политика</a:t>
            </a:r>
            <a:endParaRPr sz="1300" dirty="0">
              <a:latin typeface="Century Gothic" panose="020B0502020202020204" pitchFamily="34" charset="0"/>
              <a:cs typeface="Segoe UI Light"/>
            </a:endParaRPr>
          </a:p>
          <a:p>
            <a:pPr>
              <a:lnSpc>
                <a:spcPct val="100000"/>
              </a:lnSpc>
              <a:spcBef>
                <a:spcPts val="60"/>
              </a:spcBef>
            </a:pPr>
            <a:endParaRPr sz="1300" dirty="0">
              <a:latin typeface="Century Gothic" panose="020B0502020202020204" pitchFamily="34" charset="0"/>
              <a:cs typeface="Segoe UI Light"/>
            </a:endParaRPr>
          </a:p>
          <a:p>
            <a:pPr marL="1010285" marR="194310">
              <a:lnSpc>
                <a:spcPct val="100000"/>
              </a:lnSpc>
              <a:spcBef>
                <a:spcPts val="5"/>
              </a:spcBef>
              <a:buAutoNum type="arabicPeriod"/>
              <a:tabLst>
                <a:tab pos="1202055" algn="l"/>
              </a:tabLst>
            </a:pPr>
            <a:r>
              <a:rPr lang="ru-RU" sz="1000" spc="-5" dirty="0" smtClean="0">
                <a:solidFill>
                  <a:srgbClr val="585858"/>
                </a:solidFill>
                <a:latin typeface="Century Gothic" panose="020B0502020202020204" pitchFamily="34" charset="0"/>
                <a:cs typeface="Segoe UI Semibold"/>
              </a:rPr>
              <a:t>Поддержка инвестиционной и инновационной активности хозяйствующих субъектов, осуществляющих свою деятельность на территории города</a:t>
            </a:r>
            <a:endParaRPr sz="1000" dirty="0">
              <a:latin typeface="Century Gothic" panose="020B0502020202020204" pitchFamily="34" charset="0"/>
              <a:cs typeface="Segoe UI Semibold"/>
            </a:endParaRPr>
          </a:p>
          <a:p>
            <a:pPr marL="1009650">
              <a:lnSpc>
                <a:spcPct val="100000"/>
              </a:lnSpc>
              <a:spcBef>
                <a:spcPts val="1200"/>
              </a:spcBef>
              <a:tabLst>
                <a:tab pos="1202055" algn="l"/>
              </a:tabLst>
            </a:pPr>
            <a:r>
              <a:rPr lang="ru-RU" sz="1000" spc="-5" dirty="0" smtClean="0">
                <a:solidFill>
                  <a:srgbClr val="585858"/>
                </a:solidFill>
                <a:latin typeface="Century Gothic" panose="020B0502020202020204" pitchFamily="34" charset="0"/>
                <a:cs typeface="Segoe UI Semibold"/>
              </a:rPr>
              <a:t>2.Поддержка малого бизнеса путем формирования оптимальной налоговой нагрузки</a:t>
            </a:r>
            <a:endParaRPr sz="1000" dirty="0">
              <a:latin typeface="Century Gothic" panose="020B0502020202020204" pitchFamily="34" charset="0"/>
              <a:cs typeface="Segoe UI Semibold"/>
            </a:endParaRPr>
          </a:p>
          <a:p>
            <a:pPr marL="1010285" marR="1034415">
              <a:lnSpc>
                <a:spcPct val="100000"/>
              </a:lnSpc>
              <a:spcBef>
                <a:spcPts val="1200"/>
              </a:spcBef>
              <a:tabLst>
                <a:tab pos="1202055" algn="l"/>
              </a:tabLst>
            </a:pPr>
            <a:r>
              <a:rPr lang="ru-RU" sz="1000" spc="-5" dirty="0" smtClean="0">
                <a:solidFill>
                  <a:srgbClr val="585858"/>
                </a:solidFill>
                <a:latin typeface="Century Gothic" panose="020B0502020202020204" pitchFamily="34" charset="0"/>
                <a:cs typeface="Segoe UI Semibold"/>
              </a:rPr>
              <a:t>3. Оценка эффективности налоговых расходов города</a:t>
            </a:r>
            <a:endParaRPr sz="1000" dirty="0">
              <a:latin typeface="Century Gothic" panose="020B0502020202020204" pitchFamily="34" charset="0"/>
              <a:cs typeface="Segoe UI Semibold"/>
            </a:endParaRPr>
          </a:p>
          <a:p>
            <a:pPr marL="1010285" marR="779780" algn="just">
              <a:lnSpc>
                <a:spcPct val="100000"/>
              </a:lnSpc>
              <a:spcBef>
                <a:spcPts val="1200"/>
              </a:spcBef>
              <a:tabLst>
                <a:tab pos="1202055" algn="l"/>
              </a:tabLst>
            </a:pPr>
            <a:r>
              <a:rPr lang="ru-RU" sz="1000" spc="-5" dirty="0" smtClean="0">
                <a:solidFill>
                  <a:srgbClr val="585858"/>
                </a:solidFill>
                <a:latin typeface="Century Gothic" panose="020B0502020202020204" pitchFamily="34" charset="0"/>
                <a:cs typeface="Segoe UI Semibold"/>
              </a:rPr>
              <a:t>4.Повышение эффективности управления муниципальными активами</a:t>
            </a:r>
            <a:endParaRPr sz="1000" dirty="0">
              <a:latin typeface="Century Gothic" panose="020B0502020202020204" pitchFamily="34" charset="0"/>
              <a:cs typeface="Segoe UI Semibold"/>
            </a:endParaRPr>
          </a:p>
          <a:p>
            <a:pPr marL="1010285" marR="5080">
              <a:lnSpc>
                <a:spcPct val="100000"/>
              </a:lnSpc>
              <a:spcBef>
                <a:spcPts val="1200"/>
              </a:spcBef>
              <a:tabLst>
                <a:tab pos="1202055" algn="l"/>
              </a:tabLst>
            </a:pPr>
            <a:r>
              <a:rPr lang="ru-RU" sz="1000" spc="-5" dirty="0" smtClean="0">
                <a:solidFill>
                  <a:srgbClr val="585858"/>
                </a:solidFill>
                <a:latin typeface="Century Gothic" panose="020B0502020202020204" pitchFamily="34" charset="0"/>
                <a:cs typeface="Segoe UI Semibold"/>
              </a:rPr>
              <a:t>5.Совершенствование налогового администрирования</a:t>
            </a:r>
            <a:endParaRPr sz="1000" dirty="0">
              <a:latin typeface="Century Gothic" panose="020B0502020202020204" pitchFamily="34" charset="0"/>
              <a:cs typeface="Segoe UI Semibold"/>
            </a:endParaRPr>
          </a:p>
        </p:txBody>
      </p:sp>
      <p:grpSp>
        <p:nvGrpSpPr>
          <p:cNvPr id="32" name="object 8"/>
          <p:cNvGrpSpPr/>
          <p:nvPr/>
        </p:nvGrpSpPr>
        <p:grpSpPr>
          <a:xfrm>
            <a:off x="4261779" y="5945704"/>
            <a:ext cx="513436" cy="3693933"/>
            <a:chOff x="1056132" y="601979"/>
            <a:chExt cx="364490" cy="2897505"/>
          </a:xfrm>
        </p:grpSpPr>
        <p:sp>
          <p:nvSpPr>
            <p:cNvPr id="33" name="object 9"/>
            <p:cNvSpPr/>
            <p:nvPr/>
          </p:nvSpPr>
          <p:spPr>
            <a:xfrm>
              <a:off x="1202436" y="601979"/>
              <a:ext cx="71755" cy="2880360"/>
            </a:xfrm>
            <a:custGeom>
              <a:avLst/>
              <a:gdLst/>
              <a:ahLst/>
              <a:cxnLst/>
              <a:rect l="l" t="t" r="r" b="b"/>
              <a:pathLst>
                <a:path w="71755" h="2880360">
                  <a:moveTo>
                    <a:pt x="71628" y="0"/>
                  </a:moveTo>
                  <a:lnTo>
                    <a:pt x="0" y="0"/>
                  </a:lnTo>
                  <a:lnTo>
                    <a:pt x="0" y="2880359"/>
                  </a:lnTo>
                  <a:lnTo>
                    <a:pt x="71628" y="2880359"/>
                  </a:lnTo>
                  <a:lnTo>
                    <a:pt x="71628" y="0"/>
                  </a:lnTo>
                  <a:close/>
                </a:path>
              </a:pathLst>
            </a:custGeom>
            <a:solidFill>
              <a:srgbClr val="F49311"/>
            </a:solidFill>
          </p:spPr>
          <p:txBody>
            <a:bodyPr wrap="square" lIns="0" tIns="0" rIns="0" bIns="0" rtlCol="0"/>
            <a:lstStyle/>
            <a:p>
              <a:endParaRPr/>
            </a:p>
          </p:txBody>
        </p:sp>
        <p:sp>
          <p:nvSpPr>
            <p:cNvPr id="34" name="object 10"/>
            <p:cNvSpPr/>
            <p:nvPr/>
          </p:nvSpPr>
          <p:spPr>
            <a:xfrm>
              <a:off x="1094232" y="830579"/>
              <a:ext cx="288290" cy="288290"/>
            </a:xfrm>
            <a:custGeom>
              <a:avLst/>
              <a:gdLst/>
              <a:ahLst/>
              <a:cxnLst/>
              <a:rect l="l" t="t" r="r" b="b"/>
              <a:pathLst>
                <a:path w="288290" h="288290">
                  <a:moveTo>
                    <a:pt x="144018" y="0"/>
                  </a:moveTo>
                  <a:lnTo>
                    <a:pt x="98496" y="7345"/>
                  </a:lnTo>
                  <a:lnTo>
                    <a:pt x="58962" y="27797"/>
                  </a:lnTo>
                  <a:lnTo>
                    <a:pt x="27786" y="58978"/>
                  </a:lnTo>
                  <a:lnTo>
                    <a:pt x="7342" y="98511"/>
                  </a:lnTo>
                  <a:lnTo>
                    <a:pt x="0" y="144018"/>
                  </a:lnTo>
                  <a:lnTo>
                    <a:pt x="7342" y="189524"/>
                  </a:lnTo>
                  <a:lnTo>
                    <a:pt x="27786" y="229057"/>
                  </a:lnTo>
                  <a:lnTo>
                    <a:pt x="58962" y="260238"/>
                  </a:lnTo>
                  <a:lnTo>
                    <a:pt x="98496" y="280690"/>
                  </a:lnTo>
                  <a:lnTo>
                    <a:pt x="144018" y="288035"/>
                  </a:lnTo>
                  <a:lnTo>
                    <a:pt x="189524" y="280690"/>
                  </a:lnTo>
                  <a:lnTo>
                    <a:pt x="229057" y="260238"/>
                  </a:lnTo>
                  <a:lnTo>
                    <a:pt x="260238" y="229057"/>
                  </a:lnTo>
                  <a:lnTo>
                    <a:pt x="280690" y="189524"/>
                  </a:lnTo>
                  <a:lnTo>
                    <a:pt x="288036" y="144018"/>
                  </a:lnTo>
                  <a:lnTo>
                    <a:pt x="280690" y="98511"/>
                  </a:lnTo>
                  <a:lnTo>
                    <a:pt x="260238" y="58978"/>
                  </a:lnTo>
                  <a:lnTo>
                    <a:pt x="229057" y="27797"/>
                  </a:lnTo>
                  <a:lnTo>
                    <a:pt x="189524" y="7345"/>
                  </a:lnTo>
                  <a:lnTo>
                    <a:pt x="144018" y="0"/>
                  </a:lnTo>
                  <a:close/>
                </a:path>
              </a:pathLst>
            </a:custGeom>
            <a:solidFill>
              <a:srgbClr val="FFFFFF"/>
            </a:solidFill>
          </p:spPr>
          <p:txBody>
            <a:bodyPr wrap="square" lIns="0" tIns="0" rIns="0" bIns="0" rtlCol="0"/>
            <a:lstStyle/>
            <a:p>
              <a:endParaRPr/>
            </a:p>
          </p:txBody>
        </p:sp>
        <p:sp>
          <p:nvSpPr>
            <p:cNvPr id="35" name="object 11"/>
            <p:cNvSpPr/>
            <p:nvPr/>
          </p:nvSpPr>
          <p:spPr>
            <a:xfrm>
              <a:off x="1094232" y="830579"/>
              <a:ext cx="288290" cy="288290"/>
            </a:xfrm>
            <a:custGeom>
              <a:avLst/>
              <a:gdLst/>
              <a:ahLst/>
              <a:cxnLst/>
              <a:rect l="l" t="t" r="r" b="b"/>
              <a:pathLst>
                <a:path w="288290" h="288290">
                  <a:moveTo>
                    <a:pt x="0" y="144018"/>
                  </a:moveTo>
                  <a:lnTo>
                    <a:pt x="7342" y="98511"/>
                  </a:lnTo>
                  <a:lnTo>
                    <a:pt x="27786" y="58978"/>
                  </a:lnTo>
                  <a:lnTo>
                    <a:pt x="58962" y="27797"/>
                  </a:lnTo>
                  <a:lnTo>
                    <a:pt x="98496" y="7345"/>
                  </a:lnTo>
                  <a:lnTo>
                    <a:pt x="144018" y="0"/>
                  </a:lnTo>
                  <a:lnTo>
                    <a:pt x="189524" y="7345"/>
                  </a:lnTo>
                  <a:lnTo>
                    <a:pt x="229057" y="27797"/>
                  </a:lnTo>
                  <a:lnTo>
                    <a:pt x="260238" y="58978"/>
                  </a:lnTo>
                  <a:lnTo>
                    <a:pt x="280690" y="98511"/>
                  </a:lnTo>
                  <a:lnTo>
                    <a:pt x="288036" y="144018"/>
                  </a:lnTo>
                  <a:lnTo>
                    <a:pt x="280690" y="189524"/>
                  </a:lnTo>
                  <a:lnTo>
                    <a:pt x="260238" y="229057"/>
                  </a:lnTo>
                  <a:lnTo>
                    <a:pt x="229057" y="260238"/>
                  </a:lnTo>
                  <a:lnTo>
                    <a:pt x="189524" y="280690"/>
                  </a:lnTo>
                  <a:lnTo>
                    <a:pt x="144018" y="288035"/>
                  </a:lnTo>
                  <a:lnTo>
                    <a:pt x="98496" y="280690"/>
                  </a:lnTo>
                  <a:lnTo>
                    <a:pt x="58962" y="260238"/>
                  </a:lnTo>
                  <a:lnTo>
                    <a:pt x="27786" y="229057"/>
                  </a:lnTo>
                  <a:lnTo>
                    <a:pt x="7342" y="189524"/>
                  </a:lnTo>
                  <a:lnTo>
                    <a:pt x="0" y="144018"/>
                  </a:lnTo>
                  <a:close/>
                </a:path>
              </a:pathLst>
            </a:custGeom>
            <a:ln w="76199">
              <a:solidFill>
                <a:srgbClr val="F49311"/>
              </a:solidFill>
            </a:ln>
          </p:spPr>
          <p:txBody>
            <a:bodyPr wrap="square" lIns="0" tIns="0" rIns="0" bIns="0" rtlCol="0"/>
            <a:lstStyle/>
            <a:p>
              <a:endParaRPr/>
            </a:p>
          </p:txBody>
        </p:sp>
        <p:sp>
          <p:nvSpPr>
            <p:cNvPr id="36" name="object 12"/>
            <p:cNvSpPr/>
            <p:nvPr/>
          </p:nvSpPr>
          <p:spPr>
            <a:xfrm>
              <a:off x="1094232" y="1319783"/>
              <a:ext cx="288290" cy="288290"/>
            </a:xfrm>
            <a:custGeom>
              <a:avLst/>
              <a:gdLst/>
              <a:ahLst/>
              <a:cxnLst/>
              <a:rect l="l" t="t" r="r" b="b"/>
              <a:pathLst>
                <a:path w="288290" h="288290">
                  <a:moveTo>
                    <a:pt x="144018" y="0"/>
                  </a:moveTo>
                  <a:lnTo>
                    <a:pt x="98496" y="7345"/>
                  </a:lnTo>
                  <a:lnTo>
                    <a:pt x="58962" y="27797"/>
                  </a:lnTo>
                  <a:lnTo>
                    <a:pt x="27786" y="58978"/>
                  </a:lnTo>
                  <a:lnTo>
                    <a:pt x="7342" y="98511"/>
                  </a:lnTo>
                  <a:lnTo>
                    <a:pt x="0" y="144018"/>
                  </a:lnTo>
                  <a:lnTo>
                    <a:pt x="7342" y="189524"/>
                  </a:lnTo>
                  <a:lnTo>
                    <a:pt x="27786" y="229057"/>
                  </a:lnTo>
                  <a:lnTo>
                    <a:pt x="58962" y="260238"/>
                  </a:lnTo>
                  <a:lnTo>
                    <a:pt x="98496" y="280690"/>
                  </a:lnTo>
                  <a:lnTo>
                    <a:pt x="144018" y="288035"/>
                  </a:lnTo>
                  <a:lnTo>
                    <a:pt x="189524" y="280690"/>
                  </a:lnTo>
                  <a:lnTo>
                    <a:pt x="229057" y="260238"/>
                  </a:lnTo>
                  <a:lnTo>
                    <a:pt x="260238" y="229057"/>
                  </a:lnTo>
                  <a:lnTo>
                    <a:pt x="280690" y="189524"/>
                  </a:lnTo>
                  <a:lnTo>
                    <a:pt x="288036" y="144018"/>
                  </a:lnTo>
                  <a:lnTo>
                    <a:pt x="280690" y="98511"/>
                  </a:lnTo>
                  <a:lnTo>
                    <a:pt x="260238" y="58978"/>
                  </a:lnTo>
                  <a:lnTo>
                    <a:pt x="229057" y="27797"/>
                  </a:lnTo>
                  <a:lnTo>
                    <a:pt x="189524" y="7345"/>
                  </a:lnTo>
                  <a:lnTo>
                    <a:pt x="144018" y="0"/>
                  </a:lnTo>
                  <a:close/>
                </a:path>
              </a:pathLst>
            </a:custGeom>
            <a:solidFill>
              <a:srgbClr val="FFFFFF"/>
            </a:solidFill>
          </p:spPr>
          <p:txBody>
            <a:bodyPr wrap="square" lIns="0" tIns="0" rIns="0" bIns="0" rtlCol="0"/>
            <a:lstStyle/>
            <a:p>
              <a:endParaRPr/>
            </a:p>
          </p:txBody>
        </p:sp>
        <p:sp>
          <p:nvSpPr>
            <p:cNvPr id="37" name="object 13"/>
            <p:cNvSpPr/>
            <p:nvPr/>
          </p:nvSpPr>
          <p:spPr>
            <a:xfrm>
              <a:off x="1094232" y="1319783"/>
              <a:ext cx="288290" cy="288290"/>
            </a:xfrm>
            <a:custGeom>
              <a:avLst/>
              <a:gdLst/>
              <a:ahLst/>
              <a:cxnLst/>
              <a:rect l="l" t="t" r="r" b="b"/>
              <a:pathLst>
                <a:path w="288290" h="288290">
                  <a:moveTo>
                    <a:pt x="0" y="144018"/>
                  </a:moveTo>
                  <a:lnTo>
                    <a:pt x="7342" y="98511"/>
                  </a:lnTo>
                  <a:lnTo>
                    <a:pt x="27786" y="58978"/>
                  </a:lnTo>
                  <a:lnTo>
                    <a:pt x="58962" y="27797"/>
                  </a:lnTo>
                  <a:lnTo>
                    <a:pt x="98496" y="7345"/>
                  </a:lnTo>
                  <a:lnTo>
                    <a:pt x="144018" y="0"/>
                  </a:lnTo>
                  <a:lnTo>
                    <a:pt x="189524" y="7345"/>
                  </a:lnTo>
                  <a:lnTo>
                    <a:pt x="229057" y="27797"/>
                  </a:lnTo>
                  <a:lnTo>
                    <a:pt x="260238" y="58978"/>
                  </a:lnTo>
                  <a:lnTo>
                    <a:pt x="280690" y="98511"/>
                  </a:lnTo>
                  <a:lnTo>
                    <a:pt x="288036" y="144018"/>
                  </a:lnTo>
                  <a:lnTo>
                    <a:pt x="280690" y="189524"/>
                  </a:lnTo>
                  <a:lnTo>
                    <a:pt x="260238" y="229057"/>
                  </a:lnTo>
                  <a:lnTo>
                    <a:pt x="229057" y="260238"/>
                  </a:lnTo>
                  <a:lnTo>
                    <a:pt x="189524" y="280690"/>
                  </a:lnTo>
                  <a:lnTo>
                    <a:pt x="144018" y="288035"/>
                  </a:lnTo>
                  <a:lnTo>
                    <a:pt x="98496" y="280690"/>
                  </a:lnTo>
                  <a:lnTo>
                    <a:pt x="58962" y="260238"/>
                  </a:lnTo>
                  <a:lnTo>
                    <a:pt x="27786" y="229057"/>
                  </a:lnTo>
                  <a:lnTo>
                    <a:pt x="7342" y="189524"/>
                  </a:lnTo>
                  <a:lnTo>
                    <a:pt x="0" y="144018"/>
                  </a:lnTo>
                  <a:close/>
                </a:path>
              </a:pathLst>
            </a:custGeom>
            <a:ln w="76199">
              <a:solidFill>
                <a:srgbClr val="F49311"/>
              </a:solidFill>
            </a:ln>
          </p:spPr>
          <p:txBody>
            <a:bodyPr wrap="square" lIns="0" tIns="0" rIns="0" bIns="0" rtlCol="0"/>
            <a:lstStyle/>
            <a:p>
              <a:endParaRPr/>
            </a:p>
          </p:txBody>
        </p:sp>
        <p:sp>
          <p:nvSpPr>
            <p:cNvPr id="38" name="object 14"/>
            <p:cNvSpPr/>
            <p:nvPr/>
          </p:nvSpPr>
          <p:spPr>
            <a:xfrm>
              <a:off x="1094232" y="1821179"/>
              <a:ext cx="288290" cy="288290"/>
            </a:xfrm>
            <a:custGeom>
              <a:avLst/>
              <a:gdLst/>
              <a:ahLst/>
              <a:cxnLst/>
              <a:rect l="l" t="t" r="r" b="b"/>
              <a:pathLst>
                <a:path w="288290" h="288289">
                  <a:moveTo>
                    <a:pt x="144018" y="0"/>
                  </a:moveTo>
                  <a:lnTo>
                    <a:pt x="98496" y="7345"/>
                  </a:lnTo>
                  <a:lnTo>
                    <a:pt x="58962" y="27797"/>
                  </a:lnTo>
                  <a:lnTo>
                    <a:pt x="27786" y="58978"/>
                  </a:lnTo>
                  <a:lnTo>
                    <a:pt x="7342" y="98511"/>
                  </a:lnTo>
                  <a:lnTo>
                    <a:pt x="0" y="144018"/>
                  </a:lnTo>
                  <a:lnTo>
                    <a:pt x="7342" y="189524"/>
                  </a:lnTo>
                  <a:lnTo>
                    <a:pt x="27786" y="229057"/>
                  </a:lnTo>
                  <a:lnTo>
                    <a:pt x="58962" y="260238"/>
                  </a:lnTo>
                  <a:lnTo>
                    <a:pt x="98496" y="280690"/>
                  </a:lnTo>
                  <a:lnTo>
                    <a:pt x="144018" y="288035"/>
                  </a:lnTo>
                  <a:lnTo>
                    <a:pt x="189524" y="280690"/>
                  </a:lnTo>
                  <a:lnTo>
                    <a:pt x="229057" y="260238"/>
                  </a:lnTo>
                  <a:lnTo>
                    <a:pt x="260238" y="229057"/>
                  </a:lnTo>
                  <a:lnTo>
                    <a:pt x="280690" y="189524"/>
                  </a:lnTo>
                  <a:lnTo>
                    <a:pt x="288036" y="144018"/>
                  </a:lnTo>
                  <a:lnTo>
                    <a:pt x="280690" y="98511"/>
                  </a:lnTo>
                  <a:lnTo>
                    <a:pt x="260238" y="58978"/>
                  </a:lnTo>
                  <a:lnTo>
                    <a:pt x="229057" y="27797"/>
                  </a:lnTo>
                  <a:lnTo>
                    <a:pt x="189524" y="7345"/>
                  </a:lnTo>
                  <a:lnTo>
                    <a:pt x="144018" y="0"/>
                  </a:lnTo>
                  <a:close/>
                </a:path>
              </a:pathLst>
            </a:custGeom>
            <a:solidFill>
              <a:srgbClr val="FFFFFF"/>
            </a:solidFill>
          </p:spPr>
          <p:txBody>
            <a:bodyPr wrap="square" lIns="0" tIns="0" rIns="0" bIns="0" rtlCol="0"/>
            <a:lstStyle/>
            <a:p>
              <a:endParaRPr/>
            </a:p>
          </p:txBody>
        </p:sp>
        <p:sp>
          <p:nvSpPr>
            <p:cNvPr id="39" name="object 15"/>
            <p:cNvSpPr/>
            <p:nvPr/>
          </p:nvSpPr>
          <p:spPr>
            <a:xfrm>
              <a:off x="1094232" y="1821179"/>
              <a:ext cx="288290" cy="288290"/>
            </a:xfrm>
            <a:custGeom>
              <a:avLst/>
              <a:gdLst/>
              <a:ahLst/>
              <a:cxnLst/>
              <a:rect l="l" t="t" r="r" b="b"/>
              <a:pathLst>
                <a:path w="288290" h="288289">
                  <a:moveTo>
                    <a:pt x="0" y="144018"/>
                  </a:moveTo>
                  <a:lnTo>
                    <a:pt x="7342" y="98511"/>
                  </a:lnTo>
                  <a:lnTo>
                    <a:pt x="27786" y="58978"/>
                  </a:lnTo>
                  <a:lnTo>
                    <a:pt x="58962" y="27797"/>
                  </a:lnTo>
                  <a:lnTo>
                    <a:pt x="98496" y="7345"/>
                  </a:lnTo>
                  <a:lnTo>
                    <a:pt x="144018" y="0"/>
                  </a:lnTo>
                  <a:lnTo>
                    <a:pt x="189524" y="7345"/>
                  </a:lnTo>
                  <a:lnTo>
                    <a:pt x="229057" y="27797"/>
                  </a:lnTo>
                  <a:lnTo>
                    <a:pt x="260238" y="58978"/>
                  </a:lnTo>
                  <a:lnTo>
                    <a:pt x="280690" y="98511"/>
                  </a:lnTo>
                  <a:lnTo>
                    <a:pt x="288036" y="144018"/>
                  </a:lnTo>
                  <a:lnTo>
                    <a:pt x="280690" y="189524"/>
                  </a:lnTo>
                  <a:lnTo>
                    <a:pt x="260238" y="229057"/>
                  </a:lnTo>
                  <a:lnTo>
                    <a:pt x="229057" y="260238"/>
                  </a:lnTo>
                  <a:lnTo>
                    <a:pt x="189524" y="280690"/>
                  </a:lnTo>
                  <a:lnTo>
                    <a:pt x="144018" y="288035"/>
                  </a:lnTo>
                  <a:lnTo>
                    <a:pt x="98496" y="280690"/>
                  </a:lnTo>
                  <a:lnTo>
                    <a:pt x="58962" y="260238"/>
                  </a:lnTo>
                  <a:lnTo>
                    <a:pt x="27786" y="229057"/>
                  </a:lnTo>
                  <a:lnTo>
                    <a:pt x="7342" y="189524"/>
                  </a:lnTo>
                  <a:lnTo>
                    <a:pt x="0" y="144018"/>
                  </a:lnTo>
                  <a:close/>
                </a:path>
              </a:pathLst>
            </a:custGeom>
            <a:ln w="76199">
              <a:solidFill>
                <a:srgbClr val="F49311"/>
              </a:solidFill>
            </a:ln>
          </p:spPr>
          <p:txBody>
            <a:bodyPr wrap="square" lIns="0" tIns="0" rIns="0" bIns="0" rtlCol="0"/>
            <a:lstStyle/>
            <a:p>
              <a:endParaRPr/>
            </a:p>
          </p:txBody>
        </p:sp>
        <p:sp>
          <p:nvSpPr>
            <p:cNvPr id="40" name="object 16"/>
            <p:cNvSpPr/>
            <p:nvPr/>
          </p:nvSpPr>
          <p:spPr>
            <a:xfrm>
              <a:off x="1094232" y="2427731"/>
              <a:ext cx="288290" cy="288290"/>
            </a:xfrm>
            <a:custGeom>
              <a:avLst/>
              <a:gdLst/>
              <a:ahLst/>
              <a:cxnLst/>
              <a:rect l="l" t="t" r="r" b="b"/>
              <a:pathLst>
                <a:path w="288290" h="288289">
                  <a:moveTo>
                    <a:pt x="144018" y="0"/>
                  </a:moveTo>
                  <a:lnTo>
                    <a:pt x="98496" y="7345"/>
                  </a:lnTo>
                  <a:lnTo>
                    <a:pt x="58962" y="27797"/>
                  </a:lnTo>
                  <a:lnTo>
                    <a:pt x="27786" y="58978"/>
                  </a:lnTo>
                  <a:lnTo>
                    <a:pt x="7342" y="98511"/>
                  </a:lnTo>
                  <a:lnTo>
                    <a:pt x="0" y="144018"/>
                  </a:lnTo>
                  <a:lnTo>
                    <a:pt x="7342" y="189524"/>
                  </a:lnTo>
                  <a:lnTo>
                    <a:pt x="27786" y="229057"/>
                  </a:lnTo>
                  <a:lnTo>
                    <a:pt x="58962" y="260238"/>
                  </a:lnTo>
                  <a:lnTo>
                    <a:pt x="98496" y="280690"/>
                  </a:lnTo>
                  <a:lnTo>
                    <a:pt x="144018" y="288035"/>
                  </a:lnTo>
                  <a:lnTo>
                    <a:pt x="189524" y="280690"/>
                  </a:lnTo>
                  <a:lnTo>
                    <a:pt x="229057" y="260238"/>
                  </a:lnTo>
                  <a:lnTo>
                    <a:pt x="260238" y="229057"/>
                  </a:lnTo>
                  <a:lnTo>
                    <a:pt x="280690" y="189524"/>
                  </a:lnTo>
                  <a:lnTo>
                    <a:pt x="288036" y="144018"/>
                  </a:lnTo>
                  <a:lnTo>
                    <a:pt x="280690" y="98511"/>
                  </a:lnTo>
                  <a:lnTo>
                    <a:pt x="260238" y="58978"/>
                  </a:lnTo>
                  <a:lnTo>
                    <a:pt x="229057" y="27797"/>
                  </a:lnTo>
                  <a:lnTo>
                    <a:pt x="189524" y="7345"/>
                  </a:lnTo>
                  <a:lnTo>
                    <a:pt x="144018" y="0"/>
                  </a:lnTo>
                  <a:close/>
                </a:path>
              </a:pathLst>
            </a:custGeom>
            <a:solidFill>
              <a:srgbClr val="FFFFFF"/>
            </a:solidFill>
          </p:spPr>
          <p:txBody>
            <a:bodyPr wrap="square" lIns="0" tIns="0" rIns="0" bIns="0" rtlCol="0"/>
            <a:lstStyle/>
            <a:p>
              <a:endParaRPr/>
            </a:p>
          </p:txBody>
        </p:sp>
        <p:sp>
          <p:nvSpPr>
            <p:cNvPr id="41" name="object 17"/>
            <p:cNvSpPr/>
            <p:nvPr/>
          </p:nvSpPr>
          <p:spPr>
            <a:xfrm>
              <a:off x="1094232" y="2427731"/>
              <a:ext cx="288290" cy="288290"/>
            </a:xfrm>
            <a:custGeom>
              <a:avLst/>
              <a:gdLst/>
              <a:ahLst/>
              <a:cxnLst/>
              <a:rect l="l" t="t" r="r" b="b"/>
              <a:pathLst>
                <a:path w="288290" h="288289">
                  <a:moveTo>
                    <a:pt x="0" y="144018"/>
                  </a:moveTo>
                  <a:lnTo>
                    <a:pt x="7342" y="98511"/>
                  </a:lnTo>
                  <a:lnTo>
                    <a:pt x="27786" y="58978"/>
                  </a:lnTo>
                  <a:lnTo>
                    <a:pt x="58962" y="27797"/>
                  </a:lnTo>
                  <a:lnTo>
                    <a:pt x="98496" y="7345"/>
                  </a:lnTo>
                  <a:lnTo>
                    <a:pt x="144018" y="0"/>
                  </a:lnTo>
                  <a:lnTo>
                    <a:pt x="189524" y="7345"/>
                  </a:lnTo>
                  <a:lnTo>
                    <a:pt x="229057" y="27797"/>
                  </a:lnTo>
                  <a:lnTo>
                    <a:pt x="260238" y="58978"/>
                  </a:lnTo>
                  <a:lnTo>
                    <a:pt x="280690" y="98511"/>
                  </a:lnTo>
                  <a:lnTo>
                    <a:pt x="288036" y="144018"/>
                  </a:lnTo>
                  <a:lnTo>
                    <a:pt x="280690" y="189524"/>
                  </a:lnTo>
                  <a:lnTo>
                    <a:pt x="260238" y="229057"/>
                  </a:lnTo>
                  <a:lnTo>
                    <a:pt x="229057" y="260238"/>
                  </a:lnTo>
                  <a:lnTo>
                    <a:pt x="189524" y="280690"/>
                  </a:lnTo>
                  <a:lnTo>
                    <a:pt x="144018" y="288035"/>
                  </a:lnTo>
                  <a:lnTo>
                    <a:pt x="98496" y="280690"/>
                  </a:lnTo>
                  <a:lnTo>
                    <a:pt x="58962" y="260238"/>
                  </a:lnTo>
                  <a:lnTo>
                    <a:pt x="27786" y="229057"/>
                  </a:lnTo>
                  <a:lnTo>
                    <a:pt x="7342" y="189524"/>
                  </a:lnTo>
                  <a:lnTo>
                    <a:pt x="0" y="144018"/>
                  </a:lnTo>
                  <a:close/>
                </a:path>
              </a:pathLst>
            </a:custGeom>
            <a:ln w="76199">
              <a:solidFill>
                <a:srgbClr val="F49311"/>
              </a:solidFill>
            </a:ln>
          </p:spPr>
          <p:txBody>
            <a:bodyPr wrap="square" lIns="0" tIns="0" rIns="0" bIns="0" rtlCol="0"/>
            <a:lstStyle/>
            <a:p>
              <a:endParaRPr/>
            </a:p>
          </p:txBody>
        </p:sp>
        <p:sp>
          <p:nvSpPr>
            <p:cNvPr id="42" name="object 18"/>
            <p:cNvSpPr/>
            <p:nvPr/>
          </p:nvSpPr>
          <p:spPr>
            <a:xfrm>
              <a:off x="1094232" y="3172967"/>
              <a:ext cx="288290" cy="288290"/>
            </a:xfrm>
            <a:custGeom>
              <a:avLst/>
              <a:gdLst/>
              <a:ahLst/>
              <a:cxnLst/>
              <a:rect l="l" t="t" r="r" b="b"/>
              <a:pathLst>
                <a:path w="288290" h="288289">
                  <a:moveTo>
                    <a:pt x="144018" y="0"/>
                  </a:moveTo>
                  <a:lnTo>
                    <a:pt x="98496" y="7345"/>
                  </a:lnTo>
                  <a:lnTo>
                    <a:pt x="58962" y="27797"/>
                  </a:lnTo>
                  <a:lnTo>
                    <a:pt x="27786" y="58978"/>
                  </a:lnTo>
                  <a:lnTo>
                    <a:pt x="7342" y="98511"/>
                  </a:lnTo>
                  <a:lnTo>
                    <a:pt x="0" y="144018"/>
                  </a:lnTo>
                  <a:lnTo>
                    <a:pt x="7342" y="189524"/>
                  </a:lnTo>
                  <a:lnTo>
                    <a:pt x="27786" y="229057"/>
                  </a:lnTo>
                  <a:lnTo>
                    <a:pt x="58962" y="260238"/>
                  </a:lnTo>
                  <a:lnTo>
                    <a:pt x="98496" y="280690"/>
                  </a:lnTo>
                  <a:lnTo>
                    <a:pt x="144018" y="288036"/>
                  </a:lnTo>
                  <a:lnTo>
                    <a:pt x="189524" y="280690"/>
                  </a:lnTo>
                  <a:lnTo>
                    <a:pt x="229057" y="260238"/>
                  </a:lnTo>
                  <a:lnTo>
                    <a:pt x="260238" y="229057"/>
                  </a:lnTo>
                  <a:lnTo>
                    <a:pt x="280690" y="189524"/>
                  </a:lnTo>
                  <a:lnTo>
                    <a:pt x="288036" y="144018"/>
                  </a:lnTo>
                  <a:lnTo>
                    <a:pt x="280690" y="98511"/>
                  </a:lnTo>
                  <a:lnTo>
                    <a:pt x="260238" y="58978"/>
                  </a:lnTo>
                  <a:lnTo>
                    <a:pt x="229057" y="27797"/>
                  </a:lnTo>
                  <a:lnTo>
                    <a:pt x="189524" y="7345"/>
                  </a:lnTo>
                  <a:lnTo>
                    <a:pt x="144018" y="0"/>
                  </a:lnTo>
                  <a:close/>
                </a:path>
              </a:pathLst>
            </a:custGeom>
            <a:solidFill>
              <a:srgbClr val="FFFFFF"/>
            </a:solidFill>
          </p:spPr>
          <p:txBody>
            <a:bodyPr wrap="square" lIns="0" tIns="0" rIns="0" bIns="0" rtlCol="0"/>
            <a:lstStyle/>
            <a:p>
              <a:endParaRPr/>
            </a:p>
          </p:txBody>
        </p:sp>
        <p:sp>
          <p:nvSpPr>
            <p:cNvPr id="43" name="object 19"/>
            <p:cNvSpPr/>
            <p:nvPr/>
          </p:nvSpPr>
          <p:spPr>
            <a:xfrm>
              <a:off x="1094232" y="3172967"/>
              <a:ext cx="288290" cy="288290"/>
            </a:xfrm>
            <a:custGeom>
              <a:avLst/>
              <a:gdLst/>
              <a:ahLst/>
              <a:cxnLst/>
              <a:rect l="l" t="t" r="r" b="b"/>
              <a:pathLst>
                <a:path w="288290" h="288289">
                  <a:moveTo>
                    <a:pt x="0" y="144018"/>
                  </a:moveTo>
                  <a:lnTo>
                    <a:pt x="7342" y="98511"/>
                  </a:lnTo>
                  <a:lnTo>
                    <a:pt x="27786" y="58978"/>
                  </a:lnTo>
                  <a:lnTo>
                    <a:pt x="58962" y="27797"/>
                  </a:lnTo>
                  <a:lnTo>
                    <a:pt x="98496" y="7345"/>
                  </a:lnTo>
                  <a:lnTo>
                    <a:pt x="144018" y="0"/>
                  </a:lnTo>
                  <a:lnTo>
                    <a:pt x="189524" y="7345"/>
                  </a:lnTo>
                  <a:lnTo>
                    <a:pt x="229057" y="27797"/>
                  </a:lnTo>
                  <a:lnTo>
                    <a:pt x="260238" y="58978"/>
                  </a:lnTo>
                  <a:lnTo>
                    <a:pt x="280690" y="98511"/>
                  </a:lnTo>
                  <a:lnTo>
                    <a:pt x="288036" y="144018"/>
                  </a:lnTo>
                  <a:lnTo>
                    <a:pt x="280690" y="189524"/>
                  </a:lnTo>
                  <a:lnTo>
                    <a:pt x="260238" y="229057"/>
                  </a:lnTo>
                  <a:lnTo>
                    <a:pt x="229057" y="260238"/>
                  </a:lnTo>
                  <a:lnTo>
                    <a:pt x="189524" y="280690"/>
                  </a:lnTo>
                  <a:lnTo>
                    <a:pt x="144018" y="288036"/>
                  </a:lnTo>
                  <a:lnTo>
                    <a:pt x="98496" y="280690"/>
                  </a:lnTo>
                  <a:lnTo>
                    <a:pt x="58962" y="260238"/>
                  </a:lnTo>
                  <a:lnTo>
                    <a:pt x="27786" y="229057"/>
                  </a:lnTo>
                  <a:lnTo>
                    <a:pt x="7342" y="189524"/>
                  </a:lnTo>
                  <a:lnTo>
                    <a:pt x="0" y="144018"/>
                  </a:lnTo>
                  <a:close/>
                </a:path>
              </a:pathLst>
            </a:custGeom>
            <a:ln w="76200">
              <a:solidFill>
                <a:srgbClr val="F49311"/>
              </a:solidFill>
            </a:ln>
          </p:spPr>
          <p:txBody>
            <a:bodyPr wrap="square" lIns="0" tIns="0" rIns="0" bIns="0" rtlCol="0"/>
            <a:lstStyle/>
            <a:p>
              <a:endParaRPr/>
            </a:p>
          </p:txBody>
        </p:sp>
      </p:grpSp>
      <p:sp>
        <p:nvSpPr>
          <p:cNvPr id="44" name="object 5"/>
          <p:cNvSpPr/>
          <p:nvPr/>
        </p:nvSpPr>
        <p:spPr>
          <a:xfrm>
            <a:off x="4648685" y="5447036"/>
            <a:ext cx="2057400" cy="277495"/>
          </a:xfrm>
          <a:custGeom>
            <a:avLst/>
            <a:gdLst/>
            <a:ahLst/>
            <a:cxnLst/>
            <a:rect l="l" t="t" r="r" b="b"/>
            <a:pathLst>
              <a:path w="2057400" h="277495">
                <a:moveTo>
                  <a:pt x="0" y="138683"/>
                </a:moveTo>
                <a:lnTo>
                  <a:pt x="7070" y="94853"/>
                </a:lnTo>
                <a:lnTo>
                  <a:pt x="26757" y="56784"/>
                </a:lnTo>
                <a:lnTo>
                  <a:pt x="56778" y="26761"/>
                </a:lnTo>
                <a:lnTo>
                  <a:pt x="94848" y="7071"/>
                </a:lnTo>
                <a:lnTo>
                  <a:pt x="138684" y="0"/>
                </a:lnTo>
                <a:lnTo>
                  <a:pt x="1918715" y="0"/>
                </a:lnTo>
                <a:lnTo>
                  <a:pt x="1962546" y="7071"/>
                </a:lnTo>
                <a:lnTo>
                  <a:pt x="2000615" y="26761"/>
                </a:lnTo>
                <a:lnTo>
                  <a:pt x="2030638" y="56784"/>
                </a:lnTo>
                <a:lnTo>
                  <a:pt x="2050328" y="94853"/>
                </a:lnTo>
                <a:lnTo>
                  <a:pt x="2057400" y="138683"/>
                </a:lnTo>
                <a:lnTo>
                  <a:pt x="2050328" y="182514"/>
                </a:lnTo>
                <a:lnTo>
                  <a:pt x="2030638" y="220583"/>
                </a:lnTo>
                <a:lnTo>
                  <a:pt x="2000615" y="250606"/>
                </a:lnTo>
                <a:lnTo>
                  <a:pt x="1962546" y="270296"/>
                </a:lnTo>
                <a:lnTo>
                  <a:pt x="1918715" y="277367"/>
                </a:lnTo>
                <a:lnTo>
                  <a:pt x="138684" y="277367"/>
                </a:lnTo>
                <a:lnTo>
                  <a:pt x="94848" y="270296"/>
                </a:lnTo>
                <a:lnTo>
                  <a:pt x="56778" y="250606"/>
                </a:lnTo>
                <a:lnTo>
                  <a:pt x="26757" y="220583"/>
                </a:lnTo>
                <a:lnTo>
                  <a:pt x="7070" y="182514"/>
                </a:lnTo>
                <a:lnTo>
                  <a:pt x="0" y="138683"/>
                </a:lnTo>
                <a:close/>
              </a:path>
            </a:pathLst>
          </a:custGeom>
          <a:ln w="19812">
            <a:solidFill>
              <a:srgbClr val="F49311"/>
            </a:solidFill>
          </a:ln>
        </p:spPr>
        <p:txBody>
          <a:bodyPr wrap="square" lIns="0" tIns="0" rIns="0" bIns="0" rtlCol="0"/>
          <a:lstStyle/>
          <a:p>
            <a:endParaRPr/>
          </a:p>
        </p:txBody>
      </p:sp>
      <p:pic>
        <p:nvPicPr>
          <p:cNvPr id="45" name="object 7"/>
          <p:cNvPicPr/>
          <p:nvPr/>
        </p:nvPicPr>
        <p:blipFill>
          <a:blip r:embed="rId2" cstate="print"/>
          <a:stretch>
            <a:fillRect/>
          </a:stretch>
        </p:blipFill>
        <p:spPr>
          <a:xfrm>
            <a:off x="3997733" y="5351229"/>
            <a:ext cx="508634" cy="524255"/>
          </a:xfrm>
          <a:prstGeom prst="rect">
            <a:avLst/>
          </a:prstGeom>
        </p:spPr>
      </p:pic>
      <p:sp>
        <p:nvSpPr>
          <p:cNvPr id="7" name="TextBox 6"/>
          <p:cNvSpPr txBox="1"/>
          <p:nvPr/>
        </p:nvSpPr>
        <p:spPr>
          <a:xfrm>
            <a:off x="7175367" y="199471"/>
            <a:ext cx="298480" cy="338554"/>
          </a:xfrm>
          <a:prstGeom prst="rect">
            <a:avLst/>
          </a:prstGeom>
          <a:noFill/>
        </p:spPr>
        <p:txBody>
          <a:bodyPr wrap="none" rtlCol="0">
            <a:spAutoFit/>
          </a:bodyPr>
          <a:lstStyle/>
          <a:p>
            <a:r>
              <a:rPr lang="ru-RU" sz="1600" b="1" dirty="0" smtClean="0">
                <a:latin typeface="Century Gothic" panose="020B0502020202020204" pitchFamily="34" charset="0"/>
              </a:rPr>
              <a:t>5</a:t>
            </a:r>
            <a:endParaRPr lang="ru-RU" sz="1600" b="1" dirty="0">
              <a:latin typeface="Century Gothic" panose="020B0502020202020204" pitchFamily="34" charset="0"/>
            </a:endParaRPr>
          </a:p>
        </p:txBody>
      </p:sp>
    </p:spTree>
    <p:extLst>
      <p:ext uri="{BB962C8B-B14F-4D97-AF65-F5344CB8AC3E}">
        <p14:creationId xmlns:p14="http://schemas.microsoft.com/office/powerpoint/2010/main" val="3000099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7046" y="209816"/>
            <a:ext cx="7055484" cy="1785425"/>
          </a:xfrm>
          <a:prstGeom prst="rect">
            <a:avLst/>
          </a:prstGeom>
        </p:spPr>
        <p:txBody>
          <a:bodyPr vert="horz" wrap="square" lIns="0" tIns="12065" rIns="0" bIns="0" rtlCol="0">
            <a:spAutoFit/>
          </a:bodyPr>
          <a:lstStyle/>
          <a:p>
            <a:pPr marR="5080" algn="r">
              <a:lnSpc>
                <a:spcPct val="100000"/>
              </a:lnSpc>
              <a:spcBef>
                <a:spcPts val="95"/>
              </a:spcBef>
            </a:pPr>
            <a:r>
              <a:rPr lang="ru-RU" sz="1600" b="1" spc="-5" dirty="0" smtClean="0">
                <a:latin typeface="Century Gothic" panose="020B0502020202020204" pitchFamily="34" charset="0"/>
                <a:cs typeface="Times New Roman"/>
              </a:rPr>
              <a:t>6</a:t>
            </a:r>
            <a:endParaRPr sz="1600" dirty="0">
              <a:latin typeface="Century Gothic" panose="020B0502020202020204" pitchFamily="34" charset="0"/>
              <a:cs typeface="Times New Roman"/>
            </a:endParaRPr>
          </a:p>
          <a:p>
            <a:pPr>
              <a:lnSpc>
                <a:spcPct val="100000"/>
              </a:lnSpc>
              <a:spcBef>
                <a:spcPts val="20"/>
              </a:spcBef>
            </a:pPr>
            <a:endParaRPr sz="1800" dirty="0">
              <a:latin typeface="Times New Roman"/>
              <a:cs typeface="Times New Roman"/>
            </a:endParaRPr>
          </a:p>
          <a:p>
            <a:pPr marL="132715" marR="135255" indent="322580" algn="ctr">
              <a:lnSpc>
                <a:spcPts val="2039"/>
              </a:lnSpc>
            </a:pPr>
            <a:r>
              <a:rPr sz="1600" b="1" u="sng" spc="-5" dirty="0">
                <a:solidFill>
                  <a:srgbClr val="964A7B"/>
                </a:solidFill>
                <a:latin typeface="Century Gothic" panose="020B0502020202020204" pitchFamily="34" charset="0"/>
                <a:cs typeface="Franklin Gothic Medium"/>
              </a:rPr>
              <a:t>ОСНОВНЫЕ ПОКАЗАТЕЛИ СОЦИАЛЬНО </a:t>
            </a:r>
            <a:r>
              <a:rPr sz="1600" b="1" u="sng" dirty="0">
                <a:solidFill>
                  <a:srgbClr val="964A7B"/>
                </a:solidFill>
                <a:latin typeface="Century Gothic" panose="020B0502020202020204" pitchFamily="34" charset="0"/>
                <a:cs typeface="Franklin Gothic Medium"/>
              </a:rPr>
              <a:t>– </a:t>
            </a:r>
            <a:r>
              <a:rPr sz="1600" b="1" u="sng" spc="-5" dirty="0">
                <a:solidFill>
                  <a:srgbClr val="964A7B"/>
                </a:solidFill>
                <a:latin typeface="Century Gothic" panose="020B0502020202020204" pitchFamily="34" charset="0"/>
                <a:cs typeface="Franklin Gothic Medium"/>
              </a:rPr>
              <a:t>ЭКОНОМИЧЕСКОГО </a:t>
            </a:r>
            <a:r>
              <a:rPr sz="1600" b="1" spc="-5" dirty="0">
                <a:solidFill>
                  <a:srgbClr val="964A7B"/>
                </a:solidFill>
                <a:latin typeface="Century Gothic" panose="020B0502020202020204" pitchFamily="34" charset="0"/>
                <a:cs typeface="Franklin Gothic Medium"/>
              </a:rPr>
              <a:t> </a:t>
            </a:r>
            <a:r>
              <a:rPr sz="1600" b="1" u="sng" spc="-5" dirty="0">
                <a:solidFill>
                  <a:srgbClr val="964A7B"/>
                </a:solidFill>
                <a:latin typeface="Century Gothic" panose="020B0502020202020204" pitchFamily="34" charset="0"/>
                <a:cs typeface="Franklin Gothic Medium"/>
              </a:rPr>
              <a:t>РАЗВИТИЯ </a:t>
            </a:r>
            <a:r>
              <a:rPr sz="1600" b="1" u="sng" spc="-5" dirty="0" smtClean="0">
                <a:solidFill>
                  <a:srgbClr val="964A7B"/>
                </a:solidFill>
                <a:latin typeface="Century Gothic" panose="020B0502020202020204" pitchFamily="34" charset="0"/>
                <a:cs typeface="Franklin Gothic Medium"/>
              </a:rPr>
              <a:t>ГОРОД</a:t>
            </a:r>
            <a:r>
              <a:rPr lang="ru-RU" sz="1600" b="1" u="sng" spc="-5" dirty="0" smtClean="0">
                <a:solidFill>
                  <a:srgbClr val="964A7B"/>
                </a:solidFill>
                <a:latin typeface="Century Gothic" panose="020B0502020202020204" pitchFamily="34" charset="0"/>
                <a:cs typeface="Franklin Gothic Medium"/>
              </a:rPr>
              <a:t>А НЕВИННОМЫССК</a:t>
            </a:r>
            <a:endParaRPr sz="1600" b="1" dirty="0">
              <a:latin typeface="Century Gothic" panose="020B0502020202020204" pitchFamily="34" charset="0"/>
              <a:cs typeface="Franklin Gothic Medium"/>
            </a:endParaRPr>
          </a:p>
          <a:p>
            <a:pPr marL="12700" marR="10795" indent="449580" algn="just">
              <a:lnSpc>
                <a:spcPct val="95600"/>
              </a:lnSpc>
              <a:spcBef>
                <a:spcPts val="1600"/>
              </a:spcBef>
            </a:pPr>
            <a:r>
              <a:rPr lang="ru-RU" sz="1200" dirty="0">
                <a:latin typeface="Century Gothic" panose="020B0502020202020204" pitchFamily="34" charset="0"/>
              </a:rPr>
              <a:t>Согласно статистическим сведениям, численность населения города на 01 января 2021 г. составила 115,63 тыс. человек, что на 0,97 % меньше численности населения на 01 января 2020 </a:t>
            </a:r>
            <a:r>
              <a:rPr lang="ru-RU" sz="1200" dirty="0" smtClean="0">
                <a:latin typeface="Century Gothic" panose="020B0502020202020204" pitchFamily="34" charset="0"/>
              </a:rPr>
              <a:t>г.</a:t>
            </a:r>
            <a:endParaRPr sz="1200" dirty="0">
              <a:latin typeface="Century Gothic" panose="020B0502020202020204" pitchFamily="34" charset="0"/>
              <a:cs typeface="Times New Roman"/>
            </a:endParaRPr>
          </a:p>
        </p:txBody>
      </p:sp>
      <p:graphicFrame>
        <p:nvGraphicFramePr>
          <p:cNvPr id="3" name="object 3"/>
          <p:cNvGraphicFramePr>
            <a:graphicFrameLocks noGrp="1"/>
          </p:cNvGraphicFramePr>
          <p:nvPr>
            <p:extLst>
              <p:ext uri="{D42A27DB-BD31-4B8C-83A1-F6EECF244321}">
                <p14:modId xmlns:p14="http://schemas.microsoft.com/office/powerpoint/2010/main" val="3850500939"/>
              </p:ext>
            </p:extLst>
          </p:nvPr>
        </p:nvGraphicFramePr>
        <p:xfrm>
          <a:off x="309308" y="2085573"/>
          <a:ext cx="6950959" cy="2330423"/>
        </p:xfrm>
        <a:graphic>
          <a:graphicData uri="http://schemas.openxmlformats.org/drawingml/2006/table">
            <a:tbl>
              <a:tblPr firstRow="1" bandRow="1">
                <a:tableStyleId>{2D5ABB26-0587-4C30-8999-92F81FD0307C}</a:tableStyleId>
              </a:tblPr>
              <a:tblGrid>
                <a:gridCol w="2880987"/>
                <a:gridCol w="829322"/>
                <a:gridCol w="810767"/>
                <a:gridCol w="809625"/>
                <a:gridCol w="810761"/>
                <a:gridCol w="809497"/>
              </a:tblGrid>
              <a:tr h="233601">
                <a:tc>
                  <a:txBody>
                    <a:bodyPr/>
                    <a:lstStyle/>
                    <a:p>
                      <a:pPr>
                        <a:lnSpc>
                          <a:spcPct val="100000"/>
                        </a:lnSpc>
                      </a:pPr>
                      <a:endParaRPr sz="1000" dirty="0">
                        <a:latin typeface="Times New Roman"/>
                        <a:cs typeface="Times New Roman"/>
                      </a:endParaRPr>
                    </a:p>
                  </a:txBody>
                  <a:tcPr marL="0" marR="0" marT="0" marB="0">
                    <a:lnR w="6350">
                      <a:solidFill>
                        <a:srgbClr val="F2F2F2"/>
                      </a:solidFill>
                      <a:prstDash val="solid"/>
                    </a:lnR>
                    <a:solidFill>
                      <a:srgbClr val="4AACC5"/>
                    </a:solidFill>
                  </a:tcPr>
                </a:tc>
                <a:tc rowSpan="4">
                  <a:txBody>
                    <a:bodyPr/>
                    <a:lstStyle/>
                    <a:p>
                      <a:pPr marL="201930" marR="82550" indent="-113030">
                        <a:lnSpc>
                          <a:spcPts val="1400"/>
                        </a:lnSpc>
                        <a:spcBef>
                          <a:spcPts val="800"/>
                        </a:spcBef>
                      </a:pPr>
                      <a:r>
                        <a:rPr sz="1050" b="1" spc="-5" dirty="0" smtClean="0">
                          <a:solidFill>
                            <a:srgbClr val="FFFFFF"/>
                          </a:solidFill>
                          <a:latin typeface="Century Gothic" panose="020B0502020202020204" pitchFamily="34" charset="0"/>
                          <a:cs typeface="Cambria"/>
                        </a:rPr>
                        <a:t>20</a:t>
                      </a:r>
                      <a:r>
                        <a:rPr lang="ru-RU" sz="1050" b="1" spc="-5" dirty="0" smtClean="0">
                          <a:solidFill>
                            <a:srgbClr val="FFFFFF"/>
                          </a:solidFill>
                          <a:latin typeface="Century Gothic" panose="020B0502020202020204" pitchFamily="34" charset="0"/>
                          <a:cs typeface="Cambria"/>
                        </a:rPr>
                        <a:t>20</a:t>
                      </a:r>
                      <a:r>
                        <a:rPr sz="1050" b="1" spc="-90" dirty="0" smtClean="0">
                          <a:solidFill>
                            <a:srgbClr val="FFFFFF"/>
                          </a:solidFill>
                          <a:latin typeface="Century Gothic" panose="020B0502020202020204" pitchFamily="34" charset="0"/>
                          <a:cs typeface="Cambria"/>
                        </a:rPr>
                        <a:t> </a:t>
                      </a:r>
                      <a:r>
                        <a:rPr sz="1050" b="1" spc="-5" dirty="0">
                          <a:solidFill>
                            <a:srgbClr val="FFFFFF"/>
                          </a:solidFill>
                          <a:latin typeface="Century Gothic" panose="020B0502020202020204" pitchFamily="34" charset="0"/>
                          <a:cs typeface="Cambria"/>
                        </a:rPr>
                        <a:t>год  отчёт</a:t>
                      </a:r>
                      <a:endParaRPr sz="1050" dirty="0">
                        <a:latin typeface="Century Gothic" panose="020B0502020202020204" pitchFamily="34" charset="0"/>
                        <a:cs typeface="Cambria"/>
                      </a:endParaRPr>
                    </a:p>
                  </a:txBody>
                  <a:tcPr marL="0" marR="0" marT="101600" marB="0">
                    <a:lnL w="6350">
                      <a:solidFill>
                        <a:srgbClr val="F2F2F2"/>
                      </a:solidFill>
                      <a:prstDash val="solid"/>
                    </a:lnL>
                    <a:lnR w="6350">
                      <a:solidFill>
                        <a:srgbClr val="F2F2F2"/>
                      </a:solidFill>
                      <a:prstDash val="solid"/>
                    </a:lnR>
                    <a:solidFill>
                      <a:srgbClr val="4AACC5"/>
                    </a:solidFill>
                  </a:tcPr>
                </a:tc>
                <a:tc rowSpan="4">
                  <a:txBody>
                    <a:bodyPr/>
                    <a:lstStyle/>
                    <a:p>
                      <a:pPr marL="138430" marR="73025" indent="-58419">
                        <a:lnSpc>
                          <a:spcPts val="1400"/>
                        </a:lnSpc>
                        <a:spcBef>
                          <a:spcPts val="800"/>
                        </a:spcBef>
                      </a:pPr>
                      <a:r>
                        <a:rPr sz="1050" b="1" spc="-5" dirty="0" smtClean="0">
                          <a:solidFill>
                            <a:srgbClr val="FFFFFF"/>
                          </a:solidFill>
                          <a:latin typeface="Century Gothic" panose="020B0502020202020204" pitchFamily="34" charset="0"/>
                          <a:cs typeface="Cambria"/>
                        </a:rPr>
                        <a:t>202</a:t>
                      </a:r>
                      <a:r>
                        <a:rPr lang="ru-RU" sz="1050" b="1" spc="-5" dirty="0" smtClean="0">
                          <a:solidFill>
                            <a:srgbClr val="FFFFFF"/>
                          </a:solidFill>
                          <a:latin typeface="Century Gothic" panose="020B0502020202020204" pitchFamily="34" charset="0"/>
                          <a:cs typeface="Cambria"/>
                        </a:rPr>
                        <a:t>1</a:t>
                      </a:r>
                      <a:r>
                        <a:rPr sz="1050" b="1" spc="-90" dirty="0" smtClean="0">
                          <a:solidFill>
                            <a:srgbClr val="FFFFFF"/>
                          </a:solidFill>
                          <a:latin typeface="Century Gothic" panose="020B0502020202020204" pitchFamily="34" charset="0"/>
                          <a:cs typeface="Cambria"/>
                        </a:rPr>
                        <a:t> </a:t>
                      </a:r>
                      <a:r>
                        <a:rPr sz="1050" b="1" spc="-5" dirty="0">
                          <a:solidFill>
                            <a:srgbClr val="FFFFFF"/>
                          </a:solidFill>
                          <a:latin typeface="Century Gothic" panose="020B0502020202020204" pitchFamily="34" charset="0"/>
                          <a:cs typeface="Cambria"/>
                        </a:rPr>
                        <a:t>год  оценка</a:t>
                      </a:r>
                      <a:endParaRPr sz="1050" dirty="0">
                        <a:latin typeface="Century Gothic" panose="020B0502020202020204" pitchFamily="34" charset="0"/>
                        <a:cs typeface="Cambria"/>
                      </a:endParaRPr>
                    </a:p>
                  </a:txBody>
                  <a:tcPr marL="0" marR="0" marT="101600" marB="0">
                    <a:lnL w="6350">
                      <a:solidFill>
                        <a:srgbClr val="F2F2F2"/>
                      </a:solidFill>
                      <a:prstDash val="solid"/>
                    </a:lnL>
                    <a:lnR w="6350">
                      <a:solidFill>
                        <a:srgbClr val="F2F2F2"/>
                      </a:solidFill>
                      <a:prstDash val="solid"/>
                    </a:lnR>
                    <a:solidFill>
                      <a:srgbClr val="4AACC5"/>
                    </a:solidFill>
                  </a:tcPr>
                </a:tc>
                <a:tc rowSpan="2">
                  <a:txBody>
                    <a:bodyPr/>
                    <a:lstStyle/>
                    <a:p>
                      <a:pPr marL="78740">
                        <a:lnSpc>
                          <a:spcPct val="100000"/>
                        </a:lnSpc>
                        <a:spcBef>
                          <a:spcPts val="370"/>
                        </a:spcBef>
                      </a:pPr>
                      <a:r>
                        <a:rPr sz="1050" b="1" spc="-5" dirty="0" smtClean="0">
                          <a:solidFill>
                            <a:srgbClr val="FFFFFF"/>
                          </a:solidFill>
                          <a:latin typeface="Century Gothic" panose="020B0502020202020204" pitchFamily="34" charset="0"/>
                          <a:cs typeface="Cambria"/>
                        </a:rPr>
                        <a:t>202</a:t>
                      </a:r>
                      <a:r>
                        <a:rPr lang="ru-RU" sz="1050" b="1" spc="-5" dirty="0" smtClean="0">
                          <a:solidFill>
                            <a:srgbClr val="FFFFFF"/>
                          </a:solidFill>
                          <a:latin typeface="Century Gothic" panose="020B0502020202020204" pitchFamily="34" charset="0"/>
                          <a:cs typeface="Cambria"/>
                        </a:rPr>
                        <a:t>2</a:t>
                      </a:r>
                      <a:r>
                        <a:rPr sz="1050" b="1" spc="-100" dirty="0" smtClean="0">
                          <a:solidFill>
                            <a:srgbClr val="FFFFFF"/>
                          </a:solidFill>
                          <a:latin typeface="Century Gothic" panose="020B0502020202020204" pitchFamily="34" charset="0"/>
                          <a:cs typeface="Cambria"/>
                        </a:rPr>
                        <a:t> </a:t>
                      </a:r>
                      <a:r>
                        <a:rPr sz="1050" b="1" spc="-5" dirty="0">
                          <a:solidFill>
                            <a:srgbClr val="FFFFFF"/>
                          </a:solidFill>
                          <a:latin typeface="Century Gothic" panose="020B0502020202020204" pitchFamily="34" charset="0"/>
                          <a:cs typeface="Cambria"/>
                        </a:rPr>
                        <a:t>год</a:t>
                      </a:r>
                      <a:endParaRPr sz="1050" dirty="0">
                        <a:latin typeface="Century Gothic" panose="020B0502020202020204" pitchFamily="34" charset="0"/>
                        <a:cs typeface="Cambria"/>
                      </a:endParaRPr>
                    </a:p>
                  </a:txBody>
                  <a:tcPr marL="0" marR="0" marT="46990" marB="0">
                    <a:lnL w="6350">
                      <a:solidFill>
                        <a:srgbClr val="F2F2F2"/>
                      </a:solidFill>
                      <a:prstDash val="solid"/>
                    </a:lnL>
                    <a:lnR w="6350">
                      <a:solidFill>
                        <a:srgbClr val="F2F2F2"/>
                      </a:solidFill>
                      <a:prstDash val="solid"/>
                    </a:lnR>
                    <a:lnB w="6350">
                      <a:solidFill>
                        <a:srgbClr val="F2F2F2"/>
                      </a:solidFill>
                      <a:prstDash val="solid"/>
                    </a:lnB>
                    <a:solidFill>
                      <a:srgbClr val="4AACC5"/>
                    </a:solidFill>
                  </a:tcPr>
                </a:tc>
                <a:tc rowSpan="2">
                  <a:txBody>
                    <a:bodyPr/>
                    <a:lstStyle/>
                    <a:p>
                      <a:pPr marL="80010">
                        <a:lnSpc>
                          <a:spcPct val="100000"/>
                        </a:lnSpc>
                        <a:spcBef>
                          <a:spcPts val="370"/>
                        </a:spcBef>
                      </a:pPr>
                      <a:r>
                        <a:rPr sz="1050" b="1" spc="-5" dirty="0" smtClean="0">
                          <a:solidFill>
                            <a:srgbClr val="FFFFFF"/>
                          </a:solidFill>
                          <a:latin typeface="Century Gothic" panose="020B0502020202020204" pitchFamily="34" charset="0"/>
                          <a:cs typeface="Cambria"/>
                        </a:rPr>
                        <a:t>202</a:t>
                      </a:r>
                      <a:r>
                        <a:rPr lang="ru-RU" sz="1050" b="1" spc="-5" dirty="0" smtClean="0">
                          <a:solidFill>
                            <a:srgbClr val="FFFFFF"/>
                          </a:solidFill>
                          <a:latin typeface="Century Gothic" panose="020B0502020202020204" pitchFamily="34" charset="0"/>
                          <a:cs typeface="Cambria"/>
                        </a:rPr>
                        <a:t>3</a:t>
                      </a:r>
                      <a:r>
                        <a:rPr sz="1050" b="1" spc="-100" dirty="0" smtClean="0">
                          <a:solidFill>
                            <a:srgbClr val="FFFFFF"/>
                          </a:solidFill>
                          <a:latin typeface="Century Gothic" panose="020B0502020202020204" pitchFamily="34" charset="0"/>
                          <a:cs typeface="Cambria"/>
                        </a:rPr>
                        <a:t> </a:t>
                      </a:r>
                      <a:r>
                        <a:rPr sz="1050" b="1" spc="-5" dirty="0">
                          <a:solidFill>
                            <a:srgbClr val="FFFFFF"/>
                          </a:solidFill>
                          <a:latin typeface="Century Gothic" panose="020B0502020202020204" pitchFamily="34" charset="0"/>
                          <a:cs typeface="Cambria"/>
                        </a:rPr>
                        <a:t>год</a:t>
                      </a:r>
                      <a:endParaRPr sz="1050" dirty="0">
                        <a:latin typeface="Century Gothic" panose="020B0502020202020204" pitchFamily="34" charset="0"/>
                        <a:cs typeface="Cambria"/>
                      </a:endParaRPr>
                    </a:p>
                  </a:txBody>
                  <a:tcPr marL="0" marR="0" marT="46990" marB="0">
                    <a:lnL w="6350">
                      <a:solidFill>
                        <a:srgbClr val="F2F2F2"/>
                      </a:solidFill>
                      <a:prstDash val="solid"/>
                    </a:lnL>
                    <a:lnR w="6350">
                      <a:solidFill>
                        <a:srgbClr val="F2F2F2"/>
                      </a:solidFill>
                      <a:prstDash val="solid"/>
                    </a:lnR>
                    <a:lnB w="6350">
                      <a:solidFill>
                        <a:srgbClr val="F2F2F2"/>
                      </a:solidFill>
                      <a:prstDash val="solid"/>
                    </a:lnB>
                    <a:solidFill>
                      <a:srgbClr val="4AACC5"/>
                    </a:solidFill>
                  </a:tcPr>
                </a:tc>
                <a:tc rowSpan="2">
                  <a:txBody>
                    <a:bodyPr/>
                    <a:lstStyle/>
                    <a:p>
                      <a:pPr marL="78740">
                        <a:lnSpc>
                          <a:spcPct val="100000"/>
                        </a:lnSpc>
                        <a:spcBef>
                          <a:spcPts val="370"/>
                        </a:spcBef>
                      </a:pPr>
                      <a:r>
                        <a:rPr sz="1050" b="1" spc="-5" dirty="0" smtClean="0">
                          <a:solidFill>
                            <a:srgbClr val="FFFFFF"/>
                          </a:solidFill>
                          <a:latin typeface="Century Gothic" panose="020B0502020202020204" pitchFamily="34" charset="0"/>
                          <a:cs typeface="Cambria"/>
                        </a:rPr>
                        <a:t>202</a:t>
                      </a:r>
                      <a:r>
                        <a:rPr lang="ru-RU" sz="1050" b="1" spc="-5" dirty="0" smtClean="0">
                          <a:solidFill>
                            <a:srgbClr val="FFFFFF"/>
                          </a:solidFill>
                          <a:latin typeface="Century Gothic" panose="020B0502020202020204" pitchFamily="34" charset="0"/>
                          <a:cs typeface="Cambria"/>
                        </a:rPr>
                        <a:t>4</a:t>
                      </a:r>
                      <a:r>
                        <a:rPr sz="1050" b="1" spc="-100" dirty="0" smtClean="0">
                          <a:solidFill>
                            <a:srgbClr val="FFFFFF"/>
                          </a:solidFill>
                          <a:latin typeface="Century Gothic" panose="020B0502020202020204" pitchFamily="34" charset="0"/>
                          <a:cs typeface="Cambria"/>
                        </a:rPr>
                        <a:t> </a:t>
                      </a:r>
                      <a:r>
                        <a:rPr sz="1050" b="1" spc="-5" dirty="0">
                          <a:solidFill>
                            <a:srgbClr val="FFFFFF"/>
                          </a:solidFill>
                          <a:latin typeface="Century Gothic" panose="020B0502020202020204" pitchFamily="34" charset="0"/>
                          <a:cs typeface="Cambria"/>
                        </a:rPr>
                        <a:t>год</a:t>
                      </a:r>
                      <a:endParaRPr sz="1050" dirty="0">
                        <a:latin typeface="Century Gothic" panose="020B0502020202020204" pitchFamily="34" charset="0"/>
                        <a:cs typeface="Cambria"/>
                      </a:endParaRPr>
                    </a:p>
                  </a:txBody>
                  <a:tcPr marL="0" marR="0" marT="46990" marB="0">
                    <a:lnL w="6350">
                      <a:solidFill>
                        <a:srgbClr val="F2F2F2"/>
                      </a:solidFill>
                      <a:prstDash val="solid"/>
                    </a:lnL>
                    <a:lnB w="6350">
                      <a:solidFill>
                        <a:srgbClr val="F2F2F2"/>
                      </a:solidFill>
                      <a:prstDash val="solid"/>
                    </a:lnB>
                    <a:solidFill>
                      <a:srgbClr val="4AACC5"/>
                    </a:solidFill>
                  </a:tcPr>
                </a:tc>
              </a:tr>
              <a:tr h="150172">
                <a:tc rowSpan="2">
                  <a:txBody>
                    <a:bodyPr/>
                    <a:lstStyle/>
                    <a:p>
                      <a:pPr marL="454025">
                        <a:lnSpc>
                          <a:spcPts val="1290"/>
                        </a:lnSpc>
                      </a:pPr>
                      <a:r>
                        <a:rPr sz="1050" b="1" spc="-5" dirty="0">
                          <a:solidFill>
                            <a:srgbClr val="FFFFFF"/>
                          </a:solidFill>
                          <a:latin typeface="Century Gothic" panose="020B0502020202020204" pitchFamily="34" charset="0"/>
                          <a:cs typeface="Cambria"/>
                        </a:rPr>
                        <a:t>Наименование</a:t>
                      </a:r>
                      <a:r>
                        <a:rPr sz="1050" b="1" spc="-50" dirty="0">
                          <a:solidFill>
                            <a:srgbClr val="FFFFFF"/>
                          </a:solidFill>
                          <a:latin typeface="Century Gothic" panose="020B0502020202020204" pitchFamily="34" charset="0"/>
                          <a:cs typeface="Cambria"/>
                        </a:rPr>
                        <a:t> </a:t>
                      </a:r>
                      <a:r>
                        <a:rPr sz="1050" b="1" spc="-5" dirty="0">
                          <a:solidFill>
                            <a:srgbClr val="FFFFFF"/>
                          </a:solidFill>
                          <a:latin typeface="Century Gothic" panose="020B0502020202020204" pitchFamily="34" charset="0"/>
                          <a:cs typeface="Cambria"/>
                        </a:rPr>
                        <a:t>показателя</a:t>
                      </a:r>
                      <a:endParaRPr sz="1050" dirty="0">
                        <a:latin typeface="Century Gothic" panose="020B0502020202020204" pitchFamily="34" charset="0"/>
                        <a:cs typeface="Cambria"/>
                      </a:endParaRPr>
                    </a:p>
                  </a:txBody>
                  <a:tcPr marL="0" marR="0" marT="0" marB="0">
                    <a:lnR w="6350">
                      <a:solidFill>
                        <a:srgbClr val="F2F2F2"/>
                      </a:solidFill>
                      <a:prstDash val="solid"/>
                    </a:lnR>
                    <a:solidFill>
                      <a:srgbClr val="4AACC5"/>
                    </a:solidFill>
                  </a:tcPr>
                </a:tc>
                <a:tc vMerge="1">
                  <a:txBody>
                    <a:bodyPr/>
                    <a:lstStyle/>
                    <a:p>
                      <a:endParaRPr/>
                    </a:p>
                  </a:txBody>
                  <a:tcPr marL="0" marR="0" marT="101600" marB="0">
                    <a:lnL w="6350">
                      <a:solidFill>
                        <a:srgbClr val="F2F2F2"/>
                      </a:solidFill>
                      <a:prstDash val="solid"/>
                    </a:lnL>
                    <a:lnR w="6350">
                      <a:solidFill>
                        <a:srgbClr val="F2F2F2"/>
                      </a:solidFill>
                      <a:prstDash val="solid"/>
                    </a:lnR>
                    <a:solidFill>
                      <a:srgbClr val="4AACC5"/>
                    </a:solidFill>
                  </a:tcPr>
                </a:tc>
                <a:tc vMerge="1">
                  <a:txBody>
                    <a:bodyPr/>
                    <a:lstStyle/>
                    <a:p>
                      <a:endParaRPr/>
                    </a:p>
                  </a:txBody>
                  <a:tcPr marL="0" marR="0" marT="101600" marB="0">
                    <a:lnL w="6350">
                      <a:solidFill>
                        <a:srgbClr val="F2F2F2"/>
                      </a:solidFill>
                      <a:prstDash val="solid"/>
                    </a:lnL>
                    <a:lnR w="6350">
                      <a:solidFill>
                        <a:srgbClr val="F2F2F2"/>
                      </a:solidFill>
                      <a:prstDash val="solid"/>
                    </a:lnR>
                    <a:solidFill>
                      <a:srgbClr val="4AACC5"/>
                    </a:solidFill>
                  </a:tcPr>
                </a:tc>
                <a:tc vMerge="1">
                  <a:txBody>
                    <a:bodyPr/>
                    <a:lstStyle/>
                    <a:p>
                      <a:endParaRPr/>
                    </a:p>
                  </a:txBody>
                  <a:tcPr marL="0" marR="0" marT="46990" marB="0">
                    <a:lnL w="6350">
                      <a:solidFill>
                        <a:srgbClr val="F2F2F2"/>
                      </a:solidFill>
                      <a:prstDash val="solid"/>
                    </a:lnL>
                    <a:lnR w="6350">
                      <a:solidFill>
                        <a:srgbClr val="F2F2F2"/>
                      </a:solidFill>
                      <a:prstDash val="solid"/>
                    </a:lnR>
                    <a:lnB w="6350">
                      <a:solidFill>
                        <a:srgbClr val="F2F2F2"/>
                      </a:solidFill>
                      <a:prstDash val="solid"/>
                    </a:lnB>
                    <a:solidFill>
                      <a:srgbClr val="4AACC5"/>
                    </a:solidFill>
                  </a:tcPr>
                </a:tc>
                <a:tc vMerge="1">
                  <a:txBody>
                    <a:bodyPr/>
                    <a:lstStyle/>
                    <a:p>
                      <a:endParaRPr/>
                    </a:p>
                  </a:txBody>
                  <a:tcPr marL="0" marR="0" marT="46990" marB="0">
                    <a:lnL w="6350">
                      <a:solidFill>
                        <a:srgbClr val="F2F2F2"/>
                      </a:solidFill>
                      <a:prstDash val="solid"/>
                    </a:lnL>
                    <a:lnR w="6350">
                      <a:solidFill>
                        <a:srgbClr val="F2F2F2"/>
                      </a:solidFill>
                      <a:prstDash val="solid"/>
                    </a:lnR>
                    <a:lnB w="6350">
                      <a:solidFill>
                        <a:srgbClr val="F2F2F2"/>
                      </a:solidFill>
                      <a:prstDash val="solid"/>
                    </a:lnB>
                    <a:solidFill>
                      <a:srgbClr val="4AACC5"/>
                    </a:solidFill>
                  </a:tcPr>
                </a:tc>
                <a:tc vMerge="1">
                  <a:txBody>
                    <a:bodyPr/>
                    <a:lstStyle/>
                    <a:p>
                      <a:endParaRPr/>
                    </a:p>
                  </a:txBody>
                  <a:tcPr marL="0" marR="0" marT="46990" marB="0">
                    <a:lnL w="6350">
                      <a:solidFill>
                        <a:srgbClr val="F2F2F2"/>
                      </a:solidFill>
                      <a:prstDash val="solid"/>
                    </a:lnL>
                    <a:lnB w="6350">
                      <a:solidFill>
                        <a:srgbClr val="F2F2F2"/>
                      </a:solidFill>
                      <a:prstDash val="solid"/>
                    </a:lnB>
                    <a:solidFill>
                      <a:srgbClr val="4AACC5"/>
                    </a:solidFill>
                  </a:tcPr>
                </a:tc>
              </a:tr>
              <a:tr h="66743">
                <a:tc vMerge="1">
                  <a:txBody>
                    <a:bodyPr/>
                    <a:lstStyle/>
                    <a:p>
                      <a:endParaRPr/>
                    </a:p>
                  </a:txBody>
                  <a:tcPr marL="0" marR="0" marT="0" marB="0">
                    <a:lnR w="6350">
                      <a:solidFill>
                        <a:srgbClr val="F2F2F2"/>
                      </a:solidFill>
                      <a:prstDash val="solid"/>
                    </a:lnR>
                    <a:solidFill>
                      <a:srgbClr val="4AACC5"/>
                    </a:solidFill>
                  </a:tcPr>
                </a:tc>
                <a:tc vMerge="1">
                  <a:txBody>
                    <a:bodyPr/>
                    <a:lstStyle/>
                    <a:p>
                      <a:endParaRPr/>
                    </a:p>
                  </a:txBody>
                  <a:tcPr marL="0" marR="0" marT="101600" marB="0">
                    <a:lnL w="6350">
                      <a:solidFill>
                        <a:srgbClr val="F2F2F2"/>
                      </a:solidFill>
                      <a:prstDash val="solid"/>
                    </a:lnL>
                    <a:lnR w="6350">
                      <a:solidFill>
                        <a:srgbClr val="F2F2F2"/>
                      </a:solidFill>
                      <a:prstDash val="solid"/>
                    </a:lnR>
                    <a:solidFill>
                      <a:srgbClr val="4AACC5"/>
                    </a:solidFill>
                  </a:tcPr>
                </a:tc>
                <a:tc vMerge="1">
                  <a:txBody>
                    <a:bodyPr/>
                    <a:lstStyle/>
                    <a:p>
                      <a:endParaRPr/>
                    </a:p>
                  </a:txBody>
                  <a:tcPr marL="0" marR="0" marT="101600" marB="0">
                    <a:lnL w="6350">
                      <a:solidFill>
                        <a:srgbClr val="F2F2F2"/>
                      </a:solidFill>
                      <a:prstDash val="solid"/>
                    </a:lnL>
                    <a:lnR w="6350">
                      <a:solidFill>
                        <a:srgbClr val="F2F2F2"/>
                      </a:solidFill>
                      <a:prstDash val="solid"/>
                    </a:lnR>
                    <a:solidFill>
                      <a:srgbClr val="4AACC5"/>
                    </a:solidFill>
                  </a:tcPr>
                </a:tc>
                <a:tc rowSpan="2" gridSpan="3">
                  <a:txBody>
                    <a:bodyPr/>
                    <a:lstStyle/>
                    <a:p>
                      <a:pPr algn="ctr">
                        <a:lnSpc>
                          <a:spcPct val="100000"/>
                        </a:lnSpc>
                        <a:spcBef>
                          <a:spcPts val="100"/>
                        </a:spcBef>
                      </a:pPr>
                      <a:r>
                        <a:rPr sz="1050" b="1" spc="-5" dirty="0">
                          <a:solidFill>
                            <a:srgbClr val="FFFFFF"/>
                          </a:solidFill>
                          <a:latin typeface="Century Gothic" panose="020B0502020202020204" pitchFamily="34" charset="0"/>
                          <a:cs typeface="Cambria"/>
                        </a:rPr>
                        <a:t>прогноз</a:t>
                      </a:r>
                      <a:endParaRPr sz="1050" dirty="0">
                        <a:latin typeface="Century Gothic" panose="020B0502020202020204" pitchFamily="34" charset="0"/>
                        <a:cs typeface="Cambria"/>
                      </a:endParaRPr>
                    </a:p>
                  </a:txBody>
                  <a:tcPr marL="0" marR="0" marT="12700" marB="0">
                    <a:lnL w="6350">
                      <a:solidFill>
                        <a:srgbClr val="F2F2F2"/>
                      </a:solidFill>
                      <a:prstDash val="solid"/>
                    </a:lnL>
                    <a:lnT w="6350">
                      <a:solidFill>
                        <a:srgbClr val="F2F2F2"/>
                      </a:solidFill>
                      <a:prstDash val="solid"/>
                    </a:lnT>
                    <a:solidFill>
                      <a:srgbClr val="4AACC5"/>
                    </a:solidFill>
                  </a:tcPr>
                </a:tc>
                <a:tc rowSpan="2" hMerge="1">
                  <a:txBody>
                    <a:bodyPr/>
                    <a:lstStyle/>
                    <a:p>
                      <a:endParaRPr/>
                    </a:p>
                  </a:txBody>
                  <a:tcPr marL="0" marR="0" marT="0" marB="0"/>
                </a:tc>
                <a:tc rowSpan="2" hMerge="1">
                  <a:txBody>
                    <a:bodyPr/>
                    <a:lstStyle/>
                    <a:p>
                      <a:endParaRPr/>
                    </a:p>
                  </a:txBody>
                  <a:tcPr marL="0" marR="0" marT="0" marB="0"/>
                </a:tc>
              </a:tr>
              <a:tr h="143611">
                <a:tc>
                  <a:txBody>
                    <a:bodyPr/>
                    <a:lstStyle/>
                    <a:p>
                      <a:pPr>
                        <a:lnSpc>
                          <a:spcPct val="100000"/>
                        </a:lnSpc>
                      </a:pPr>
                      <a:endParaRPr sz="1050" dirty="0">
                        <a:latin typeface="Century Gothic" panose="020B0502020202020204" pitchFamily="34" charset="0"/>
                        <a:cs typeface="Times New Roman"/>
                      </a:endParaRPr>
                    </a:p>
                  </a:txBody>
                  <a:tcPr marL="0" marR="0" marT="0" marB="0">
                    <a:lnR w="6350">
                      <a:solidFill>
                        <a:srgbClr val="F2F2F2"/>
                      </a:solidFill>
                      <a:prstDash val="solid"/>
                    </a:lnR>
                    <a:solidFill>
                      <a:srgbClr val="4AACC5"/>
                    </a:solidFill>
                  </a:tcPr>
                </a:tc>
                <a:tc vMerge="1">
                  <a:txBody>
                    <a:bodyPr/>
                    <a:lstStyle/>
                    <a:p>
                      <a:endParaRPr/>
                    </a:p>
                  </a:txBody>
                  <a:tcPr marL="0" marR="0" marT="101600" marB="0">
                    <a:lnL w="6350">
                      <a:solidFill>
                        <a:srgbClr val="F2F2F2"/>
                      </a:solidFill>
                      <a:prstDash val="solid"/>
                    </a:lnL>
                    <a:lnR w="6350">
                      <a:solidFill>
                        <a:srgbClr val="F2F2F2"/>
                      </a:solidFill>
                      <a:prstDash val="solid"/>
                    </a:lnR>
                    <a:solidFill>
                      <a:srgbClr val="4AACC5"/>
                    </a:solidFill>
                  </a:tcPr>
                </a:tc>
                <a:tc vMerge="1">
                  <a:txBody>
                    <a:bodyPr/>
                    <a:lstStyle/>
                    <a:p>
                      <a:endParaRPr/>
                    </a:p>
                  </a:txBody>
                  <a:tcPr marL="0" marR="0" marT="101600" marB="0">
                    <a:lnL w="6350">
                      <a:solidFill>
                        <a:srgbClr val="F2F2F2"/>
                      </a:solidFill>
                      <a:prstDash val="solid"/>
                    </a:lnL>
                    <a:lnR w="6350">
                      <a:solidFill>
                        <a:srgbClr val="F2F2F2"/>
                      </a:solidFill>
                      <a:prstDash val="solid"/>
                    </a:lnR>
                    <a:solidFill>
                      <a:srgbClr val="4AACC5"/>
                    </a:solidFill>
                  </a:tcPr>
                </a:tc>
                <a:tc gridSpan="3" vMerge="1">
                  <a:txBody>
                    <a:bodyPr/>
                    <a:lstStyle/>
                    <a:p>
                      <a:endParaRPr/>
                    </a:p>
                  </a:txBody>
                  <a:tcPr marL="0" marR="0" marT="12700" marB="0">
                    <a:lnL w="6350">
                      <a:solidFill>
                        <a:srgbClr val="F2F2F2"/>
                      </a:solidFill>
                      <a:prstDash val="solid"/>
                    </a:lnL>
                    <a:lnT w="6350">
                      <a:solidFill>
                        <a:srgbClr val="F2F2F2"/>
                      </a:solidFill>
                      <a:prstDash val="solid"/>
                    </a:lnT>
                    <a:solidFill>
                      <a:srgbClr val="4AACC5"/>
                    </a:solidFill>
                  </a:tcPr>
                </a:tc>
                <a:tc hMerge="1" vMerge="1">
                  <a:txBody>
                    <a:bodyPr/>
                    <a:lstStyle/>
                    <a:p>
                      <a:endParaRPr/>
                    </a:p>
                  </a:txBody>
                  <a:tcPr marL="0" marR="0" marT="0" marB="0"/>
                </a:tc>
                <a:tc hMerge="1" vMerge="1">
                  <a:txBody>
                    <a:bodyPr/>
                    <a:lstStyle/>
                    <a:p>
                      <a:endParaRPr/>
                    </a:p>
                  </a:txBody>
                  <a:tcPr marL="0" marR="0" marT="0" marB="0"/>
                </a:tc>
              </a:tr>
              <a:tr h="450515">
                <a:tc>
                  <a:txBody>
                    <a:bodyPr/>
                    <a:lstStyle/>
                    <a:p>
                      <a:pPr marL="14604">
                        <a:lnSpc>
                          <a:spcPts val="1235"/>
                        </a:lnSpc>
                      </a:pPr>
                      <a:r>
                        <a:rPr sz="1050" spc="-5" dirty="0">
                          <a:latin typeface="Century Gothic" panose="020B0502020202020204" pitchFamily="34" charset="0"/>
                          <a:cs typeface="Cambria"/>
                        </a:rPr>
                        <a:t>Среднегодовая</a:t>
                      </a:r>
                      <a:r>
                        <a:rPr sz="1050" spc="-45" dirty="0">
                          <a:latin typeface="Century Gothic" panose="020B0502020202020204" pitchFamily="34" charset="0"/>
                          <a:cs typeface="Cambria"/>
                        </a:rPr>
                        <a:t> </a:t>
                      </a:r>
                      <a:r>
                        <a:rPr sz="1050" spc="-5" dirty="0">
                          <a:latin typeface="Century Gothic" panose="020B0502020202020204" pitchFamily="34" charset="0"/>
                          <a:cs typeface="Cambria"/>
                        </a:rPr>
                        <a:t>численность</a:t>
                      </a:r>
                      <a:endParaRPr sz="1050" dirty="0">
                        <a:latin typeface="Century Gothic" panose="020B0502020202020204" pitchFamily="34" charset="0"/>
                        <a:cs typeface="Cambria"/>
                      </a:endParaRPr>
                    </a:p>
                    <a:p>
                      <a:pPr marL="14604">
                        <a:lnSpc>
                          <a:spcPts val="1405"/>
                        </a:lnSpc>
                      </a:pPr>
                      <a:r>
                        <a:rPr sz="1050" spc="-5" dirty="0">
                          <a:latin typeface="Century Gothic" panose="020B0502020202020204" pitchFamily="34" charset="0"/>
                          <a:cs typeface="Cambria"/>
                        </a:rPr>
                        <a:t>населения, тыс.</a:t>
                      </a:r>
                      <a:r>
                        <a:rPr sz="1050" spc="-60" dirty="0">
                          <a:latin typeface="Century Gothic" panose="020B0502020202020204" pitchFamily="34" charset="0"/>
                          <a:cs typeface="Cambria"/>
                        </a:rPr>
                        <a:t> </a:t>
                      </a:r>
                      <a:r>
                        <a:rPr sz="1050" spc="-5" dirty="0">
                          <a:latin typeface="Century Gothic" panose="020B0502020202020204" pitchFamily="34" charset="0"/>
                          <a:cs typeface="Cambria"/>
                        </a:rPr>
                        <a:t>человек</a:t>
                      </a:r>
                      <a:endParaRPr sz="1050" dirty="0">
                        <a:latin typeface="Century Gothic" panose="020B0502020202020204" pitchFamily="34" charset="0"/>
                        <a:cs typeface="Cambria"/>
                      </a:endParaRPr>
                    </a:p>
                  </a:txBody>
                  <a:tcPr marL="0" marR="0" marT="0" marB="0">
                    <a:lnL w="6350">
                      <a:solidFill>
                        <a:srgbClr val="4AACC5"/>
                      </a:solidFill>
                      <a:prstDash val="solid"/>
                    </a:lnL>
                    <a:lnR w="6350">
                      <a:solidFill>
                        <a:srgbClr val="4AACC5"/>
                      </a:solidFill>
                      <a:prstDash val="solid"/>
                    </a:lnR>
                    <a:lnB w="6350">
                      <a:solidFill>
                        <a:srgbClr val="4AACC5"/>
                      </a:solidFill>
                      <a:prstDash val="solid"/>
                    </a:lnB>
                    <a:solidFill>
                      <a:srgbClr val="DAEEF3"/>
                    </a:solidFill>
                  </a:tcPr>
                </a:tc>
                <a:tc>
                  <a:txBody>
                    <a:bodyPr/>
                    <a:lstStyle/>
                    <a:p>
                      <a:pPr algn="ctr">
                        <a:lnSpc>
                          <a:spcPct val="100000"/>
                        </a:lnSpc>
                        <a:spcBef>
                          <a:spcPts val="545"/>
                        </a:spcBef>
                      </a:pPr>
                      <a:r>
                        <a:rPr lang="ru-RU" sz="1050" dirty="0" smtClean="0">
                          <a:latin typeface="Century Gothic" panose="020B0502020202020204" pitchFamily="34" charset="0"/>
                          <a:cs typeface="Cambria"/>
                        </a:rPr>
                        <a:t>116,19</a:t>
                      </a:r>
                      <a:endParaRPr sz="1050" dirty="0">
                        <a:latin typeface="Century Gothic" panose="020B0502020202020204" pitchFamily="34" charset="0"/>
                        <a:cs typeface="Cambria"/>
                      </a:endParaRPr>
                    </a:p>
                  </a:txBody>
                  <a:tcPr marL="0" marR="0" marT="69215" marB="0">
                    <a:lnL w="6350">
                      <a:solidFill>
                        <a:srgbClr val="4AACC5"/>
                      </a:solidFill>
                      <a:prstDash val="solid"/>
                    </a:lnL>
                    <a:lnR w="6350">
                      <a:solidFill>
                        <a:srgbClr val="4AACC5"/>
                      </a:solidFill>
                      <a:prstDash val="solid"/>
                    </a:lnR>
                    <a:lnB w="6350">
                      <a:solidFill>
                        <a:srgbClr val="4AACC5"/>
                      </a:solidFill>
                      <a:prstDash val="solid"/>
                    </a:lnB>
                    <a:solidFill>
                      <a:srgbClr val="DAEEF3"/>
                    </a:solidFill>
                  </a:tcPr>
                </a:tc>
                <a:tc>
                  <a:txBody>
                    <a:bodyPr/>
                    <a:lstStyle/>
                    <a:p>
                      <a:pPr algn="ctr">
                        <a:lnSpc>
                          <a:spcPct val="100000"/>
                        </a:lnSpc>
                        <a:spcBef>
                          <a:spcPts val="545"/>
                        </a:spcBef>
                      </a:pPr>
                      <a:r>
                        <a:rPr lang="ru-RU" sz="1050" dirty="0" smtClean="0">
                          <a:latin typeface="Century Gothic" panose="020B0502020202020204" pitchFamily="34" charset="0"/>
                          <a:cs typeface="Cambria"/>
                        </a:rPr>
                        <a:t>115,22</a:t>
                      </a:r>
                      <a:endParaRPr sz="1050" dirty="0">
                        <a:latin typeface="Century Gothic" panose="020B0502020202020204" pitchFamily="34" charset="0"/>
                        <a:cs typeface="Cambria"/>
                      </a:endParaRPr>
                    </a:p>
                  </a:txBody>
                  <a:tcPr marL="0" marR="0" marT="69215" marB="0">
                    <a:lnL w="6350">
                      <a:solidFill>
                        <a:srgbClr val="4AACC5"/>
                      </a:solidFill>
                      <a:prstDash val="solid"/>
                    </a:lnL>
                    <a:lnR w="6350">
                      <a:solidFill>
                        <a:srgbClr val="4AACC5"/>
                      </a:solidFill>
                      <a:prstDash val="solid"/>
                    </a:lnR>
                    <a:lnB w="6350">
                      <a:solidFill>
                        <a:srgbClr val="4AACC5"/>
                      </a:solidFill>
                      <a:prstDash val="solid"/>
                    </a:lnB>
                    <a:solidFill>
                      <a:srgbClr val="DAEEF3"/>
                    </a:solidFill>
                  </a:tcPr>
                </a:tc>
                <a:tc>
                  <a:txBody>
                    <a:bodyPr/>
                    <a:lstStyle/>
                    <a:p>
                      <a:pPr algn="ctr">
                        <a:lnSpc>
                          <a:spcPct val="100000"/>
                        </a:lnSpc>
                        <a:spcBef>
                          <a:spcPts val="545"/>
                        </a:spcBef>
                      </a:pPr>
                      <a:r>
                        <a:rPr lang="ru-RU" sz="1050" dirty="0" smtClean="0">
                          <a:latin typeface="Century Gothic" panose="020B0502020202020204" pitchFamily="34" charset="0"/>
                          <a:cs typeface="Cambria"/>
                        </a:rPr>
                        <a:t>114,59</a:t>
                      </a:r>
                      <a:endParaRPr sz="1050" dirty="0">
                        <a:latin typeface="Century Gothic" panose="020B0502020202020204" pitchFamily="34" charset="0"/>
                        <a:cs typeface="Cambria"/>
                      </a:endParaRPr>
                    </a:p>
                  </a:txBody>
                  <a:tcPr marL="0" marR="0" marT="69215" marB="0">
                    <a:lnL w="6350">
                      <a:solidFill>
                        <a:srgbClr val="4AACC5"/>
                      </a:solidFill>
                      <a:prstDash val="solid"/>
                    </a:lnL>
                    <a:lnR w="6350">
                      <a:solidFill>
                        <a:srgbClr val="4AACC5"/>
                      </a:solidFill>
                      <a:prstDash val="solid"/>
                    </a:lnR>
                    <a:lnB w="6350">
                      <a:solidFill>
                        <a:srgbClr val="4AACC5"/>
                      </a:solidFill>
                      <a:prstDash val="solid"/>
                    </a:lnB>
                    <a:solidFill>
                      <a:srgbClr val="DAEEF3"/>
                    </a:solidFill>
                  </a:tcPr>
                </a:tc>
                <a:tc>
                  <a:txBody>
                    <a:bodyPr/>
                    <a:lstStyle/>
                    <a:p>
                      <a:pPr algn="ctr">
                        <a:lnSpc>
                          <a:spcPct val="100000"/>
                        </a:lnSpc>
                        <a:spcBef>
                          <a:spcPts val="545"/>
                        </a:spcBef>
                      </a:pPr>
                      <a:r>
                        <a:rPr lang="ru-RU" sz="1050" dirty="0" smtClean="0">
                          <a:latin typeface="Century Gothic" panose="020B0502020202020204" pitchFamily="34" charset="0"/>
                          <a:cs typeface="Cambria"/>
                        </a:rPr>
                        <a:t>114,37</a:t>
                      </a:r>
                      <a:endParaRPr sz="1050" dirty="0">
                        <a:latin typeface="Century Gothic" panose="020B0502020202020204" pitchFamily="34" charset="0"/>
                        <a:cs typeface="Cambria"/>
                      </a:endParaRPr>
                    </a:p>
                  </a:txBody>
                  <a:tcPr marL="0" marR="0" marT="69215" marB="0">
                    <a:lnL w="6350">
                      <a:solidFill>
                        <a:srgbClr val="4AACC5"/>
                      </a:solidFill>
                      <a:prstDash val="solid"/>
                    </a:lnL>
                    <a:lnR w="6350">
                      <a:solidFill>
                        <a:srgbClr val="4AACC5"/>
                      </a:solidFill>
                      <a:prstDash val="solid"/>
                    </a:lnR>
                    <a:lnT w="53975">
                      <a:solidFill>
                        <a:srgbClr val="4AACC5"/>
                      </a:solidFill>
                      <a:prstDash val="solid"/>
                    </a:lnT>
                    <a:lnB w="6350">
                      <a:solidFill>
                        <a:srgbClr val="4AACC5"/>
                      </a:solidFill>
                      <a:prstDash val="solid"/>
                    </a:lnB>
                    <a:solidFill>
                      <a:srgbClr val="DAEEF3"/>
                    </a:solidFill>
                  </a:tcPr>
                </a:tc>
                <a:tc>
                  <a:txBody>
                    <a:bodyPr/>
                    <a:lstStyle/>
                    <a:p>
                      <a:pPr algn="ctr">
                        <a:lnSpc>
                          <a:spcPct val="100000"/>
                        </a:lnSpc>
                        <a:spcBef>
                          <a:spcPts val="545"/>
                        </a:spcBef>
                      </a:pPr>
                      <a:r>
                        <a:rPr lang="ru-RU" sz="1050" dirty="0" smtClean="0">
                          <a:latin typeface="Century Gothic" panose="020B0502020202020204" pitchFamily="34" charset="0"/>
                          <a:cs typeface="Cambria"/>
                        </a:rPr>
                        <a:t>114,67</a:t>
                      </a:r>
                      <a:endParaRPr sz="1050" dirty="0">
                        <a:latin typeface="Century Gothic" panose="020B0502020202020204" pitchFamily="34" charset="0"/>
                        <a:cs typeface="Cambria"/>
                      </a:endParaRPr>
                    </a:p>
                  </a:txBody>
                  <a:tcPr marL="0" marR="0" marT="69215" marB="0">
                    <a:lnL w="6350">
                      <a:solidFill>
                        <a:srgbClr val="4AACC5"/>
                      </a:solidFill>
                      <a:prstDash val="solid"/>
                    </a:lnL>
                    <a:lnR w="6350">
                      <a:solidFill>
                        <a:srgbClr val="4AACC5"/>
                      </a:solidFill>
                      <a:prstDash val="solid"/>
                    </a:lnR>
                    <a:lnT w="53975">
                      <a:solidFill>
                        <a:srgbClr val="4AACC5"/>
                      </a:solidFill>
                      <a:prstDash val="solid"/>
                    </a:lnT>
                    <a:lnB w="6350">
                      <a:solidFill>
                        <a:srgbClr val="4AACC5"/>
                      </a:solidFill>
                      <a:prstDash val="solid"/>
                    </a:lnB>
                    <a:solidFill>
                      <a:srgbClr val="DAEEF3"/>
                    </a:solidFill>
                  </a:tcPr>
                </a:tc>
              </a:tr>
              <a:tr h="321056">
                <a:tc>
                  <a:txBody>
                    <a:bodyPr/>
                    <a:lstStyle/>
                    <a:p>
                      <a:pPr marL="14604" marR="601345">
                        <a:lnSpc>
                          <a:spcPts val="1460"/>
                        </a:lnSpc>
                        <a:spcBef>
                          <a:spcPts val="20"/>
                        </a:spcBef>
                      </a:pPr>
                      <a:r>
                        <a:rPr sz="1050" spc="-5" dirty="0">
                          <a:latin typeface="Century Gothic" panose="020B0502020202020204" pitchFamily="34" charset="0"/>
                          <a:cs typeface="Cambria"/>
                        </a:rPr>
                        <a:t>Численность работающих, тыс.  человек</a:t>
                      </a:r>
                      <a:endParaRPr sz="1050">
                        <a:latin typeface="Century Gothic" panose="020B0502020202020204" pitchFamily="34" charset="0"/>
                        <a:cs typeface="Cambria"/>
                      </a:endParaRPr>
                    </a:p>
                  </a:txBody>
                  <a:tcPr marL="0" marR="0" marT="254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c>
                  <a:txBody>
                    <a:bodyPr/>
                    <a:lstStyle/>
                    <a:p>
                      <a:pPr algn="ctr">
                        <a:lnSpc>
                          <a:spcPct val="100000"/>
                        </a:lnSpc>
                        <a:spcBef>
                          <a:spcPts val="730"/>
                        </a:spcBef>
                      </a:pPr>
                      <a:r>
                        <a:rPr lang="ru-RU" sz="1050" spc="-5" dirty="0" smtClean="0">
                          <a:latin typeface="Century Gothic" panose="020B0502020202020204" pitchFamily="34" charset="0"/>
                          <a:cs typeface="Cambria"/>
                        </a:rPr>
                        <a:t>63,34</a:t>
                      </a:r>
                      <a:endParaRPr sz="1050" dirty="0">
                        <a:latin typeface="Century Gothic" panose="020B0502020202020204" pitchFamily="34" charset="0"/>
                        <a:cs typeface="Cambria"/>
                      </a:endParaRPr>
                    </a:p>
                  </a:txBody>
                  <a:tcPr marL="0" marR="0" marT="9271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c>
                  <a:txBody>
                    <a:bodyPr/>
                    <a:lstStyle/>
                    <a:p>
                      <a:pPr algn="ctr">
                        <a:lnSpc>
                          <a:spcPct val="100000"/>
                        </a:lnSpc>
                        <a:spcBef>
                          <a:spcPts val="730"/>
                        </a:spcBef>
                      </a:pPr>
                      <a:r>
                        <a:rPr lang="ru-RU" sz="1050" spc="-5" dirty="0" smtClean="0">
                          <a:latin typeface="Century Gothic" panose="020B0502020202020204" pitchFamily="34" charset="0"/>
                          <a:cs typeface="Cambria"/>
                        </a:rPr>
                        <a:t>62,58</a:t>
                      </a:r>
                      <a:endParaRPr sz="1050" dirty="0">
                        <a:latin typeface="Century Gothic" panose="020B0502020202020204" pitchFamily="34" charset="0"/>
                        <a:cs typeface="Cambria"/>
                      </a:endParaRPr>
                    </a:p>
                  </a:txBody>
                  <a:tcPr marL="0" marR="0" marT="9271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c>
                  <a:txBody>
                    <a:bodyPr/>
                    <a:lstStyle/>
                    <a:p>
                      <a:pPr algn="ctr">
                        <a:lnSpc>
                          <a:spcPct val="100000"/>
                        </a:lnSpc>
                        <a:spcBef>
                          <a:spcPts val="730"/>
                        </a:spcBef>
                      </a:pPr>
                      <a:r>
                        <a:rPr lang="ru-RU" sz="1050" spc="-5" dirty="0" smtClean="0">
                          <a:latin typeface="Century Gothic" panose="020B0502020202020204" pitchFamily="34" charset="0"/>
                          <a:cs typeface="Cambria"/>
                        </a:rPr>
                        <a:t>62,42</a:t>
                      </a:r>
                      <a:endParaRPr sz="1050" dirty="0">
                        <a:latin typeface="Century Gothic" panose="020B0502020202020204" pitchFamily="34" charset="0"/>
                        <a:cs typeface="Cambria"/>
                      </a:endParaRPr>
                    </a:p>
                  </a:txBody>
                  <a:tcPr marL="0" marR="0" marT="9271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c>
                  <a:txBody>
                    <a:bodyPr/>
                    <a:lstStyle/>
                    <a:p>
                      <a:pPr algn="ctr">
                        <a:lnSpc>
                          <a:spcPct val="100000"/>
                        </a:lnSpc>
                        <a:spcBef>
                          <a:spcPts val="730"/>
                        </a:spcBef>
                      </a:pPr>
                      <a:r>
                        <a:rPr lang="ru-RU" sz="1050" spc="-5" dirty="0" smtClean="0">
                          <a:latin typeface="Century Gothic" panose="020B0502020202020204" pitchFamily="34" charset="0"/>
                          <a:cs typeface="Cambria"/>
                        </a:rPr>
                        <a:t>62,50</a:t>
                      </a:r>
                      <a:endParaRPr sz="1050" dirty="0">
                        <a:latin typeface="Century Gothic" panose="020B0502020202020204" pitchFamily="34" charset="0"/>
                        <a:cs typeface="Cambria"/>
                      </a:endParaRPr>
                    </a:p>
                  </a:txBody>
                  <a:tcPr marL="0" marR="0" marT="9271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c>
                  <a:txBody>
                    <a:bodyPr/>
                    <a:lstStyle/>
                    <a:p>
                      <a:pPr algn="ctr">
                        <a:lnSpc>
                          <a:spcPct val="100000"/>
                        </a:lnSpc>
                        <a:spcBef>
                          <a:spcPts val="730"/>
                        </a:spcBef>
                      </a:pPr>
                      <a:r>
                        <a:rPr lang="ru-RU" sz="1050" spc="-5" dirty="0" smtClean="0">
                          <a:latin typeface="Century Gothic" panose="020B0502020202020204" pitchFamily="34" charset="0"/>
                          <a:cs typeface="Cambria"/>
                        </a:rPr>
                        <a:t>62,62</a:t>
                      </a:r>
                      <a:endParaRPr sz="1050" dirty="0">
                        <a:latin typeface="Century Gothic" panose="020B0502020202020204" pitchFamily="34" charset="0"/>
                        <a:cs typeface="Cambria"/>
                      </a:endParaRPr>
                    </a:p>
                  </a:txBody>
                  <a:tcPr marL="0" marR="0" marT="9271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r>
              <a:tr h="336613">
                <a:tc>
                  <a:txBody>
                    <a:bodyPr/>
                    <a:lstStyle/>
                    <a:p>
                      <a:pPr marL="154940">
                        <a:lnSpc>
                          <a:spcPts val="1360"/>
                        </a:lnSpc>
                      </a:pPr>
                      <a:r>
                        <a:rPr sz="1050" spc="-5" dirty="0">
                          <a:latin typeface="Century Gothic" panose="020B0502020202020204" pitchFamily="34" charset="0"/>
                          <a:cs typeface="Cambria"/>
                        </a:rPr>
                        <a:t>в % к предыдущему</a:t>
                      </a:r>
                      <a:r>
                        <a:rPr sz="1050" spc="-50" dirty="0">
                          <a:latin typeface="Century Gothic" panose="020B0502020202020204" pitchFamily="34" charset="0"/>
                          <a:cs typeface="Cambria"/>
                        </a:rPr>
                        <a:t> </a:t>
                      </a:r>
                      <a:r>
                        <a:rPr sz="1050" spc="-5" dirty="0">
                          <a:latin typeface="Century Gothic" panose="020B0502020202020204" pitchFamily="34" charset="0"/>
                          <a:cs typeface="Cambria"/>
                        </a:rPr>
                        <a:t>году</a:t>
                      </a:r>
                      <a:endParaRPr sz="1050">
                        <a:latin typeface="Century Gothic" panose="020B0502020202020204" pitchFamily="34" charset="0"/>
                        <a:cs typeface="Cambria"/>
                      </a:endParaRPr>
                    </a:p>
                  </a:txBody>
                  <a:tcPr marL="0" marR="0" marT="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c>
                  <a:txBody>
                    <a:bodyPr/>
                    <a:lstStyle/>
                    <a:p>
                      <a:pPr algn="ctr">
                        <a:lnSpc>
                          <a:spcPts val="1360"/>
                        </a:lnSpc>
                      </a:pPr>
                      <a:r>
                        <a:rPr lang="ru-RU" sz="1050" spc="-5" dirty="0" smtClean="0">
                          <a:latin typeface="Century Gothic" panose="020B0502020202020204" pitchFamily="34" charset="0"/>
                          <a:cs typeface="Cambria"/>
                        </a:rPr>
                        <a:t>102,05</a:t>
                      </a:r>
                      <a:endParaRPr sz="1050" dirty="0">
                        <a:latin typeface="Century Gothic" panose="020B0502020202020204" pitchFamily="34" charset="0"/>
                        <a:cs typeface="Cambria"/>
                      </a:endParaRPr>
                    </a:p>
                  </a:txBody>
                  <a:tcPr marL="0" marR="0" marT="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c>
                  <a:txBody>
                    <a:bodyPr/>
                    <a:lstStyle/>
                    <a:p>
                      <a:pPr algn="ctr">
                        <a:lnSpc>
                          <a:spcPts val="1360"/>
                        </a:lnSpc>
                      </a:pPr>
                      <a:r>
                        <a:rPr lang="ru-RU" sz="1050" spc="-5" dirty="0" smtClean="0">
                          <a:latin typeface="Century Gothic" panose="020B0502020202020204" pitchFamily="34" charset="0"/>
                          <a:cs typeface="Cambria"/>
                        </a:rPr>
                        <a:t>98,80</a:t>
                      </a:r>
                      <a:endParaRPr sz="1050" dirty="0">
                        <a:latin typeface="Century Gothic" panose="020B0502020202020204" pitchFamily="34" charset="0"/>
                        <a:cs typeface="Cambria"/>
                      </a:endParaRPr>
                    </a:p>
                  </a:txBody>
                  <a:tcPr marL="0" marR="0" marT="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c>
                  <a:txBody>
                    <a:bodyPr/>
                    <a:lstStyle/>
                    <a:p>
                      <a:pPr algn="ctr">
                        <a:lnSpc>
                          <a:spcPts val="1360"/>
                        </a:lnSpc>
                      </a:pPr>
                      <a:r>
                        <a:rPr lang="ru-RU" sz="1050" spc="-5" dirty="0" smtClean="0">
                          <a:latin typeface="Century Gothic" panose="020B0502020202020204" pitchFamily="34" charset="0"/>
                          <a:cs typeface="Cambria"/>
                        </a:rPr>
                        <a:t>99,74</a:t>
                      </a:r>
                      <a:endParaRPr sz="1050" dirty="0">
                        <a:latin typeface="Century Gothic" panose="020B0502020202020204" pitchFamily="34" charset="0"/>
                        <a:cs typeface="Cambria"/>
                      </a:endParaRPr>
                    </a:p>
                  </a:txBody>
                  <a:tcPr marL="0" marR="0" marT="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c>
                  <a:txBody>
                    <a:bodyPr/>
                    <a:lstStyle/>
                    <a:p>
                      <a:pPr algn="ctr">
                        <a:lnSpc>
                          <a:spcPts val="1360"/>
                        </a:lnSpc>
                      </a:pPr>
                      <a:r>
                        <a:rPr lang="ru-RU" sz="1050" spc="-5" dirty="0" smtClean="0">
                          <a:latin typeface="Century Gothic" panose="020B0502020202020204" pitchFamily="34" charset="0"/>
                          <a:cs typeface="Cambria"/>
                        </a:rPr>
                        <a:t>100,13</a:t>
                      </a:r>
                      <a:endParaRPr sz="1050" dirty="0">
                        <a:latin typeface="Century Gothic" panose="020B0502020202020204" pitchFamily="34" charset="0"/>
                        <a:cs typeface="Cambria"/>
                      </a:endParaRPr>
                    </a:p>
                  </a:txBody>
                  <a:tcPr marL="0" marR="0" marT="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c>
                  <a:txBody>
                    <a:bodyPr/>
                    <a:lstStyle/>
                    <a:p>
                      <a:pPr algn="ctr">
                        <a:lnSpc>
                          <a:spcPts val="1360"/>
                        </a:lnSpc>
                      </a:pPr>
                      <a:r>
                        <a:rPr lang="ru-RU" sz="1050" spc="-5" dirty="0" smtClean="0">
                          <a:latin typeface="Century Gothic" panose="020B0502020202020204" pitchFamily="34" charset="0"/>
                          <a:cs typeface="Cambria"/>
                        </a:rPr>
                        <a:t>100,19</a:t>
                      </a:r>
                      <a:endParaRPr sz="1050" dirty="0">
                        <a:latin typeface="Century Gothic" panose="020B0502020202020204" pitchFamily="34" charset="0"/>
                        <a:cs typeface="Cambria"/>
                      </a:endParaRPr>
                    </a:p>
                  </a:txBody>
                  <a:tcPr marL="0" marR="0" marT="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r>
              <a:tr h="333715">
                <a:tc>
                  <a:txBody>
                    <a:bodyPr/>
                    <a:lstStyle/>
                    <a:p>
                      <a:pPr marL="14604">
                        <a:lnSpc>
                          <a:spcPct val="100000"/>
                        </a:lnSpc>
                        <a:spcBef>
                          <a:spcPts val="210"/>
                        </a:spcBef>
                      </a:pPr>
                      <a:r>
                        <a:rPr sz="1050" spc="-5" dirty="0">
                          <a:latin typeface="Century Gothic" panose="020B0502020202020204" pitchFamily="34" charset="0"/>
                          <a:cs typeface="Cambria"/>
                        </a:rPr>
                        <a:t>Фонд оплаты труда, млн.</a:t>
                      </a:r>
                      <a:r>
                        <a:rPr sz="1050" spc="-50" dirty="0">
                          <a:latin typeface="Century Gothic" panose="020B0502020202020204" pitchFamily="34" charset="0"/>
                          <a:cs typeface="Cambria"/>
                        </a:rPr>
                        <a:t> </a:t>
                      </a:r>
                      <a:r>
                        <a:rPr sz="1050" spc="-5" dirty="0">
                          <a:latin typeface="Century Gothic" panose="020B0502020202020204" pitchFamily="34" charset="0"/>
                          <a:cs typeface="Cambria"/>
                        </a:rPr>
                        <a:t>рублей</a:t>
                      </a:r>
                      <a:endParaRPr sz="1050">
                        <a:latin typeface="Century Gothic" panose="020B0502020202020204" pitchFamily="34" charset="0"/>
                        <a:cs typeface="Cambria"/>
                      </a:endParaRPr>
                    </a:p>
                  </a:txBody>
                  <a:tcPr marL="0" marR="0" marT="2667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c>
                  <a:txBody>
                    <a:bodyPr/>
                    <a:lstStyle/>
                    <a:p>
                      <a:pPr algn="ctr">
                        <a:lnSpc>
                          <a:spcPct val="100000"/>
                        </a:lnSpc>
                        <a:spcBef>
                          <a:spcPts val="275"/>
                        </a:spcBef>
                      </a:pPr>
                      <a:r>
                        <a:rPr lang="ru-RU" sz="1050" spc="-5" dirty="0" smtClean="0">
                          <a:latin typeface="Century Gothic" panose="020B0502020202020204" pitchFamily="34" charset="0"/>
                          <a:cs typeface="Cambria"/>
                        </a:rPr>
                        <a:t>14447,1</a:t>
                      </a:r>
                      <a:endParaRPr sz="1050" dirty="0">
                        <a:latin typeface="Century Gothic" panose="020B0502020202020204" pitchFamily="34" charset="0"/>
                        <a:cs typeface="Cambria"/>
                      </a:endParaRPr>
                    </a:p>
                  </a:txBody>
                  <a:tcPr marL="0" marR="0" marT="34925"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c>
                  <a:txBody>
                    <a:bodyPr/>
                    <a:lstStyle/>
                    <a:p>
                      <a:pPr algn="ctr">
                        <a:lnSpc>
                          <a:spcPct val="100000"/>
                        </a:lnSpc>
                        <a:spcBef>
                          <a:spcPts val="275"/>
                        </a:spcBef>
                      </a:pPr>
                      <a:r>
                        <a:rPr lang="ru-RU" sz="1050" spc="-5" dirty="0" smtClean="0">
                          <a:latin typeface="Century Gothic" panose="020B0502020202020204" pitchFamily="34" charset="0"/>
                          <a:cs typeface="Cambria"/>
                        </a:rPr>
                        <a:t>15212,80</a:t>
                      </a:r>
                      <a:endParaRPr sz="1050" dirty="0">
                        <a:latin typeface="Century Gothic" panose="020B0502020202020204" pitchFamily="34" charset="0"/>
                        <a:cs typeface="Cambria"/>
                      </a:endParaRPr>
                    </a:p>
                  </a:txBody>
                  <a:tcPr marL="0" marR="0" marT="34925"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c>
                  <a:txBody>
                    <a:bodyPr/>
                    <a:lstStyle/>
                    <a:p>
                      <a:pPr algn="ctr">
                        <a:lnSpc>
                          <a:spcPct val="100000"/>
                        </a:lnSpc>
                        <a:spcBef>
                          <a:spcPts val="275"/>
                        </a:spcBef>
                      </a:pPr>
                      <a:r>
                        <a:rPr lang="ru-RU" sz="1050" spc="-5" dirty="0" smtClean="0">
                          <a:latin typeface="Century Gothic" panose="020B0502020202020204" pitchFamily="34" charset="0"/>
                          <a:cs typeface="Cambria"/>
                        </a:rPr>
                        <a:t>16110,35</a:t>
                      </a:r>
                      <a:endParaRPr sz="1050" dirty="0">
                        <a:latin typeface="Century Gothic" panose="020B0502020202020204" pitchFamily="34" charset="0"/>
                        <a:cs typeface="Cambria"/>
                      </a:endParaRPr>
                    </a:p>
                  </a:txBody>
                  <a:tcPr marL="0" marR="0" marT="34925"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c>
                  <a:txBody>
                    <a:bodyPr/>
                    <a:lstStyle/>
                    <a:p>
                      <a:pPr algn="ctr">
                        <a:lnSpc>
                          <a:spcPct val="100000"/>
                        </a:lnSpc>
                        <a:spcBef>
                          <a:spcPts val="275"/>
                        </a:spcBef>
                      </a:pPr>
                      <a:r>
                        <a:rPr lang="ru-RU" sz="1050" spc="-5" dirty="0" smtClean="0">
                          <a:latin typeface="Century Gothic" panose="020B0502020202020204" pitchFamily="34" charset="0"/>
                          <a:cs typeface="Cambria"/>
                        </a:rPr>
                        <a:t>17076,97</a:t>
                      </a:r>
                      <a:endParaRPr sz="1050" dirty="0">
                        <a:latin typeface="Century Gothic" panose="020B0502020202020204" pitchFamily="34" charset="0"/>
                        <a:cs typeface="Cambria"/>
                      </a:endParaRPr>
                    </a:p>
                  </a:txBody>
                  <a:tcPr marL="0" marR="0" marT="34925"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c>
                  <a:txBody>
                    <a:bodyPr/>
                    <a:lstStyle/>
                    <a:p>
                      <a:pPr algn="ctr">
                        <a:lnSpc>
                          <a:spcPct val="100000"/>
                        </a:lnSpc>
                        <a:spcBef>
                          <a:spcPts val="275"/>
                        </a:spcBef>
                      </a:pPr>
                      <a:r>
                        <a:rPr lang="ru-RU" sz="1050" spc="-5" dirty="0" smtClean="0">
                          <a:latin typeface="Century Gothic" panose="020B0502020202020204" pitchFamily="34" charset="0"/>
                          <a:cs typeface="Cambria"/>
                        </a:rPr>
                        <a:t>18118,67</a:t>
                      </a:r>
                      <a:endParaRPr sz="1050" dirty="0">
                        <a:latin typeface="Century Gothic" panose="020B0502020202020204" pitchFamily="34" charset="0"/>
                        <a:cs typeface="Cambria"/>
                      </a:endParaRPr>
                    </a:p>
                  </a:txBody>
                  <a:tcPr marL="0" marR="0" marT="34925"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r>
              <a:tr h="233601">
                <a:tc>
                  <a:txBody>
                    <a:bodyPr/>
                    <a:lstStyle/>
                    <a:p>
                      <a:pPr marL="154940">
                        <a:lnSpc>
                          <a:spcPts val="1375"/>
                        </a:lnSpc>
                      </a:pPr>
                      <a:r>
                        <a:rPr sz="1050" spc="-5" dirty="0">
                          <a:latin typeface="Century Gothic" panose="020B0502020202020204" pitchFamily="34" charset="0"/>
                          <a:cs typeface="Cambria"/>
                        </a:rPr>
                        <a:t>в % к предыдущему</a:t>
                      </a:r>
                      <a:r>
                        <a:rPr sz="1050" spc="-50" dirty="0">
                          <a:latin typeface="Century Gothic" panose="020B0502020202020204" pitchFamily="34" charset="0"/>
                          <a:cs typeface="Cambria"/>
                        </a:rPr>
                        <a:t> </a:t>
                      </a:r>
                      <a:r>
                        <a:rPr sz="1050" spc="-5" dirty="0">
                          <a:latin typeface="Century Gothic" panose="020B0502020202020204" pitchFamily="34" charset="0"/>
                          <a:cs typeface="Cambria"/>
                        </a:rPr>
                        <a:t>году</a:t>
                      </a:r>
                      <a:endParaRPr sz="1050" dirty="0">
                        <a:latin typeface="Century Gothic" panose="020B0502020202020204" pitchFamily="34" charset="0"/>
                        <a:cs typeface="Cambria"/>
                      </a:endParaRPr>
                    </a:p>
                  </a:txBody>
                  <a:tcPr marL="0" marR="0" marT="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c>
                  <a:txBody>
                    <a:bodyPr/>
                    <a:lstStyle/>
                    <a:p>
                      <a:pPr algn="ctr">
                        <a:lnSpc>
                          <a:spcPts val="1375"/>
                        </a:lnSpc>
                      </a:pPr>
                      <a:r>
                        <a:rPr lang="ru-RU" sz="1050" spc="-5" dirty="0" smtClean="0">
                          <a:latin typeface="Century Gothic" panose="020B0502020202020204" pitchFamily="34" charset="0"/>
                          <a:cs typeface="Cambria"/>
                        </a:rPr>
                        <a:t>109,76</a:t>
                      </a:r>
                      <a:endParaRPr sz="1050" dirty="0">
                        <a:latin typeface="Century Gothic" panose="020B0502020202020204" pitchFamily="34" charset="0"/>
                        <a:cs typeface="Cambria"/>
                      </a:endParaRPr>
                    </a:p>
                  </a:txBody>
                  <a:tcPr marL="0" marR="0" marT="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c>
                  <a:txBody>
                    <a:bodyPr/>
                    <a:lstStyle/>
                    <a:p>
                      <a:pPr algn="ctr">
                        <a:lnSpc>
                          <a:spcPts val="1375"/>
                        </a:lnSpc>
                      </a:pPr>
                      <a:r>
                        <a:rPr lang="ru-RU" sz="1050" spc="-5" dirty="0" smtClean="0">
                          <a:latin typeface="Century Gothic" panose="020B0502020202020204" pitchFamily="34" charset="0"/>
                          <a:cs typeface="Cambria"/>
                        </a:rPr>
                        <a:t>105,30</a:t>
                      </a:r>
                      <a:endParaRPr sz="1050" dirty="0">
                        <a:latin typeface="Century Gothic" panose="020B0502020202020204" pitchFamily="34" charset="0"/>
                        <a:cs typeface="Cambria"/>
                      </a:endParaRPr>
                    </a:p>
                  </a:txBody>
                  <a:tcPr marL="0" marR="0" marT="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c>
                  <a:txBody>
                    <a:bodyPr/>
                    <a:lstStyle/>
                    <a:p>
                      <a:pPr algn="ctr">
                        <a:lnSpc>
                          <a:spcPts val="1375"/>
                        </a:lnSpc>
                      </a:pPr>
                      <a:r>
                        <a:rPr lang="ru-RU" sz="1050" spc="-5" dirty="0" smtClean="0">
                          <a:latin typeface="Century Gothic" panose="020B0502020202020204" pitchFamily="34" charset="0"/>
                          <a:cs typeface="Cambria"/>
                        </a:rPr>
                        <a:t>105,90</a:t>
                      </a:r>
                      <a:endParaRPr sz="1050" dirty="0">
                        <a:latin typeface="Century Gothic" panose="020B0502020202020204" pitchFamily="34" charset="0"/>
                        <a:cs typeface="Cambria"/>
                      </a:endParaRPr>
                    </a:p>
                  </a:txBody>
                  <a:tcPr marL="0" marR="0" marT="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c>
                  <a:txBody>
                    <a:bodyPr/>
                    <a:lstStyle/>
                    <a:p>
                      <a:pPr algn="ctr">
                        <a:lnSpc>
                          <a:spcPts val="1375"/>
                        </a:lnSpc>
                      </a:pPr>
                      <a:r>
                        <a:rPr lang="ru-RU" sz="1050" spc="-5" dirty="0" smtClean="0">
                          <a:latin typeface="Century Gothic" panose="020B0502020202020204" pitchFamily="34" charset="0"/>
                          <a:cs typeface="Cambria"/>
                        </a:rPr>
                        <a:t>106,00</a:t>
                      </a:r>
                      <a:endParaRPr sz="1050" dirty="0">
                        <a:latin typeface="Century Gothic" panose="020B0502020202020204" pitchFamily="34" charset="0"/>
                        <a:cs typeface="Cambria"/>
                      </a:endParaRPr>
                    </a:p>
                  </a:txBody>
                  <a:tcPr marL="0" marR="0" marT="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c>
                  <a:txBody>
                    <a:bodyPr/>
                    <a:lstStyle/>
                    <a:p>
                      <a:pPr algn="ctr">
                        <a:lnSpc>
                          <a:spcPts val="1375"/>
                        </a:lnSpc>
                      </a:pPr>
                      <a:r>
                        <a:rPr lang="ru-RU" sz="1050" spc="-5" dirty="0" smtClean="0">
                          <a:latin typeface="Century Gothic" panose="020B0502020202020204" pitchFamily="34" charset="0"/>
                          <a:cs typeface="Cambria"/>
                        </a:rPr>
                        <a:t>106,10</a:t>
                      </a:r>
                      <a:endParaRPr sz="1050" dirty="0">
                        <a:latin typeface="Century Gothic" panose="020B0502020202020204" pitchFamily="34" charset="0"/>
                        <a:cs typeface="Cambria"/>
                      </a:endParaRPr>
                    </a:p>
                  </a:txBody>
                  <a:tcPr marL="0" marR="0" marT="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r>
            </a:tbl>
          </a:graphicData>
        </a:graphic>
      </p:graphicFrame>
      <p:sp>
        <p:nvSpPr>
          <p:cNvPr id="4" name="object 4"/>
          <p:cNvSpPr txBox="1"/>
          <p:nvPr/>
        </p:nvSpPr>
        <p:spPr>
          <a:xfrm>
            <a:off x="193558" y="4468189"/>
            <a:ext cx="7045959" cy="1903791"/>
          </a:xfrm>
          <a:prstGeom prst="rect">
            <a:avLst/>
          </a:prstGeom>
        </p:spPr>
        <p:txBody>
          <a:bodyPr vert="horz" wrap="square" lIns="0" tIns="20320" rIns="0" bIns="0" rtlCol="0">
            <a:spAutoFit/>
          </a:bodyPr>
          <a:lstStyle/>
          <a:p>
            <a:pPr marL="12700" marR="5080" indent="449580" algn="just">
              <a:lnSpc>
                <a:spcPct val="95800"/>
              </a:lnSpc>
              <a:spcBef>
                <a:spcPts val="160"/>
              </a:spcBef>
            </a:pPr>
            <a:r>
              <a:rPr lang="ru-RU" sz="1050" dirty="0">
                <a:latin typeface="Century Gothic" panose="020B0502020202020204" pitchFamily="34" charset="0"/>
              </a:rPr>
              <a:t>За 2020 год промышленной продукции отгружено на 108,19 млрд. рублей (темп роста – 103 %). Прирост наблюдался в пищевой промышленности (на 16,8 %), производстве неметаллической минеральной продукции (на 13,5 %), в металлургическом производстве (на 5,5 %). Снижение - в производстве электроэнергии (на 11,6 %). Промышленность занимает 92,44 % общего объема экономики города. Среди промышленных видов деятельности ведущие места занимают: обрабатывающие производства – 88,69 млрд. рублей (темп роста - 106,7 % от уровня 2019 года); обеспечение электрической энергией, газом и водой – 18,9 млрд. рублей (темп роста – 88,4 % от уровня 2019 года</a:t>
            </a:r>
            <a:r>
              <a:rPr lang="ru-RU" sz="1050" dirty="0" smtClean="0">
                <a:latin typeface="Century Gothic" panose="020B0502020202020204" pitchFamily="34" charset="0"/>
              </a:rPr>
              <a:t>).</a:t>
            </a:r>
          </a:p>
          <a:p>
            <a:pPr marL="12700" marR="5080" indent="449580" algn="just">
              <a:lnSpc>
                <a:spcPct val="95800"/>
              </a:lnSpc>
              <a:spcBef>
                <a:spcPts val="160"/>
              </a:spcBef>
            </a:pPr>
            <a:endParaRPr sz="1050" dirty="0">
              <a:latin typeface="Century Gothic" panose="020B0502020202020204" pitchFamily="34" charset="0"/>
              <a:cs typeface="Times New Roman"/>
            </a:endParaRPr>
          </a:p>
          <a:p>
            <a:pPr marL="192405">
              <a:lnSpc>
                <a:spcPct val="100000"/>
              </a:lnSpc>
              <a:spcBef>
                <a:spcPts val="5"/>
              </a:spcBef>
            </a:pPr>
            <a:r>
              <a:rPr sz="1500" b="1" spc="-5" dirty="0">
                <a:solidFill>
                  <a:srgbClr val="4AACC5"/>
                </a:solidFill>
                <a:latin typeface="Century Gothic" panose="020B0502020202020204" pitchFamily="34" charset="0"/>
                <a:cs typeface="Calibri"/>
              </a:rPr>
              <a:t>ДИНАМИКА ОБЪЁМОВ ОТГРУЖЕННОЙ</a:t>
            </a:r>
            <a:r>
              <a:rPr sz="1500" b="1" spc="25" dirty="0">
                <a:solidFill>
                  <a:srgbClr val="4AACC5"/>
                </a:solidFill>
                <a:latin typeface="Century Gothic" panose="020B0502020202020204" pitchFamily="34" charset="0"/>
                <a:cs typeface="Calibri"/>
              </a:rPr>
              <a:t> </a:t>
            </a:r>
            <a:r>
              <a:rPr sz="1500" b="1" spc="-5" dirty="0">
                <a:solidFill>
                  <a:srgbClr val="4AACC5"/>
                </a:solidFill>
                <a:latin typeface="Century Gothic" panose="020B0502020202020204" pitchFamily="34" charset="0"/>
                <a:cs typeface="Calibri"/>
              </a:rPr>
              <a:t>ПРОМЫШЛЕННОЙ</a:t>
            </a:r>
            <a:endParaRPr sz="1500" dirty="0">
              <a:latin typeface="Century Gothic" panose="020B0502020202020204" pitchFamily="34" charset="0"/>
              <a:cs typeface="Calibri"/>
            </a:endParaRPr>
          </a:p>
          <a:p>
            <a:pPr marL="192405">
              <a:lnSpc>
                <a:spcPct val="100000"/>
              </a:lnSpc>
              <a:spcBef>
                <a:spcPts val="35"/>
              </a:spcBef>
            </a:pPr>
            <a:r>
              <a:rPr sz="1500" b="1" spc="-5" dirty="0">
                <a:solidFill>
                  <a:srgbClr val="4AACC5"/>
                </a:solidFill>
                <a:latin typeface="Century Gothic" panose="020B0502020202020204" pitchFamily="34" charset="0"/>
                <a:cs typeface="Calibri"/>
              </a:rPr>
              <a:t>ПРОДУКЦИИ </a:t>
            </a:r>
            <a:r>
              <a:rPr sz="1500" b="1" dirty="0">
                <a:solidFill>
                  <a:srgbClr val="4AACC5"/>
                </a:solidFill>
                <a:latin typeface="Century Gothic" panose="020B0502020202020204" pitchFamily="34" charset="0"/>
                <a:cs typeface="Calibri"/>
              </a:rPr>
              <a:t>В </a:t>
            </a:r>
            <a:r>
              <a:rPr sz="1500" b="1" spc="-5" dirty="0" smtClean="0">
                <a:solidFill>
                  <a:srgbClr val="4AACC5"/>
                </a:solidFill>
                <a:latin typeface="Century Gothic" panose="020B0502020202020204" pitchFamily="34" charset="0"/>
                <a:cs typeface="Calibri"/>
              </a:rPr>
              <a:t>202</a:t>
            </a:r>
            <a:r>
              <a:rPr lang="ru-RU" sz="1500" b="1" spc="-5" dirty="0" smtClean="0">
                <a:solidFill>
                  <a:srgbClr val="4AACC5"/>
                </a:solidFill>
                <a:latin typeface="Century Gothic" panose="020B0502020202020204" pitchFamily="34" charset="0"/>
                <a:cs typeface="Calibri"/>
              </a:rPr>
              <a:t>2</a:t>
            </a:r>
            <a:r>
              <a:rPr sz="1500" b="1" spc="-5" dirty="0" smtClean="0">
                <a:solidFill>
                  <a:srgbClr val="4AACC5"/>
                </a:solidFill>
                <a:latin typeface="Century Gothic" panose="020B0502020202020204" pitchFamily="34" charset="0"/>
                <a:cs typeface="Calibri"/>
              </a:rPr>
              <a:t> </a:t>
            </a:r>
            <a:r>
              <a:rPr sz="1500" b="1" dirty="0">
                <a:solidFill>
                  <a:srgbClr val="4AACC5"/>
                </a:solidFill>
                <a:latin typeface="Century Gothic" panose="020B0502020202020204" pitchFamily="34" charset="0"/>
                <a:cs typeface="Calibri"/>
              </a:rPr>
              <a:t>- </a:t>
            </a:r>
            <a:r>
              <a:rPr sz="1500" b="1" spc="-5" dirty="0" smtClean="0">
                <a:solidFill>
                  <a:srgbClr val="4AACC5"/>
                </a:solidFill>
                <a:latin typeface="Century Gothic" panose="020B0502020202020204" pitchFamily="34" charset="0"/>
                <a:cs typeface="Calibri"/>
              </a:rPr>
              <a:t>202</a:t>
            </a:r>
            <a:r>
              <a:rPr lang="ru-RU" sz="1500" b="1" spc="-5" dirty="0" smtClean="0">
                <a:solidFill>
                  <a:srgbClr val="4AACC5"/>
                </a:solidFill>
                <a:latin typeface="Century Gothic" panose="020B0502020202020204" pitchFamily="34" charset="0"/>
                <a:cs typeface="Calibri"/>
              </a:rPr>
              <a:t>4</a:t>
            </a:r>
            <a:r>
              <a:rPr sz="1500" b="1" spc="-5" dirty="0" smtClean="0">
                <a:solidFill>
                  <a:srgbClr val="4AACC5"/>
                </a:solidFill>
                <a:latin typeface="Century Gothic" panose="020B0502020202020204" pitchFamily="34" charset="0"/>
                <a:cs typeface="Calibri"/>
              </a:rPr>
              <a:t> ГОДАХ</a:t>
            </a:r>
            <a:endParaRPr sz="1300" dirty="0">
              <a:latin typeface="Century Gothic" panose="020B0502020202020204" pitchFamily="34" charset="0"/>
              <a:cs typeface="Calibri"/>
            </a:endParaRPr>
          </a:p>
        </p:txBody>
      </p:sp>
      <p:sp>
        <p:nvSpPr>
          <p:cNvPr id="54" name="object 54"/>
          <p:cNvSpPr txBox="1"/>
          <p:nvPr/>
        </p:nvSpPr>
        <p:spPr>
          <a:xfrm>
            <a:off x="3758156" y="6343362"/>
            <a:ext cx="870585" cy="181460"/>
          </a:xfrm>
          <a:prstGeom prst="rect">
            <a:avLst/>
          </a:prstGeom>
        </p:spPr>
        <p:txBody>
          <a:bodyPr vert="horz" wrap="square" lIns="0" tIns="12065" rIns="0" bIns="0" rtlCol="0">
            <a:spAutoFit/>
          </a:bodyPr>
          <a:lstStyle/>
          <a:p>
            <a:pPr marL="12700">
              <a:lnSpc>
                <a:spcPct val="100000"/>
              </a:lnSpc>
              <a:spcBef>
                <a:spcPts val="95"/>
              </a:spcBef>
            </a:pPr>
            <a:r>
              <a:rPr sz="1100" spc="-5" dirty="0">
                <a:solidFill>
                  <a:srgbClr val="1F487C"/>
                </a:solidFill>
                <a:latin typeface="Century Gothic" panose="020B0502020202020204" pitchFamily="34" charset="0"/>
                <a:cs typeface="Times New Roman"/>
              </a:rPr>
              <a:t>млн.</a:t>
            </a:r>
            <a:r>
              <a:rPr sz="1100" spc="-70" dirty="0">
                <a:solidFill>
                  <a:srgbClr val="1F487C"/>
                </a:solidFill>
                <a:latin typeface="Century Gothic" panose="020B0502020202020204" pitchFamily="34" charset="0"/>
                <a:cs typeface="Times New Roman"/>
              </a:rPr>
              <a:t> </a:t>
            </a:r>
            <a:r>
              <a:rPr sz="1100" spc="-15" dirty="0">
                <a:solidFill>
                  <a:srgbClr val="1F487C"/>
                </a:solidFill>
                <a:latin typeface="Century Gothic" panose="020B0502020202020204" pitchFamily="34" charset="0"/>
                <a:cs typeface="Times New Roman"/>
              </a:rPr>
              <a:t>рублей</a:t>
            </a:r>
            <a:endParaRPr sz="1100" dirty="0">
              <a:latin typeface="Century Gothic" panose="020B0502020202020204" pitchFamily="34" charset="0"/>
              <a:cs typeface="Times New Roman"/>
            </a:endParaRPr>
          </a:p>
        </p:txBody>
      </p:sp>
      <p:sp>
        <p:nvSpPr>
          <p:cNvPr id="55" name="object 3"/>
          <p:cNvSpPr txBox="1"/>
          <p:nvPr/>
        </p:nvSpPr>
        <p:spPr>
          <a:xfrm>
            <a:off x="293225" y="9724460"/>
            <a:ext cx="6902908" cy="1159292"/>
          </a:xfrm>
          <a:prstGeom prst="rect">
            <a:avLst/>
          </a:prstGeom>
        </p:spPr>
        <p:txBody>
          <a:bodyPr vert="horz" wrap="square" lIns="0" tIns="12700" rIns="0" bIns="0" rtlCol="0">
            <a:spAutoFit/>
          </a:bodyPr>
          <a:lstStyle/>
          <a:p>
            <a:pPr marL="12700" algn="just">
              <a:lnSpc>
                <a:spcPct val="100000"/>
              </a:lnSpc>
              <a:spcBef>
                <a:spcPts val="100"/>
              </a:spcBef>
            </a:pPr>
            <a:r>
              <a:rPr lang="ru-RU" sz="900" dirty="0" smtClean="0">
                <a:latin typeface="Century Gothic" panose="020B0502020202020204" pitchFamily="34" charset="0"/>
                <a:cs typeface="Franklin Gothic Book"/>
              </a:rPr>
              <a:t>Прогноз</a:t>
            </a:r>
            <a:r>
              <a:rPr sz="900" spc="-20" dirty="0" smtClean="0">
                <a:latin typeface="Century Gothic" panose="020B0502020202020204" pitchFamily="34" charset="0"/>
                <a:cs typeface="Franklin Gothic Book"/>
              </a:rPr>
              <a:t> </a:t>
            </a:r>
            <a:r>
              <a:rPr lang="ru-RU" sz="900" spc="-5" dirty="0" smtClean="0">
                <a:latin typeface="Century Gothic" panose="020B0502020202020204" pitchFamily="34" charset="0"/>
                <a:cs typeface="Franklin Gothic Book"/>
              </a:rPr>
              <a:t>социально-экономического</a:t>
            </a:r>
            <a:r>
              <a:rPr sz="900" spc="-45" dirty="0" smtClean="0">
                <a:latin typeface="Century Gothic" panose="020B0502020202020204" pitchFamily="34" charset="0"/>
                <a:cs typeface="Franklin Gothic Book"/>
              </a:rPr>
              <a:t> </a:t>
            </a:r>
            <a:r>
              <a:rPr lang="ru-RU" sz="900" spc="-5" dirty="0" smtClean="0">
                <a:latin typeface="Century Gothic" panose="020B0502020202020204" pitchFamily="34" charset="0"/>
                <a:cs typeface="Franklin Gothic Book"/>
              </a:rPr>
              <a:t>развития</a:t>
            </a:r>
            <a:r>
              <a:rPr sz="900" spc="25" dirty="0" smtClean="0">
                <a:latin typeface="Century Gothic" panose="020B0502020202020204" pitchFamily="34" charset="0"/>
                <a:cs typeface="Franklin Gothic Book"/>
              </a:rPr>
              <a:t> </a:t>
            </a:r>
            <a:r>
              <a:rPr lang="ru-RU" sz="900" dirty="0" smtClean="0">
                <a:latin typeface="Century Gothic" panose="020B0502020202020204" pitchFamily="34" charset="0"/>
                <a:cs typeface="Franklin Gothic Book"/>
              </a:rPr>
              <a:t>представляет</a:t>
            </a:r>
            <a:r>
              <a:rPr sz="900" spc="-25" dirty="0" smtClean="0">
                <a:latin typeface="Century Gothic" panose="020B0502020202020204" pitchFamily="34" charset="0"/>
                <a:cs typeface="Franklin Gothic Book"/>
              </a:rPr>
              <a:t> </a:t>
            </a:r>
            <a:r>
              <a:rPr lang="ru-RU" sz="900" dirty="0" smtClean="0">
                <a:latin typeface="Century Gothic" panose="020B0502020202020204" pitchFamily="34" charset="0"/>
                <a:cs typeface="Franklin Gothic Book"/>
              </a:rPr>
              <a:t>собой</a:t>
            </a:r>
            <a:r>
              <a:rPr sz="900" spc="-20" dirty="0" smtClean="0">
                <a:latin typeface="Century Gothic" panose="020B0502020202020204" pitchFamily="34" charset="0"/>
                <a:cs typeface="Franklin Gothic Book"/>
              </a:rPr>
              <a:t> </a:t>
            </a:r>
            <a:r>
              <a:rPr lang="ru-RU" sz="900" spc="-10" dirty="0" smtClean="0">
                <a:latin typeface="Century Gothic" panose="020B0502020202020204" pitchFamily="34" charset="0"/>
                <a:cs typeface="Franklin Gothic Book"/>
              </a:rPr>
              <a:t>документ</a:t>
            </a:r>
            <a:r>
              <a:rPr sz="900" spc="-10" dirty="0" smtClean="0">
                <a:latin typeface="Century Gothic" panose="020B0502020202020204" pitchFamily="34" charset="0"/>
                <a:cs typeface="Franklin Gothic Book"/>
              </a:rPr>
              <a:t>,</a:t>
            </a:r>
            <a:r>
              <a:rPr lang="ru-RU" sz="900" dirty="0" smtClean="0">
                <a:latin typeface="Century Gothic" panose="020B0502020202020204" pitchFamily="34" charset="0"/>
                <a:cs typeface="Franklin Gothic Book"/>
              </a:rPr>
              <a:t> содержащий</a:t>
            </a:r>
            <a:r>
              <a:rPr sz="900" dirty="0" smtClean="0">
                <a:latin typeface="Century Gothic" panose="020B0502020202020204" pitchFamily="34" charset="0"/>
                <a:cs typeface="Franklin Gothic Book"/>
              </a:rPr>
              <a:t> </a:t>
            </a:r>
            <a:r>
              <a:rPr sz="900" spc="-5" dirty="0">
                <a:latin typeface="Century Gothic" panose="020B0502020202020204" pitchFamily="34" charset="0"/>
                <a:cs typeface="Franklin Gothic Book"/>
              </a:rPr>
              <a:t>систему </a:t>
            </a:r>
            <a:r>
              <a:rPr sz="900" dirty="0">
                <a:latin typeface="Century Gothic" panose="020B0502020202020204" pitchFamily="34" charset="0"/>
                <a:cs typeface="Franklin Gothic Book"/>
              </a:rPr>
              <a:t>обоснованных </a:t>
            </a:r>
            <a:r>
              <a:rPr sz="900" spc="-5" dirty="0">
                <a:latin typeface="Century Gothic" panose="020B0502020202020204" pitchFamily="34" charset="0"/>
                <a:cs typeface="Franklin Gothic Book"/>
              </a:rPr>
              <a:t>представлений </a:t>
            </a:r>
            <a:r>
              <a:rPr sz="900" dirty="0">
                <a:latin typeface="Century Gothic" panose="020B0502020202020204" pitchFamily="34" charset="0"/>
                <a:cs typeface="Franklin Gothic Book"/>
              </a:rPr>
              <a:t>о </a:t>
            </a:r>
            <a:r>
              <a:rPr sz="900" spc="-5" dirty="0">
                <a:latin typeface="Century Gothic" panose="020B0502020202020204" pitchFamily="34" charset="0"/>
                <a:cs typeface="Franklin Gothic Book"/>
              </a:rPr>
              <a:t>направлениях </a:t>
            </a:r>
            <a:r>
              <a:rPr sz="900" dirty="0">
                <a:latin typeface="Century Gothic" panose="020B0502020202020204" pitchFamily="34" charset="0"/>
                <a:cs typeface="Franklin Gothic Book"/>
              </a:rPr>
              <a:t>и </a:t>
            </a:r>
            <a:r>
              <a:rPr sz="900" spc="-10" dirty="0">
                <a:latin typeface="Century Gothic" panose="020B0502020202020204" pitchFamily="34" charset="0"/>
                <a:cs typeface="Franklin Gothic Book"/>
              </a:rPr>
              <a:t>результатах </a:t>
            </a:r>
            <a:r>
              <a:rPr sz="900" spc="-335" dirty="0">
                <a:latin typeface="Century Gothic" panose="020B0502020202020204" pitchFamily="34" charset="0"/>
                <a:cs typeface="Franklin Gothic Book"/>
              </a:rPr>
              <a:t> </a:t>
            </a:r>
            <a:r>
              <a:rPr sz="900" spc="-5" dirty="0">
                <a:latin typeface="Century Gothic" panose="020B0502020202020204" pitchFamily="34" charset="0"/>
                <a:cs typeface="Franklin Gothic Book"/>
              </a:rPr>
              <a:t>социально-экономического</a:t>
            </a:r>
            <a:r>
              <a:rPr sz="900" spc="-40" dirty="0">
                <a:latin typeface="Century Gothic" panose="020B0502020202020204" pitchFamily="34" charset="0"/>
                <a:cs typeface="Franklin Gothic Book"/>
              </a:rPr>
              <a:t> </a:t>
            </a:r>
            <a:r>
              <a:rPr sz="900" spc="-5" dirty="0">
                <a:latin typeface="Century Gothic" panose="020B0502020202020204" pitchFamily="34" charset="0"/>
                <a:cs typeface="Franklin Gothic Book"/>
              </a:rPr>
              <a:t>развития</a:t>
            </a:r>
            <a:r>
              <a:rPr sz="900" spc="25" dirty="0">
                <a:latin typeface="Century Gothic" panose="020B0502020202020204" pitchFamily="34" charset="0"/>
                <a:cs typeface="Franklin Gothic Book"/>
              </a:rPr>
              <a:t> </a:t>
            </a:r>
            <a:r>
              <a:rPr sz="900" dirty="0">
                <a:latin typeface="Century Gothic" panose="020B0502020202020204" pitchFamily="34" charset="0"/>
                <a:cs typeface="Franklin Gothic Book"/>
              </a:rPr>
              <a:t>на</a:t>
            </a:r>
            <a:r>
              <a:rPr sz="900" spc="-5" dirty="0">
                <a:latin typeface="Century Gothic" panose="020B0502020202020204" pitchFamily="34" charset="0"/>
                <a:cs typeface="Franklin Gothic Book"/>
              </a:rPr>
              <a:t> прогнозируемый</a:t>
            </a:r>
            <a:r>
              <a:rPr sz="900" spc="-20" dirty="0">
                <a:latin typeface="Century Gothic" panose="020B0502020202020204" pitchFamily="34" charset="0"/>
                <a:cs typeface="Franklin Gothic Book"/>
              </a:rPr>
              <a:t> </a:t>
            </a:r>
            <a:r>
              <a:rPr sz="900" spc="-5" dirty="0">
                <a:latin typeface="Century Gothic" panose="020B0502020202020204" pitchFamily="34" charset="0"/>
                <a:cs typeface="Franklin Gothic Book"/>
              </a:rPr>
              <a:t>период.</a:t>
            </a:r>
            <a:r>
              <a:rPr sz="900" spc="25" dirty="0">
                <a:latin typeface="Century Gothic" panose="020B0502020202020204" pitchFamily="34" charset="0"/>
                <a:cs typeface="Franklin Gothic Book"/>
              </a:rPr>
              <a:t> </a:t>
            </a:r>
            <a:r>
              <a:rPr lang="ru-RU" sz="900" spc="-5" dirty="0" smtClean="0">
                <a:latin typeface="Century Gothic" panose="020B0502020202020204" pitchFamily="34" charset="0"/>
                <a:cs typeface="Franklin Gothic Book"/>
              </a:rPr>
              <a:t>Долгосрочный прогноз</a:t>
            </a:r>
            <a:r>
              <a:rPr sz="900" spc="-25" dirty="0" smtClean="0">
                <a:latin typeface="Century Gothic" panose="020B0502020202020204" pitchFamily="34" charset="0"/>
                <a:cs typeface="Franklin Gothic Book"/>
              </a:rPr>
              <a:t> </a:t>
            </a:r>
            <a:r>
              <a:rPr lang="ru-RU" sz="900" spc="-5" dirty="0" smtClean="0">
                <a:latin typeface="Century Gothic" panose="020B0502020202020204" pitchFamily="34" charset="0"/>
                <a:cs typeface="Franklin Gothic Book"/>
              </a:rPr>
              <a:t>социально-экономического</a:t>
            </a:r>
            <a:r>
              <a:rPr sz="900" spc="-5" dirty="0" smtClean="0">
                <a:latin typeface="Century Gothic" panose="020B0502020202020204" pitchFamily="34" charset="0"/>
                <a:cs typeface="Franklin Gothic Book"/>
              </a:rPr>
              <a:t> </a:t>
            </a:r>
            <a:r>
              <a:rPr lang="ru-RU" sz="900" spc="-5" dirty="0" smtClean="0">
                <a:latin typeface="Century Gothic" panose="020B0502020202020204" pitchFamily="34" charset="0"/>
                <a:cs typeface="Franklin Gothic Book"/>
              </a:rPr>
              <a:t>развития</a:t>
            </a:r>
            <a:r>
              <a:rPr sz="900" spc="-15" dirty="0" smtClean="0">
                <a:latin typeface="Century Gothic" panose="020B0502020202020204" pitchFamily="34" charset="0"/>
                <a:cs typeface="Franklin Gothic Book"/>
              </a:rPr>
              <a:t> </a:t>
            </a:r>
            <a:r>
              <a:rPr lang="ru-RU" sz="900" spc="-5" dirty="0" smtClean="0">
                <a:latin typeface="Century Gothic" panose="020B0502020202020204" pitchFamily="34" charset="0"/>
                <a:cs typeface="Franklin Gothic Book"/>
              </a:rPr>
              <a:t>города</a:t>
            </a:r>
            <a:r>
              <a:rPr sz="900" spc="-10" dirty="0" smtClean="0">
                <a:latin typeface="Century Gothic" panose="020B0502020202020204" pitchFamily="34" charset="0"/>
                <a:cs typeface="Franklin Gothic Book"/>
              </a:rPr>
              <a:t> </a:t>
            </a:r>
            <a:r>
              <a:rPr lang="ru-RU" sz="900" dirty="0" smtClean="0">
                <a:latin typeface="Century Gothic" panose="020B0502020202020204" pitchFamily="34" charset="0"/>
                <a:cs typeface="Franklin Gothic Book"/>
              </a:rPr>
              <a:t>Невинномысска</a:t>
            </a:r>
            <a:r>
              <a:rPr sz="900" spc="-15" dirty="0" smtClean="0">
                <a:latin typeface="Century Gothic" panose="020B0502020202020204" pitchFamily="34" charset="0"/>
                <a:cs typeface="Franklin Gothic Book"/>
              </a:rPr>
              <a:t> </a:t>
            </a:r>
            <a:r>
              <a:rPr lang="ru-RU" sz="900" dirty="0" smtClean="0">
                <a:latin typeface="Century Gothic" panose="020B0502020202020204" pitchFamily="34" charset="0"/>
                <a:cs typeface="Franklin Gothic Book"/>
              </a:rPr>
              <a:t>сформирован</a:t>
            </a:r>
            <a:r>
              <a:rPr sz="900" spc="-25" dirty="0" smtClean="0">
                <a:latin typeface="Century Gothic" panose="020B0502020202020204" pitchFamily="34" charset="0"/>
                <a:cs typeface="Franklin Gothic Book"/>
              </a:rPr>
              <a:t> </a:t>
            </a:r>
            <a:r>
              <a:rPr lang="ru-RU" sz="900" dirty="0" smtClean="0">
                <a:latin typeface="Century Gothic" panose="020B0502020202020204" pitchFamily="34" charset="0"/>
                <a:cs typeface="Franklin Gothic Book"/>
              </a:rPr>
              <a:t>на период до </a:t>
            </a:r>
            <a:r>
              <a:rPr sz="900" dirty="0" smtClean="0">
                <a:latin typeface="Century Gothic" panose="020B0502020202020204" pitchFamily="34" charset="0"/>
                <a:cs typeface="Franklin Gothic Book"/>
              </a:rPr>
              <a:t>203</a:t>
            </a:r>
            <a:r>
              <a:rPr lang="ru-RU" sz="900" dirty="0" smtClean="0">
                <a:latin typeface="Century Gothic" panose="020B0502020202020204" pitchFamily="34" charset="0"/>
                <a:cs typeface="Franklin Gothic Book"/>
              </a:rPr>
              <a:t>5</a:t>
            </a:r>
            <a:r>
              <a:rPr sz="900" dirty="0" smtClean="0">
                <a:latin typeface="Century Gothic" panose="020B0502020202020204" pitchFamily="34" charset="0"/>
                <a:cs typeface="Franklin Gothic Book"/>
              </a:rPr>
              <a:t> </a:t>
            </a:r>
            <a:r>
              <a:rPr sz="900" spc="-5" dirty="0">
                <a:latin typeface="Century Gothic" panose="020B0502020202020204" pitchFamily="34" charset="0"/>
                <a:cs typeface="Franklin Gothic Book"/>
              </a:rPr>
              <a:t>года. </a:t>
            </a:r>
            <a:r>
              <a:rPr lang="ru-RU" sz="900" spc="-5" dirty="0" smtClean="0">
                <a:latin typeface="Century Gothic" panose="020B0502020202020204" pitchFamily="34" charset="0"/>
                <a:cs typeface="Franklin Gothic Book"/>
              </a:rPr>
              <a:t>Среднесрочный прогноз</a:t>
            </a:r>
            <a:r>
              <a:rPr sz="900" dirty="0" smtClean="0">
                <a:latin typeface="Century Gothic" panose="020B0502020202020204" pitchFamily="34" charset="0"/>
                <a:cs typeface="Franklin Gothic Book"/>
              </a:rPr>
              <a:t> </a:t>
            </a:r>
            <a:r>
              <a:rPr lang="ru-RU" sz="900" spc="-5" dirty="0" smtClean="0">
                <a:latin typeface="Century Gothic" panose="020B0502020202020204" pitchFamily="34" charset="0"/>
                <a:cs typeface="Franklin Gothic Book"/>
              </a:rPr>
              <a:t>социально-экономического</a:t>
            </a:r>
            <a:r>
              <a:rPr sz="900" spc="-5" dirty="0" smtClean="0">
                <a:latin typeface="Century Gothic" panose="020B0502020202020204" pitchFamily="34" charset="0"/>
                <a:cs typeface="Franklin Gothic Book"/>
              </a:rPr>
              <a:t> </a:t>
            </a:r>
            <a:r>
              <a:rPr lang="ru-RU" sz="900" spc="-5" dirty="0" smtClean="0">
                <a:latin typeface="Century Gothic" panose="020B0502020202020204" pitchFamily="34" charset="0"/>
                <a:cs typeface="Franklin Gothic Book"/>
              </a:rPr>
              <a:t>развития</a:t>
            </a:r>
            <a:r>
              <a:rPr sz="900" spc="-5" dirty="0" smtClean="0">
                <a:latin typeface="Century Gothic" panose="020B0502020202020204" pitchFamily="34" charset="0"/>
                <a:cs typeface="Franklin Gothic Book"/>
              </a:rPr>
              <a:t> </a:t>
            </a:r>
            <a:r>
              <a:rPr sz="900" spc="-335" dirty="0" smtClean="0">
                <a:latin typeface="Century Gothic" panose="020B0502020202020204" pitchFamily="34" charset="0"/>
                <a:cs typeface="Franklin Gothic Book"/>
              </a:rPr>
              <a:t> </a:t>
            </a:r>
            <a:r>
              <a:rPr lang="ru-RU" sz="900" spc="-5" dirty="0" smtClean="0">
                <a:latin typeface="Century Gothic" panose="020B0502020202020204" pitchFamily="34" charset="0"/>
                <a:cs typeface="Franklin Gothic Book"/>
              </a:rPr>
              <a:t>города </a:t>
            </a:r>
            <a:r>
              <a:rPr lang="ru-RU" sz="900" dirty="0" smtClean="0">
                <a:latin typeface="Century Gothic" panose="020B0502020202020204" pitchFamily="34" charset="0"/>
                <a:cs typeface="Franklin Gothic Book"/>
              </a:rPr>
              <a:t>Невинномысска</a:t>
            </a:r>
            <a:r>
              <a:rPr sz="900" spc="-20" dirty="0" smtClean="0">
                <a:latin typeface="Century Gothic" panose="020B0502020202020204" pitchFamily="34" charset="0"/>
                <a:cs typeface="Franklin Gothic Book"/>
              </a:rPr>
              <a:t> </a:t>
            </a:r>
            <a:r>
              <a:rPr sz="900" spc="-5" dirty="0">
                <a:latin typeface="Century Gothic" panose="020B0502020202020204" pitchFamily="34" charset="0"/>
                <a:cs typeface="Franklin Gothic Book"/>
              </a:rPr>
              <a:t>формируется</a:t>
            </a:r>
            <a:r>
              <a:rPr sz="900" spc="-40" dirty="0">
                <a:latin typeface="Century Gothic" panose="020B0502020202020204" pitchFamily="34" charset="0"/>
                <a:cs typeface="Franklin Gothic Book"/>
              </a:rPr>
              <a:t> </a:t>
            </a:r>
            <a:r>
              <a:rPr sz="900" spc="-5" dirty="0">
                <a:latin typeface="Century Gothic" panose="020B0502020202020204" pitchFamily="34" charset="0"/>
                <a:cs typeface="Franklin Gothic Book"/>
              </a:rPr>
              <a:t>ежегодно</a:t>
            </a:r>
            <a:r>
              <a:rPr sz="900" spc="-50" dirty="0">
                <a:latin typeface="Century Gothic" panose="020B0502020202020204" pitchFamily="34" charset="0"/>
                <a:cs typeface="Franklin Gothic Book"/>
              </a:rPr>
              <a:t> </a:t>
            </a:r>
            <a:r>
              <a:rPr sz="900" spc="-5" dirty="0">
                <a:latin typeface="Century Gothic" panose="020B0502020202020204" pitchFamily="34" charset="0"/>
                <a:cs typeface="Franklin Gothic Book"/>
              </a:rPr>
              <a:t>сроком</a:t>
            </a:r>
            <a:r>
              <a:rPr sz="900" spc="-25" dirty="0">
                <a:latin typeface="Century Gothic" panose="020B0502020202020204" pitchFamily="34" charset="0"/>
                <a:cs typeface="Franklin Gothic Book"/>
              </a:rPr>
              <a:t> </a:t>
            </a:r>
            <a:r>
              <a:rPr sz="900" dirty="0">
                <a:latin typeface="Century Gothic" panose="020B0502020202020204" pitchFamily="34" charset="0"/>
                <a:cs typeface="Franklin Gothic Book"/>
              </a:rPr>
              <a:t>на</a:t>
            </a:r>
            <a:r>
              <a:rPr sz="900" spc="-10" dirty="0">
                <a:latin typeface="Century Gothic" panose="020B0502020202020204" pitchFamily="34" charset="0"/>
                <a:cs typeface="Franklin Gothic Book"/>
              </a:rPr>
              <a:t> </a:t>
            </a:r>
            <a:r>
              <a:rPr sz="900" dirty="0">
                <a:latin typeface="Century Gothic" panose="020B0502020202020204" pitchFamily="34" charset="0"/>
                <a:cs typeface="Franklin Gothic Book"/>
              </a:rPr>
              <a:t>3 </a:t>
            </a:r>
            <a:r>
              <a:rPr sz="900" spc="-5" dirty="0">
                <a:latin typeface="Century Gothic" panose="020B0502020202020204" pitchFamily="34" charset="0"/>
                <a:cs typeface="Franklin Gothic Book"/>
              </a:rPr>
              <a:t>года.</a:t>
            </a:r>
            <a:endParaRPr sz="900" dirty="0">
              <a:latin typeface="Century Gothic" panose="020B0502020202020204" pitchFamily="34" charset="0"/>
              <a:cs typeface="Franklin Gothic Book"/>
            </a:endParaRPr>
          </a:p>
          <a:p>
            <a:pPr>
              <a:lnSpc>
                <a:spcPct val="100000"/>
              </a:lnSpc>
              <a:spcBef>
                <a:spcPts val="30"/>
              </a:spcBef>
            </a:pPr>
            <a:endParaRPr sz="1350" dirty="0">
              <a:latin typeface="Franklin Gothic Book"/>
              <a:cs typeface="Franklin Gothic Book"/>
            </a:endParaRPr>
          </a:p>
          <a:p>
            <a:pPr marL="46990">
              <a:lnSpc>
                <a:spcPct val="100000"/>
              </a:lnSpc>
              <a:spcBef>
                <a:spcPts val="5"/>
              </a:spcBef>
            </a:pPr>
            <a:endParaRPr sz="1600" dirty="0">
              <a:latin typeface="Calibri"/>
              <a:cs typeface="Calibri"/>
            </a:endParaRPr>
          </a:p>
        </p:txBody>
      </p:sp>
      <p:pic>
        <p:nvPicPr>
          <p:cNvPr id="56" name="object 25"/>
          <p:cNvPicPr/>
          <p:nvPr/>
        </p:nvPicPr>
        <p:blipFill>
          <a:blip r:embed="rId2" cstate="print"/>
          <a:stretch>
            <a:fillRect/>
          </a:stretch>
        </p:blipFill>
        <p:spPr>
          <a:xfrm>
            <a:off x="289961" y="9322124"/>
            <a:ext cx="334202" cy="402336"/>
          </a:xfrm>
          <a:prstGeom prst="rect">
            <a:avLst/>
          </a:prstGeom>
        </p:spPr>
      </p:pic>
      <p:graphicFrame>
        <p:nvGraphicFramePr>
          <p:cNvPr id="60" name="Диаграмма 59"/>
          <p:cNvGraphicFramePr/>
          <p:nvPr>
            <p:extLst>
              <p:ext uri="{D42A27DB-BD31-4B8C-83A1-F6EECF244321}">
                <p14:modId xmlns:p14="http://schemas.microsoft.com/office/powerpoint/2010/main" val="3985322709"/>
              </p:ext>
            </p:extLst>
          </p:nvPr>
        </p:nvGraphicFramePr>
        <p:xfrm>
          <a:off x="437808" y="6262552"/>
          <a:ext cx="6822459" cy="33584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887815849"/>
              </p:ext>
            </p:extLst>
          </p:nvPr>
        </p:nvGraphicFramePr>
        <p:xfrm>
          <a:off x="404902" y="5850819"/>
          <a:ext cx="6752827" cy="2817874"/>
        </p:xfrm>
        <a:graphic>
          <a:graphicData uri="http://schemas.openxmlformats.org/drawingml/2006/table">
            <a:tbl>
              <a:tblPr firstRow="1" bandRow="1">
                <a:tableStyleId>{2D5ABB26-0587-4C30-8999-92F81FD0307C}</a:tableStyleId>
              </a:tblPr>
              <a:tblGrid>
                <a:gridCol w="3150741"/>
                <a:gridCol w="721099"/>
                <a:gridCol w="723900"/>
                <a:gridCol w="719702"/>
                <a:gridCol w="720852"/>
                <a:gridCol w="716533"/>
              </a:tblGrid>
              <a:tr h="279400">
                <a:tc rowSpan="2">
                  <a:txBody>
                    <a:bodyPr/>
                    <a:lstStyle/>
                    <a:p>
                      <a:pPr marL="579120">
                        <a:lnSpc>
                          <a:spcPct val="100000"/>
                        </a:lnSpc>
                        <a:spcBef>
                          <a:spcPts val="1080"/>
                        </a:spcBef>
                      </a:pPr>
                      <a:r>
                        <a:rPr sz="1100" b="1" spc="-5" dirty="0">
                          <a:solidFill>
                            <a:srgbClr val="FFFFFF"/>
                          </a:solidFill>
                          <a:latin typeface="Century Gothic" panose="020B0502020202020204" pitchFamily="34" charset="0"/>
                          <a:cs typeface="Cambria"/>
                        </a:rPr>
                        <a:t>Наименование</a:t>
                      </a:r>
                      <a:r>
                        <a:rPr sz="1100" b="1" spc="-50" dirty="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показателя</a:t>
                      </a:r>
                      <a:endParaRPr sz="1100" dirty="0">
                        <a:latin typeface="Century Gothic" panose="020B0502020202020204" pitchFamily="34" charset="0"/>
                        <a:cs typeface="Cambria"/>
                      </a:endParaRPr>
                    </a:p>
                  </a:txBody>
                  <a:tcPr marL="0" marR="0" marT="137160" marB="0">
                    <a:lnR w="6350">
                      <a:solidFill>
                        <a:srgbClr val="F2F2F2"/>
                      </a:solidFill>
                      <a:prstDash val="solid"/>
                    </a:lnR>
                    <a:solidFill>
                      <a:srgbClr val="4AACC5"/>
                    </a:solidFill>
                  </a:tcPr>
                </a:tc>
                <a:tc rowSpan="2">
                  <a:txBody>
                    <a:bodyPr/>
                    <a:lstStyle/>
                    <a:p>
                      <a:pPr marL="138430" marR="38100" indent="-113030" algn="ctr">
                        <a:lnSpc>
                          <a:spcPts val="1420"/>
                        </a:lnSpc>
                        <a:spcBef>
                          <a:spcPts val="434"/>
                        </a:spcBef>
                      </a:pPr>
                      <a:r>
                        <a:rPr lang="ru-RU" sz="1100" b="1" spc="-5" dirty="0" smtClean="0">
                          <a:solidFill>
                            <a:srgbClr val="FFFFFF"/>
                          </a:solidFill>
                          <a:latin typeface="Century Gothic" panose="020B0502020202020204" pitchFamily="34" charset="0"/>
                          <a:cs typeface="Cambria"/>
                        </a:rPr>
                        <a:t>2020</a:t>
                      </a:r>
                      <a:r>
                        <a:rPr sz="1100" b="1" spc="-90" dirty="0" smtClean="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год  отчёт</a:t>
                      </a:r>
                      <a:endParaRPr sz="1100" dirty="0">
                        <a:latin typeface="Century Gothic" panose="020B0502020202020204" pitchFamily="34" charset="0"/>
                        <a:cs typeface="Cambria"/>
                      </a:endParaRPr>
                    </a:p>
                  </a:txBody>
                  <a:tcPr marL="0" marR="0" marT="55244" marB="0">
                    <a:lnL w="6350">
                      <a:solidFill>
                        <a:srgbClr val="F2F2F2"/>
                      </a:solidFill>
                      <a:prstDash val="solid"/>
                    </a:lnL>
                    <a:lnR w="6350">
                      <a:solidFill>
                        <a:srgbClr val="F2F2F2"/>
                      </a:solidFill>
                      <a:prstDash val="solid"/>
                    </a:lnR>
                    <a:solidFill>
                      <a:srgbClr val="4AACC5"/>
                    </a:solidFill>
                  </a:tcPr>
                </a:tc>
                <a:tc rowSpan="2">
                  <a:txBody>
                    <a:bodyPr/>
                    <a:lstStyle/>
                    <a:p>
                      <a:pPr marL="85090" marR="39370" indent="-58419" algn="ctr">
                        <a:lnSpc>
                          <a:spcPts val="1420"/>
                        </a:lnSpc>
                        <a:spcBef>
                          <a:spcPts val="434"/>
                        </a:spcBef>
                      </a:pPr>
                      <a:r>
                        <a:rPr sz="1100" b="1" spc="-5" dirty="0" smtClean="0">
                          <a:solidFill>
                            <a:srgbClr val="FFFFFF"/>
                          </a:solidFill>
                          <a:latin typeface="Century Gothic" panose="020B0502020202020204" pitchFamily="34" charset="0"/>
                          <a:cs typeface="Cambria"/>
                        </a:rPr>
                        <a:t>202</a:t>
                      </a:r>
                      <a:r>
                        <a:rPr lang="ru-RU" sz="1100" b="1" spc="-5" dirty="0" smtClean="0">
                          <a:solidFill>
                            <a:srgbClr val="FFFFFF"/>
                          </a:solidFill>
                          <a:latin typeface="Century Gothic" panose="020B0502020202020204" pitchFamily="34" charset="0"/>
                          <a:cs typeface="Cambria"/>
                        </a:rPr>
                        <a:t>1</a:t>
                      </a:r>
                      <a:r>
                        <a:rPr sz="1100" b="1" spc="-90" dirty="0" smtClean="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год  оценка</a:t>
                      </a:r>
                      <a:endParaRPr sz="1100" dirty="0">
                        <a:latin typeface="Century Gothic" panose="020B0502020202020204" pitchFamily="34" charset="0"/>
                        <a:cs typeface="Cambria"/>
                      </a:endParaRPr>
                    </a:p>
                  </a:txBody>
                  <a:tcPr marL="0" marR="0" marT="55244" marB="0">
                    <a:lnL w="6350">
                      <a:solidFill>
                        <a:srgbClr val="F2F2F2"/>
                      </a:solidFill>
                      <a:prstDash val="solid"/>
                    </a:lnL>
                    <a:lnR w="6350">
                      <a:solidFill>
                        <a:srgbClr val="F2F2F2"/>
                      </a:solidFill>
                      <a:prstDash val="solid"/>
                    </a:lnR>
                    <a:solidFill>
                      <a:srgbClr val="4AACC5"/>
                    </a:solidFill>
                  </a:tcPr>
                </a:tc>
                <a:tc>
                  <a:txBody>
                    <a:bodyPr/>
                    <a:lstStyle/>
                    <a:p>
                      <a:pPr marR="13335" algn="ctr">
                        <a:lnSpc>
                          <a:spcPct val="100000"/>
                        </a:lnSpc>
                        <a:spcBef>
                          <a:spcPts val="345"/>
                        </a:spcBef>
                      </a:pPr>
                      <a:r>
                        <a:rPr sz="1100" b="1" spc="-5" dirty="0" smtClean="0">
                          <a:solidFill>
                            <a:srgbClr val="FFFFFF"/>
                          </a:solidFill>
                          <a:latin typeface="Century Gothic" panose="020B0502020202020204" pitchFamily="34" charset="0"/>
                          <a:cs typeface="Cambria"/>
                        </a:rPr>
                        <a:t>202</a:t>
                      </a:r>
                      <a:r>
                        <a:rPr lang="ru-RU" sz="1100" b="1" spc="-5" dirty="0" smtClean="0">
                          <a:solidFill>
                            <a:srgbClr val="FFFFFF"/>
                          </a:solidFill>
                          <a:latin typeface="Century Gothic" panose="020B0502020202020204" pitchFamily="34" charset="0"/>
                          <a:cs typeface="Cambria"/>
                        </a:rPr>
                        <a:t>2</a:t>
                      </a:r>
                      <a:r>
                        <a:rPr sz="1100" b="1" spc="-100" dirty="0" smtClean="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год</a:t>
                      </a:r>
                      <a:endParaRPr sz="1100" dirty="0">
                        <a:latin typeface="Century Gothic" panose="020B0502020202020204" pitchFamily="34" charset="0"/>
                        <a:cs typeface="Cambria"/>
                      </a:endParaRPr>
                    </a:p>
                  </a:txBody>
                  <a:tcPr marL="0" marR="0" marT="43815" marB="0">
                    <a:lnL w="6350">
                      <a:solidFill>
                        <a:srgbClr val="F2F2F2"/>
                      </a:solidFill>
                      <a:prstDash val="solid"/>
                    </a:lnL>
                    <a:lnR w="6350">
                      <a:solidFill>
                        <a:srgbClr val="F2F2F2"/>
                      </a:solidFill>
                      <a:prstDash val="solid"/>
                    </a:lnR>
                    <a:lnB w="6350">
                      <a:solidFill>
                        <a:srgbClr val="F2F2F2"/>
                      </a:solidFill>
                      <a:prstDash val="solid"/>
                    </a:lnB>
                    <a:solidFill>
                      <a:srgbClr val="4AACC5"/>
                    </a:solidFill>
                  </a:tcPr>
                </a:tc>
                <a:tc>
                  <a:txBody>
                    <a:bodyPr/>
                    <a:lstStyle/>
                    <a:p>
                      <a:pPr marR="12065" algn="ctr">
                        <a:lnSpc>
                          <a:spcPct val="100000"/>
                        </a:lnSpc>
                        <a:spcBef>
                          <a:spcPts val="345"/>
                        </a:spcBef>
                      </a:pPr>
                      <a:r>
                        <a:rPr sz="1100" b="1" spc="-5" dirty="0" smtClean="0">
                          <a:solidFill>
                            <a:srgbClr val="FFFFFF"/>
                          </a:solidFill>
                          <a:latin typeface="Century Gothic" panose="020B0502020202020204" pitchFamily="34" charset="0"/>
                          <a:cs typeface="Cambria"/>
                        </a:rPr>
                        <a:t>202</a:t>
                      </a:r>
                      <a:r>
                        <a:rPr lang="ru-RU" sz="1100" b="1" spc="-5" dirty="0" smtClean="0">
                          <a:solidFill>
                            <a:srgbClr val="FFFFFF"/>
                          </a:solidFill>
                          <a:latin typeface="Century Gothic" panose="020B0502020202020204" pitchFamily="34" charset="0"/>
                          <a:cs typeface="Cambria"/>
                        </a:rPr>
                        <a:t>3</a:t>
                      </a:r>
                      <a:r>
                        <a:rPr sz="1100" b="1" spc="-100" dirty="0" smtClean="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год</a:t>
                      </a:r>
                      <a:endParaRPr sz="1100" dirty="0">
                        <a:latin typeface="Century Gothic" panose="020B0502020202020204" pitchFamily="34" charset="0"/>
                        <a:cs typeface="Cambria"/>
                      </a:endParaRPr>
                    </a:p>
                  </a:txBody>
                  <a:tcPr marL="0" marR="0" marT="43815" marB="0">
                    <a:lnL w="6350">
                      <a:solidFill>
                        <a:srgbClr val="F2F2F2"/>
                      </a:solidFill>
                      <a:prstDash val="solid"/>
                    </a:lnL>
                    <a:lnR w="6350">
                      <a:solidFill>
                        <a:srgbClr val="F2F2F2"/>
                      </a:solidFill>
                      <a:prstDash val="solid"/>
                    </a:lnR>
                    <a:lnB w="6350">
                      <a:solidFill>
                        <a:srgbClr val="F2F2F2"/>
                      </a:solidFill>
                      <a:prstDash val="solid"/>
                    </a:lnB>
                    <a:solidFill>
                      <a:srgbClr val="4AACC5"/>
                    </a:solidFill>
                  </a:tcPr>
                </a:tc>
                <a:tc>
                  <a:txBody>
                    <a:bodyPr/>
                    <a:lstStyle/>
                    <a:p>
                      <a:pPr marR="16510" algn="ctr">
                        <a:lnSpc>
                          <a:spcPct val="100000"/>
                        </a:lnSpc>
                        <a:spcBef>
                          <a:spcPts val="345"/>
                        </a:spcBef>
                      </a:pPr>
                      <a:r>
                        <a:rPr sz="1100" b="1" spc="-5" dirty="0" smtClean="0">
                          <a:solidFill>
                            <a:srgbClr val="FFFFFF"/>
                          </a:solidFill>
                          <a:latin typeface="Century Gothic" panose="020B0502020202020204" pitchFamily="34" charset="0"/>
                          <a:cs typeface="Cambria"/>
                        </a:rPr>
                        <a:t>202</a:t>
                      </a:r>
                      <a:r>
                        <a:rPr lang="ru-RU" sz="1100" b="1" spc="-5" dirty="0" smtClean="0">
                          <a:solidFill>
                            <a:srgbClr val="FFFFFF"/>
                          </a:solidFill>
                          <a:latin typeface="Century Gothic" panose="020B0502020202020204" pitchFamily="34" charset="0"/>
                          <a:cs typeface="Cambria"/>
                        </a:rPr>
                        <a:t>4</a:t>
                      </a:r>
                      <a:r>
                        <a:rPr sz="1100" b="1" spc="-100" dirty="0" smtClean="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год</a:t>
                      </a:r>
                      <a:endParaRPr sz="1100" dirty="0">
                        <a:latin typeface="Century Gothic" panose="020B0502020202020204" pitchFamily="34" charset="0"/>
                        <a:cs typeface="Cambria"/>
                      </a:endParaRPr>
                    </a:p>
                  </a:txBody>
                  <a:tcPr marL="0" marR="0" marT="43815" marB="0">
                    <a:lnL w="6350">
                      <a:solidFill>
                        <a:srgbClr val="F2F2F2"/>
                      </a:solidFill>
                      <a:prstDash val="solid"/>
                    </a:lnL>
                    <a:lnB w="6350">
                      <a:solidFill>
                        <a:srgbClr val="F2F2F2"/>
                      </a:solidFill>
                      <a:prstDash val="solid"/>
                    </a:lnB>
                    <a:solidFill>
                      <a:srgbClr val="4AACC5"/>
                    </a:solidFill>
                  </a:tcPr>
                </a:tc>
              </a:tr>
              <a:tr h="177800">
                <a:tc vMerge="1">
                  <a:txBody>
                    <a:bodyPr/>
                    <a:lstStyle/>
                    <a:p>
                      <a:endParaRPr/>
                    </a:p>
                  </a:txBody>
                  <a:tcPr marL="0" marR="0" marT="137160" marB="0">
                    <a:lnR w="6350">
                      <a:solidFill>
                        <a:srgbClr val="F2F2F2"/>
                      </a:solidFill>
                      <a:prstDash val="solid"/>
                    </a:lnR>
                    <a:solidFill>
                      <a:srgbClr val="4AACC5"/>
                    </a:solidFill>
                  </a:tcPr>
                </a:tc>
                <a:tc vMerge="1">
                  <a:txBody>
                    <a:bodyPr/>
                    <a:lstStyle/>
                    <a:p>
                      <a:endParaRPr/>
                    </a:p>
                  </a:txBody>
                  <a:tcPr marL="0" marR="0" marT="55244" marB="0">
                    <a:lnL w="6350">
                      <a:solidFill>
                        <a:srgbClr val="F2F2F2"/>
                      </a:solidFill>
                      <a:prstDash val="solid"/>
                    </a:lnL>
                    <a:lnR w="6350">
                      <a:solidFill>
                        <a:srgbClr val="F2F2F2"/>
                      </a:solidFill>
                      <a:prstDash val="solid"/>
                    </a:lnR>
                    <a:solidFill>
                      <a:srgbClr val="4AACC5"/>
                    </a:solidFill>
                  </a:tcPr>
                </a:tc>
                <a:tc vMerge="1">
                  <a:txBody>
                    <a:bodyPr/>
                    <a:lstStyle/>
                    <a:p>
                      <a:endParaRPr/>
                    </a:p>
                  </a:txBody>
                  <a:tcPr marL="0" marR="0" marT="55244" marB="0">
                    <a:lnL w="6350">
                      <a:solidFill>
                        <a:srgbClr val="F2F2F2"/>
                      </a:solidFill>
                      <a:prstDash val="solid"/>
                    </a:lnL>
                    <a:lnR w="6350">
                      <a:solidFill>
                        <a:srgbClr val="F2F2F2"/>
                      </a:solidFill>
                      <a:prstDash val="solid"/>
                    </a:lnR>
                    <a:solidFill>
                      <a:srgbClr val="4AACC5"/>
                    </a:solidFill>
                  </a:tcPr>
                </a:tc>
                <a:tc gridSpan="3">
                  <a:txBody>
                    <a:bodyPr/>
                    <a:lstStyle/>
                    <a:p>
                      <a:pPr marR="16510" algn="ctr">
                        <a:lnSpc>
                          <a:spcPts val="1340"/>
                        </a:lnSpc>
                      </a:pPr>
                      <a:r>
                        <a:rPr sz="1100" b="1" spc="-5" dirty="0">
                          <a:solidFill>
                            <a:srgbClr val="FFFFFF"/>
                          </a:solidFill>
                          <a:latin typeface="Century Gothic" panose="020B0502020202020204" pitchFamily="34" charset="0"/>
                          <a:cs typeface="Cambria"/>
                        </a:rPr>
                        <a:t>прогноз</a:t>
                      </a:r>
                      <a:endParaRPr sz="1100" dirty="0">
                        <a:latin typeface="Century Gothic" panose="020B0502020202020204" pitchFamily="34" charset="0"/>
                        <a:cs typeface="Cambria"/>
                      </a:endParaRPr>
                    </a:p>
                  </a:txBody>
                  <a:tcPr marL="0" marR="0" marT="0" marB="0">
                    <a:lnL w="6350">
                      <a:solidFill>
                        <a:srgbClr val="F2F2F2"/>
                      </a:solidFill>
                      <a:prstDash val="solid"/>
                    </a:lnL>
                    <a:lnT w="6350">
                      <a:solidFill>
                        <a:srgbClr val="F2F2F2"/>
                      </a:solidFill>
                      <a:prstDash val="solid"/>
                    </a:lnT>
                    <a:solidFill>
                      <a:srgbClr val="4AACC5"/>
                    </a:solidFill>
                  </a:tcPr>
                </a:tc>
                <a:tc hMerge="1">
                  <a:txBody>
                    <a:bodyPr/>
                    <a:lstStyle/>
                    <a:p>
                      <a:endParaRPr/>
                    </a:p>
                  </a:txBody>
                  <a:tcPr marL="0" marR="0" marT="0" marB="0"/>
                </a:tc>
                <a:tc hMerge="1">
                  <a:txBody>
                    <a:bodyPr/>
                    <a:lstStyle/>
                    <a:p>
                      <a:endParaRPr/>
                    </a:p>
                  </a:txBody>
                  <a:tcPr marL="0" marR="0" marT="0" marB="0"/>
                </a:tc>
              </a:tr>
              <a:tr h="405008">
                <a:tc>
                  <a:txBody>
                    <a:bodyPr/>
                    <a:lstStyle/>
                    <a:p>
                      <a:pPr marL="14604" marR="99695">
                        <a:lnSpc>
                          <a:spcPts val="1460"/>
                        </a:lnSpc>
                        <a:spcBef>
                          <a:spcPts val="20"/>
                        </a:spcBef>
                      </a:pPr>
                      <a:r>
                        <a:rPr lang="ru-RU" sz="1100" spc="-5" dirty="0" smtClean="0">
                          <a:latin typeface="Century Gothic" panose="020B0502020202020204" pitchFamily="34" charset="0"/>
                          <a:cs typeface="Cambria"/>
                        </a:rPr>
                        <a:t>Уровень зарегистрированной безработицы</a:t>
                      </a:r>
                      <a:r>
                        <a:rPr sz="1100" spc="-5" dirty="0" smtClean="0">
                          <a:latin typeface="Century Gothic" panose="020B0502020202020204" pitchFamily="34" charset="0"/>
                          <a:cs typeface="Cambria"/>
                        </a:rPr>
                        <a:t>, </a:t>
                      </a:r>
                      <a:r>
                        <a:rPr sz="1100" spc="-5" dirty="0">
                          <a:latin typeface="Century Gothic" panose="020B0502020202020204" pitchFamily="34" charset="0"/>
                          <a:cs typeface="Cambria"/>
                        </a:rPr>
                        <a:t>в</a:t>
                      </a:r>
                      <a:r>
                        <a:rPr sz="1100" spc="-15" dirty="0">
                          <a:latin typeface="Century Gothic" panose="020B0502020202020204" pitchFamily="34" charset="0"/>
                          <a:cs typeface="Cambria"/>
                        </a:rPr>
                        <a:t> </a:t>
                      </a:r>
                      <a:r>
                        <a:rPr sz="1100" spc="-5" dirty="0">
                          <a:latin typeface="Century Gothic" panose="020B0502020202020204" pitchFamily="34" charset="0"/>
                          <a:cs typeface="Cambria"/>
                        </a:rPr>
                        <a:t>%</a:t>
                      </a:r>
                      <a:endParaRPr sz="1100" dirty="0">
                        <a:latin typeface="Century Gothic" panose="020B0502020202020204" pitchFamily="34" charset="0"/>
                        <a:cs typeface="Cambria"/>
                      </a:endParaRPr>
                    </a:p>
                  </a:txBody>
                  <a:tcPr marL="0" marR="0" marT="2540" marB="0">
                    <a:lnL w="6350">
                      <a:solidFill>
                        <a:srgbClr val="4AACC5"/>
                      </a:solidFill>
                      <a:prstDash val="solid"/>
                    </a:lnL>
                    <a:lnR w="6350">
                      <a:solidFill>
                        <a:srgbClr val="4AACC5"/>
                      </a:solidFill>
                      <a:prstDash val="solid"/>
                    </a:lnR>
                    <a:lnB w="6350">
                      <a:solidFill>
                        <a:srgbClr val="4AACC5"/>
                      </a:solidFill>
                      <a:prstDash val="solid"/>
                    </a:lnB>
                    <a:solidFill>
                      <a:srgbClr val="DAEEF3"/>
                    </a:solidFill>
                  </a:tcPr>
                </a:tc>
                <a:tc>
                  <a:txBody>
                    <a:bodyPr/>
                    <a:lstStyle/>
                    <a:p>
                      <a:pPr>
                        <a:lnSpc>
                          <a:spcPct val="100000"/>
                        </a:lnSpc>
                        <a:spcBef>
                          <a:spcPts val="25"/>
                        </a:spcBef>
                      </a:pPr>
                      <a:endParaRPr sz="1100" dirty="0">
                        <a:latin typeface="Century Gothic" panose="020B0502020202020204" pitchFamily="34" charset="0"/>
                        <a:cs typeface="Times New Roman"/>
                      </a:endParaRPr>
                    </a:p>
                    <a:p>
                      <a:pPr marR="11430" algn="ctr">
                        <a:lnSpc>
                          <a:spcPct val="100000"/>
                        </a:lnSpc>
                      </a:pPr>
                      <a:r>
                        <a:rPr lang="ru-RU" sz="1100" dirty="0" smtClean="0">
                          <a:latin typeface="Century Gothic" panose="020B0502020202020204" pitchFamily="34" charset="0"/>
                          <a:cs typeface="Cambria"/>
                        </a:rPr>
                        <a:t>3,5</a:t>
                      </a:r>
                      <a:endParaRPr sz="1100" dirty="0">
                        <a:latin typeface="Century Gothic" panose="020B0502020202020204" pitchFamily="34" charset="0"/>
                        <a:cs typeface="Cambria"/>
                      </a:endParaRPr>
                    </a:p>
                  </a:txBody>
                  <a:tcPr marL="0" marR="0" marT="3175" marB="0">
                    <a:lnL w="6350">
                      <a:solidFill>
                        <a:srgbClr val="4AACC5"/>
                      </a:solidFill>
                      <a:prstDash val="solid"/>
                    </a:lnL>
                    <a:lnR w="6350">
                      <a:solidFill>
                        <a:srgbClr val="4AACC5"/>
                      </a:solidFill>
                      <a:prstDash val="solid"/>
                    </a:lnR>
                    <a:lnB w="6350">
                      <a:solidFill>
                        <a:srgbClr val="4AACC5"/>
                      </a:solidFill>
                      <a:prstDash val="solid"/>
                    </a:lnB>
                    <a:solidFill>
                      <a:srgbClr val="DAEEF3"/>
                    </a:solidFill>
                  </a:tcPr>
                </a:tc>
                <a:tc>
                  <a:txBody>
                    <a:bodyPr/>
                    <a:lstStyle/>
                    <a:p>
                      <a:pPr>
                        <a:lnSpc>
                          <a:spcPct val="100000"/>
                        </a:lnSpc>
                        <a:spcBef>
                          <a:spcPts val="25"/>
                        </a:spcBef>
                      </a:pPr>
                      <a:endParaRPr sz="1100" dirty="0">
                        <a:latin typeface="Century Gothic" panose="020B0502020202020204" pitchFamily="34" charset="0"/>
                        <a:cs typeface="Times New Roman"/>
                      </a:endParaRPr>
                    </a:p>
                    <a:p>
                      <a:pPr marR="11430" algn="ctr">
                        <a:lnSpc>
                          <a:spcPct val="100000"/>
                        </a:lnSpc>
                      </a:pPr>
                      <a:r>
                        <a:rPr lang="ru-RU" sz="1100" dirty="0" smtClean="0">
                          <a:latin typeface="Century Gothic" panose="020B0502020202020204" pitchFamily="34" charset="0"/>
                          <a:cs typeface="Cambria"/>
                        </a:rPr>
                        <a:t>0,75</a:t>
                      </a:r>
                      <a:endParaRPr sz="1100" dirty="0">
                        <a:latin typeface="Century Gothic" panose="020B0502020202020204" pitchFamily="34" charset="0"/>
                        <a:cs typeface="Cambria"/>
                      </a:endParaRPr>
                    </a:p>
                  </a:txBody>
                  <a:tcPr marL="0" marR="0" marT="3175" marB="0">
                    <a:lnL w="6350">
                      <a:solidFill>
                        <a:srgbClr val="4AACC5"/>
                      </a:solidFill>
                      <a:prstDash val="solid"/>
                    </a:lnL>
                    <a:lnR w="6350">
                      <a:solidFill>
                        <a:srgbClr val="4AACC5"/>
                      </a:solidFill>
                      <a:prstDash val="solid"/>
                    </a:lnR>
                    <a:lnB w="6350">
                      <a:solidFill>
                        <a:srgbClr val="4AACC5"/>
                      </a:solidFill>
                      <a:prstDash val="solid"/>
                    </a:lnB>
                    <a:solidFill>
                      <a:srgbClr val="DAEEF3"/>
                    </a:solidFill>
                  </a:tcPr>
                </a:tc>
                <a:tc>
                  <a:txBody>
                    <a:bodyPr/>
                    <a:lstStyle/>
                    <a:p>
                      <a:pPr>
                        <a:lnSpc>
                          <a:spcPct val="100000"/>
                        </a:lnSpc>
                        <a:spcBef>
                          <a:spcPts val="25"/>
                        </a:spcBef>
                      </a:pPr>
                      <a:endParaRPr sz="1100" dirty="0">
                        <a:latin typeface="Century Gothic" panose="020B0502020202020204" pitchFamily="34" charset="0"/>
                        <a:cs typeface="Times New Roman"/>
                      </a:endParaRPr>
                    </a:p>
                    <a:p>
                      <a:pPr marR="13970" algn="ctr">
                        <a:lnSpc>
                          <a:spcPct val="100000"/>
                        </a:lnSpc>
                      </a:pPr>
                      <a:r>
                        <a:rPr lang="ru-RU" sz="1100" dirty="0" smtClean="0">
                          <a:latin typeface="Century Gothic" panose="020B0502020202020204" pitchFamily="34" charset="0"/>
                          <a:cs typeface="Cambria"/>
                        </a:rPr>
                        <a:t>0,75</a:t>
                      </a:r>
                      <a:endParaRPr sz="1100" dirty="0">
                        <a:latin typeface="Century Gothic" panose="020B0502020202020204" pitchFamily="34" charset="0"/>
                        <a:cs typeface="Cambria"/>
                      </a:endParaRPr>
                    </a:p>
                  </a:txBody>
                  <a:tcPr marL="0" marR="0" marT="3175" marB="0">
                    <a:lnL w="6350">
                      <a:solidFill>
                        <a:srgbClr val="4AACC5"/>
                      </a:solidFill>
                      <a:prstDash val="solid"/>
                    </a:lnL>
                    <a:lnR w="6350">
                      <a:solidFill>
                        <a:srgbClr val="4AACC5"/>
                      </a:solidFill>
                      <a:prstDash val="solid"/>
                    </a:lnR>
                    <a:lnB w="6350">
                      <a:solidFill>
                        <a:srgbClr val="4AACC5"/>
                      </a:solidFill>
                      <a:prstDash val="solid"/>
                    </a:lnB>
                    <a:solidFill>
                      <a:srgbClr val="DAEEF3"/>
                    </a:solidFill>
                  </a:tcPr>
                </a:tc>
                <a:tc>
                  <a:txBody>
                    <a:bodyPr/>
                    <a:lstStyle/>
                    <a:p>
                      <a:pPr>
                        <a:lnSpc>
                          <a:spcPct val="100000"/>
                        </a:lnSpc>
                        <a:spcBef>
                          <a:spcPts val="25"/>
                        </a:spcBef>
                      </a:pPr>
                      <a:endParaRPr sz="1100" dirty="0">
                        <a:latin typeface="Century Gothic" panose="020B0502020202020204" pitchFamily="34" charset="0"/>
                        <a:cs typeface="Times New Roman"/>
                      </a:endParaRPr>
                    </a:p>
                    <a:p>
                      <a:pPr marR="11430" algn="ctr">
                        <a:lnSpc>
                          <a:spcPct val="100000"/>
                        </a:lnSpc>
                      </a:pPr>
                      <a:r>
                        <a:rPr lang="ru-RU" sz="1100" dirty="0" smtClean="0">
                          <a:latin typeface="Century Gothic" panose="020B0502020202020204" pitchFamily="34" charset="0"/>
                          <a:cs typeface="Cambria"/>
                        </a:rPr>
                        <a:t>0,75</a:t>
                      </a:r>
                      <a:endParaRPr sz="1100" dirty="0">
                        <a:latin typeface="Century Gothic" panose="020B0502020202020204" pitchFamily="34" charset="0"/>
                        <a:cs typeface="Cambria"/>
                      </a:endParaRPr>
                    </a:p>
                  </a:txBody>
                  <a:tcPr marL="0" marR="0" marT="3175" marB="0">
                    <a:lnL w="6350">
                      <a:solidFill>
                        <a:srgbClr val="4AACC5"/>
                      </a:solidFill>
                      <a:prstDash val="solid"/>
                    </a:lnL>
                    <a:lnR w="6350">
                      <a:solidFill>
                        <a:srgbClr val="4AACC5"/>
                      </a:solidFill>
                      <a:prstDash val="solid"/>
                    </a:lnR>
                    <a:lnB w="6350">
                      <a:solidFill>
                        <a:srgbClr val="4AACC5"/>
                      </a:solidFill>
                      <a:prstDash val="solid"/>
                    </a:lnB>
                    <a:solidFill>
                      <a:srgbClr val="DAEEF3"/>
                    </a:solidFill>
                  </a:tcPr>
                </a:tc>
                <a:tc>
                  <a:txBody>
                    <a:bodyPr/>
                    <a:lstStyle/>
                    <a:p>
                      <a:pPr>
                        <a:lnSpc>
                          <a:spcPct val="100000"/>
                        </a:lnSpc>
                        <a:spcBef>
                          <a:spcPts val="25"/>
                        </a:spcBef>
                      </a:pPr>
                      <a:endParaRPr sz="1100" dirty="0">
                        <a:latin typeface="Century Gothic" panose="020B0502020202020204" pitchFamily="34" charset="0"/>
                        <a:cs typeface="Times New Roman"/>
                      </a:endParaRPr>
                    </a:p>
                    <a:p>
                      <a:pPr marR="13335" algn="ctr">
                        <a:lnSpc>
                          <a:spcPct val="100000"/>
                        </a:lnSpc>
                      </a:pPr>
                      <a:r>
                        <a:rPr lang="ru-RU" sz="1100" dirty="0" smtClean="0">
                          <a:latin typeface="Century Gothic" panose="020B0502020202020204" pitchFamily="34" charset="0"/>
                          <a:cs typeface="Cambria"/>
                        </a:rPr>
                        <a:t>0,75</a:t>
                      </a:r>
                      <a:endParaRPr sz="1100" dirty="0">
                        <a:latin typeface="Century Gothic" panose="020B0502020202020204" pitchFamily="34" charset="0"/>
                        <a:cs typeface="Cambria"/>
                      </a:endParaRPr>
                    </a:p>
                  </a:txBody>
                  <a:tcPr marL="0" marR="0" marT="3175" marB="0">
                    <a:lnL w="6350">
                      <a:solidFill>
                        <a:srgbClr val="4AACC5"/>
                      </a:solidFill>
                      <a:prstDash val="solid"/>
                    </a:lnL>
                    <a:lnR w="6350">
                      <a:solidFill>
                        <a:srgbClr val="4AACC5"/>
                      </a:solidFill>
                      <a:prstDash val="solid"/>
                    </a:lnR>
                    <a:lnB w="6350">
                      <a:solidFill>
                        <a:srgbClr val="4AACC5"/>
                      </a:solidFill>
                      <a:prstDash val="solid"/>
                    </a:lnB>
                    <a:solidFill>
                      <a:srgbClr val="DAEEF3"/>
                    </a:solidFill>
                  </a:tcPr>
                </a:tc>
              </a:tr>
              <a:tr h="304800">
                <a:tc>
                  <a:txBody>
                    <a:bodyPr/>
                    <a:lstStyle/>
                    <a:p>
                      <a:pPr marL="14604">
                        <a:lnSpc>
                          <a:spcPct val="100000"/>
                        </a:lnSpc>
                        <a:spcBef>
                          <a:spcPts val="140"/>
                        </a:spcBef>
                      </a:pPr>
                      <a:r>
                        <a:rPr sz="1100" spc="-5" dirty="0">
                          <a:latin typeface="Century Gothic" panose="020B0502020202020204" pitchFamily="34" charset="0"/>
                          <a:cs typeface="Cambria"/>
                        </a:rPr>
                        <a:t>Среднемесячная заработная плата,</a:t>
                      </a:r>
                      <a:r>
                        <a:rPr sz="1100" spc="-45" dirty="0">
                          <a:latin typeface="Century Gothic" panose="020B0502020202020204" pitchFamily="34" charset="0"/>
                          <a:cs typeface="Cambria"/>
                        </a:rPr>
                        <a:t> </a:t>
                      </a:r>
                      <a:r>
                        <a:rPr sz="1100" spc="-5" dirty="0">
                          <a:latin typeface="Century Gothic" panose="020B0502020202020204" pitchFamily="34" charset="0"/>
                          <a:cs typeface="Cambria"/>
                        </a:rPr>
                        <a:t>рублей</a:t>
                      </a:r>
                      <a:endParaRPr sz="1100">
                        <a:latin typeface="Century Gothic" panose="020B0502020202020204" pitchFamily="34" charset="0"/>
                        <a:cs typeface="Cambria"/>
                      </a:endParaRPr>
                    </a:p>
                  </a:txBody>
                  <a:tcPr marL="0" marR="0" marT="1778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c>
                  <a:txBody>
                    <a:bodyPr/>
                    <a:lstStyle/>
                    <a:p>
                      <a:pPr marR="10160" algn="ctr">
                        <a:lnSpc>
                          <a:spcPct val="100000"/>
                        </a:lnSpc>
                        <a:spcBef>
                          <a:spcPts val="204"/>
                        </a:spcBef>
                      </a:pPr>
                      <a:r>
                        <a:rPr lang="ru-RU" sz="1100" spc="-5" dirty="0" smtClean="0">
                          <a:latin typeface="Century Gothic" panose="020B0502020202020204" pitchFamily="34" charset="0"/>
                          <a:cs typeface="Cambria"/>
                        </a:rPr>
                        <a:t>42670,40</a:t>
                      </a:r>
                      <a:endParaRPr sz="1100" dirty="0">
                        <a:latin typeface="Century Gothic" panose="020B0502020202020204" pitchFamily="34" charset="0"/>
                        <a:cs typeface="Cambria"/>
                      </a:endParaRPr>
                    </a:p>
                  </a:txBody>
                  <a:tcPr marL="0" marR="0" marT="26034"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c>
                  <a:txBody>
                    <a:bodyPr/>
                    <a:lstStyle/>
                    <a:p>
                      <a:pPr marR="10160" algn="ctr">
                        <a:lnSpc>
                          <a:spcPct val="100000"/>
                        </a:lnSpc>
                        <a:spcBef>
                          <a:spcPts val="204"/>
                        </a:spcBef>
                      </a:pPr>
                      <a:r>
                        <a:rPr lang="ru-RU" sz="1100" spc="-5" dirty="0" smtClean="0">
                          <a:latin typeface="Century Gothic" panose="020B0502020202020204" pitchFamily="34" charset="0"/>
                          <a:cs typeface="Cambria"/>
                        </a:rPr>
                        <a:t>45230,62</a:t>
                      </a:r>
                      <a:endParaRPr sz="1100" dirty="0">
                        <a:latin typeface="Century Gothic" panose="020B0502020202020204" pitchFamily="34" charset="0"/>
                        <a:cs typeface="Cambria"/>
                      </a:endParaRPr>
                    </a:p>
                  </a:txBody>
                  <a:tcPr marL="0" marR="0" marT="26034"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c>
                  <a:txBody>
                    <a:bodyPr/>
                    <a:lstStyle/>
                    <a:p>
                      <a:pPr marR="12065" algn="ctr">
                        <a:lnSpc>
                          <a:spcPct val="100000"/>
                        </a:lnSpc>
                        <a:spcBef>
                          <a:spcPts val="204"/>
                        </a:spcBef>
                      </a:pPr>
                      <a:r>
                        <a:rPr lang="ru-RU" sz="1100" spc="-5" dirty="0" smtClean="0">
                          <a:latin typeface="Century Gothic" panose="020B0502020202020204" pitchFamily="34" charset="0"/>
                          <a:cs typeface="Cambria"/>
                        </a:rPr>
                        <a:t>46909,54</a:t>
                      </a:r>
                      <a:endParaRPr sz="1100" dirty="0">
                        <a:latin typeface="Century Gothic" panose="020B0502020202020204" pitchFamily="34" charset="0"/>
                        <a:cs typeface="Cambria"/>
                      </a:endParaRPr>
                    </a:p>
                  </a:txBody>
                  <a:tcPr marL="0" marR="0" marT="26034"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c>
                  <a:txBody>
                    <a:bodyPr/>
                    <a:lstStyle/>
                    <a:p>
                      <a:pPr marR="10160" algn="ctr">
                        <a:lnSpc>
                          <a:spcPct val="100000"/>
                        </a:lnSpc>
                        <a:spcBef>
                          <a:spcPts val="204"/>
                        </a:spcBef>
                      </a:pPr>
                      <a:r>
                        <a:rPr lang="ru-RU" sz="1100" spc="-5" dirty="0" smtClean="0">
                          <a:latin typeface="Century Gothic" panose="020B0502020202020204" pitchFamily="34" charset="0"/>
                          <a:cs typeface="Cambria"/>
                        </a:rPr>
                        <a:t>48357,44</a:t>
                      </a:r>
                      <a:endParaRPr sz="1100" dirty="0">
                        <a:latin typeface="Century Gothic" panose="020B0502020202020204" pitchFamily="34" charset="0"/>
                        <a:cs typeface="Cambria"/>
                      </a:endParaRPr>
                    </a:p>
                  </a:txBody>
                  <a:tcPr marL="0" marR="0" marT="26034"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c>
                  <a:txBody>
                    <a:bodyPr/>
                    <a:lstStyle/>
                    <a:p>
                      <a:pPr marR="11430" algn="ctr">
                        <a:lnSpc>
                          <a:spcPct val="100000"/>
                        </a:lnSpc>
                        <a:spcBef>
                          <a:spcPts val="204"/>
                        </a:spcBef>
                      </a:pPr>
                      <a:r>
                        <a:rPr lang="ru-RU" sz="1100" spc="-5" dirty="0" smtClean="0">
                          <a:latin typeface="Century Gothic" panose="020B0502020202020204" pitchFamily="34" charset="0"/>
                          <a:cs typeface="Cambria"/>
                        </a:rPr>
                        <a:t>49202,74</a:t>
                      </a:r>
                      <a:endParaRPr sz="1100" dirty="0">
                        <a:latin typeface="Century Gothic" panose="020B0502020202020204" pitchFamily="34" charset="0"/>
                        <a:cs typeface="Cambria"/>
                      </a:endParaRPr>
                    </a:p>
                  </a:txBody>
                  <a:tcPr marL="0" marR="0" marT="26034"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r>
              <a:tr h="177800">
                <a:tc>
                  <a:txBody>
                    <a:bodyPr/>
                    <a:lstStyle/>
                    <a:p>
                      <a:pPr marL="154940">
                        <a:lnSpc>
                          <a:spcPts val="1365"/>
                        </a:lnSpc>
                      </a:pPr>
                      <a:r>
                        <a:rPr sz="1100" spc="-5" dirty="0">
                          <a:latin typeface="Century Gothic" panose="020B0502020202020204" pitchFamily="34" charset="0"/>
                          <a:cs typeface="Cambria"/>
                        </a:rPr>
                        <a:t>в % к предыдущему</a:t>
                      </a:r>
                      <a:r>
                        <a:rPr sz="1100" spc="-50" dirty="0">
                          <a:latin typeface="Century Gothic" panose="020B0502020202020204" pitchFamily="34" charset="0"/>
                          <a:cs typeface="Cambria"/>
                        </a:rPr>
                        <a:t> </a:t>
                      </a:r>
                      <a:r>
                        <a:rPr sz="1100" spc="-5" dirty="0">
                          <a:latin typeface="Century Gothic" panose="020B0502020202020204" pitchFamily="34" charset="0"/>
                          <a:cs typeface="Cambria"/>
                        </a:rPr>
                        <a:t>году</a:t>
                      </a:r>
                      <a:endParaRPr sz="1100">
                        <a:latin typeface="Century Gothic" panose="020B0502020202020204" pitchFamily="34" charset="0"/>
                        <a:cs typeface="Cambria"/>
                      </a:endParaRPr>
                    </a:p>
                  </a:txBody>
                  <a:tcPr marL="0" marR="0" marT="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c>
                  <a:txBody>
                    <a:bodyPr/>
                    <a:lstStyle/>
                    <a:p>
                      <a:pPr marR="12065" algn="ctr">
                        <a:lnSpc>
                          <a:spcPts val="1360"/>
                        </a:lnSpc>
                        <a:spcBef>
                          <a:spcPts val="5"/>
                        </a:spcBef>
                      </a:pPr>
                      <a:r>
                        <a:rPr lang="ru-RU" sz="1100" spc="-5" dirty="0" smtClean="0">
                          <a:latin typeface="Century Gothic" panose="020B0502020202020204" pitchFamily="34" charset="0"/>
                          <a:cs typeface="Cambria"/>
                        </a:rPr>
                        <a:t>109,01</a:t>
                      </a:r>
                      <a:endParaRPr sz="1100" dirty="0">
                        <a:latin typeface="Century Gothic" panose="020B0502020202020204" pitchFamily="34" charset="0"/>
                        <a:cs typeface="Cambria"/>
                      </a:endParaRPr>
                    </a:p>
                  </a:txBody>
                  <a:tcPr marL="0" marR="0" marT="635"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c>
                  <a:txBody>
                    <a:bodyPr/>
                    <a:lstStyle/>
                    <a:p>
                      <a:pPr marR="12065" algn="ctr">
                        <a:lnSpc>
                          <a:spcPts val="1360"/>
                        </a:lnSpc>
                        <a:spcBef>
                          <a:spcPts val="5"/>
                        </a:spcBef>
                      </a:pPr>
                      <a:r>
                        <a:rPr lang="ru-RU" sz="1100" spc="-5" dirty="0" smtClean="0">
                          <a:latin typeface="Century Gothic" panose="020B0502020202020204" pitchFamily="34" charset="0"/>
                          <a:cs typeface="Cambria"/>
                        </a:rPr>
                        <a:t>106,0</a:t>
                      </a:r>
                      <a:endParaRPr sz="1100" dirty="0">
                        <a:latin typeface="Century Gothic" panose="020B0502020202020204" pitchFamily="34" charset="0"/>
                        <a:cs typeface="Cambria"/>
                      </a:endParaRPr>
                    </a:p>
                  </a:txBody>
                  <a:tcPr marL="0" marR="0" marT="635"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c>
                  <a:txBody>
                    <a:bodyPr/>
                    <a:lstStyle/>
                    <a:p>
                      <a:pPr marR="13970" algn="ctr">
                        <a:lnSpc>
                          <a:spcPts val="1360"/>
                        </a:lnSpc>
                        <a:spcBef>
                          <a:spcPts val="5"/>
                        </a:spcBef>
                      </a:pPr>
                      <a:r>
                        <a:rPr lang="ru-RU" sz="1100" spc="-5" dirty="0" smtClean="0">
                          <a:latin typeface="Century Gothic" panose="020B0502020202020204" pitchFamily="34" charset="0"/>
                          <a:cs typeface="Cambria"/>
                        </a:rPr>
                        <a:t>103,71</a:t>
                      </a:r>
                      <a:endParaRPr sz="1100" dirty="0">
                        <a:latin typeface="Century Gothic" panose="020B0502020202020204" pitchFamily="34" charset="0"/>
                        <a:cs typeface="Cambria"/>
                      </a:endParaRPr>
                    </a:p>
                  </a:txBody>
                  <a:tcPr marL="0" marR="0" marT="635"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c>
                  <a:txBody>
                    <a:bodyPr/>
                    <a:lstStyle/>
                    <a:p>
                      <a:pPr marR="12065" algn="ctr">
                        <a:lnSpc>
                          <a:spcPts val="1360"/>
                        </a:lnSpc>
                        <a:spcBef>
                          <a:spcPts val="5"/>
                        </a:spcBef>
                      </a:pPr>
                      <a:r>
                        <a:rPr lang="ru-RU" sz="1100" spc="-5" dirty="0" smtClean="0">
                          <a:latin typeface="Century Gothic" panose="020B0502020202020204" pitchFamily="34" charset="0"/>
                          <a:cs typeface="Cambria"/>
                        </a:rPr>
                        <a:t>103,09</a:t>
                      </a:r>
                      <a:endParaRPr sz="1100" dirty="0">
                        <a:latin typeface="Century Gothic" panose="020B0502020202020204" pitchFamily="34" charset="0"/>
                        <a:cs typeface="Cambria"/>
                      </a:endParaRPr>
                    </a:p>
                  </a:txBody>
                  <a:tcPr marL="0" marR="0" marT="635"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c>
                  <a:txBody>
                    <a:bodyPr/>
                    <a:lstStyle/>
                    <a:p>
                      <a:pPr marR="13335" algn="ctr">
                        <a:lnSpc>
                          <a:spcPts val="1360"/>
                        </a:lnSpc>
                        <a:spcBef>
                          <a:spcPts val="5"/>
                        </a:spcBef>
                      </a:pPr>
                      <a:r>
                        <a:rPr lang="ru-RU" sz="1100" spc="-5" dirty="0" smtClean="0">
                          <a:latin typeface="Century Gothic" panose="020B0502020202020204" pitchFamily="34" charset="0"/>
                          <a:cs typeface="Cambria"/>
                        </a:rPr>
                        <a:t>101,75</a:t>
                      </a:r>
                      <a:endParaRPr sz="1100" dirty="0">
                        <a:latin typeface="Century Gothic" panose="020B0502020202020204" pitchFamily="34" charset="0"/>
                        <a:cs typeface="Cambria"/>
                      </a:endParaRPr>
                    </a:p>
                  </a:txBody>
                  <a:tcPr marL="0" marR="0" marT="635"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r>
              <a:tr h="431800">
                <a:tc>
                  <a:txBody>
                    <a:bodyPr/>
                    <a:lstStyle/>
                    <a:p>
                      <a:pPr marL="14604" marR="1336040">
                        <a:lnSpc>
                          <a:spcPts val="1460"/>
                        </a:lnSpc>
                        <a:spcBef>
                          <a:spcPts val="20"/>
                        </a:spcBef>
                      </a:pPr>
                      <a:r>
                        <a:rPr lang="ru-RU" sz="1100" spc="-5" dirty="0" smtClean="0">
                          <a:latin typeface="Century Gothic" panose="020B0502020202020204" pitchFamily="34" charset="0"/>
                          <a:cs typeface="Cambria"/>
                        </a:rPr>
                        <a:t>Фонд заработной платы работников</a:t>
                      </a:r>
                      <a:r>
                        <a:rPr lang="ru-RU" sz="1100" spc="-5" baseline="0" dirty="0" smtClean="0">
                          <a:latin typeface="Century Gothic" panose="020B0502020202020204" pitchFamily="34" charset="0"/>
                          <a:cs typeface="Cambria"/>
                        </a:rPr>
                        <a:t> </a:t>
                      </a:r>
                      <a:r>
                        <a:rPr lang="ru-RU" sz="1100" spc="-5" dirty="0" smtClean="0">
                          <a:latin typeface="Century Gothic" panose="020B0502020202020204" pitchFamily="34" charset="0"/>
                          <a:cs typeface="Cambria"/>
                        </a:rPr>
                        <a:t>организаций</a:t>
                      </a:r>
                      <a:r>
                        <a:rPr sz="1100" spc="-5" dirty="0" smtClean="0">
                          <a:latin typeface="Century Gothic" panose="020B0502020202020204" pitchFamily="34" charset="0"/>
                          <a:cs typeface="Cambria"/>
                        </a:rPr>
                        <a:t>,  </a:t>
                      </a:r>
                      <a:r>
                        <a:rPr sz="1100" spc="-5" dirty="0">
                          <a:latin typeface="Century Gothic" panose="020B0502020202020204" pitchFamily="34" charset="0"/>
                          <a:cs typeface="Cambria"/>
                        </a:rPr>
                        <a:t>млн.</a:t>
                      </a:r>
                      <a:r>
                        <a:rPr sz="1100" spc="-100" dirty="0">
                          <a:latin typeface="Century Gothic" panose="020B0502020202020204" pitchFamily="34" charset="0"/>
                          <a:cs typeface="Cambria"/>
                        </a:rPr>
                        <a:t> </a:t>
                      </a:r>
                      <a:r>
                        <a:rPr sz="1100" spc="-5" dirty="0">
                          <a:latin typeface="Century Gothic" panose="020B0502020202020204" pitchFamily="34" charset="0"/>
                          <a:cs typeface="Cambria"/>
                        </a:rPr>
                        <a:t>рублей</a:t>
                      </a:r>
                      <a:endParaRPr sz="1100" dirty="0">
                        <a:latin typeface="Century Gothic" panose="020B0502020202020204" pitchFamily="34" charset="0"/>
                        <a:cs typeface="Cambria"/>
                      </a:endParaRPr>
                    </a:p>
                  </a:txBody>
                  <a:tcPr marL="0" marR="0" marT="254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c>
                  <a:txBody>
                    <a:bodyPr/>
                    <a:lstStyle/>
                    <a:p>
                      <a:pPr marR="12065" algn="ctr">
                        <a:lnSpc>
                          <a:spcPct val="100000"/>
                        </a:lnSpc>
                        <a:spcBef>
                          <a:spcPts val="730"/>
                        </a:spcBef>
                      </a:pPr>
                      <a:r>
                        <a:rPr lang="ru-RU" sz="1100" spc="-5" dirty="0" smtClean="0">
                          <a:latin typeface="Century Gothic" panose="020B0502020202020204" pitchFamily="34" charset="0"/>
                          <a:cs typeface="Cambria"/>
                        </a:rPr>
                        <a:t>14447,1</a:t>
                      </a:r>
                      <a:endParaRPr sz="1100" dirty="0">
                        <a:latin typeface="Century Gothic" panose="020B0502020202020204" pitchFamily="34" charset="0"/>
                        <a:cs typeface="Cambria"/>
                      </a:endParaRPr>
                    </a:p>
                  </a:txBody>
                  <a:tcPr marL="0" marR="0" marT="9271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c>
                  <a:txBody>
                    <a:bodyPr/>
                    <a:lstStyle/>
                    <a:p>
                      <a:pPr marR="12065" algn="ctr">
                        <a:lnSpc>
                          <a:spcPct val="100000"/>
                        </a:lnSpc>
                        <a:spcBef>
                          <a:spcPts val="730"/>
                        </a:spcBef>
                      </a:pPr>
                      <a:r>
                        <a:rPr lang="ru-RU" sz="1100" spc="-5" dirty="0" smtClean="0">
                          <a:latin typeface="Century Gothic" panose="020B0502020202020204" pitchFamily="34" charset="0"/>
                          <a:cs typeface="Cambria"/>
                        </a:rPr>
                        <a:t>15212,80</a:t>
                      </a:r>
                      <a:endParaRPr sz="1100" dirty="0">
                        <a:latin typeface="Century Gothic" panose="020B0502020202020204" pitchFamily="34" charset="0"/>
                        <a:cs typeface="Cambria"/>
                      </a:endParaRPr>
                    </a:p>
                  </a:txBody>
                  <a:tcPr marL="0" marR="0" marT="9271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c>
                  <a:txBody>
                    <a:bodyPr/>
                    <a:lstStyle/>
                    <a:p>
                      <a:pPr marR="13335" algn="ctr">
                        <a:lnSpc>
                          <a:spcPct val="100000"/>
                        </a:lnSpc>
                        <a:spcBef>
                          <a:spcPts val="730"/>
                        </a:spcBef>
                      </a:pPr>
                      <a:r>
                        <a:rPr lang="ru-RU" sz="1100" spc="-5" dirty="0" smtClean="0">
                          <a:latin typeface="Century Gothic" panose="020B0502020202020204" pitchFamily="34" charset="0"/>
                          <a:cs typeface="Cambria"/>
                        </a:rPr>
                        <a:t>16110,35</a:t>
                      </a:r>
                      <a:endParaRPr sz="1100" dirty="0">
                        <a:latin typeface="Century Gothic" panose="020B0502020202020204" pitchFamily="34" charset="0"/>
                        <a:cs typeface="Cambria"/>
                      </a:endParaRPr>
                    </a:p>
                  </a:txBody>
                  <a:tcPr marL="0" marR="0" marT="9271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c>
                  <a:txBody>
                    <a:bodyPr/>
                    <a:lstStyle/>
                    <a:p>
                      <a:pPr marR="12065" algn="ctr">
                        <a:lnSpc>
                          <a:spcPct val="100000"/>
                        </a:lnSpc>
                        <a:spcBef>
                          <a:spcPts val="730"/>
                        </a:spcBef>
                      </a:pPr>
                      <a:r>
                        <a:rPr lang="ru-RU" sz="1100" spc="-5" dirty="0" smtClean="0">
                          <a:latin typeface="Century Gothic" panose="020B0502020202020204" pitchFamily="34" charset="0"/>
                          <a:cs typeface="Cambria"/>
                        </a:rPr>
                        <a:t>17076,97</a:t>
                      </a:r>
                      <a:endParaRPr sz="1100" dirty="0">
                        <a:latin typeface="Century Gothic" panose="020B0502020202020204" pitchFamily="34" charset="0"/>
                        <a:cs typeface="Cambria"/>
                      </a:endParaRPr>
                    </a:p>
                  </a:txBody>
                  <a:tcPr marL="0" marR="0" marT="9271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c>
                  <a:txBody>
                    <a:bodyPr/>
                    <a:lstStyle/>
                    <a:p>
                      <a:pPr marR="13335" algn="ctr">
                        <a:lnSpc>
                          <a:spcPct val="100000"/>
                        </a:lnSpc>
                        <a:spcBef>
                          <a:spcPts val="730"/>
                        </a:spcBef>
                      </a:pPr>
                      <a:r>
                        <a:rPr lang="ru-RU" sz="1100" spc="-5" dirty="0" smtClean="0">
                          <a:latin typeface="Century Gothic" panose="020B0502020202020204" pitchFamily="34" charset="0"/>
                          <a:cs typeface="Cambria"/>
                        </a:rPr>
                        <a:t>18118,67</a:t>
                      </a:r>
                      <a:endParaRPr sz="1100" dirty="0">
                        <a:latin typeface="Century Gothic" panose="020B0502020202020204" pitchFamily="34" charset="0"/>
                        <a:cs typeface="Cambria"/>
                      </a:endParaRPr>
                    </a:p>
                  </a:txBody>
                  <a:tcPr marL="0" marR="0" marT="9271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solidFill>
                      <a:srgbClr val="DAEEF3"/>
                    </a:solidFill>
                  </a:tcPr>
                </a:tc>
              </a:tr>
              <a:tr h="177285">
                <a:tc>
                  <a:txBody>
                    <a:bodyPr/>
                    <a:lstStyle/>
                    <a:p>
                      <a:pPr marL="154940">
                        <a:lnSpc>
                          <a:spcPts val="1360"/>
                        </a:lnSpc>
                      </a:pPr>
                      <a:r>
                        <a:rPr sz="1100" spc="-5" dirty="0">
                          <a:latin typeface="Century Gothic" panose="020B0502020202020204" pitchFamily="34" charset="0"/>
                          <a:cs typeface="Cambria"/>
                        </a:rPr>
                        <a:t>в % к предыдущему</a:t>
                      </a:r>
                      <a:r>
                        <a:rPr sz="1100" spc="-50" dirty="0">
                          <a:latin typeface="Century Gothic" panose="020B0502020202020204" pitchFamily="34" charset="0"/>
                          <a:cs typeface="Cambria"/>
                        </a:rPr>
                        <a:t> </a:t>
                      </a:r>
                      <a:r>
                        <a:rPr sz="1100" spc="-5" dirty="0">
                          <a:latin typeface="Century Gothic" panose="020B0502020202020204" pitchFamily="34" charset="0"/>
                          <a:cs typeface="Cambria"/>
                        </a:rPr>
                        <a:t>году</a:t>
                      </a:r>
                      <a:endParaRPr sz="1100">
                        <a:latin typeface="Century Gothic" panose="020B0502020202020204" pitchFamily="34" charset="0"/>
                        <a:cs typeface="Cambria"/>
                      </a:endParaRPr>
                    </a:p>
                  </a:txBody>
                  <a:tcPr marL="0" marR="0" marT="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c>
                  <a:txBody>
                    <a:bodyPr/>
                    <a:lstStyle/>
                    <a:p>
                      <a:pPr marR="12065" algn="ctr">
                        <a:lnSpc>
                          <a:spcPts val="1360"/>
                        </a:lnSpc>
                      </a:pPr>
                      <a:r>
                        <a:rPr lang="ru-RU" sz="1100" spc="-5" dirty="0" smtClean="0">
                          <a:latin typeface="Century Gothic" panose="020B0502020202020204" pitchFamily="34" charset="0"/>
                          <a:cs typeface="Cambria"/>
                        </a:rPr>
                        <a:t>109,76</a:t>
                      </a:r>
                      <a:endParaRPr sz="1100" dirty="0">
                        <a:latin typeface="Century Gothic" panose="020B0502020202020204" pitchFamily="34" charset="0"/>
                        <a:cs typeface="Cambria"/>
                      </a:endParaRPr>
                    </a:p>
                  </a:txBody>
                  <a:tcPr marL="0" marR="0" marT="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c>
                  <a:txBody>
                    <a:bodyPr/>
                    <a:lstStyle/>
                    <a:p>
                      <a:pPr marR="12065" algn="ctr">
                        <a:lnSpc>
                          <a:spcPts val="1360"/>
                        </a:lnSpc>
                      </a:pPr>
                      <a:r>
                        <a:rPr lang="ru-RU" sz="1100" spc="-5" dirty="0" smtClean="0">
                          <a:latin typeface="Century Gothic" panose="020B0502020202020204" pitchFamily="34" charset="0"/>
                          <a:cs typeface="Cambria"/>
                        </a:rPr>
                        <a:t>105,30</a:t>
                      </a:r>
                      <a:endParaRPr sz="1100" dirty="0">
                        <a:latin typeface="Century Gothic" panose="020B0502020202020204" pitchFamily="34" charset="0"/>
                        <a:cs typeface="Cambria"/>
                      </a:endParaRPr>
                    </a:p>
                  </a:txBody>
                  <a:tcPr marL="0" marR="0" marT="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c>
                  <a:txBody>
                    <a:bodyPr/>
                    <a:lstStyle/>
                    <a:p>
                      <a:pPr marR="13970" algn="ctr">
                        <a:lnSpc>
                          <a:spcPts val="1360"/>
                        </a:lnSpc>
                      </a:pPr>
                      <a:r>
                        <a:rPr lang="ru-RU" sz="1100" spc="-5" dirty="0" smtClean="0">
                          <a:latin typeface="Century Gothic" panose="020B0502020202020204" pitchFamily="34" charset="0"/>
                          <a:cs typeface="Cambria"/>
                        </a:rPr>
                        <a:t>105,90</a:t>
                      </a:r>
                      <a:endParaRPr sz="1100" dirty="0">
                        <a:latin typeface="Century Gothic" panose="020B0502020202020204" pitchFamily="34" charset="0"/>
                        <a:cs typeface="Cambria"/>
                      </a:endParaRPr>
                    </a:p>
                  </a:txBody>
                  <a:tcPr marL="0" marR="0" marT="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c>
                  <a:txBody>
                    <a:bodyPr/>
                    <a:lstStyle/>
                    <a:p>
                      <a:pPr marR="12065" algn="ctr">
                        <a:lnSpc>
                          <a:spcPts val="1360"/>
                        </a:lnSpc>
                      </a:pPr>
                      <a:r>
                        <a:rPr lang="ru-RU" sz="1100" spc="-5" dirty="0" smtClean="0">
                          <a:latin typeface="Century Gothic" panose="020B0502020202020204" pitchFamily="34" charset="0"/>
                          <a:cs typeface="Cambria"/>
                        </a:rPr>
                        <a:t>106,00</a:t>
                      </a:r>
                      <a:endParaRPr sz="1100" dirty="0">
                        <a:latin typeface="Century Gothic" panose="020B0502020202020204" pitchFamily="34" charset="0"/>
                        <a:cs typeface="Cambria"/>
                      </a:endParaRPr>
                    </a:p>
                  </a:txBody>
                  <a:tcPr marL="0" marR="0" marT="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c>
                  <a:txBody>
                    <a:bodyPr/>
                    <a:lstStyle/>
                    <a:p>
                      <a:pPr marR="13335" algn="ctr">
                        <a:lnSpc>
                          <a:spcPts val="1360"/>
                        </a:lnSpc>
                      </a:pPr>
                      <a:r>
                        <a:rPr lang="ru-RU" sz="1100" spc="-5" dirty="0" smtClean="0">
                          <a:latin typeface="Century Gothic" panose="020B0502020202020204" pitchFamily="34" charset="0"/>
                          <a:cs typeface="Cambria"/>
                        </a:rPr>
                        <a:t>106,10</a:t>
                      </a:r>
                      <a:endParaRPr sz="1100" dirty="0">
                        <a:latin typeface="Century Gothic" panose="020B0502020202020204" pitchFamily="34" charset="0"/>
                        <a:cs typeface="Cambria"/>
                      </a:endParaRPr>
                    </a:p>
                  </a:txBody>
                  <a:tcPr marL="0" marR="0" marT="0" marB="0">
                    <a:lnL w="6350">
                      <a:solidFill>
                        <a:srgbClr val="4AACC5"/>
                      </a:solidFill>
                      <a:prstDash val="solid"/>
                    </a:lnL>
                    <a:lnR w="6350">
                      <a:solidFill>
                        <a:srgbClr val="4AACC5"/>
                      </a:solidFill>
                      <a:prstDash val="solid"/>
                    </a:lnR>
                    <a:lnT w="6350">
                      <a:solidFill>
                        <a:srgbClr val="4AACC5"/>
                      </a:solidFill>
                      <a:prstDash val="solid"/>
                    </a:lnT>
                    <a:lnB w="6350">
                      <a:solidFill>
                        <a:srgbClr val="4AACC5"/>
                      </a:solidFill>
                      <a:prstDash val="solid"/>
                    </a:lnB>
                  </a:tcPr>
                </a:tc>
              </a:tr>
              <a:tr h="546100">
                <a:tc>
                  <a:txBody>
                    <a:bodyPr/>
                    <a:lstStyle/>
                    <a:p>
                      <a:pPr marL="14604" marR="41910">
                        <a:lnSpc>
                          <a:spcPts val="1460"/>
                        </a:lnSpc>
                        <a:spcBef>
                          <a:spcPts val="20"/>
                        </a:spcBef>
                      </a:pPr>
                      <a:r>
                        <a:rPr sz="1100" spc="-5" dirty="0">
                          <a:latin typeface="Century Gothic" panose="020B0502020202020204" pitchFamily="34" charset="0"/>
                          <a:cs typeface="Cambria"/>
                        </a:rPr>
                        <a:t>Ввод в эксплуатацию </a:t>
                      </a:r>
                      <a:r>
                        <a:rPr sz="1100" spc="-10" dirty="0">
                          <a:latin typeface="Century Gothic" panose="020B0502020202020204" pitchFamily="34" charset="0"/>
                          <a:cs typeface="Cambria"/>
                        </a:rPr>
                        <a:t>жилых </a:t>
                      </a:r>
                      <a:r>
                        <a:rPr sz="1100" spc="-5" dirty="0">
                          <a:latin typeface="Century Gothic" panose="020B0502020202020204" pitchFamily="34" charset="0"/>
                          <a:cs typeface="Cambria"/>
                        </a:rPr>
                        <a:t>домов за </a:t>
                      </a:r>
                      <a:r>
                        <a:rPr sz="1100" dirty="0">
                          <a:latin typeface="Century Gothic" panose="020B0502020202020204" pitchFamily="34" charset="0"/>
                          <a:cs typeface="Cambria"/>
                        </a:rPr>
                        <a:t>счёт  </a:t>
                      </a:r>
                      <a:r>
                        <a:rPr sz="1100" spc="-5" dirty="0">
                          <a:latin typeface="Century Gothic" panose="020B0502020202020204" pitchFamily="34" charset="0"/>
                          <a:cs typeface="Cambria"/>
                        </a:rPr>
                        <a:t>всех источников</a:t>
                      </a:r>
                      <a:r>
                        <a:rPr sz="1100" spc="-20" dirty="0">
                          <a:latin typeface="Century Gothic" panose="020B0502020202020204" pitchFamily="34" charset="0"/>
                          <a:cs typeface="Cambria"/>
                        </a:rPr>
                        <a:t> </a:t>
                      </a:r>
                      <a:r>
                        <a:rPr sz="1100" spc="-5" dirty="0">
                          <a:latin typeface="Century Gothic" panose="020B0502020202020204" pitchFamily="34" charset="0"/>
                          <a:cs typeface="Cambria"/>
                        </a:rPr>
                        <a:t>финансирования,</a:t>
                      </a:r>
                      <a:endParaRPr sz="1100">
                        <a:latin typeface="Century Gothic" panose="020B0502020202020204" pitchFamily="34" charset="0"/>
                        <a:cs typeface="Cambria"/>
                      </a:endParaRPr>
                    </a:p>
                    <a:p>
                      <a:pPr marL="14604">
                        <a:lnSpc>
                          <a:spcPts val="1355"/>
                        </a:lnSpc>
                      </a:pPr>
                      <a:r>
                        <a:rPr sz="1100" spc="-5" dirty="0">
                          <a:latin typeface="Century Gothic" panose="020B0502020202020204" pitchFamily="34" charset="0"/>
                          <a:cs typeface="Cambria"/>
                        </a:rPr>
                        <a:t>тыс. кв. м общей</a:t>
                      </a:r>
                      <a:r>
                        <a:rPr sz="1100" spc="-30" dirty="0">
                          <a:latin typeface="Century Gothic" panose="020B0502020202020204" pitchFamily="34" charset="0"/>
                          <a:cs typeface="Cambria"/>
                        </a:rPr>
                        <a:t> </a:t>
                      </a:r>
                      <a:r>
                        <a:rPr sz="1100" spc="-5" dirty="0">
                          <a:latin typeface="Century Gothic" panose="020B0502020202020204" pitchFamily="34" charset="0"/>
                          <a:cs typeface="Cambria"/>
                        </a:rPr>
                        <a:t>площади</a:t>
                      </a:r>
                      <a:endParaRPr sz="1100">
                        <a:latin typeface="Century Gothic" panose="020B0502020202020204" pitchFamily="34" charset="0"/>
                        <a:cs typeface="Cambria"/>
                      </a:endParaRPr>
                    </a:p>
                  </a:txBody>
                  <a:tcPr marL="0" marR="0" marT="2540" marB="0">
                    <a:lnL w="6350">
                      <a:solidFill>
                        <a:srgbClr val="4AACC5"/>
                      </a:solidFill>
                      <a:prstDash val="solid"/>
                    </a:lnL>
                    <a:lnR w="6350">
                      <a:solidFill>
                        <a:srgbClr val="4AACC5"/>
                      </a:solidFill>
                      <a:prstDash val="solid"/>
                    </a:lnR>
                    <a:lnT w="6350">
                      <a:solidFill>
                        <a:srgbClr val="4AACC5"/>
                      </a:solidFill>
                      <a:prstDash val="solid"/>
                    </a:lnT>
                    <a:lnB w="6350">
                      <a:solidFill>
                        <a:srgbClr val="91CDDC"/>
                      </a:solidFill>
                      <a:prstDash val="solid"/>
                    </a:lnB>
                    <a:solidFill>
                      <a:srgbClr val="DAEEF3"/>
                    </a:solidFill>
                  </a:tcPr>
                </a:tc>
                <a:tc>
                  <a:txBody>
                    <a:bodyPr/>
                    <a:lstStyle/>
                    <a:p>
                      <a:pPr>
                        <a:lnSpc>
                          <a:spcPct val="100000"/>
                        </a:lnSpc>
                        <a:spcBef>
                          <a:spcPts val="25"/>
                        </a:spcBef>
                      </a:pPr>
                      <a:endParaRPr sz="1100" dirty="0">
                        <a:latin typeface="Century Gothic" panose="020B0502020202020204" pitchFamily="34" charset="0"/>
                        <a:cs typeface="Times New Roman"/>
                      </a:endParaRPr>
                    </a:p>
                    <a:p>
                      <a:pPr marR="12065" algn="ctr">
                        <a:lnSpc>
                          <a:spcPct val="100000"/>
                        </a:lnSpc>
                      </a:pPr>
                      <a:r>
                        <a:rPr lang="ru-RU" sz="1100" dirty="0" smtClean="0">
                          <a:latin typeface="Century Gothic" panose="020B0502020202020204" pitchFamily="34" charset="0"/>
                          <a:cs typeface="Cambria"/>
                        </a:rPr>
                        <a:t>35,10</a:t>
                      </a:r>
                      <a:endParaRPr sz="1100" dirty="0">
                        <a:latin typeface="Century Gothic" panose="020B0502020202020204" pitchFamily="34" charset="0"/>
                        <a:cs typeface="Cambria"/>
                      </a:endParaRPr>
                    </a:p>
                  </a:txBody>
                  <a:tcPr marL="0" marR="0" marT="3175" marB="0">
                    <a:lnL w="6350">
                      <a:solidFill>
                        <a:srgbClr val="4AACC5"/>
                      </a:solidFill>
                      <a:prstDash val="solid"/>
                    </a:lnL>
                    <a:lnR w="6350">
                      <a:solidFill>
                        <a:srgbClr val="4AACC5"/>
                      </a:solidFill>
                      <a:prstDash val="solid"/>
                    </a:lnR>
                    <a:lnT w="6350">
                      <a:solidFill>
                        <a:srgbClr val="4AACC5"/>
                      </a:solidFill>
                      <a:prstDash val="solid"/>
                    </a:lnT>
                    <a:lnB w="6350">
                      <a:solidFill>
                        <a:srgbClr val="91CDDC"/>
                      </a:solidFill>
                      <a:prstDash val="solid"/>
                    </a:lnB>
                    <a:solidFill>
                      <a:srgbClr val="DAEEF3"/>
                    </a:solidFill>
                  </a:tcPr>
                </a:tc>
                <a:tc>
                  <a:txBody>
                    <a:bodyPr/>
                    <a:lstStyle/>
                    <a:p>
                      <a:pPr>
                        <a:lnSpc>
                          <a:spcPct val="100000"/>
                        </a:lnSpc>
                        <a:spcBef>
                          <a:spcPts val="25"/>
                        </a:spcBef>
                      </a:pPr>
                      <a:endParaRPr sz="1100" dirty="0">
                        <a:latin typeface="Century Gothic" panose="020B0502020202020204" pitchFamily="34" charset="0"/>
                        <a:cs typeface="Times New Roman"/>
                      </a:endParaRPr>
                    </a:p>
                    <a:p>
                      <a:pPr marR="11430" algn="ctr">
                        <a:lnSpc>
                          <a:spcPct val="100000"/>
                        </a:lnSpc>
                      </a:pPr>
                      <a:r>
                        <a:rPr lang="ru-RU" sz="1100" dirty="0" smtClean="0">
                          <a:latin typeface="Century Gothic" panose="020B0502020202020204" pitchFamily="34" charset="0"/>
                          <a:cs typeface="Cambria"/>
                        </a:rPr>
                        <a:t>37,50</a:t>
                      </a:r>
                      <a:endParaRPr sz="1100" dirty="0">
                        <a:latin typeface="Century Gothic" panose="020B0502020202020204" pitchFamily="34" charset="0"/>
                        <a:cs typeface="Cambria"/>
                      </a:endParaRPr>
                    </a:p>
                  </a:txBody>
                  <a:tcPr marL="0" marR="0" marT="3175" marB="0">
                    <a:lnL w="6350">
                      <a:solidFill>
                        <a:srgbClr val="4AACC5"/>
                      </a:solidFill>
                      <a:prstDash val="solid"/>
                    </a:lnL>
                    <a:lnR w="6350">
                      <a:solidFill>
                        <a:srgbClr val="4AACC5"/>
                      </a:solidFill>
                      <a:prstDash val="solid"/>
                    </a:lnR>
                    <a:lnT w="6350">
                      <a:solidFill>
                        <a:srgbClr val="4AACC5"/>
                      </a:solidFill>
                      <a:prstDash val="solid"/>
                    </a:lnT>
                    <a:lnB w="6350">
                      <a:solidFill>
                        <a:srgbClr val="91CDDC"/>
                      </a:solidFill>
                      <a:prstDash val="solid"/>
                    </a:lnB>
                    <a:solidFill>
                      <a:srgbClr val="DAEEF3"/>
                    </a:solidFill>
                  </a:tcPr>
                </a:tc>
                <a:tc>
                  <a:txBody>
                    <a:bodyPr/>
                    <a:lstStyle/>
                    <a:p>
                      <a:pPr>
                        <a:lnSpc>
                          <a:spcPct val="100000"/>
                        </a:lnSpc>
                        <a:spcBef>
                          <a:spcPts val="25"/>
                        </a:spcBef>
                      </a:pPr>
                      <a:endParaRPr sz="1100" dirty="0">
                        <a:latin typeface="Century Gothic" panose="020B0502020202020204" pitchFamily="34" charset="0"/>
                        <a:cs typeface="Times New Roman"/>
                      </a:endParaRPr>
                    </a:p>
                    <a:p>
                      <a:pPr marR="13335" algn="ctr">
                        <a:lnSpc>
                          <a:spcPct val="100000"/>
                        </a:lnSpc>
                      </a:pPr>
                      <a:r>
                        <a:rPr lang="ru-RU" sz="1100" dirty="0" smtClean="0">
                          <a:latin typeface="Century Gothic" panose="020B0502020202020204" pitchFamily="34" charset="0"/>
                          <a:cs typeface="Cambria"/>
                        </a:rPr>
                        <a:t>38,00</a:t>
                      </a:r>
                      <a:endParaRPr sz="1100" dirty="0">
                        <a:latin typeface="Century Gothic" panose="020B0502020202020204" pitchFamily="34" charset="0"/>
                        <a:cs typeface="Cambria"/>
                      </a:endParaRPr>
                    </a:p>
                  </a:txBody>
                  <a:tcPr marL="0" marR="0" marT="3175" marB="0">
                    <a:lnL w="6350">
                      <a:solidFill>
                        <a:srgbClr val="4AACC5"/>
                      </a:solidFill>
                      <a:prstDash val="solid"/>
                    </a:lnL>
                    <a:lnR w="6350">
                      <a:solidFill>
                        <a:srgbClr val="4AACC5"/>
                      </a:solidFill>
                      <a:prstDash val="solid"/>
                    </a:lnR>
                    <a:lnT w="6350">
                      <a:solidFill>
                        <a:srgbClr val="4AACC5"/>
                      </a:solidFill>
                      <a:prstDash val="solid"/>
                    </a:lnT>
                    <a:lnB w="6350">
                      <a:solidFill>
                        <a:srgbClr val="91CDDC"/>
                      </a:solidFill>
                      <a:prstDash val="solid"/>
                    </a:lnB>
                    <a:solidFill>
                      <a:srgbClr val="DAEEF3"/>
                    </a:solidFill>
                  </a:tcPr>
                </a:tc>
                <a:tc>
                  <a:txBody>
                    <a:bodyPr/>
                    <a:lstStyle/>
                    <a:p>
                      <a:pPr>
                        <a:lnSpc>
                          <a:spcPct val="100000"/>
                        </a:lnSpc>
                        <a:spcBef>
                          <a:spcPts val="25"/>
                        </a:spcBef>
                      </a:pPr>
                      <a:endParaRPr sz="1100" dirty="0">
                        <a:latin typeface="Century Gothic" panose="020B0502020202020204" pitchFamily="34" charset="0"/>
                        <a:cs typeface="Times New Roman"/>
                      </a:endParaRPr>
                    </a:p>
                    <a:p>
                      <a:pPr marR="11430" algn="ctr">
                        <a:lnSpc>
                          <a:spcPct val="100000"/>
                        </a:lnSpc>
                      </a:pPr>
                      <a:r>
                        <a:rPr lang="ru-RU" sz="1100" dirty="0" smtClean="0">
                          <a:latin typeface="Century Gothic" panose="020B0502020202020204" pitchFamily="34" charset="0"/>
                          <a:cs typeface="Cambria"/>
                        </a:rPr>
                        <a:t>39,01</a:t>
                      </a:r>
                      <a:endParaRPr sz="1100" dirty="0">
                        <a:latin typeface="Century Gothic" panose="020B0502020202020204" pitchFamily="34" charset="0"/>
                        <a:cs typeface="Cambria"/>
                      </a:endParaRPr>
                    </a:p>
                  </a:txBody>
                  <a:tcPr marL="0" marR="0" marT="3175" marB="0">
                    <a:lnL w="6350">
                      <a:solidFill>
                        <a:srgbClr val="4AACC5"/>
                      </a:solidFill>
                      <a:prstDash val="solid"/>
                    </a:lnL>
                    <a:lnR w="6350">
                      <a:solidFill>
                        <a:srgbClr val="4AACC5"/>
                      </a:solidFill>
                      <a:prstDash val="solid"/>
                    </a:lnR>
                    <a:lnT w="6350">
                      <a:solidFill>
                        <a:srgbClr val="4AACC5"/>
                      </a:solidFill>
                      <a:prstDash val="solid"/>
                    </a:lnT>
                    <a:lnB w="6350">
                      <a:solidFill>
                        <a:srgbClr val="91CDDC"/>
                      </a:solidFill>
                      <a:prstDash val="solid"/>
                    </a:lnB>
                    <a:solidFill>
                      <a:srgbClr val="DAEEF3"/>
                    </a:solidFill>
                  </a:tcPr>
                </a:tc>
                <a:tc>
                  <a:txBody>
                    <a:bodyPr/>
                    <a:lstStyle/>
                    <a:p>
                      <a:pPr>
                        <a:lnSpc>
                          <a:spcPct val="100000"/>
                        </a:lnSpc>
                        <a:spcBef>
                          <a:spcPts val="25"/>
                        </a:spcBef>
                      </a:pPr>
                      <a:endParaRPr sz="1100" dirty="0">
                        <a:latin typeface="Century Gothic" panose="020B0502020202020204" pitchFamily="34" charset="0"/>
                        <a:cs typeface="Times New Roman"/>
                      </a:endParaRPr>
                    </a:p>
                    <a:p>
                      <a:pPr marR="13335" algn="ctr">
                        <a:lnSpc>
                          <a:spcPct val="100000"/>
                        </a:lnSpc>
                      </a:pPr>
                      <a:r>
                        <a:rPr lang="ru-RU" sz="1100" dirty="0" smtClean="0">
                          <a:latin typeface="Century Gothic" panose="020B0502020202020204" pitchFamily="34" charset="0"/>
                          <a:cs typeface="Cambria"/>
                        </a:rPr>
                        <a:t>41,50</a:t>
                      </a:r>
                      <a:endParaRPr sz="1100" dirty="0">
                        <a:latin typeface="Century Gothic" panose="020B0502020202020204" pitchFamily="34" charset="0"/>
                        <a:cs typeface="Cambria"/>
                      </a:endParaRPr>
                    </a:p>
                  </a:txBody>
                  <a:tcPr marL="0" marR="0" marT="3175" marB="0">
                    <a:lnL w="6350">
                      <a:solidFill>
                        <a:srgbClr val="4AACC5"/>
                      </a:solidFill>
                      <a:prstDash val="solid"/>
                    </a:lnL>
                    <a:lnR w="6350">
                      <a:solidFill>
                        <a:srgbClr val="4AACC5"/>
                      </a:solidFill>
                      <a:prstDash val="solid"/>
                    </a:lnR>
                    <a:lnT w="6350">
                      <a:solidFill>
                        <a:srgbClr val="4AACC5"/>
                      </a:solidFill>
                      <a:prstDash val="solid"/>
                    </a:lnT>
                    <a:lnB w="6350">
                      <a:solidFill>
                        <a:srgbClr val="91CDDC"/>
                      </a:solidFill>
                      <a:prstDash val="solid"/>
                    </a:lnB>
                    <a:solidFill>
                      <a:srgbClr val="DAEEF3"/>
                    </a:solidFill>
                  </a:tcPr>
                </a:tc>
              </a:tr>
            </a:tbl>
          </a:graphicData>
        </a:graphic>
      </p:graphicFrame>
      <p:sp>
        <p:nvSpPr>
          <p:cNvPr id="3" name="object 3"/>
          <p:cNvSpPr txBox="1"/>
          <p:nvPr/>
        </p:nvSpPr>
        <p:spPr>
          <a:xfrm>
            <a:off x="404902" y="8814060"/>
            <a:ext cx="6752827" cy="1482842"/>
          </a:xfrm>
          <a:prstGeom prst="rect">
            <a:avLst/>
          </a:prstGeom>
        </p:spPr>
        <p:txBody>
          <a:bodyPr vert="horz" wrap="square" lIns="0" tIns="20320" rIns="0" bIns="0" rtlCol="0">
            <a:spAutoFit/>
          </a:bodyPr>
          <a:lstStyle/>
          <a:p>
            <a:pPr marL="12700" marR="5080" indent="271145" algn="just">
              <a:lnSpc>
                <a:spcPct val="95800"/>
              </a:lnSpc>
              <a:spcBef>
                <a:spcPts val="160"/>
              </a:spcBef>
            </a:pPr>
            <a:r>
              <a:rPr lang="ru-RU" sz="1100" dirty="0">
                <a:latin typeface="Century Gothic" panose="020B0502020202020204" pitchFamily="34" charset="0"/>
              </a:rPr>
              <a:t>Уровень безработицы на 01.01.2021 составил 3,5 %, что на 2,83 пункта выше уровня начала 2020 года. На 31 декабря 2020 г. коэффициент напряженности на рынке труда города составил 1,8, что на 1,23 пункта выше уровня показателя на начало 2020 года. Численность безработных - 2842 человека. </a:t>
            </a:r>
            <a:r>
              <a:rPr lang="ru-RU" sz="1100" dirty="0" smtClean="0">
                <a:latin typeface="Century Gothic" panose="020B0502020202020204" pitchFamily="34" charset="0"/>
              </a:rPr>
              <a:t>Данная </a:t>
            </a:r>
            <a:r>
              <a:rPr lang="ru-RU" sz="1100" dirty="0">
                <a:latin typeface="Century Gothic" panose="020B0502020202020204" pitchFamily="34" charset="0"/>
              </a:rPr>
              <a:t>ситуация вызвана введением режима самоизоляции в связи с распространением новой коронавирусной инфекции и увеличением пособия по безработице. После снятия ограничительных мер в прогнозируемом периоде, возможно снижение численности незанятых граждан. В 2021 году ситуация на рынке труда постепенно стабилизируется, уровень безработицы на 30 сентября 2021 г. составил 0,7 %, что на 2,8 пункта ниже уровня показателя на начало 2021 года.</a:t>
            </a:r>
            <a:endParaRPr sz="1100" dirty="0">
              <a:latin typeface="Century Gothic" panose="020B0502020202020204" pitchFamily="34" charset="0"/>
              <a:cs typeface="Times New Roman"/>
            </a:endParaRPr>
          </a:p>
        </p:txBody>
      </p:sp>
      <p:sp>
        <p:nvSpPr>
          <p:cNvPr id="15" name="object 15"/>
          <p:cNvSpPr txBox="1"/>
          <p:nvPr/>
        </p:nvSpPr>
        <p:spPr>
          <a:xfrm>
            <a:off x="739035" y="237744"/>
            <a:ext cx="6608317" cy="3510576"/>
          </a:xfrm>
          <a:prstGeom prst="rect">
            <a:avLst/>
          </a:prstGeom>
        </p:spPr>
        <p:txBody>
          <a:bodyPr vert="horz" wrap="square" lIns="0" tIns="12065" rIns="0" bIns="0" rtlCol="0">
            <a:spAutoFit/>
          </a:bodyPr>
          <a:lstStyle/>
          <a:p>
            <a:pPr marR="5080" algn="r">
              <a:lnSpc>
                <a:spcPct val="100000"/>
              </a:lnSpc>
              <a:spcBef>
                <a:spcPts val="95"/>
              </a:spcBef>
            </a:pPr>
            <a:r>
              <a:rPr lang="ru-RU" sz="1600" b="1" spc="-5" dirty="0" smtClean="0">
                <a:latin typeface="Century Gothic" panose="020B0502020202020204" pitchFamily="34" charset="0"/>
                <a:cs typeface="Times New Roman"/>
              </a:rPr>
              <a:t>7</a:t>
            </a:r>
            <a:endParaRPr sz="1600" dirty="0" smtClean="0">
              <a:latin typeface="Century Gothic" panose="020B0502020202020204" pitchFamily="34" charset="0"/>
              <a:cs typeface="Times New Roman"/>
            </a:endParaRPr>
          </a:p>
          <a:p>
            <a:pPr marL="503238" marR="713740" indent="393700" algn="ctr">
              <a:lnSpc>
                <a:spcPts val="2039"/>
              </a:lnSpc>
              <a:tabLst>
                <a:tab pos="4392613" algn="l"/>
                <a:tab pos="4751388" algn="l"/>
              </a:tabLst>
            </a:pPr>
            <a:r>
              <a:rPr sz="1800" b="1" u="sng" spc="-5" dirty="0" smtClean="0">
                <a:solidFill>
                  <a:srgbClr val="964A7B"/>
                </a:solidFill>
                <a:latin typeface="Century Gothic" panose="020B0502020202020204" pitchFamily="34" charset="0"/>
                <a:cs typeface="Franklin Gothic Medium"/>
              </a:rPr>
              <a:t>УРОВЕНЬ ЖИЗНИ НАСЕЛЕНИЯ</a:t>
            </a:r>
            <a:endParaRPr lang="ru-RU" sz="1800" b="1" u="sng" spc="-5" dirty="0" smtClean="0">
              <a:solidFill>
                <a:srgbClr val="964A7B"/>
              </a:solidFill>
              <a:latin typeface="Century Gothic" panose="020B0502020202020204" pitchFamily="34" charset="0"/>
              <a:cs typeface="Franklin Gothic Medium"/>
            </a:endParaRPr>
          </a:p>
          <a:p>
            <a:pPr marL="503238" marR="713740" indent="393700" algn="ctr">
              <a:lnSpc>
                <a:spcPts val="2039"/>
              </a:lnSpc>
              <a:tabLst>
                <a:tab pos="4392613" algn="l"/>
                <a:tab pos="4751388" algn="l"/>
              </a:tabLst>
            </a:pPr>
            <a:endParaRPr sz="1800" b="1" dirty="0" smtClean="0">
              <a:latin typeface="Century Gothic" panose="020B0502020202020204" pitchFamily="34" charset="0"/>
              <a:cs typeface="Franklin Gothic Medium"/>
            </a:endParaRPr>
          </a:p>
          <a:p>
            <a:pPr marL="12700" marR="10160" indent="361315" algn="just">
              <a:lnSpc>
                <a:spcPts val="1500"/>
              </a:lnSpc>
            </a:pPr>
            <a:r>
              <a:rPr lang="ru-RU" sz="1100" dirty="0">
                <a:latin typeface="Century Gothic" panose="020B0502020202020204" pitchFamily="34" charset="0"/>
              </a:rPr>
              <a:t>В 2020 году средняя заработная плата работников крупных и средних предприятий города составила 42,67 тыс. рублей. Зарплата за январь - август 2021 года составила 45034 рубля, что на 5,6 % выше аналогичного периода 2020 года. Город Невинномысск лидирует в Ставропольском крае по данному показателю. В условиях восстановления рынка труда средняя заработная плата работников крупных и средних организаций вырастет к 2024 году до 49,20 тыс. рублей или на 15,30 % по сравнению с 2020 годом. Повышение уровня зарплаты будет обусловлено ростом уровня зарплаты на крупных и средних предприятиях города на 2 % - 4 % в год. Фонд заработной платы работников полного круга организаций вырастет до 18,12 млрд. рублей или на 25,41 % по сравнению с 2020 </a:t>
            </a:r>
            <a:r>
              <a:rPr lang="ru-RU" sz="1100" dirty="0" smtClean="0">
                <a:latin typeface="Century Gothic" panose="020B0502020202020204" pitchFamily="34" charset="0"/>
              </a:rPr>
              <a:t>годом.</a:t>
            </a:r>
          </a:p>
          <a:p>
            <a:pPr marL="12700" marR="10160" indent="361315">
              <a:lnSpc>
                <a:spcPts val="1500"/>
              </a:lnSpc>
            </a:pPr>
            <a:endParaRPr lang="ru-RU" sz="1050" dirty="0" smtClean="0">
              <a:latin typeface="Century Gothic" panose="020B0502020202020204" pitchFamily="34" charset="0"/>
            </a:endParaRPr>
          </a:p>
          <a:p>
            <a:pPr marL="12700" marR="10160" indent="361315">
              <a:lnSpc>
                <a:spcPts val="1500"/>
              </a:lnSpc>
            </a:pPr>
            <a:r>
              <a:rPr sz="1500" b="1" spc="-5" dirty="0" smtClean="0">
                <a:solidFill>
                  <a:srgbClr val="4AACC5"/>
                </a:solidFill>
                <a:latin typeface="Century Gothic" panose="020B0502020202020204" pitchFamily="34" charset="0"/>
                <a:cs typeface="Calibri"/>
              </a:rPr>
              <a:t>ДИНАМИКА </a:t>
            </a:r>
            <a:r>
              <a:rPr sz="1500" b="1" spc="-5" dirty="0">
                <a:solidFill>
                  <a:srgbClr val="4AACC5"/>
                </a:solidFill>
                <a:latin typeface="Century Gothic" panose="020B0502020202020204" pitchFamily="34" charset="0"/>
                <a:cs typeface="Calibri"/>
              </a:rPr>
              <a:t>СРЕДНЕМЕСЯЧНОЙ ЗАРАБОТНОЙ ПЛАТЫ  </a:t>
            </a:r>
            <a:r>
              <a:rPr sz="1500" b="1" dirty="0">
                <a:solidFill>
                  <a:srgbClr val="4AACC5"/>
                </a:solidFill>
                <a:latin typeface="Century Gothic" panose="020B0502020202020204" pitchFamily="34" charset="0"/>
                <a:cs typeface="Calibri"/>
              </a:rPr>
              <a:t>В </a:t>
            </a:r>
            <a:r>
              <a:rPr sz="1500" b="1" spc="-5" dirty="0" smtClean="0">
                <a:solidFill>
                  <a:srgbClr val="4AACC5"/>
                </a:solidFill>
                <a:latin typeface="Century Gothic" panose="020B0502020202020204" pitchFamily="34" charset="0"/>
                <a:cs typeface="Calibri"/>
              </a:rPr>
              <a:t>202</a:t>
            </a:r>
            <a:r>
              <a:rPr lang="ru-RU" sz="1500" b="1" spc="-5" dirty="0" smtClean="0">
                <a:solidFill>
                  <a:srgbClr val="4AACC5"/>
                </a:solidFill>
                <a:latin typeface="Century Gothic" panose="020B0502020202020204" pitchFamily="34" charset="0"/>
                <a:cs typeface="Calibri"/>
              </a:rPr>
              <a:t>2</a:t>
            </a:r>
            <a:r>
              <a:rPr sz="1500" b="1" spc="-5" dirty="0" smtClean="0">
                <a:solidFill>
                  <a:srgbClr val="4AACC5"/>
                </a:solidFill>
                <a:latin typeface="Century Gothic" panose="020B0502020202020204" pitchFamily="34" charset="0"/>
                <a:cs typeface="Calibri"/>
              </a:rPr>
              <a:t> </a:t>
            </a:r>
            <a:r>
              <a:rPr sz="1500" b="1" dirty="0">
                <a:solidFill>
                  <a:srgbClr val="4AACC5"/>
                </a:solidFill>
                <a:latin typeface="Century Gothic" panose="020B0502020202020204" pitchFamily="34" charset="0"/>
                <a:cs typeface="Calibri"/>
              </a:rPr>
              <a:t>- </a:t>
            </a:r>
            <a:r>
              <a:rPr sz="1500" b="1" spc="-5" dirty="0" smtClean="0">
                <a:solidFill>
                  <a:srgbClr val="4AACC5"/>
                </a:solidFill>
                <a:latin typeface="Century Gothic" panose="020B0502020202020204" pitchFamily="34" charset="0"/>
                <a:cs typeface="Calibri"/>
              </a:rPr>
              <a:t>202</a:t>
            </a:r>
            <a:r>
              <a:rPr lang="ru-RU" sz="1500" b="1" spc="-5" dirty="0" smtClean="0">
                <a:solidFill>
                  <a:srgbClr val="4AACC5"/>
                </a:solidFill>
                <a:latin typeface="Century Gothic" panose="020B0502020202020204" pitchFamily="34" charset="0"/>
                <a:cs typeface="Calibri"/>
              </a:rPr>
              <a:t>4</a:t>
            </a:r>
            <a:r>
              <a:rPr sz="1500" b="1" spc="-60" dirty="0" smtClean="0">
                <a:solidFill>
                  <a:srgbClr val="4AACC5"/>
                </a:solidFill>
                <a:latin typeface="Century Gothic" panose="020B0502020202020204" pitchFamily="34" charset="0"/>
                <a:cs typeface="Calibri"/>
              </a:rPr>
              <a:t> </a:t>
            </a:r>
            <a:r>
              <a:rPr sz="1500" b="1" spc="-5" dirty="0">
                <a:solidFill>
                  <a:srgbClr val="4AACC5"/>
                </a:solidFill>
                <a:latin typeface="Century Gothic" panose="020B0502020202020204" pitchFamily="34" charset="0"/>
                <a:cs typeface="Calibri"/>
              </a:rPr>
              <a:t>ГОДАХ</a:t>
            </a:r>
            <a:endParaRPr sz="1500" dirty="0">
              <a:latin typeface="Century Gothic" panose="020B0502020202020204" pitchFamily="34" charset="0"/>
              <a:cs typeface="Calibri"/>
            </a:endParaRPr>
          </a:p>
          <a:p>
            <a:pPr>
              <a:lnSpc>
                <a:spcPct val="100000"/>
              </a:lnSpc>
            </a:pPr>
            <a:endParaRPr sz="1500" dirty="0">
              <a:latin typeface="Century Gothic" panose="020B0502020202020204" pitchFamily="34" charset="0"/>
              <a:cs typeface="Times New Roman"/>
            </a:endParaRPr>
          </a:p>
          <a:p>
            <a:pPr marR="1056640" algn="r">
              <a:lnSpc>
                <a:spcPct val="100000"/>
              </a:lnSpc>
            </a:pPr>
            <a:r>
              <a:rPr lang="ru-RU" sz="1300" spc="0" dirty="0" smtClean="0">
                <a:solidFill>
                  <a:srgbClr val="1F487C"/>
                </a:solidFill>
                <a:latin typeface="Century Gothic" panose="020B0502020202020204" pitchFamily="34" charset="0"/>
                <a:cs typeface="Times New Roman"/>
              </a:rPr>
              <a:t>рублей</a:t>
            </a:r>
            <a:endParaRPr sz="1300" dirty="0">
              <a:latin typeface="Century Gothic" panose="020B0502020202020204" pitchFamily="34" charset="0"/>
              <a:cs typeface="Times New Roman"/>
            </a:endParaRPr>
          </a:p>
        </p:txBody>
      </p:sp>
      <p:graphicFrame>
        <p:nvGraphicFramePr>
          <p:cNvPr id="8" name="Диаграмма 7"/>
          <p:cNvGraphicFramePr/>
          <p:nvPr>
            <p:extLst>
              <p:ext uri="{D42A27DB-BD31-4B8C-83A1-F6EECF244321}">
                <p14:modId xmlns:p14="http://schemas.microsoft.com/office/powerpoint/2010/main" val="2055399106"/>
              </p:ext>
            </p:extLst>
          </p:nvPr>
        </p:nvGraphicFramePr>
        <p:xfrm>
          <a:off x="739035" y="3570092"/>
          <a:ext cx="6460324" cy="21810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6850" y="5961858"/>
            <a:ext cx="7218297" cy="435790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46963" y="209816"/>
            <a:ext cx="7068184" cy="3241272"/>
          </a:xfrm>
          <a:prstGeom prst="rect">
            <a:avLst/>
          </a:prstGeom>
        </p:spPr>
        <p:txBody>
          <a:bodyPr vert="horz" wrap="square" lIns="0" tIns="12065" rIns="0" bIns="0" rtlCol="0">
            <a:spAutoFit/>
          </a:bodyPr>
          <a:lstStyle/>
          <a:p>
            <a:pPr marR="5080" algn="r">
              <a:lnSpc>
                <a:spcPct val="100000"/>
              </a:lnSpc>
              <a:spcBef>
                <a:spcPts val="95"/>
              </a:spcBef>
            </a:pPr>
            <a:r>
              <a:rPr lang="ru-RU" sz="1600" b="1" dirty="0" smtClean="0">
                <a:latin typeface="Century Gothic" panose="020B0502020202020204" pitchFamily="34" charset="0"/>
                <a:cs typeface="Times New Roman"/>
              </a:rPr>
              <a:t>8</a:t>
            </a:r>
            <a:endParaRPr sz="1650" dirty="0" smtClean="0">
              <a:latin typeface="Times New Roman"/>
              <a:cs typeface="Times New Roman"/>
            </a:endParaRPr>
          </a:p>
          <a:p>
            <a:pPr marL="1525905">
              <a:lnSpc>
                <a:spcPct val="100000"/>
              </a:lnSpc>
            </a:pPr>
            <a:r>
              <a:rPr sz="1800" b="1" u="sng" spc="-5" dirty="0" smtClean="0">
                <a:solidFill>
                  <a:srgbClr val="964A7B"/>
                </a:solidFill>
                <a:latin typeface="Century Gothic" panose="020B0502020202020204" pitchFamily="34" charset="0"/>
                <a:cs typeface="Franklin Gothic Medium"/>
              </a:rPr>
              <a:t>ИНВЕСТИЦИИ </a:t>
            </a:r>
            <a:r>
              <a:rPr sz="1800" b="1" u="sng" dirty="0">
                <a:solidFill>
                  <a:srgbClr val="964A7B"/>
                </a:solidFill>
                <a:latin typeface="Century Gothic" panose="020B0502020202020204" pitchFamily="34" charset="0"/>
                <a:cs typeface="Franklin Gothic Medium"/>
              </a:rPr>
              <a:t>В </a:t>
            </a:r>
            <a:r>
              <a:rPr sz="1800" b="1" u="sng" spc="-5" dirty="0">
                <a:solidFill>
                  <a:srgbClr val="964A7B"/>
                </a:solidFill>
                <a:latin typeface="Century Gothic" panose="020B0502020202020204" pitchFamily="34" charset="0"/>
                <a:cs typeface="Franklin Gothic Medium"/>
              </a:rPr>
              <a:t>ОСНОВНОЙ</a:t>
            </a:r>
            <a:r>
              <a:rPr sz="1800" b="1" u="sng" spc="-35" dirty="0">
                <a:solidFill>
                  <a:srgbClr val="964A7B"/>
                </a:solidFill>
                <a:latin typeface="Century Gothic" panose="020B0502020202020204" pitchFamily="34" charset="0"/>
                <a:cs typeface="Franklin Gothic Medium"/>
              </a:rPr>
              <a:t> </a:t>
            </a:r>
            <a:r>
              <a:rPr sz="1800" b="1" u="sng" spc="-5" dirty="0">
                <a:solidFill>
                  <a:srgbClr val="964A7B"/>
                </a:solidFill>
                <a:latin typeface="Century Gothic" panose="020B0502020202020204" pitchFamily="34" charset="0"/>
                <a:cs typeface="Franklin Gothic Medium"/>
              </a:rPr>
              <a:t>КАПИТАЛ</a:t>
            </a:r>
            <a:endParaRPr sz="1800" b="1" dirty="0">
              <a:latin typeface="Century Gothic" panose="020B0502020202020204" pitchFamily="34" charset="0"/>
              <a:cs typeface="Franklin Gothic Medium"/>
            </a:endParaRPr>
          </a:p>
          <a:p>
            <a:pPr marL="12700" marR="116839" indent="342265" algn="just">
              <a:lnSpc>
                <a:spcPts val="1500"/>
              </a:lnSpc>
              <a:spcBef>
                <a:spcPts val="1645"/>
              </a:spcBef>
            </a:pPr>
            <a:r>
              <a:rPr lang="ru-RU" sz="1000" dirty="0" smtClean="0">
                <a:latin typeface="Century Gothic" panose="020B0502020202020204" pitchFamily="34" charset="0"/>
              </a:rPr>
              <a:t>За 2020 года крупными и средними организациями в экономику города инвестировано 13,39 млрд. рублей, что на 14,22 % ниже уровня 2020 года. Объем инвестиций в расчете на 1 жителя города составил 106611,0 рублей (одно из самых больших значений за последние годы). Доля города в </a:t>
            </a:r>
            <a:r>
              <a:rPr lang="ru-RU" sz="1000" dirty="0" err="1" smtClean="0">
                <a:latin typeface="Century Gothic" panose="020B0502020202020204" pitchFamily="34" charset="0"/>
              </a:rPr>
              <a:t>общекраевом</a:t>
            </a:r>
            <a:r>
              <a:rPr lang="ru-RU" sz="1000" dirty="0" smtClean="0">
                <a:latin typeface="Century Gothic" panose="020B0502020202020204" pitchFamily="34" charset="0"/>
              </a:rPr>
              <a:t> показателе составила 8,61 %. Несмотря на введенные ограничения, благодаря предпринятым мерам, в 2020 году город продолжил наращивать свой экономический потенциал. С целью дальнейшего развития ТОСЭР в 2020 году расширен перечень видов экономической деятельности для реализации </a:t>
            </a:r>
            <a:r>
              <a:rPr lang="ru-RU" sz="1000" dirty="0" err="1" smtClean="0">
                <a:latin typeface="Century Gothic" panose="020B0502020202020204" pitchFamily="34" charset="0"/>
              </a:rPr>
              <a:t>инвестпроектов</a:t>
            </a:r>
            <a:r>
              <a:rPr lang="ru-RU" sz="1000" dirty="0" smtClean="0">
                <a:latin typeface="Century Gothic" panose="020B0502020202020204" pitchFamily="34" charset="0"/>
              </a:rPr>
              <a:t>, снижены минимальный объем капитальных вложений до 2,5 млн. рублей и минимальное количество новых постоянных рабочих мест до 10 единиц. </a:t>
            </a:r>
          </a:p>
          <a:p>
            <a:pPr marL="12700" marR="116839" indent="342265" algn="just">
              <a:lnSpc>
                <a:spcPts val="1500"/>
              </a:lnSpc>
            </a:pPr>
            <a:r>
              <a:rPr lang="ru-RU" sz="1000" dirty="0" smtClean="0">
                <a:latin typeface="Century Gothic" panose="020B0502020202020204" pitchFamily="34" charset="0"/>
              </a:rPr>
              <a:t>В настоящее время реализуются проекты общей стоимостью более 33 млрд. рублей и созданием более 9 тыс. рабочих мест. В инвестиционной сфере ожидается дальнейшее увеличение инвестиционной привлекательности территории города, строительство необходимой инфраструктуры для реализации инвестиционных проектов. Всего в прогнозируемом периоде в экономику города планируется привлечь более 52 млрд. рублей.</a:t>
            </a:r>
            <a:endParaRPr sz="1000" dirty="0">
              <a:latin typeface="Century Gothic" panose="020B0502020202020204" pitchFamily="34" charset="0"/>
              <a:cs typeface="Times New Roman"/>
            </a:endParaRPr>
          </a:p>
        </p:txBody>
      </p:sp>
      <p:graphicFrame>
        <p:nvGraphicFramePr>
          <p:cNvPr id="4" name="object 4"/>
          <p:cNvGraphicFramePr>
            <a:graphicFrameLocks noGrp="1"/>
          </p:cNvGraphicFramePr>
          <p:nvPr>
            <p:extLst>
              <p:ext uri="{D42A27DB-BD31-4B8C-83A1-F6EECF244321}">
                <p14:modId xmlns:p14="http://schemas.microsoft.com/office/powerpoint/2010/main" val="2838103154"/>
              </p:ext>
            </p:extLst>
          </p:nvPr>
        </p:nvGraphicFramePr>
        <p:xfrm>
          <a:off x="346963" y="3454126"/>
          <a:ext cx="6932660" cy="2416524"/>
        </p:xfrm>
        <a:graphic>
          <a:graphicData uri="http://schemas.openxmlformats.org/drawingml/2006/table">
            <a:tbl>
              <a:tblPr firstRow="1" bandRow="1">
                <a:tableStyleId>{2D5ABB26-0587-4C30-8999-92F81FD0307C}</a:tableStyleId>
              </a:tblPr>
              <a:tblGrid>
                <a:gridCol w="2970909"/>
                <a:gridCol w="811009"/>
                <a:gridCol w="809256"/>
                <a:gridCol w="811149"/>
                <a:gridCol w="810755"/>
                <a:gridCol w="719582"/>
              </a:tblGrid>
              <a:tr h="508169">
                <a:tc rowSpan="2">
                  <a:txBody>
                    <a:bodyPr/>
                    <a:lstStyle/>
                    <a:p>
                      <a:pPr>
                        <a:lnSpc>
                          <a:spcPct val="100000"/>
                        </a:lnSpc>
                        <a:spcBef>
                          <a:spcPts val="20"/>
                        </a:spcBef>
                      </a:pPr>
                      <a:endParaRPr sz="1150" dirty="0">
                        <a:latin typeface="Century Gothic" panose="020B0502020202020204" pitchFamily="34" charset="0"/>
                        <a:cs typeface="Times New Roman"/>
                      </a:endParaRPr>
                    </a:p>
                    <a:p>
                      <a:pPr marL="498475">
                        <a:lnSpc>
                          <a:spcPct val="100000"/>
                        </a:lnSpc>
                      </a:pPr>
                      <a:r>
                        <a:rPr sz="1150" b="1" spc="-5" dirty="0">
                          <a:solidFill>
                            <a:srgbClr val="FFFFFF"/>
                          </a:solidFill>
                          <a:latin typeface="Century Gothic" panose="020B0502020202020204" pitchFamily="34" charset="0"/>
                          <a:cs typeface="Cambria"/>
                        </a:rPr>
                        <a:t>Наименование</a:t>
                      </a:r>
                      <a:r>
                        <a:rPr sz="1150" b="1" spc="-50" dirty="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показателя</a:t>
                      </a:r>
                      <a:endParaRPr sz="1150" dirty="0">
                        <a:latin typeface="Century Gothic" panose="020B0502020202020204" pitchFamily="34" charset="0"/>
                        <a:cs typeface="Cambria"/>
                      </a:endParaRPr>
                    </a:p>
                  </a:txBody>
                  <a:tcPr marL="0" marR="0" marT="2540" marB="0">
                    <a:lnR w="6350">
                      <a:solidFill>
                        <a:srgbClr val="F2F2F2"/>
                      </a:solidFill>
                      <a:prstDash val="solid"/>
                    </a:lnR>
                    <a:lnB w="6350">
                      <a:solidFill>
                        <a:srgbClr val="FFFFFF"/>
                      </a:solidFill>
                      <a:prstDash val="solid"/>
                    </a:lnB>
                    <a:solidFill>
                      <a:srgbClr val="4AACC5"/>
                    </a:solidFill>
                  </a:tcPr>
                </a:tc>
                <a:tc rowSpan="2">
                  <a:txBody>
                    <a:bodyPr/>
                    <a:lstStyle/>
                    <a:p>
                      <a:pPr marL="193040" marR="73025" indent="-113030">
                        <a:lnSpc>
                          <a:spcPts val="1400"/>
                        </a:lnSpc>
                        <a:spcBef>
                          <a:spcPts val="944"/>
                        </a:spcBef>
                      </a:pPr>
                      <a:r>
                        <a:rPr sz="1150" b="1" spc="-5" dirty="0" smtClean="0">
                          <a:solidFill>
                            <a:srgbClr val="FFFFFF"/>
                          </a:solidFill>
                          <a:latin typeface="Century Gothic" panose="020B0502020202020204" pitchFamily="34" charset="0"/>
                          <a:cs typeface="Cambria"/>
                        </a:rPr>
                        <a:t>20</a:t>
                      </a:r>
                      <a:r>
                        <a:rPr lang="en-US" sz="1150" b="1" spc="-5" dirty="0" smtClean="0">
                          <a:solidFill>
                            <a:srgbClr val="FFFFFF"/>
                          </a:solidFill>
                          <a:latin typeface="Century Gothic" panose="020B0502020202020204" pitchFamily="34" charset="0"/>
                          <a:cs typeface="Cambria"/>
                        </a:rPr>
                        <a:t>20</a:t>
                      </a:r>
                      <a:r>
                        <a:rPr sz="1150" b="1" spc="-90"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  отчёт</a:t>
                      </a:r>
                      <a:endParaRPr sz="1150" dirty="0">
                        <a:latin typeface="Century Gothic" panose="020B0502020202020204" pitchFamily="34" charset="0"/>
                        <a:cs typeface="Cambria"/>
                      </a:endParaRPr>
                    </a:p>
                  </a:txBody>
                  <a:tcPr marL="0" marR="0" marT="120014" marB="0">
                    <a:lnL w="6350">
                      <a:solidFill>
                        <a:srgbClr val="F2F2F2"/>
                      </a:solidFill>
                      <a:prstDash val="solid"/>
                    </a:lnL>
                    <a:lnR w="6350">
                      <a:solidFill>
                        <a:srgbClr val="F2F2F2"/>
                      </a:solidFill>
                      <a:prstDash val="solid"/>
                    </a:lnR>
                    <a:lnB w="6350">
                      <a:solidFill>
                        <a:srgbClr val="FFFFFF"/>
                      </a:solidFill>
                      <a:prstDash val="solid"/>
                    </a:lnB>
                    <a:solidFill>
                      <a:srgbClr val="4AACC5"/>
                    </a:solidFill>
                  </a:tcPr>
                </a:tc>
                <a:tc rowSpan="2">
                  <a:txBody>
                    <a:bodyPr/>
                    <a:lstStyle/>
                    <a:p>
                      <a:pPr marL="138430" marR="71755" indent="-58419">
                        <a:lnSpc>
                          <a:spcPts val="1400"/>
                        </a:lnSpc>
                        <a:spcBef>
                          <a:spcPts val="944"/>
                        </a:spcBef>
                      </a:pPr>
                      <a:r>
                        <a:rPr sz="1150" b="1" spc="-5" dirty="0" smtClean="0">
                          <a:solidFill>
                            <a:srgbClr val="FFFFFF"/>
                          </a:solidFill>
                          <a:latin typeface="Century Gothic" panose="020B0502020202020204" pitchFamily="34" charset="0"/>
                          <a:cs typeface="Cambria"/>
                        </a:rPr>
                        <a:t>202</a:t>
                      </a:r>
                      <a:r>
                        <a:rPr lang="en-US" sz="1150" b="1" spc="-5" dirty="0" smtClean="0">
                          <a:solidFill>
                            <a:srgbClr val="FFFFFF"/>
                          </a:solidFill>
                          <a:latin typeface="Century Gothic" panose="020B0502020202020204" pitchFamily="34" charset="0"/>
                          <a:cs typeface="Cambria"/>
                        </a:rPr>
                        <a:t>1</a:t>
                      </a:r>
                      <a:r>
                        <a:rPr sz="1150" b="1" spc="-90"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  оценка</a:t>
                      </a:r>
                      <a:endParaRPr sz="1150" dirty="0">
                        <a:latin typeface="Century Gothic" panose="020B0502020202020204" pitchFamily="34" charset="0"/>
                        <a:cs typeface="Cambria"/>
                      </a:endParaRPr>
                    </a:p>
                  </a:txBody>
                  <a:tcPr marL="0" marR="0" marT="120014" marB="0">
                    <a:lnL w="6350">
                      <a:solidFill>
                        <a:srgbClr val="F2F2F2"/>
                      </a:solidFill>
                      <a:prstDash val="solid"/>
                    </a:lnL>
                    <a:lnR w="6350">
                      <a:solidFill>
                        <a:srgbClr val="F2F2F2"/>
                      </a:solidFill>
                      <a:prstDash val="solid"/>
                    </a:lnR>
                    <a:lnB w="6350">
                      <a:solidFill>
                        <a:srgbClr val="FFFFFF"/>
                      </a:solidFill>
                      <a:prstDash val="solid"/>
                    </a:lnB>
                    <a:solidFill>
                      <a:srgbClr val="4AACC5"/>
                    </a:solidFill>
                  </a:tcPr>
                </a:tc>
                <a:tc>
                  <a:txBody>
                    <a:bodyPr/>
                    <a:lstStyle/>
                    <a:p>
                      <a:pPr algn="ctr">
                        <a:lnSpc>
                          <a:spcPct val="100000"/>
                        </a:lnSpc>
                        <a:spcBef>
                          <a:spcPts val="660"/>
                        </a:spcBef>
                      </a:pPr>
                      <a:r>
                        <a:rPr sz="1150" b="1" spc="-5" dirty="0" smtClean="0">
                          <a:solidFill>
                            <a:srgbClr val="FFFFFF"/>
                          </a:solidFill>
                          <a:latin typeface="Century Gothic" panose="020B0502020202020204" pitchFamily="34" charset="0"/>
                          <a:cs typeface="Cambria"/>
                        </a:rPr>
                        <a:t>202</a:t>
                      </a:r>
                      <a:r>
                        <a:rPr lang="en-US" sz="1150" b="1" spc="-5" dirty="0" smtClean="0">
                          <a:solidFill>
                            <a:srgbClr val="FFFFFF"/>
                          </a:solidFill>
                          <a:latin typeface="Century Gothic" panose="020B0502020202020204" pitchFamily="34" charset="0"/>
                          <a:cs typeface="Cambria"/>
                        </a:rPr>
                        <a:t>2</a:t>
                      </a:r>
                      <a:r>
                        <a:rPr sz="1150" b="1" spc="-100"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83820" marB="0">
                    <a:lnL w="6350">
                      <a:solidFill>
                        <a:srgbClr val="F2F2F2"/>
                      </a:solidFill>
                      <a:prstDash val="solid"/>
                    </a:lnL>
                    <a:lnR w="6350">
                      <a:solidFill>
                        <a:srgbClr val="F2F2F2"/>
                      </a:solidFill>
                      <a:prstDash val="solid"/>
                    </a:lnR>
                    <a:lnB w="6350">
                      <a:solidFill>
                        <a:srgbClr val="F2F2F2"/>
                      </a:solidFill>
                      <a:prstDash val="solid"/>
                    </a:lnB>
                    <a:solidFill>
                      <a:srgbClr val="4AACC5"/>
                    </a:solidFill>
                  </a:tcPr>
                </a:tc>
                <a:tc>
                  <a:txBody>
                    <a:bodyPr/>
                    <a:lstStyle/>
                    <a:p>
                      <a:pPr algn="ctr">
                        <a:lnSpc>
                          <a:spcPct val="100000"/>
                        </a:lnSpc>
                        <a:spcBef>
                          <a:spcPts val="660"/>
                        </a:spcBef>
                      </a:pPr>
                      <a:r>
                        <a:rPr sz="1150" b="1" spc="-5" dirty="0" smtClean="0">
                          <a:solidFill>
                            <a:srgbClr val="FFFFFF"/>
                          </a:solidFill>
                          <a:latin typeface="Century Gothic" panose="020B0502020202020204" pitchFamily="34" charset="0"/>
                          <a:cs typeface="Cambria"/>
                        </a:rPr>
                        <a:t>202</a:t>
                      </a:r>
                      <a:r>
                        <a:rPr lang="en-US" sz="1150" b="1" spc="-5" dirty="0" smtClean="0">
                          <a:solidFill>
                            <a:srgbClr val="FFFFFF"/>
                          </a:solidFill>
                          <a:latin typeface="Century Gothic" panose="020B0502020202020204" pitchFamily="34" charset="0"/>
                          <a:cs typeface="Cambria"/>
                        </a:rPr>
                        <a:t>3</a:t>
                      </a:r>
                      <a:r>
                        <a:rPr sz="1150" b="1" spc="-100"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83820" marB="0">
                    <a:lnL w="6350">
                      <a:solidFill>
                        <a:srgbClr val="F2F2F2"/>
                      </a:solidFill>
                      <a:prstDash val="solid"/>
                    </a:lnL>
                    <a:lnR w="6350">
                      <a:solidFill>
                        <a:srgbClr val="F2F2F2"/>
                      </a:solidFill>
                      <a:prstDash val="solid"/>
                    </a:lnR>
                    <a:lnB w="6350">
                      <a:solidFill>
                        <a:srgbClr val="F2F2F2"/>
                      </a:solidFill>
                      <a:prstDash val="solid"/>
                    </a:lnB>
                    <a:solidFill>
                      <a:srgbClr val="4AACC5"/>
                    </a:solidFill>
                  </a:tcPr>
                </a:tc>
                <a:tc>
                  <a:txBody>
                    <a:bodyPr/>
                    <a:lstStyle/>
                    <a:p>
                      <a:pPr algn="ctr">
                        <a:lnSpc>
                          <a:spcPct val="100000"/>
                        </a:lnSpc>
                        <a:spcBef>
                          <a:spcPts val="660"/>
                        </a:spcBef>
                      </a:pPr>
                      <a:r>
                        <a:rPr sz="1150" b="1" spc="-5" dirty="0" smtClean="0">
                          <a:solidFill>
                            <a:srgbClr val="FFFFFF"/>
                          </a:solidFill>
                          <a:latin typeface="Century Gothic" panose="020B0502020202020204" pitchFamily="34" charset="0"/>
                          <a:cs typeface="Cambria"/>
                        </a:rPr>
                        <a:t>202</a:t>
                      </a:r>
                      <a:r>
                        <a:rPr lang="en-US" sz="1150" b="1" spc="-5" dirty="0" smtClean="0">
                          <a:solidFill>
                            <a:srgbClr val="FFFFFF"/>
                          </a:solidFill>
                          <a:latin typeface="Century Gothic" panose="020B0502020202020204" pitchFamily="34" charset="0"/>
                          <a:cs typeface="Cambria"/>
                        </a:rPr>
                        <a:t>4</a:t>
                      </a:r>
                      <a:r>
                        <a:rPr sz="1150" b="1" spc="-100"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83820" marB="0">
                    <a:lnL w="6350">
                      <a:solidFill>
                        <a:srgbClr val="F2F2F2"/>
                      </a:solidFill>
                      <a:prstDash val="solid"/>
                    </a:lnL>
                    <a:lnB w="6350">
                      <a:solidFill>
                        <a:srgbClr val="F2F2F2"/>
                      </a:solidFill>
                      <a:prstDash val="solid"/>
                    </a:lnB>
                    <a:solidFill>
                      <a:srgbClr val="4AACC5"/>
                    </a:solidFill>
                  </a:tcPr>
                </a:tc>
              </a:tr>
              <a:tr h="308531">
                <a:tc vMerge="1">
                  <a:txBody>
                    <a:bodyPr/>
                    <a:lstStyle/>
                    <a:p>
                      <a:endParaRPr/>
                    </a:p>
                  </a:txBody>
                  <a:tcPr marL="0" marR="0" marT="2540" marB="0">
                    <a:lnR w="6350">
                      <a:solidFill>
                        <a:srgbClr val="F2F2F2"/>
                      </a:solidFill>
                      <a:prstDash val="solid"/>
                    </a:lnR>
                    <a:lnB w="6350">
                      <a:solidFill>
                        <a:srgbClr val="FFFFFF"/>
                      </a:solidFill>
                      <a:prstDash val="solid"/>
                    </a:lnB>
                    <a:solidFill>
                      <a:srgbClr val="4AACC5"/>
                    </a:solidFill>
                  </a:tcPr>
                </a:tc>
                <a:tc vMerge="1">
                  <a:txBody>
                    <a:bodyPr/>
                    <a:lstStyle/>
                    <a:p>
                      <a:endParaRPr/>
                    </a:p>
                  </a:txBody>
                  <a:tcPr marL="0" marR="0" marT="120014" marB="0">
                    <a:lnL w="6350">
                      <a:solidFill>
                        <a:srgbClr val="F2F2F2"/>
                      </a:solidFill>
                      <a:prstDash val="solid"/>
                    </a:lnL>
                    <a:lnR w="6350">
                      <a:solidFill>
                        <a:srgbClr val="F2F2F2"/>
                      </a:solidFill>
                      <a:prstDash val="solid"/>
                    </a:lnR>
                    <a:lnB w="6350">
                      <a:solidFill>
                        <a:srgbClr val="FFFFFF"/>
                      </a:solidFill>
                      <a:prstDash val="solid"/>
                    </a:lnB>
                    <a:solidFill>
                      <a:srgbClr val="4AACC5"/>
                    </a:solidFill>
                  </a:tcPr>
                </a:tc>
                <a:tc vMerge="1">
                  <a:txBody>
                    <a:bodyPr/>
                    <a:lstStyle/>
                    <a:p>
                      <a:endParaRPr/>
                    </a:p>
                  </a:txBody>
                  <a:tcPr marL="0" marR="0" marT="120014" marB="0">
                    <a:lnL w="6350">
                      <a:solidFill>
                        <a:srgbClr val="F2F2F2"/>
                      </a:solidFill>
                      <a:prstDash val="solid"/>
                    </a:lnL>
                    <a:lnR w="6350">
                      <a:solidFill>
                        <a:srgbClr val="F2F2F2"/>
                      </a:solidFill>
                      <a:prstDash val="solid"/>
                    </a:lnR>
                    <a:lnB w="6350">
                      <a:solidFill>
                        <a:srgbClr val="FFFFFF"/>
                      </a:solidFill>
                      <a:prstDash val="solid"/>
                    </a:lnB>
                    <a:solidFill>
                      <a:srgbClr val="4AACC5"/>
                    </a:solidFill>
                  </a:tcPr>
                </a:tc>
                <a:tc gridSpan="3">
                  <a:txBody>
                    <a:bodyPr/>
                    <a:lstStyle/>
                    <a:p>
                      <a:pPr algn="ctr">
                        <a:lnSpc>
                          <a:spcPct val="100000"/>
                        </a:lnSpc>
                        <a:spcBef>
                          <a:spcPts val="120"/>
                        </a:spcBef>
                      </a:pPr>
                      <a:r>
                        <a:rPr sz="1150" b="1" spc="-5" dirty="0">
                          <a:solidFill>
                            <a:srgbClr val="FFFFFF"/>
                          </a:solidFill>
                          <a:latin typeface="Century Gothic" panose="020B0502020202020204" pitchFamily="34" charset="0"/>
                          <a:cs typeface="Cambria"/>
                        </a:rPr>
                        <a:t>прогноз</a:t>
                      </a:r>
                      <a:endParaRPr sz="1150" dirty="0">
                        <a:latin typeface="Century Gothic" panose="020B0502020202020204" pitchFamily="34" charset="0"/>
                        <a:cs typeface="Cambria"/>
                      </a:endParaRPr>
                    </a:p>
                  </a:txBody>
                  <a:tcPr marL="0" marR="0" marT="15240" marB="0">
                    <a:lnL w="6350">
                      <a:solidFill>
                        <a:srgbClr val="F2F2F2"/>
                      </a:solidFill>
                      <a:prstDash val="solid"/>
                    </a:lnL>
                    <a:lnT w="6350">
                      <a:solidFill>
                        <a:srgbClr val="F2F2F2"/>
                      </a:solidFill>
                      <a:prstDash val="solid"/>
                    </a:lnT>
                    <a:lnB w="6350">
                      <a:solidFill>
                        <a:srgbClr val="FFFFFF"/>
                      </a:solidFill>
                      <a:prstDash val="solid"/>
                    </a:lnB>
                    <a:solidFill>
                      <a:srgbClr val="4AACC5"/>
                    </a:solidFill>
                  </a:tcPr>
                </a:tc>
                <a:tc hMerge="1">
                  <a:txBody>
                    <a:bodyPr/>
                    <a:lstStyle/>
                    <a:p>
                      <a:endParaRPr/>
                    </a:p>
                  </a:txBody>
                  <a:tcPr marL="0" marR="0" marT="0" marB="0"/>
                </a:tc>
                <a:tc hMerge="1">
                  <a:txBody>
                    <a:bodyPr/>
                    <a:lstStyle/>
                    <a:p>
                      <a:endParaRPr/>
                    </a:p>
                  </a:txBody>
                  <a:tcPr marL="0" marR="0" marT="0" marB="0"/>
                </a:tc>
              </a:tr>
              <a:tr h="783124">
                <a:tc>
                  <a:txBody>
                    <a:bodyPr/>
                    <a:lstStyle/>
                    <a:p>
                      <a:pPr marL="33020" marR="34290">
                        <a:lnSpc>
                          <a:spcPts val="1460"/>
                        </a:lnSpc>
                        <a:spcBef>
                          <a:spcPts val="15"/>
                        </a:spcBef>
                      </a:pPr>
                      <a:r>
                        <a:rPr sz="1150" spc="-5" dirty="0">
                          <a:latin typeface="Century Gothic" panose="020B0502020202020204" pitchFamily="34" charset="0"/>
                          <a:cs typeface="Cambria"/>
                        </a:rPr>
                        <a:t>Инвестиции в основной капитал за </a:t>
                      </a:r>
                      <a:r>
                        <a:rPr sz="1150" dirty="0">
                          <a:latin typeface="Century Gothic" panose="020B0502020202020204" pitchFamily="34" charset="0"/>
                          <a:cs typeface="Cambria"/>
                        </a:rPr>
                        <a:t>счёт  </a:t>
                      </a:r>
                      <a:r>
                        <a:rPr sz="1150" spc="-5" dirty="0">
                          <a:latin typeface="Century Gothic" panose="020B0502020202020204" pitchFamily="34" charset="0"/>
                          <a:cs typeface="Cambria"/>
                        </a:rPr>
                        <a:t>всех источников</a:t>
                      </a:r>
                      <a:r>
                        <a:rPr sz="1150" spc="-20" dirty="0">
                          <a:latin typeface="Century Gothic" panose="020B0502020202020204" pitchFamily="34" charset="0"/>
                          <a:cs typeface="Cambria"/>
                        </a:rPr>
                        <a:t> </a:t>
                      </a:r>
                      <a:r>
                        <a:rPr sz="1150" spc="-5" dirty="0">
                          <a:latin typeface="Century Gothic" panose="020B0502020202020204" pitchFamily="34" charset="0"/>
                          <a:cs typeface="Cambria"/>
                        </a:rPr>
                        <a:t>финансирования,</a:t>
                      </a:r>
                      <a:endParaRPr sz="1150">
                        <a:latin typeface="Century Gothic" panose="020B0502020202020204" pitchFamily="34" charset="0"/>
                        <a:cs typeface="Cambria"/>
                      </a:endParaRPr>
                    </a:p>
                    <a:p>
                      <a:pPr marL="33020">
                        <a:lnSpc>
                          <a:spcPts val="1345"/>
                        </a:lnSpc>
                      </a:pPr>
                      <a:r>
                        <a:rPr sz="1150" spc="-5" dirty="0">
                          <a:latin typeface="Century Gothic" panose="020B0502020202020204" pitchFamily="34" charset="0"/>
                          <a:cs typeface="Cambria"/>
                        </a:rPr>
                        <a:t>млн.</a:t>
                      </a:r>
                      <a:r>
                        <a:rPr sz="1150" spc="-100" dirty="0">
                          <a:latin typeface="Century Gothic" panose="020B0502020202020204" pitchFamily="34" charset="0"/>
                          <a:cs typeface="Cambria"/>
                        </a:rPr>
                        <a:t> </a:t>
                      </a:r>
                      <a:r>
                        <a:rPr sz="1150" spc="-5" dirty="0">
                          <a:latin typeface="Century Gothic" panose="020B0502020202020204" pitchFamily="34" charset="0"/>
                          <a:cs typeface="Cambria"/>
                        </a:rPr>
                        <a:t>рублей</a:t>
                      </a:r>
                      <a:endParaRPr sz="1150">
                        <a:latin typeface="Century Gothic" panose="020B0502020202020204" pitchFamily="34" charset="0"/>
                        <a:cs typeface="Cambria"/>
                      </a:endParaRPr>
                    </a:p>
                  </a:txBody>
                  <a:tcPr marL="0" marR="0" marT="1905" marB="0">
                    <a:lnL w="6350">
                      <a:solidFill>
                        <a:srgbClr val="4AACC5"/>
                      </a:solidFill>
                      <a:prstDash val="solid"/>
                    </a:lnL>
                    <a:lnR w="6350">
                      <a:solidFill>
                        <a:srgbClr val="4AACC5"/>
                      </a:solidFill>
                      <a:prstDash val="solid"/>
                    </a:lnR>
                    <a:lnT w="6350">
                      <a:solidFill>
                        <a:srgbClr val="FFFFFF"/>
                      </a:solidFill>
                      <a:prstDash val="solid"/>
                    </a:lnT>
                    <a:lnB w="6350">
                      <a:solidFill>
                        <a:srgbClr val="4AACC5"/>
                      </a:solidFill>
                      <a:prstDash val="solid"/>
                    </a:lnB>
                    <a:solidFill>
                      <a:srgbClr val="DAEEF3"/>
                    </a:solidFill>
                  </a:tcPr>
                </a:tc>
                <a:tc>
                  <a:txBody>
                    <a:bodyPr/>
                    <a:lstStyle/>
                    <a:p>
                      <a:pPr>
                        <a:lnSpc>
                          <a:spcPct val="100000"/>
                        </a:lnSpc>
                        <a:spcBef>
                          <a:spcPts val="25"/>
                        </a:spcBef>
                      </a:pPr>
                      <a:endParaRPr sz="1150" dirty="0">
                        <a:latin typeface="Century Gothic" panose="020B0502020202020204" pitchFamily="34" charset="0"/>
                        <a:cs typeface="Times New Roman"/>
                      </a:endParaRPr>
                    </a:p>
                    <a:p>
                      <a:pPr algn="ctr">
                        <a:lnSpc>
                          <a:spcPct val="100000"/>
                        </a:lnSpc>
                      </a:pPr>
                      <a:r>
                        <a:rPr lang="en-US" sz="1150" spc="-5" dirty="0" smtClean="0">
                          <a:latin typeface="Century Gothic" panose="020B0502020202020204" pitchFamily="34" charset="0"/>
                          <a:cs typeface="Cambria"/>
                        </a:rPr>
                        <a:t>13394,21</a:t>
                      </a:r>
                      <a:endParaRPr sz="1150" dirty="0">
                        <a:latin typeface="Century Gothic" panose="020B0502020202020204" pitchFamily="34" charset="0"/>
                        <a:cs typeface="Cambria"/>
                      </a:endParaRPr>
                    </a:p>
                  </a:txBody>
                  <a:tcPr marL="0" marR="0" marT="3175" marB="0">
                    <a:lnL w="6350">
                      <a:solidFill>
                        <a:srgbClr val="4AACC5"/>
                      </a:solidFill>
                      <a:prstDash val="solid"/>
                    </a:lnL>
                    <a:lnR w="6350">
                      <a:solidFill>
                        <a:srgbClr val="4AACC5"/>
                      </a:solidFill>
                      <a:prstDash val="solid"/>
                    </a:lnR>
                    <a:lnT w="6350">
                      <a:solidFill>
                        <a:srgbClr val="FFFFFF"/>
                      </a:solidFill>
                      <a:prstDash val="solid"/>
                    </a:lnT>
                    <a:lnB w="6350">
                      <a:solidFill>
                        <a:srgbClr val="4AACC5"/>
                      </a:solidFill>
                      <a:prstDash val="solid"/>
                    </a:lnB>
                    <a:solidFill>
                      <a:srgbClr val="DAEEF3"/>
                    </a:solidFill>
                  </a:tcPr>
                </a:tc>
                <a:tc>
                  <a:txBody>
                    <a:bodyPr/>
                    <a:lstStyle/>
                    <a:p>
                      <a:pPr>
                        <a:lnSpc>
                          <a:spcPct val="100000"/>
                        </a:lnSpc>
                        <a:spcBef>
                          <a:spcPts val="25"/>
                        </a:spcBef>
                      </a:pPr>
                      <a:endParaRPr sz="1150" dirty="0">
                        <a:latin typeface="Century Gothic" panose="020B0502020202020204" pitchFamily="34" charset="0"/>
                        <a:cs typeface="Times New Roman"/>
                      </a:endParaRPr>
                    </a:p>
                    <a:p>
                      <a:pPr marL="1270" algn="ctr">
                        <a:lnSpc>
                          <a:spcPct val="100000"/>
                        </a:lnSpc>
                      </a:pPr>
                      <a:r>
                        <a:rPr lang="en-US" sz="1150" spc="-5" dirty="0" smtClean="0">
                          <a:latin typeface="Century Gothic" panose="020B0502020202020204" pitchFamily="34" charset="0"/>
                          <a:cs typeface="Cambria"/>
                        </a:rPr>
                        <a:t>13702,72</a:t>
                      </a:r>
                      <a:endParaRPr sz="1150" dirty="0">
                        <a:latin typeface="Century Gothic" panose="020B0502020202020204" pitchFamily="34" charset="0"/>
                        <a:cs typeface="Cambria"/>
                      </a:endParaRPr>
                    </a:p>
                  </a:txBody>
                  <a:tcPr marL="0" marR="0" marT="3175" marB="0">
                    <a:lnL w="6350">
                      <a:solidFill>
                        <a:srgbClr val="4AACC5"/>
                      </a:solidFill>
                      <a:prstDash val="solid"/>
                    </a:lnL>
                    <a:lnR w="6350">
                      <a:solidFill>
                        <a:srgbClr val="4AACC5"/>
                      </a:solidFill>
                      <a:prstDash val="solid"/>
                    </a:lnR>
                    <a:lnT w="6350">
                      <a:solidFill>
                        <a:srgbClr val="FFFFFF"/>
                      </a:solidFill>
                      <a:prstDash val="solid"/>
                    </a:lnT>
                    <a:lnB w="6350">
                      <a:solidFill>
                        <a:srgbClr val="4AACC5"/>
                      </a:solidFill>
                      <a:prstDash val="solid"/>
                    </a:lnB>
                    <a:solidFill>
                      <a:srgbClr val="DAEEF3"/>
                    </a:solidFill>
                  </a:tcPr>
                </a:tc>
                <a:tc>
                  <a:txBody>
                    <a:bodyPr/>
                    <a:lstStyle/>
                    <a:p>
                      <a:pPr>
                        <a:lnSpc>
                          <a:spcPct val="100000"/>
                        </a:lnSpc>
                        <a:spcBef>
                          <a:spcPts val="25"/>
                        </a:spcBef>
                      </a:pPr>
                      <a:endParaRPr sz="1150" dirty="0">
                        <a:latin typeface="Century Gothic" panose="020B0502020202020204" pitchFamily="34" charset="0"/>
                        <a:cs typeface="Times New Roman"/>
                      </a:endParaRPr>
                    </a:p>
                    <a:p>
                      <a:pPr algn="ctr">
                        <a:lnSpc>
                          <a:spcPct val="100000"/>
                        </a:lnSpc>
                      </a:pPr>
                      <a:r>
                        <a:rPr lang="en-US" sz="1150" spc="-5" dirty="0" smtClean="0">
                          <a:latin typeface="Century Gothic" panose="020B0502020202020204" pitchFamily="34" charset="0"/>
                          <a:cs typeface="Cambria"/>
                        </a:rPr>
                        <a:t>16307,78</a:t>
                      </a:r>
                      <a:endParaRPr sz="1150" dirty="0">
                        <a:latin typeface="Century Gothic" panose="020B0502020202020204" pitchFamily="34" charset="0"/>
                        <a:cs typeface="Cambria"/>
                      </a:endParaRPr>
                    </a:p>
                  </a:txBody>
                  <a:tcPr marL="0" marR="0" marT="3175" marB="0">
                    <a:lnL w="6350">
                      <a:solidFill>
                        <a:srgbClr val="4AACC5"/>
                      </a:solidFill>
                      <a:prstDash val="solid"/>
                    </a:lnL>
                    <a:lnR w="6350">
                      <a:solidFill>
                        <a:srgbClr val="4AACC5"/>
                      </a:solidFill>
                      <a:prstDash val="solid"/>
                    </a:lnR>
                    <a:lnT w="6350">
                      <a:solidFill>
                        <a:srgbClr val="FFFFFF"/>
                      </a:solidFill>
                      <a:prstDash val="solid"/>
                    </a:lnT>
                    <a:lnB w="6350">
                      <a:solidFill>
                        <a:srgbClr val="4AACC5"/>
                      </a:solidFill>
                      <a:prstDash val="solid"/>
                    </a:lnB>
                    <a:solidFill>
                      <a:srgbClr val="DAEEF3"/>
                    </a:solidFill>
                  </a:tcPr>
                </a:tc>
                <a:tc>
                  <a:txBody>
                    <a:bodyPr/>
                    <a:lstStyle/>
                    <a:p>
                      <a:pPr>
                        <a:lnSpc>
                          <a:spcPct val="100000"/>
                        </a:lnSpc>
                        <a:spcBef>
                          <a:spcPts val="25"/>
                        </a:spcBef>
                      </a:pPr>
                      <a:endParaRPr sz="1150" dirty="0">
                        <a:latin typeface="Century Gothic" panose="020B0502020202020204" pitchFamily="34" charset="0"/>
                        <a:cs typeface="Times New Roman"/>
                      </a:endParaRPr>
                    </a:p>
                    <a:p>
                      <a:pPr algn="ctr">
                        <a:lnSpc>
                          <a:spcPct val="100000"/>
                        </a:lnSpc>
                      </a:pPr>
                      <a:r>
                        <a:rPr lang="en-US" sz="1150" spc="-5" dirty="0" smtClean="0">
                          <a:latin typeface="Century Gothic" panose="020B0502020202020204" pitchFamily="34" charset="0"/>
                          <a:cs typeface="Cambria"/>
                        </a:rPr>
                        <a:t>13962,05</a:t>
                      </a:r>
                      <a:endParaRPr sz="1150" dirty="0">
                        <a:latin typeface="Century Gothic" panose="020B0502020202020204" pitchFamily="34" charset="0"/>
                        <a:cs typeface="Cambria"/>
                      </a:endParaRPr>
                    </a:p>
                  </a:txBody>
                  <a:tcPr marL="0" marR="0" marT="3175" marB="0">
                    <a:lnL w="6350">
                      <a:solidFill>
                        <a:srgbClr val="4AACC5"/>
                      </a:solidFill>
                      <a:prstDash val="solid"/>
                    </a:lnL>
                    <a:lnR w="6350">
                      <a:solidFill>
                        <a:srgbClr val="4AACC5"/>
                      </a:solidFill>
                      <a:prstDash val="solid"/>
                    </a:lnR>
                    <a:lnT w="6350">
                      <a:solidFill>
                        <a:srgbClr val="FFFFFF"/>
                      </a:solidFill>
                      <a:prstDash val="solid"/>
                    </a:lnT>
                    <a:lnB w="6350">
                      <a:solidFill>
                        <a:srgbClr val="4AACC5"/>
                      </a:solidFill>
                      <a:prstDash val="solid"/>
                    </a:lnB>
                    <a:solidFill>
                      <a:srgbClr val="DAEEF3"/>
                    </a:solidFill>
                  </a:tcPr>
                </a:tc>
                <a:tc>
                  <a:txBody>
                    <a:bodyPr/>
                    <a:lstStyle/>
                    <a:p>
                      <a:pPr>
                        <a:lnSpc>
                          <a:spcPct val="100000"/>
                        </a:lnSpc>
                        <a:spcBef>
                          <a:spcPts val="25"/>
                        </a:spcBef>
                      </a:pPr>
                      <a:endParaRPr sz="1150" dirty="0">
                        <a:latin typeface="Century Gothic" panose="020B0502020202020204" pitchFamily="34" charset="0"/>
                        <a:cs typeface="Times New Roman"/>
                      </a:endParaRPr>
                    </a:p>
                    <a:p>
                      <a:pPr algn="ctr">
                        <a:lnSpc>
                          <a:spcPct val="100000"/>
                        </a:lnSpc>
                      </a:pPr>
                      <a:r>
                        <a:rPr lang="en-US" sz="1150" spc="-5" dirty="0" smtClean="0">
                          <a:latin typeface="Century Gothic" panose="020B0502020202020204" pitchFamily="34" charset="0"/>
                          <a:cs typeface="Cambria"/>
                        </a:rPr>
                        <a:t>8245,00</a:t>
                      </a:r>
                      <a:endParaRPr sz="1150" dirty="0">
                        <a:latin typeface="Century Gothic" panose="020B0502020202020204" pitchFamily="34" charset="0"/>
                        <a:cs typeface="Cambria"/>
                      </a:endParaRPr>
                    </a:p>
                  </a:txBody>
                  <a:tcPr marL="0" marR="0" marT="3175" marB="0">
                    <a:lnL w="6350">
                      <a:solidFill>
                        <a:srgbClr val="4AACC5"/>
                      </a:solidFill>
                      <a:prstDash val="solid"/>
                    </a:lnL>
                    <a:lnR w="6350">
                      <a:solidFill>
                        <a:srgbClr val="4AACC5"/>
                      </a:solidFill>
                      <a:prstDash val="solid"/>
                    </a:lnR>
                    <a:lnT w="6350">
                      <a:solidFill>
                        <a:srgbClr val="FFFFFF"/>
                      </a:solidFill>
                      <a:prstDash val="solid"/>
                    </a:lnT>
                    <a:lnB w="6350">
                      <a:solidFill>
                        <a:srgbClr val="4AACC5"/>
                      </a:solidFill>
                      <a:prstDash val="solid"/>
                    </a:lnB>
                    <a:solidFill>
                      <a:srgbClr val="DAEEF3"/>
                    </a:solidFill>
                  </a:tcPr>
                </a:tc>
              </a:tr>
              <a:tr h="816700">
                <a:tc>
                  <a:txBody>
                    <a:bodyPr/>
                    <a:lstStyle/>
                    <a:p>
                      <a:pPr marL="33020">
                        <a:lnSpc>
                          <a:spcPts val="1400"/>
                        </a:lnSpc>
                      </a:pPr>
                      <a:r>
                        <a:rPr lang="ru-RU" sz="1150" spc="-5" dirty="0" smtClean="0">
                          <a:latin typeface="Century Gothic" panose="020B0502020202020204" pitchFamily="34" charset="0"/>
                          <a:cs typeface="Cambria"/>
                        </a:rPr>
                        <a:t>Индекс</a:t>
                      </a:r>
                      <a:r>
                        <a:rPr lang="ru-RU" sz="1150" spc="-5" baseline="0" dirty="0" smtClean="0">
                          <a:latin typeface="Century Gothic" panose="020B0502020202020204" pitchFamily="34" charset="0"/>
                          <a:cs typeface="Cambria"/>
                        </a:rPr>
                        <a:t> физического объема, % к предыдущему году в сопоставимых ценах</a:t>
                      </a:r>
                      <a:endParaRPr sz="1150" dirty="0">
                        <a:latin typeface="Century Gothic" panose="020B0502020202020204" pitchFamily="34" charset="0"/>
                        <a:cs typeface="Cambria"/>
                      </a:endParaRPr>
                    </a:p>
                  </a:txBody>
                  <a:tcPr marL="0" marR="0" marT="0" marB="0">
                    <a:lnL w="6350">
                      <a:solidFill>
                        <a:srgbClr val="4AACC5"/>
                      </a:solidFill>
                      <a:prstDash val="solid"/>
                    </a:lnL>
                    <a:lnR w="6350" cap="flat" cmpd="sng" algn="ctr">
                      <a:solidFill>
                        <a:srgbClr val="4AACC5"/>
                      </a:solidFill>
                      <a:prstDash val="solid"/>
                      <a:round/>
                      <a:headEnd type="none" w="med" len="med"/>
                      <a:tailEnd type="none" w="med" len="med"/>
                    </a:lnR>
                    <a:lnT w="6350" cap="flat" cmpd="sng" algn="ctr">
                      <a:solidFill>
                        <a:srgbClr val="4AACC5"/>
                      </a:solidFill>
                      <a:prstDash val="solid"/>
                      <a:round/>
                      <a:headEnd type="none" w="med" len="med"/>
                      <a:tailEnd type="none" w="med" len="med"/>
                    </a:lnT>
                    <a:lnB w="6350">
                      <a:solidFill>
                        <a:srgbClr val="4AACC5"/>
                      </a:solidFill>
                      <a:prstDash val="solid"/>
                    </a:lnB>
                    <a:solidFill>
                      <a:srgbClr val="DAEEF3"/>
                    </a:solidFill>
                  </a:tcPr>
                </a:tc>
                <a:tc>
                  <a:txBody>
                    <a:bodyPr/>
                    <a:lstStyle/>
                    <a:p>
                      <a:pPr>
                        <a:lnSpc>
                          <a:spcPct val="100000"/>
                        </a:lnSpc>
                        <a:spcBef>
                          <a:spcPts val="5"/>
                        </a:spcBef>
                      </a:pPr>
                      <a:endParaRPr sz="115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85,78</a:t>
                      </a:r>
                      <a:endParaRPr sz="1150" dirty="0">
                        <a:latin typeface="Century Gothic" panose="020B0502020202020204" pitchFamily="34" charset="0"/>
                        <a:cs typeface="Cambria"/>
                      </a:endParaRPr>
                    </a:p>
                  </a:txBody>
                  <a:tcPr marL="0" marR="0" marT="635" marB="0">
                    <a:lnL w="6350" cap="flat" cmpd="sng" algn="ctr">
                      <a:solidFill>
                        <a:srgbClr val="4AACC5"/>
                      </a:solidFill>
                      <a:prstDash val="solid"/>
                      <a:round/>
                      <a:headEnd type="none" w="med" len="med"/>
                      <a:tailEnd type="none" w="med" len="med"/>
                    </a:lnL>
                    <a:lnR w="6350" cap="flat" cmpd="sng" algn="ctr">
                      <a:solidFill>
                        <a:srgbClr val="4AACC5"/>
                      </a:solidFill>
                      <a:prstDash val="solid"/>
                      <a:round/>
                      <a:headEnd type="none" w="med" len="med"/>
                      <a:tailEnd type="none" w="med" len="med"/>
                    </a:lnR>
                    <a:lnT w="6350" cap="flat" cmpd="sng" algn="ctr">
                      <a:solidFill>
                        <a:srgbClr val="4AACC5"/>
                      </a:solidFill>
                      <a:prstDash val="solid"/>
                      <a:round/>
                      <a:headEnd type="none" w="med" len="med"/>
                      <a:tailEnd type="none" w="med" len="med"/>
                    </a:lnT>
                    <a:lnB w="6350">
                      <a:solidFill>
                        <a:srgbClr val="4AACC5"/>
                      </a:solidFill>
                      <a:prstDash val="solid"/>
                    </a:lnB>
                    <a:solidFill>
                      <a:srgbClr val="DAEEF3"/>
                    </a:solidFill>
                  </a:tcPr>
                </a:tc>
                <a:tc>
                  <a:txBody>
                    <a:bodyPr/>
                    <a:lstStyle/>
                    <a:p>
                      <a:pPr>
                        <a:lnSpc>
                          <a:spcPct val="100000"/>
                        </a:lnSpc>
                        <a:spcBef>
                          <a:spcPts val="5"/>
                        </a:spcBef>
                      </a:pPr>
                      <a:endParaRPr sz="115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102,30</a:t>
                      </a:r>
                      <a:endParaRPr sz="1150" dirty="0">
                        <a:latin typeface="Century Gothic" panose="020B0502020202020204" pitchFamily="34" charset="0"/>
                        <a:cs typeface="Cambria"/>
                      </a:endParaRPr>
                    </a:p>
                  </a:txBody>
                  <a:tcPr marL="0" marR="0" marT="635" marB="0">
                    <a:lnL w="6350" cap="flat" cmpd="sng" algn="ctr">
                      <a:solidFill>
                        <a:srgbClr val="4AACC5"/>
                      </a:solidFill>
                      <a:prstDash val="solid"/>
                      <a:round/>
                      <a:headEnd type="none" w="med" len="med"/>
                      <a:tailEnd type="none" w="med" len="med"/>
                    </a:lnL>
                    <a:lnR w="6350" cap="flat" cmpd="sng" algn="ctr">
                      <a:solidFill>
                        <a:srgbClr val="4AACC5"/>
                      </a:solidFill>
                      <a:prstDash val="solid"/>
                      <a:round/>
                      <a:headEnd type="none" w="med" len="med"/>
                      <a:tailEnd type="none" w="med" len="med"/>
                    </a:lnR>
                    <a:lnT w="6350" cap="flat" cmpd="sng" algn="ctr">
                      <a:solidFill>
                        <a:srgbClr val="4AACC5"/>
                      </a:solidFill>
                      <a:prstDash val="solid"/>
                      <a:round/>
                      <a:headEnd type="none" w="med" len="med"/>
                      <a:tailEnd type="none" w="med" len="med"/>
                    </a:lnT>
                    <a:lnB w="6350">
                      <a:solidFill>
                        <a:srgbClr val="4AACC5"/>
                      </a:solidFill>
                      <a:prstDash val="solid"/>
                    </a:lnB>
                    <a:solidFill>
                      <a:srgbClr val="DAEEF3"/>
                    </a:solidFill>
                  </a:tcPr>
                </a:tc>
                <a:tc>
                  <a:txBody>
                    <a:bodyPr/>
                    <a:lstStyle/>
                    <a:p>
                      <a:pPr>
                        <a:lnSpc>
                          <a:spcPct val="100000"/>
                        </a:lnSpc>
                        <a:spcBef>
                          <a:spcPts val="5"/>
                        </a:spcBef>
                      </a:pPr>
                      <a:endParaRPr sz="115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119,01</a:t>
                      </a:r>
                      <a:endParaRPr sz="1150" dirty="0">
                        <a:latin typeface="Century Gothic" panose="020B0502020202020204" pitchFamily="34" charset="0"/>
                        <a:cs typeface="Cambria"/>
                      </a:endParaRPr>
                    </a:p>
                  </a:txBody>
                  <a:tcPr marL="0" marR="0" marT="635" marB="0">
                    <a:lnL w="6350" cap="flat" cmpd="sng" algn="ctr">
                      <a:solidFill>
                        <a:srgbClr val="4AACC5"/>
                      </a:solidFill>
                      <a:prstDash val="solid"/>
                      <a:round/>
                      <a:headEnd type="none" w="med" len="med"/>
                      <a:tailEnd type="none" w="med" len="med"/>
                    </a:lnL>
                    <a:lnR w="6350" cap="flat" cmpd="sng" algn="ctr">
                      <a:solidFill>
                        <a:srgbClr val="4AACC5"/>
                      </a:solidFill>
                      <a:prstDash val="solid"/>
                      <a:round/>
                      <a:headEnd type="none" w="med" len="med"/>
                      <a:tailEnd type="none" w="med" len="med"/>
                    </a:lnR>
                    <a:lnT w="6350" cap="flat" cmpd="sng" algn="ctr">
                      <a:solidFill>
                        <a:srgbClr val="4AACC5"/>
                      </a:solidFill>
                      <a:prstDash val="solid"/>
                      <a:round/>
                      <a:headEnd type="none" w="med" len="med"/>
                      <a:tailEnd type="none" w="med" len="med"/>
                    </a:lnT>
                    <a:lnB w="6350">
                      <a:solidFill>
                        <a:srgbClr val="4AACC5"/>
                      </a:solidFill>
                      <a:prstDash val="solid"/>
                    </a:lnB>
                    <a:solidFill>
                      <a:srgbClr val="DAEEF3"/>
                    </a:solidFill>
                  </a:tcPr>
                </a:tc>
                <a:tc>
                  <a:txBody>
                    <a:bodyPr/>
                    <a:lstStyle/>
                    <a:p>
                      <a:pPr>
                        <a:lnSpc>
                          <a:spcPct val="100000"/>
                        </a:lnSpc>
                        <a:spcBef>
                          <a:spcPts val="5"/>
                        </a:spcBef>
                      </a:pPr>
                      <a:endParaRPr sz="115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85,62</a:t>
                      </a:r>
                      <a:endParaRPr sz="1150" dirty="0">
                        <a:latin typeface="Century Gothic" panose="020B0502020202020204" pitchFamily="34" charset="0"/>
                        <a:cs typeface="Cambria"/>
                      </a:endParaRPr>
                    </a:p>
                  </a:txBody>
                  <a:tcPr marL="0" marR="0" marT="635" marB="0">
                    <a:lnL w="6350" cap="flat" cmpd="sng" algn="ctr">
                      <a:solidFill>
                        <a:srgbClr val="4AACC5"/>
                      </a:solidFill>
                      <a:prstDash val="solid"/>
                      <a:round/>
                      <a:headEnd type="none" w="med" len="med"/>
                      <a:tailEnd type="none" w="med" len="med"/>
                    </a:lnL>
                    <a:lnR w="6350" cap="flat" cmpd="sng" algn="ctr">
                      <a:solidFill>
                        <a:srgbClr val="4AACC5"/>
                      </a:solidFill>
                      <a:prstDash val="solid"/>
                      <a:round/>
                      <a:headEnd type="none" w="med" len="med"/>
                      <a:tailEnd type="none" w="med" len="med"/>
                    </a:lnR>
                    <a:lnT w="6350" cap="flat" cmpd="sng" algn="ctr">
                      <a:solidFill>
                        <a:srgbClr val="4AACC5"/>
                      </a:solidFill>
                      <a:prstDash val="solid"/>
                      <a:round/>
                      <a:headEnd type="none" w="med" len="med"/>
                      <a:tailEnd type="none" w="med" len="med"/>
                    </a:lnT>
                    <a:lnB w="6350">
                      <a:solidFill>
                        <a:srgbClr val="4AACC5"/>
                      </a:solidFill>
                      <a:prstDash val="solid"/>
                    </a:lnB>
                    <a:solidFill>
                      <a:srgbClr val="DAEEF3"/>
                    </a:solidFill>
                  </a:tcPr>
                </a:tc>
                <a:tc>
                  <a:txBody>
                    <a:bodyPr/>
                    <a:lstStyle/>
                    <a:p>
                      <a:pPr>
                        <a:lnSpc>
                          <a:spcPct val="100000"/>
                        </a:lnSpc>
                        <a:spcBef>
                          <a:spcPts val="5"/>
                        </a:spcBef>
                      </a:pPr>
                      <a:endParaRPr sz="1150" dirty="0">
                        <a:latin typeface="Century Gothic" panose="020B0502020202020204" pitchFamily="34" charset="0"/>
                        <a:cs typeface="Times New Roman"/>
                      </a:endParaRPr>
                    </a:p>
                    <a:p>
                      <a:pPr algn="ctr">
                        <a:lnSpc>
                          <a:spcPct val="100000"/>
                        </a:lnSpc>
                      </a:pPr>
                      <a:r>
                        <a:rPr lang="ru-RU" sz="1150" spc="-5" dirty="0" smtClean="0">
                          <a:latin typeface="Century Gothic" panose="020B0502020202020204" pitchFamily="34" charset="0"/>
                          <a:cs typeface="Cambria"/>
                        </a:rPr>
                        <a:t>59,05</a:t>
                      </a:r>
                      <a:endParaRPr sz="1150" dirty="0">
                        <a:latin typeface="Century Gothic" panose="020B0502020202020204" pitchFamily="34" charset="0"/>
                        <a:cs typeface="Cambria"/>
                      </a:endParaRPr>
                    </a:p>
                  </a:txBody>
                  <a:tcPr marL="0" marR="0" marT="635" marB="0">
                    <a:lnL w="6350" cap="flat" cmpd="sng" algn="ctr">
                      <a:solidFill>
                        <a:srgbClr val="4AACC5"/>
                      </a:solidFill>
                      <a:prstDash val="solid"/>
                      <a:round/>
                      <a:headEnd type="none" w="med" len="med"/>
                      <a:tailEnd type="none" w="med" len="med"/>
                    </a:lnL>
                    <a:lnR w="6350">
                      <a:solidFill>
                        <a:srgbClr val="4AACC5"/>
                      </a:solidFill>
                      <a:prstDash val="solid"/>
                    </a:lnR>
                    <a:lnT w="6350" cap="flat" cmpd="sng" algn="ctr">
                      <a:solidFill>
                        <a:srgbClr val="4AACC5"/>
                      </a:solidFill>
                      <a:prstDash val="solid"/>
                      <a:round/>
                      <a:headEnd type="none" w="med" len="med"/>
                      <a:tailEnd type="none" w="med" len="med"/>
                    </a:lnT>
                    <a:lnB w="6350">
                      <a:solidFill>
                        <a:srgbClr val="4AACC5"/>
                      </a:solidFill>
                      <a:prstDash val="solid"/>
                    </a:lnB>
                    <a:solidFill>
                      <a:srgbClr val="DAEEF3"/>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7050" y="3828414"/>
            <a:ext cx="2149600" cy="250710"/>
          </a:xfrm>
          <a:prstGeom prst="rect">
            <a:avLst/>
          </a:prstGeom>
        </p:spPr>
        <p:txBody>
          <a:bodyPr vert="horz" wrap="square" lIns="0" tIns="12065" rIns="0" bIns="0" rtlCol="0">
            <a:spAutoFit/>
          </a:bodyPr>
          <a:lstStyle/>
          <a:p>
            <a:pPr marL="12700">
              <a:lnSpc>
                <a:spcPct val="100000"/>
              </a:lnSpc>
              <a:spcBef>
                <a:spcPts val="95"/>
              </a:spcBef>
            </a:pPr>
            <a:r>
              <a:rPr sz="1550" b="1" spc="-5" dirty="0">
                <a:solidFill>
                  <a:srgbClr val="4AACC5"/>
                </a:solidFill>
                <a:latin typeface="Century Gothic" panose="020B0502020202020204" pitchFamily="34" charset="0"/>
                <a:cs typeface="Calibri"/>
              </a:rPr>
              <a:t>МЕСТНЫЙ</a:t>
            </a:r>
            <a:r>
              <a:rPr sz="1550" b="1" spc="-100" dirty="0">
                <a:solidFill>
                  <a:srgbClr val="4AACC5"/>
                </a:solidFill>
                <a:latin typeface="Century Gothic" panose="020B0502020202020204" pitchFamily="34" charset="0"/>
                <a:cs typeface="Calibri"/>
              </a:rPr>
              <a:t> </a:t>
            </a:r>
            <a:r>
              <a:rPr sz="1550" b="1" dirty="0">
                <a:solidFill>
                  <a:srgbClr val="4AACC5"/>
                </a:solidFill>
                <a:latin typeface="Century Gothic" panose="020B0502020202020204" pitchFamily="34" charset="0"/>
                <a:cs typeface="Calibri"/>
              </a:rPr>
              <a:t>БЮДЖЕТ</a:t>
            </a:r>
            <a:endParaRPr sz="1550" dirty="0">
              <a:latin typeface="Century Gothic" panose="020B0502020202020204" pitchFamily="34" charset="0"/>
              <a:cs typeface="Calibri"/>
            </a:endParaRPr>
          </a:p>
        </p:txBody>
      </p:sp>
      <p:sp>
        <p:nvSpPr>
          <p:cNvPr id="3" name="object 3"/>
          <p:cNvSpPr txBox="1"/>
          <p:nvPr/>
        </p:nvSpPr>
        <p:spPr>
          <a:xfrm>
            <a:off x="5910071" y="4063123"/>
            <a:ext cx="1268997" cy="212238"/>
          </a:xfrm>
          <a:prstGeom prst="rect">
            <a:avLst/>
          </a:prstGeom>
        </p:spPr>
        <p:txBody>
          <a:bodyPr vert="horz" wrap="square" lIns="0" tIns="12065" rIns="0" bIns="0" rtlCol="0">
            <a:spAutoFit/>
          </a:bodyPr>
          <a:lstStyle/>
          <a:p>
            <a:pPr marL="12700">
              <a:lnSpc>
                <a:spcPct val="100000"/>
              </a:lnSpc>
              <a:spcBef>
                <a:spcPts val="95"/>
              </a:spcBef>
            </a:pPr>
            <a:r>
              <a:rPr sz="1300" spc="-5" dirty="0">
                <a:solidFill>
                  <a:srgbClr val="30839A"/>
                </a:solidFill>
                <a:latin typeface="Century Gothic" panose="020B0502020202020204" pitchFamily="34" charset="0"/>
                <a:cs typeface="Times New Roman"/>
              </a:rPr>
              <a:t>млн.</a:t>
            </a:r>
            <a:r>
              <a:rPr sz="1300" spc="-65" dirty="0">
                <a:solidFill>
                  <a:srgbClr val="30839A"/>
                </a:solidFill>
                <a:latin typeface="Century Gothic" panose="020B0502020202020204" pitchFamily="34" charset="0"/>
                <a:cs typeface="Times New Roman"/>
              </a:rPr>
              <a:t> </a:t>
            </a:r>
            <a:r>
              <a:rPr sz="1300" spc="-10" dirty="0">
                <a:solidFill>
                  <a:srgbClr val="30839A"/>
                </a:solidFill>
                <a:latin typeface="Century Gothic" panose="020B0502020202020204" pitchFamily="34" charset="0"/>
                <a:cs typeface="Times New Roman"/>
              </a:rPr>
              <a:t>рублей</a:t>
            </a:r>
            <a:endParaRPr sz="1300" dirty="0">
              <a:latin typeface="Century Gothic" panose="020B0502020202020204" pitchFamily="34" charset="0"/>
              <a:cs typeface="Times New Roman"/>
            </a:endParaRPr>
          </a:p>
        </p:txBody>
      </p:sp>
      <p:graphicFrame>
        <p:nvGraphicFramePr>
          <p:cNvPr id="4" name="object 4"/>
          <p:cNvGraphicFramePr>
            <a:graphicFrameLocks noGrp="1"/>
          </p:cNvGraphicFramePr>
          <p:nvPr>
            <p:extLst>
              <p:ext uri="{D42A27DB-BD31-4B8C-83A1-F6EECF244321}">
                <p14:modId xmlns:p14="http://schemas.microsoft.com/office/powerpoint/2010/main" val="2845185036"/>
              </p:ext>
            </p:extLst>
          </p:nvPr>
        </p:nvGraphicFramePr>
        <p:xfrm>
          <a:off x="269751" y="4291098"/>
          <a:ext cx="6909318" cy="2692746"/>
        </p:xfrm>
        <a:graphic>
          <a:graphicData uri="http://schemas.openxmlformats.org/drawingml/2006/table">
            <a:tbl>
              <a:tblPr firstRow="1" bandRow="1">
                <a:tableStyleId>{2D5ABB26-0587-4C30-8999-92F81FD0307C}</a:tableStyleId>
              </a:tblPr>
              <a:tblGrid>
                <a:gridCol w="2336049"/>
                <a:gridCol w="913819"/>
                <a:gridCol w="1056244"/>
                <a:gridCol w="773560"/>
                <a:gridCol w="913826"/>
                <a:gridCol w="915820"/>
              </a:tblGrid>
              <a:tr h="290031">
                <a:tc rowSpan="2">
                  <a:txBody>
                    <a:bodyPr/>
                    <a:lstStyle/>
                    <a:p>
                      <a:pPr>
                        <a:lnSpc>
                          <a:spcPct val="100000"/>
                        </a:lnSpc>
                        <a:spcBef>
                          <a:spcPts val="45"/>
                        </a:spcBef>
                      </a:pPr>
                      <a:endParaRPr sz="1100" dirty="0">
                        <a:latin typeface="Century Gothic" panose="020B0502020202020204" pitchFamily="34" charset="0"/>
                        <a:cs typeface="Times New Roman"/>
                      </a:endParaRPr>
                    </a:p>
                    <a:p>
                      <a:pPr marL="88265">
                        <a:lnSpc>
                          <a:spcPct val="100000"/>
                        </a:lnSpc>
                        <a:spcBef>
                          <a:spcPts val="5"/>
                        </a:spcBef>
                      </a:pPr>
                      <a:r>
                        <a:rPr sz="1100" b="1" spc="-5" dirty="0">
                          <a:solidFill>
                            <a:srgbClr val="FFFFFF"/>
                          </a:solidFill>
                          <a:latin typeface="Century Gothic" panose="020B0502020202020204" pitchFamily="34" charset="0"/>
                          <a:cs typeface="Cambria"/>
                        </a:rPr>
                        <a:t>Наименование</a:t>
                      </a:r>
                      <a:r>
                        <a:rPr sz="1100" b="1" spc="-45" dirty="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показателя</a:t>
                      </a:r>
                      <a:endParaRPr sz="1100" dirty="0">
                        <a:latin typeface="Century Gothic" panose="020B0502020202020204" pitchFamily="34" charset="0"/>
                        <a:cs typeface="Cambria"/>
                      </a:endParaRPr>
                    </a:p>
                  </a:txBody>
                  <a:tcPr marL="0" marR="0" marT="5715" marB="0">
                    <a:lnR w="6350">
                      <a:solidFill>
                        <a:srgbClr val="D9D9D9"/>
                      </a:solidFill>
                      <a:prstDash val="solid"/>
                    </a:lnR>
                    <a:solidFill>
                      <a:srgbClr val="4AACC5"/>
                    </a:solidFill>
                  </a:tcPr>
                </a:tc>
                <a:tc rowSpan="2">
                  <a:txBody>
                    <a:bodyPr/>
                    <a:lstStyle/>
                    <a:p>
                      <a:pPr>
                        <a:lnSpc>
                          <a:spcPct val="100000"/>
                        </a:lnSpc>
                        <a:spcBef>
                          <a:spcPts val="30"/>
                        </a:spcBef>
                      </a:pPr>
                      <a:endParaRPr sz="1100" dirty="0">
                        <a:latin typeface="Century Gothic" panose="020B0502020202020204" pitchFamily="34" charset="0"/>
                        <a:cs typeface="Times New Roman"/>
                      </a:endParaRPr>
                    </a:p>
                    <a:p>
                      <a:pPr marL="140970" marR="84455" indent="-50800" algn="ctr">
                        <a:lnSpc>
                          <a:spcPts val="1340"/>
                        </a:lnSpc>
                      </a:pPr>
                      <a:r>
                        <a:rPr lang="ru-RU" sz="1100" b="1" spc="-5" dirty="0" smtClean="0">
                          <a:solidFill>
                            <a:srgbClr val="FFFFFF"/>
                          </a:solidFill>
                          <a:latin typeface="Century Gothic" panose="020B0502020202020204" pitchFamily="34" charset="0"/>
                          <a:cs typeface="Cambria"/>
                        </a:rPr>
                        <a:t>2020</a:t>
                      </a:r>
                      <a:r>
                        <a:rPr sz="1100" b="1" spc="-65" dirty="0" smtClean="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год  </a:t>
                      </a:r>
                      <a:r>
                        <a:rPr sz="1100" b="0" spc="-5" dirty="0">
                          <a:solidFill>
                            <a:srgbClr val="FFFFFF"/>
                          </a:solidFill>
                          <a:latin typeface="Century Gothic" panose="020B0502020202020204" pitchFamily="34" charset="0"/>
                          <a:cs typeface="Cambria"/>
                        </a:rPr>
                        <a:t>(отчёт)</a:t>
                      </a:r>
                      <a:endParaRPr sz="1100" b="0" dirty="0">
                        <a:latin typeface="Century Gothic" panose="020B0502020202020204" pitchFamily="34" charset="0"/>
                        <a:cs typeface="Cambria"/>
                      </a:endParaRPr>
                    </a:p>
                  </a:txBody>
                  <a:tcPr marL="0" marR="0" marT="3810" marB="0" anchor="ctr">
                    <a:lnL w="6350">
                      <a:solidFill>
                        <a:srgbClr val="D9D9D9"/>
                      </a:solidFill>
                      <a:prstDash val="solid"/>
                    </a:lnL>
                    <a:lnR w="6350">
                      <a:solidFill>
                        <a:srgbClr val="D9D9D9"/>
                      </a:solidFill>
                      <a:prstDash val="solid"/>
                    </a:lnR>
                    <a:lnB w="6350">
                      <a:solidFill>
                        <a:srgbClr val="91CDDC"/>
                      </a:solidFill>
                      <a:prstDash val="solid"/>
                    </a:lnB>
                    <a:solidFill>
                      <a:srgbClr val="4AACC5"/>
                    </a:solidFill>
                  </a:tcPr>
                </a:tc>
                <a:tc rowSpan="2">
                  <a:txBody>
                    <a:bodyPr/>
                    <a:lstStyle/>
                    <a:p>
                      <a:pPr marL="0" indent="0" algn="ctr">
                        <a:lnSpc>
                          <a:spcPct val="100000"/>
                        </a:lnSpc>
                        <a:spcBef>
                          <a:spcPts val="229"/>
                        </a:spcBef>
                      </a:pPr>
                      <a:r>
                        <a:rPr sz="1100" b="1" spc="-5" dirty="0" smtClean="0">
                          <a:solidFill>
                            <a:srgbClr val="FFFFFF"/>
                          </a:solidFill>
                          <a:latin typeface="Century Gothic" panose="020B0502020202020204" pitchFamily="34" charset="0"/>
                          <a:cs typeface="Cambria"/>
                        </a:rPr>
                        <a:t>202</a:t>
                      </a:r>
                      <a:r>
                        <a:rPr lang="ru-RU" sz="1100" b="1" spc="-5" dirty="0" smtClean="0">
                          <a:solidFill>
                            <a:srgbClr val="FFFFFF"/>
                          </a:solidFill>
                          <a:latin typeface="Century Gothic" panose="020B0502020202020204" pitchFamily="34" charset="0"/>
                          <a:cs typeface="Cambria"/>
                        </a:rPr>
                        <a:t>1</a:t>
                      </a:r>
                      <a:r>
                        <a:rPr lang="ru-RU" sz="1100" b="1" spc="-75" baseline="0" dirty="0" smtClean="0">
                          <a:solidFill>
                            <a:srgbClr val="FFFFFF"/>
                          </a:solidFill>
                          <a:latin typeface="Century Gothic" panose="020B0502020202020204" pitchFamily="34" charset="0"/>
                          <a:cs typeface="Cambria"/>
                        </a:rPr>
                        <a:t> </a:t>
                      </a:r>
                      <a:r>
                        <a:rPr lang="ru-RU" sz="1100" b="1" spc="-5" dirty="0" smtClean="0">
                          <a:solidFill>
                            <a:srgbClr val="FFFFFF"/>
                          </a:solidFill>
                          <a:latin typeface="Century Gothic" panose="020B0502020202020204" pitchFamily="34" charset="0"/>
                          <a:cs typeface="Cambria"/>
                        </a:rPr>
                        <a:t>год</a:t>
                      </a:r>
                      <a:r>
                        <a:rPr lang="ru-RU" sz="1100" b="0" spc="0" baseline="0" dirty="0" smtClean="0">
                          <a:solidFill>
                            <a:schemeClr val="tx1"/>
                          </a:solidFill>
                          <a:latin typeface="Century Gothic" panose="020B0502020202020204" pitchFamily="34" charset="0"/>
                          <a:cs typeface="Cambria"/>
                        </a:rPr>
                        <a:t> </a:t>
                      </a:r>
                      <a:r>
                        <a:rPr lang="ru-RU" sz="1100" dirty="0" smtClean="0">
                          <a:solidFill>
                            <a:srgbClr val="FFFFFF"/>
                          </a:solidFill>
                          <a:latin typeface="Century Gothic" panose="020B0502020202020204" pitchFamily="34" charset="0"/>
                          <a:cs typeface="Cambria"/>
                        </a:rPr>
                        <a:t>(оценка)</a:t>
                      </a:r>
                      <a:endParaRPr sz="1100" dirty="0">
                        <a:latin typeface="Century Gothic" panose="020B0502020202020204" pitchFamily="34" charset="0"/>
                        <a:cs typeface="Cambria"/>
                      </a:endParaRPr>
                    </a:p>
                  </a:txBody>
                  <a:tcPr marL="0" marR="0" marT="29209"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B w="6350" cap="flat" cmpd="sng" algn="ctr">
                      <a:solidFill>
                        <a:srgbClr val="91CDDC"/>
                      </a:solidFill>
                      <a:prstDash val="solid"/>
                      <a:round/>
                      <a:headEnd type="none" w="med" len="med"/>
                      <a:tailEnd type="none" w="med" len="med"/>
                    </a:lnB>
                    <a:solidFill>
                      <a:srgbClr val="4AACC5"/>
                    </a:solidFill>
                  </a:tcPr>
                </a:tc>
                <a:tc rowSpan="2">
                  <a:txBody>
                    <a:bodyPr/>
                    <a:lstStyle/>
                    <a:p>
                      <a:pPr>
                        <a:lnSpc>
                          <a:spcPct val="100000"/>
                        </a:lnSpc>
                        <a:spcBef>
                          <a:spcPts val="45"/>
                        </a:spcBef>
                      </a:pPr>
                      <a:endParaRPr sz="1100" dirty="0">
                        <a:latin typeface="Century Gothic" panose="020B0502020202020204" pitchFamily="34" charset="0"/>
                        <a:cs typeface="Times New Roman"/>
                      </a:endParaRPr>
                    </a:p>
                    <a:p>
                      <a:pPr marL="92710" algn="ctr">
                        <a:lnSpc>
                          <a:spcPct val="100000"/>
                        </a:lnSpc>
                        <a:spcBef>
                          <a:spcPts val="5"/>
                        </a:spcBef>
                      </a:pPr>
                      <a:r>
                        <a:rPr sz="1100" b="1" spc="-5" dirty="0" smtClean="0">
                          <a:solidFill>
                            <a:srgbClr val="FFFFFF"/>
                          </a:solidFill>
                          <a:latin typeface="Century Gothic" panose="020B0502020202020204" pitchFamily="34" charset="0"/>
                          <a:cs typeface="Cambria"/>
                        </a:rPr>
                        <a:t>202</a:t>
                      </a:r>
                      <a:r>
                        <a:rPr lang="ru-RU" sz="1100" b="1" spc="-5" dirty="0" smtClean="0">
                          <a:solidFill>
                            <a:srgbClr val="FFFFFF"/>
                          </a:solidFill>
                          <a:latin typeface="Century Gothic" panose="020B0502020202020204" pitchFamily="34" charset="0"/>
                          <a:cs typeface="Cambria"/>
                        </a:rPr>
                        <a:t>2 год</a:t>
                      </a:r>
                      <a:endParaRPr sz="1100" dirty="0">
                        <a:latin typeface="Century Gothic" panose="020B0502020202020204" pitchFamily="34" charset="0"/>
                        <a:cs typeface="Cambria"/>
                      </a:endParaRPr>
                    </a:p>
                  </a:txBody>
                  <a:tcPr marL="0" marR="0" marT="5715" marB="0" anchor="ctr">
                    <a:lnL w="6350">
                      <a:solidFill>
                        <a:srgbClr val="D9D9D9"/>
                      </a:solidFill>
                      <a:prstDash val="solid"/>
                    </a:lnL>
                    <a:lnR w="6350">
                      <a:solidFill>
                        <a:srgbClr val="D9D9D9"/>
                      </a:solidFill>
                      <a:prstDash val="solid"/>
                    </a:lnR>
                    <a:lnB w="6350">
                      <a:solidFill>
                        <a:srgbClr val="91CDDC"/>
                      </a:solidFill>
                      <a:prstDash val="solid"/>
                    </a:lnB>
                    <a:solidFill>
                      <a:srgbClr val="4AACC5"/>
                    </a:solidFill>
                  </a:tcPr>
                </a:tc>
                <a:tc gridSpan="2">
                  <a:txBody>
                    <a:bodyPr/>
                    <a:lstStyle/>
                    <a:p>
                      <a:pPr marL="165735">
                        <a:lnSpc>
                          <a:spcPct val="100000"/>
                        </a:lnSpc>
                        <a:spcBef>
                          <a:spcPts val="229"/>
                        </a:spcBef>
                      </a:pPr>
                      <a:r>
                        <a:rPr sz="1100" b="1" spc="-5" dirty="0">
                          <a:solidFill>
                            <a:srgbClr val="FFFFFF"/>
                          </a:solidFill>
                          <a:latin typeface="Century Gothic" panose="020B0502020202020204" pitchFamily="34" charset="0"/>
                          <a:cs typeface="Cambria"/>
                        </a:rPr>
                        <a:t>Плановый</a:t>
                      </a:r>
                      <a:r>
                        <a:rPr sz="1100" b="1" spc="-60" dirty="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период</a:t>
                      </a:r>
                      <a:endParaRPr sz="1100">
                        <a:latin typeface="Century Gothic" panose="020B0502020202020204" pitchFamily="34" charset="0"/>
                        <a:cs typeface="Cambria"/>
                      </a:endParaRPr>
                    </a:p>
                  </a:txBody>
                  <a:tcPr marL="0" marR="0" marT="29209" marB="0">
                    <a:lnL w="6350">
                      <a:solidFill>
                        <a:srgbClr val="D9D9D9"/>
                      </a:solidFill>
                      <a:prstDash val="solid"/>
                    </a:lnL>
                    <a:lnB w="6350">
                      <a:solidFill>
                        <a:srgbClr val="D9D9D9"/>
                      </a:solidFill>
                      <a:prstDash val="solid"/>
                    </a:lnB>
                    <a:solidFill>
                      <a:srgbClr val="4AACC5"/>
                    </a:solidFill>
                  </a:tcPr>
                </a:tc>
                <a:tc hMerge="1">
                  <a:txBody>
                    <a:bodyPr/>
                    <a:lstStyle/>
                    <a:p>
                      <a:endParaRPr/>
                    </a:p>
                  </a:txBody>
                  <a:tcPr marL="0" marR="0" marT="0" marB="0"/>
                </a:tc>
              </a:tr>
              <a:tr h="660626">
                <a:tc vMerge="1">
                  <a:txBody>
                    <a:bodyPr/>
                    <a:lstStyle/>
                    <a:p>
                      <a:endParaRPr/>
                    </a:p>
                  </a:txBody>
                  <a:tcPr marL="0" marR="0" marT="5715" marB="0">
                    <a:lnR w="6350">
                      <a:solidFill>
                        <a:srgbClr val="D9D9D9"/>
                      </a:solidFill>
                      <a:prstDash val="solid"/>
                    </a:lnR>
                    <a:solidFill>
                      <a:srgbClr val="4AACC5"/>
                    </a:solidFill>
                  </a:tcPr>
                </a:tc>
                <a:tc vMerge="1">
                  <a:txBody>
                    <a:bodyPr/>
                    <a:lstStyle/>
                    <a:p>
                      <a:endParaRPr/>
                    </a:p>
                  </a:txBody>
                  <a:tcPr marL="0" marR="0" marT="3810" marB="0">
                    <a:lnL w="6350">
                      <a:solidFill>
                        <a:srgbClr val="D9D9D9"/>
                      </a:solidFill>
                      <a:prstDash val="solid"/>
                    </a:lnL>
                    <a:lnR w="6350">
                      <a:solidFill>
                        <a:srgbClr val="D9D9D9"/>
                      </a:solidFill>
                      <a:prstDash val="solid"/>
                    </a:lnR>
                    <a:lnB w="6350">
                      <a:solidFill>
                        <a:srgbClr val="91CDDC"/>
                      </a:solidFill>
                      <a:prstDash val="solid"/>
                    </a:lnB>
                    <a:solidFill>
                      <a:srgbClr val="4AACC5"/>
                    </a:solidFill>
                  </a:tcPr>
                </a:tc>
                <a:tc vMerge="1">
                  <a:txBody>
                    <a:bodyPr/>
                    <a:lstStyle/>
                    <a:p>
                      <a:pPr>
                        <a:lnSpc>
                          <a:spcPct val="100000"/>
                        </a:lnSpc>
                        <a:spcBef>
                          <a:spcPts val="10"/>
                        </a:spcBef>
                      </a:pPr>
                      <a:endParaRPr sz="1100" dirty="0">
                        <a:latin typeface="Century Gothic" panose="020B0502020202020204" pitchFamily="34" charset="0"/>
                        <a:cs typeface="Cambria"/>
                      </a:endParaRPr>
                    </a:p>
                  </a:txBody>
                  <a:tcPr marL="0" marR="0" marT="1270" marB="0">
                    <a:lnL w="6350">
                      <a:solidFill>
                        <a:srgbClr val="D9D9D9"/>
                      </a:solidFill>
                      <a:prstDash val="solid"/>
                    </a:lnL>
                    <a:lnR w="6350">
                      <a:solidFill>
                        <a:srgbClr val="D9D9D9"/>
                      </a:solidFill>
                      <a:prstDash val="solid"/>
                    </a:lnR>
                    <a:lnT w="6350" cap="flat" cmpd="sng" algn="ctr">
                      <a:solidFill>
                        <a:srgbClr val="D9D9D9"/>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4AACC5"/>
                    </a:solidFill>
                  </a:tcPr>
                </a:tc>
                <a:tc vMerge="1">
                  <a:txBody>
                    <a:bodyPr/>
                    <a:lstStyle/>
                    <a:p>
                      <a:endParaRPr/>
                    </a:p>
                  </a:txBody>
                  <a:tcPr marL="0" marR="0" marT="5715" marB="0">
                    <a:lnL w="6350">
                      <a:solidFill>
                        <a:srgbClr val="D9D9D9"/>
                      </a:solidFill>
                      <a:prstDash val="solid"/>
                    </a:lnL>
                    <a:lnR w="6350">
                      <a:solidFill>
                        <a:srgbClr val="D9D9D9"/>
                      </a:solidFill>
                      <a:prstDash val="solid"/>
                    </a:lnR>
                    <a:lnB w="6350">
                      <a:solidFill>
                        <a:srgbClr val="91CDDC"/>
                      </a:solidFill>
                      <a:prstDash val="solid"/>
                    </a:lnB>
                    <a:solidFill>
                      <a:srgbClr val="4AACC5"/>
                    </a:solidFill>
                  </a:tcPr>
                </a:tc>
                <a:tc>
                  <a:txBody>
                    <a:bodyPr/>
                    <a:lstStyle/>
                    <a:p>
                      <a:pPr>
                        <a:lnSpc>
                          <a:spcPct val="100000"/>
                        </a:lnSpc>
                        <a:spcBef>
                          <a:spcPts val="40"/>
                        </a:spcBef>
                      </a:pPr>
                      <a:endParaRPr sz="1100" dirty="0">
                        <a:latin typeface="Century Gothic" panose="020B0502020202020204" pitchFamily="34" charset="0"/>
                        <a:cs typeface="Times New Roman"/>
                      </a:endParaRPr>
                    </a:p>
                    <a:p>
                      <a:pPr marL="1270" algn="ctr">
                        <a:lnSpc>
                          <a:spcPct val="100000"/>
                        </a:lnSpc>
                      </a:pPr>
                      <a:r>
                        <a:rPr sz="1100" b="1" spc="-5" dirty="0" smtClean="0">
                          <a:solidFill>
                            <a:srgbClr val="FFFFFF"/>
                          </a:solidFill>
                          <a:latin typeface="Century Gothic" panose="020B0502020202020204" pitchFamily="34" charset="0"/>
                          <a:cs typeface="Cambria"/>
                        </a:rPr>
                        <a:t>202</a:t>
                      </a:r>
                      <a:r>
                        <a:rPr lang="ru-RU" sz="1100" b="1" spc="-5" dirty="0" smtClean="0">
                          <a:solidFill>
                            <a:srgbClr val="FFFFFF"/>
                          </a:solidFill>
                          <a:latin typeface="Century Gothic" panose="020B0502020202020204" pitchFamily="34" charset="0"/>
                          <a:cs typeface="Cambria"/>
                        </a:rPr>
                        <a:t>3</a:t>
                      </a:r>
                      <a:r>
                        <a:rPr sz="1100" b="1" spc="-75" dirty="0" smtClean="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год</a:t>
                      </a:r>
                      <a:endParaRPr sz="1100" dirty="0">
                        <a:latin typeface="Century Gothic" panose="020B0502020202020204" pitchFamily="34" charset="0"/>
                        <a:cs typeface="Cambria"/>
                      </a:endParaRPr>
                    </a:p>
                  </a:txBody>
                  <a:tcPr marL="0" marR="0" marT="5080" marB="0">
                    <a:lnL w="6350">
                      <a:solidFill>
                        <a:srgbClr val="D9D9D9"/>
                      </a:solidFill>
                      <a:prstDash val="solid"/>
                    </a:lnL>
                    <a:lnR w="6350">
                      <a:solidFill>
                        <a:srgbClr val="D9D9D9"/>
                      </a:solidFill>
                      <a:prstDash val="solid"/>
                    </a:lnR>
                    <a:lnT w="6350">
                      <a:solidFill>
                        <a:srgbClr val="D9D9D9"/>
                      </a:solidFill>
                      <a:prstDash val="solid"/>
                    </a:lnT>
                    <a:solidFill>
                      <a:srgbClr val="4AACC5"/>
                    </a:solidFill>
                  </a:tcPr>
                </a:tc>
                <a:tc>
                  <a:txBody>
                    <a:bodyPr/>
                    <a:lstStyle/>
                    <a:p>
                      <a:pPr>
                        <a:lnSpc>
                          <a:spcPct val="100000"/>
                        </a:lnSpc>
                        <a:spcBef>
                          <a:spcPts val="40"/>
                        </a:spcBef>
                      </a:pPr>
                      <a:endParaRPr sz="1100" dirty="0">
                        <a:latin typeface="Century Gothic" panose="020B0502020202020204" pitchFamily="34" charset="0"/>
                        <a:cs typeface="Times New Roman"/>
                      </a:endParaRPr>
                    </a:p>
                    <a:p>
                      <a:pPr algn="ctr">
                        <a:lnSpc>
                          <a:spcPct val="100000"/>
                        </a:lnSpc>
                      </a:pPr>
                      <a:r>
                        <a:rPr sz="1100" b="1" spc="-5" dirty="0" smtClean="0">
                          <a:solidFill>
                            <a:srgbClr val="FFFFFF"/>
                          </a:solidFill>
                          <a:latin typeface="Century Gothic" panose="020B0502020202020204" pitchFamily="34" charset="0"/>
                          <a:cs typeface="Cambria"/>
                        </a:rPr>
                        <a:t>202</a:t>
                      </a:r>
                      <a:r>
                        <a:rPr lang="ru-RU" sz="1100" b="1" spc="-5" dirty="0" smtClean="0">
                          <a:solidFill>
                            <a:srgbClr val="FFFFFF"/>
                          </a:solidFill>
                          <a:latin typeface="Century Gothic" panose="020B0502020202020204" pitchFamily="34" charset="0"/>
                          <a:cs typeface="Cambria"/>
                        </a:rPr>
                        <a:t>4</a:t>
                      </a:r>
                      <a:r>
                        <a:rPr sz="1100" b="1" spc="-75" dirty="0" smtClean="0">
                          <a:solidFill>
                            <a:srgbClr val="FFFFFF"/>
                          </a:solidFill>
                          <a:latin typeface="Century Gothic" panose="020B0502020202020204" pitchFamily="34" charset="0"/>
                          <a:cs typeface="Cambria"/>
                        </a:rPr>
                        <a:t> </a:t>
                      </a:r>
                      <a:r>
                        <a:rPr sz="1100" b="1" spc="-5" dirty="0">
                          <a:solidFill>
                            <a:srgbClr val="FFFFFF"/>
                          </a:solidFill>
                          <a:latin typeface="Century Gothic" panose="020B0502020202020204" pitchFamily="34" charset="0"/>
                          <a:cs typeface="Cambria"/>
                        </a:rPr>
                        <a:t>год</a:t>
                      </a:r>
                      <a:endParaRPr sz="1100" dirty="0">
                        <a:latin typeface="Century Gothic" panose="020B0502020202020204" pitchFamily="34" charset="0"/>
                        <a:cs typeface="Cambria"/>
                      </a:endParaRPr>
                    </a:p>
                  </a:txBody>
                  <a:tcPr marL="0" marR="0" marT="5080" marB="0">
                    <a:lnL w="6350">
                      <a:solidFill>
                        <a:srgbClr val="D9D9D9"/>
                      </a:solidFill>
                      <a:prstDash val="solid"/>
                    </a:lnL>
                    <a:lnT w="6350">
                      <a:solidFill>
                        <a:srgbClr val="D9D9D9"/>
                      </a:solidFill>
                      <a:prstDash val="solid"/>
                    </a:lnT>
                    <a:lnB w="6350">
                      <a:solidFill>
                        <a:srgbClr val="D9D9D9"/>
                      </a:solidFill>
                      <a:prstDash val="solid"/>
                    </a:lnB>
                    <a:solidFill>
                      <a:srgbClr val="4AACC5"/>
                    </a:solidFill>
                  </a:tcPr>
                </a:tc>
              </a:tr>
              <a:tr h="273918">
                <a:tc>
                  <a:txBody>
                    <a:bodyPr/>
                    <a:lstStyle/>
                    <a:p>
                      <a:pPr>
                        <a:lnSpc>
                          <a:spcPct val="100000"/>
                        </a:lnSpc>
                      </a:pPr>
                      <a:r>
                        <a:rPr sz="1100" b="1" spc="-5" dirty="0">
                          <a:latin typeface="Century Gothic" panose="020B0502020202020204" pitchFamily="34" charset="0"/>
                          <a:cs typeface="Cambria"/>
                        </a:rPr>
                        <a:t>Доходы,</a:t>
                      </a:r>
                      <a:r>
                        <a:rPr sz="1100" b="1" spc="-70" dirty="0">
                          <a:latin typeface="Century Gothic" panose="020B0502020202020204" pitchFamily="34" charset="0"/>
                          <a:cs typeface="Cambria"/>
                        </a:rPr>
                        <a:t> </a:t>
                      </a:r>
                      <a:r>
                        <a:rPr sz="1100" b="1" spc="-5" dirty="0">
                          <a:latin typeface="Century Gothic" panose="020B0502020202020204" pitchFamily="34" charset="0"/>
                          <a:cs typeface="Cambria"/>
                        </a:rPr>
                        <a:t>всего</a:t>
                      </a:r>
                      <a:endParaRPr sz="110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B w="6350">
                      <a:solidFill>
                        <a:srgbClr val="91CDDC"/>
                      </a:solidFill>
                      <a:prstDash val="solid"/>
                    </a:lnB>
                    <a:solidFill>
                      <a:srgbClr val="DAEEF3"/>
                    </a:solidFill>
                  </a:tcPr>
                </a:tc>
                <a:tc>
                  <a:txBody>
                    <a:bodyPr/>
                    <a:lstStyle/>
                    <a:p>
                      <a:pPr marR="100330" algn="r">
                        <a:lnSpc>
                          <a:spcPct val="100000"/>
                        </a:lnSpc>
                        <a:spcBef>
                          <a:spcPts val="60"/>
                        </a:spcBef>
                      </a:pPr>
                      <a:r>
                        <a:rPr lang="ru-RU" sz="1100" b="1" spc="-5" dirty="0" smtClean="0">
                          <a:latin typeface="Century Gothic" panose="020B0502020202020204" pitchFamily="34" charset="0"/>
                          <a:cs typeface="Cambria"/>
                        </a:rPr>
                        <a:t>3562,3</a:t>
                      </a:r>
                      <a:endParaRPr sz="1100" dirty="0">
                        <a:latin typeface="Century Gothic" panose="020B0502020202020204" pitchFamily="34" charset="0"/>
                        <a:cs typeface="Cambria"/>
                      </a:endParaRPr>
                    </a:p>
                  </a:txBody>
                  <a:tcPr marL="0" marR="0" marT="762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marL="2540" algn="ctr">
                        <a:lnSpc>
                          <a:spcPct val="100000"/>
                        </a:lnSpc>
                        <a:spcBef>
                          <a:spcPts val="60"/>
                        </a:spcBef>
                      </a:pPr>
                      <a:r>
                        <a:rPr lang="ru-RU" sz="1100" b="1" spc="-5" dirty="0" smtClean="0">
                          <a:latin typeface="Century Gothic" panose="020B0502020202020204" pitchFamily="34" charset="0"/>
                          <a:cs typeface="Cambria"/>
                        </a:rPr>
                        <a:t>3878,7</a:t>
                      </a:r>
                      <a:endParaRPr sz="1100" dirty="0">
                        <a:latin typeface="Century Gothic" panose="020B0502020202020204" pitchFamily="34" charset="0"/>
                        <a:cs typeface="Cambria"/>
                      </a:endParaRPr>
                    </a:p>
                  </a:txBody>
                  <a:tcPr marL="0" marR="0" marT="762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AEEF3"/>
                    </a:solidFill>
                  </a:tcPr>
                </a:tc>
                <a:tc>
                  <a:txBody>
                    <a:bodyPr/>
                    <a:lstStyle/>
                    <a:p>
                      <a:pPr marL="109220">
                        <a:lnSpc>
                          <a:spcPct val="100000"/>
                        </a:lnSpc>
                        <a:spcBef>
                          <a:spcPts val="60"/>
                        </a:spcBef>
                      </a:pPr>
                      <a:r>
                        <a:rPr lang="ru-RU" sz="1100" b="1" spc="-5" dirty="0" smtClean="0">
                          <a:latin typeface="Century Gothic" panose="020B0502020202020204" pitchFamily="34" charset="0"/>
                          <a:cs typeface="Cambria"/>
                        </a:rPr>
                        <a:t>3492,3</a:t>
                      </a:r>
                      <a:endParaRPr sz="1100" dirty="0">
                        <a:latin typeface="Century Gothic" panose="020B0502020202020204" pitchFamily="34" charset="0"/>
                        <a:cs typeface="Cambria"/>
                      </a:endParaRPr>
                    </a:p>
                  </a:txBody>
                  <a:tcPr marL="0" marR="0" marT="762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algn="ctr">
                        <a:lnSpc>
                          <a:spcPct val="100000"/>
                        </a:lnSpc>
                        <a:spcBef>
                          <a:spcPts val="60"/>
                        </a:spcBef>
                      </a:pPr>
                      <a:r>
                        <a:rPr lang="ru-RU" sz="1100" b="1" spc="-5" dirty="0" smtClean="0">
                          <a:latin typeface="Century Gothic" panose="020B0502020202020204" pitchFamily="34" charset="0"/>
                          <a:cs typeface="Cambria"/>
                        </a:rPr>
                        <a:t>3536,5</a:t>
                      </a:r>
                      <a:endParaRPr sz="1100" dirty="0">
                        <a:latin typeface="Century Gothic" panose="020B0502020202020204" pitchFamily="34" charset="0"/>
                        <a:cs typeface="Cambria"/>
                      </a:endParaRPr>
                    </a:p>
                  </a:txBody>
                  <a:tcPr marL="0" marR="0" marT="7620" marB="0">
                    <a:lnL w="6350">
                      <a:solidFill>
                        <a:srgbClr val="91CDDC"/>
                      </a:solidFill>
                      <a:prstDash val="solid"/>
                    </a:lnL>
                    <a:lnR w="6350">
                      <a:solidFill>
                        <a:srgbClr val="91CDDC"/>
                      </a:solidFill>
                      <a:prstDash val="solid"/>
                    </a:lnR>
                    <a:lnB w="6350">
                      <a:solidFill>
                        <a:srgbClr val="91CDDC"/>
                      </a:solidFill>
                      <a:prstDash val="solid"/>
                    </a:lnB>
                    <a:solidFill>
                      <a:srgbClr val="DAEEF3"/>
                    </a:solidFill>
                  </a:tcPr>
                </a:tc>
                <a:tc>
                  <a:txBody>
                    <a:bodyPr/>
                    <a:lstStyle/>
                    <a:p>
                      <a:pPr marL="1270" algn="ctr">
                        <a:lnSpc>
                          <a:spcPct val="100000"/>
                        </a:lnSpc>
                        <a:spcBef>
                          <a:spcPts val="60"/>
                        </a:spcBef>
                      </a:pPr>
                      <a:r>
                        <a:rPr lang="ru-RU" sz="1100" b="1" spc="-5" dirty="0" smtClean="0">
                          <a:latin typeface="Century Gothic" panose="020B0502020202020204" pitchFamily="34" charset="0"/>
                          <a:cs typeface="Cambria"/>
                        </a:rPr>
                        <a:t>3284,6</a:t>
                      </a:r>
                      <a:endParaRPr sz="1100" dirty="0">
                        <a:latin typeface="Century Gothic" panose="020B0502020202020204" pitchFamily="34" charset="0"/>
                        <a:cs typeface="Cambria"/>
                      </a:endParaRPr>
                    </a:p>
                  </a:txBody>
                  <a:tcPr marL="0" marR="0" marT="7620" marB="0">
                    <a:lnL w="6350">
                      <a:solidFill>
                        <a:srgbClr val="91CDDC"/>
                      </a:solidFill>
                      <a:prstDash val="solid"/>
                    </a:lnL>
                    <a:lnR w="6350">
                      <a:solidFill>
                        <a:srgbClr val="91CDDC"/>
                      </a:solidFill>
                      <a:prstDash val="solid"/>
                    </a:lnR>
                    <a:lnT w="6350">
                      <a:solidFill>
                        <a:srgbClr val="D9D9D9"/>
                      </a:solidFill>
                      <a:prstDash val="solid"/>
                    </a:lnT>
                    <a:lnB w="6350">
                      <a:solidFill>
                        <a:srgbClr val="91CDDC"/>
                      </a:solidFill>
                      <a:prstDash val="solid"/>
                    </a:lnB>
                    <a:solidFill>
                      <a:srgbClr val="DAEEF3"/>
                    </a:solidFill>
                  </a:tcPr>
                </a:tc>
              </a:tr>
              <a:tr h="488219">
                <a:tc>
                  <a:txBody>
                    <a:bodyPr/>
                    <a:lstStyle/>
                    <a:p>
                      <a:pPr marR="149860">
                        <a:lnSpc>
                          <a:spcPts val="1460"/>
                        </a:lnSpc>
                        <a:spcBef>
                          <a:spcPts val="30"/>
                        </a:spcBef>
                      </a:pPr>
                      <a:r>
                        <a:rPr sz="1100" spc="-5" dirty="0">
                          <a:latin typeface="Century Gothic" panose="020B0502020202020204" pitchFamily="34" charset="0"/>
                          <a:cs typeface="Cambria"/>
                        </a:rPr>
                        <a:t>Налоговые и неналоговые  доходы</a:t>
                      </a:r>
                      <a:endParaRPr sz="1100">
                        <a:latin typeface="Century Gothic" panose="020B0502020202020204" pitchFamily="34" charset="0"/>
                        <a:cs typeface="Cambria"/>
                      </a:endParaRPr>
                    </a:p>
                  </a:txBody>
                  <a:tcPr marL="0" marR="0" marT="381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R="120014" algn="r">
                        <a:lnSpc>
                          <a:spcPct val="100000"/>
                        </a:lnSpc>
                        <a:spcBef>
                          <a:spcPts val="730"/>
                        </a:spcBef>
                      </a:pPr>
                      <a:r>
                        <a:rPr lang="ru-RU" sz="1100" dirty="0" smtClean="0">
                          <a:latin typeface="Century Gothic" panose="020B0502020202020204" pitchFamily="34" charset="0"/>
                          <a:cs typeface="Cambria"/>
                        </a:rPr>
                        <a:t>1035,0</a:t>
                      </a:r>
                      <a:endParaRPr sz="1100" dirty="0">
                        <a:latin typeface="Century Gothic" panose="020B0502020202020204" pitchFamily="34" charset="0"/>
                        <a:cs typeface="Cambria"/>
                      </a:endParaRPr>
                    </a:p>
                  </a:txBody>
                  <a:tcPr marL="0" marR="0" marT="9271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730"/>
                        </a:spcBef>
                      </a:pPr>
                      <a:r>
                        <a:rPr lang="ru-RU" sz="1100" dirty="0" smtClean="0">
                          <a:latin typeface="Century Gothic" panose="020B0502020202020204" pitchFamily="34" charset="0"/>
                          <a:cs typeface="Cambria"/>
                        </a:rPr>
                        <a:t>1140,1</a:t>
                      </a:r>
                      <a:endParaRPr sz="1100" dirty="0">
                        <a:latin typeface="Century Gothic" panose="020B0502020202020204" pitchFamily="34" charset="0"/>
                        <a:cs typeface="Cambria"/>
                      </a:endParaRPr>
                    </a:p>
                  </a:txBody>
                  <a:tcPr marL="0" marR="0" marT="9271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127635">
                        <a:lnSpc>
                          <a:spcPct val="100000"/>
                        </a:lnSpc>
                        <a:spcBef>
                          <a:spcPts val="730"/>
                        </a:spcBef>
                      </a:pPr>
                      <a:r>
                        <a:rPr lang="ru-RU" sz="1100" dirty="0" smtClean="0">
                          <a:latin typeface="Century Gothic" panose="020B0502020202020204" pitchFamily="34" charset="0"/>
                          <a:cs typeface="Cambria"/>
                        </a:rPr>
                        <a:t>1116,3</a:t>
                      </a:r>
                      <a:endParaRPr sz="1100" dirty="0">
                        <a:latin typeface="Century Gothic" panose="020B0502020202020204" pitchFamily="34" charset="0"/>
                        <a:cs typeface="Cambria"/>
                      </a:endParaRPr>
                    </a:p>
                  </a:txBody>
                  <a:tcPr marL="0" marR="0" marT="9271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730"/>
                        </a:spcBef>
                      </a:pPr>
                      <a:r>
                        <a:rPr lang="ru-RU" sz="1100" dirty="0" smtClean="0">
                          <a:latin typeface="Century Gothic" panose="020B0502020202020204" pitchFamily="34" charset="0"/>
                          <a:cs typeface="Cambria"/>
                        </a:rPr>
                        <a:t>1136,4</a:t>
                      </a:r>
                      <a:endParaRPr sz="1100" dirty="0">
                        <a:latin typeface="Century Gothic" panose="020B0502020202020204" pitchFamily="34" charset="0"/>
                        <a:cs typeface="Cambria"/>
                      </a:endParaRPr>
                    </a:p>
                  </a:txBody>
                  <a:tcPr marL="0" marR="0" marT="9271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730"/>
                        </a:spcBef>
                      </a:pPr>
                      <a:r>
                        <a:rPr lang="ru-RU" sz="1100" dirty="0" smtClean="0">
                          <a:latin typeface="Century Gothic" panose="020B0502020202020204" pitchFamily="34" charset="0"/>
                          <a:cs typeface="Cambria"/>
                        </a:rPr>
                        <a:t>1160,9</a:t>
                      </a:r>
                      <a:endParaRPr sz="1100" dirty="0">
                        <a:latin typeface="Century Gothic" panose="020B0502020202020204" pitchFamily="34" charset="0"/>
                        <a:cs typeface="Cambria"/>
                      </a:endParaRPr>
                    </a:p>
                  </a:txBody>
                  <a:tcPr marL="0" marR="0" marT="9271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483385">
                <a:tc>
                  <a:txBody>
                    <a:bodyPr/>
                    <a:lstStyle/>
                    <a:p>
                      <a:pPr marR="935355">
                        <a:lnSpc>
                          <a:spcPts val="1460"/>
                        </a:lnSpc>
                      </a:pPr>
                      <a:r>
                        <a:rPr sz="1100" spc="-5" dirty="0">
                          <a:latin typeface="Century Gothic" panose="020B0502020202020204" pitchFamily="34" charset="0"/>
                          <a:cs typeface="Cambria"/>
                        </a:rPr>
                        <a:t>Б</a:t>
                      </a:r>
                      <a:r>
                        <a:rPr sz="1100" dirty="0">
                          <a:latin typeface="Century Gothic" panose="020B0502020202020204" pitchFamily="34" charset="0"/>
                          <a:cs typeface="Cambria"/>
                        </a:rPr>
                        <a:t>ез</a:t>
                      </a:r>
                      <a:r>
                        <a:rPr sz="1100" spc="-5" dirty="0">
                          <a:latin typeface="Century Gothic" panose="020B0502020202020204" pitchFamily="34" charset="0"/>
                          <a:cs typeface="Cambria"/>
                        </a:rPr>
                        <a:t>в</a:t>
                      </a:r>
                      <a:r>
                        <a:rPr sz="1100" dirty="0">
                          <a:latin typeface="Century Gothic" panose="020B0502020202020204" pitchFamily="34" charset="0"/>
                          <a:cs typeface="Cambria"/>
                        </a:rPr>
                        <a:t>озмез</a:t>
                      </a:r>
                      <a:r>
                        <a:rPr sz="1100" spc="-5" dirty="0">
                          <a:latin typeface="Century Gothic" panose="020B0502020202020204" pitchFamily="34" charset="0"/>
                          <a:cs typeface="Cambria"/>
                        </a:rPr>
                        <a:t>д</a:t>
                      </a:r>
                      <a:r>
                        <a:rPr sz="1100" dirty="0">
                          <a:latin typeface="Century Gothic" panose="020B0502020202020204" pitchFamily="34" charset="0"/>
                          <a:cs typeface="Cambria"/>
                        </a:rPr>
                        <a:t>ные  </a:t>
                      </a:r>
                      <a:r>
                        <a:rPr sz="1100" spc="-5" dirty="0">
                          <a:latin typeface="Century Gothic" panose="020B0502020202020204" pitchFamily="34" charset="0"/>
                          <a:cs typeface="Cambria"/>
                        </a:rPr>
                        <a:t>поступления</a:t>
                      </a:r>
                      <a:endParaRPr sz="110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marR="120014" algn="r">
                        <a:lnSpc>
                          <a:spcPct val="100000"/>
                        </a:lnSpc>
                        <a:spcBef>
                          <a:spcPts val="715"/>
                        </a:spcBef>
                      </a:pPr>
                      <a:r>
                        <a:rPr lang="ru-RU" sz="1100" dirty="0" smtClean="0">
                          <a:latin typeface="Century Gothic" panose="020B0502020202020204" pitchFamily="34" charset="0"/>
                          <a:cs typeface="Cambria"/>
                        </a:rPr>
                        <a:t>2527,3</a:t>
                      </a:r>
                      <a:endParaRPr sz="1100" dirty="0">
                        <a:latin typeface="Century Gothic" panose="020B0502020202020204" pitchFamily="34" charset="0"/>
                        <a:cs typeface="Cambria"/>
                      </a:endParaRPr>
                    </a:p>
                  </a:txBody>
                  <a:tcPr marL="0" marR="0" marT="908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algn="ctr">
                        <a:lnSpc>
                          <a:spcPct val="100000"/>
                        </a:lnSpc>
                        <a:spcBef>
                          <a:spcPts val="715"/>
                        </a:spcBef>
                      </a:pPr>
                      <a:r>
                        <a:rPr lang="ru-RU" sz="1100" dirty="0" smtClean="0">
                          <a:latin typeface="Century Gothic" panose="020B0502020202020204" pitchFamily="34" charset="0"/>
                          <a:cs typeface="Cambria"/>
                        </a:rPr>
                        <a:t>2738,6</a:t>
                      </a:r>
                      <a:endParaRPr sz="1100" dirty="0">
                        <a:latin typeface="Century Gothic" panose="020B0502020202020204" pitchFamily="34" charset="0"/>
                        <a:cs typeface="Cambria"/>
                      </a:endParaRPr>
                    </a:p>
                  </a:txBody>
                  <a:tcPr marL="0" marR="0" marT="90805"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AEEF3"/>
                    </a:solidFill>
                  </a:tcPr>
                </a:tc>
                <a:tc>
                  <a:txBody>
                    <a:bodyPr/>
                    <a:lstStyle/>
                    <a:p>
                      <a:pPr marL="127635">
                        <a:lnSpc>
                          <a:spcPct val="100000"/>
                        </a:lnSpc>
                        <a:spcBef>
                          <a:spcPts val="715"/>
                        </a:spcBef>
                      </a:pPr>
                      <a:r>
                        <a:rPr lang="ru-RU" sz="1100" dirty="0" smtClean="0">
                          <a:latin typeface="Century Gothic" panose="020B0502020202020204" pitchFamily="34" charset="0"/>
                          <a:cs typeface="Cambria"/>
                        </a:rPr>
                        <a:t>2376,0</a:t>
                      </a:r>
                      <a:endParaRPr sz="1100" dirty="0">
                        <a:latin typeface="Century Gothic" panose="020B0502020202020204" pitchFamily="34" charset="0"/>
                        <a:cs typeface="Cambria"/>
                      </a:endParaRPr>
                    </a:p>
                  </a:txBody>
                  <a:tcPr marL="0" marR="0" marT="908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algn="ctr">
                        <a:lnSpc>
                          <a:spcPct val="100000"/>
                        </a:lnSpc>
                        <a:spcBef>
                          <a:spcPts val="715"/>
                        </a:spcBef>
                      </a:pPr>
                      <a:r>
                        <a:rPr lang="ru-RU" sz="1100" dirty="0" smtClean="0">
                          <a:latin typeface="Century Gothic" panose="020B0502020202020204" pitchFamily="34" charset="0"/>
                          <a:cs typeface="Cambria"/>
                        </a:rPr>
                        <a:t>2400,1</a:t>
                      </a:r>
                      <a:endParaRPr sz="1100" dirty="0">
                        <a:latin typeface="Century Gothic" panose="020B0502020202020204" pitchFamily="34" charset="0"/>
                        <a:cs typeface="Cambria"/>
                      </a:endParaRPr>
                    </a:p>
                  </a:txBody>
                  <a:tcPr marL="0" marR="0" marT="908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algn="ctr">
                        <a:lnSpc>
                          <a:spcPct val="100000"/>
                        </a:lnSpc>
                        <a:spcBef>
                          <a:spcPts val="715"/>
                        </a:spcBef>
                      </a:pPr>
                      <a:r>
                        <a:rPr lang="ru-RU" sz="1100" dirty="0" smtClean="0">
                          <a:latin typeface="Century Gothic" panose="020B0502020202020204" pitchFamily="34" charset="0"/>
                          <a:cs typeface="Cambria"/>
                        </a:rPr>
                        <a:t>2123,7</a:t>
                      </a:r>
                      <a:endParaRPr sz="1100" dirty="0">
                        <a:latin typeface="Century Gothic" panose="020B0502020202020204" pitchFamily="34" charset="0"/>
                        <a:cs typeface="Cambria"/>
                      </a:endParaRPr>
                    </a:p>
                  </a:txBody>
                  <a:tcPr marL="0" marR="0" marT="908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r>
              <a:tr h="287100">
                <a:tc>
                  <a:txBody>
                    <a:bodyPr/>
                    <a:lstStyle/>
                    <a:p>
                      <a:pPr>
                        <a:lnSpc>
                          <a:spcPct val="100000"/>
                        </a:lnSpc>
                        <a:spcBef>
                          <a:spcPts val="85"/>
                        </a:spcBef>
                      </a:pPr>
                      <a:r>
                        <a:rPr sz="1100" b="1" spc="-5" dirty="0">
                          <a:latin typeface="Century Gothic" panose="020B0502020202020204" pitchFamily="34" charset="0"/>
                          <a:cs typeface="Cambria"/>
                        </a:rPr>
                        <a:t>Расходы,</a:t>
                      </a:r>
                      <a:r>
                        <a:rPr sz="1100" b="1" spc="-65" dirty="0">
                          <a:latin typeface="Century Gothic" panose="020B0502020202020204" pitchFamily="34" charset="0"/>
                          <a:cs typeface="Cambria"/>
                        </a:rPr>
                        <a:t> </a:t>
                      </a:r>
                      <a:r>
                        <a:rPr sz="1100" b="1" spc="-5" dirty="0">
                          <a:latin typeface="Century Gothic" panose="020B0502020202020204" pitchFamily="34" charset="0"/>
                          <a:cs typeface="Cambria"/>
                        </a:rPr>
                        <a:t>всего</a:t>
                      </a:r>
                      <a:endParaRPr sz="1100">
                        <a:latin typeface="Century Gothic" panose="020B0502020202020204" pitchFamily="34" charset="0"/>
                        <a:cs typeface="Cambria"/>
                      </a:endParaRPr>
                    </a:p>
                  </a:txBody>
                  <a:tcPr marL="0" marR="0" marT="1079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R="100330" algn="r">
                        <a:lnSpc>
                          <a:spcPct val="100000"/>
                        </a:lnSpc>
                        <a:spcBef>
                          <a:spcPts val="150"/>
                        </a:spcBef>
                      </a:pPr>
                      <a:r>
                        <a:rPr lang="ru-RU" sz="1100" b="1" spc="-5" dirty="0" smtClean="0">
                          <a:latin typeface="Century Gothic" panose="020B0502020202020204" pitchFamily="34" charset="0"/>
                          <a:cs typeface="Cambria"/>
                        </a:rPr>
                        <a:t>3487,8</a:t>
                      </a:r>
                      <a:endParaRPr sz="1100" dirty="0">
                        <a:latin typeface="Century Gothic" panose="020B0502020202020204" pitchFamily="34" charset="0"/>
                        <a:cs typeface="Cambria"/>
                      </a:endParaRPr>
                    </a:p>
                  </a:txBody>
                  <a:tcPr marL="0" marR="0" marT="1905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2540" algn="ctr">
                        <a:lnSpc>
                          <a:spcPct val="100000"/>
                        </a:lnSpc>
                        <a:spcBef>
                          <a:spcPts val="150"/>
                        </a:spcBef>
                      </a:pPr>
                      <a:r>
                        <a:rPr lang="ru-RU" sz="1100" b="1" spc="-5" dirty="0" smtClean="0">
                          <a:latin typeface="Century Gothic" panose="020B0502020202020204" pitchFamily="34" charset="0"/>
                          <a:cs typeface="Cambria"/>
                        </a:rPr>
                        <a:t>4039,5</a:t>
                      </a:r>
                      <a:endParaRPr sz="1100" dirty="0">
                        <a:latin typeface="Century Gothic" panose="020B0502020202020204" pitchFamily="34" charset="0"/>
                        <a:cs typeface="Cambria"/>
                      </a:endParaRPr>
                    </a:p>
                  </a:txBody>
                  <a:tcPr marL="0" marR="0" marT="1905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marL="109220">
                        <a:lnSpc>
                          <a:spcPct val="100000"/>
                        </a:lnSpc>
                        <a:spcBef>
                          <a:spcPts val="150"/>
                        </a:spcBef>
                      </a:pPr>
                      <a:r>
                        <a:rPr lang="ru-RU" sz="1100" b="1" spc="-5" dirty="0" smtClean="0">
                          <a:latin typeface="Century Gothic" panose="020B0502020202020204" pitchFamily="34" charset="0"/>
                          <a:cs typeface="Cambria"/>
                        </a:rPr>
                        <a:t>3595,4</a:t>
                      </a:r>
                      <a:endParaRPr sz="1100" dirty="0">
                        <a:latin typeface="Century Gothic" panose="020B0502020202020204" pitchFamily="34" charset="0"/>
                        <a:cs typeface="Cambria"/>
                      </a:endParaRPr>
                    </a:p>
                  </a:txBody>
                  <a:tcPr marL="0" marR="0" marT="1905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150"/>
                        </a:spcBef>
                      </a:pPr>
                      <a:r>
                        <a:rPr lang="ru-RU" sz="1100" b="1" spc="-5" dirty="0" smtClean="0">
                          <a:latin typeface="Century Gothic" panose="020B0502020202020204" pitchFamily="34" charset="0"/>
                          <a:cs typeface="Cambria"/>
                        </a:rPr>
                        <a:t>3578,3</a:t>
                      </a:r>
                      <a:endParaRPr sz="1100" dirty="0">
                        <a:latin typeface="Century Gothic" panose="020B0502020202020204" pitchFamily="34" charset="0"/>
                        <a:cs typeface="Cambria"/>
                      </a:endParaRPr>
                    </a:p>
                  </a:txBody>
                  <a:tcPr marL="0" marR="0" marT="1905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marL="1270" algn="ctr">
                        <a:lnSpc>
                          <a:spcPct val="100000"/>
                        </a:lnSpc>
                        <a:spcBef>
                          <a:spcPts val="150"/>
                        </a:spcBef>
                      </a:pPr>
                      <a:r>
                        <a:rPr lang="ru-RU" sz="1100" b="1" spc="-5" dirty="0" smtClean="0">
                          <a:latin typeface="Century Gothic" panose="020B0502020202020204" pitchFamily="34" charset="0"/>
                          <a:cs typeface="Cambria"/>
                        </a:rPr>
                        <a:t>3274,2</a:t>
                      </a:r>
                      <a:endParaRPr sz="1100" dirty="0">
                        <a:latin typeface="Century Gothic" panose="020B0502020202020204" pitchFamily="34" charset="0"/>
                        <a:cs typeface="Cambria"/>
                      </a:endParaRPr>
                    </a:p>
                  </a:txBody>
                  <a:tcPr marL="0" marR="0" marT="1905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209467">
                <a:tc>
                  <a:txBody>
                    <a:bodyPr/>
                    <a:lstStyle/>
                    <a:p>
                      <a:pPr>
                        <a:lnSpc>
                          <a:spcPts val="1325"/>
                        </a:lnSpc>
                      </a:pPr>
                      <a:r>
                        <a:rPr sz="1100" b="1" spc="-5" dirty="0">
                          <a:latin typeface="Century Gothic" panose="020B0502020202020204" pitchFamily="34" charset="0"/>
                          <a:cs typeface="Cambria"/>
                        </a:rPr>
                        <a:t>Дефицит </a:t>
                      </a:r>
                      <a:r>
                        <a:rPr sz="1100" b="1" spc="-10" dirty="0">
                          <a:latin typeface="Century Gothic" panose="020B0502020202020204" pitchFamily="34" charset="0"/>
                          <a:cs typeface="Cambria"/>
                        </a:rPr>
                        <a:t>(-), </a:t>
                      </a:r>
                      <a:r>
                        <a:rPr sz="1100" b="1" spc="-5" dirty="0">
                          <a:latin typeface="Century Gothic" panose="020B0502020202020204" pitchFamily="34" charset="0"/>
                          <a:cs typeface="Cambria"/>
                        </a:rPr>
                        <a:t>Профицит</a:t>
                      </a:r>
                      <a:r>
                        <a:rPr sz="1100" b="1" spc="-15" dirty="0">
                          <a:latin typeface="Century Gothic" panose="020B0502020202020204" pitchFamily="34" charset="0"/>
                          <a:cs typeface="Cambria"/>
                        </a:rPr>
                        <a:t> </a:t>
                      </a:r>
                      <a:r>
                        <a:rPr sz="1100" b="1" spc="-5" dirty="0">
                          <a:latin typeface="Century Gothic" panose="020B0502020202020204" pitchFamily="34" charset="0"/>
                          <a:cs typeface="Cambria"/>
                        </a:rPr>
                        <a:t>(+)</a:t>
                      </a:r>
                      <a:endParaRPr sz="110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marR="142875" algn="r">
                        <a:lnSpc>
                          <a:spcPts val="1325"/>
                        </a:lnSpc>
                      </a:pPr>
                      <a:r>
                        <a:rPr lang="ru-RU" sz="1100" b="1" dirty="0" smtClean="0">
                          <a:latin typeface="Century Gothic" panose="020B0502020202020204" pitchFamily="34" charset="0"/>
                          <a:cs typeface="Cambria"/>
                        </a:rPr>
                        <a:t>+74,5</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solidFill>
                      <a:srgbClr val="DAEEF3"/>
                    </a:solidFill>
                  </a:tcPr>
                </a:tc>
                <a:tc>
                  <a:txBody>
                    <a:bodyPr/>
                    <a:lstStyle/>
                    <a:p>
                      <a:pPr marL="635" algn="ctr">
                        <a:lnSpc>
                          <a:spcPts val="1325"/>
                        </a:lnSpc>
                      </a:pPr>
                      <a:r>
                        <a:rPr lang="ru-RU" sz="1100" b="1" spc="-5" dirty="0" smtClean="0">
                          <a:latin typeface="Century Gothic" panose="020B0502020202020204" pitchFamily="34" charset="0"/>
                          <a:cs typeface="Cambria"/>
                        </a:rPr>
                        <a:t>-160,8</a:t>
                      </a:r>
                      <a:endParaRPr sz="110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a:solidFill>
                        <a:srgbClr val="91CDDC"/>
                      </a:solidFill>
                      <a:prstDash val="solid"/>
                    </a:lnB>
                    <a:solidFill>
                      <a:srgbClr val="DAEEF3"/>
                    </a:solidFill>
                  </a:tcPr>
                </a:tc>
                <a:tc>
                  <a:txBody>
                    <a:bodyPr/>
                    <a:lstStyle/>
                    <a:p>
                      <a:pPr marL="127635">
                        <a:lnSpc>
                          <a:spcPts val="1325"/>
                        </a:lnSpc>
                      </a:pPr>
                      <a:r>
                        <a:rPr lang="ru-RU" sz="1100" b="1" spc="-5" dirty="0" smtClean="0">
                          <a:latin typeface="Century Gothic" panose="020B0502020202020204" pitchFamily="34" charset="0"/>
                          <a:cs typeface="Cambria"/>
                        </a:rPr>
                        <a:t>-103,1</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algn="ctr">
                        <a:lnSpc>
                          <a:spcPts val="1325"/>
                        </a:lnSpc>
                      </a:pPr>
                      <a:r>
                        <a:rPr sz="1100" b="1" spc="-5" dirty="0" smtClean="0">
                          <a:latin typeface="Century Gothic" panose="020B0502020202020204" pitchFamily="34" charset="0"/>
                          <a:cs typeface="Cambria"/>
                        </a:rPr>
                        <a:t>-</a:t>
                      </a:r>
                      <a:r>
                        <a:rPr lang="ru-RU" sz="1100" b="1" spc="-5" dirty="0" smtClean="0">
                          <a:latin typeface="Century Gothic" panose="020B0502020202020204" pitchFamily="34" charset="0"/>
                          <a:cs typeface="Cambria"/>
                        </a:rPr>
                        <a:t>41,8</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algn="ctr">
                        <a:lnSpc>
                          <a:spcPts val="1325"/>
                        </a:lnSpc>
                      </a:pPr>
                      <a:r>
                        <a:rPr lang="ru-RU" sz="1100" b="1" spc="-5" dirty="0" smtClean="0">
                          <a:latin typeface="Century Gothic" panose="020B0502020202020204" pitchFamily="34" charset="0"/>
                          <a:cs typeface="Cambria"/>
                        </a:rPr>
                        <a:t>+10,4</a:t>
                      </a:r>
                      <a:endParaRPr sz="110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r>
            </a:tbl>
          </a:graphicData>
        </a:graphic>
      </p:graphicFrame>
      <p:sp>
        <p:nvSpPr>
          <p:cNvPr id="5" name="object 5"/>
          <p:cNvSpPr txBox="1"/>
          <p:nvPr/>
        </p:nvSpPr>
        <p:spPr>
          <a:xfrm>
            <a:off x="297049" y="7251700"/>
            <a:ext cx="6941820" cy="450215"/>
          </a:xfrm>
          <a:prstGeom prst="rect">
            <a:avLst/>
          </a:prstGeom>
        </p:spPr>
        <p:txBody>
          <a:bodyPr vert="horz" wrap="square" lIns="0" tIns="12700" rIns="0" bIns="0" rtlCol="0">
            <a:spAutoFit/>
          </a:bodyPr>
          <a:lstStyle/>
          <a:p>
            <a:pPr marL="12700">
              <a:lnSpc>
                <a:spcPts val="1789"/>
              </a:lnSpc>
              <a:spcBef>
                <a:spcPts val="100"/>
              </a:spcBef>
            </a:pPr>
            <a:r>
              <a:rPr sz="1500" b="1" spc="-5" dirty="0">
                <a:solidFill>
                  <a:srgbClr val="4AACC5"/>
                </a:solidFill>
                <a:latin typeface="Century Gothic" panose="020B0502020202020204" pitchFamily="34" charset="0"/>
                <a:cs typeface="Calibri"/>
              </a:rPr>
              <a:t>ИСТОЧНИКИ ФИНАНСИРОВАНИЯ ДЕФИЦИТА МЕСТНОГО</a:t>
            </a:r>
            <a:r>
              <a:rPr sz="1500" b="1" spc="10" dirty="0">
                <a:solidFill>
                  <a:srgbClr val="4AACC5"/>
                </a:solidFill>
                <a:latin typeface="Century Gothic" panose="020B0502020202020204" pitchFamily="34" charset="0"/>
                <a:cs typeface="Calibri"/>
              </a:rPr>
              <a:t> </a:t>
            </a:r>
            <a:r>
              <a:rPr sz="1500" b="1" spc="-5" dirty="0">
                <a:solidFill>
                  <a:srgbClr val="4AACC5"/>
                </a:solidFill>
                <a:latin typeface="Century Gothic" panose="020B0502020202020204" pitchFamily="34" charset="0"/>
                <a:cs typeface="Calibri"/>
              </a:rPr>
              <a:t>БЮДЖЕТА</a:t>
            </a:r>
            <a:endParaRPr sz="1500" dirty="0">
              <a:latin typeface="Century Gothic" panose="020B0502020202020204" pitchFamily="34" charset="0"/>
              <a:cs typeface="Calibri"/>
            </a:endParaRPr>
          </a:p>
          <a:p>
            <a:pPr marR="5080" algn="r">
              <a:lnSpc>
                <a:spcPts val="1550"/>
              </a:lnSpc>
            </a:pPr>
            <a:r>
              <a:rPr sz="1300" spc="-5" dirty="0">
                <a:solidFill>
                  <a:srgbClr val="30839A"/>
                </a:solidFill>
                <a:latin typeface="Century Gothic" panose="020B0502020202020204" pitchFamily="34" charset="0"/>
                <a:cs typeface="Times New Roman"/>
              </a:rPr>
              <a:t>млн.</a:t>
            </a:r>
            <a:r>
              <a:rPr sz="1300" spc="-75" dirty="0">
                <a:solidFill>
                  <a:srgbClr val="30839A"/>
                </a:solidFill>
                <a:latin typeface="Century Gothic" panose="020B0502020202020204" pitchFamily="34" charset="0"/>
                <a:cs typeface="Times New Roman"/>
              </a:rPr>
              <a:t> </a:t>
            </a:r>
            <a:r>
              <a:rPr sz="1300" spc="-10" dirty="0">
                <a:solidFill>
                  <a:srgbClr val="30839A"/>
                </a:solidFill>
                <a:latin typeface="Century Gothic" panose="020B0502020202020204" pitchFamily="34" charset="0"/>
                <a:cs typeface="Times New Roman"/>
              </a:rPr>
              <a:t>рублей</a:t>
            </a:r>
            <a:endParaRPr sz="1300" dirty="0">
              <a:latin typeface="Century Gothic" panose="020B0502020202020204" pitchFamily="34" charset="0"/>
              <a:cs typeface="Times New Roman"/>
            </a:endParaRPr>
          </a:p>
        </p:txBody>
      </p:sp>
      <p:graphicFrame>
        <p:nvGraphicFramePr>
          <p:cNvPr id="6" name="object 6"/>
          <p:cNvGraphicFramePr>
            <a:graphicFrameLocks noGrp="1"/>
          </p:cNvGraphicFramePr>
          <p:nvPr>
            <p:extLst>
              <p:ext uri="{D42A27DB-BD31-4B8C-83A1-F6EECF244321}">
                <p14:modId xmlns:p14="http://schemas.microsoft.com/office/powerpoint/2010/main" val="3366920441"/>
              </p:ext>
            </p:extLst>
          </p:nvPr>
        </p:nvGraphicFramePr>
        <p:xfrm>
          <a:off x="297049" y="7793938"/>
          <a:ext cx="6909316" cy="2168806"/>
        </p:xfrm>
        <a:graphic>
          <a:graphicData uri="http://schemas.openxmlformats.org/drawingml/2006/table">
            <a:tbl>
              <a:tblPr firstRow="1" bandRow="1">
                <a:tableStyleId>{2D5ABB26-0587-4C30-8999-92F81FD0307C}</a:tableStyleId>
              </a:tblPr>
              <a:tblGrid>
                <a:gridCol w="3863330"/>
                <a:gridCol w="936863"/>
                <a:gridCol w="1053412"/>
                <a:gridCol w="1055711"/>
              </a:tblGrid>
              <a:tr h="292877">
                <a:tc rowSpan="2">
                  <a:txBody>
                    <a:bodyPr/>
                    <a:lstStyle/>
                    <a:p>
                      <a:pPr>
                        <a:lnSpc>
                          <a:spcPct val="100000"/>
                        </a:lnSpc>
                      </a:pPr>
                      <a:endParaRPr sz="1150" dirty="0">
                        <a:latin typeface="Century Gothic" panose="020B0502020202020204" pitchFamily="34" charset="0"/>
                        <a:cs typeface="Times New Roman"/>
                      </a:endParaRPr>
                    </a:p>
                    <a:p>
                      <a:pPr marL="537845">
                        <a:lnSpc>
                          <a:spcPct val="100000"/>
                        </a:lnSpc>
                      </a:pPr>
                      <a:r>
                        <a:rPr sz="1150" b="1" spc="-5" dirty="0">
                          <a:solidFill>
                            <a:srgbClr val="FFFFFF"/>
                          </a:solidFill>
                          <a:latin typeface="Century Gothic" panose="020B0502020202020204" pitchFamily="34" charset="0"/>
                          <a:cs typeface="Cambria"/>
                        </a:rPr>
                        <a:t>Наименование</a:t>
                      </a:r>
                      <a:r>
                        <a:rPr sz="1150" b="1" spc="-50" dirty="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показателя</a:t>
                      </a:r>
                      <a:endParaRPr sz="1150" dirty="0">
                        <a:latin typeface="Century Gothic" panose="020B0502020202020204" pitchFamily="34" charset="0"/>
                        <a:cs typeface="Cambria"/>
                      </a:endParaRPr>
                    </a:p>
                  </a:txBody>
                  <a:tcPr marL="0" marR="0" marT="0" marB="0">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rowSpan="2">
                  <a:txBody>
                    <a:bodyPr/>
                    <a:lstStyle/>
                    <a:p>
                      <a:pPr>
                        <a:lnSpc>
                          <a:spcPct val="100000"/>
                        </a:lnSpc>
                      </a:pPr>
                      <a:endParaRPr sz="1150" dirty="0">
                        <a:latin typeface="Century Gothic" panose="020B0502020202020204" pitchFamily="34" charset="0"/>
                        <a:cs typeface="Times New Roman"/>
                      </a:endParaRPr>
                    </a:p>
                    <a:p>
                      <a:pPr marL="46990">
                        <a:lnSpc>
                          <a:spcPct val="100000"/>
                        </a:lnSpc>
                      </a:pPr>
                      <a:r>
                        <a:rPr sz="1150" b="1" spc="-5" dirty="0" smtClean="0">
                          <a:solidFill>
                            <a:srgbClr val="FFFFFF"/>
                          </a:solidFill>
                          <a:latin typeface="Century Gothic" panose="020B0502020202020204" pitchFamily="34" charset="0"/>
                          <a:cs typeface="Cambria"/>
                        </a:rPr>
                        <a:t>202</a:t>
                      </a:r>
                      <a:r>
                        <a:rPr lang="ru-RU" sz="1150" b="1" spc="-5" dirty="0" smtClean="0">
                          <a:solidFill>
                            <a:srgbClr val="FFFFFF"/>
                          </a:solidFill>
                          <a:latin typeface="Century Gothic" panose="020B0502020202020204" pitchFamily="34" charset="0"/>
                          <a:cs typeface="Cambria"/>
                        </a:rPr>
                        <a:t>2</a:t>
                      </a:r>
                      <a:r>
                        <a:rPr sz="1150" b="1" spc="-7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0" marB="0">
                    <a:lnL w="6350" cap="flat" cmpd="sng" algn="ctr">
                      <a:solidFill>
                        <a:srgbClr val="D9D9D9"/>
                      </a:solidFill>
                      <a:prstDash val="solid"/>
                      <a:round/>
                      <a:headEnd type="none" w="med" len="med"/>
                      <a:tailEnd type="none" w="med" len="med"/>
                    </a:lnL>
                    <a:lnR w="6350">
                      <a:solidFill>
                        <a:srgbClr val="D9D9D9"/>
                      </a:solidFill>
                      <a:prstDash val="solid"/>
                    </a:lnR>
                    <a:lnT w="6350">
                      <a:solidFill>
                        <a:srgbClr val="91CDDC"/>
                      </a:solidFill>
                      <a:prstDash val="solid"/>
                    </a:lnT>
                    <a:lnB w="6350" cap="flat" cmpd="sng" algn="ctr">
                      <a:solidFill>
                        <a:srgbClr val="91CDDC"/>
                      </a:solidFill>
                      <a:prstDash val="solid"/>
                      <a:round/>
                      <a:headEnd type="none" w="med" len="med"/>
                      <a:tailEnd type="none" w="med" len="med"/>
                    </a:lnB>
                    <a:solidFill>
                      <a:srgbClr val="4AACC5"/>
                    </a:solidFill>
                  </a:tcPr>
                </a:tc>
                <a:tc gridSpan="2">
                  <a:txBody>
                    <a:bodyPr/>
                    <a:lstStyle/>
                    <a:p>
                      <a:pPr marL="165735">
                        <a:lnSpc>
                          <a:spcPct val="100000"/>
                        </a:lnSpc>
                        <a:spcBef>
                          <a:spcPts val="240"/>
                        </a:spcBef>
                      </a:pPr>
                      <a:r>
                        <a:rPr sz="1150" b="1" spc="-5" dirty="0">
                          <a:solidFill>
                            <a:srgbClr val="FFFFFF"/>
                          </a:solidFill>
                          <a:latin typeface="Century Gothic" panose="020B0502020202020204" pitchFamily="34" charset="0"/>
                          <a:cs typeface="Cambria"/>
                        </a:rPr>
                        <a:t>Плановый</a:t>
                      </a:r>
                      <a:r>
                        <a:rPr sz="1150" b="1" spc="-60" dirty="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период</a:t>
                      </a:r>
                      <a:endParaRPr sz="1150">
                        <a:latin typeface="Century Gothic" panose="020B0502020202020204" pitchFamily="34" charset="0"/>
                        <a:cs typeface="Cambria"/>
                      </a:endParaRPr>
                    </a:p>
                  </a:txBody>
                  <a:tcPr marL="0" marR="0" marT="30480" marB="0">
                    <a:lnL w="6350">
                      <a:solidFill>
                        <a:srgbClr val="D9D9D9"/>
                      </a:solidFill>
                      <a:prstDash val="solid"/>
                    </a:lnL>
                    <a:lnT w="6350">
                      <a:solidFill>
                        <a:srgbClr val="91CDDC"/>
                      </a:solidFill>
                      <a:prstDash val="solid"/>
                    </a:lnT>
                    <a:lnB w="6350">
                      <a:solidFill>
                        <a:srgbClr val="D9D9D9"/>
                      </a:solidFill>
                      <a:prstDash val="solid"/>
                    </a:lnB>
                    <a:solidFill>
                      <a:srgbClr val="4AACC5"/>
                    </a:solidFill>
                  </a:tcPr>
                </a:tc>
                <a:tc hMerge="1">
                  <a:txBody>
                    <a:bodyPr/>
                    <a:lstStyle/>
                    <a:p>
                      <a:endParaRPr/>
                    </a:p>
                  </a:txBody>
                  <a:tcPr marL="0" marR="0" marT="0" marB="0"/>
                </a:tc>
              </a:tr>
              <a:tr h="308291">
                <a:tc vMerge="1">
                  <a:txBody>
                    <a:bodyPr/>
                    <a:lstStyle/>
                    <a:p>
                      <a:endParaRPr/>
                    </a:p>
                  </a:txBody>
                  <a:tcPr marL="0" marR="0" marT="0" marB="0">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vMerge="1">
                  <a:txBody>
                    <a:bodyPr/>
                    <a:lstStyle/>
                    <a:p>
                      <a:endParaRPr/>
                    </a:p>
                  </a:txBody>
                  <a:tcPr marL="0" marR="0" marT="0" marB="0">
                    <a:lnL w="6350">
                      <a:solidFill>
                        <a:srgbClr val="D9D9D9"/>
                      </a:solidFill>
                      <a:prstDash val="solid"/>
                    </a:lnL>
                    <a:lnR w="6350">
                      <a:solidFill>
                        <a:srgbClr val="D9D9D9"/>
                      </a:solidFill>
                      <a:prstDash val="solid"/>
                    </a:lnR>
                    <a:lnT w="6350">
                      <a:solidFill>
                        <a:srgbClr val="91CDDC"/>
                      </a:solidFill>
                      <a:prstDash val="solid"/>
                    </a:lnT>
                    <a:lnB w="6350">
                      <a:solidFill>
                        <a:srgbClr val="91CDDC"/>
                      </a:solidFill>
                      <a:prstDash val="solid"/>
                    </a:lnB>
                    <a:solidFill>
                      <a:srgbClr val="4AACC5"/>
                    </a:solidFill>
                  </a:tcPr>
                </a:tc>
                <a:tc>
                  <a:txBody>
                    <a:bodyPr/>
                    <a:lstStyle/>
                    <a:p>
                      <a:pPr marL="1270" algn="ctr">
                        <a:lnSpc>
                          <a:spcPct val="100000"/>
                        </a:lnSpc>
                        <a:spcBef>
                          <a:spcPts val="310"/>
                        </a:spcBef>
                      </a:pPr>
                      <a:r>
                        <a:rPr sz="1150" b="1" spc="-5" dirty="0" smtClean="0">
                          <a:solidFill>
                            <a:srgbClr val="FFFFFF"/>
                          </a:solidFill>
                          <a:latin typeface="Century Gothic" panose="020B0502020202020204" pitchFamily="34" charset="0"/>
                          <a:cs typeface="Cambria"/>
                        </a:rPr>
                        <a:t>202</a:t>
                      </a:r>
                      <a:r>
                        <a:rPr lang="ru-RU" sz="1150" b="1" spc="-5" dirty="0" smtClean="0">
                          <a:solidFill>
                            <a:srgbClr val="FFFFFF"/>
                          </a:solidFill>
                          <a:latin typeface="Century Gothic" panose="020B0502020202020204" pitchFamily="34" charset="0"/>
                          <a:cs typeface="Cambria"/>
                        </a:rPr>
                        <a:t>3</a:t>
                      </a:r>
                      <a:r>
                        <a:rPr sz="1150" b="1" spc="-7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39370" marB="0">
                    <a:lnL w="6350">
                      <a:solidFill>
                        <a:srgbClr val="D9D9D9"/>
                      </a:solidFill>
                      <a:prstDash val="solid"/>
                    </a:lnL>
                    <a:lnR w="6350">
                      <a:solidFill>
                        <a:srgbClr val="D9D9D9"/>
                      </a:solidFill>
                      <a:prstDash val="solid"/>
                    </a:lnR>
                    <a:lnT w="6350">
                      <a:solidFill>
                        <a:srgbClr val="D9D9D9"/>
                      </a:solidFill>
                      <a:prstDash val="solid"/>
                    </a:lnT>
                    <a:lnB w="6350">
                      <a:solidFill>
                        <a:srgbClr val="91CDDC"/>
                      </a:solidFill>
                      <a:prstDash val="solid"/>
                    </a:lnB>
                    <a:solidFill>
                      <a:srgbClr val="4AACC5"/>
                    </a:solidFill>
                  </a:tcPr>
                </a:tc>
                <a:tc>
                  <a:txBody>
                    <a:bodyPr/>
                    <a:lstStyle/>
                    <a:p>
                      <a:pPr algn="ctr">
                        <a:lnSpc>
                          <a:spcPct val="100000"/>
                        </a:lnSpc>
                        <a:spcBef>
                          <a:spcPts val="310"/>
                        </a:spcBef>
                      </a:pPr>
                      <a:r>
                        <a:rPr sz="1150" b="1" spc="-5" dirty="0" smtClean="0">
                          <a:solidFill>
                            <a:srgbClr val="FFFFFF"/>
                          </a:solidFill>
                          <a:latin typeface="Century Gothic" panose="020B0502020202020204" pitchFamily="34" charset="0"/>
                          <a:cs typeface="Cambria"/>
                        </a:rPr>
                        <a:t>202</a:t>
                      </a:r>
                      <a:r>
                        <a:rPr lang="ru-RU" sz="1150" b="1" spc="-5" dirty="0" smtClean="0">
                          <a:solidFill>
                            <a:srgbClr val="FFFFFF"/>
                          </a:solidFill>
                          <a:latin typeface="Century Gothic" panose="020B0502020202020204" pitchFamily="34" charset="0"/>
                          <a:cs typeface="Cambria"/>
                        </a:rPr>
                        <a:t>4</a:t>
                      </a:r>
                      <a:r>
                        <a:rPr sz="1150" b="1" spc="-75" dirty="0" smtClean="0">
                          <a:solidFill>
                            <a:srgbClr val="FFFFFF"/>
                          </a:solidFill>
                          <a:latin typeface="Century Gothic" panose="020B0502020202020204" pitchFamily="34" charset="0"/>
                          <a:cs typeface="Cambria"/>
                        </a:rPr>
                        <a:t> </a:t>
                      </a:r>
                      <a:r>
                        <a:rPr sz="1150" b="1" spc="-5" dirty="0">
                          <a:solidFill>
                            <a:srgbClr val="FFFFFF"/>
                          </a:solidFill>
                          <a:latin typeface="Century Gothic" panose="020B0502020202020204" pitchFamily="34" charset="0"/>
                          <a:cs typeface="Cambria"/>
                        </a:rPr>
                        <a:t>год</a:t>
                      </a:r>
                      <a:endParaRPr sz="1150" dirty="0">
                        <a:latin typeface="Century Gothic" panose="020B0502020202020204" pitchFamily="34" charset="0"/>
                        <a:cs typeface="Cambria"/>
                      </a:endParaRPr>
                    </a:p>
                  </a:txBody>
                  <a:tcPr marL="0" marR="0" marT="39370" marB="0">
                    <a:lnL w="6350">
                      <a:solidFill>
                        <a:srgbClr val="D9D9D9"/>
                      </a:solidFill>
                      <a:prstDash val="solid"/>
                    </a:lnL>
                    <a:lnT w="6350">
                      <a:solidFill>
                        <a:srgbClr val="D9D9D9"/>
                      </a:solidFill>
                      <a:prstDash val="solid"/>
                    </a:lnT>
                    <a:lnB w="6350">
                      <a:solidFill>
                        <a:srgbClr val="91CDDC"/>
                      </a:solidFill>
                      <a:prstDash val="solid"/>
                    </a:lnB>
                    <a:solidFill>
                      <a:srgbClr val="4AACC5"/>
                    </a:solidFill>
                  </a:tcPr>
                </a:tc>
              </a:tr>
              <a:tr h="462437">
                <a:tc>
                  <a:txBody>
                    <a:bodyPr/>
                    <a:lstStyle/>
                    <a:p>
                      <a:pPr marR="747395">
                        <a:lnSpc>
                          <a:spcPts val="1480"/>
                        </a:lnSpc>
                      </a:pPr>
                      <a:r>
                        <a:rPr sz="1250" b="1" spc="-10" dirty="0">
                          <a:latin typeface="Century Gothic" panose="020B0502020202020204" pitchFamily="34" charset="0"/>
                          <a:cs typeface="Cambria"/>
                        </a:rPr>
                        <a:t>Источники финансирования  </a:t>
                      </a:r>
                      <a:r>
                        <a:rPr sz="1250" b="1" spc="-5" dirty="0">
                          <a:latin typeface="Century Gothic" panose="020B0502020202020204" pitchFamily="34" charset="0"/>
                          <a:cs typeface="Cambria"/>
                        </a:rPr>
                        <a:t>дефицита бюджета,</a:t>
                      </a:r>
                      <a:r>
                        <a:rPr sz="1250" b="1" spc="-20" dirty="0">
                          <a:latin typeface="Century Gothic" panose="020B0502020202020204" pitchFamily="34" charset="0"/>
                          <a:cs typeface="Cambria"/>
                        </a:rPr>
                        <a:t> </a:t>
                      </a:r>
                      <a:r>
                        <a:rPr sz="1250" b="1" spc="-5" dirty="0">
                          <a:latin typeface="Century Gothic" panose="020B0502020202020204" pitchFamily="34" charset="0"/>
                          <a:cs typeface="Cambria"/>
                        </a:rPr>
                        <a:t>всего</a:t>
                      </a:r>
                      <a:endParaRPr sz="12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730"/>
                        </a:spcBef>
                      </a:pPr>
                      <a:r>
                        <a:rPr lang="ru-RU" sz="1150" b="1" dirty="0" smtClean="0">
                          <a:latin typeface="Century Gothic" panose="020B0502020202020204" pitchFamily="34" charset="0"/>
                          <a:cs typeface="Cambria"/>
                        </a:rPr>
                        <a:t>103,1</a:t>
                      </a:r>
                      <a:endParaRPr sz="1150" dirty="0">
                        <a:latin typeface="Century Gothic" panose="020B0502020202020204" pitchFamily="34" charset="0"/>
                        <a:cs typeface="Cambria"/>
                      </a:endParaRPr>
                    </a:p>
                  </a:txBody>
                  <a:tcPr marL="0" marR="0" marT="9271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ct val="100000"/>
                        </a:lnSpc>
                        <a:spcBef>
                          <a:spcPts val="730"/>
                        </a:spcBef>
                      </a:pPr>
                      <a:r>
                        <a:rPr lang="ru-RU" sz="1150" b="1" spc="-5" dirty="0" smtClean="0">
                          <a:latin typeface="Century Gothic" panose="020B0502020202020204" pitchFamily="34" charset="0"/>
                          <a:cs typeface="Cambria"/>
                        </a:rPr>
                        <a:t>41,8</a:t>
                      </a:r>
                      <a:endParaRPr sz="1150" dirty="0">
                        <a:latin typeface="Century Gothic" panose="020B0502020202020204" pitchFamily="34" charset="0"/>
                        <a:cs typeface="Cambria"/>
                      </a:endParaRPr>
                    </a:p>
                  </a:txBody>
                  <a:tcPr marL="0" marR="0" marT="9271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730"/>
                        </a:spcBef>
                      </a:pPr>
                      <a:r>
                        <a:rPr lang="ru-RU" sz="1150" b="1" spc="-5" dirty="0" smtClean="0">
                          <a:latin typeface="Century Gothic" panose="020B0502020202020204" pitchFamily="34" charset="0"/>
                          <a:cs typeface="Cambria"/>
                        </a:rPr>
                        <a:t>-10,4</a:t>
                      </a:r>
                      <a:endParaRPr sz="1150" dirty="0">
                        <a:latin typeface="Century Gothic" panose="020B0502020202020204" pitchFamily="34" charset="0"/>
                        <a:cs typeface="Cambria"/>
                      </a:endParaRPr>
                    </a:p>
                  </a:txBody>
                  <a:tcPr marL="0" marR="0" marT="9271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212084">
                <a:tc gridSpan="4">
                  <a:txBody>
                    <a:bodyPr/>
                    <a:lstStyle/>
                    <a:p>
                      <a:pPr algn="ctr">
                        <a:lnSpc>
                          <a:spcPts val="1340"/>
                        </a:lnSpc>
                      </a:pPr>
                      <a:r>
                        <a:rPr sz="1250" spc="-5" dirty="0">
                          <a:latin typeface="Century Gothic" panose="020B0502020202020204" pitchFamily="34" charset="0"/>
                          <a:cs typeface="Cambria"/>
                        </a:rPr>
                        <a:t>в том</a:t>
                      </a:r>
                      <a:r>
                        <a:rPr sz="1250" spc="-85" dirty="0">
                          <a:latin typeface="Century Gothic" panose="020B0502020202020204" pitchFamily="34" charset="0"/>
                          <a:cs typeface="Cambria"/>
                        </a:rPr>
                        <a:t> </a:t>
                      </a:r>
                      <a:r>
                        <a:rPr sz="1250" spc="-5" dirty="0">
                          <a:latin typeface="Century Gothic" panose="020B0502020202020204" pitchFamily="34" charset="0"/>
                          <a:cs typeface="Cambria"/>
                        </a:rPr>
                        <a:t>числе:</a:t>
                      </a:r>
                      <a:endParaRPr sz="1250" dirty="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15804">
                <a:tc>
                  <a:txBody>
                    <a:bodyPr/>
                    <a:lstStyle/>
                    <a:p>
                      <a:pPr>
                        <a:lnSpc>
                          <a:spcPts val="1360"/>
                        </a:lnSpc>
                      </a:pPr>
                      <a:r>
                        <a:rPr sz="1250" spc="-5" dirty="0">
                          <a:latin typeface="Century Gothic" panose="020B0502020202020204" pitchFamily="34" charset="0"/>
                          <a:cs typeface="Cambria"/>
                        </a:rPr>
                        <a:t>Кредиты от кредитных</a:t>
                      </a:r>
                      <a:r>
                        <a:rPr sz="1250" spc="-45" dirty="0">
                          <a:latin typeface="Century Gothic" panose="020B0502020202020204" pitchFamily="34" charset="0"/>
                          <a:cs typeface="Cambria"/>
                        </a:rPr>
                        <a:t> </a:t>
                      </a:r>
                      <a:r>
                        <a:rPr sz="1250" spc="-5" dirty="0">
                          <a:latin typeface="Century Gothic" panose="020B0502020202020204" pitchFamily="34" charset="0"/>
                          <a:cs typeface="Cambria"/>
                        </a:rPr>
                        <a:t>организаций</a:t>
                      </a:r>
                      <a:endParaRPr sz="1250" dirty="0">
                        <a:latin typeface="Century Gothic" panose="020B0502020202020204" pitchFamily="34" charset="0"/>
                        <a:cs typeface="Cambria"/>
                      </a:endParaRPr>
                    </a:p>
                  </a:txBody>
                  <a:tcPr marL="0" marR="0" marT="0" marB="0">
                    <a:lnL w="6350">
                      <a:solidFill>
                        <a:srgbClr val="91CDDC"/>
                      </a:solidFill>
                      <a:prstDash val="soli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a:solidFill>
                        <a:srgbClr val="91CDDC"/>
                      </a:solidFill>
                      <a:prstDash val="solid"/>
                    </a:lnB>
                    <a:solidFill>
                      <a:srgbClr val="DAEEF3"/>
                    </a:solidFill>
                  </a:tcPr>
                </a:tc>
                <a:tc>
                  <a:txBody>
                    <a:bodyPr/>
                    <a:lstStyle/>
                    <a:p>
                      <a:pPr algn="ctr">
                        <a:lnSpc>
                          <a:spcPts val="1360"/>
                        </a:lnSpc>
                      </a:pPr>
                      <a:r>
                        <a:rPr lang="ru-RU" sz="1150" spc="-5" dirty="0" smtClean="0">
                          <a:latin typeface="Century Gothic" panose="020B0502020202020204" pitchFamily="34" charset="0"/>
                          <a:cs typeface="Cambria"/>
                        </a:rPr>
                        <a:t>103,1</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AEEF3"/>
                    </a:solidFill>
                  </a:tcPr>
                </a:tc>
                <a:tc>
                  <a:txBody>
                    <a:bodyPr/>
                    <a:lstStyle/>
                    <a:p>
                      <a:pPr algn="ctr">
                        <a:lnSpc>
                          <a:spcPts val="1360"/>
                        </a:lnSpc>
                      </a:pPr>
                      <a:r>
                        <a:rPr lang="ru-RU" sz="1150" dirty="0" smtClean="0">
                          <a:latin typeface="Century Gothic" panose="020B0502020202020204" pitchFamily="34" charset="0"/>
                          <a:cs typeface="Cambria"/>
                        </a:rPr>
                        <a:t>41,8</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cap="flat" cmpd="sng" algn="ctr">
                      <a:solidFill>
                        <a:srgbClr val="91CDDC"/>
                      </a:solidFill>
                      <a:prstDash val="solid"/>
                      <a:round/>
                      <a:headEnd type="none" w="med" len="med"/>
                      <a:tailEnd type="none" w="med" len="med"/>
                    </a:lnR>
                    <a:lnT w="6350">
                      <a:solidFill>
                        <a:srgbClr val="91CDDC"/>
                      </a:solidFill>
                      <a:prstDash val="solid"/>
                    </a:lnT>
                    <a:lnB w="6350">
                      <a:solidFill>
                        <a:srgbClr val="91CDDC"/>
                      </a:solidFill>
                      <a:prstDash val="solid"/>
                    </a:lnB>
                    <a:solidFill>
                      <a:srgbClr val="DAEEF3"/>
                    </a:solidFill>
                  </a:tcPr>
                </a:tc>
                <a:tc>
                  <a:txBody>
                    <a:bodyPr/>
                    <a:lstStyle/>
                    <a:p>
                      <a:pPr algn="ctr">
                        <a:lnSpc>
                          <a:spcPts val="1360"/>
                        </a:lnSpc>
                      </a:pPr>
                      <a:r>
                        <a:rPr lang="ru-RU" sz="1150" dirty="0" smtClean="0">
                          <a:latin typeface="Century Gothic" panose="020B0502020202020204" pitchFamily="34" charset="0"/>
                          <a:cs typeface="Cambria"/>
                        </a:rPr>
                        <a:t>-10,4</a:t>
                      </a:r>
                      <a:endParaRPr sz="1150" dirty="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r>
              <a:tr h="464749">
                <a:tc>
                  <a:txBody>
                    <a:bodyPr/>
                    <a:lstStyle/>
                    <a:p>
                      <a:pPr marR="443865">
                        <a:lnSpc>
                          <a:spcPts val="1460"/>
                        </a:lnSpc>
                        <a:spcBef>
                          <a:spcPts val="15"/>
                        </a:spcBef>
                      </a:pPr>
                      <a:r>
                        <a:rPr sz="1250" spc="-5" dirty="0">
                          <a:latin typeface="Century Gothic" panose="020B0502020202020204" pitchFamily="34" charset="0"/>
                          <a:cs typeface="Cambria"/>
                        </a:rPr>
                        <a:t>Бюджетные кредиты от </a:t>
                      </a:r>
                      <a:r>
                        <a:rPr sz="1250" spc="-10" dirty="0">
                          <a:latin typeface="Century Gothic" panose="020B0502020202020204" pitchFamily="34" charset="0"/>
                          <a:cs typeface="Cambria"/>
                        </a:rPr>
                        <a:t>других  </a:t>
                      </a:r>
                      <a:r>
                        <a:rPr sz="1250" spc="-5" dirty="0">
                          <a:latin typeface="Century Gothic" panose="020B0502020202020204" pitchFamily="34" charset="0"/>
                          <a:cs typeface="Cambria"/>
                        </a:rPr>
                        <a:t>бюджетов бюджетной системы</a:t>
                      </a:r>
                      <a:r>
                        <a:rPr sz="1250" spc="-35" dirty="0">
                          <a:latin typeface="Century Gothic" panose="020B0502020202020204" pitchFamily="34" charset="0"/>
                          <a:cs typeface="Cambria"/>
                        </a:rPr>
                        <a:t> </a:t>
                      </a:r>
                      <a:r>
                        <a:rPr sz="1250" spc="-5" dirty="0">
                          <a:latin typeface="Century Gothic" panose="020B0502020202020204" pitchFamily="34" charset="0"/>
                          <a:cs typeface="Cambria"/>
                        </a:rPr>
                        <a:t>РФ</a:t>
                      </a:r>
                      <a:endParaRPr sz="1250">
                        <a:latin typeface="Century Gothic" panose="020B0502020202020204" pitchFamily="34" charset="0"/>
                        <a:cs typeface="Cambria"/>
                      </a:endParaRPr>
                    </a:p>
                  </a:txBody>
                  <a:tcPr marL="0" marR="0" marT="1905"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730"/>
                        </a:spcBef>
                      </a:pPr>
                      <a:r>
                        <a:rPr lang="ru-RU" sz="1150"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9271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tcPr>
                </a:tc>
                <a:tc>
                  <a:txBody>
                    <a:bodyPr/>
                    <a:lstStyle/>
                    <a:p>
                      <a:pPr algn="ctr">
                        <a:lnSpc>
                          <a:spcPct val="100000"/>
                        </a:lnSpc>
                        <a:spcBef>
                          <a:spcPts val="730"/>
                        </a:spcBef>
                      </a:pPr>
                      <a:r>
                        <a:rPr lang="ru-RU" sz="1150" dirty="0" smtClean="0">
                          <a:latin typeface="Century Gothic" panose="020B0502020202020204" pitchFamily="34" charset="0"/>
                          <a:cs typeface="Cambria"/>
                        </a:rPr>
                        <a:t>0,0</a:t>
                      </a:r>
                      <a:endParaRPr sz="1150" dirty="0">
                        <a:latin typeface="Century Gothic" panose="020B0502020202020204" pitchFamily="34" charset="0"/>
                        <a:cs typeface="Cambria"/>
                      </a:endParaRPr>
                    </a:p>
                  </a:txBody>
                  <a:tcPr marL="0" marR="0" marT="9271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c>
                  <a:txBody>
                    <a:bodyPr/>
                    <a:lstStyle/>
                    <a:p>
                      <a:pPr algn="ctr">
                        <a:lnSpc>
                          <a:spcPct val="100000"/>
                        </a:lnSpc>
                        <a:spcBef>
                          <a:spcPts val="730"/>
                        </a:spcBef>
                      </a:pPr>
                      <a:r>
                        <a:rPr sz="1150" dirty="0">
                          <a:latin typeface="Century Gothic" panose="020B0502020202020204" pitchFamily="34" charset="0"/>
                          <a:cs typeface="Cambria"/>
                        </a:rPr>
                        <a:t>0,0</a:t>
                      </a:r>
                    </a:p>
                  </a:txBody>
                  <a:tcPr marL="0" marR="0" marT="9271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tcPr>
                </a:tc>
              </a:tr>
              <a:tr h="212564">
                <a:tc>
                  <a:txBody>
                    <a:bodyPr/>
                    <a:lstStyle/>
                    <a:p>
                      <a:pPr>
                        <a:lnSpc>
                          <a:spcPts val="1345"/>
                        </a:lnSpc>
                      </a:pPr>
                      <a:r>
                        <a:rPr sz="1250" spc="-5" dirty="0">
                          <a:latin typeface="Century Gothic" panose="020B0502020202020204" pitchFamily="34" charset="0"/>
                          <a:cs typeface="Cambria"/>
                        </a:rPr>
                        <a:t>Изменение остатков средств</a:t>
                      </a:r>
                      <a:r>
                        <a:rPr sz="1250" dirty="0">
                          <a:latin typeface="Century Gothic" panose="020B0502020202020204" pitchFamily="34" charset="0"/>
                          <a:cs typeface="Cambria"/>
                        </a:rPr>
                        <a:t> </a:t>
                      </a:r>
                      <a:r>
                        <a:rPr sz="1250" spc="-5" dirty="0">
                          <a:latin typeface="Century Gothic" panose="020B0502020202020204" pitchFamily="34" charset="0"/>
                          <a:cs typeface="Cambria"/>
                        </a:rPr>
                        <a:t>бюджета</a:t>
                      </a:r>
                      <a:endParaRPr sz="125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algn="ctr">
                        <a:lnSpc>
                          <a:spcPts val="1345"/>
                        </a:lnSpc>
                      </a:pPr>
                      <a:r>
                        <a:rPr sz="1150" dirty="0">
                          <a:latin typeface="Century Gothic" panose="020B0502020202020204" pitchFamily="34" charset="0"/>
                          <a:cs typeface="Cambria"/>
                        </a:rPr>
                        <a:t>0,0</a:t>
                      </a:r>
                      <a:endParaRPr sz="1150">
                        <a:latin typeface="Century Gothic" panose="020B0502020202020204" pitchFamily="34" charset="0"/>
                        <a:cs typeface="Cambria"/>
                      </a:endParaRPr>
                    </a:p>
                  </a:txBody>
                  <a:tcPr marL="0" marR="0" marT="0" marB="0">
                    <a:lnL w="6350" cap="flat" cmpd="sng" algn="ctr">
                      <a:solidFill>
                        <a:srgbClr val="91CDDC"/>
                      </a:solidFill>
                      <a:prstDash val="solid"/>
                      <a:round/>
                      <a:headEnd type="none" w="med" len="med"/>
                      <a:tailEnd type="none" w="med" len="med"/>
                    </a:lnL>
                    <a:lnR w="6350">
                      <a:solidFill>
                        <a:srgbClr val="91CDDC"/>
                      </a:solidFill>
                      <a:prstDash val="solid"/>
                    </a:lnR>
                    <a:lnT w="6350" cap="flat" cmpd="sng" algn="ctr">
                      <a:solidFill>
                        <a:srgbClr val="91CDDC"/>
                      </a:solidFill>
                      <a:prstDash val="solid"/>
                      <a:round/>
                      <a:headEnd type="none" w="med" len="med"/>
                      <a:tailEnd type="none" w="med" len="med"/>
                    </a:lnT>
                    <a:lnB w="6350" cap="flat" cmpd="sng" algn="ctr">
                      <a:solidFill>
                        <a:srgbClr val="91CDDC"/>
                      </a:solidFill>
                      <a:prstDash val="solid"/>
                      <a:round/>
                      <a:headEnd type="none" w="med" len="med"/>
                      <a:tailEnd type="none" w="med" len="med"/>
                    </a:lnB>
                    <a:solidFill>
                      <a:srgbClr val="DAEEF3"/>
                    </a:solidFill>
                  </a:tcPr>
                </a:tc>
                <a:tc>
                  <a:txBody>
                    <a:bodyPr/>
                    <a:lstStyle/>
                    <a:p>
                      <a:pPr algn="ctr">
                        <a:lnSpc>
                          <a:spcPts val="1345"/>
                        </a:lnSpc>
                      </a:pPr>
                      <a:r>
                        <a:rPr sz="1150" dirty="0">
                          <a:latin typeface="Century Gothic" panose="020B0502020202020204" pitchFamily="34" charset="0"/>
                          <a:cs typeface="Cambria"/>
                        </a:rPr>
                        <a:t>0,0</a:t>
                      </a:r>
                      <a:endParaRPr sz="1150">
                        <a:latin typeface="Century Gothic" panose="020B0502020202020204" pitchFamily="34" charset="0"/>
                        <a:cs typeface="Cambria"/>
                      </a:endParaRP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c>
                  <a:txBody>
                    <a:bodyPr/>
                    <a:lstStyle/>
                    <a:p>
                      <a:pPr algn="ctr">
                        <a:lnSpc>
                          <a:spcPts val="1345"/>
                        </a:lnSpc>
                      </a:pPr>
                      <a:r>
                        <a:rPr sz="1150" dirty="0">
                          <a:latin typeface="Century Gothic" panose="020B0502020202020204" pitchFamily="34" charset="0"/>
                          <a:cs typeface="Cambria"/>
                        </a:rPr>
                        <a:t>0,0</a:t>
                      </a:r>
                    </a:p>
                  </a:txBody>
                  <a:tcPr marL="0" marR="0" marT="0" marB="0">
                    <a:lnL w="6350">
                      <a:solidFill>
                        <a:srgbClr val="91CDDC"/>
                      </a:solidFill>
                      <a:prstDash val="solid"/>
                    </a:lnL>
                    <a:lnR w="6350">
                      <a:solidFill>
                        <a:srgbClr val="91CDDC"/>
                      </a:solidFill>
                      <a:prstDash val="solid"/>
                    </a:lnR>
                    <a:lnT w="6350">
                      <a:solidFill>
                        <a:srgbClr val="91CDDC"/>
                      </a:solidFill>
                      <a:prstDash val="solid"/>
                    </a:lnT>
                    <a:lnB w="6350">
                      <a:solidFill>
                        <a:srgbClr val="91CDDC"/>
                      </a:solidFill>
                      <a:prstDash val="solid"/>
                    </a:lnB>
                    <a:solidFill>
                      <a:srgbClr val="DAEEF3"/>
                    </a:solidFill>
                  </a:tcPr>
                </a:tc>
              </a:tr>
            </a:tbl>
          </a:graphicData>
        </a:graphic>
      </p:graphicFrame>
      <p:sp>
        <p:nvSpPr>
          <p:cNvPr id="8" name="object 8"/>
          <p:cNvSpPr/>
          <p:nvPr/>
        </p:nvSpPr>
        <p:spPr>
          <a:xfrm>
            <a:off x="2763513" y="1876424"/>
            <a:ext cx="1393825" cy="1934845"/>
          </a:xfrm>
          <a:custGeom>
            <a:avLst/>
            <a:gdLst/>
            <a:ahLst/>
            <a:cxnLst/>
            <a:rect l="l" t="t" r="r" b="b"/>
            <a:pathLst>
              <a:path w="1393825" h="1934845">
                <a:moveTo>
                  <a:pt x="1254252" y="0"/>
                </a:moveTo>
                <a:lnTo>
                  <a:pt x="139331" y="0"/>
                </a:lnTo>
                <a:lnTo>
                  <a:pt x="95285" y="7114"/>
                </a:lnTo>
                <a:lnTo>
                  <a:pt x="57036" y="26919"/>
                </a:lnTo>
                <a:lnTo>
                  <a:pt x="26877" y="57113"/>
                </a:lnTo>
                <a:lnTo>
                  <a:pt x="7101" y="95390"/>
                </a:lnTo>
                <a:lnTo>
                  <a:pt x="0" y="139445"/>
                </a:lnTo>
                <a:lnTo>
                  <a:pt x="0" y="1795526"/>
                </a:lnTo>
                <a:lnTo>
                  <a:pt x="7101" y="1839568"/>
                </a:lnTo>
                <a:lnTo>
                  <a:pt x="26877" y="1877813"/>
                </a:lnTo>
                <a:lnTo>
                  <a:pt x="57036" y="1907969"/>
                </a:lnTo>
                <a:lnTo>
                  <a:pt x="95285" y="1927744"/>
                </a:lnTo>
                <a:lnTo>
                  <a:pt x="139331" y="1934844"/>
                </a:lnTo>
                <a:lnTo>
                  <a:pt x="1254252" y="1934844"/>
                </a:lnTo>
                <a:lnTo>
                  <a:pt x="1298310" y="1927744"/>
                </a:lnTo>
                <a:lnTo>
                  <a:pt x="1336589" y="1907969"/>
                </a:lnTo>
                <a:lnTo>
                  <a:pt x="1366784" y="1877813"/>
                </a:lnTo>
                <a:lnTo>
                  <a:pt x="1386590" y="1839568"/>
                </a:lnTo>
                <a:lnTo>
                  <a:pt x="1393704" y="1795526"/>
                </a:lnTo>
                <a:lnTo>
                  <a:pt x="1393704" y="139445"/>
                </a:lnTo>
                <a:lnTo>
                  <a:pt x="1386590" y="95390"/>
                </a:lnTo>
                <a:lnTo>
                  <a:pt x="1366784" y="57113"/>
                </a:lnTo>
                <a:lnTo>
                  <a:pt x="1336589" y="26919"/>
                </a:lnTo>
                <a:lnTo>
                  <a:pt x="1298310" y="7114"/>
                </a:lnTo>
                <a:lnTo>
                  <a:pt x="1254252" y="0"/>
                </a:lnTo>
                <a:close/>
              </a:path>
            </a:pathLst>
          </a:custGeom>
          <a:solidFill>
            <a:srgbClr val="9E82AB"/>
          </a:solidFill>
        </p:spPr>
        <p:txBody>
          <a:bodyPr wrap="square" lIns="0" tIns="0" rIns="0" bIns="0" rtlCol="0"/>
          <a:lstStyle/>
          <a:p>
            <a:endParaRPr/>
          </a:p>
        </p:txBody>
      </p:sp>
      <p:sp>
        <p:nvSpPr>
          <p:cNvPr id="9" name="object 9"/>
          <p:cNvSpPr/>
          <p:nvPr/>
        </p:nvSpPr>
        <p:spPr>
          <a:xfrm>
            <a:off x="2763513" y="1876424"/>
            <a:ext cx="1393825" cy="1934845"/>
          </a:xfrm>
          <a:custGeom>
            <a:avLst/>
            <a:gdLst/>
            <a:ahLst/>
            <a:cxnLst/>
            <a:rect l="l" t="t" r="r" b="b"/>
            <a:pathLst>
              <a:path w="1393825" h="1934845">
                <a:moveTo>
                  <a:pt x="0" y="139445"/>
                </a:moveTo>
                <a:lnTo>
                  <a:pt x="7101" y="95390"/>
                </a:lnTo>
                <a:lnTo>
                  <a:pt x="26877" y="57113"/>
                </a:lnTo>
                <a:lnTo>
                  <a:pt x="57036" y="26919"/>
                </a:lnTo>
                <a:lnTo>
                  <a:pt x="95285" y="7114"/>
                </a:lnTo>
                <a:lnTo>
                  <a:pt x="139331" y="0"/>
                </a:lnTo>
                <a:lnTo>
                  <a:pt x="1254252" y="0"/>
                </a:lnTo>
                <a:lnTo>
                  <a:pt x="1298310" y="7114"/>
                </a:lnTo>
                <a:lnTo>
                  <a:pt x="1336589" y="26919"/>
                </a:lnTo>
                <a:lnTo>
                  <a:pt x="1366784" y="57113"/>
                </a:lnTo>
                <a:lnTo>
                  <a:pt x="1386590" y="95390"/>
                </a:lnTo>
                <a:lnTo>
                  <a:pt x="1393704" y="139445"/>
                </a:lnTo>
                <a:lnTo>
                  <a:pt x="1393704" y="1795526"/>
                </a:lnTo>
                <a:lnTo>
                  <a:pt x="1386590" y="1839568"/>
                </a:lnTo>
                <a:lnTo>
                  <a:pt x="1366784" y="1877813"/>
                </a:lnTo>
                <a:lnTo>
                  <a:pt x="1336589" y="1907969"/>
                </a:lnTo>
                <a:lnTo>
                  <a:pt x="1298310" y="1927744"/>
                </a:lnTo>
                <a:lnTo>
                  <a:pt x="1254252" y="1934844"/>
                </a:lnTo>
                <a:lnTo>
                  <a:pt x="139331" y="1934844"/>
                </a:lnTo>
                <a:lnTo>
                  <a:pt x="95285" y="1927744"/>
                </a:lnTo>
                <a:lnTo>
                  <a:pt x="57036" y="1907969"/>
                </a:lnTo>
                <a:lnTo>
                  <a:pt x="26877" y="1877813"/>
                </a:lnTo>
                <a:lnTo>
                  <a:pt x="7101" y="1839568"/>
                </a:lnTo>
                <a:lnTo>
                  <a:pt x="0" y="1795526"/>
                </a:lnTo>
                <a:lnTo>
                  <a:pt x="0" y="139445"/>
                </a:lnTo>
                <a:close/>
              </a:path>
            </a:pathLst>
          </a:custGeom>
          <a:ln w="25400">
            <a:solidFill>
              <a:srgbClr val="9E82AB"/>
            </a:solidFill>
          </a:ln>
        </p:spPr>
        <p:txBody>
          <a:bodyPr wrap="square" lIns="0" tIns="0" rIns="0" bIns="0" rtlCol="0"/>
          <a:lstStyle/>
          <a:p>
            <a:endParaRPr/>
          </a:p>
        </p:txBody>
      </p:sp>
      <p:sp>
        <p:nvSpPr>
          <p:cNvPr id="10" name="object 10"/>
          <p:cNvSpPr/>
          <p:nvPr/>
        </p:nvSpPr>
        <p:spPr>
          <a:xfrm>
            <a:off x="2874887" y="2008422"/>
            <a:ext cx="971562" cy="910590"/>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4199013" y="1876424"/>
            <a:ext cx="1393825" cy="1934845"/>
          </a:xfrm>
          <a:custGeom>
            <a:avLst/>
            <a:gdLst/>
            <a:ahLst/>
            <a:cxnLst/>
            <a:rect l="l" t="t" r="r" b="b"/>
            <a:pathLst>
              <a:path w="1393825" h="1934845">
                <a:moveTo>
                  <a:pt x="1254372" y="0"/>
                </a:moveTo>
                <a:lnTo>
                  <a:pt x="139299" y="0"/>
                </a:lnTo>
                <a:lnTo>
                  <a:pt x="95256" y="7114"/>
                </a:lnTo>
                <a:lnTo>
                  <a:pt x="57016" y="26919"/>
                </a:lnTo>
                <a:lnTo>
                  <a:pt x="26866" y="57113"/>
                </a:lnTo>
                <a:lnTo>
                  <a:pt x="7098" y="95390"/>
                </a:lnTo>
                <a:lnTo>
                  <a:pt x="0" y="139445"/>
                </a:lnTo>
                <a:lnTo>
                  <a:pt x="0" y="1795526"/>
                </a:lnTo>
                <a:lnTo>
                  <a:pt x="7098" y="1839568"/>
                </a:lnTo>
                <a:lnTo>
                  <a:pt x="26866" y="1877813"/>
                </a:lnTo>
                <a:lnTo>
                  <a:pt x="57016" y="1907969"/>
                </a:lnTo>
                <a:lnTo>
                  <a:pt x="95256" y="1927744"/>
                </a:lnTo>
                <a:lnTo>
                  <a:pt x="139299" y="1934844"/>
                </a:lnTo>
                <a:lnTo>
                  <a:pt x="1254372" y="1934844"/>
                </a:lnTo>
                <a:lnTo>
                  <a:pt x="1298415" y="1927744"/>
                </a:lnTo>
                <a:lnTo>
                  <a:pt x="1336656" y="1907969"/>
                </a:lnTo>
                <a:lnTo>
                  <a:pt x="1366805" y="1877813"/>
                </a:lnTo>
                <a:lnTo>
                  <a:pt x="1386574" y="1839568"/>
                </a:lnTo>
                <a:lnTo>
                  <a:pt x="1393672" y="1795526"/>
                </a:lnTo>
                <a:lnTo>
                  <a:pt x="1393672" y="139445"/>
                </a:lnTo>
                <a:lnTo>
                  <a:pt x="1386574" y="95390"/>
                </a:lnTo>
                <a:lnTo>
                  <a:pt x="1366805" y="57113"/>
                </a:lnTo>
                <a:lnTo>
                  <a:pt x="1336656" y="26919"/>
                </a:lnTo>
                <a:lnTo>
                  <a:pt x="1298415" y="7114"/>
                </a:lnTo>
                <a:lnTo>
                  <a:pt x="1254372" y="0"/>
                </a:lnTo>
                <a:close/>
              </a:path>
            </a:pathLst>
          </a:custGeom>
          <a:solidFill>
            <a:srgbClr val="9E82AB"/>
          </a:solidFill>
        </p:spPr>
        <p:txBody>
          <a:bodyPr wrap="square" lIns="0" tIns="0" rIns="0" bIns="0" rtlCol="0"/>
          <a:lstStyle/>
          <a:p>
            <a:endParaRPr/>
          </a:p>
        </p:txBody>
      </p:sp>
      <p:sp>
        <p:nvSpPr>
          <p:cNvPr id="12" name="object 12"/>
          <p:cNvSpPr/>
          <p:nvPr/>
        </p:nvSpPr>
        <p:spPr>
          <a:xfrm>
            <a:off x="4199013" y="1876424"/>
            <a:ext cx="1393825" cy="1934845"/>
          </a:xfrm>
          <a:custGeom>
            <a:avLst/>
            <a:gdLst/>
            <a:ahLst/>
            <a:cxnLst/>
            <a:rect l="l" t="t" r="r" b="b"/>
            <a:pathLst>
              <a:path w="1393825" h="1934845">
                <a:moveTo>
                  <a:pt x="0" y="139445"/>
                </a:moveTo>
                <a:lnTo>
                  <a:pt x="7098" y="95390"/>
                </a:lnTo>
                <a:lnTo>
                  <a:pt x="26866" y="57113"/>
                </a:lnTo>
                <a:lnTo>
                  <a:pt x="57016" y="26919"/>
                </a:lnTo>
                <a:lnTo>
                  <a:pt x="95256" y="7114"/>
                </a:lnTo>
                <a:lnTo>
                  <a:pt x="139299" y="0"/>
                </a:lnTo>
                <a:lnTo>
                  <a:pt x="1254372" y="0"/>
                </a:lnTo>
                <a:lnTo>
                  <a:pt x="1298415" y="7114"/>
                </a:lnTo>
                <a:lnTo>
                  <a:pt x="1336656" y="26919"/>
                </a:lnTo>
                <a:lnTo>
                  <a:pt x="1366805" y="57113"/>
                </a:lnTo>
                <a:lnTo>
                  <a:pt x="1386574" y="95390"/>
                </a:lnTo>
                <a:lnTo>
                  <a:pt x="1393672" y="139445"/>
                </a:lnTo>
                <a:lnTo>
                  <a:pt x="1393672" y="1795526"/>
                </a:lnTo>
                <a:lnTo>
                  <a:pt x="1386574" y="1839568"/>
                </a:lnTo>
                <a:lnTo>
                  <a:pt x="1366805" y="1877813"/>
                </a:lnTo>
                <a:lnTo>
                  <a:pt x="1336656" y="1907969"/>
                </a:lnTo>
                <a:lnTo>
                  <a:pt x="1298415" y="1927744"/>
                </a:lnTo>
                <a:lnTo>
                  <a:pt x="1254372" y="1934844"/>
                </a:lnTo>
                <a:lnTo>
                  <a:pt x="139299" y="1934844"/>
                </a:lnTo>
                <a:lnTo>
                  <a:pt x="95256" y="1927744"/>
                </a:lnTo>
                <a:lnTo>
                  <a:pt x="57016" y="1907969"/>
                </a:lnTo>
                <a:lnTo>
                  <a:pt x="26866" y="1877813"/>
                </a:lnTo>
                <a:lnTo>
                  <a:pt x="7098" y="1839568"/>
                </a:lnTo>
                <a:lnTo>
                  <a:pt x="0" y="1795526"/>
                </a:lnTo>
                <a:lnTo>
                  <a:pt x="0" y="139445"/>
                </a:lnTo>
                <a:close/>
              </a:path>
            </a:pathLst>
          </a:custGeom>
          <a:ln w="25400">
            <a:solidFill>
              <a:srgbClr val="9E82AB"/>
            </a:solidFill>
          </a:ln>
        </p:spPr>
        <p:txBody>
          <a:bodyPr wrap="square" lIns="0" tIns="0" rIns="0" bIns="0" rtlCol="0"/>
          <a:lstStyle/>
          <a:p>
            <a:endParaRPr/>
          </a:p>
        </p:txBody>
      </p:sp>
      <p:sp>
        <p:nvSpPr>
          <p:cNvPr id="13" name="object 13"/>
          <p:cNvSpPr txBox="1"/>
          <p:nvPr/>
        </p:nvSpPr>
        <p:spPr>
          <a:xfrm>
            <a:off x="3000870" y="2888741"/>
            <a:ext cx="2411730" cy="258404"/>
          </a:xfrm>
          <a:prstGeom prst="rect">
            <a:avLst/>
          </a:prstGeom>
        </p:spPr>
        <p:txBody>
          <a:bodyPr vert="horz" wrap="square" lIns="0" tIns="12065" rIns="0" bIns="0" rtlCol="0">
            <a:spAutoFit/>
          </a:bodyPr>
          <a:lstStyle/>
          <a:p>
            <a:pPr marL="12700">
              <a:lnSpc>
                <a:spcPct val="100000"/>
              </a:lnSpc>
              <a:spcBef>
                <a:spcPts val="95"/>
              </a:spcBef>
              <a:tabLst>
                <a:tab pos="1391920" algn="l"/>
              </a:tabLst>
            </a:pPr>
            <a:r>
              <a:rPr sz="1600" b="1" spc="-10" dirty="0">
                <a:solidFill>
                  <a:srgbClr val="FFFFFF"/>
                </a:solidFill>
                <a:latin typeface="Century Gothic" panose="020B0502020202020204" pitchFamily="34" charset="0"/>
                <a:cs typeface="Arial Black"/>
              </a:rPr>
              <a:t>Доходы</a:t>
            </a:r>
            <a:r>
              <a:rPr sz="1600" b="1" spc="-10" dirty="0">
                <a:solidFill>
                  <a:srgbClr val="FFFFFF"/>
                </a:solidFill>
                <a:latin typeface="Arial Black"/>
                <a:cs typeface="Arial Black"/>
              </a:rPr>
              <a:t>	</a:t>
            </a:r>
            <a:r>
              <a:rPr sz="1600" b="1" spc="-10" dirty="0">
                <a:solidFill>
                  <a:srgbClr val="FFFFFF"/>
                </a:solidFill>
                <a:latin typeface="Century Gothic" panose="020B0502020202020204" pitchFamily="34" charset="0"/>
                <a:cs typeface="Arial Black"/>
              </a:rPr>
              <a:t>Расходы</a:t>
            </a:r>
            <a:endParaRPr sz="1600" dirty="0">
              <a:latin typeface="Century Gothic" panose="020B0502020202020204" pitchFamily="34" charset="0"/>
              <a:cs typeface="Arial Black"/>
            </a:endParaRPr>
          </a:p>
        </p:txBody>
      </p:sp>
      <p:sp>
        <p:nvSpPr>
          <p:cNvPr id="14" name="object 14"/>
          <p:cNvSpPr/>
          <p:nvPr/>
        </p:nvSpPr>
        <p:spPr>
          <a:xfrm>
            <a:off x="4431791" y="2025395"/>
            <a:ext cx="945654" cy="910590"/>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5634482" y="1876424"/>
            <a:ext cx="1393825" cy="1934845"/>
          </a:xfrm>
          <a:custGeom>
            <a:avLst/>
            <a:gdLst/>
            <a:ahLst/>
            <a:cxnLst/>
            <a:rect l="l" t="t" r="r" b="b"/>
            <a:pathLst>
              <a:path w="1393825" h="1934845">
                <a:moveTo>
                  <a:pt x="1254378" y="0"/>
                </a:moveTo>
                <a:lnTo>
                  <a:pt x="139452" y="0"/>
                </a:lnTo>
                <a:lnTo>
                  <a:pt x="95393" y="7114"/>
                </a:lnTo>
                <a:lnTo>
                  <a:pt x="57114" y="26919"/>
                </a:lnTo>
                <a:lnTo>
                  <a:pt x="26920" y="57113"/>
                </a:lnTo>
                <a:lnTo>
                  <a:pt x="7114" y="95390"/>
                </a:lnTo>
                <a:lnTo>
                  <a:pt x="0" y="139445"/>
                </a:lnTo>
                <a:lnTo>
                  <a:pt x="0" y="1795526"/>
                </a:lnTo>
                <a:lnTo>
                  <a:pt x="7114" y="1839568"/>
                </a:lnTo>
                <a:lnTo>
                  <a:pt x="26920" y="1877813"/>
                </a:lnTo>
                <a:lnTo>
                  <a:pt x="57114" y="1907969"/>
                </a:lnTo>
                <a:lnTo>
                  <a:pt x="95393" y="1927744"/>
                </a:lnTo>
                <a:lnTo>
                  <a:pt x="139452" y="1934844"/>
                </a:lnTo>
                <a:lnTo>
                  <a:pt x="1254378" y="1934844"/>
                </a:lnTo>
                <a:lnTo>
                  <a:pt x="1298434" y="1927744"/>
                </a:lnTo>
                <a:lnTo>
                  <a:pt x="1336711" y="1907969"/>
                </a:lnTo>
                <a:lnTo>
                  <a:pt x="1366905" y="1877813"/>
                </a:lnTo>
                <a:lnTo>
                  <a:pt x="1386710" y="1839568"/>
                </a:lnTo>
                <a:lnTo>
                  <a:pt x="1393824" y="1795526"/>
                </a:lnTo>
                <a:lnTo>
                  <a:pt x="1393824" y="139445"/>
                </a:lnTo>
                <a:lnTo>
                  <a:pt x="1386710" y="95390"/>
                </a:lnTo>
                <a:lnTo>
                  <a:pt x="1366905" y="57113"/>
                </a:lnTo>
                <a:lnTo>
                  <a:pt x="1336711" y="26919"/>
                </a:lnTo>
                <a:lnTo>
                  <a:pt x="1298434" y="7114"/>
                </a:lnTo>
                <a:lnTo>
                  <a:pt x="1254378" y="0"/>
                </a:lnTo>
                <a:close/>
              </a:path>
            </a:pathLst>
          </a:custGeom>
          <a:solidFill>
            <a:srgbClr val="9E82AB"/>
          </a:solidFill>
        </p:spPr>
        <p:txBody>
          <a:bodyPr wrap="square" lIns="0" tIns="0" rIns="0" bIns="0" rtlCol="0"/>
          <a:lstStyle/>
          <a:p>
            <a:endParaRPr/>
          </a:p>
        </p:txBody>
      </p:sp>
      <p:sp>
        <p:nvSpPr>
          <p:cNvPr id="16" name="object 16"/>
          <p:cNvSpPr/>
          <p:nvPr/>
        </p:nvSpPr>
        <p:spPr>
          <a:xfrm>
            <a:off x="5634482" y="1876424"/>
            <a:ext cx="1393825" cy="1934845"/>
          </a:xfrm>
          <a:custGeom>
            <a:avLst/>
            <a:gdLst/>
            <a:ahLst/>
            <a:cxnLst/>
            <a:rect l="l" t="t" r="r" b="b"/>
            <a:pathLst>
              <a:path w="1393825" h="1934845">
                <a:moveTo>
                  <a:pt x="0" y="139445"/>
                </a:moveTo>
                <a:lnTo>
                  <a:pt x="7114" y="95390"/>
                </a:lnTo>
                <a:lnTo>
                  <a:pt x="26920" y="57113"/>
                </a:lnTo>
                <a:lnTo>
                  <a:pt x="57114" y="26919"/>
                </a:lnTo>
                <a:lnTo>
                  <a:pt x="95393" y="7114"/>
                </a:lnTo>
                <a:lnTo>
                  <a:pt x="139452" y="0"/>
                </a:lnTo>
                <a:lnTo>
                  <a:pt x="1254378" y="0"/>
                </a:lnTo>
                <a:lnTo>
                  <a:pt x="1298434" y="7114"/>
                </a:lnTo>
                <a:lnTo>
                  <a:pt x="1336711" y="26919"/>
                </a:lnTo>
                <a:lnTo>
                  <a:pt x="1366905" y="57113"/>
                </a:lnTo>
                <a:lnTo>
                  <a:pt x="1386710" y="95390"/>
                </a:lnTo>
                <a:lnTo>
                  <a:pt x="1393824" y="139445"/>
                </a:lnTo>
                <a:lnTo>
                  <a:pt x="1393824" y="1795526"/>
                </a:lnTo>
                <a:lnTo>
                  <a:pt x="1386710" y="1839568"/>
                </a:lnTo>
                <a:lnTo>
                  <a:pt x="1366905" y="1877813"/>
                </a:lnTo>
                <a:lnTo>
                  <a:pt x="1336711" y="1907969"/>
                </a:lnTo>
                <a:lnTo>
                  <a:pt x="1298434" y="1927744"/>
                </a:lnTo>
                <a:lnTo>
                  <a:pt x="1254378" y="1934844"/>
                </a:lnTo>
                <a:lnTo>
                  <a:pt x="139452" y="1934844"/>
                </a:lnTo>
                <a:lnTo>
                  <a:pt x="95393" y="1927744"/>
                </a:lnTo>
                <a:lnTo>
                  <a:pt x="57114" y="1907969"/>
                </a:lnTo>
                <a:lnTo>
                  <a:pt x="26920" y="1877813"/>
                </a:lnTo>
                <a:lnTo>
                  <a:pt x="7114" y="1839568"/>
                </a:lnTo>
                <a:lnTo>
                  <a:pt x="0" y="1795526"/>
                </a:lnTo>
                <a:lnTo>
                  <a:pt x="0" y="139445"/>
                </a:lnTo>
                <a:close/>
              </a:path>
            </a:pathLst>
          </a:custGeom>
          <a:ln w="25400">
            <a:solidFill>
              <a:srgbClr val="9E82AB"/>
            </a:solidFill>
          </a:ln>
        </p:spPr>
        <p:txBody>
          <a:bodyPr wrap="square" lIns="0" tIns="0" rIns="0" bIns="0" rtlCol="0"/>
          <a:lstStyle/>
          <a:p>
            <a:endParaRPr/>
          </a:p>
        </p:txBody>
      </p:sp>
      <p:sp>
        <p:nvSpPr>
          <p:cNvPr id="17" name="object 17"/>
          <p:cNvSpPr txBox="1"/>
          <p:nvPr/>
        </p:nvSpPr>
        <p:spPr>
          <a:xfrm>
            <a:off x="5775693" y="2904870"/>
            <a:ext cx="1111885" cy="259045"/>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FFFFFF"/>
                </a:solidFill>
                <a:latin typeface="Century Gothic" panose="020B0502020202020204" pitchFamily="34" charset="0"/>
                <a:cs typeface="Arial Black"/>
              </a:rPr>
              <a:t>Источники</a:t>
            </a:r>
            <a:endParaRPr sz="1600" dirty="0">
              <a:latin typeface="Century Gothic" panose="020B0502020202020204" pitchFamily="34" charset="0"/>
              <a:cs typeface="Arial Black"/>
            </a:endParaRPr>
          </a:p>
        </p:txBody>
      </p:sp>
      <p:sp>
        <p:nvSpPr>
          <p:cNvPr id="18" name="object 18"/>
          <p:cNvSpPr/>
          <p:nvPr/>
        </p:nvSpPr>
        <p:spPr>
          <a:xfrm>
            <a:off x="5910071" y="2005570"/>
            <a:ext cx="921270" cy="910602"/>
          </a:xfrm>
          <a:prstGeom prst="rect">
            <a:avLst/>
          </a:prstGeom>
          <a:blipFill>
            <a:blip r:embed="rId4" cstate="print"/>
            <a:stretch>
              <a:fillRect/>
            </a:stretch>
          </a:blipFill>
        </p:spPr>
        <p:txBody>
          <a:bodyPr wrap="square" lIns="0" tIns="0" rIns="0" bIns="0" rtlCol="0"/>
          <a:lstStyle/>
          <a:p>
            <a:endParaRPr/>
          </a:p>
        </p:txBody>
      </p:sp>
      <p:sp>
        <p:nvSpPr>
          <p:cNvPr id="22" name="object 22"/>
          <p:cNvSpPr txBox="1"/>
          <p:nvPr/>
        </p:nvSpPr>
        <p:spPr>
          <a:xfrm>
            <a:off x="3002155" y="2257542"/>
            <a:ext cx="725805" cy="289823"/>
          </a:xfrm>
          <a:prstGeom prst="rect">
            <a:avLst/>
          </a:prstGeom>
        </p:spPr>
        <p:txBody>
          <a:bodyPr vert="horz" wrap="square" lIns="0" tIns="12700" rIns="0" bIns="0" rtlCol="0">
            <a:spAutoFit/>
          </a:bodyPr>
          <a:lstStyle/>
          <a:p>
            <a:pPr marL="12700">
              <a:lnSpc>
                <a:spcPct val="100000"/>
              </a:lnSpc>
              <a:spcBef>
                <a:spcPts val="100"/>
              </a:spcBef>
            </a:pPr>
            <a:r>
              <a:rPr lang="ru-RU" b="1" spc="-40" dirty="0" smtClean="0">
                <a:latin typeface="Century Gothic" panose="020B0502020202020204" pitchFamily="34" charset="0"/>
                <a:cs typeface="Tahoma"/>
              </a:rPr>
              <a:t>3492,3</a:t>
            </a:r>
            <a:endParaRPr b="1" dirty="0">
              <a:latin typeface="Century Gothic" panose="020B0502020202020204" pitchFamily="34" charset="0"/>
              <a:cs typeface="Tahoma"/>
            </a:endParaRPr>
          </a:p>
        </p:txBody>
      </p:sp>
      <p:sp>
        <p:nvSpPr>
          <p:cNvPr id="24" name="object 24"/>
          <p:cNvSpPr txBox="1"/>
          <p:nvPr/>
        </p:nvSpPr>
        <p:spPr>
          <a:xfrm>
            <a:off x="4530482" y="2262397"/>
            <a:ext cx="730885" cy="289823"/>
          </a:xfrm>
          <a:prstGeom prst="rect">
            <a:avLst/>
          </a:prstGeom>
        </p:spPr>
        <p:txBody>
          <a:bodyPr vert="horz" wrap="square" lIns="0" tIns="12700" rIns="0" bIns="0" rtlCol="0">
            <a:spAutoFit/>
          </a:bodyPr>
          <a:lstStyle/>
          <a:p>
            <a:pPr marL="12700">
              <a:lnSpc>
                <a:spcPct val="100000"/>
              </a:lnSpc>
              <a:spcBef>
                <a:spcPts val="100"/>
              </a:spcBef>
            </a:pPr>
            <a:r>
              <a:rPr lang="ru-RU" b="1" dirty="0" smtClean="0">
                <a:latin typeface="Century Gothic" panose="020B0502020202020204" pitchFamily="34" charset="0"/>
                <a:cs typeface="Tahoma"/>
              </a:rPr>
              <a:t>3595,4</a:t>
            </a:r>
            <a:endParaRPr b="1" dirty="0">
              <a:latin typeface="Century Gothic" panose="020B0502020202020204" pitchFamily="34" charset="0"/>
              <a:cs typeface="Tahoma"/>
            </a:endParaRPr>
          </a:p>
        </p:txBody>
      </p:sp>
      <p:sp>
        <p:nvSpPr>
          <p:cNvPr id="26" name="object 26"/>
          <p:cNvSpPr txBox="1"/>
          <p:nvPr/>
        </p:nvSpPr>
        <p:spPr>
          <a:xfrm>
            <a:off x="6092577" y="2257542"/>
            <a:ext cx="558165" cy="289823"/>
          </a:xfrm>
          <a:prstGeom prst="rect">
            <a:avLst/>
          </a:prstGeom>
        </p:spPr>
        <p:txBody>
          <a:bodyPr vert="horz" wrap="square" lIns="0" tIns="12700" rIns="0" bIns="0" rtlCol="0">
            <a:spAutoFit/>
          </a:bodyPr>
          <a:lstStyle/>
          <a:p>
            <a:pPr marL="12700">
              <a:lnSpc>
                <a:spcPct val="100000"/>
              </a:lnSpc>
              <a:spcBef>
                <a:spcPts val="100"/>
              </a:spcBef>
            </a:pPr>
            <a:r>
              <a:rPr lang="ru-RU" b="1" spc="-325" dirty="0" smtClean="0">
                <a:latin typeface="Century Gothic" panose="020B0502020202020204" pitchFamily="34" charset="0"/>
                <a:cs typeface="Tahoma"/>
              </a:rPr>
              <a:t>-103,1</a:t>
            </a:r>
            <a:endParaRPr b="1" dirty="0">
              <a:latin typeface="Century Gothic" panose="020B0502020202020204" pitchFamily="34" charset="0"/>
              <a:cs typeface="Tahoma"/>
            </a:endParaRPr>
          </a:p>
        </p:txBody>
      </p:sp>
      <p:sp>
        <p:nvSpPr>
          <p:cNvPr id="27" name="object 27"/>
          <p:cNvSpPr/>
          <p:nvPr/>
        </p:nvSpPr>
        <p:spPr>
          <a:xfrm>
            <a:off x="2722245" y="1196085"/>
            <a:ext cx="4295394" cy="630174"/>
          </a:xfrm>
          <a:prstGeom prst="rect">
            <a:avLst/>
          </a:prstGeom>
          <a:blipFill>
            <a:blip r:embed="rId5" cstate="print"/>
            <a:stretch>
              <a:fillRect/>
            </a:stretch>
          </a:blipFill>
        </p:spPr>
        <p:txBody>
          <a:bodyPr wrap="square" lIns="0" tIns="0" rIns="0" bIns="0" rtlCol="0"/>
          <a:lstStyle/>
          <a:p>
            <a:endParaRPr/>
          </a:p>
        </p:txBody>
      </p:sp>
      <p:sp>
        <p:nvSpPr>
          <p:cNvPr id="28" name="object 28"/>
          <p:cNvSpPr txBox="1"/>
          <p:nvPr/>
        </p:nvSpPr>
        <p:spPr>
          <a:xfrm>
            <a:off x="1377454" y="209816"/>
            <a:ext cx="6037580" cy="1443344"/>
          </a:xfrm>
          <a:prstGeom prst="rect">
            <a:avLst/>
          </a:prstGeom>
        </p:spPr>
        <p:txBody>
          <a:bodyPr vert="horz" wrap="square" lIns="0" tIns="12065" rIns="0" bIns="0" rtlCol="0">
            <a:spAutoFit/>
          </a:bodyPr>
          <a:lstStyle/>
          <a:p>
            <a:pPr marR="5080" algn="r">
              <a:lnSpc>
                <a:spcPct val="100000"/>
              </a:lnSpc>
              <a:spcBef>
                <a:spcPts val="95"/>
              </a:spcBef>
            </a:pPr>
            <a:r>
              <a:rPr lang="ru-RU" sz="1600" b="1" dirty="0" smtClean="0">
                <a:latin typeface="Century Gothic" panose="020B0502020202020204" pitchFamily="34" charset="0"/>
                <a:cs typeface="Times New Roman"/>
              </a:rPr>
              <a:t>9</a:t>
            </a:r>
            <a:endParaRPr sz="1600" dirty="0">
              <a:latin typeface="Century Gothic" panose="020B0502020202020204" pitchFamily="34" charset="0"/>
              <a:cs typeface="Times New Roman"/>
            </a:endParaRPr>
          </a:p>
          <a:p>
            <a:pPr>
              <a:lnSpc>
                <a:spcPct val="100000"/>
              </a:lnSpc>
              <a:spcBef>
                <a:spcPts val="25"/>
              </a:spcBef>
            </a:pPr>
            <a:endParaRPr sz="1650" dirty="0">
              <a:latin typeface="Times New Roman"/>
              <a:cs typeface="Times New Roman"/>
            </a:endParaRPr>
          </a:p>
          <a:p>
            <a:pPr marL="12700">
              <a:lnSpc>
                <a:spcPct val="100000"/>
              </a:lnSpc>
            </a:pPr>
            <a:r>
              <a:rPr sz="1800" b="1" u="sng" spc="-5" dirty="0">
                <a:solidFill>
                  <a:srgbClr val="964A7B"/>
                </a:solidFill>
                <a:latin typeface="Century Gothic" panose="020B0502020202020204" pitchFamily="34" charset="0"/>
                <a:cs typeface="Franklin Gothic Medium"/>
              </a:rPr>
              <a:t>ОСНОВНЫЕ ПАРАМЕТРЫ МЕСТНОГО</a:t>
            </a:r>
            <a:r>
              <a:rPr sz="1800" b="1" u="sng" spc="-10" dirty="0">
                <a:solidFill>
                  <a:srgbClr val="964A7B"/>
                </a:solidFill>
                <a:latin typeface="Century Gothic" panose="020B0502020202020204" pitchFamily="34" charset="0"/>
                <a:cs typeface="Franklin Gothic Medium"/>
              </a:rPr>
              <a:t> </a:t>
            </a:r>
            <a:r>
              <a:rPr sz="1800" b="1" u="sng" spc="-5" dirty="0">
                <a:solidFill>
                  <a:srgbClr val="964A7B"/>
                </a:solidFill>
                <a:latin typeface="Century Gothic" panose="020B0502020202020204" pitchFamily="34" charset="0"/>
                <a:cs typeface="Franklin Gothic Medium"/>
              </a:rPr>
              <a:t>БЮДЖЕТА</a:t>
            </a:r>
            <a:endParaRPr sz="1800" b="1" dirty="0">
              <a:latin typeface="Century Gothic" panose="020B0502020202020204" pitchFamily="34" charset="0"/>
              <a:cs typeface="Franklin Gothic Medium"/>
            </a:endParaRPr>
          </a:p>
          <a:p>
            <a:pPr>
              <a:lnSpc>
                <a:spcPct val="100000"/>
              </a:lnSpc>
              <a:spcBef>
                <a:spcPts val="5"/>
              </a:spcBef>
            </a:pPr>
            <a:endParaRPr sz="2050" b="1" dirty="0">
              <a:latin typeface="Century Gothic" panose="020B0502020202020204" pitchFamily="34" charset="0"/>
              <a:cs typeface="Times New Roman"/>
            </a:endParaRPr>
          </a:p>
          <a:p>
            <a:pPr marL="944880" algn="ctr">
              <a:lnSpc>
                <a:spcPct val="100000"/>
              </a:lnSpc>
            </a:pPr>
            <a:r>
              <a:rPr lang="ru-RU" sz="1100" b="1" spc="-5" dirty="0" smtClean="0">
                <a:latin typeface="Century Gothic" panose="020B0502020202020204" pitchFamily="34" charset="0"/>
                <a:cs typeface="Franklin Gothic Medium"/>
              </a:rPr>
              <a:t>Бюджет города</a:t>
            </a:r>
            <a:r>
              <a:rPr sz="1100" b="1" spc="-5" dirty="0" smtClean="0">
                <a:latin typeface="Century Gothic" panose="020B0502020202020204" pitchFamily="34" charset="0"/>
                <a:cs typeface="Franklin Gothic Medium"/>
              </a:rPr>
              <a:t> </a:t>
            </a:r>
            <a:r>
              <a:rPr lang="ru-RU" sz="1100" b="1" spc="-5" dirty="0" smtClean="0">
                <a:latin typeface="Century Gothic" panose="020B0502020202020204" pitchFamily="34" charset="0"/>
                <a:cs typeface="Franklin Gothic Medium"/>
              </a:rPr>
              <a:t>Невинномысска</a:t>
            </a:r>
            <a:r>
              <a:rPr sz="1100" b="1" spc="-5" dirty="0" smtClean="0">
                <a:latin typeface="Century Gothic" panose="020B0502020202020204" pitchFamily="34" charset="0"/>
                <a:cs typeface="Franklin Gothic Medium"/>
              </a:rPr>
              <a:t> </a:t>
            </a:r>
            <a:endParaRPr lang="ru-RU" sz="1100" b="1" spc="-5" dirty="0" smtClean="0">
              <a:latin typeface="Century Gothic" panose="020B0502020202020204" pitchFamily="34" charset="0"/>
              <a:cs typeface="Franklin Gothic Medium"/>
            </a:endParaRPr>
          </a:p>
          <a:p>
            <a:pPr marL="944880" algn="ctr">
              <a:lnSpc>
                <a:spcPct val="100000"/>
              </a:lnSpc>
            </a:pPr>
            <a:r>
              <a:rPr lang="ru-RU" sz="1100" b="1" dirty="0" smtClean="0">
                <a:latin typeface="Century Gothic" panose="020B0502020202020204" pitchFamily="34" charset="0"/>
                <a:cs typeface="Franklin Gothic Medium"/>
              </a:rPr>
              <a:t>на</a:t>
            </a:r>
            <a:r>
              <a:rPr sz="1100" b="1" dirty="0" smtClean="0">
                <a:latin typeface="Century Gothic" panose="020B0502020202020204" pitchFamily="34" charset="0"/>
                <a:cs typeface="Franklin Gothic Medium"/>
              </a:rPr>
              <a:t> </a:t>
            </a:r>
            <a:r>
              <a:rPr lang="ru-RU" sz="1100" b="1" spc="-5" dirty="0" smtClean="0">
                <a:latin typeface="Century Gothic" panose="020B0502020202020204" pitchFamily="34" charset="0"/>
                <a:cs typeface="Franklin Gothic Medium"/>
              </a:rPr>
              <a:t>2022</a:t>
            </a:r>
            <a:r>
              <a:rPr sz="1100" b="1" spc="25" dirty="0" smtClean="0">
                <a:latin typeface="Century Gothic" panose="020B0502020202020204" pitchFamily="34" charset="0"/>
                <a:cs typeface="Franklin Gothic Medium"/>
              </a:rPr>
              <a:t> </a:t>
            </a:r>
            <a:r>
              <a:rPr lang="ru-RU" sz="1100" b="1" spc="-5" dirty="0" smtClean="0">
                <a:latin typeface="Century Gothic" panose="020B0502020202020204" pitchFamily="34" charset="0"/>
                <a:cs typeface="Franklin Gothic Medium"/>
              </a:rPr>
              <a:t>год</a:t>
            </a:r>
            <a:r>
              <a:rPr lang="ru-RU" sz="1100" b="1" dirty="0" smtClean="0">
                <a:latin typeface="Century Gothic" panose="020B0502020202020204" pitchFamily="34" charset="0"/>
                <a:cs typeface="Franklin Gothic Medium"/>
              </a:rPr>
              <a:t> </a:t>
            </a:r>
            <a:r>
              <a:rPr sz="1100" b="1" spc="-5" dirty="0" smtClean="0">
                <a:latin typeface="Century Gothic" panose="020B0502020202020204" pitchFamily="34" charset="0"/>
                <a:cs typeface="Franklin Gothic Medium"/>
              </a:rPr>
              <a:t>(</a:t>
            </a:r>
            <a:r>
              <a:rPr lang="ru-RU" sz="1100" b="1" spc="-5" dirty="0" smtClean="0">
                <a:latin typeface="Century Gothic" panose="020B0502020202020204" pitchFamily="34" charset="0"/>
                <a:cs typeface="Franklin Gothic Medium"/>
              </a:rPr>
              <a:t>млн</a:t>
            </a:r>
            <a:r>
              <a:rPr sz="1100" b="1" spc="-5" dirty="0" smtClean="0">
                <a:latin typeface="Century Gothic" panose="020B0502020202020204" pitchFamily="34" charset="0"/>
                <a:cs typeface="Franklin Gothic Medium"/>
              </a:rPr>
              <a:t>.</a:t>
            </a:r>
            <a:r>
              <a:rPr sz="1100" b="1" spc="-90" dirty="0" smtClean="0">
                <a:latin typeface="Century Gothic" panose="020B0502020202020204" pitchFamily="34" charset="0"/>
                <a:cs typeface="Franklin Gothic Medium"/>
              </a:rPr>
              <a:t> </a:t>
            </a:r>
            <a:r>
              <a:rPr sz="1100" b="1" spc="-5" dirty="0">
                <a:latin typeface="Century Gothic" panose="020B0502020202020204" pitchFamily="34" charset="0"/>
                <a:cs typeface="Franklin Gothic Medium"/>
              </a:rPr>
              <a:t>рублей)</a:t>
            </a:r>
            <a:endParaRPr sz="1100" b="1" dirty="0">
              <a:latin typeface="Century Gothic" panose="020B0502020202020204" pitchFamily="34" charset="0"/>
              <a:cs typeface="Franklin Gothic Medium"/>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90mkm6_bvEGpZLHoYNMBC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vfnCLhyb_0iOnUsrvI22n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3864</TotalTime>
  <Words>10287</Words>
  <Application>Microsoft Office PowerPoint</Application>
  <PresentationFormat>Произвольный</PresentationFormat>
  <Paragraphs>2628</Paragraphs>
  <Slides>49</Slides>
  <Notes>2</Notes>
  <HiddenSlides>0</HiddenSlides>
  <MMClips>0</MMClips>
  <ScaleCrop>false</ScaleCrop>
  <HeadingPairs>
    <vt:vector size="6" baseType="variant">
      <vt:variant>
        <vt:lpstr>Использованные шрифты</vt:lpstr>
      </vt:variant>
      <vt:variant>
        <vt:i4>17</vt:i4>
      </vt:variant>
      <vt:variant>
        <vt:lpstr>Тема</vt:lpstr>
      </vt:variant>
      <vt:variant>
        <vt:i4>1</vt:i4>
      </vt:variant>
      <vt:variant>
        <vt:lpstr>Заголовки слайдов</vt:lpstr>
      </vt:variant>
      <vt:variant>
        <vt:i4>49</vt:i4>
      </vt:variant>
    </vt:vector>
  </HeadingPairs>
  <TitlesOfParts>
    <vt:vector size="67" baseType="lpstr">
      <vt:lpstr>Arial</vt:lpstr>
      <vt:lpstr>Arial Black</vt:lpstr>
      <vt:lpstr>Calibri</vt:lpstr>
      <vt:lpstr>Californian FB</vt:lpstr>
      <vt:lpstr>Cambria</vt:lpstr>
      <vt:lpstr>Century Gothic</vt:lpstr>
      <vt:lpstr>Franklin Gothic Book</vt:lpstr>
      <vt:lpstr>Franklin Gothic Demi</vt:lpstr>
      <vt:lpstr>Franklin Gothic Medium</vt:lpstr>
      <vt:lpstr>Montserrat Extra-Bold</vt:lpstr>
      <vt:lpstr>Segoe UI</vt:lpstr>
      <vt:lpstr>Segoe UI Light</vt:lpstr>
      <vt:lpstr>Segoe UI Semibold</vt:lpstr>
      <vt:lpstr>Tahoma</vt:lpstr>
      <vt:lpstr>Times New Roman</vt:lpstr>
      <vt:lpstr>Verdana</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Диденко Екатерина Андреевна</dc:creator>
  <cp:lastModifiedBy>Пользователь Windows</cp:lastModifiedBy>
  <cp:revision>198</cp:revision>
  <cp:lastPrinted>2022-06-06T17:37:22Z</cp:lastPrinted>
  <dcterms:created xsi:type="dcterms:W3CDTF">2022-05-30T17:29:14Z</dcterms:created>
  <dcterms:modified xsi:type="dcterms:W3CDTF">2022-06-09T11:58:49Z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2021-04-26T00:00:00Z</vt:filetime>
  </property>
  <property fmtid="{D5CDD505-2E9C-101B-9397-08002B2CF9AE}" pid="3" name="Creator">
    <vt:lpwstr>Microsoft® Word 2016</vt:lpwstr>
  </property>
  <property fmtid="{D5CDD505-2E9C-101B-9397-08002B2CF9AE}" pid="4" name="LastSaved">
    <vt:filetime>2022-05-30T00:00:00Z</vt:filetime>
  </property>
</Properties>
</file>