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1" r:id="rId3"/>
    <p:sldId id="282" r:id="rId4"/>
    <p:sldId id="283" r:id="rId5"/>
    <p:sldId id="261" r:id="rId6"/>
    <p:sldId id="262" r:id="rId7"/>
    <p:sldId id="263" r:id="rId8"/>
    <p:sldId id="264" r:id="rId9"/>
    <p:sldId id="265" r:id="rId10"/>
    <p:sldId id="266" r:id="rId11"/>
    <p:sldId id="267" r:id="rId12"/>
    <p:sldId id="268" r:id="rId13"/>
    <p:sldId id="270" r:id="rId14"/>
    <p:sldId id="271" r:id="rId15"/>
    <p:sldId id="286" r:id="rId16"/>
    <p:sldId id="285" r:id="rId17"/>
    <p:sldId id="289" r:id="rId18"/>
    <p:sldId id="290" r:id="rId19"/>
    <p:sldId id="277" r:id="rId20"/>
    <p:sldId id="273" r:id="rId21"/>
    <p:sldId id="274" r:id="rId22"/>
    <p:sldId id="276" r:id="rId23"/>
    <p:sldId id="287" r:id="rId24"/>
    <p:sldId id="288" r:id="rId25"/>
    <p:sldId id="278" r:id="rId26"/>
    <p:sldId id="279" r:id="rId27"/>
  </p:sldIdLst>
  <p:sldSz cx="7556500" cy="106934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00A249"/>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232" d="100"/>
          <a:sy n="232" d="100"/>
        </p:scale>
        <p:origin x="-786" y="-11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dLbl>
              <c:idx val="0"/>
              <c:layout>
                <c:manualLayout>
                  <c:x val="0"/>
                  <c:y val="0.2408719653925619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223354980544447E-3"/>
                  <c:y val="0.1947475464876033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9908907579039826E-17"/>
                  <c:y val="0.189622611053719"/>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
                  <c:y val="0.1537480630165289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7223354980544946E-3"/>
                  <c:y val="0.210122352789256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2.7223354980544946E-3"/>
                  <c:y val="0.23062209452479338"/>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9.9817815158079651E-17"/>
                  <c:y val="0.20499741735537191"/>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Лист1!$A$2:$A$8</c:f>
              <c:numCache>
                <c:formatCode>@</c:formatCode>
                <c:ptCount val="7"/>
                <c:pt idx="0">
                  <c:v>2015</c:v>
                </c:pt>
                <c:pt idx="1">
                  <c:v>2016</c:v>
                </c:pt>
                <c:pt idx="2">
                  <c:v>2017</c:v>
                </c:pt>
                <c:pt idx="3">
                  <c:v>2018</c:v>
                </c:pt>
                <c:pt idx="4">
                  <c:v>2019</c:v>
                </c:pt>
                <c:pt idx="5">
                  <c:v>2020</c:v>
                </c:pt>
                <c:pt idx="6">
                  <c:v>2021</c:v>
                </c:pt>
              </c:numCache>
            </c:numRef>
          </c:cat>
          <c:val>
            <c:numRef>
              <c:f>Лист1!$B$2:$B$8</c:f>
              <c:numCache>
                <c:formatCode>0.0</c:formatCode>
                <c:ptCount val="7"/>
                <c:pt idx="0" formatCode="General">
                  <c:v>407.6</c:v>
                </c:pt>
                <c:pt idx="1">
                  <c:v>325</c:v>
                </c:pt>
                <c:pt idx="2">
                  <c:v>325</c:v>
                </c:pt>
                <c:pt idx="3">
                  <c:v>310</c:v>
                </c:pt>
                <c:pt idx="4" formatCode="General">
                  <c:v>417.1</c:v>
                </c:pt>
                <c:pt idx="5" formatCode="General">
                  <c:v>397.2</c:v>
                </c:pt>
                <c:pt idx="6" formatCode="General">
                  <c:v>362.3</c:v>
                </c:pt>
              </c:numCache>
            </c:numRef>
          </c:val>
        </c:ser>
        <c:dLbls>
          <c:dLblPos val="outEnd"/>
          <c:showLegendKey val="0"/>
          <c:showVal val="1"/>
          <c:showCatName val="0"/>
          <c:showSerName val="0"/>
          <c:showPercent val="0"/>
          <c:showBubbleSize val="0"/>
        </c:dLbls>
        <c:gapWidth val="219"/>
        <c:overlap val="-27"/>
        <c:axId val="-964316912"/>
        <c:axId val="-964321264"/>
      </c:barChart>
      <c:catAx>
        <c:axId val="-964316912"/>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964321264"/>
        <c:crosses val="autoZero"/>
        <c:auto val="1"/>
        <c:lblAlgn val="ctr"/>
        <c:lblOffset val="100"/>
        <c:noMultiLvlLbl val="0"/>
      </c:catAx>
      <c:valAx>
        <c:axId val="-96432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64316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98274253428154"/>
          <c:y val="3.5781780747765612E-2"/>
          <c:w val="0.7036208046434772"/>
          <c:h val="0.95950449950005545"/>
        </c:manualLayout>
      </c:layout>
      <c:doughnutChart>
        <c:varyColors val="1"/>
        <c:ser>
          <c:idx val="0"/>
          <c:order val="0"/>
          <c:tx>
            <c:strRef>
              <c:f>Лист1!$B$1</c:f>
              <c:strCache>
                <c:ptCount val="1"/>
                <c:pt idx="0">
                  <c:v>Ряд 1</c:v>
                </c:pt>
              </c:strCache>
            </c:strRef>
          </c:tx>
          <c:spPr>
            <a:solidFill>
              <a:srgbClr val="FFFF00"/>
            </a:solidFill>
            <a:ln>
              <a:solidFill>
                <a:schemeClr val="bg1"/>
              </a:solidFill>
            </a:ln>
            <a:scene3d>
              <a:camera prst="orthographicFront"/>
              <a:lightRig rig="threePt" dir="t"/>
            </a:scene3d>
            <a:sp3d prstMaterial="flat">
              <a:bevelT w="25400" h="330200"/>
              <a:bevelB/>
              <a:contourClr>
                <a:srgbClr val="000000"/>
              </a:contourClr>
            </a:sp3d>
          </c:spPr>
          <c:explosion val="11"/>
          <c:dPt>
            <c:idx val="0"/>
            <c:bubble3D val="0"/>
            <c:spPr>
              <a:solidFill>
                <a:schemeClr val="accent2">
                  <a:lumMod val="60000"/>
                  <a:lumOff val="40000"/>
                </a:schemeClr>
              </a:solidFill>
              <a:ln>
                <a:solidFill>
                  <a:schemeClr val="bg1"/>
                </a:solidFill>
              </a:ln>
              <a:scene3d>
                <a:camera prst="orthographicFront"/>
                <a:lightRig rig="threePt" dir="t"/>
              </a:scene3d>
              <a:sp3d prstMaterial="flat">
                <a:bevelT w="25400" h="330200"/>
                <a:bevelB/>
                <a:contourClr>
                  <a:srgbClr val="000000"/>
                </a:contourClr>
              </a:sp3d>
            </c:spPr>
          </c:dPt>
          <c:dPt>
            <c:idx val="1"/>
            <c:bubble3D val="0"/>
            <c:spPr>
              <a:solidFill>
                <a:schemeClr val="tx2">
                  <a:lumMod val="60000"/>
                  <a:lumOff val="40000"/>
                </a:schemeClr>
              </a:solidFill>
              <a:ln>
                <a:solidFill>
                  <a:schemeClr val="bg1"/>
                </a:solidFill>
              </a:ln>
              <a:scene3d>
                <a:camera prst="orthographicFront"/>
                <a:lightRig rig="threePt" dir="t"/>
              </a:scene3d>
              <a:sp3d prstMaterial="flat">
                <a:bevelT w="25400" h="330200"/>
                <a:bevelB/>
                <a:contourClr>
                  <a:srgbClr val="000000"/>
                </a:contourClr>
              </a:sp3d>
            </c:spPr>
          </c:dPt>
          <c:dLbls>
            <c:dLbl>
              <c:idx val="0"/>
              <c:layout>
                <c:manualLayout>
                  <c:x val="-4.1616957324574953E-2"/>
                  <c:y val="1.3942304282975651E-2"/>
                </c:manualLayout>
              </c:layout>
              <c:showLegendKey val="0"/>
              <c:showVal val="1"/>
              <c:showCatName val="0"/>
              <c:showSerName val="0"/>
              <c:showPercent val="0"/>
              <c:showBubbleSize val="0"/>
              <c:extLst>
                <c:ext xmlns:c15="http://schemas.microsoft.com/office/drawing/2012/chart" uri="{CE6537A1-D6FC-4f65-9D91-7224C49458BB}">
                  <c15:layout>
                    <c:manualLayout>
                      <c:w val="0.13267752925413606"/>
                      <c:h val="0.10183093421526181"/>
                    </c:manualLayout>
                  </c15:layout>
                </c:ext>
              </c:extLst>
            </c:dLbl>
            <c:dLbl>
              <c:idx val="1"/>
              <c:layout>
                <c:manualLayout>
                  <c:x val="8.0365542964686476E-4"/>
                  <c:y val="5.5475514540937187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ru-RU" sz="1600" b="1" i="0" u="none" strike="noStrike" kern="1200" baseline="0" dirty="0" smtClean="0">
                    <a:ln>
                      <a:noFill/>
                    </a:ln>
                    <a:solidFill>
                      <a:schemeClr val="tx1">
                        <a:lumMod val="75000"/>
                        <a:lumOff val="25000"/>
                      </a:schemeClr>
                    </a:solidFill>
                    <a:latin typeface="+mn-lt"/>
                    <a:ea typeface="Tahoma" pitchFamily="34" charset="0"/>
                    <a:cs typeface="Tahoma"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Количество участников от общего числа поселений
</c:v>
                </c:pt>
                <c:pt idx="1">
                  <c:v>Количество победителей от числа участников</c:v>
                </c:pt>
                <c:pt idx="2">
                  <c:v>Категория 3</c:v>
                </c:pt>
              </c:strCache>
            </c:strRef>
          </c:cat>
          <c:val>
            <c:numRef>
              <c:f>Лист1!$B$2:$B$4</c:f>
              <c:numCache>
                <c:formatCode>General</c:formatCode>
                <c:ptCount val="3"/>
                <c:pt idx="0" formatCode="0.0">
                  <c:v>15</c:v>
                </c:pt>
                <c:pt idx="1">
                  <c:v>2.7</c:v>
                </c:pt>
                <c:pt idx="2">
                  <c:v>2.85</c:v>
                </c:pt>
              </c:numCache>
            </c:numRef>
          </c:val>
        </c:ser>
        <c:dLbls>
          <c:showLegendKey val="0"/>
          <c:showVal val="0"/>
          <c:showCatName val="0"/>
          <c:showSerName val="0"/>
          <c:showPercent val="0"/>
          <c:showBubbleSize val="0"/>
          <c:showLeaderLines val="0"/>
        </c:dLbls>
        <c:firstSliceAng val="32"/>
        <c:holeSize val="50"/>
      </c:doughnutChart>
      <c:spPr>
        <a:noFill/>
        <a:ln w="25400">
          <a:noFill/>
        </a:ln>
      </c:spPr>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33874920972575E-2"/>
          <c:y val="3.5781905062435691E-2"/>
          <c:w val="0.77191295649715874"/>
          <c:h val="0.90593592960297897"/>
        </c:manualLayout>
      </c:layout>
      <c:doughnutChart>
        <c:varyColors val="1"/>
        <c:ser>
          <c:idx val="0"/>
          <c:order val="0"/>
          <c:tx>
            <c:strRef>
              <c:f>Лист1!$B$1</c:f>
              <c:strCache>
                <c:ptCount val="1"/>
                <c:pt idx="0">
                  <c:v>Ряд 1</c:v>
                </c:pt>
              </c:strCache>
            </c:strRef>
          </c:tx>
          <c:spPr>
            <a:solidFill>
              <a:srgbClr val="FFFF00"/>
            </a:solidFill>
            <a:ln>
              <a:solidFill>
                <a:schemeClr val="bg1"/>
              </a:solidFill>
            </a:ln>
            <a:scene3d>
              <a:camera prst="orthographicFront"/>
              <a:lightRig rig="threePt" dir="t"/>
            </a:scene3d>
            <a:sp3d prstMaterial="flat">
              <a:bevelT w="25400" h="330200"/>
              <a:bevelB/>
              <a:contourClr>
                <a:srgbClr val="000000"/>
              </a:contourClr>
            </a:sp3d>
          </c:spPr>
          <c:explosion val="10"/>
          <c:dPt>
            <c:idx val="0"/>
            <c:bubble3D val="0"/>
            <c:spPr>
              <a:solidFill>
                <a:schemeClr val="accent2">
                  <a:lumMod val="60000"/>
                  <a:lumOff val="40000"/>
                </a:schemeClr>
              </a:solidFill>
              <a:ln>
                <a:solidFill>
                  <a:schemeClr val="bg1"/>
                </a:solidFill>
              </a:ln>
              <a:scene3d>
                <a:camera prst="orthographicFront"/>
                <a:lightRig rig="threePt" dir="t"/>
              </a:scene3d>
              <a:sp3d prstMaterial="flat">
                <a:bevelT w="25400" h="330200"/>
                <a:bevelB/>
                <a:contourClr>
                  <a:srgbClr val="000000"/>
                </a:contourClr>
              </a:sp3d>
            </c:spPr>
          </c:dPt>
          <c:dPt>
            <c:idx val="1"/>
            <c:bubble3D val="0"/>
            <c:spPr>
              <a:solidFill>
                <a:schemeClr val="tx2">
                  <a:lumMod val="60000"/>
                  <a:lumOff val="40000"/>
                </a:schemeClr>
              </a:solidFill>
              <a:ln>
                <a:solidFill>
                  <a:schemeClr val="bg1"/>
                </a:solidFill>
              </a:ln>
              <a:scene3d>
                <a:camera prst="orthographicFront"/>
                <a:lightRig rig="threePt" dir="t"/>
              </a:scene3d>
              <a:sp3d prstMaterial="flat">
                <a:bevelT w="25400" h="330200"/>
                <a:bevelB/>
                <a:contourClr>
                  <a:srgbClr val="000000"/>
                </a:contourClr>
              </a:sp3d>
            </c:spPr>
          </c:dPt>
          <c:dLbls>
            <c:dLbl>
              <c:idx val="0"/>
              <c:layout>
                <c:manualLayout>
                  <c:x val="-4.1616957324575057E-2"/>
                  <c:y val="1.7694842417036404E-2"/>
                </c:manualLayout>
              </c:layout>
              <c:showLegendKey val="0"/>
              <c:showVal val="1"/>
              <c:showCatName val="0"/>
              <c:showSerName val="0"/>
              <c:showPercent val="0"/>
              <c:showBubbleSize val="0"/>
              <c:extLst>
                <c:ext xmlns:c15="http://schemas.microsoft.com/office/drawing/2012/chart" uri="{CE6537A1-D6FC-4f65-9D91-7224C49458BB}">
                  <c15:layout>
                    <c:manualLayout>
                      <c:w val="0.13267752925413606"/>
                      <c:h val="0.10183093421526181"/>
                    </c:manualLayout>
                  </c15:layout>
                </c:ext>
              </c:extLst>
            </c:dLbl>
            <c:dLbl>
              <c:idx val="1"/>
              <c:layout>
                <c:manualLayout>
                  <c:x val="8.0365542964686476E-4"/>
                  <c:y val="5.5475514540937187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ru-RU" sz="1600" b="1" i="0" u="none" strike="noStrike" kern="1200" baseline="0" dirty="0" smtClean="0">
                    <a:ln>
                      <a:noFill/>
                    </a:ln>
                    <a:solidFill>
                      <a:schemeClr val="tx1">
                        <a:lumMod val="75000"/>
                        <a:lumOff val="25000"/>
                      </a:schemeClr>
                    </a:solidFill>
                    <a:latin typeface="+mn-lt"/>
                    <a:ea typeface="Tahoma" pitchFamily="34" charset="0"/>
                    <a:cs typeface="Tahoma"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Лист1!$A$2:$A$4</c:f>
              <c:strCache>
                <c:ptCount val="3"/>
                <c:pt idx="0">
                  <c:v>Количество участников от общего числа поселений
</c:v>
                </c:pt>
                <c:pt idx="1">
                  <c:v>Количество победителей от числа участников</c:v>
                </c:pt>
                <c:pt idx="2">
                  <c:v>Категория 3</c:v>
                </c:pt>
              </c:strCache>
            </c:strRef>
          </c:cat>
          <c:val>
            <c:numRef>
              <c:f>Лист1!$B$2:$B$4</c:f>
              <c:numCache>
                <c:formatCode>General</c:formatCode>
                <c:ptCount val="3"/>
                <c:pt idx="0" formatCode="0.0">
                  <c:v>15</c:v>
                </c:pt>
                <c:pt idx="1">
                  <c:v>2.1</c:v>
                </c:pt>
                <c:pt idx="2">
                  <c:v>6.4</c:v>
                </c:pt>
              </c:numCache>
            </c:numRef>
          </c:val>
        </c:ser>
        <c:dLbls>
          <c:showLegendKey val="0"/>
          <c:showVal val="0"/>
          <c:showCatName val="0"/>
          <c:showSerName val="0"/>
          <c:showPercent val="0"/>
          <c:showBubbleSize val="0"/>
          <c:showLeaderLines val="0"/>
        </c:dLbls>
        <c:firstSliceAng val="50"/>
        <c:holeSize val="50"/>
      </c:doughnutChart>
      <c:spPr>
        <a:noFill/>
        <a:ln w="25400">
          <a:noFill/>
        </a:ln>
      </c:spPr>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4.8589870222752775E-2"/>
          <c:y val="9.3594270523888967E-2"/>
          <c:w val="0.94589864794564271"/>
          <c:h val="0.8865281824807989"/>
        </c:manualLayout>
      </c:layout>
      <c:doughnutChart>
        <c:varyColors val="1"/>
        <c:ser>
          <c:idx val="0"/>
          <c:order val="0"/>
          <c:tx>
            <c:strRef>
              <c:f>Лист1!$B$1</c:f>
              <c:strCache>
                <c:ptCount val="1"/>
                <c:pt idx="0">
                  <c:v>Расходы краевого бюджета</c:v>
                </c:pt>
              </c:strCache>
            </c:strRef>
          </c:tx>
          <c:spPr>
            <a:scene3d>
              <a:camera prst="orthographicFront"/>
              <a:lightRig rig="contrasting" dir="t"/>
            </a:scene3d>
            <a:sp3d prstMaterial="flat">
              <a:bevelT w="203200" h="203200"/>
            </a:sp3d>
          </c:spPr>
          <c:explosion val="23"/>
          <c:dPt>
            <c:idx val="0"/>
            <c:bubble3D val="0"/>
            <c:spPr>
              <a:solidFill>
                <a:srgbClr val="EEBB2A"/>
              </a:solidFill>
              <a:scene3d>
                <a:camera prst="orthographicFront"/>
                <a:lightRig rig="contrasting" dir="t"/>
              </a:scene3d>
              <a:sp3d prstMaterial="flat">
                <a:bevelT w="203200" h="203200"/>
              </a:sp3d>
            </c:spPr>
          </c:dPt>
          <c:dPt>
            <c:idx val="1"/>
            <c:bubble3D val="0"/>
            <c:spPr>
              <a:solidFill>
                <a:srgbClr val="83AEE1"/>
              </a:solidFill>
              <a:scene3d>
                <a:camera prst="orthographicFront"/>
                <a:lightRig rig="contrasting" dir="t"/>
              </a:scene3d>
              <a:sp3d prstMaterial="flat">
                <a:bevelT w="203200" h="203200"/>
              </a:sp3d>
            </c:spPr>
          </c:dPt>
          <c:dPt>
            <c:idx val="2"/>
            <c:bubble3D val="0"/>
            <c:spPr>
              <a:solidFill>
                <a:srgbClr val="7DBD63"/>
              </a:solidFill>
              <a:scene3d>
                <a:camera prst="orthographicFront"/>
                <a:lightRig rig="contrasting" dir="t"/>
              </a:scene3d>
              <a:sp3d prstMaterial="flat">
                <a:bevelT w="203200" h="203200"/>
              </a:sp3d>
            </c:spPr>
          </c:dPt>
          <c:dPt>
            <c:idx val="3"/>
            <c:bubble3D val="0"/>
            <c:spPr>
              <a:solidFill>
                <a:schemeClr val="accent2">
                  <a:lumMod val="40000"/>
                  <a:lumOff val="60000"/>
                </a:schemeClr>
              </a:solidFill>
              <a:scene3d>
                <a:camera prst="orthographicFront"/>
                <a:lightRig rig="contrasting" dir="t"/>
              </a:scene3d>
              <a:sp3d prstMaterial="flat">
                <a:bevelT w="203200" h="203200"/>
              </a:sp3d>
            </c:spPr>
          </c:dPt>
          <c:dPt>
            <c:idx val="4"/>
            <c:bubble3D val="0"/>
            <c:spPr>
              <a:solidFill>
                <a:srgbClr val="83AEE1"/>
              </a:solidFill>
              <a:scene3d>
                <a:camera prst="orthographicFront"/>
                <a:lightRig rig="contrasting" dir="t"/>
              </a:scene3d>
              <a:sp3d prstMaterial="flat">
                <a:bevelT w="203200" h="203200"/>
              </a:sp3d>
            </c:spPr>
          </c:dPt>
          <c:dPt>
            <c:idx val="5"/>
            <c:bubble3D val="0"/>
          </c:dPt>
          <c:dPt>
            <c:idx val="6"/>
            <c:bubble3D val="0"/>
            <c:spPr>
              <a:solidFill>
                <a:srgbClr val="604900"/>
              </a:solidFill>
              <a:scene3d>
                <a:camera prst="orthographicFront"/>
                <a:lightRig rig="contrasting" dir="t"/>
              </a:scene3d>
              <a:sp3d prstMaterial="flat">
                <a:bevelT w="203200" h="203200"/>
              </a:sp3d>
            </c:spPr>
          </c:dPt>
          <c:dPt>
            <c:idx val="7"/>
            <c:bubble3D val="0"/>
            <c:spPr>
              <a:solidFill>
                <a:schemeClr val="accent1">
                  <a:lumMod val="50000"/>
                </a:schemeClr>
              </a:solidFill>
              <a:scene3d>
                <a:camera prst="orthographicFront"/>
                <a:lightRig rig="contrasting" dir="t"/>
              </a:scene3d>
              <a:sp3d prstMaterial="flat">
                <a:bevelT w="203200" h="203200"/>
              </a:sp3d>
            </c:spPr>
          </c:dPt>
          <c:cat>
            <c:strRef>
              <c:f>Лист1!$A$2:$A$5</c:f>
              <c:strCache>
                <c:ptCount val="4"/>
                <c:pt idx="0">
                  <c:v>Развитие социального предпринимательства, центров молодежного инновационного творчества</c:v>
                </c:pt>
                <c:pt idx="1">
                  <c:v>Развитие кооперации </c:v>
                </c:pt>
                <c:pt idx="2">
                  <c:v>Приобретение оборудования, 
уплата первого взноса (аванса) при заключении договора лизинга оборудования
</c:v>
                </c:pt>
                <c:pt idx="3">
                  <c:v>Развитие инфраструктуры поддержки субъектов МСП </c:v>
                </c:pt>
              </c:strCache>
            </c:strRef>
          </c:cat>
          <c:val>
            <c:numRef>
              <c:f>Лист1!$B$2:$B$5</c:f>
              <c:numCache>
                <c:formatCode>#,##0.0</c:formatCode>
                <c:ptCount val="4"/>
                <c:pt idx="0">
                  <c:v>64.8</c:v>
                </c:pt>
                <c:pt idx="1">
                  <c:v>30</c:v>
                </c:pt>
                <c:pt idx="2">
                  <c:v>244.4</c:v>
                </c:pt>
                <c:pt idx="3">
                  <c:v>218.1</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microsoft.com/office/2007/relationships/hdphoto" Target="../media/hdphoto5.wdp"/><Relationship Id="rId1" Type="http://schemas.openxmlformats.org/officeDocument/2006/relationships/image" Target="../media/image124.png"/></Relationships>
</file>

<file path=ppt/drawings/drawing1.xml><?xml version="1.0" encoding="utf-8"?>
<c:userShapes xmlns:c="http://schemas.openxmlformats.org/drawingml/2006/chart">
  <cdr:relSizeAnchor xmlns:cdr="http://schemas.openxmlformats.org/drawingml/2006/chartDrawing">
    <cdr:from>
      <cdr:x>0.25217</cdr:x>
      <cdr:y>0.38679</cdr:y>
    </cdr:from>
    <cdr:to>
      <cdr:x>0.41739</cdr:x>
      <cdr:y>0.59507</cdr:y>
    </cdr:to>
    <cdr:sp macro="" textlink="">
      <cdr:nvSpPr>
        <cdr:cNvPr id="2" name="TextBox 1"/>
        <cdr:cNvSpPr txBox="1"/>
      </cdr:nvSpPr>
      <cdr:spPr>
        <a:xfrm xmlns:a="http://schemas.openxmlformats.org/drawingml/2006/main">
          <a:off x="2088232" y="1872208"/>
          <a:ext cx="1368152" cy="1008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0.5294</cdr:x>
      <cdr:y>0</cdr:y>
    </cdr:from>
    <cdr:to>
      <cdr:x>0.69264</cdr:x>
      <cdr:y>0.21558</cdr:y>
    </cdr:to>
    <cdr:grpSp>
      <cdr:nvGrpSpPr>
        <cdr:cNvPr id="3" name="Группа 2"/>
        <cdr:cNvGrpSpPr>
          <a:grpSpLocks xmlns:a="http://schemas.openxmlformats.org/drawingml/2006/main" noChangeAspect="1"/>
        </cdr:cNvGrpSpPr>
      </cdr:nvGrpSpPr>
      <cdr:grpSpPr>
        <a:xfrm xmlns:a="http://schemas.openxmlformats.org/drawingml/2006/main">
          <a:off x="1794209" y="0"/>
          <a:ext cx="553243" cy="389885"/>
          <a:chOff x="14123506" y="3220958"/>
          <a:chExt cx="864951" cy="864951"/>
        </a:xfrm>
      </cdr:grpSpPr>
      <cdr:sp macro="" textlink="">
        <cdr:nvSpPr>
          <cdr:cNvPr id="4" name="Овал 3"/>
          <cdr:cNvSpPr/>
        </cdr:nvSpPr>
        <cdr:spPr>
          <a:xfrm xmlns:a="http://schemas.openxmlformats.org/drawingml/2006/main">
            <a:off x="14187924" y="3306992"/>
            <a:ext cx="704115" cy="704115"/>
          </a:xfrm>
          <a:prstGeom xmlns:a="http://schemas.openxmlformats.org/drawingml/2006/main" prst="ellipse">
            <a:avLst/>
          </a:prstGeom>
          <a:solidFill xmlns:a="http://schemas.openxmlformats.org/drawingml/2006/main">
            <a:srgbClr val="EEBB2A"/>
          </a:solidFill>
          <a:ln xmlns:a="http://schemas.openxmlformats.org/drawingml/2006/main" w="34925">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ru-RU"/>
          </a:p>
        </cdr:txBody>
      </cdr:sp>
      <cdr:pic>
        <cdr:nvPicPr>
          <cdr:cNvPr id="5" name="Picture 49" descr="Картинки по запросу people icon"/>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biLevel thresh="75000"/>
            <a:extLst>
              <a:ext uri="{BEBA8EAE-BF5A-486C-A8C5-ECC9F3942E4B}">
                <a14:imgProps xmlns:a14="http://schemas.microsoft.com/office/drawing/2010/main">
                  <a14:imgLayer r:embed="rId2">
                    <a14:imgEffect>
                      <a14:brightnessContrast contrast="-68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123506" y="3220958"/>
            <a:ext cx="864951" cy="86495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F178B9E3-4C80-40A1-8EF4-DD15994581BB}" type="datetimeFigureOut">
              <a:rPr lang="ru-RU" smtClean="0"/>
              <a:t>17.06.2019</a:t>
            </a:fld>
            <a:endParaRPr lang="ru-RU"/>
          </a:p>
        </p:txBody>
      </p:sp>
      <p:sp>
        <p:nvSpPr>
          <p:cNvPr id="4" name="Образ слайда 3"/>
          <p:cNvSpPr>
            <a:spLocks noGrp="1" noRot="1" noChangeAspect="1"/>
          </p:cNvSpPr>
          <p:nvPr>
            <p:ph type="sldImg" idx="2"/>
          </p:nvPr>
        </p:nvSpPr>
        <p:spPr>
          <a:xfrm>
            <a:off x="2195513" y="1243013"/>
            <a:ext cx="23701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5D354CA3-146C-4401-A16A-5C5871DD30BC}" type="slidenum">
              <a:rPr lang="ru-RU" smtClean="0"/>
              <a:t>‹#›</a:t>
            </a:fld>
            <a:endParaRPr lang="ru-RU"/>
          </a:p>
        </p:txBody>
      </p:sp>
    </p:spTree>
    <p:extLst>
      <p:ext uri="{BB962C8B-B14F-4D97-AF65-F5344CB8AC3E}">
        <p14:creationId xmlns:p14="http://schemas.microsoft.com/office/powerpoint/2010/main" val="32144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D354CA3-146C-4401-A16A-5C5871DD30BC}" type="slidenum">
              <a:rPr lang="ru-RU" smtClean="0"/>
              <a:t>18</a:t>
            </a:fld>
            <a:endParaRPr lang="ru-RU"/>
          </a:p>
        </p:txBody>
      </p:sp>
    </p:spTree>
    <p:extLst>
      <p:ext uri="{BB962C8B-B14F-4D97-AF65-F5344CB8AC3E}">
        <p14:creationId xmlns:p14="http://schemas.microsoft.com/office/powerpoint/2010/main" val="323683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4954"/>
            <a:ext cx="642302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3475" y="5988304"/>
            <a:ext cx="528955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18" name="bk object 18"/>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600" b="0" i="0">
                <a:solidFill>
                  <a:srgbClr val="00669B"/>
                </a:solidFill>
                <a:latin typeface="Bookman Old Style"/>
                <a:cs typeface="Bookman Old Styl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0" i="0">
                <a:solidFill>
                  <a:srgbClr val="00669B"/>
                </a:solidFill>
                <a:latin typeface="Bookman Old Style"/>
                <a:cs typeface="Bookman Old Style"/>
              </a:defRPr>
            </a:lvl1pPr>
          </a:lstStyle>
          <a:p>
            <a:endParaRPr/>
          </a:p>
        </p:txBody>
      </p:sp>
      <p:sp>
        <p:nvSpPr>
          <p:cNvPr id="3" name="Holder 3"/>
          <p:cNvSpPr>
            <a:spLocks noGrp="1"/>
          </p:cNvSpPr>
          <p:nvPr>
            <p:ph sz="half" idx="2"/>
          </p:nvPr>
        </p:nvSpPr>
        <p:spPr>
          <a:xfrm>
            <a:off x="377825" y="2459482"/>
            <a:ext cx="3287077"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59482"/>
            <a:ext cx="3287077"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0" i="0">
                <a:solidFill>
                  <a:srgbClr val="00669B"/>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7110" y="3219070"/>
            <a:ext cx="4322279" cy="1853564"/>
          </a:xfrm>
          <a:prstGeom prst="rect">
            <a:avLst/>
          </a:prstGeom>
        </p:spPr>
        <p:txBody>
          <a:bodyPr wrap="square" lIns="0" tIns="0" rIns="0" bIns="0">
            <a:spAutoFit/>
          </a:bodyPr>
          <a:lstStyle>
            <a:lvl1pPr>
              <a:defRPr sz="5600" b="0" i="0">
                <a:solidFill>
                  <a:srgbClr val="00669B"/>
                </a:solidFill>
                <a:latin typeface="Bookman Old Style"/>
                <a:cs typeface="Bookman Old Style"/>
              </a:defRPr>
            </a:lvl1pPr>
          </a:lstStyle>
          <a:p>
            <a:endParaRPr/>
          </a:p>
        </p:txBody>
      </p:sp>
      <p:sp>
        <p:nvSpPr>
          <p:cNvPr id="3" name="Holder 3"/>
          <p:cNvSpPr>
            <a:spLocks noGrp="1"/>
          </p:cNvSpPr>
          <p:nvPr>
            <p:ph type="body" idx="1"/>
          </p:nvPr>
        </p:nvSpPr>
        <p:spPr>
          <a:xfrm>
            <a:off x="377825" y="2459482"/>
            <a:ext cx="680085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9210" y="9944862"/>
            <a:ext cx="2418080"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44862"/>
            <a:ext cx="173799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6/17/2019</a:t>
            </a:fld>
            <a:endParaRPr lang="en-US"/>
          </a:p>
        </p:txBody>
      </p:sp>
      <p:sp>
        <p:nvSpPr>
          <p:cNvPr id="6" name="Holder 6"/>
          <p:cNvSpPr>
            <a:spLocks noGrp="1"/>
          </p:cNvSpPr>
          <p:nvPr>
            <p:ph type="sldNum" sz="quarter" idx="7"/>
          </p:nvPr>
        </p:nvSpPr>
        <p:spPr>
          <a:xfrm>
            <a:off x="5440680" y="9944862"/>
            <a:ext cx="173799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4.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1.png"/><Relationship Id="rId4" Type="http://schemas.openxmlformats.org/officeDocument/2006/relationships/image" Target="../media/image78.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65.png"/><Relationship Id="rId10"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65.png"/><Relationship Id="rId12"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89.png"/><Relationship Id="rId4" Type="http://schemas.openxmlformats.org/officeDocument/2006/relationships/image" Target="../media/image4.pn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96.jpe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92.png"/><Relationship Id="rId11" Type="http://schemas.microsoft.com/office/2007/relationships/hdphoto" Target="../media/hdphoto1.wdp"/><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8.png"/><Relationship Id="rId18" Type="http://schemas.openxmlformats.org/officeDocument/2006/relationships/image" Target="../media/image100.png"/><Relationship Id="rId3" Type="http://schemas.openxmlformats.org/officeDocument/2006/relationships/tags" Target="../tags/tag3.xml"/><Relationship Id="rId21" Type="http://schemas.openxmlformats.org/officeDocument/2006/relationships/image" Target="../media/image101.png"/><Relationship Id="rId7" Type="http://schemas.openxmlformats.org/officeDocument/2006/relationships/image" Target="../media/image3.png"/><Relationship Id="rId12" Type="http://schemas.openxmlformats.org/officeDocument/2006/relationships/image" Target="../media/image10.png"/><Relationship Id="rId17" Type="http://schemas.openxmlformats.org/officeDocument/2006/relationships/image" Target="../media/image99.png"/><Relationship Id="rId2" Type="http://schemas.openxmlformats.org/officeDocument/2006/relationships/tags" Target="../tags/tag2.xml"/><Relationship Id="rId16" Type="http://schemas.openxmlformats.org/officeDocument/2006/relationships/image" Target="../media/image28.png"/><Relationship Id="rId20" Type="http://schemas.openxmlformats.org/officeDocument/2006/relationships/chart" Target="../charts/chart3.xml"/><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97.png"/><Relationship Id="rId5" Type="http://schemas.openxmlformats.org/officeDocument/2006/relationships/slideLayout" Target="../slideLayouts/slideLayout5.xml"/><Relationship Id="rId15" Type="http://schemas.openxmlformats.org/officeDocument/2006/relationships/image" Target="../media/image42.png"/><Relationship Id="rId10" Type="http://schemas.openxmlformats.org/officeDocument/2006/relationships/image" Target="../media/image7.png"/><Relationship Id="rId19" Type="http://schemas.openxmlformats.org/officeDocument/2006/relationships/chart" Target="../charts/chart2.xml"/><Relationship Id="rId4" Type="http://schemas.openxmlformats.org/officeDocument/2006/relationships/tags" Target="../tags/tag4.xml"/><Relationship Id="rId9" Type="http://schemas.openxmlformats.org/officeDocument/2006/relationships/image" Target="../media/image5.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3.png"/><Relationship Id="rId18" Type="http://schemas.openxmlformats.org/officeDocument/2006/relationships/image" Target="../media/image106.png"/><Relationship Id="rId3" Type="http://schemas.openxmlformats.org/officeDocument/2006/relationships/image" Target="../media/image3.png"/><Relationship Id="rId21" Type="http://schemas.microsoft.com/office/2007/relationships/hdphoto" Target="../media/hdphoto4.wdp"/><Relationship Id="rId7" Type="http://schemas.openxmlformats.org/officeDocument/2006/relationships/image" Target="../media/image97.png"/><Relationship Id="rId12" Type="http://schemas.openxmlformats.org/officeDocument/2006/relationships/image" Target="../media/image102.png"/><Relationship Id="rId17"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5.png"/><Relationship Id="rId15" Type="http://schemas.openxmlformats.org/officeDocument/2006/relationships/image" Target="../media/image104.jpeg"/><Relationship Id="rId10" Type="http://schemas.openxmlformats.org/officeDocument/2006/relationships/image" Target="../media/image14.png"/><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98.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97.png"/><Relationship Id="rId12"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8.jpe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98.png"/><Relationship Id="rId4" Type="http://schemas.openxmlformats.org/officeDocument/2006/relationships/image" Target="../media/image3.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3.jpg"/><Relationship Id="rId3" Type="http://schemas.openxmlformats.org/officeDocument/2006/relationships/image" Target="../media/image40.png"/><Relationship Id="rId7" Type="http://schemas.openxmlformats.org/officeDocument/2006/relationships/image" Target="../media/image71.png"/><Relationship Id="rId12"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10.png"/><Relationship Id="rId11" Type="http://schemas.openxmlformats.org/officeDocument/2006/relationships/image" Target="../media/image112.png"/><Relationship Id="rId5" Type="http://schemas.openxmlformats.org/officeDocument/2006/relationships/image" Target="../media/image109.png"/><Relationship Id="rId15" Type="http://schemas.openxmlformats.org/officeDocument/2006/relationships/image" Target="../media/image115.jpeg"/><Relationship Id="rId10" Type="http://schemas.openxmlformats.org/officeDocument/2006/relationships/image" Target="../media/image63.png"/><Relationship Id="rId4" Type="http://schemas.openxmlformats.org/officeDocument/2006/relationships/image" Target="../media/image41.png"/><Relationship Id="rId9" Type="http://schemas.openxmlformats.org/officeDocument/2006/relationships/image" Target="../media/image111.png"/><Relationship Id="rId14" Type="http://schemas.openxmlformats.org/officeDocument/2006/relationships/image" Target="../media/image114.jpe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120.png"/><Relationship Id="rId5" Type="http://schemas.openxmlformats.org/officeDocument/2006/relationships/image" Target="../media/image71.png"/><Relationship Id="rId10"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42.png"/><Relationship Id="rId14" Type="http://schemas.openxmlformats.org/officeDocument/2006/relationships/image" Target="../media/image122.jp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65.png"/><Relationship Id="rId12" Type="http://schemas.openxmlformats.org/officeDocument/2006/relationships/chart" Target="../charts/chart4.xml"/><Relationship Id="rId2" Type="http://schemas.openxmlformats.org/officeDocument/2006/relationships/slideLayout" Target="../slideLayouts/slideLayout5.xml"/><Relationship Id="rId16" Type="http://schemas.openxmlformats.org/officeDocument/2006/relationships/image" Target="../media/image127.png"/><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123.png"/><Relationship Id="rId4" Type="http://schemas.openxmlformats.org/officeDocument/2006/relationships/image" Target="../media/image3.png"/><Relationship Id="rId9" Type="http://schemas.openxmlformats.org/officeDocument/2006/relationships/image" Target="../media/image42.png"/><Relationship Id="rId14"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1.jpeg"/><Relationship Id="rId18" Type="http://schemas.openxmlformats.org/officeDocument/2006/relationships/image" Target="../media/image136.emf"/><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0.png"/><Relationship Id="rId17" Type="http://schemas.openxmlformats.org/officeDocument/2006/relationships/image" Target="../media/image135.emf"/><Relationship Id="rId2" Type="http://schemas.openxmlformats.org/officeDocument/2006/relationships/image" Target="../media/image1.png"/><Relationship Id="rId16"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28.png"/><Relationship Id="rId5" Type="http://schemas.openxmlformats.org/officeDocument/2006/relationships/image" Target="../media/image7.png"/><Relationship Id="rId15" Type="http://schemas.openxmlformats.org/officeDocument/2006/relationships/image" Target="../media/image133.jpeg"/><Relationship Id="rId10" Type="http://schemas.openxmlformats.org/officeDocument/2006/relationships/image" Target="../media/image129.png"/><Relationship Id="rId19" Type="http://schemas.openxmlformats.org/officeDocument/2006/relationships/image" Target="../media/image137.emf"/><Relationship Id="rId4" Type="http://schemas.openxmlformats.org/officeDocument/2006/relationships/image" Target="../media/image4.png"/><Relationship Id="rId9" Type="http://schemas.openxmlformats.org/officeDocument/2006/relationships/image" Target="../media/image128.png"/><Relationship Id="rId14" Type="http://schemas.openxmlformats.org/officeDocument/2006/relationships/image" Target="../media/image132.jpe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117.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71.png"/><Relationship Id="rId4" Type="http://schemas.openxmlformats.org/officeDocument/2006/relationships/image" Target="../media/image116.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117.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71.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8.png"/><Relationship Id="rId18" Type="http://schemas.openxmlformats.org/officeDocument/2006/relationships/image" Target="../media/image18.png"/><Relationship Id="rId26" Type="http://schemas.openxmlformats.org/officeDocument/2006/relationships/image" Target="../media/image147.png"/><Relationship Id="rId3" Type="http://schemas.openxmlformats.org/officeDocument/2006/relationships/image" Target="../media/image2.png"/><Relationship Id="rId21" Type="http://schemas.openxmlformats.org/officeDocument/2006/relationships/image" Target="../media/image14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7.png"/><Relationship Id="rId25" Type="http://schemas.openxmlformats.org/officeDocument/2006/relationships/image" Target="../media/image146.png"/><Relationship Id="rId2" Type="http://schemas.openxmlformats.org/officeDocument/2006/relationships/image" Target="../media/image1.png"/><Relationship Id="rId16" Type="http://schemas.openxmlformats.org/officeDocument/2006/relationships/image" Target="../media/image139.png"/><Relationship Id="rId20"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45.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144.png"/><Relationship Id="rId28" Type="http://schemas.openxmlformats.org/officeDocument/2006/relationships/image" Target="../media/image28.png"/><Relationship Id="rId10" Type="http://schemas.openxmlformats.org/officeDocument/2006/relationships/image" Target="../media/image65.png"/><Relationship Id="rId19" Type="http://schemas.openxmlformats.org/officeDocument/2006/relationships/image" Target="../media/image140.png"/><Relationship Id="rId4" Type="http://schemas.openxmlformats.org/officeDocument/2006/relationships/image" Target="../media/image3.png"/><Relationship Id="rId9" Type="http://schemas.openxmlformats.org/officeDocument/2006/relationships/image" Target="../media/image86.png"/><Relationship Id="rId14" Type="http://schemas.openxmlformats.org/officeDocument/2006/relationships/image" Target="../media/image13.png"/><Relationship Id="rId22" Type="http://schemas.openxmlformats.org/officeDocument/2006/relationships/image" Target="../media/image143.png"/><Relationship Id="rId27" Type="http://schemas.openxmlformats.org/officeDocument/2006/relationships/image" Target="../media/image148.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53.png"/><Relationship Id="rId18" Type="http://schemas.openxmlformats.org/officeDocument/2006/relationships/image" Target="../media/image18.png"/><Relationship Id="rId26" Type="http://schemas.openxmlformats.org/officeDocument/2006/relationships/hyperlink" Target="mailto:finnev@nross.ru" TargetMode="External"/><Relationship Id="rId3" Type="http://schemas.openxmlformats.org/officeDocument/2006/relationships/image" Target="../media/image41.png"/><Relationship Id="rId21" Type="http://schemas.openxmlformats.org/officeDocument/2006/relationships/image" Target="../media/image158.png"/><Relationship Id="rId7" Type="http://schemas.openxmlformats.org/officeDocument/2006/relationships/image" Target="../media/image109.png"/><Relationship Id="rId12" Type="http://schemas.openxmlformats.org/officeDocument/2006/relationships/image" Target="../media/image152.png"/><Relationship Id="rId17" Type="http://schemas.openxmlformats.org/officeDocument/2006/relationships/image" Target="../media/image155.png"/><Relationship Id="rId25" Type="http://schemas.openxmlformats.org/officeDocument/2006/relationships/image" Target="../media/image162.png"/><Relationship Id="rId2" Type="http://schemas.openxmlformats.org/officeDocument/2006/relationships/image" Target="../media/image40.png"/><Relationship Id="rId16" Type="http://schemas.openxmlformats.org/officeDocument/2006/relationships/image" Target="../media/image16.png"/><Relationship Id="rId20" Type="http://schemas.openxmlformats.org/officeDocument/2006/relationships/image" Target="../media/image157.png"/><Relationship Id="rId1" Type="http://schemas.openxmlformats.org/officeDocument/2006/relationships/slideLayout" Target="../slideLayouts/slideLayout5.xml"/><Relationship Id="rId6" Type="http://schemas.openxmlformats.org/officeDocument/2006/relationships/image" Target="../media/image150.png"/><Relationship Id="rId11" Type="http://schemas.openxmlformats.org/officeDocument/2006/relationships/image" Target="../media/image62.png"/><Relationship Id="rId24" Type="http://schemas.openxmlformats.org/officeDocument/2006/relationships/image" Target="../media/image161.png"/><Relationship Id="rId5" Type="http://schemas.openxmlformats.org/officeDocument/2006/relationships/image" Target="../media/image90.png"/><Relationship Id="rId15" Type="http://schemas.openxmlformats.org/officeDocument/2006/relationships/image" Target="../media/image154.png"/><Relationship Id="rId23" Type="http://schemas.openxmlformats.org/officeDocument/2006/relationships/image" Target="../media/image160.png"/><Relationship Id="rId28" Type="http://schemas.openxmlformats.org/officeDocument/2006/relationships/image" Target="../media/image163.jpeg"/><Relationship Id="rId10" Type="http://schemas.openxmlformats.org/officeDocument/2006/relationships/image" Target="../media/image71.png"/><Relationship Id="rId19" Type="http://schemas.openxmlformats.org/officeDocument/2006/relationships/image" Target="../media/image156.png"/><Relationship Id="rId4" Type="http://schemas.openxmlformats.org/officeDocument/2006/relationships/image" Target="../media/image149.png"/><Relationship Id="rId9" Type="http://schemas.openxmlformats.org/officeDocument/2006/relationships/image" Target="../media/image151.png"/><Relationship Id="rId14" Type="http://schemas.openxmlformats.org/officeDocument/2006/relationships/image" Target="../media/image63.png"/><Relationship Id="rId22" Type="http://schemas.openxmlformats.org/officeDocument/2006/relationships/image" Target="../media/image159.pn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28.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45.png"/><Relationship Id="rId10"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0.jpe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image" Target="../media/image72.png"/><Relationship Id="rId12"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70593" y="10484413"/>
            <a:ext cx="133985" cy="127000"/>
          </a:xfrm>
          <a:prstGeom prst="rect">
            <a:avLst/>
          </a:prstGeom>
        </p:spPr>
        <p:txBody>
          <a:bodyPr vert="horz" wrap="square" lIns="0" tIns="0" rIns="0" bIns="0" rtlCol="0">
            <a:spAutoFit/>
          </a:bodyPr>
          <a:lstStyle/>
          <a:p>
            <a:pPr>
              <a:lnSpc>
                <a:spcPts val="1000"/>
              </a:lnSpc>
            </a:pPr>
            <a:r>
              <a:rPr sz="1000" dirty="0">
                <a:solidFill>
                  <a:srgbClr val="231F20"/>
                </a:solidFill>
                <a:latin typeface="Trebuchet MS"/>
                <a:cs typeface="Trebuchet MS"/>
              </a:rPr>
              <a:t>21</a:t>
            </a:r>
            <a:endParaRPr sz="1000">
              <a:latin typeface="Trebuchet MS"/>
              <a:cs typeface="Trebuchet MS"/>
            </a:endParaRPr>
          </a:p>
        </p:txBody>
      </p:sp>
      <p:sp>
        <p:nvSpPr>
          <p:cNvPr id="3" name="object 3"/>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4" name="object 4"/>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5" name="object 5"/>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6" name="object 6"/>
          <p:cNvSpPr/>
          <p:nvPr/>
        </p:nvSpPr>
        <p:spPr>
          <a:xfrm>
            <a:off x="4731054" y="0"/>
            <a:ext cx="2501399" cy="8525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8" name="object 8"/>
          <p:cNvSpPr txBox="1"/>
          <p:nvPr/>
        </p:nvSpPr>
        <p:spPr>
          <a:xfrm>
            <a:off x="851114" y="253552"/>
            <a:ext cx="5827395" cy="120650"/>
          </a:xfrm>
          <a:prstGeom prst="rect">
            <a:avLst/>
          </a:prstGeom>
        </p:spPr>
        <p:txBody>
          <a:bodyPr vert="horz" wrap="square" lIns="0" tIns="0" rIns="0" bIns="0" rtlCol="0">
            <a:spAutoFit/>
          </a:bodyPr>
          <a:lstStyle/>
          <a:p>
            <a:pPr>
              <a:lnSpc>
                <a:spcPts val="944"/>
              </a:lnSpc>
              <a:tabLst>
                <a:tab pos="4383405" algn="l"/>
              </a:tabLst>
            </a:pPr>
            <a:r>
              <a:rPr sz="900" b="0" spc="45" dirty="0">
                <a:solidFill>
                  <a:srgbClr val="FFFFFF"/>
                </a:solidFill>
                <a:latin typeface="Bookman Old Style"/>
                <a:cs typeface="Bookman Old Style"/>
              </a:rPr>
              <a:t>ÏÐÎÅÊÒ</a:t>
            </a:r>
            <a:r>
              <a:rPr sz="900" b="0" spc="-35" dirty="0">
                <a:solidFill>
                  <a:srgbClr val="FFFFFF"/>
                </a:solidFill>
                <a:latin typeface="Bookman Old Style"/>
                <a:cs typeface="Bookman Old Style"/>
              </a:rPr>
              <a:t> </a:t>
            </a:r>
            <a:r>
              <a:rPr sz="900" b="0" spc="-10" dirty="0">
                <a:solidFill>
                  <a:srgbClr val="FFFFFF"/>
                </a:solidFill>
                <a:latin typeface="Bookman Old Style"/>
                <a:cs typeface="Bookman Old Style"/>
              </a:rPr>
              <a:t>ÁÞÄÆÅÒÀ</a:t>
            </a:r>
            <a:r>
              <a:rPr sz="900" b="0" spc="-35" dirty="0">
                <a:solidFill>
                  <a:srgbClr val="FFFFFF"/>
                </a:solidFill>
                <a:latin typeface="Bookman Old Style"/>
                <a:cs typeface="Bookman Old Style"/>
              </a:rPr>
              <a:t> </a:t>
            </a:r>
            <a:r>
              <a:rPr sz="900" b="0" spc="170" dirty="0">
                <a:solidFill>
                  <a:srgbClr val="FFFFFF"/>
                </a:solidFill>
                <a:latin typeface="Bookman Old Style"/>
                <a:cs typeface="Bookman Old Style"/>
              </a:rPr>
              <a:t>ÍÀ</a:t>
            </a:r>
            <a:r>
              <a:rPr sz="900" b="0" spc="-30" dirty="0">
                <a:solidFill>
                  <a:srgbClr val="FFFFFF"/>
                </a:solidFill>
                <a:latin typeface="Bookman Old Style"/>
                <a:cs typeface="Bookman Old Style"/>
              </a:rPr>
              <a:t> </a:t>
            </a:r>
            <a:r>
              <a:rPr sz="900" b="0" spc="-100" dirty="0">
                <a:solidFill>
                  <a:srgbClr val="FFFFFF"/>
                </a:solidFill>
                <a:latin typeface="Bookman Old Style"/>
                <a:cs typeface="Bookman Old Style"/>
              </a:rPr>
              <a:t>2018</a:t>
            </a:r>
            <a:r>
              <a:rPr sz="900" b="0" spc="-35" dirty="0">
                <a:solidFill>
                  <a:srgbClr val="FFFFFF"/>
                </a:solidFill>
                <a:latin typeface="Bookman Old Style"/>
                <a:cs typeface="Bookman Old Style"/>
              </a:rPr>
              <a:t> </a:t>
            </a:r>
            <a:r>
              <a:rPr sz="900" b="0" spc="5" dirty="0">
                <a:solidFill>
                  <a:srgbClr val="FFFFFF"/>
                </a:solidFill>
                <a:latin typeface="Bookman Old Style"/>
                <a:cs typeface="Bookman Old Style"/>
              </a:rPr>
              <a:t>È</a:t>
            </a:r>
            <a:r>
              <a:rPr sz="900" b="0" spc="-35" dirty="0">
                <a:solidFill>
                  <a:srgbClr val="FFFFFF"/>
                </a:solidFill>
                <a:latin typeface="Bookman Old Style"/>
                <a:cs typeface="Bookman Old Style"/>
              </a:rPr>
              <a:t> </a:t>
            </a:r>
            <a:r>
              <a:rPr sz="900" b="0" spc="140" dirty="0">
                <a:solidFill>
                  <a:srgbClr val="FFFFFF"/>
                </a:solidFill>
                <a:latin typeface="Bookman Old Style"/>
                <a:cs typeface="Bookman Old Style"/>
              </a:rPr>
              <a:t>ÏËÀÍÎÂÛÉ</a:t>
            </a:r>
            <a:r>
              <a:rPr sz="900" b="0" spc="-30" dirty="0">
                <a:solidFill>
                  <a:srgbClr val="FFFFFF"/>
                </a:solidFill>
                <a:latin typeface="Bookman Old Style"/>
                <a:cs typeface="Bookman Old Style"/>
              </a:rPr>
              <a:t> </a:t>
            </a:r>
            <a:r>
              <a:rPr sz="900" b="0" spc="85" dirty="0">
                <a:solidFill>
                  <a:srgbClr val="FFFFFF"/>
                </a:solidFill>
                <a:latin typeface="Bookman Old Style"/>
                <a:cs typeface="Bookman Old Style"/>
              </a:rPr>
              <a:t>ÏÅÐÈÎÄ</a:t>
            </a:r>
            <a:r>
              <a:rPr sz="900" b="0" spc="-35" dirty="0">
                <a:solidFill>
                  <a:srgbClr val="FFFFFF"/>
                </a:solidFill>
                <a:latin typeface="Bookman Old Style"/>
                <a:cs typeface="Bookman Old Style"/>
              </a:rPr>
              <a:t> </a:t>
            </a:r>
            <a:r>
              <a:rPr sz="900" b="0" spc="-50" dirty="0">
                <a:solidFill>
                  <a:srgbClr val="FFFFFF"/>
                </a:solidFill>
                <a:latin typeface="Bookman Old Style"/>
                <a:cs typeface="Bookman Old Style"/>
              </a:rPr>
              <a:t>2019-2020</a:t>
            </a:r>
            <a:r>
              <a:rPr sz="900" b="0" spc="-35" dirty="0">
                <a:solidFill>
                  <a:srgbClr val="FFFFFF"/>
                </a:solidFill>
                <a:latin typeface="Bookman Old Style"/>
                <a:cs typeface="Bookman Old Style"/>
              </a:rPr>
              <a:t> </a:t>
            </a:r>
            <a:r>
              <a:rPr sz="900" b="0" spc="95" dirty="0">
                <a:solidFill>
                  <a:srgbClr val="FFFFFF"/>
                </a:solidFill>
                <a:latin typeface="Bookman Old Style"/>
                <a:cs typeface="Bookman Old Style"/>
              </a:rPr>
              <a:t>ÃÎÄÎÂ.	</a:t>
            </a:r>
            <a:r>
              <a:rPr sz="900" b="0" spc="185" dirty="0">
                <a:solidFill>
                  <a:srgbClr val="A54686"/>
                </a:solidFill>
                <a:latin typeface="Bookman Old Style"/>
                <a:cs typeface="Bookman Old Style"/>
              </a:rPr>
              <a:t>ÎÑÍÎÂÍÛÅ</a:t>
            </a:r>
            <a:r>
              <a:rPr sz="900" b="0" spc="-105" dirty="0">
                <a:solidFill>
                  <a:srgbClr val="A54686"/>
                </a:solidFill>
                <a:latin typeface="Bookman Old Style"/>
                <a:cs typeface="Bookman Old Style"/>
              </a:rPr>
              <a:t> </a:t>
            </a:r>
            <a:r>
              <a:rPr sz="900" b="0" spc="50" dirty="0">
                <a:solidFill>
                  <a:srgbClr val="A54686"/>
                </a:solidFill>
                <a:latin typeface="Bookman Old Style"/>
                <a:cs typeface="Bookman Old Style"/>
              </a:rPr>
              <a:t>ÏÀÐÀÌÅÒÐÛ</a:t>
            </a:r>
            <a:endParaRPr sz="900">
              <a:latin typeface="Bookman Old Style"/>
              <a:cs typeface="Bookman Old Style"/>
            </a:endParaRPr>
          </a:p>
        </p:txBody>
      </p:sp>
      <p:sp>
        <p:nvSpPr>
          <p:cNvPr id="9" name="object 9"/>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1" name="object 11"/>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3" name="object 13"/>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4" name="object 14"/>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5" name="object 15"/>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16" name="object 16"/>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17" name="object 17"/>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18" name="object 18"/>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19" name="object 19"/>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0" name="object 20"/>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1" name="object 21"/>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2" name="object 22"/>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3" name="object 23"/>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4" name="object 24"/>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5" name="object 25"/>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26" name="object 26"/>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27" name="object 27"/>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28" name="object 28"/>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29" name="object 29"/>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0" name="object 30"/>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1" name="object 31"/>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2" name="object 32"/>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3" name="object 33"/>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4" name="object 34"/>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5" name="object 35"/>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36" name="object 36"/>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37" name="object 37"/>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38" name="object 38"/>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39" name="object 39"/>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0" name="object 40"/>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2" name="object 42"/>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3" name="object 43"/>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4" name="object 44"/>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46" name="object 46"/>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47" name="object 47"/>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48" name="object 48"/>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49" name="object 49"/>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0" name="object 50"/>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1" name="object 51"/>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2" name="object 52"/>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3" name="object 53"/>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4" name="object 54"/>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5" name="object 55"/>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56" name="object 56"/>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57" name="object 57"/>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58" name="object 58"/>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59" name="object 59"/>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0" name="object 60"/>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1" name="object 61"/>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2" name="object 62"/>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3" name="object 63"/>
          <p:cNvSpPr/>
          <p:nvPr/>
        </p:nvSpPr>
        <p:spPr>
          <a:xfrm>
            <a:off x="4915153" y="307340"/>
            <a:ext cx="125818" cy="83756"/>
          </a:xfrm>
          <a:prstGeom prst="rect">
            <a:avLst/>
          </a:prstGeom>
          <a:blipFill>
            <a:blip r:embed="rId5" cstate="print"/>
            <a:stretch>
              <a:fillRect/>
            </a:stretch>
          </a:blipFill>
        </p:spPr>
        <p:txBody>
          <a:bodyPr wrap="square" lIns="0" tIns="0" rIns="0" bIns="0" rtlCol="0"/>
          <a:lstStyle/>
          <a:p>
            <a:endParaRPr/>
          </a:p>
        </p:txBody>
      </p:sp>
      <p:sp>
        <p:nvSpPr>
          <p:cNvPr id="64" name="object 64"/>
          <p:cNvSpPr/>
          <p:nvPr/>
        </p:nvSpPr>
        <p:spPr>
          <a:xfrm>
            <a:off x="5035467" y="319030"/>
            <a:ext cx="91554" cy="50101"/>
          </a:xfrm>
          <a:prstGeom prst="rect">
            <a:avLst/>
          </a:prstGeom>
          <a:blipFill>
            <a:blip r:embed="rId6" cstate="print"/>
            <a:stretch>
              <a:fillRect/>
            </a:stretch>
          </a:blipFill>
        </p:spPr>
        <p:txBody>
          <a:bodyPr wrap="square" lIns="0" tIns="0" rIns="0" bIns="0" rtlCol="0"/>
          <a:lstStyle/>
          <a:p>
            <a:endParaRPr/>
          </a:p>
        </p:txBody>
      </p:sp>
      <p:sp>
        <p:nvSpPr>
          <p:cNvPr id="65" name="object 65"/>
          <p:cNvSpPr/>
          <p:nvPr/>
        </p:nvSpPr>
        <p:spPr>
          <a:xfrm>
            <a:off x="4903196" y="318585"/>
            <a:ext cx="91554" cy="50101"/>
          </a:xfrm>
          <a:prstGeom prst="rect">
            <a:avLst/>
          </a:prstGeom>
          <a:blipFill>
            <a:blip r:embed="rId7" cstate="print"/>
            <a:stretch>
              <a:fillRect/>
            </a:stretch>
          </a:blipFill>
        </p:spPr>
        <p:txBody>
          <a:bodyPr wrap="square" lIns="0" tIns="0" rIns="0" bIns="0" rtlCol="0"/>
          <a:lstStyle/>
          <a:p>
            <a:endParaRPr/>
          </a:p>
        </p:txBody>
      </p:sp>
      <p:sp>
        <p:nvSpPr>
          <p:cNvPr id="66" name="object 66"/>
          <p:cNvSpPr/>
          <p:nvPr/>
        </p:nvSpPr>
        <p:spPr>
          <a:xfrm>
            <a:off x="4988217" y="303149"/>
            <a:ext cx="52742" cy="36118"/>
          </a:xfrm>
          <a:prstGeom prst="rect">
            <a:avLst/>
          </a:prstGeom>
          <a:blipFill>
            <a:blip r:embed="rId8" cstate="print"/>
            <a:stretch>
              <a:fillRect/>
            </a:stretch>
          </a:blipFill>
        </p:spPr>
        <p:txBody>
          <a:bodyPr wrap="square" lIns="0" tIns="0" rIns="0" bIns="0" rtlCol="0"/>
          <a:lstStyle/>
          <a:p>
            <a:endParaRPr/>
          </a:p>
        </p:txBody>
      </p:sp>
      <p:sp>
        <p:nvSpPr>
          <p:cNvPr id="67" name="object 67"/>
          <p:cNvSpPr/>
          <p:nvPr/>
        </p:nvSpPr>
        <p:spPr>
          <a:xfrm>
            <a:off x="4969728" y="365785"/>
            <a:ext cx="27276" cy="36715"/>
          </a:xfrm>
          <a:prstGeom prst="rect">
            <a:avLst/>
          </a:prstGeom>
          <a:blipFill>
            <a:blip r:embed="rId9" cstate="print"/>
            <a:stretch>
              <a:fillRect/>
            </a:stretch>
          </a:blipFill>
        </p:spPr>
        <p:txBody>
          <a:bodyPr wrap="square" lIns="0" tIns="0" rIns="0" bIns="0" rtlCol="0"/>
          <a:lstStyle/>
          <a:p>
            <a:endParaRPr/>
          </a:p>
        </p:txBody>
      </p:sp>
      <p:sp>
        <p:nvSpPr>
          <p:cNvPr id="68" name="object 68"/>
          <p:cNvSpPr/>
          <p:nvPr/>
        </p:nvSpPr>
        <p:spPr>
          <a:xfrm>
            <a:off x="4990260" y="365785"/>
            <a:ext cx="69266" cy="42455"/>
          </a:xfrm>
          <a:prstGeom prst="rect">
            <a:avLst/>
          </a:prstGeom>
          <a:blipFill>
            <a:blip r:embed="rId10" cstate="print"/>
            <a:stretch>
              <a:fillRect/>
            </a:stretch>
          </a:blipFill>
        </p:spPr>
        <p:txBody>
          <a:bodyPr wrap="square" lIns="0" tIns="0" rIns="0" bIns="0" rtlCol="0"/>
          <a:lstStyle/>
          <a:p>
            <a:endParaRPr/>
          </a:p>
        </p:txBody>
      </p:sp>
      <p:sp>
        <p:nvSpPr>
          <p:cNvPr id="69" name="object 69"/>
          <p:cNvSpPr/>
          <p:nvPr/>
        </p:nvSpPr>
        <p:spPr>
          <a:xfrm>
            <a:off x="4913985" y="326326"/>
            <a:ext cx="63919" cy="84962"/>
          </a:xfrm>
          <a:prstGeom prst="rect">
            <a:avLst/>
          </a:prstGeom>
          <a:blipFill>
            <a:blip r:embed="rId11" cstate="print"/>
            <a:stretch>
              <a:fillRect/>
            </a:stretch>
          </a:blipFill>
        </p:spPr>
        <p:txBody>
          <a:bodyPr wrap="square" lIns="0" tIns="0" rIns="0" bIns="0" rtlCol="0"/>
          <a:lstStyle/>
          <a:p>
            <a:endParaRPr/>
          </a:p>
        </p:txBody>
      </p:sp>
      <p:sp>
        <p:nvSpPr>
          <p:cNvPr id="70" name="object 70"/>
          <p:cNvSpPr/>
          <p:nvPr/>
        </p:nvSpPr>
        <p:spPr>
          <a:xfrm>
            <a:off x="5081040" y="425665"/>
            <a:ext cx="107121" cy="32586"/>
          </a:xfrm>
          <a:prstGeom prst="rect">
            <a:avLst/>
          </a:prstGeom>
          <a:blipFill>
            <a:blip r:embed="rId12" cstate="print"/>
            <a:stretch>
              <a:fillRect/>
            </a:stretch>
          </a:blipFill>
        </p:spPr>
        <p:txBody>
          <a:bodyPr wrap="square" lIns="0" tIns="0" rIns="0" bIns="0" rtlCol="0"/>
          <a:lstStyle/>
          <a:p>
            <a:endParaRPr/>
          </a:p>
        </p:txBody>
      </p:sp>
      <p:sp>
        <p:nvSpPr>
          <p:cNvPr id="71" name="object 71"/>
          <p:cNvSpPr/>
          <p:nvPr/>
        </p:nvSpPr>
        <p:spPr>
          <a:xfrm>
            <a:off x="5068303" y="480161"/>
            <a:ext cx="131838" cy="173151"/>
          </a:xfrm>
          <a:prstGeom prst="rect">
            <a:avLst/>
          </a:prstGeom>
          <a:blipFill>
            <a:blip r:embed="rId13" cstate="print"/>
            <a:stretch>
              <a:fillRect/>
            </a:stretch>
          </a:blipFill>
        </p:spPr>
        <p:txBody>
          <a:bodyPr wrap="square" lIns="0" tIns="0" rIns="0" bIns="0" rtlCol="0"/>
          <a:lstStyle/>
          <a:p>
            <a:endParaRPr/>
          </a:p>
        </p:txBody>
      </p:sp>
      <p:sp>
        <p:nvSpPr>
          <p:cNvPr id="72" name="object 72"/>
          <p:cNvSpPr/>
          <p:nvPr/>
        </p:nvSpPr>
        <p:spPr>
          <a:xfrm>
            <a:off x="5091417" y="462813"/>
            <a:ext cx="86995" cy="0"/>
          </a:xfrm>
          <a:custGeom>
            <a:avLst/>
            <a:gdLst/>
            <a:ahLst/>
            <a:cxnLst/>
            <a:rect l="l" t="t" r="r" b="b"/>
            <a:pathLst>
              <a:path w="86995">
                <a:moveTo>
                  <a:pt x="0" y="0"/>
                </a:moveTo>
                <a:lnTo>
                  <a:pt x="86398" y="0"/>
                </a:lnTo>
              </a:path>
            </a:pathLst>
          </a:custGeom>
          <a:ln w="58521">
            <a:solidFill>
              <a:srgbClr val="ED1C24"/>
            </a:solidFill>
          </a:ln>
        </p:spPr>
        <p:txBody>
          <a:bodyPr wrap="square" lIns="0" tIns="0" rIns="0" bIns="0" rtlCol="0"/>
          <a:lstStyle/>
          <a:p>
            <a:endParaRPr/>
          </a:p>
        </p:txBody>
      </p:sp>
      <p:sp>
        <p:nvSpPr>
          <p:cNvPr id="73" name="object 73"/>
          <p:cNvSpPr/>
          <p:nvPr/>
        </p:nvSpPr>
        <p:spPr>
          <a:xfrm>
            <a:off x="5091417" y="451141"/>
            <a:ext cx="86474" cy="38963"/>
          </a:xfrm>
          <a:prstGeom prst="rect">
            <a:avLst/>
          </a:prstGeom>
          <a:blipFill>
            <a:blip r:embed="rId14" cstate="print"/>
            <a:stretch>
              <a:fillRect/>
            </a:stretch>
          </a:blipFill>
        </p:spPr>
        <p:txBody>
          <a:bodyPr wrap="square" lIns="0" tIns="0" rIns="0" bIns="0" rtlCol="0"/>
          <a:lstStyle/>
          <a:p>
            <a:endParaRPr/>
          </a:p>
        </p:txBody>
      </p:sp>
      <p:sp>
        <p:nvSpPr>
          <p:cNvPr id="74" name="object 74"/>
          <p:cNvSpPr/>
          <p:nvPr/>
        </p:nvSpPr>
        <p:spPr>
          <a:xfrm>
            <a:off x="0" y="9968052"/>
            <a:ext cx="7547609" cy="725170"/>
          </a:xfrm>
          <a:custGeom>
            <a:avLst/>
            <a:gdLst/>
            <a:ahLst/>
            <a:cxnLst/>
            <a:rect l="l" t="t" r="r" b="b"/>
            <a:pathLst>
              <a:path w="7547609" h="725170">
                <a:moveTo>
                  <a:pt x="0" y="725157"/>
                </a:moveTo>
                <a:lnTo>
                  <a:pt x="7547013" y="725157"/>
                </a:lnTo>
                <a:lnTo>
                  <a:pt x="7547013" y="0"/>
                </a:lnTo>
                <a:lnTo>
                  <a:pt x="0" y="0"/>
                </a:lnTo>
                <a:lnTo>
                  <a:pt x="0" y="725157"/>
                </a:lnTo>
                <a:close/>
              </a:path>
            </a:pathLst>
          </a:custGeom>
          <a:solidFill>
            <a:srgbClr val="FFFFFF"/>
          </a:solidFill>
        </p:spPr>
        <p:txBody>
          <a:bodyPr wrap="square" lIns="0" tIns="0" rIns="0" bIns="0" rtlCol="0"/>
          <a:lstStyle/>
          <a:p>
            <a:endParaRPr/>
          </a:p>
        </p:txBody>
      </p:sp>
      <p:sp>
        <p:nvSpPr>
          <p:cNvPr id="75" name="object 75"/>
          <p:cNvSpPr/>
          <p:nvPr/>
        </p:nvSpPr>
        <p:spPr>
          <a:xfrm>
            <a:off x="0" y="1549"/>
            <a:ext cx="7543838" cy="7657401"/>
          </a:xfrm>
          <a:prstGeom prst="rect">
            <a:avLst/>
          </a:prstGeom>
          <a:blipFill>
            <a:blip r:embed="rId15" cstate="print"/>
            <a:stretch>
              <a:fillRect/>
            </a:stretch>
          </a:blipFill>
        </p:spPr>
        <p:txBody>
          <a:bodyPr wrap="square" lIns="0" tIns="0" rIns="0" bIns="0" rtlCol="0"/>
          <a:lstStyle/>
          <a:p>
            <a:endParaRPr/>
          </a:p>
        </p:txBody>
      </p:sp>
      <p:sp>
        <p:nvSpPr>
          <p:cNvPr id="76" name="object 76"/>
          <p:cNvSpPr txBox="1">
            <a:spLocks noGrp="1"/>
          </p:cNvSpPr>
          <p:nvPr>
            <p:ph type="title"/>
          </p:nvPr>
        </p:nvSpPr>
        <p:spPr>
          <a:xfrm>
            <a:off x="1118795" y="2567558"/>
            <a:ext cx="5573338" cy="2907846"/>
          </a:xfrm>
          <a:prstGeom prst="rect">
            <a:avLst/>
          </a:prstGeom>
        </p:spPr>
        <p:txBody>
          <a:bodyPr vert="horz" wrap="square" lIns="0" tIns="230504" rIns="0" bIns="0" rtlCol="0">
            <a:spAutoFit/>
          </a:bodyPr>
          <a:lstStyle/>
          <a:p>
            <a:pPr marL="635" algn="ctr">
              <a:lnSpc>
                <a:spcPct val="100000"/>
              </a:lnSpc>
              <a:spcBef>
                <a:spcPts val="1814"/>
              </a:spcBef>
            </a:pPr>
            <a:r>
              <a:rPr lang="ru-RU" sz="4800" spc="-210" dirty="0" smtClean="0">
                <a:latin typeface="+mn-lt"/>
              </a:rPr>
              <a:t>ОТКРЫТЫЙ</a:t>
            </a:r>
            <a:br>
              <a:rPr lang="ru-RU" sz="4800" spc="-210" dirty="0" smtClean="0">
                <a:latin typeface="+mn-lt"/>
              </a:rPr>
            </a:br>
            <a:r>
              <a:rPr lang="ru-RU" sz="4800" spc="-210" dirty="0" smtClean="0">
                <a:latin typeface="+mn-lt"/>
              </a:rPr>
              <a:t>БЮДЖЕТ</a:t>
            </a:r>
            <a:endParaRPr sz="4800" spc="-210" dirty="0">
              <a:latin typeface="+mn-lt"/>
            </a:endParaRPr>
          </a:p>
          <a:p>
            <a:pPr marL="12700" marR="5080" algn="ctr">
              <a:lnSpc>
                <a:spcPct val="100000"/>
              </a:lnSpc>
              <a:spcBef>
                <a:spcPts val="675"/>
              </a:spcBef>
            </a:pPr>
            <a:r>
              <a:rPr lang="ru-RU" sz="2400" spc="335" dirty="0" smtClean="0">
                <a:latin typeface="+mn-lt"/>
              </a:rPr>
              <a:t>ГОРОДА НЕВИННОМЫССКА</a:t>
            </a:r>
            <a:br>
              <a:rPr lang="ru-RU" sz="2400" spc="335" dirty="0" smtClean="0">
                <a:latin typeface="+mn-lt"/>
              </a:rPr>
            </a:br>
            <a:r>
              <a:rPr lang="ru-RU" sz="2400" spc="335" dirty="0" smtClean="0">
                <a:latin typeface="+mn-lt"/>
              </a:rPr>
              <a:t>НА 2019ГОД И НА ПЛАНОВЫЙ ПЕРИОД 2020 и 2021 ГОДОВ</a:t>
            </a:r>
            <a:endParaRPr sz="2400" dirty="0">
              <a:latin typeface="+mn-lt"/>
            </a:endParaRPr>
          </a:p>
        </p:txBody>
      </p:sp>
      <p:sp>
        <p:nvSpPr>
          <p:cNvPr id="77" name="object 77"/>
          <p:cNvSpPr txBox="1"/>
          <p:nvPr/>
        </p:nvSpPr>
        <p:spPr>
          <a:xfrm>
            <a:off x="2025237" y="5758001"/>
            <a:ext cx="3943388" cy="381515"/>
          </a:xfrm>
          <a:prstGeom prst="rect">
            <a:avLst/>
          </a:prstGeom>
        </p:spPr>
        <p:txBody>
          <a:bodyPr vert="horz" wrap="square" lIns="0" tIns="12065" rIns="0" bIns="0" rtlCol="0">
            <a:spAutoFit/>
          </a:bodyPr>
          <a:lstStyle/>
          <a:p>
            <a:pPr marL="12700">
              <a:lnSpc>
                <a:spcPct val="100000"/>
              </a:lnSpc>
              <a:spcBef>
                <a:spcPts val="95"/>
              </a:spcBef>
            </a:pPr>
            <a:r>
              <a:rPr lang="ru-RU" sz="2400" b="0" spc="290" dirty="0" smtClean="0">
                <a:solidFill>
                  <a:srgbClr val="A54686"/>
                </a:solidFill>
                <a:cs typeface="Bookman Old Style"/>
              </a:rPr>
              <a:t>ОСНОВНЫЕ ПАРАМЕТРЫ</a:t>
            </a:r>
            <a:endParaRPr sz="2400" dirty="0">
              <a:cs typeface="Bookman Old Style"/>
            </a:endParaRPr>
          </a:p>
        </p:txBody>
      </p:sp>
      <p:sp>
        <p:nvSpPr>
          <p:cNvPr id="80" name="object 80"/>
          <p:cNvSpPr/>
          <p:nvPr/>
        </p:nvSpPr>
        <p:spPr>
          <a:xfrm>
            <a:off x="3724363" y="1637258"/>
            <a:ext cx="15240" cy="8890"/>
          </a:xfrm>
          <a:custGeom>
            <a:avLst/>
            <a:gdLst/>
            <a:ahLst/>
            <a:cxnLst/>
            <a:rect l="l" t="t" r="r" b="b"/>
            <a:pathLst>
              <a:path w="15239" h="8889">
                <a:moveTo>
                  <a:pt x="13944" y="507"/>
                </a:moveTo>
                <a:lnTo>
                  <a:pt x="3568" y="0"/>
                </a:lnTo>
                <a:lnTo>
                  <a:pt x="2387" y="673"/>
                </a:lnTo>
                <a:lnTo>
                  <a:pt x="1193" y="1358"/>
                </a:lnTo>
                <a:lnTo>
                  <a:pt x="0" y="3505"/>
                </a:lnTo>
                <a:lnTo>
                  <a:pt x="342" y="4698"/>
                </a:lnTo>
                <a:lnTo>
                  <a:pt x="685" y="5892"/>
                </a:lnTo>
                <a:lnTo>
                  <a:pt x="2514" y="6299"/>
                </a:lnTo>
                <a:lnTo>
                  <a:pt x="4127" y="7251"/>
                </a:lnTo>
                <a:lnTo>
                  <a:pt x="5753" y="8178"/>
                </a:lnTo>
                <a:lnTo>
                  <a:pt x="8102" y="8432"/>
                </a:lnTo>
                <a:lnTo>
                  <a:pt x="10642" y="7150"/>
                </a:lnTo>
                <a:lnTo>
                  <a:pt x="13195" y="5867"/>
                </a:lnTo>
                <a:lnTo>
                  <a:pt x="14630" y="4013"/>
                </a:lnTo>
                <a:lnTo>
                  <a:pt x="14795" y="2552"/>
                </a:lnTo>
                <a:lnTo>
                  <a:pt x="14960" y="1104"/>
                </a:lnTo>
                <a:lnTo>
                  <a:pt x="13944" y="507"/>
                </a:lnTo>
                <a:close/>
              </a:path>
            </a:pathLst>
          </a:custGeom>
          <a:ln w="3175">
            <a:solidFill>
              <a:srgbClr val="231F20"/>
            </a:solidFill>
          </a:ln>
        </p:spPr>
        <p:txBody>
          <a:bodyPr wrap="square" lIns="0" tIns="0" rIns="0" bIns="0" rtlCol="0"/>
          <a:lstStyle/>
          <a:p>
            <a:endParaRPr/>
          </a:p>
        </p:txBody>
      </p:sp>
      <p:sp>
        <p:nvSpPr>
          <p:cNvPr id="81" name="object 81"/>
          <p:cNvSpPr/>
          <p:nvPr/>
        </p:nvSpPr>
        <p:spPr>
          <a:xfrm>
            <a:off x="3726713" y="1637576"/>
            <a:ext cx="5232" cy="4470"/>
          </a:xfrm>
          <a:prstGeom prst="rect">
            <a:avLst/>
          </a:prstGeom>
          <a:blipFill>
            <a:blip r:embed="rId16" cstate="print"/>
            <a:stretch>
              <a:fillRect/>
            </a:stretch>
          </a:blipFill>
        </p:spPr>
        <p:txBody>
          <a:bodyPr wrap="square" lIns="0" tIns="0" rIns="0" bIns="0" rtlCol="0"/>
          <a:lstStyle/>
          <a:p>
            <a:endParaRPr/>
          </a:p>
        </p:txBody>
      </p:sp>
      <p:sp>
        <p:nvSpPr>
          <p:cNvPr id="82" name="object 82"/>
          <p:cNvSpPr/>
          <p:nvPr/>
        </p:nvSpPr>
        <p:spPr>
          <a:xfrm>
            <a:off x="3726713" y="1637576"/>
            <a:ext cx="5715" cy="5080"/>
          </a:xfrm>
          <a:custGeom>
            <a:avLst/>
            <a:gdLst/>
            <a:ahLst/>
            <a:cxnLst/>
            <a:rect l="l" t="t" r="r" b="b"/>
            <a:pathLst>
              <a:path w="5714" h="5080">
                <a:moveTo>
                  <a:pt x="5232" y="12"/>
                </a:moveTo>
                <a:lnTo>
                  <a:pt x="3225" y="0"/>
                </a:lnTo>
                <a:lnTo>
                  <a:pt x="1308" y="50"/>
                </a:lnTo>
                <a:lnTo>
                  <a:pt x="431" y="241"/>
                </a:lnTo>
                <a:lnTo>
                  <a:pt x="0" y="914"/>
                </a:lnTo>
                <a:lnTo>
                  <a:pt x="723" y="2222"/>
                </a:lnTo>
                <a:lnTo>
                  <a:pt x="800" y="2933"/>
                </a:lnTo>
                <a:lnTo>
                  <a:pt x="876" y="3632"/>
                </a:lnTo>
                <a:lnTo>
                  <a:pt x="2247" y="4292"/>
                </a:lnTo>
                <a:lnTo>
                  <a:pt x="3263" y="4381"/>
                </a:lnTo>
                <a:lnTo>
                  <a:pt x="4292" y="4470"/>
                </a:lnTo>
                <a:lnTo>
                  <a:pt x="5054" y="3619"/>
                </a:lnTo>
                <a:lnTo>
                  <a:pt x="4889" y="2590"/>
                </a:lnTo>
                <a:lnTo>
                  <a:pt x="4711" y="1562"/>
                </a:lnTo>
                <a:lnTo>
                  <a:pt x="5308" y="25"/>
                </a:lnTo>
                <a:close/>
              </a:path>
            </a:pathLst>
          </a:custGeom>
          <a:ln w="3175">
            <a:solidFill>
              <a:srgbClr val="231F20"/>
            </a:solidFill>
          </a:ln>
        </p:spPr>
        <p:txBody>
          <a:bodyPr wrap="square" lIns="0" tIns="0" rIns="0" bIns="0" rtlCol="0"/>
          <a:lstStyle/>
          <a:p>
            <a:endParaRPr/>
          </a:p>
        </p:txBody>
      </p:sp>
      <p:sp>
        <p:nvSpPr>
          <p:cNvPr id="83" name="object 83"/>
          <p:cNvSpPr/>
          <p:nvPr/>
        </p:nvSpPr>
        <p:spPr>
          <a:xfrm>
            <a:off x="3776459" y="1553451"/>
            <a:ext cx="5080" cy="5080"/>
          </a:xfrm>
          <a:custGeom>
            <a:avLst/>
            <a:gdLst/>
            <a:ahLst/>
            <a:cxnLst/>
            <a:rect l="l" t="t" r="r" b="b"/>
            <a:pathLst>
              <a:path w="5079" h="5080">
                <a:moveTo>
                  <a:pt x="3683" y="0"/>
                </a:moveTo>
                <a:lnTo>
                  <a:pt x="1066" y="0"/>
                </a:lnTo>
                <a:lnTo>
                  <a:pt x="0" y="1066"/>
                </a:lnTo>
                <a:lnTo>
                  <a:pt x="0" y="3708"/>
                </a:lnTo>
                <a:lnTo>
                  <a:pt x="1066" y="4787"/>
                </a:lnTo>
                <a:lnTo>
                  <a:pt x="3683" y="4787"/>
                </a:lnTo>
                <a:lnTo>
                  <a:pt x="4749" y="3708"/>
                </a:lnTo>
                <a:lnTo>
                  <a:pt x="4749" y="1066"/>
                </a:lnTo>
                <a:lnTo>
                  <a:pt x="3683" y="0"/>
                </a:lnTo>
                <a:close/>
              </a:path>
            </a:pathLst>
          </a:custGeom>
          <a:solidFill>
            <a:srgbClr val="000000"/>
          </a:solidFill>
        </p:spPr>
        <p:txBody>
          <a:bodyPr wrap="square" lIns="0" tIns="0" rIns="0" bIns="0" rtlCol="0"/>
          <a:lstStyle/>
          <a:p>
            <a:endParaRPr/>
          </a:p>
        </p:txBody>
      </p:sp>
      <p:sp>
        <p:nvSpPr>
          <p:cNvPr id="84" name="object 84"/>
          <p:cNvSpPr/>
          <p:nvPr/>
        </p:nvSpPr>
        <p:spPr>
          <a:xfrm>
            <a:off x="3759661" y="1606900"/>
            <a:ext cx="4445" cy="4445"/>
          </a:xfrm>
          <a:custGeom>
            <a:avLst/>
            <a:gdLst/>
            <a:ahLst/>
            <a:cxnLst/>
            <a:rect l="l" t="t" r="r" b="b"/>
            <a:pathLst>
              <a:path w="4445" h="4444">
                <a:moveTo>
                  <a:pt x="2051" y="0"/>
                </a:moveTo>
                <a:lnTo>
                  <a:pt x="3179" y="0"/>
                </a:lnTo>
                <a:lnTo>
                  <a:pt x="4103" y="916"/>
                </a:lnTo>
                <a:lnTo>
                  <a:pt x="4103" y="2062"/>
                </a:lnTo>
                <a:lnTo>
                  <a:pt x="4103" y="3195"/>
                </a:lnTo>
                <a:lnTo>
                  <a:pt x="3179" y="4112"/>
                </a:lnTo>
                <a:lnTo>
                  <a:pt x="2051" y="4112"/>
                </a:lnTo>
                <a:lnTo>
                  <a:pt x="924" y="4112"/>
                </a:lnTo>
                <a:lnTo>
                  <a:pt x="0" y="3195"/>
                </a:lnTo>
                <a:lnTo>
                  <a:pt x="0" y="2062"/>
                </a:lnTo>
                <a:lnTo>
                  <a:pt x="0" y="916"/>
                </a:lnTo>
                <a:lnTo>
                  <a:pt x="924" y="0"/>
                </a:lnTo>
                <a:lnTo>
                  <a:pt x="2051" y="0"/>
                </a:lnTo>
                <a:close/>
              </a:path>
            </a:pathLst>
          </a:custGeom>
          <a:ln w="7340">
            <a:solidFill>
              <a:srgbClr val="231F20"/>
            </a:solidFill>
          </a:ln>
        </p:spPr>
        <p:txBody>
          <a:bodyPr wrap="square" lIns="0" tIns="0" rIns="0" bIns="0" rtlCol="0"/>
          <a:lstStyle/>
          <a:p>
            <a:endParaRPr/>
          </a:p>
        </p:txBody>
      </p:sp>
      <p:sp>
        <p:nvSpPr>
          <p:cNvPr id="85" name="object 85"/>
          <p:cNvSpPr/>
          <p:nvPr/>
        </p:nvSpPr>
        <p:spPr>
          <a:xfrm>
            <a:off x="3759682" y="1606613"/>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86" name="object 86"/>
          <p:cNvSpPr/>
          <p:nvPr/>
        </p:nvSpPr>
        <p:spPr>
          <a:xfrm>
            <a:off x="3775798" y="1603538"/>
            <a:ext cx="6350" cy="6350"/>
          </a:xfrm>
          <a:custGeom>
            <a:avLst/>
            <a:gdLst/>
            <a:ahLst/>
            <a:cxnLst/>
            <a:rect l="l" t="t" r="r" b="b"/>
            <a:pathLst>
              <a:path w="6350" h="6350">
                <a:moveTo>
                  <a:pt x="3014" y="0"/>
                </a:moveTo>
                <a:lnTo>
                  <a:pt x="4686" y="0"/>
                </a:lnTo>
                <a:lnTo>
                  <a:pt x="6029" y="1362"/>
                </a:lnTo>
                <a:lnTo>
                  <a:pt x="6029" y="3030"/>
                </a:lnTo>
                <a:lnTo>
                  <a:pt x="6029" y="4711"/>
                </a:lnTo>
                <a:lnTo>
                  <a:pt x="4686" y="6073"/>
                </a:lnTo>
                <a:lnTo>
                  <a:pt x="3014" y="6073"/>
                </a:lnTo>
                <a:lnTo>
                  <a:pt x="1342" y="6073"/>
                </a:lnTo>
                <a:lnTo>
                  <a:pt x="0" y="4711"/>
                </a:lnTo>
                <a:lnTo>
                  <a:pt x="0" y="3030"/>
                </a:lnTo>
                <a:lnTo>
                  <a:pt x="0" y="1362"/>
                </a:lnTo>
                <a:lnTo>
                  <a:pt x="1342" y="0"/>
                </a:lnTo>
                <a:lnTo>
                  <a:pt x="3014" y="0"/>
                </a:lnTo>
                <a:close/>
              </a:path>
            </a:pathLst>
          </a:custGeom>
          <a:ln w="7340">
            <a:solidFill>
              <a:srgbClr val="231F20"/>
            </a:solidFill>
          </a:ln>
        </p:spPr>
        <p:txBody>
          <a:bodyPr wrap="square" lIns="0" tIns="0" rIns="0" bIns="0" rtlCol="0"/>
          <a:lstStyle/>
          <a:p>
            <a:endParaRPr/>
          </a:p>
        </p:txBody>
      </p:sp>
      <p:sp>
        <p:nvSpPr>
          <p:cNvPr id="87" name="object 87"/>
          <p:cNvSpPr/>
          <p:nvPr/>
        </p:nvSpPr>
        <p:spPr>
          <a:xfrm>
            <a:off x="3775811" y="1603235"/>
            <a:ext cx="6350" cy="6350"/>
          </a:xfrm>
          <a:custGeom>
            <a:avLst/>
            <a:gdLst/>
            <a:ahLst/>
            <a:cxnLst/>
            <a:rect l="l" t="t" r="r" b="b"/>
            <a:pathLst>
              <a:path w="6350" h="6350">
                <a:moveTo>
                  <a:pt x="4686" y="0"/>
                </a:moveTo>
                <a:lnTo>
                  <a:pt x="1358" y="0"/>
                </a:lnTo>
                <a:lnTo>
                  <a:pt x="0" y="1358"/>
                </a:lnTo>
                <a:lnTo>
                  <a:pt x="0" y="4711"/>
                </a:lnTo>
                <a:lnTo>
                  <a:pt x="1358" y="6070"/>
                </a:lnTo>
                <a:lnTo>
                  <a:pt x="4686" y="6070"/>
                </a:lnTo>
                <a:lnTo>
                  <a:pt x="6045" y="4711"/>
                </a:lnTo>
                <a:lnTo>
                  <a:pt x="6045" y="1358"/>
                </a:lnTo>
                <a:lnTo>
                  <a:pt x="4686" y="0"/>
                </a:lnTo>
                <a:close/>
              </a:path>
            </a:pathLst>
          </a:custGeom>
          <a:solidFill>
            <a:srgbClr val="000000"/>
          </a:solidFill>
        </p:spPr>
        <p:txBody>
          <a:bodyPr wrap="square" lIns="0" tIns="0" rIns="0" bIns="0" rtlCol="0"/>
          <a:lstStyle/>
          <a:p>
            <a:endParaRPr/>
          </a:p>
        </p:txBody>
      </p:sp>
      <p:sp>
        <p:nvSpPr>
          <p:cNvPr id="88" name="object 88"/>
          <p:cNvSpPr/>
          <p:nvPr/>
        </p:nvSpPr>
        <p:spPr>
          <a:xfrm>
            <a:off x="3753789" y="1612887"/>
            <a:ext cx="50165" cy="6350"/>
          </a:xfrm>
          <a:custGeom>
            <a:avLst/>
            <a:gdLst/>
            <a:ahLst/>
            <a:cxnLst/>
            <a:rect l="l" t="t" r="r" b="b"/>
            <a:pathLst>
              <a:path w="50164" h="6350">
                <a:moveTo>
                  <a:pt x="25044" y="0"/>
                </a:moveTo>
                <a:lnTo>
                  <a:pt x="16994" y="421"/>
                </a:lnTo>
                <a:lnTo>
                  <a:pt x="9893" y="1601"/>
                </a:lnTo>
                <a:lnTo>
                  <a:pt x="4106" y="3412"/>
                </a:lnTo>
                <a:lnTo>
                  <a:pt x="0" y="5727"/>
                </a:lnTo>
                <a:lnTo>
                  <a:pt x="50088" y="5727"/>
                </a:lnTo>
                <a:lnTo>
                  <a:pt x="45982" y="3412"/>
                </a:lnTo>
                <a:lnTo>
                  <a:pt x="40195" y="1601"/>
                </a:lnTo>
                <a:lnTo>
                  <a:pt x="33093" y="421"/>
                </a:lnTo>
                <a:lnTo>
                  <a:pt x="25044" y="0"/>
                </a:lnTo>
                <a:close/>
              </a:path>
            </a:pathLst>
          </a:custGeom>
          <a:solidFill>
            <a:srgbClr val="FEBC11"/>
          </a:solidFill>
        </p:spPr>
        <p:txBody>
          <a:bodyPr wrap="square" lIns="0" tIns="0" rIns="0" bIns="0" rtlCol="0"/>
          <a:lstStyle/>
          <a:p>
            <a:endParaRPr/>
          </a:p>
        </p:txBody>
      </p:sp>
      <p:sp>
        <p:nvSpPr>
          <p:cNvPr id="89" name="object 89"/>
          <p:cNvSpPr/>
          <p:nvPr/>
        </p:nvSpPr>
        <p:spPr>
          <a:xfrm>
            <a:off x="3776967" y="1559178"/>
            <a:ext cx="3810" cy="3810"/>
          </a:xfrm>
          <a:custGeom>
            <a:avLst/>
            <a:gdLst/>
            <a:ahLst/>
            <a:cxnLst/>
            <a:rect l="l" t="t" r="r" b="b"/>
            <a:pathLst>
              <a:path w="3810" h="3809">
                <a:moveTo>
                  <a:pt x="2793" y="0"/>
                </a:moveTo>
                <a:lnTo>
                  <a:pt x="812" y="0"/>
                </a:lnTo>
                <a:lnTo>
                  <a:pt x="0" y="812"/>
                </a:lnTo>
                <a:lnTo>
                  <a:pt x="0" y="2819"/>
                </a:lnTo>
                <a:lnTo>
                  <a:pt x="812" y="3632"/>
                </a:lnTo>
                <a:lnTo>
                  <a:pt x="2793" y="3632"/>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0" name="object 90"/>
          <p:cNvSpPr/>
          <p:nvPr/>
        </p:nvSpPr>
        <p:spPr>
          <a:xfrm>
            <a:off x="3776967" y="1564017"/>
            <a:ext cx="3810" cy="3810"/>
          </a:xfrm>
          <a:custGeom>
            <a:avLst/>
            <a:gdLst/>
            <a:ahLst/>
            <a:cxnLst/>
            <a:rect l="l" t="t" r="r" b="b"/>
            <a:pathLst>
              <a:path w="3810" h="3809">
                <a:moveTo>
                  <a:pt x="2793" y="0"/>
                </a:moveTo>
                <a:lnTo>
                  <a:pt x="812" y="0"/>
                </a:lnTo>
                <a:lnTo>
                  <a:pt x="0" y="812"/>
                </a:lnTo>
                <a:lnTo>
                  <a:pt x="0" y="2819"/>
                </a:lnTo>
                <a:lnTo>
                  <a:pt x="812" y="3632"/>
                </a:lnTo>
                <a:lnTo>
                  <a:pt x="2793" y="3632"/>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1" name="object 91"/>
          <p:cNvSpPr/>
          <p:nvPr/>
        </p:nvSpPr>
        <p:spPr>
          <a:xfrm>
            <a:off x="3776967" y="1568856"/>
            <a:ext cx="3810" cy="3810"/>
          </a:xfrm>
          <a:custGeom>
            <a:avLst/>
            <a:gdLst/>
            <a:ahLst/>
            <a:cxnLst/>
            <a:rect l="l" t="t" r="r" b="b"/>
            <a:pathLst>
              <a:path w="3810" h="3809">
                <a:moveTo>
                  <a:pt x="2793" y="0"/>
                </a:moveTo>
                <a:lnTo>
                  <a:pt x="812" y="0"/>
                </a:lnTo>
                <a:lnTo>
                  <a:pt x="0" y="812"/>
                </a:lnTo>
                <a:lnTo>
                  <a:pt x="0" y="2819"/>
                </a:lnTo>
                <a:lnTo>
                  <a:pt x="812" y="3632"/>
                </a:lnTo>
                <a:lnTo>
                  <a:pt x="2793" y="3632"/>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2" name="object 92"/>
          <p:cNvSpPr/>
          <p:nvPr/>
        </p:nvSpPr>
        <p:spPr>
          <a:xfrm>
            <a:off x="3776967" y="1573695"/>
            <a:ext cx="3810" cy="3810"/>
          </a:xfrm>
          <a:custGeom>
            <a:avLst/>
            <a:gdLst/>
            <a:ahLst/>
            <a:cxnLst/>
            <a:rect l="l" t="t" r="r" b="b"/>
            <a:pathLst>
              <a:path w="3810" h="3809">
                <a:moveTo>
                  <a:pt x="2793" y="0"/>
                </a:moveTo>
                <a:lnTo>
                  <a:pt x="812" y="0"/>
                </a:lnTo>
                <a:lnTo>
                  <a:pt x="0" y="812"/>
                </a:lnTo>
                <a:lnTo>
                  <a:pt x="0" y="2819"/>
                </a:lnTo>
                <a:lnTo>
                  <a:pt x="812" y="3632"/>
                </a:lnTo>
                <a:lnTo>
                  <a:pt x="2793" y="3632"/>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3" name="object 93"/>
          <p:cNvSpPr/>
          <p:nvPr/>
        </p:nvSpPr>
        <p:spPr>
          <a:xfrm>
            <a:off x="3777703" y="1539424"/>
            <a:ext cx="2540" cy="13335"/>
          </a:xfrm>
          <a:custGeom>
            <a:avLst/>
            <a:gdLst/>
            <a:ahLst/>
            <a:cxnLst/>
            <a:rect l="l" t="t" r="r" b="b"/>
            <a:pathLst>
              <a:path w="2539" h="13334">
                <a:moveTo>
                  <a:pt x="0" y="12807"/>
                </a:moveTo>
                <a:lnTo>
                  <a:pt x="2255" y="12807"/>
                </a:lnTo>
                <a:lnTo>
                  <a:pt x="2255" y="0"/>
                </a:lnTo>
                <a:lnTo>
                  <a:pt x="0" y="0"/>
                </a:lnTo>
                <a:lnTo>
                  <a:pt x="0" y="12807"/>
                </a:lnTo>
                <a:close/>
              </a:path>
            </a:pathLst>
          </a:custGeom>
          <a:solidFill>
            <a:srgbClr val="FEBC11"/>
          </a:solidFill>
        </p:spPr>
        <p:txBody>
          <a:bodyPr wrap="square" lIns="0" tIns="0" rIns="0" bIns="0" rtlCol="0"/>
          <a:lstStyle/>
          <a:p>
            <a:endParaRPr/>
          </a:p>
        </p:txBody>
      </p:sp>
      <p:sp>
        <p:nvSpPr>
          <p:cNvPr id="94" name="object 94"/>
          <p:cNvSpPr/>
          <p:nvPr/>
        </p:nvSpPr>
        <p:spPr>
          <a:xfrm>
            <a:off x="3774262" y="1545050"/>
            <a:ext cx="9525" cy="2540"/>
          </a:xfrm>
          <a:custGeom>
            <a:avLst/>
            <a:gdLst/>
            <a:ahLst/>
            <a:cxnLst/>
            <a:rect l="l" t="t" r="r" b="b"/>
            <a:pathLst>
              <a:path w="9525" h="2540">
                <a:moveTo>
                  <a:pt x="0" y="2266"/>
                </a:moveTo>
                <a:lnTo>
                  <a:pt x="9160" y="2266"/>
                </a:lnTo>
                <a:lnTo>
                  <a:pt x="9160" y="0"/>
                </a:lnTo>
                <a:lnTo>
                  <a:pt x="0" y="0"/>
                </a:lnTo>
                <a:lnTo>
                  <a:pt x="0" y="2266"/>
                </a:lnTo>
                <a:close/>
              </a:path>
            </a:pathLst>
          </a:custGeom>
          <a:solidFill>
            <a:srgbClr val="FEBC11"/>
          </a:solidFill>
        </p:spPr>
        <p:txBody>
          <a:bodyPr wrap="square" lIns="0" tIns="0" rIns="0" bIns="0" rtlCol="0"/>
          <a:lstStyle/>
          <a:p>
            <a:endParaRPr/>
          </a:p>
        </p:txBody>
      </p:sp>
      <p:sp>
        <p:nvSpPr>
          <p:cNvPr id="95" name="object 95"/>
          <p:cNvSpPr/>
          <p:nvPr/>
        </p:nvSpPr>
        <p:spPr>
          <a:xfrm>
            <a:off x="3758781" y="1564817"/>
            <a:ext cx="9525" cy="25400"/>
          </a:xfrm>
          <a:custGeom>
            <a:avLst/>
            <a:gdLst/>
            <a:ahLst/>
            <a:cxnLst/>
            <a:rect l="l" t="t" r="r" b="b"/>
            <a:pathLst>
              <a:path w="9525" h="25400">
                <a:moveTo>
                  <a:pt x="3848" y="0"/>
                </a:moveTo>
                <a:lnTo>
                  <a:pt x="0" y="685"/>
                </a:lnTo>
                <a:lnTo>
                  <a:pt x="6235" y="25399"/>
                </a:lnTo>
                <a:lnTo>
                  <a:pt x="9347" y="24803"/>
                </a:lnTo>
                <a:lnTo>
                  <a:pt x="3848" y="0"/>
                </a:lnTo>
                <a:close/>
              </a:path>
            </a:pathLst>
          </a:custGeom>
          <a:solidFill>
            <a:srgbClr val="FEBC11"/>
          </a:solidFill>
        </p:spPr>
        <p:txBody>
          <a:bodyPr wrap="square" lIns="0" tIns="0" rIns="0" bIns="0" rtlCol="0"/>
          <a:lstStyle/>
          <a:p>
            <a:endParaRPr/>
          </a:p>
        </p:txBody>
      </p:sp>
      <p:sp>
        <p:nvSpPr>
          <p:cNvPr id="96" name="object 96"/>
          <p:cNvSpPr/>
          <p:nvPr/>
        </p:nvSpPr>
        <p:spPr>
          <a:xfrm>
            <a:off x="3789413" y="1581543"/>
            <a:ext cx="20955" cy="15875"/>
          </a:xfrm>
          <a:custGeom>
            <a:avLst/>
            <a:gdLst/>
            <a:ahLst/>
            <a:cxnLst/>
            <a:rect l="l" t="t" r="r" b="b"/>
            <a:pathLst>
              <a:path w="20954" h="15875">
                <a:moveTo>
                  <a:pt x="20165" y="13017"/>
                </a:moveTo>
                <a:lnTo>
                  <a:pt x="9905" y="13017"/>
                </a:lnTo>
                <a:lnTo>
                  <a:pt x="10769" y="14046"/>
                </a:lnTo>
                <a:lnTo>
                  <a:pt x="12255" y="14871"/>
                </a:lnTo>
                <a:lnTo>
                  <a:pt x="17094" y="15709"/>
                </a:lnTo>
                <a:lnTo>
                  <a:pt x="19888" y="14528"/>
                </a:lnTo>
                <a:lnTo>
                  <a:pt x="20165" y="13017"/>
                </a:lnTo>
                <a:close/>
              </a:path>
              <a:path w="20954" h="15875">
                <a:moveTo>
                  <a:pt x="3517" y="5943"/>
                </a:moveTo>
                <a:lnTo>
                  <a:pt x="723" y="7112"/>
                </a:lnTo>
                <a:lnTo>
                  <a:pt x="0" y="11074"/>
                </a:lnTo>
                <a:lnTo>
                  <a:pt x="2197" y="13119"/>
                </a:lnTo>
                <a:lnTo>
                  <a:pt x="7035" y="13957"/>
                </a:lnTo>
                <a:lnTo>
                  <a:pt x="8724" y="13690"/>
                </a:lnTo>
                <a:lnTo>
                  <a:pt x="9905" y="13017"/>
                </a:lnTo>
                <a:lnTo>
                  <a:pt x="20165" y="13017"/>
                </a:lnTo>
                <a:lnTo>
                  <a:pt x="20612" y="10579"/>
                </a:lnTo>
                <a:lnTo>
                  <a:pt x="18414" y="8534"/>
                </a:lnTo>
                <a:lnTo>
                  <a:pt x="14808" y="7924"/>
                </a:lnTo>
                <a:lnTo>
                  <a:pt x="15011" y="7442"/>
                </a:lnTo>
                <a:lnTo>
                  <a:pt x="15196" y="6756"/>
                </a:lnTo>
                <a:lnTo>
                  <a:pt x="7734" y="6756"/>
                </a:lnTo>
                <a:lnTo>
                  <a:pt x="6984" y="6540"/>
                </a:lnTo>
                <a:lnTo>
                  <a:pt x="3517" y="5943"/>
                </a:lnTo>
                <a:close/>
              </a:path>
              <a:path w="20954" h="15875">
                <a:moveTo>
                  <a:pt x="10502" y="0"/>
                </a:moveTo>
                <a:lnTo>
                  <a:pt x="8394" y="2133"/>
                </a:lnTo>
                <a:lnTo>
                  <a:pt x="7746" y="5664"/>
                </a:lnTo>
                <a:lnTo>
                  <a:pt x="7734" y="6756"/>
                </a:lnTo>
                <a:lnTo>
                  <a:pt x="15196" y="6756"/>
                </a:lnTo>
                <a:lnTo>
                  <a:pt x="15811" y="3416"/>
                </a:lnTo>
                <a:lnTo>
                  <a:pt x="14592" y="711"/>
                </a:lnTo>
                <a:lnTo>
                  <a:pt x="10502" y="0"/>
                </a:lnTo>
                <a:close/>
              </a:path>
            </a:pathLst>
          </a:custGeom>
          <a:solidFill>
            <a:srgbClr val="231F20"/>
          </a:solidFill>
        </p:spPr>
        <p:txBody>
          <a:bodyPr wrap="square" lIns="0" tIns="0" rIns="0" bIns="0" rtlCol="0"/>
          <a:lstStyle/>
          <a:p>
            <a:endParaRPr/>
          </a:p>
        </p:txBody>
      </p:sp>
      <p:sp>
        <p:nvSpPr>
          <p:cNvPr id="97" name="object 97"/>
          <p:cNvSpPr/>
          <p:nvPr/>
        </p:nvSpPr>
        <p:spPr>
          <a:xfrm>
            <a:off x="3776636" y="1588439"/>
            <a:ext cx="4445" cy="4445"/>
          </a:xfrm>
          <a:custGeom>
            <a:avLst/>
            <a:gdLst/>
            <a:ahLst/>
            <a:cxnLst/>
            <a:rect l="l" t="t" r="r" b="b"/>
            <a:pathLst>
              <a:path w="4445" h="4444">
                <a:moveTo>
                  <a:pt x="3403" y="0"/>
                </a:moveTo>
                <a:lnTo>
                  <a:pt x="990" y="0"/>
                </a:lnTo>
                <a:lnTo>
                  <a:pt x="0" y="990"/>
                </a:lnTo>
                <a:lnTo>
                  <a:pt x="0" y="3429"/>
                </a:lnTo>
                <a:lnTo>
                  <a:pt x="990" y="4406"/>
                </a:lnTo>
                <a:lnTo>
                  <a:pt x="3403" y="4406"/>
                </a:lnTo>
                <a:lnTo>
                  <a:pt x="4394" y="3429"/>
                </a:lnTo>
                <a:lnTo>
                  <a:pt x="4394" y="990"/>
                </a:lnTo>
                <a:lnTo>
                  <a:pt x="3403" y="0"/>
                </a:lnTo>
                <a:close/>
              </a:path>
            </a:pathLst>
          </a:custGeom>
          <a:solidFill>
            <a:srgbClr val="000000"/>
          </a:solidFill>
        </p:spPr>
        <p:txBody>
          <a:bodyPr wrap="square" lIns="0" tIns="0" rIns="0" bIns="0" rtlCol="0"/>
          <a:lstStyle/>
          <a:p>
            <a:endParaRPr/>
          </a:p>
        </p:txBody>
      </p:sp>
      <p:sp>
        <p:nvSpPr>
          <p:cNvPr id="98" name="object 98"/>
          <p:cNvSpPr/>
          <p:nvPr/>
        </p:nvSpPr>
        <p:spPr>
          <a:xfrm>
            <a:off x="3777018" y="1579930"/>
            <a:ext cx="3810" cy="7620"/>
          </a:xfrm>
          <a:custGeom>
            <a:avLst/>
            <a:gdLst/>
            <a:ahLst/>
            <a:cxnLst/>
            <a:rect l="l" t="t" r="r" b="b"/>
            <a:pathLst>
              <a:path w="3810" h="7619">
                <a:moveTo>
                  <a:pt x="2781" y="0"/>
                </a:moveTo>
                <a:lnTo>
                  <a:pt x="800" y="0"/>
                </a:lnTo>
                <a:lnTo>
                  <a:pt x="0" y="1701"/>
                </a:lnTo>
                <a:lnTo>
                  <a:pt x="0" y="5905"/>
                </a:lnTo>
                <a:lnTo>
                  <a:pt x="800" y="7607"/>
                </a:lnTo>
                <a:lnTo>
                  <a:pt x="2781" y="7607"/>
                </a:lnTo>
                <a:lnTo>
                  <a:pt x="3581" y="5905"/>
                </a:lnTo>
                <a:lnTo>
                  <a:pt x="3581" y="1701"/>
                </a:lnTo>
                <a:lnTo>
                  <a:pt x="2781" y="0"/>
                </a:lnTo>
                <a:close/>
              </a:path>
            </a:pathLst>
          </a:custGeom>
          <a:solidFill>
            <a:srgbClr val="FEBC11"/>
          </a:solidFill>
        </p:spPr>
        <p:txBody>
          <a:bodyPr wrap="square" lIns="0" tIns="0" rIns="0" bIns="0" rtlCol="0"/>
          <a:lstStyle/>
          <a:p>
            <a:endParaRPr/>
          </a:p>
        </p:txBody>
      </p:sp>
      <p:sp>
        <p:nvSpPr>
          <p:cNvPr id="99" name="object 99"/>
          <p:cNvSpPr/>
          <p:nvPr/>
        </p:nvSpPr>
        <p:spPr>
          <a:xfrm>
            <a:off x="3775227" y="1593646"/>
            <a:ext cx="7620" cy="7620"/>
          </a:xfrm>
          <a:custGeom>
            <a:avLst/>
            <a:gdLst/>
            <a:ahLst/>
            <a:cxnLst/>
            <a:rect l="l" t="t" r="r" b="b"/>
            <a:pathLst>
              <a:path w="7620" h="7619">
                <a:moveTo>
                  <a:pt x="5638" y="0"/>
                </a:moveTo>
                <a:lnTo>
                  <a:pt x="1981" y="76"/>
                </a:lnTo>
                <a:lnTo>
                  <a:pt x="2336" y="5473"/>
                </a:lnTo>
                <a:lnTo>
                  <a:pt x="0" y="7581"/>
                </a:lnTo>
                <a:lnTo>
                  <a:pt x="7272" y="7556"/>
                </a:lnTo>
                <a:lnTo>
                  <a:pt x="4724" y="5384"/>
                </a:lnTo>
                <a:lnTo>
                  <a:pt x="5638" y="0"/>
                </a:lnTo>
                <a:close/>
              </a:path>
              <a:path w="7620" h="7619">
                <a:moveTo>
                  <a:pt x="7272" y="7556"/>
                </a:moveTo>
                <a:lnTo>
                  <a:pt x="5283" y="7556"/>
                </a:lnTo>
                <a:lnTo>
                  <a:pt x="7302" y="7581"/>
                </a:lnTo>
                <a:close/>
              </a:path>
            </a:pathLst>
          </a:custGeom>
          <a:solidFill>
            <a:srgbClr val="FEBC11"/>
          </a:solidFill>
        </p:spPr>
        <p:txBody>
          <a:bodyPr wrap="square" lIns="0" tIns="0" rIns="0" bIns="0" rtlCol="0"/>
          <a:lstStyle/>
          <a:p>
            <a:endParaRPr/>
          </a:p>
        </p:txBody>
      </p:sp>
      <p:sp>
        <p:nvSpPr>
          <p:cNvPr id="100" name="object 100"/>
          <p:cNvSpPr/>
          <p:nvPr/>
        </p:nvSpPr>
        <p:spPr>
          <a:xfrm>
            <a:off x="3781894" y="1588820"/>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1" name="object 101"/>
          <p:cNvSpPr/>
          <p:nvPr/>
        </p:nvSpPr>
        <p:spPr>
          <a:xfrm>
            <a:off x="3768178" y="1588820"/>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2" name="object 102"/>
          <p:cNvSpPr/>
          <p:nvPr/>
        </p:nvSpPr>
        <p:spPr>
          <a:xfrm>
            <a:off x="3794468" y="1595513"/>
            <a:ext cx="5715" cy="8255"/>
          </a:xfrm>
          <a:custGeom>
            <a:avLst/>
            <a:gdLst/>
            <a:ahLst/>
            <a:cxnLst/>
            <a:rect l="l" t="t" r="r" b="b"/>
            <a:pathLst>
              <a:path w="5714" h="8255">
                <a:moveTo>
                  <a:pt x="2997" y="0"/>
                </a:moveTo>
                <a:lnTo>
                  <a:pt x="2133" y="5041"/>
                </a:lnTo>
                <a:lnTo>
                  <a:pt x="0" y="6464"/>
                </a:lnTo>
                <a:lnTo>
                  <a:pt x="508" y="6629"/>
                </a:lnTo>
                <a:lnTo>
                  <a:pt x="3835" y="7594"/>
                </a:lnTo>
                <a:lnTo>
                  <a:pt x="5295" y="8051"/>
                </a:lnTo>
                <a:lnTo>
                  <a:pt x="3886" y="5473"/>
                </a:lnTo>
                <a:lnTo>
                  <a:pt x="5664" y="711"/>
                </a:lnTo>
                <a:lnTo>
                  <a:pt x="2997" y="0"/>
                </a:lnTo>
                <a:close/>
              </a:path>
            </a:pathLst>
          </a:custGeom>
          <a:solidFill>
            <a:srgbClr val="FEBC11"/>
          </a:solidFill>
        </p:spPr>
        <p:txBody>
          <a:bodyPr wrap="square" lIns="0" tIns="0" rIns="0" bIns="0" rtlCol="0"/>
          <a:lstStyle/>
          <a:p>
            <a:endParaRPr/>
          </a:p>
        </p:txBody>
      </p:sp>
      <p:sp>
        <p:nvSpPr>
          <p:cNvPr id="103" name="object 103"/>
          <p:cNvSpPr/>
          <p:nvPr/>
        </p:nvSpPr>
        <p:spPr>
          <a:xfrm>
            <a:off x="3798303" y="1591436"/>
            <a:ext cx="3175" cy="3175"/>
          </a:xfrm>
          <a:custGeom>
            <a:avLst/>
            <a:gdLst/>
            <a:ahLst/>
            <a:cxnLst/>
            <a:rect l="l" t="t" r="r" b="b"/>
            <a:pathLst>
              <a:path w="3175" h="3175">
                <a:moveTo>
                  <a:pt x="2032" y="0"/>
                </a:moveTo>
                <a:lnTo>
                  <a:pt x="457" y="126"/>
                </a:lnTo>
                <a:lnTo>
                  <a:pt x="76"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04" name="object 104"/>
          <p:cNvSpPr/>
          <p:nvPr/>
        </p:nvSpPr>
        <p:spPr>
          <a:xfrm>
            <a:off x="3799179" y="1584439"/>
            <a:ext cx="3810" cy="6350"/>
          </a:xfrm>
          <a:custGeom>
            <a:avLst/>
            <a:gdLst/>
            <a:ahLst/>
            <a:cxnLst/>
            <a:rect l="l" t="t" r="r" b="b"/>
            <a:pathLst>
              <a:path w="3810" h="6350">
                <a:moveTo>
                  <a:pt x="1714" y="0"/>
                </a:moveTo>
                <a:lnTo>
                  <a:pt x="787" y="1142"/>
                </a:lnTo>
                <a:lnTo>
                  <a:pt x="0" y="4330"/>
                </a:lnTo>
                <a:lnTo>
                  <a:pt x="292" y="5765"/>
                </a:lnTo>
                <a:lnTo>
                  <a:pt x="1803" y="6146"/>
                </a:lnTo>
                <a:lnTo>
                  <a:pt x="2730" y="5003"/>
                </a:lnTo>
                <a:lnTo>
                  <a:pt x="3505" y="1816"/>
                </a:lnTo>
                <a:lnTo>
                  <a:pt x="3213" y="380"/>
                </a:lnTo>
                <a:lnTo>
                  <a:pt x="1714" y="0"/>
                </a:lnTo>
                <a:close/>
              </a:path>
            </a:pathLst>
          </a:custGeom>
          <a:solidFill>
            <a:srgbClr val="FEBC11"/>
          </a:solidFill>
        </p:spPr>
        <p:txBody>
          <a:bodyPr wrap="square" lIns="0" tIns="0" rIns="0" bIns="0" rtlCol="0"/>
          <a:lstStyle/>
          <a:p>
            <a:endParaRPr/>
          </a:p>
        </p:txBody>
      </p:sp>
      <p:sp>
        <p:nvSpPr>
          <p:cNvPr id="105" name="object 105"/>
          <p:cNvSpPr/>
          <p:nvPr/>
        </p:nvSpPr>
        <p:spPr>
          <a:xfrm>
            <a:off x="3791381" y="1589684"/>
            <a:ext cx="6350" cy="3810"/>
          </a:xfrm>
          <a:custGeom>
            <a:avLst/>
            <a:gdLst/>
            <a:ahLst/>
            <a:cxnLst/>
            <a:rect l="l" t="t" r="r" b="b"/>
            <a:pathLst>
              <a:path w="6350" h="3809">
                <a:moveTo>
                  <a:pt x="1816" y="0"/>
                </a:moveTo>
                <a:lnTo>
                  <a:pt x="380" y="292"/>
                </a:lnTo>
                <a:lnTo>
                  <a:pt x="0" y="1803"/>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06" name="object 106"/>
          <p:cNvSpPr/>
          <p:nvPr/>
        </p:nvSpPr>
        <p:spPr>
          <a:xfrm>
            <a:off x="3801783" y="1592262"/>
            <a:ext cx="6350" cy="3810"/>
          </a:xfrm>
          <a:custGeom>
            <a:avLst/>
            <a:gdLst/>
            <a:ahLst/>
            <a:cxnLst/>
            <a:rect l="l" t="t" r="r" b="b"/>
            <a:pathLst>
              <a:path w="6350" h="3809">
                <a:moveTo>
                  <a:pt x="1816" y="0"/>
                </a:moveTo>
                <a:lnTo>
                  <a:pt x="380" y="304"/>
                </a:lnTo>
                <a:lnTo>
                  <a:pt x="0" y="1816"/>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07" name="object 107"/>
          <p:cNvSpPr/>
          <p:nvPr/>
        </p:nvSpPr>
        <p:spPr>
          <a:xfrm>
            <a:off x="3806913" y="1589100"/>
            <a:ext cx="13970" cy="12065"/>
          </a:xfrm>
          <a:custGeom>
            <a:avLst/>
            <a:gdLst/>
            <a:ahLst/>
            <a:cxnLst/>
            <a:rect l="l" t="t" r="r" b="b"/>
            <a:pathLst>
              <a:path w="13970" h="12065">
                <a:moveTo>
                  <a:pt x="9668" y="11556"/>
                </a:moveTo>
                <a:lnTo>
                  <a:pt x="9105" y="11556"/>
                </a:lnTo>
                <a:lnTo>
                  <a:pt x="9397" y="11976"/>
                </a:lnTo>
                <a:lnTo>
                  <a:pt x="9668" y="11556"/>
                </a:lnTo>
                <a:close/>
              </a:path>
              <a:path w="13970" h="12065">
                <a:moveTo>
                  <a:pt x="4317" y="4000"/>
                </a:moveTo>
                <a:lnTo>
                  <a:pt x="1435" y="4571"/>
                </a:lnTo>
                <a:lnTo>
                  <a:pt x="0" y="8026"/>
                </a:lnTo>
                <a:lnTo>
                  <a:pt x="1727" y="10261"/>
                </a:lnTo>
                <a:lnTo>
                  <a:pt x="6197" y="11899"/>
                </a:lnTo>
                <a:lnTo>
                  <a:pt x="7861" y="11950"/>
                </a:lnTo>
                <a:lnTo>
                  <a:pt x="9105" y="11556"/>
                </a:lnTo>
                <a:lnTo>
                  <a:pt x="9668" y="11556"/>
                </a:lnTo>
                <a:lnTo>
                  <a:pt x="11531" y="8674"/>
                </a:lnTo>
                <a:lnTo>
                  <a:pt x="12750" y="5892"/>
                </a:lnTo>
                <a:lnTo>
                  <a:pt x="12855" y="5486"/>
                </a:lnTo>
                <a:lnTo>
                  <a:pt x="8191" y="5486"/>
                </a:lnTo>
                <a:lnTo>
                  <a:pt x="7518" y="5156"/>
                </a:lnTo>
                <a:lnTo>
                  <a:pt x="4317" y="4000"/>
                </a:lnTo>
                <a:close/>
              </a:path>
              <a:path w="13970" h="12065">
                <a:moveTo>
                  <a:pt x="11874" y="0"/>
                </a:moveTo>
                <a:lnTo>
                  <a:pt x="9639" y="1523"/>
                </a:lnTo>
                <a:lnTo>
                  <a:pt x="8396" y="4571"/>
                </a:lnTo>
                <a:lnTo>
                  <a:pt x="8267" y="4991"/>
                </a:lnTo>
                <a:lnTo>
                  <a:pt x="8191" y="5486"/>
                </a:lnTo>
                <a:lnTo>
                  <a:pt x="12855" y="5486"/>
                </a:lnTo>
                <a:lnTo>
                  <a:pt x="13461" y="3136"/>
                </a:lnTo>
                <a:lnTo>
                  <a:pt x="13715" y="457"/>
                </a:lnTo>
                <a:lnTo>
                  <a:pt x="11874" y="0"/>
                </a:lnTo>
                <a:close/>
              </a:path>
            </a:pathLst>
          </a:custGeom>
          <a:solidFill>
            <a:srgbClr val="231F20"/>
          </a:solidFill>
        </p:spPr>
        <p:txBody>
          <a:bodyPr wrap="square" lIns="0" tIns="0" rIns="0" bIns="0" rtlCol="0"/>
          <a:lstStyle/>
          <a:p>
            <a:endParaRPr/>
          </a:p>
        </p:txBody>
      </p:sp>
      <p:sp>
        <p:nvSpPr>
          <p:cNvPr id="108" name="object 108"/>
          <p:cNvSpPr/>
          <p:nvPr/>
        </p:nvSpPr>
        <p:spPr>
          <a:xfrm>
            <a:off x="3747757" y="1581899"/>
            <a:ext cx="20955" cy="15875"/>
          </a:xfrm>
          <a:custGeom>
            <a:avLst/>
            <a:gdLst/>
            <a:ahLst/>
            <a:cxnLst/>
            <a:rect l="l" t="t" r="r" b="b"/>
            <a:pathLst>
              <a:path w="20954" h="15875">
                <a:moveTo>
                  <a:pt x="10109" y="0"/>
                </a:moveTo>
                <a:lnTo>
                  <a:pt x="6019" y="711"/>
                </a:lnTo>
                <a:lnTo>
                  <a:pt x="4800" y="3416"/>
                </a:lnTo>
                <a:lnTo>
                  <a:pt x="5375" y="6540"/>
                </a:lnTo>
                <a:lnTo>
                  <a:pt x="5501" y="7112"/>
                </a:lnTo>
                <a:lnTo>
                  <a:pt x="5600" y="7442"/>
                </a:lnTo>
                <a:lnTo>
                  <a:pt x="5803" y="7924"/>
                </a:lnTo>
                <a:lnTo>
                  <a:pt x="2197" y="8534"/>
                </a:lnTo>
                <a:lnTo>
                  <a:pt x="0" y="10579"/>
                </a:lnTo>
                <a:lnTo>
                  <a:pt x="723" y="14528"/>
                </a:lnTo>
                <a:lnTo>
                  <a:pt x="3517" y="15709"/>
                </a:lnTo>
                <a:lnTo>
                  <a:pt x="8356" y="14871"/>
                </a:lnTo>
                <a:lnTo>
                  <a:pt x="9842" y="14046"/>
                </a:lnTo>
                <a:lnTo>
                  <a:pt x="10706" y="13017"/>
                </a:lnTo>
                <a:lnTo>
                  <a:pt x="18524" y="13017"/>
                </a:lnTo>
                <a:lnTo>
                  <a:pt x="20612" y="11074"/>
                </a:lnTo>
                <a:lnTo>
                  <a:pt x="19888" y="7112"/>
                </a:lnTo>
                <a:lnTo>
                  <a:pt x="19037" y="6756"/>
                </a:lnTo>
                <a:lnTo>
                  <a:pt x="12877" y="6756"/>
                </a:lnTo>
                <a:lnTo>
                  <a:pt x="12865" y="5664"/>
                </a:lnTo>
                <a:lnTo>
                  <a:pt x="12217" y="2133"/>
                </a:lnTo>
                <a:lnTo>
                  <a:pt x="10109" y="0"/>
                </a:lnTo>
                <a:close/>
              </a:path>
              <a:path w="20954" h="15875">
                <a:moveTo>
                  <a:pt x="18524" y="13017"/>
                </a:moveTo>
                <a:lnTo>
                  <a:pt x="10706" y="13017"/>
                </a:lnTo>
                <a:lnTo>
                  <a:pt x="11887" y="13690"/>
                </a:lnTo>
                <a:lnTo>
                  <a:pt x="13576" y="13957"/>
                </a:lnTo>
                <a:lnTo>
                  <a:pt x="18414" y="13119"/>
                </a:lnTo>
                <a:close/>
              </a:path>
              <a:path w="20954" h="15875">
                <a:moveTo>
                  <a:pt x="17094" y="5943"/>
                </a:moveTo>
                <a:lnTo>
                  <a:pt x="13627" y="6540"/>
                </a:lnTo>
                <a:lnTo>
                  <a:pt x="12877" y="6756"/>
                </a:lnTo>
                <a:lnTo>
                  <a:pt x="19037" y="6756"/>
                </a:lnTo>
                <a:lnTo>
                  <a:pt x="17094" y="5943"/>
                </a:lnTo>
                <a:close/>
              </a:path>
            </a:pathLst>
          </a:custGeom>
          <a:solidFill>
            <a:srgbClr val="231F20"/>
          </a:solidFill>
        </p:spPr>
        <p:txBody>
          <a:bodyPr wrap="square" lIns="0" tIns="0" rIns="0" bIns="0" rtlCol="0"/>
          <a:lstStyle/>
          <a:p>
            <a:endParaRPr/>
          </a:p>
        </p:txBody>
      </p:sp>
      <p:sp>
        <p:nvSpPr>
          <p:cNvPr id="109" name="object 109"/>
          <p:cNvSpPr/>
          <p:nvPr/>
        </p:nvSpPr>
        <p:spPr>
          <a:xfrm>
            <a:off x="3757638" y="1595869"/>
            <a:ext cx="5715" cy="8255"/>
          </a:xfrm>
          <a:custGeom>
            <a:avLst/>
            <a:gdLst/>
            <a:ahLst/>
            <a:cxnLst/>
            <a:rect l="l" t="t" r="r" b="b"/>
            <a:pathLst>
              <a:path w="5714" h="8255">
                <a:moveTo>
                  <a:pt x="2667" y="0"/>
                </a:moveTo>
                <a:lnTo>
                  <a:pt x="0" y="711"/>
                </a:lnTo>
                <a:lnTo>
                  <a:pt x="1778" y="5473"/>
                </a:lnTo>
                <a:lnTo>
                  <a:pt x="368" y="8051"/>
                </a:lnTo>
                <a:lnTo>
                  <a:pt x="1828" y="7594"/>
                </a:lnTo>
                <a:lnTo>
                  <a:pt x="5156" y="6629"/>
                </a:lnTo>
                <a:lnTo>
                  <a:pt x="5664" y="6464"/>
                </a:lnTo>
                <a:lnTo>
                  <a:pt x="3530" y="5041"/>
                </a:lnTo>
                <a:lnTo>
                  <a:pt x="2667" y="0"/>
                </a:lnTo>
                <a:close/>
              </a:path>
            </a:pathLst>
          </a:custGeom>
          <a:solidFill>
            <a:srgbClr val="FEBC11"/>
          </a:solidFill>
        </p:spPr>
        <p:txBody>
          <a:bodyPr wrap="square" lIns="0" tIns="0" rIns="0" bIns="0" rtlCol="0"/>
          <a:lstStyle/>
          <a:p>
            <a:endParaRPr/>
          </a:p>
        </p:txBody>
      </p:sp>
      <p:sp>
        <p:nvSpPr>
          <p:cNvPr id="110" name="object 110"/>
          <p:cNvSpPr/>
          <p:nvPr/>
        </p:nvSpPr>
        <p:spPr>
          <a:xfrm>
            <a:off x="3755097" y="1584807"/>
            <a:ext cx="3810" cy="6350"/>
          </a:xfrm>
          <a:custGeom>
            <a:avLst/>
            <a:gdLst/>
            <a:ahLst/>
            <a:cxnLst/>
            <a:rect l="l" t="t" r="r" b="b"/>
            <a:pathLst>
              <a:path w="3810" h="6350">
                <a:moveTo>
                  <a:pt x="1790" y="0"/>
                </a:moveTo>
                <a:lnTo>
                  <a:pt x="292" y="380"/>
                </a:lnTo>
                <a:lnTo>
                  <a:pt x="0" y="1816"/>
                </a:lnTo>
                <a:lnTo>
                  <a:pt x="774" y="5003"/>
                </a:lnTo>
                <a:lnTo>
                  <a:pt x="1701" y="6146"/>
                </a:lnTo>
                <a:lnTo>
                  <a:pt x="3213" y="5765"/>
                </a:lnTo>
                <a:lnTo>
                  <a:pt x="3505" y="4330"/>
                </a:lnTo>
                <a:lnTo>
                  <a:pt x="2717" y="1142"/>
                </a:lnTo>
                <a:lnTo>
                  <a:pt x="1790" y="0"/>
                </a:lnTo>
                <a:close/>
              </a:path>
            </a:pathLst>
          </a:custGeom>
          <a:solidFill>
            <a:srgbClr val="FEBC11"/>
          </a:solidFill>
        </p:spPr>
        <p:txBody>
          <a:bodyPr wrap="square" lIns="0" tIns="0" rIns="0" bIns="0" rtlCol="0"/>
          <a:lstStyle/>
          <a:p>
            <a:endParaRPr/>
          </a:p>
        </p:txBody>
      </p:sp>
      <p:sp>
        <p:nvSpPr>
          <p:cNvPr id="111" name="object 111"/>
          <p:cNvSpPr/>
          <p:nvPr/>
        </p:nvSpPr>
        <p:spPr>
          <a:xfrm>
            <a:off x="3760279" y="1590052"/>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16"/>
                </a:lnTo>
                <a:lnTo>
                  <a:pt x="5727" y="292"/>
                </a:lnTo>
                <a:lnTo>
                  <a:pt x="4292" y="0"/>
                </a:lnTo>
                <a:close/>
              </a:path>
            </a:pathLst>
          </a:custGeom>
          <a:solidFill>
            <a:srgbClr val="FEBC11"/>
          </a:solidFill>
        </p:spPr>
        <p:txBody>
          <a:bodyPr wrap="square" lIns="0" tIns="0" rIns="0" bIns="0" rtlCol="0"/>
          <a:lstStyle/>
          <a:p>
            <a:endParaRPr/>
          </a:p>
        </p:txBody>
      </p:sp>
      <p:sp>
        <p:nvSpPr>
          <p:cNvPr id="112" name="object 112"/>
          <p:cNvSpPr/>
          <p:nvPr/>
        </p:nvSpPr>
        <p:spPr>
          <a:xfrm>
            <a:off x="3749878" y="1592630"/>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16"/>
                </a:lnTo>
                <a:lnTo>
                  <a:pt x="5727" y="304"/>
                </a:lnTo>
                <a:lnTo>
                  <a:pt x="4292" y="0"/>
                </a:lnTo>
                <a:close/>
              </a:path>
            </a:pathLst>
          </a:custGeom>
          <a:solidFill>
            <a:srgbClr val="FEBC11"/>
          </a:solidFill>
        </p:spPr>
        <p:txBody>
          <a:bodyPr wrap="square" lIns="0" tIns="0" rIns="0" bIns="0" rtlCol="0"/>
          <a:lstStyle/>
          <a:p>
            <a:endParaRPr/>
          </a:p>
        </p:txBody>
      </p:sp>
      <p:sp>
        <p:nvSpPr>
          <p:cNvPr id="113" name="object 113"/>
          <p:cNvSpPr/>
          <p:nvPr/>
        </p:nvSpPr>
        <p:spPr>
          <a:xfrm>
            <a:off x="3737140" y="1589455"/>
            <a:ext cx="13970" cy="12065"/>
          </a:xfrm>
          <a:custGeom>
            <a:avLst/>
            <a:gdLst/>
            <a:ahLst/>
            <a:cxnLst/>
            <a:rect l="l" t="t" r="r" b="b"/>
            <a:pathLst>
              <a:path w="13970" h="12065">
                <a:moveTo>
                  <a:pt x="1841" y="0"/>
                </a:moveTo>
                <a:lnTo>
                  <a:pt x="0" y="457"/>
                </a:lnTo>
                <a:lnTo>
                  <a:pt x="254" y="3124"/>
                </a:lnTo>
                <a:lnTo>
                  <a:pt x="965" y="5892"/>
                </a:lnTo>
                <a:lnTo>
                  <a:pt x="2184" y="8674"/>
                </a:lnTo>
                <a:lnTo>
                  <a:pt x="4318" y="11976"/>
                </a:lnTo>
                <a:lnTo>
                  <a:pt x="4610" y="11556"/>
                </a:lnTo>
                <a:lnTo>
                  <a:pt x="8426" y="11556"/>
                </a:lnTo>
                <a:lnTo>
                  <a:pt x="11988" y="10261"/>
                </a:lnTo>
                <a:lnTo>
                  <a:pt x="13716" y="8026"/>
                </a:lnTo>
                <a:lnTo>
                  <a:pt x="12660" y="5486"/>
                </a:lnTo>
                <a:lnTo>
                  <a:pt x="5524" y="5486"/>
                </a:lnTo>
                <a:lnTo>
                  <a:pt x="5448" y="4991"/>
                </a:lnTo>
                <a:lnTo>
                  <a:pt x="5295" y="4495"/>
                </a:lnTo>
                <a:lnTo>
                  <a:pt x="4076" y="1523"/>
                </a:lnTo>
                <a:lnTo>
                  <a:pt x="1841" y="0"/>
                </a:lnTo>
                <a:close/>
              </a:path>
              <a:path w="13970" h="12065">
                <a:moveTo>
                  <a:pt x="8426" y="11556"/>
                </a:moveTo>
                <a:lnTo>
                  <a:pt x="4610" y="11556"/>
                </a:lnTo>
                <a:lnTo>
                  <a:pt x="5854" y="11950"/>
                </a:lnTo>
                <a:lnTo>
                  <a:pt x="7518" y="11887"/>
                </a:lnTo>
                <a:lnTo>
                  <a:pt x="8426" y="11556"/>
                </a:lnTo>
                <a:close/>
              </a:path>
              <a:path w="13970" h="12065">
                <a:moveTo>
                  <a:pt x="9398" y="4000"/>
                </a:moveTo>
                <a:lnTo>
                  <a:pt x="6197" y="5156"/>
                </a:lnTo>
                <a:lnTo>
                  <a:pt x="5524" y="5486"/>
                </a:lnTo>
                <a:lnTo>
                  <a:pt x="12660" y="5486"/>
                </a:lnTo>
                <a:lnTo>
                  <a:pt x="12280" y="4571"/>
                </a:lnTo>
                <a:lnTo>
                  <a:pt x="9398" y="4000"/>
                </a:lnTo>
                <a:close/>
              </a:path>
            </a:pathLst>
          </a:custGeom>
          <a:solidFill>
            <a:srgbClr val="231F20"/>
          </a:solidFill>
        </p:spPr>
        <p:txBody>
          <a:bodyPr wrap="square" lIns="0" tIns="0" rIns="0" bIns="0" rtlCol="0"/>
          <a:lstStyle/>
          <a:p>
            <a:endParaRPr/>
          </a:p>
        </p:txBody>
      </p:sp>
      <p:sp>
        <p:nvSpPr>
          <p:cNvPr id="114" name="object 114"/>
          <p:cNvSpPr/>
          <p:nvPr/>
        </p:nvSpPr>
        <p:spPr>
          <a:xfrm>
            <a:off x="3756507" y="1591436"/>
            <a:ext cx="3175" cy="3175"/>
          </a:xfrm>
          <a:custGeom>
            <a:avLst/>
            <a:gdLst/>
            <a:ahLst/>
            <a:cxnLst/>
            <a:rect l="l" t="t" r="r" b="b"/>
            <a:pathLst>
              <a:path w="3175" h="3175">
                <a:moveTo>
                  <a:pt x="2032" y="0"/>
                </a:moveTo>
                <a:lnTo>
                  <a:pt x="457" y="126"/>
                </a:lnTo>
                <a:lnTo>
                  <a:pt x="76"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15" name="object 115"/>
          <p:cNvSpPr/>
          <p:nvPr/>
        </p:nvSpPr>
        <p:spPr>
          <a:xfrm>
            <a:off x="3738270" y="1591805"/>
            <a:ext cx="2540" cy="5715"/>
          </a:xfrm>
          <a:custGeom>
            <a:avLst/>
            <a:gdLst/>
            <a:ahLst/>
            <a:cxnLst/>
            <a:rect l="l" t="t" r="r" b="b"/>
            <a:pathLst>
              <a:path w="2539" h="5715">
                <a:moveTo>
                  <a:pt x="0" y="0"/>
                </a:moveTo>
                <a:lnTo>
                  <a:pt x="1358" y="5397"/>
                </a:lnTo>
                <a:lnTo>
                  <a:pt x="2273" y="5067"/>
                </a:lnTo>
                <a:lnTo>
                  <a:pt x="2362" y="3644"/>
                </a:lnTo>
                <a:lnTo>
                  <a:pt x="1333" y="1041"/>
                </a:lnTo>
                <a:lnTo>
                  <a:pt x="622" y="203"/>
                </a:lnTo>
                <a:lnTo>
                  <a:pt x="0" y="0"/>
                </a:lnTo>
                <a:close/>
              </a:path>
            </a:pathLst>
          </a:custGeom>
          <a:solidFill>
            <a:srgbClr val="FEBC11"/>
          </a:solidFill>
        </p:spPr>
        <p:txBody>
          <a:bodyPr wrap="square" lIns="0" tIns="0" rIns="0" bIns="0" rtlCol="0"/>
          <a:lstStyle/>
          <a:p>
            <a:endParaRPr/>
          </a:p>
        </p:txBody>
      </p:sp>
      <p:sp>
        <p:nvSpPr>
          <p:cNvPr id="116" name="object 116"/>
          <p:cNvSpPr/>
          <p:nvPr/>
        </p:nvSpPr>
        <p:spPr>
          <a:xfrm>
            <a:off x="3742588" y="1595551"/>
            <a:ext cx="6350" cy="3810"/>
          </a:xfrm>
          <a:custGeom>
            <a:avLst/>
            <a:gdLst/>
            <a:ahLst/>
            <a:cxnLst/>
            <a:rect l="l" t="t" r="r" b="b"/>
            <a:pathLst>
              <a:path w="6350" h="3809">
                <a:moveTo>
                  <a:pt x="3898" y="0"/>
                </a:moveTo>
                <a:lnTo>
                  <a:pt x="965" y="1168"/>
                </a:lnTo>
                <a:lnTo>
                  <a:pt x="0" y="2209"/>
                </a:lnTo>
                <a:lnTo>
                  <a:pt x="546" y="3606"/>
                </a:lnTo>
                <a:lnTo>
                  <a:pt x="1968" y="3708"/>
                </a:lnTo>
                <a:lnTo>
                  <a:pt x="4902" y="2527"/>
                </a:lnTo>
                <a:lnTo>
                  <a:pt x="5880" y="1485"/>
                </a:lnTo>
                <a:lnTo>
                  <a:pt x="5321" y="88"/>
                </a:lnTo>
                <a:lnTo>
                  <a:pt x="3898" y="0"/>
                </a:lnTo>
                <a:close/>
              </a:path>
            </a:pathLst>
          </a:custGeom>
          <a:solidFill>
            <a:srgbClr val="FEBC11"/>
          </a:solidFill>
        </p:spPr>
        <p:txBody>
          <a:bodyPr wrap="square" lIns="0" tIns="0" rIns="0" bIns="0" rtlCol="0"/>
          <a:lstStyle/>
          <a:p>
            <a:endParaRPr/>
          </a:p>
        </p:txBody>
      </p:sp>
      <p:sp>
        <p:nvSpPr>
          <p:cNvPr id="117" name="object 117"/>
          <p:cNvSpPr/>
          <p:nvPr/>
        </p:nvSpPr>
        <p:spPr>
          <a:xfrm>
            <a:off x="3740099" y="1598218"/>
            <a:ext cx="1905" cy="2540"/>
          </a:xfrm>
          <a:custGeom>
            <a:avLst/>
            <a:gdLst/>
            <a:ahLst/>
            <a:cxnLst/>
            <a:rect l="l" t="t" r="r" b="b"/>
            <a:pathLst>
              <a:path w="1904" h="2540">
                <a:moveTo>
                  <a:pt x="1130" y="0"/>
                </a:moveTo>
                <a:lnTo>
                  <a:pt x="279" y="88"/>
                </a:lnTo>
                <a:lnTo>
                  <a:pt x="0" y="203"/>
                </a:lnTo>
                <a:lnTo>
                  <a:pt x="1231" y="2451"/>
                </a:lnTo>
                <a:lnTo>
                  <a:pt x="1638" y="2197"/>
                </a:lnTo>
                <a:lnTo>
                  <a:pt x="1892" y="1714"/>
                </a:lnTo>
                <a:lnTo>
                  <a:pt x="1765" y="507"/>
                </a:lnTo>
                <a:lnTo>
                  <a:pt x="1130" y="0"/>
                </a:lnTo>
                <a:close/>
              </a:path>
            </a:pathLst>
          </a:custGeom>
          <a:solidFill>
            <a:srgbClr val="000000"/>
          </a:solidFill>
        </p:spPr>
        <p:txBody>
          <a:bodyPr wrap="square" lIns="0" tIns="0" rIns="0" bIns="0" rtlCol="0"/>
          <a:lstStyle/>
          <a:p>
            <a:endParaRPr/>
          </a:p>
        </p:txBody>
      </p:sp>
      <p:sp>
        <p:nvSpPr>
          <p:cNvPr id="118" name="object 118"/>
          <p:cNvSpPr/>
          <p:nvPr/>
        </p:nvSpPr>
        <p:spPr>
          <a:xfrm>
            <a:off x="3742093" y="1601927"/>
            <a:ext cx="6350" cy="6350"/>
          </a:xfrm>
          <a:custGeom>
            <a:avLst/>
            <a:gdLst/>
            <a:ahLst/>
            <a:cxnLst/>
            <a:rect l="l" t="t" r="r" b="b"/>
            <a:pathLst>
              <a:path w="6350" h="6350">
                <a:moveTo>
                  <a:pt x="1206" y="0"/>
                </a:moveTo>
                <a:lnTo>
                  <a:pt x="0" y="12"/>
                </a:lnTo>
                <a:lnTo>
                  <a:pt x="4140" y="6121"/>
                </a:lnTo>
                <a:lnTo>
                  <a:pt x="5905" y="4241"/>
                </a:lnTo>
                <a:lnTo>
                  <a:pt x="3683" y="3911"/>
                </a:lnTo>
                <a:lnTo>
                  <a:pt x="1206" y="0"/>
                </a:lnTo>
                <a:close/>
              </a:path>
            </a:pathLst>
          </a:custGeom>
          <a:solidFill>
            <a:srgbClr val="FEBC11"/>
          </a:solidFill>
        </p:spPr>
        <p:txBody>
          <a:bodyPr wrap="square" lIns="0" tIns="0" rIns="0" bIns="0" rtlCol="0"/>
          <a:lstStyle/>
          <a:p>
            <a:endParaRPr/>
          </a:p>
        </p:txBody>
      </p:sp>
      <p:sp>
        <p:nvSpPr>
          <p:cNvPr id="119" name="object 119"/>
          <p:cNvSpPr/>
          <p:nvPr/>
        </p:nvSpPr>
        <p:spPr>
          <a:xfrm>
            <a:off x="3817137" y="1591500"/>
            <a:ext cx="2540" cy="5715"/>
          </a:xfrm>
          <a:custGeom>
            <a:avLst/>
            <a:gdLst/>
            <a:ahLst/>
            <a:cxnLst/>
            <a:rect l="l" t="t" r="r" b="b"/>
            <a:pathLst>
              <a:path w="2539" h="5715">
                <a:moveTo>
                  <a:pt x="2222" y="0"/>
                </a:moveTo>
                <a:lnTo>
                  <a:pt x="1638" y="279"/>
                </a:lnTo>
                <a:lnTo>
                  <a:pt x="990" y="1066"/>
                </a:lnTo>
                <a:lnTo>
                  <a:pt x="0" y="3581"/>
                </a:lnTo>
                <a:lnTo>
                  <a:pt x="88" y="5016"/>
                </a:lnTo>
                <a:lnTo>
                  <a:pt x="812" y="5308"/>
                </a:lnTo>
                <a:lnTo>
                  <a:pt x="2222" y="0"/>
                </a:lnTo>
                <a:close/>
              </a:path>
            </a:pathLst>
          </a:custGeom>
          <a:solidFill>
            <a:srgbClr val="FEBC11"/>
          </a:solidFill>
        </p:spPr>
        <p:txBody>
          <a:bodyPr wrap="square" lIns="0" tIns="0" rIns="0" bIns="0" rtlCol="0"/>
          <a:lstStyle/>
          <a:p>
            <a:endParaRPr/>
          </a:p>
        </p:txBody>
      </p:sp>
      <p:sp>
        <p:nvSpPr>
          <p:cNvPr id="120" name="object 120"/>
          <p:cNvSpPr/>
          <p:nvPr/>
        </p:nvSpPr>
        <p:spPr>
          <a:xfrm>
            <a:off x="3809314" y="1595196"/>
            <a:ext cx="6350" cy="3810"/>
          </a:xfrm>
          <a:custGeom>
            <a:avLst/>
            <a:gdLst/>
            <a:ahLst/>
            <a:cxnLst/>
            <a:rect l="l" t="t" r="r" b="b"/>
            <a:pathLst>
              <a:path w="6350" h="3809">
                <a:moveTo>
                  <a:pt x="1968" y="0"/>
                </a:moveTo>
                <a:lnTo>
                  <a:pt x="533" y="88"/>
                </a:lnTo>
                <a:lnTo>
                  <a:pt x="0" y="1485"/>
                </a:lnTo>
                <a:lnTo>
                  <a:pt x="952" y="2527"/>
                </a:lnTo>
                <a:lnTo>
                  <a:pt x="3911" y="3708"/>
                </a:lnTo>
                <a:lnTo>
                  <a:pt x="5321" y="3606"/>
                </a:lnTo>
                <a:lnTo>
                  <a:pt x="5867" y="2209"/>
                </a:lnTo>
                <a:lnTo>
                  <a:pt x="4889" y="1168"/>
                </a:lnTo>
                <a:lnTo>
                  <a:pt x="1968" y="0"/>
                </a:lnTo>
                <a:close/>
              </a:path>
            </a:pathLst>
          </a:custGeom>
          <a:solidFill>
            <a:srgbClr val="FEBC11"/>
          </a:solidFill>
        </p:spPr>
        <p:txBody>
          <a:bodyPr wrap="square" lIns="0" tIns="0" rIns="0" bIns="0" rtlCol="0"/>
          <a:lstStyle/>
          <a:p>
            <a:endParaRPr/>
          </a:p>
        </p:txBody>
      </p:sp>
      <p:sp>
        <p:nvSpPr>
          <p:cNvPr id="121" name="object 121"/>
          <p:cNvSpPr/>
          <p:nvPr/>
        </p:nvSpPr>
        <p:spPr>
          <a:xfrm>
            <a:off x="3815791" y="1597863"/>
            <a:ext cx="1905" cy="2540"/>
          </a:xfrm>
          <a:custGeom>
            <a:avLst/>
            <a:gdLst/>
            <a:ahLst/>
            <a:cxnLst/>
            <a:rect l="l" t="t" r="r" b="b"/>
            <a:pathLst>
              <a:path w="1904" h="2540">
                <a:moveTo>
                  <a:pt x="749" y="0"/>
                </a:moveTo>
                <a:lnTo>
                  <a:pt x="126" y="507"/>
                </a:lnTo>
                <a:lnTo>
                  <a:pt x="0" y="1714"/>
                </a:lnTo>
                <a:lnTo>
                  <a:pt x="241" y="2184"/>
                </a:lnTo>
                <a:lnTo>
                  <a:pt x="634" y="2438"/>
                </a:lnTo>
                <a:lnTo>
                  <a:pt x="1866" y="203"/>
                </a:lnTo>
                <a:lnTo>
                  <a:pt x="1600" y="88"/>
                </a:lnTo>
                <a:lnTo>
                  <a:pt x="749" y="0"/>
                </a:lnTo>
                <a:close/>
              </a:path>
            </a:pathLst>
          </a:custGeom>
          <a:solidFill>
            <a:srgbClr val="000000"/>
          </a:solidFill>
        </p:spPr>
        <p:txBody>
          <a:bodyPr wrap="square" lIns="0" tIns="0" rIns="0" bIns="0" rtlCol="0"/>
          <a:lstStyle/>
          <a:p>
            <a:endParaRPr/>
          </a:p>
        </p:txBody>
      </p:sp>
      <p:sp>
        <p:nvSpPr>
          <p:cNvPr id="122" name="object 122"/>
          <p:cNvSpPr/>
          <p:nvPr/>
        </p:nvSpPr>
        <p:spPr>
          <a:xfrm>
            <a:off x="3809771" y="1601520"/>
            <a:ext cx="6350" cy="6350"/>
          </a:xfrm>
          <a:custGeom>
            <a:avLst/>
            <a:gdLst/>
            <a:ahLst/>
            <a:cxnLst/>
            <a:rect l="l" t="t" r="r" b="b"/>
            <a:pathLst>
              <a:path w="6350" h="6350">
                <a:moveTo>
                  <a:pt x="4737" y="0"/>
                </a:moveTo>
                <a:lnTo>
                  <a:pt x="2247" y="3962"/>
                </a:lnTo>
                <a:lnTo>
                  <a:pt x="0" y="4292"/>
                </a:lnTo>
                <a:lnTo>
                  <a:pt x="1790" y="6184"/>
                </a:lnTo>
                <a:lnTo>
                  <a:pt x="5943" y="63"/>
                </a:lnTo>
                <a:lnTo>
                  <a:pt x="4737" y="0"/>
                </a:lnTo>
                <a:close/>
              </a:path>
            </a:pathLst>
          </a:custGeom>
          <a:solidFill>
            <a:srgbClr val="FEBC11"/>
          </a:solidFill>
        </p:spPr>
        <p:txBody>
          <a:bodyPr wrap="square" lIns="0" tIns="0" rIns="0" bIns="0" rtlCol="0"/>
          <a:lstStyle/>
          <a:p>
            <a:endParaRPr/>
          </a:p>
        </p:txBody>
      </p:sp>
      <p:sp>
        <p:nvSpPr>
          <p:cNvPr id="123" name="object 123"/>
          <p:cNvSpPr/>
          <p:nvPr/>
        </p:nvSpPr>
        <p:spPr>
          <a:xfrm>
            <a:off x="3793063" y="1606900"/>
            <a:ext cx="4445" cy="4445"/>
          </a:xfrm>
          <a:custGeom>
            <a:avLst/>
            <a:gdLst/>
            <a:ahLst/>
            <a:cxnLst/>
            <a:rect l="l" t="t" r="r" b="b"/>
            <a:pathLst>
              <a:path w="4445" h="4444">
                <a:moveTo>
                  <a:pt x="2051" y="0"/>
                </a:moveTo>
                <a:lnTo>
                  <a:pt x="3179" y="0"/>
                </a:lnTo>
                <a:lnTo>
                  <a:pt x="4103" y="916"/>
                </a:lnTo>
                <a:lnTo>
                  <a:pt x="4103" y="2062"/>
                </a:lnTo>
                <a:lnTo>
                  <a:pt x="4103" y="3195"/>
                </a:lnTo>
                <a:lnTo>
                  <a:pt x="3179" y="4112"/>
                </a:lnTo>
                <a:lnTo>
                  <a:pt x="2051" y="4112"/>
                </a:lnTo>
                <a:lnTo>
                  <a:pt x="924" y="4112"/>
                </a:lnTo>
                <a:lnTo>
                  <a:pt x="0" y="3195"/>
                </a:lnTo>
                <a:lnTo>
                  <a:pt x="0" y="2062"/>
                </a:lnTo>
                <a:lnTo>
                  <a:pt x="0" y="916"/>
                </a:lnTo>
                <a:lnTo>
                  <a:pt x="924" y="0"/>
                </a:lnTo>
                <a:lnTo>
                  <a:pt x="2051" y="0"/>
                </a:lnTo>
                <a:close/>
              </a:path>
            </a:pathLst>
          </a:custGeom>
          <a:ln w="7340">
            <a:solidFill>
              <a:srgbClr val="231F20"/>
            </a:solidFill>
          </a:ln>
        </p:spPr>
        <p:txBody>
          <a:bodyPr wrap="square" lIns="0" tIns="0" rIns="0" bIns="0" rtlCol="0"/>
          <a:lstStyle/>
          <a:p>
            <a:endParaRPr/>
          </a:p>
        </p:txBody>
      </p:sp>
      <p:sp>
        <p:nvSpPr>
          <p:cNvPr id="124" name="object 124"/>
          <p:cNvSpPr/>
          <p:nvPr/>
        </p:nvSpPr>
        <p:spPr>
          <a:xfrm>
            <a:off x="3793083" y="1606613"/>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125" name="object 125"/>
          <p:cNvSpPr/>
          <p:nvPr/>
        </p:nvSpPr>
        <p:spPr>
          <a:xfrm>
            <a:off x="3772268" y="1627708"/>
            <a:ext cx="242570" cy="214629"/>
          </a:xfrm>
          <a:custGeom>
            <a:avLst/>
            <a:gdLst/>
            <a:ahLst/>
            <a:cxnLst/>
            <a:rect l="l" t="t" r="r" b="b"/>
            <a:pathLst>
              <a:path w="242570" h="214630">
                <a:moveTo>
                  <a:pt x="24574" y="0"/>
                </a:moveTo>
                <a:lnTo>
                  <a:pt x="21221" y="1422"/>
                </a:lnTo>
                <a:lnTo>
                  <a:pt x="24117" y="7251"/>
                </a:lnTo>
                <a:lnTo>
                  <a:pt x="28333" y="8940"/>
                </a:lnTo>
                <a:lnTo>
                  <a:pt x="30937" y="9702"/>
                </a:lnTo>
                <a:lnTo>
                  <a:pt x="31280" y="10947"/>
                </a:lnTo>
                <a:lnTo>
                  <a:pt x="26301" y="15684"/>
                </a:lnTo>
                <a:lnTo>
                  <a:pt x="20942" y="19799"/>
                </a:lnTo>
                <a:lnTo>
                  <a:pt x="11518" y="27165"/>
                </a:lnTo>
                <a:lnTo>
                  <a:pt x="15240" y="30860"/>
                </a:lnTo>
                <a:lnTo>
                  <a:pt x="8445" y="41389"/>
                </a:lnTo>
                <a:lnTo>
                  <a:pt x="11950" y="41782"/>
                </a:lnTo>
                <a:lnTo>
                  <a:pt x="10769" y="47447"/>
                </a:lnTo>
                <a:lnTo>
                  <a:pt x="5118" y="48983"/>
                </a:lnTo>
                <a:lnTo>
                  <a:pt x="0" y="213677"/>
                </a:lnTo>
                <a:lnTo>
                  <a:pt x="5080" y="214248"/>
                </a:lnTo>
                <a:lnTo>
                  <a:pt x="10160" y="214248"/>
                </a:lnTo>
                <a:lnTo>
                  <a:pt x="53581" y="208572"/>
                </a:lnTo>
                <a:lnTo>
                  <a:pt x="63169" y="202907"/>
                </a:lnTo>
                <a:lnTo>
                  <a:pt x="55270" y="193840"/>
                </a:lnTo>
                <a:lnTo>
                  <a:pt x="46253" y="183629"/>
                </a:lnTo>
                <a:lnTo>
                  <a:pt x="48501" y="178536"/>
                </a:lnTo>
                <a:lnTo>
                  <a:pt x="52451" y="177393"/>
                </a:lnTo>
                <a:lnTo>
                  <a:pt x="85577" y="177393"/>
                </a:lnTo>
                <a:lnTo>
                  <a:pt x="87414" y="175132"/>
                </a:lnTo>
                <a:lnTo>
                  <a:pt x="91937" y="168781"/>
                </a:lnTo>
                <a:lnTo>
                  <a:pt x="96512" y="160035"/>
                </a:lnTo>
                <a:lnTo>
                  <a:pt x="99074" y="150333"/>
                </a:lnTo>
                <a:lnTo>
                  <a:pt x="97561" y="141109"/>
                </a:lnTo>
                <a:lnTo>
                  <a:pt x="92151" y="134674"/>
                </a:lnTo>
                <a:lnTo>
                  <a:pt x="89970" y="133743"/>
                </a:lnTo>
                <a:lnTo>
                  <a:pt x="63169" y="133743"/>
                </a:lnTo>
                <a:lnTo>
                  <a:pt x="62650" y="131689"/>
                </a:lnTo>
                <a:lnTo>
                  <a:pt x="62598" y="123545"/>
                </a:lnTo>
                <a:lnTo>
                  <a:pt x="66548" y="121272"/>
                </a:lnTo>
                <a:lnTo>
                  <a:pt x="75006" y="120141"/>
                </a:lnTo>
                <a:lnTo>
                  <a:pt x="82134" y="119686"/>
                </a:lnTo>
                <a:lnTo>
                  <a:pt x="226092" y="119686"/>
                </a:lnTo>
                <a:lnTo>
                  <a:pt x="222763" y="117462"/>
                </a:lnTo>
                <a:lnTo>
                  <a:pt x="216001" y="112763"/>
                </a:lnTo>
                <a:lnTo>
                  <a:pt x="163773" y="72656"/>
                </a:lnTo>
                <a:lnTo>
                  <a:pt x="55918" y="72656"/>
                </a:lnTo>
                <a:lnTo>
                  <a:pt x="51320" y="64363"/>
                </a:lnTo>
                <a:lnTo>
                  <a:pt x="48771" y="57604"/>
                </a:lnTo>
                <a:lnTo>
                  <a:pt x="48144" y="50012"/>
                </a:lnTo>
                <a:lnTo>
                  <a:pt x="49631" y="42082"/>
                </a:lnTo>
                <a:lnTo>
                  <a:pt x="53454" y="34137"/>
                </a:lnTo>
                <a:lnTo>
                  <a:pt x="58150" y="26949"/>
                </a:lnTo>
                <a:lnTo>
                  <a:pt x="61980" y="20774"/>
                </a:lnTo>
                <a:lnTo>
                  <a:pt x="64732" y="15288"/>
                </a:lnTo>
                <a:lnTo>
                  <a:pt x="66192" y="10172"/>
                </a:lnTo>
                <a:lnTo>
                  <a:pt x="67141" y="3721"/>
                </a:lnTo>
                <a:lnTo>
                  <a:pt x="53035" y="3721"/>
                </a:lnTo>
                <a:lnTo>
                  <a:pt x="38023" y="3632"/>
                </a:lnTo>
                <a:lnTo>
                  <a:pt x="28054" y="2311"/>
                </a:lnTo>
                <a:lnTo>
                  <a:pt x="24574" y="0"/>
                </a:lnTo>
                <a:close/>
              </a:path>
              <a:path w="242570" h="214630">
                <a:moveTo>
                  <a:pt x="76265" y="192709"/>
                </a:moveTo>
                <a:lnTo>
                  <a:pt x="67678" y="192709"/>
                </a:lnTo>
                <a:lnTo>
                  <a:pt x="67678" y="197802"/>
                </a:lnTo>
                <a:lnTo>
                  <a:pt x="69938" y="204609"/>
                </a:lnTo>
                <a:lnTo>
                  <a:pt x="74447" y="206311"/>
                </a:lnTo>
                <a:lnTo>
                  <a:pt x="74447" y="200647"/>
                </a:lnTo>
                <a:lnTo>
                  <a:pt x="76265" y="192709"/>
                </a:lnTo>
                <a:close/>
              </a:path>
              <a:path w="242570" h="214630">
                <a:moveTo>
                  <a:pt x="85577" y="177393"/>
                </a:moveTo>
                <a:lnTo>
                  <a:pt x="52451" y="177393"/>
                </a:lnTo>
                <a:lnTo>
                  <a:pt x="57531" y="179666"/>
                </a:lnTo>
                <a:lnTo>
                  <a:pt x="63169" y="186474"/>
                </a:lnTo>
                <a:lnTo>
                  <a:pt x="62039" y="187604"/>
                </a:lnTo>
                <a:lnTo>
                  <a:pt x="62039" y="194411"/>
                </a:lnTo>
                <a:lnTo>
                  <a:pt x="67678" y="192709"/>
                </a:lnTo>
                <a:lnTo>
                  <a:pt x="76265" y="192709"/>
                </a:lnTo>
                <a:lnTo>
                  <a:pt x="77825" y="185902"/>
                </a:lnTo>
                <a:lnTo>
                  <a:pt x="82346" y="181368"/>
                </a:lnTo>
                <a:lnTo>
                  <a:pt x="85577" y="177393"/>
                </a:lnTo>
                <a:close/>
              </a:path>
              <a:path w="242570" h="214630">
                <a:moveTo>
                  <a:pt x="242413" y="131400"/>
                </a:moveTo>
                <a:lnTo>
                  <a:pt x="163643" y="131400"/>
                </a:lnTo>
                <a:lnTo>
                  <a:pt x="181091" y="134304"/>
                </a:lnTo>
                <a:lnTo>
                  <a:pt x="195479" y="135093"/>
                </a:lnTo>
                <a:lnTo>
                  <a:pt x="211242" y="134924"/>
                </a:lnTo>
                <a:lnTo>
                  <a:pt x="225577" y="133743"/>
                </a:lnTo>
                <a:lnTo>
                  <a:pt x="242506" y="131483"/>
                </a:lnTo>
                <a:close/>
              </a:path>
              <a:path w="242570" h="214630">
                <a:moveTo>
                  <a:pt x="77737" y="131147"/>
                </a:moveTo>
                <a:lnTo>
                  <a:pt x="71056" y="132041"/>
                </a:lnTo>
                <a:lnTo>
                  <a:pt x="63169" y="133743"/>
                </a:lnTo>
                <a:lnTo>
                  <a:pt x="89970" y="133743"/>
                </a:lnTo>
                <a:lnTo>
                  <a:pt x="85156" y="131689"/>
                </a:lnTo>
                <a:lnTo>
                  <a:pt x="77737" y="131147"/>
                </a:lnTo>
                <a:close/>
              </a:path>
              <a:path w="242570" h="214630">
                <a:moveTo>
                  <a:pt x="226092" y="119686"/>
                </a:moveTo>
                <a:lnTo>
                  <a:pt x="82134" y="119686"/>
                </a:lnTo>
                <a:lnTo>
                  <a:pt x="90163" y="119926"/>
                </a:lnTo>
                <a:lnTo>
                  <a:pt x="98087" y="120699"/>
                </a:lnTo>
                <a:lnTo>
                  <a:pt x="104902" y="121843"/>
                </a:lnTo>
                <a:lnTo>
                  <a:pt x="111859" y="123907"/>
                </a:lnTo>
                <a:lnTo>
                  <a:pt x="120407" y="126872"/>
                </a:lnTo>
                <a:lnTo>
                  <a:pt x="129799" y="129734"/>
                </a:lnTo>
                <a:lnTo>
                  <a:pt x="139293" y="131483"/>
                </a:lnTo>
                <a:lnTo>
                  <a:pt x="148114" y="131738"/>
                </a:lnTo>
                <a:lnTo>
                  <a:pt x="156143" y="131410"/>
                </a:lnTo>
                <a:lnTo>
                  <a:pt x="242413" y="131400"/>
                </a:lnTo>
                <a:lnTo>
                  <a:pt x="237985" y="127507"/>
                </a:lnTo>
                <a:lnTo>
                  <a:pt x="229950" y="122264"/>
                </a:lnTo>
                <a:lnTo>
                  <a:pt x="226092" y="119686"/>
                </a:lnTo>
                <a:close/>
              </a:path>
              <a:path w="242570" h="214630">
                <a:moveTo>
                  <a:pt x="99108" y="31468"/>
                </a:moveTo>
                <a:lnTo>
                  <a:pt x="85725" y="32829"/>
                </a:lnTo>
                <a:lnTo>
                  <a:pt x="74587" y="38937"/>
                </a:lnTo>
                <a:lnTo>
                  <a:pt x="69370" y="47221"/>
                </a:lnTo>
                <a:lnTo>
                  <a:pt x="67958" y="55396"/>
                </a:lnTo>
                <a:lnTo>
                  <a:pt x="68237" y="61175"/>
                </a:lnTo>
                <a:lnTo>
                  <a:pt x="68808" y="66281"/>
                </a:lnTo>
                <a:lnTo>
                  <a:pt x="72186" y="69684"/>
                </a:lnTo>
                <a:lnTo>
                  <a:pt x="58661" y="70815"/>
                </a:lnTo>
                <a:lnTo>
                  <a:pt x="55918" y="72656"/>
                </a:lnTo>
                <a:lnTo>
                  <a:pt x="163773" y="72656"/>
                </a:lnTo>
                <a:lnTo>
                  <a:pt x="148271" y="60788"/>
                </a:lnTo>
                <a:lnTo>
                  <a:pt x="130276" y="47574"/>
                </a:lnTo>
                <a:lnTo>
                  <a:pt x="120379" y="40648"/>
                </a:lnTo>
                <a:lnTo>
                  <a:pt x="110324" y="34677"/>
                </a:lnTo>
                <a:lnTo>
                  <a:pt x="99108" y="31468"/>
                </a:lnTo>
                <a:close/>
              </a:path>
              <a:path w="242570" h="214630">
                <a:moveTo>
                  <a:pt x="60629" y="2336"/>
                </a:moveTo>
                <a:lnTo>
                  <a:pt x="53035" y="3721"/>
                </a:lnTo>
                <a:lnTo>
                  <a:pt x="67141" y="3721"/>
                </a:lnTo>
                <a:lnTo>
                  <a:pt x="67183" y="3441"/>
                </a:lnTo>
                <a:lnTo>
                  <a:pt x="60629" y="2336"/>
                </a:lnTo>
                <a:close/>
              </a:path>
            </a:pathLst>
          </a:custGeom>
          <a:solidFill>
            <a:srgbClr val="000000"/>
          </a:solidFill>
        </p:spPr>
        <p:txBody>
          <a:bodyPr wrap="square" lIns="0" tIns="0" rIns="0" bIns="0" rtlCol="0"/>
          <a:lstStyle/>
          <a:p>
            <a:endParaRPr/>
          </a:p>
        </p:txBody>
      </p:sp>
      <p:sp>
        <p:nvSpPr>
          <p:cNvPr id="126" name="object 126"/>
          <p:cNvSpPr/>
          <p:nvPr/>
        </p:nvSpPr>
        <p:spPr>
          <a:xfrm>
            <a:off x="3830278" y="1639356"/>
            <a:ext cx="21590" cy="19685"/>
          </a:xfrm>
          <a:custGeom>
            <a:avLst/>
            <a:gdLst/>
            <a:ahLst/>
            <a:cxnLst/>
            <a:rect l="l" t="t" r="r" b="b"/>
            <a:pathLst>
              <a:path w="21589" h="19685">
                <a:moveTo>
                  <a:pt x="7663" y="0"/>
                </a:moveTo>
                <a:lnTo>
                  <a:pt x="16542" y="3043"/>
                </a:lnTo>
                <a:lnTo>
                  <a:pt x="18885" y="7550"/>
                </a:lnTo>
                <a:lnTo>
                  <a:pt x="21178" y="11981"/>
                </a:lnTo>
                <a:lnTo>
                  <a:pt x="21191" y="15661"/>
                </a:lnTo>
                <a:lnTo>
                  <a:pt x="17910" y="19328"/>
                </a:lnTo>
                <a:lnTo>
                  <a:pt x="17201" y="18271"/>
                </a:lnTo>
                <a:lnTo>
                  <a:pt x="16833" y="16871"/>
                </a:lnTo>
                <a:lnTo>
                  <a:pt x="16149" y="14197"/>
                </a:lnTo>
                <a:lnTo>
                  <a:pt x="8017" y="14681"/>
                </a:lnTo>
                <a:lnTo>
                  <a:pt x="5712" y="15699"/>
                </a:lnTo>
                <a:lnTo>
                  <a:pt x="2381" y="17151"/>
                </a:lnTo>
                <a:lnTo>
                  <a:pt x="0" y="16234"/>
                </a:lnTo>
                <a:lnTo>
                  <a:pt x="468" y="14706"/>
                </a:lnTo>
                <a:lnTo>
                  <a:pt x="7663" y="0"/>
                </a:lnTo>
                <a:close/>
              </a:path>
            </a:pathLst>
          </a:custGeom>
          <a:ln w="3175">
            <a:solidFill>
              <a:srgbClr val="000000"/>
            </a:solidFill>
          </a:ln>
        </p:spPr>
        <p:txBody>
          <a:bodyPr wrap="square" lIns="0" tIns="0" rIns="0" bIns="0" rtlCol="0"/>
          <a:lstStyle/>
          <a:p>
            <a:endParaRPr/>
          </a:p>
        </p:txBody>
      </p:sp>
      <p:sp>
        <p:nvSpPr>
          <p:cNvPr id="127" name="object 127"/>
          <p:cNvSpPr/>
          <p:nvPr/>
        </p:nvSpPr>
        <p:spPr>
          <a:xfrm>
            <a:off x="3830294" y="1639061"/>
            <a:ext cx="21590" cy="19685"/>
          </a:xfrm>
          <a:custGeom>
            <a:avLst/>
            <a:gdLst/>
            <a:ahLst/>
            <a:cxnLst/>
            <a:rect l="l" t="t" r="r" b="b"/>
            <a:pathLst>
              <a:path w="21589" h="19685">
                <a:moveTo>
                  <a:pt x="21178" y="14198"/>
                </a:moveTo>
                <a:lnTo>
                  <a:pt x="16141" y="14198"/>
                </a:lnTo>
                <a:lnTo>
                  <a:pt x="17195" y="18262"/>
                </a:lnTo>
                <a:lnTo>
                  <a:pt x="17907" y="19329"/>
                </a:lnTo>
                <a:lnTo>
                  <a:pt x="21183" y="15659"/>
                </a:lnTo>
                <a:lnTo>
                  <a:pt x="21178" y="14198"/>
                </a:lnTo>
                <a:close/>
              </a:path>
              <a:path w="21589" h="19685">
                <a:moveTo>
                  <a:pt x="7658" y="0"/>
                </a:moveTo>
                <a:lnTo>
                  <a:pt x="457" y="14706"/>
                </a:lnTo>
                <a:lnTo>
                  <a:pt x="0" y="16230"/>
                </a:lnTo>
                <a:lnTo>
                  <a:pt x="2374" y="17145"/>
                </a:lnTo>
                <a:lnTo>
                  <a:pt x="8013" y="14681"/>
                </a:lnTo>
                <a:lnTo>
                  <a:pt x="16141" y="14198"/>
                </a:lnTo>
                <a:lnTo>
                  <a:pt x="21178" y="14198"/>
                </a:lnTo>
                <a:lnTo>
                  <a:pt x="21170" y="11976"/>
                </a:lnTo>
                <a:lnTo>
                  <a:pt x="16535" y="3048"/>
                </a:lnTo>
                <a:lnTo>
                  <a:pt x="7658" y="0"/>
                </a:lnTo>
                <a:close/>
              </a:path>
            </a:pathLst>
          </a:custGeom>
          <a:solidFill>
            <a:srgbClr val="FEBC11"/>
          </a:solidFill>
        </p:spPr>
        <p:txBody>
          <a:bodyPr wrap="square" lIns="0" tIns="0" rIns="0" bIns="0" rtlCol="0"/>
          <a:lstStyle/>
          <a:p>
            <a:endParaRPr/>
          </a:p>
        </p:txBody>
      </p:sp>
      <p:sp>
        <p:nvSpPr>
          <p:cNvPr id="128" name="object 128"/>
          <p:cNvSpPr/>
          <p:nvPr/>
        </p:nvSpPr>
        <p:spPr>
          <a:xfrm>
            <a:off x="3826224" y="1654076"/>
            <a:ext cx="20955" cy="8255"/>
          </a:xfrm>
          <a:custGeom>
            <a:avLst/>
            <a:gdLst/>
            <a:ahLst/>
            <a:cxnLst/>
            <a:rect l="l" t="t" r="r" b="b"/>
            <a:pathLst>
              <a:path w="20954" h="8255">
                <a:moveTo>
                  <a:pt x="4002" y="0"/>
                </a:moveTo>
                <a:lnTo>
                  <a:pt x="4205" y="0"/>
                </a:lnTo>
                <a:lnTo>
                  <a:pt x="4534" y="0"/>
                </a:lnTo>
                <a:lnTo>
                  <a:pt x="4002" y="1095"/>
                </a:lnTo>
                <a:lnTo>
                  <a:pt x="5813" y="2699"/>
                </a:lnTo>
                <a:lnTo>
                  <a:pt x="9753" y="980"/>
                </a:lnTo>
                <a:lnTo>
                  <a:pt x="10703" y="572"/>
                </a:lnTo>
                <a:lnTo>
                  <a:pt x="12514" y="292"/>
                </a:lnTo>
                <a:lnTo>
                  <a:pt x="14414" y="280"/>
                </a:lnTo>
                <a:lnTo>
                  <a:pt x="16593" y="420"/>
                </a:lnTo>
                <a:lnTo>
                  <a:pt x="19139" y="572"/>
                </a:lnTo>
                <a:lnTo>
                  <a:pt x="19709" y="1566"/>
                </a:lnTo>
                <a:lnTo>
                  <a:pt x="20393" y="2750"/>
                </a:lnTo>
                <a:lnTo>
                  <a:pt x="20393" y="5487"/>
                </a:lnTo>
                <a:lnTo>
                  <a:pt x="19519" y="5398"/>
                </a:lnTo>
                <a:lnTo>
                  <a:pt x="18645" y="5296"/>
                </a:lnTo>
                <a:lnTo>
                  <a:pt x="17758" y="4507"/>
                </a:lnTo>
                <a:lnTo>
                  <a:pt x="15516" y="4711"/>
                </a:lnTo>
                <a:lnTo>
                  <a:pt x="13274" y="4902"/>
                </a:lnTo>
                <a:lnTo>
                  <a:pt x="12691" y="5398"/>
                </a:lnTo>
                <a:lnTo>
                  <a:pt x="9753" y="6277"/>
                </a:lnTo>
                <a:lnTo>
                  <a:pt x="6827" y="7155"/>
                </a:lnTo>
                <a:lnTo>
                  <a:pt x="3318" y="7754"/>
                </a:lnTo>
                <a:lnTo>
                  <a:pt x="1659" y="7448"/>
                </a:lnTo>
                <a:lnTo>
                  <a:pt x="0" y="7155"/>
                </a:lnTo>
                <a:lnTo>
                  <a:pt x="202" y="5882"/>
                </a:lnTo>
                <a:lnTo>
                  <a:pt x="4002" y="0"/>
                </a:lnTo>
                <a:close/>
              </a:path>
            </a:pathLst>
          </a:custGeom>
          <a:ln w="3175">
            <a:solidFill>
              <a:srgbClr val="000000"/>
            </a:solidFill>
          </a:ln>
        </p:spPr>
        <p:txBody>
          <a:bodyPr wrap="square" lIns="0" tIns="0" rIns="0" bIns="0" rtlCol="0"/>
          <a:lstStyle/>
          <a:p>
            <a:endParaRPr/>
          </a:p>
        </p:txBody>
      </p:sp>
      <p:sp>
        <p:nvSpPr>
          <p:cNvPr id="129" name="object 129"/>
          <p:cNvSpPr/>
          <p:nvPr/>
        </p:nvSpPr>
        <p:spPr>
          <a:xfrm>
            <a:off x="3826243" y="1653781"/>
            <a:ext cx="20955" cy="8255"/>
          </a:xfrm>
          <a:custGeom>
            <a:avLst/>
            <a:gdLst/>
            <a:ahLst/>
            <a:cxnLst/>
            <a:rect l="l" t="t" r="r" b="b"/>
            <a:pathLst>
              <a:path w="20954" h="8255">
                <a:moveTo>
                  <a:pt x="4533" y="0"/>
                </a:moveTo>
                <a:lnTo>
                  <a:pt x="4000" y="0"/>
                </a:lnTo>
                <a:lnTo>
                  <a:pt x="190" y="5880"/>
                </a:lnTo>
                <a:lnTo>
                  <a:pt x="0" y="7162"/>
                </a:lnTo>
                <a:lnTo>
                  <a:pt x="3314" y="7747"/>
                </a:lnTo>
                <a:lnTo>
                  <a:pt x="6832" y="7162"/>
                </a:lnTo>
                <a:lnTo>
                  <a:pt x="12687" y="5397"/>
                </a:lnTo>
                <a:lnTo>
                  <a:pt x="13271" y="4902"/>
                </a:lnTo>
                <a:lnTo>
                  <a:pt x="17754" y="4508"/>
                </a:lnTo>
                <a:lnTo>
                  <a:pt x="20396" y="4508"/>
                </a:lnTo>
                <a:lnTo>
                  <a:pt x="20373" y="2705"/>
                </a:lnTo>
                <a:lnTo>
                  <a:pt x="5803" y="2705"/>
                </a:lnTo>
                <a:lnTo>
                  <a:pt x="4000" y="1092"/>
                </a:lnTo>
                <a:lnTo>
                  <a:pt x="4533" y="0"/>
                </a:lnTo>
                <a:close/>
              </a:path>
              <a:path w="20954" h="8255">
                <a:moveTo>
                  <a:pt x="20396" y="4508"/>
                </a:moveTo>
                <a:lnTo>
                  <a:pt x="17754" y="4508"/>
                </a:lnTo>
                <a:lnTo>
                  <a:pt x="18630" y="5295"/>
                </a:lnTo>
                <a:lnTo>
                  <a:pt x="20396" y="5486"/>
                </a:lnTo>
                <a:lnTo>
                  <a:pt x="20396" y="4508"/>
                </a:lnTo>
                <a:close/>
              </a:path>
              <a:path w="20954" h="8255">
                <a:moveTo>
                  <a:pt x="14414" y="279"/>
                </a:moveTo>
                <a:lnTo>
                  <a:pt x="12509" y="292"/>
                </a:lnTo>
                <a:lnTo>
                  <a:pt x="10706" y="571"/>
                </a:lnTo>
                <a:lnTo>
                  <a:pt x="5803" y="2705"/>
                </a:lnTo>
                <a:lnTo>
                  <a:pt x="20373" y="2705"/>
                </a:lnTo>
                <a:lnTo>
                  <a:pt x="19126" y="571"/>
                </a:lnTo>
                <a:lnTo>
                  <a:pt x="14414" y="279"/>
                </a:lnTo>
                <a:close/>
              </a:path>
            </a:pathLst>
          </a:custGeom>
          <a:solidFill>
            <a:srgbClr val="FEBC11"/>
          </a:solidFill>
        </p:spPr>
        <p:txBody>
          <a:bodyPr wrap="square" lIns="0" tIns="0" rIns="0" bIns="0" rtlCol="0"/>
          <a:lstStyle/>
          <a:p>
            <a:endParaRPr/>
          </a:p>
        </p:txBody>
      </p:sp>
      <p:sp>
        <p:nvSpPr>
          <p:cNvPr id="130" name="object 130"/>
          <p:cNvSpPr/>
          <p:nvPr/>
        </p:nvSpPr>
        <p:spPr>
          <a:xfrm>
            <a:off x="3819308" y="1637258"/>
            <a:ext cx="14960" cy="8432"/>
          </a:xfrm>
          <a:prstGeom prst="rect">
            <a:avLst/>
          </a:prstGeom>
          <a:blipFill>
            <a:blip r:embed="rId17" cstate="print"/>
            <a:stretch>
              <a:fillRect/>
            </a:stretch>
          </a:blipFill>
        </p:spPr>
        <p:txBody>
          <a:bodyPr wrap="square" lIns="0" tIns="0" rIns="0" bIns="0" rtlCol="0"/>
          <a:lstStyle/>
          <a:p>
            <a:endParaRPr/>
          </a:p>
        </p:txBody>
      </p:sp>
      <p:sp>
        <p:nvSpPr>
          <p:cNvPr id="131" name="object 131"/>
          <p:cNvSpPr/>
          <p:nvPr/>
        </p:nvSpPr>
        <p:spPr>
          <a:xfrm>
            <a:off x="3819309" y="1637258"/>
            <a:ext cx="15240" cy="8890"/>
          </a:xfrm>
          <a:custGeom>
            <a:avLst/>
            <a:gdLst/>
            <a:ahLst/>
            <a:cxnLst/>
            <a:rect l="l" t="t" r="r" b="b"/>
            <a:pathLst>
              <a:path w="15239" h="8889">
                <a:moveTo>
                  <a:pt x="1015" y="507"/>
                </a:moveTo>
                <a:lnTo>
                  <a:pt x="11391" y="0"/>
                </a:lnTo>
                <a:lnTo>
                  <a:pt x="12572" y="673"/>
                </a:lnTo>
                <a:lnTo>
                  <a:pt x="13766" y="1358"/>
                </a:lnTo>
                <a:lnTo>
                  <a:pt x="14960" y="3505"/>
                </a:lnTo>
                <a:lnTo>
                  <a:pt x="14617" y="4698"/>
                </a:lnTo>
                <a:lnTo>
                  <a:pt x="14274" y="5892"/>
                </a:lnTo>
                <a:lnTo>
                  <a:pt x="12445" y="6299"/>
                </a:lnTo>
                <a:lnTo>
                  <a:pt x="10833" y="7251"/>
                </a:lnTo>
                <a:lnTo>
                  <a:pt x="9207" y="8178"/>
                </a:lnTo>
                <a:lnTo>
                  <a:pt x="165" y="2552"/>
                </a:lnTo>
                <a:lnTo>
                  <a:pt x="0" y="1104"/>
                </a:lnTo>
                <a:lnTo>
                  <a:pt x="1015" y="507"/>
                </a:lnTo>
                <a:close/>
              </a:path>
            </a:pathLst>
          </a:custGeom>
          <a:ln w="3175">
            <a:solidFill>
              <a:srgbClr val="231F20"/>
            </a:solidFill>
          </a:ln>
        </p:spPr>
        <p:txBody>
          <a:bodyPr wrap="square" lIns="0" tIns="0" rIns="0" bIns="0" rtlCol="0"/>
          <a:lstStyle/>
          <a:p>
            <a:endParaRPr/>
          </a:p>
        </p:txBody>
      </p:sp>
      <p:sp>
        <p:nvSpPr>
          <p:cNvPr id="132" name="object 132"/>
          <p:cNvSpPr/>
          <p:nvPr/>
        </p:nvSpPr>
        <p:spPr>
          <a:xfrm>
            <a:off x="3826700" y="1637576"/>
            <a:ext cx="5232" cy="4470"/>
          </a:xfrm>
          <a:prstGeom prst="rect">
            <a:avLst/>
          </a:prstGeom>
          <a:blipFill>
            <a:blip r:embed="rId18" cstate="print"/>
            <a:stretch>
              <a:fillRect/>
            </a:stretch>
          </a:blipFill>
        </p:spPr>
        <p:txBody>
          <a:bodyPr wrap="square" lIns="0" tIns="0" rIns="0" bIns="0" rtlCol="0"/>
          <a:lstStyle/>
          <a:p>
            <a:endParaRPr/>
          </a:p>
        </p:txBody>
      </p:sp>
      <p:sp>
        <p:nvSpPr>
          <p:cNvPr id="134" name="object 134"/>
          <p:cNvSpPr/>
          <p:nvPr/>
        </p:nvSpPr>
        <p:spPr>
          <a:xfrm>
            <a:off x="3740962" y="1701584"/>
            <a:ext cx="79375" cy="104775"/>
          </a:xfrm>
          <a:custGeom>
            <a:avLst/>
            <a:gdLst/>
            <a:ahLst/>
            <a:cxnLst/>
            <a:rect l="l" t="t" r="r" b="b"/>
            <a:pathLst>
              <a:path w="79375" h="104775">
                <a:moveTo>
                  <a:pt x="46177" y="95377"/>
                </a:moveTo>
                <a:lnTo>
                  <a:pt x="32867" y="95377"/>
                </a:lnTo>
                <a:lnTo>
                  <a:pt x="36588" y="96735"/>
                </a:lnTo>
                <a:lnTo>
                  <a:pt x="39014" y="99504"/>
                </a:lnTo>
                <a:lnTo>
                  <a:pt x="39624" y="104254"/>
                </a:lnTo>
                <a:lnTo>
                  <a:pt x="40195" y="99555"/>
                </a:lnTo>
                <a:lnTo>
                  <a:pt x="42379" y="96596"/>
                </a:lnTo>
                <a:lnTo>
                  <a:pt x="46177" y="95377"/>
                </a:lnTo>
                <a:close/>
              </a:path>
              <a:path w="79375" h="104775">
                <a:moveTo>
                  <a:pt x="79248" y="0"/>
                </a:moveTo>
                <a:lnTo>
                  <a:pt x="0" y="0"/>
                </a:lnTo>
                <a:lnTo>
                  <a:pt x="0" y="91795"/>
                </a:lnTo>
                <a:lnTo>
                  <a:pt x="3568" y="95377"/>
                </a:lnTo>
                <a:lnTo>
                  <a:pt x="75692" y="95377"/>
                </a:lnTo>
                <a:lnTo>
                  <a:pt x="79248" y="91795"/>
                </a:lnTo>
                <a:lnTo>
                  <a:pt x="79248" y="0"/>
                </a:lnTo>
                <a:close/>
              </a:path>
            </a:pathLst>
          </a:custGeom>
          <a:solidFill>
            <a:srgbClr val="ED1C24"/>
          </a:solidFill>
        </p:spPr>
        <p:txBody>
          <a:bodyPr wrap="square" lIns="0" tIns="0" rIns="0" bIns="0" rtlCol="0"/>
          <a:lstStyle/>
          <a:p>
            <a:endParaRPr/>
          </a:p>
        </p:txBody>
      </p:sp>
      <p:sp>
        <p:nvSpPr>
          <p:cNvPr id="136" name="object 136"/>
          <p:cNvSpPr/>
          <p:nvPr/>
        </p:nvSpPr>
        <p:spPr>
          <a:xfrm>
            <a:off x="3757586" y="1704695"/>
            <a:ext cx="44450" cy="61594"/>
          </a:xfrm>
          <a:custGeom>
            <a:avLst/>
            <a:gdLst/>
            <a:ahLst/>
            <a:cxnLst/>
            <a:rect l="l" t="t" r="r" b="b"/>
            <a:pathLst>
              <a:path w="44450" h="61594">
                <a:moveTo>
                  <a:pt x="9537" y="36398"/>
                </a:moveTo>
                <a:lnTo>
                  <a:pt x="9537" y="41808"/>
                </a:lnTo>
                <a:lnTo>
                  <a:pt x="19329" y="46329"/>
                </a:lnTo>
                <a:lnTo>
                  <a:pt x="19329" y="60998"/>
                </a:lnTo>
                <a:lnTo>
                  <a:pt x="24714" y="60998"/>
                </a:lnTo>
                <a:lnTo>
                  <a:pt x="24714" y="48806"/>
                </a:lnTo>
                <a:lnTo>
                  <a:pt x="34493" y="48806"/>
                </a:lnTo>
                <a:lnTo>
                  <a:pt x="34493" y="47904"/>
                </a:lnTo>
                <a:lnTo>
                  <a:pt x="24714" y="43395"/>
                </a:lnTo>
                <a:lnTo>
                  <a:pt x="24714" y="40919"/>
                </a:lnTo>
                <a:lnTo>
                  <a:pt x="19329" y="40919"/>
                </a:lnTo>
                <a:lnTo>
                  <a:pt x="9537" y="36398"/>
                </a:lnTo>
                <a:close/>
              </a:path>
              <a:path w="44450" h="61594">
                <a:moveTo>
                  <a:pt x="34493" y="48806"/>
                </a:moveTo>
                <a:lnTo>
                  <a:pt x="24714" y="48806"/>
                </a:lnTo>
                <a:lnTo>
                  <a:pt x="34493" y="53314"/>
                </a:lnTo>
                <a:lnTo>
                  <a:pt x="34493" y="48806"/>
                </a:lnTo>
                <a:close/>
              </a:path>
              <a:path w="44450" h="61594">
                <a:moveTo>
                  <a:pt x="24714" y="12788"/>
                </a:moveTo>
                <a:lnTo>
                  <a:pt x="19329" y="12788"/>
                </a:lnTo>
                <a:lnTo>
                  <a:pt x="19329" y="21145"/>
                </a:lnTo>
                <a:lnTo>
                  <a:pt x="0" y="21158"/>
                </a:lnTo>
                <a:lnTo>
                  <a:pt x="0" y="26568"/>
                </a:lnTo>
                <a:lnTo>
                  <a:pt x="19329" y="26568"/>
                </a:lnTo>
                <a:lnTo>
                  <a:pt x="19329" y="40919"/>
                </a:lnTo>
                <a:lnTo>
                  <a:pt x="24714" y="40919"/>
                </a:lnTo>
                <a:lnTo>
                  <a:pt x="24714" y="26568"/>
                </a:lnTo>
                <a:lnTo>
                  <a:pt x="44043" y="26555"/>
                </a:lnTo>
                <a:lnTo>
                  <a:pt x="44043" y="21145"/>
                </a:lnTo>
                <a:lnTo>
                  <a:pt x="24714" y="21145"/>
                </a:lnTo>
                <a:lnTo>
                  <a:pt x="24714" y="12788"/>
                </a:lnTo>
                <a:close/>
              </a:path>
              <a:path w="44450" h="61594">
                <a:moveTo>
                  <a:pt x="32791" y="7378"/>
                </a:moveTo>
                <a:lnTo>
                  <a:pt x="11252" y="7378"/>
                </a:lnTo>
                <a:lnTo>
                  <a:pt x="11252" y="12788"/>
                </a:lnTo>
                <a:lnTo>
                  <a:pt x="32791" y="12788"/>
                </a:lnTo>
                <a:lnTo>
                  <a:pt x="32791" y="7378"/>
                </a:lnTo>
                <a:close/>
              </a:path>
              <a:path w="44450" h="61594">
                <a:moveTo>
                  <a:pt x="24714" y="0"/>
                </a:moveTo>
                <a:lnTo>
                  <a:pt x="19329" y="0"/>
                </a:lnTo>
                <a:lnTo>
                  <a:pt x="19329" y="7378"/>
                </a:lnTo>
                <a:lnTo>
                  <a:pt x="24714" y="7378"/>
                </a:lnTo>
                <a:lnTo>
                  <a:pt x="24714" y="0"/>
                </a:lnTo>
                <a:close/>
              </a:path>
            </a:pathLst>
          </a:custGeom>
          <a:solidFill>
            <a:srgbClr val="FFF200"/>
          </a:solidFill>
        </p:spPr>
        <p:txBody>
          <a:bodyPr wrap="square" lIns="0" tIns="0" rIns="0" bIns="0" rtlCol="0"/>
          <a:lstStyle/>
          <a:p>
            <a:endParaRPr/>
          </a:p>
        </p:txBody>
      </p:sp>
      <p:sp>
        <p:nvSpPr>
          <p:cNvPr id="137" name="object 137"/>
          <p:cNvSpPr/>
          <p:nvPr/>
        </p:nvSpPr>
        <p:spPr>
          <a:xfrm>
            <a:off x="3757104" y="1766430"/>
            <a:ext cx="46355" cy="26034"/>
          </a:xfrm>
          <a:custGeom>
            <a:avLst/>
            <a:gdLst/>
            <a:ahLst/>
            <a:cxnLst/>
            <a:rect l="l" t="t" r="r" b="b"/>
            <a:pathLst>
              <a:path w="46354" h="26035">
                <a:moveTo>
                  <a:pt x="22872" y="0"/>
                </a:moveTo>
                <a:lnTo>
                  <a:pt x="31761" y="1624"/>
                </a:lnTo>
                <a:lnTo>
                  <a:pt x="39033" y="6049"/>
                </a:lnTo>
                <a:lnTo>
                  <a:pt x="43943" y="12606"/>
                </a:lnTo>
                <a:lnTo>
                  <a:pt x="45745" y="20624"/>
                </a:lnTo>
                <a:lnTo>
                  <a:pt x="45745" y="22326"/>
                </a:lnTo>
                <a:lnTo>
                  <a:pt x="45516" y="23990"/>
                </a:lnTo>
                <a:lnTo>
                  <a:pt x="45072" y="25577"/>
                </a:lnTo>
                <a:lnTo>
                  <a:pt x="42064" y="19348"/>
                </a:lnTo>
                <a:lnTo>
                  <a:pt x="37058" y="14385"/>
                </a:lnTo>
                <a:lnTo>
                  <a:pt x="30509" y="11104"/>
                </a:lnTo>
                <a:lnTo>
                  <a:pt x="22872" y="9918"/>
                </a:lnTo>
                <a:lnTo>
                  <a:pt x="15235" y="11104"/>
                </a:lnTo>
                <a:lnTo>
                  <a:pt x="8686" y="14385"/>
                </a:lnTo>
                <a:lnTo>
                  <a:pt x="3681" y="19348"/>
                </a:lnTo>
                <a:lnTo>
                  <a:pt x="673" y="25577"/>
                </a:lnTo>
                <a:lnTo>
                  <a:pt x="228" y="23990"/>
                </a:lnTo>
                <a:lnTo>
                  <a:pt x="0" y="22326"/>
                </a:lnTo>
                <a:lnTo>
                  <a:pt x="0" y="20624"/>
                </a:lnTo>
                <a:lnTo>
                  <a:pt x="1802" y="12606"/>
                </a:lnTo>
                <a:lnTo>
                  <a:pt x="6711" y="6049"/>
                </a:lnTo>
                <a:lnTo>
                  <a:pt x="13983" y="1624"/>
                </a:lnTo>
                <a:lnTo>
                  <a:pt x="22872" y="0"/>
                </a:lnTo>
                <a:close/>
              </a:path>
            </a:pathLst>
          </a:custGeom>
          <a:ln w="3175">
            <a:solidFill>
              <a:srgbClr val="231F20"/>
            </a:solidFill>
          </a:ln>
        </p:spPr>
        <p:txBody>
          <a:bodyPr wrap="square" lIns="0" tIns="0" rIns="0" bIns="0" rtlCol="0"/>
          <a:lstStyle/>
          <a:p>
            <a:endParaRPr/>
          </a:p>
        </p:txBody>
      </p:sp>
      <p:sp>
        <p:nvSpPr>
          <p:cNvPr id="138" name="object 138"/>
          <p:cNvSpPr/>
          <p:nvPr/>
        </p:nvSpPr>
        <p:spPr>
          <a:xfrm>
            <a:off x="3757104" y="1766430"/>
            <a:ext cx="46355" cy="26034"/>
          </a:xfrm>
          <a:custGeom>
            <a:avLst/>
            <a:gdLst/>
            <a:ahLst/>
            <a:cxnLst/>
            <a:rect l="l" t="t" r="r" b="b"/>
            <a:pathLst>
              <a:path w="46354" h="26035">
                <a:moveTo>
                  <a:pt x="22872" y="0"/>
                </a:moveTo>
                <a:lnTo>
                  <a:pt x="13983" y="1624"/>
                </a:lnTo>
                <a:lnTo>
                  <a:pt x="6711" y="6049"/>
                </a:lnTo>
                <a:lnTo>
                  <a:pt x="1802" y="12606"/>
                </a:lnTo>
                <a:lnTo>
                  <a:pt x="0" y="20624"/>
                </a:lnTo>
                <a:lnTo>
                  <a:pt x="0" y="22326"/>
                </a:lnTo>
                <a:lnTo>
                  <a:pt x="228" y="23990"/>
                </a:lnTo>
                <a:lnTo>
                  <a:pt x="673" y="25577"/>
                </a:lnTo>
                <a:lnTo>
                  <a:pt x="3681" y="19348"/>
                </a:lnTo>
                <a:lnTo>
                  <a:pt x="8686" y="14385"/>
                </a:lnTo>
                <a:lnTo>
                  <a:pt x="15235" y="11104"/>
                </a:lnTo>
                <a:lnTo>
                  <a:pt x="22872" y="9918"/>
                </a:lnTo>
                <a:lnTo>
                  <a:pt x="41930" y="9918"/>
                </a:lnTo>
                <a:lnTo>
                  <a:pt x="39033" y="6049"/>
                </a:lnTo>
                <a:lnTo>
                  <a:pt x="31761" y="1624"/>
                </a:lnTo>
                <a:lnTo>
                  <a:pt x="22872" y="0"/>
                </a:lnTo>
                <a:close/>
              </a:path>
              <a:path w="46354" h="26035">
                <a:moveTo>
                  <a:pt x="41930" y="9918"/>
                </a:moveTo>
                <a:lnTo>
                  <a:pt x="22872" y="9918"/>
                </a:lnTo>
                <a:lnTo>
                  <a:pt x="30509" y="11104"/>
                </a:lnTo>
                <a:lnTo>
                  <a:pt x="37058" y="14385"/>
                </a:lnTo>
                <a:lnTo>
                  <a:pt x="42064" y="19348"/>
                </a:lnTo>
                <a:lnTo>
                  <a:pt x="45072" y="25577"/>
                </a:lnTo>
                <a:lnTo>
                  <a:pt x="45516" y="23990"/>
                </a:lnTo>
                <a:lnTo>
                  <a:pt x="45745" y="22326"/>
                </a:lnTo>
                <a:lnTo>
                  <a:pt x="45745" y="20624"/>
                </a:lnTo>
                <a:lnTo>
                  <a:pt x="43943" y="12606"/>
                </a:lnTo>
                <a:lnTo>
                  <a:pt x="41930" y="9918"/>
                </a:lnTo>
                <a:close/>
              </a:path>
            </a:pathLst>
          </a:custGeom>
          <a:solidFill>
            <a:srgbClr val="FFFFFF"/>
          </a:solidFill>
        </p:spPr>
        <p:txBody>
          <a:bodyPr wrap="square" lIns="0" tIns="0" rIns="0" bIns="0" rtlCol="0"/>
          <a:lstStyle/>
          <a:p>
            <a:endParaRPr/>
          </a:p>
        </p:txBody>
      </p:sp>
      <p:sp>
        <p:nvSpPr>
          <p:cNvPr id="139" name="object 139"/>
          <p:cNvSpPr/>
          <p:nvPr/>
        </p:nvSpPr>
        <p:spPr>
          <a:xfrm>
            <a:off x="3580320" y="1676780"/>
            <a:ext cx="63042" cy="104597"/>
          </a:xfrm>
          <a:prstGeom prst="rect">
            <a:avLst/>
          </a:prstGeom>
          <a:blipFill>
            <a:blip r:embed="rId19" cstate="print"/>
            <a:stretch>
              <a:fillRect/>
            </a:stretch>
          </a:blipFill>
        </p:spPr>
        <p:txBody>
          <a:bodyPr wrap="square" lIns="0" tIns="0" rIns="0" bIns="0" rtlCol="0"/>
          <a:lstStyle/>
          <a:p>
            <a:endParaRPr/>
          </a:p>
        </p:txBody>
      </p:sp>
      <p:sp>
        <p:nvSpPr>
          <p:cNvPr id="140" name="object 140"/>
          <p:cNvSpPr/>
          <p:nvPr/>
        </p:nvSpPr>
        <p:spPr>
          <a:xfrm>
            <a:off x="3821531" y="1662402"/>
            <a:ext cx="182397" cy="98043"/>
          </a:xfrm>
          <a:prstGeom prst="rect">
            <a:avLst/>
          </a:prstGeom>
          <a:blipFill>
            <a:blip r:embed="rId20" cstate="print"/>
            <a:stretch>
              <a:fillRect/>
            </a:stretch>
          </a:blipFill>
        </p:spPr>
        <p:txBody>
          <a:bodyPr wrap="square" lIns="0" tIns="0" rIns="0" bIns="0" rtlCol="0"/>
          <a:lstStyle/>
          <a:p>
            <a:endParaRPr/>
          </a:p>
        </p:txBody>
      </p:sp>
      <p:sp>
        <p:nvSpPr>
          <p:cNvPr id="141" name="object 141"/>
          <p:cNvSpPr/>
          <p:nvPr/>
        </p:nvSpPr>
        <p:spPr>
          <a:xfrm>
            <a:off x="3875646" y="1686979"/>
            <a:ext cx="121285" cy="62865"/>
          </a:xfrm>
          <a:custGeom>
            <a:avLst/>
            <a:gdLst/>
            <a:ahLst/>
            <a:cxnLst/>
            <a:rect l="l" t="t" r="r" b="b"/>
            <a:pathLst>
              <a:path w="121285" h="62864">
                <a:moveTo>
                  <a:pt x="15722" y="0"/>
                </a:moveTo>
                <a:lnTo>
                  <a:pt x="18880" y="9009"/>
                </a:lnTo>
                <a:lnTo>
                  <a:pt x="15205" y="11988"/>
                </a:lnTo>
                <a:lnTo>
                  <a:pt x="7857" y="10472"/>
                </a:lnTo>
                <a:lnTo>
                  <a:pt x="0" y="5994"/>
                </a:lnTo>
                <a:lnTo>
                  <a:pt x="3086" y="9867"/>
                </a:lnTo>
                <a:lnTo>
                  <a:pt x="3644" y="12280"/>
                </a:lnTo>
                <a:lnTo>
                  <a:pt x="4165" y="16929"/>
                </a:lnTo>
                <a:lnTo>
                  <a:pt x="27875" y="26948"/>
                </a:lnTo>
                <a:lnTo>
                  <a:pt x="58262" y="40457"/>
                </a:lnTo>
                <a:lnTo>
                  <a:pt x="90338" y="53578"/>
                </a:lnTo>
                <a:lnTo>
                  <a:pt x="119113" y="62433"/>
                </a:lnTo>
                <a:lnTo>
                  <a:pt x="121132" y="60158"/>
                </a:lnTo>
                <a:lnTo>
                  <a:pt x="110664" y="52873"/>
                </a:lnTo>
                <a:lnTo>
                  <a:pt x="96896" y="44373"/>
                </a:lnTo>
                <a:lnTo>
                  <a:pt x="89014" y="38455"/>
                </a:lnTo>
                <a:lnTo>
                  <a:pt x="39354" y="27111"/>
                </a:lnTo>
                <a:lnTo>
                  <a:pt x="18414" y="5892"/>
                </a:lnTo>
                <a:lnTo>
                  <a:pt x="15722" y="0"/>
                </a:lnTo>
                <a:close/>
              </a:path>
            </a:pathLst>
          </a:custGeom>
          <a:ln w="3175">
            <a:solidFill>
              <a:srgbClr val="231F20"/>
            </a:solidFill>
          </a:ln>
        </p:spPr>
        <p:txBody>
          <a:bodyPr wrap="square" lIns="0" tIns="0" rIns="0" bIns="0" rtlCol="0"/>
          <a:lstStyle/>
          <a:p>
            <a:endParaRPr/>
          </a:p>
        </p:txBody>
      </p:sp>
      <p:sp>
        <p:nvSpPr>
          <p:cNvPr id="142" name="object 142"/>
          <p:cNvSpPr/>
          <p:nvPr/>
        </p:nvSpPr>
        <p:spPr>
          <a:xfrm>
            <a:off x="3890390" y="1678419"/>
            <a:ext cx="73025" cy="47625"/>
          </a:xfrm>
          <a:custGeom>
            <a:avLst/>
            <a:gdLst/>
            <a:ahLst/>
            <a:cxnLst/>
            <a:rect l="l" t="t" r="r" b="b"/>
            <a:pathLst>
              <a:path w="73025" h="47625">
                <a:moveTo>
                  <a:pt x="0" y="4394"/>
                </a:moveTo>
                <a:lnTo>
                  <a:pt x="3023" y="9671"/>
                </a:lnTo>
                <a:lnTo>
                  <a:pt x="4291" y="12568"/>
                </a:lnTo>
                <a:lnTo>
                  <a:pt x="6127" y="15915"/>
                </a:lnTo>
                <a:lnTo>
                  <a:pt x="10858" y="22542"/>
                </a:lnTo>
                <a:lnTo>
                  <a:pt x="27933" y="34364"/>
                </a:lnTo>
                <a:lnTo>
                  <a:pt x="45110" y="43057"/>
                </a:lnTo>
                <a:lnTo>
                  <a:pt x="60611" y="47015"/>
                </a:lnTo>
                <a:lnTo>
                  <a:pt x="72656" y="44627"/>
                </a:lnTo>
                <a:lnTo>
                  <a:pt x="63583" y="36411"/>
                </a:lnTo>
                <a:lnTo>
                  <a:pt x="47731" y="24295"/>
                </a:lnTo>
                <a:lnTo>
                  <a:pt x="29467" y="11187"/>
                </a:lnTo>
                <a:lnTo>
                  <a:pt x="13157" y="0"/>
                </a:lnTo>
                <a:lnTo>
                  <a:pt x="12024" y="265"/>
                </a:lnTo>
                <a:lnTo>
                  <a:pt x="11536" y="1939"/>
                </a:lnTo>
                <a:lnTo>
                  <a:pt x="8569" y="3743"/>
                </a:lnTo>
                <a:lnTo>
                  <a:pt x="0" y="4394"/>
                </a:lnTo>
                <a:close/>
              </a:path>
            </a:pathLst>
          </a:custGeom>
          <a:ln w="3175">
            <a:solidFill>
              <a:srgbClr val="231F20"/>
            </a:solidFill>
          </a:ln>
        </p:spPr>
        <p:txBody>
          <a:bodyPr wrap="square" lIns="0" tIns="0" rIns="0" bIns="0" rtlCol="0"/>
          <a:lstStyle/>
          <a:p>
            <a:endParaRPr/>
          </a:p>
        </p:txBody>
      </p:sp>
      <p:sp>
        <p:nvSpPr>
          <p:cNvPr id="143" name="object 143"/>
          <p:cNvSpPr/>
          <p:nvPr/>
        </p:nvSpPr>
        <p:spPr>
          <a:xfrm>
            <a:off x="3904513" y="1687563"/>
            <a:ext cx="38100" cy="29845"/>
          </a:xfrm>
          <a:custGeom>
            <a:avLst/>
            <a:gdLst/>
            <a:ahLst/>
            <a:cxnLst/>
            <a:rect l="l" t="t" r="r" b="b"/>
            <a:pathLst>
              <a:path w="38100" h="29844">
                <a:moveTo>
                  <a:pt x="37998" y="28575"/>
                </a:moveTo>
                <a:lnTo>
                  <a:pt x="698" y="0"/>
                </a:lnTo>
                <a:lnTo>
                  <a:pt x="0" y="622"/>
                </a:lnTo>
                <a:lnTo>
                  <a:pt x="37490" y="29514"/>
                </a:lnTo>
                <a:lnTo>
                  <a:pt x="37998" y="28575"/>
                </a:lnTo>
                <a:close/>
              </a:path>
            </a:pathLst>
          </a:custGeom>
          <a:ln w="3175">
            <a:solidFill>
              <a:srgbClr val="231F20"/>
            </a:solidFill>
          </a:ln>
        </p:spPr>
        <p:txBody>
          <a:bodyPr wrap="square" lIns="0" tIns="0" rIns="0" bIns="0" rtlCol="0"/>
          <a:lstStyle/>
          <a:p>
            <a:endParaRPr/>
          </a:p>
        </p:txBody>
      </p:sp>
      <p:sp>
        <p:nvSpPr>
          <p:cNvPr id="144" name="object 144"/>
          <p:cNvSpPr/>
          <p:nvPr/>
        </p:nvSpPr>
        <p:spPr>
          <a:xfrm>
            <a:off x="3821544" y="1662391"/>
            <a:ext cx="80645" cy="50800"/>
          </a:xfrm>
          <a:custGeom>
            <a:avLst/>
            <a:gdLst/>
            <a:ahLst/>
            <a:cxnLst/>
            <a:rect l="l" t="t" r="r" b="b"/>
            <a:pathLst>
              <a:path w="80645" h="50800">
                <a:moveTo>
                  <a:pt x="1054" y="33781"/>
                </a:moveTo>
                <a:lnTo>
                  <a:pt x="0" y="39865"/>
                </a:lnTo>
                <a:lnTo>
                  <a:pt x="901" y="43268"/>
                </a:lnTo>
                <a:lnTo>
                  <a:pt x="17050" y="50346"/>
                </a:lnTo>
                <a:lnTo>
                  <a:pt x="24892" y="45042"/>
                </a:lnTo>
                <a:lnTo>
                  <a:pt x="27865" y="34558"/>
                </a:lnTo>
                <a:lnTo>
                  <a:pt x="29413" y="26098"/>
                </a:lnTo>
                <a:lnTo>
                  <a:pt x="37287" y="13893"/>
                </a:lnTo>
                <a:lnTo>
                  <a:pt x="44183" y="13030"/>
                </a:lnTo>
                <a:lnTo>
                  <a:pt x="48907" y="13195"/>
                </a:lnTo>
                <a:lnTo>
                  <a:pt x="55097" y="15407"/>
                </a:lnTo>
                <a:lnTo>
                  <a:pt x="64138" y="18462"/>
                </a:lnTo>
                <a:lnTo>
                  <a:pt x="73450" y="19046"/>
                </a:lnTo>
                <a:lnTo>
                  <a:pt x="80454" y="13842"/>
                </a:lnTo>
                <a:lnTo>
                  <a:pt x="72346" y="11169"/>
                </a:lnTo>
                <a:lnTo>
                  <a:pt x="63092" y="6750"/>
                </a:lnTo>
                <a:lnTo>
                  <a:pt x="53435" y="2416"/>
                </a:lnTo>
                <a:lnTo>
                  <a:pt x="44119" y="0"/>
                </a:lnTo>
                <a:lnTo>
                  <a:pt x="35776" y="1359"/>
                </a:lnTo>
                <a:lnTo>
                  <a:pt x="28306" y="6388"/>
                </a:lnTo>
                <a:lnTo>
                  <a:pt x="22929" y="14055"/>
                </a:lnTo>
                <a:lnTo>
                  <a:pt x="20866" y="23329"/>
                </a:lnTo>
                <a:lnTo>
                  <a:pt x="22225" y="25704"/>
                </a:lnTo>
                <a:lnTo>
                  <a:pt x="21971" y="29730"/>
                </a:lnTo>
                <a:lnTo>
                  <a:pt x="21145" y="34505"/>
                </a:lnTo>
                <a:lnTo>
                  <a:pt x="20980" y="35394"/>
                </a:lnTo>
                <a:lnTo>
                  <a:pt x="12204" y="41897"/>
                </a:lnTo>
                <a:lnTo>
                  <a:pt x="4953" y="37109"/>
                </a:lnTo>
                <a:lnTo>
                  <a:pt x="4775" y="36880"/>
                </a:lnTo>
                <a:lnTo>
                  <a:pt x="1231" y="34010"/>
                </a:lnTo>
                <a:lnTo>
                  <a:pt x="1054" y="33781"/>
                </a:lnTo>
                <a:close/>
              </a:path>
            </a:pathLst>
          </a:custGeom>
          <a:ln w="3175">
            <a:solidFill>
              <a:srgbClr val="231F20"/>
            </a:solidFill>
          </a:ln>
        </p:spPr>
        <p:txBody>
          <a:bodyPr wrap="square" lIns="0" tIns="0" rIns="0" bIns="0" rtlCol="0"/>
          <a:lstStyle/>
          <a:p>
            <a:endParaRPr/>
          </a:p>
        </p:txBody>
      </p:sp>
      <p:sp>
        <p:nvSpPr>
          <p:cNvPr id="145" name="object 145"/>
          <p:cNvSpPr/>
          <p:nvPr/>
        </p:nvSpPr>
        <p:spPr>
          <a:xfrm>
            <a:off x="3862743" y="1675968"/>
            <a:ext cx="29845" cy="21590"/>
          </a:xfrm>
          <a:custGeom>
            <a:avLst/>
            <a:gdLst/>
            <a:ahLst/>
            <a:cxnLst/>
            <a:rect l="l" t="t" r="r" b="b"/>
            <a:pathLst>
              <a:path w="29845" h="21589">
                <a:moveTo>
                  <a:pt x="9144" y="1016"/>
                </a:moveTo>
                <a:lnTo>
                  <a:pt x="4000" y="241"/>
                </a:lnTo>
                <a:lnTo>
                  <a:pt x="3594" y="0"/>
                </a:lnTo>
                <a:lnTo>
                  <a:pt x="0" y="4660"/>
                </a:lnTo>
                <a:lnTo>
                  <a:pt x="7231" y="11219"/>
                </a:lnTo>
                <a:lnTo>
                  <a:pt x="14409" y="16735"/>
                </a:lnTo>
                <a:lnTo>
                  <a:pt x="21733" y="20312"/>
                </a:lnTo>
                <a:lnTo>
                  <a:pt x="29400" y="21056"/>
                </a:lnTo>
                <a:lnTo>
                  <a:pt x="26762" y="10660"/>
                </a:lnTo>
                <a:lnTo>
                  <a:pt x="22248" y="6388"/>
                </a:lnTo>
                <a:lnTo>
                  <a:pt x="16247" y="4440"/>
                </a:lnTo>
                <a:lnTo>
                  <a:pt x="9144" y="1016"/>
                </a:lnTo>
                <a:close/>
              </a:path>
            </a:pathLst>
          </a:custGeom>
          <a:ln w="3175">
            <a:solidFill>
              <a:srgbClr val="231F20"/>
            </a:solidFill>
          </a:ln>
        </p:spPr>
        <p:txBody>
          <a:bodyPr wrap="square" lIns="0" tIns="0" rIns="0" bIns="0" rtlCol="0"/>
          <a:lstStyle/>
          <a:p>
            <a:endParaRPr/>
          </a:p>
        </p:txBody>
      </p:sp>
      <p:sp>
        <p:nvSpPr>
          <p:cNvPr id="146" name="object 146"/>
          <p:cNvSpPr/>
          <p:nvPr/>
        </p:nvSpPr>
        <p:spPr>
          <a:xfrm>
            <a:off x="3872255" y="1678038"/>
            <a:ext cx="15240" cy="12700"/>
          </a:xfrm>
          <a:custGeom>
            <a:avLst/>
            <a:gdLst/>
            <a:ahLst/>
            <a:cxnLst/>
            <a:rect l="l" t="t" r="r" b="b"/>
            <a:pathLst>
              <a:path w="15239" h="12700">
                <a:moveTo>
                  <a:pt x="14655" y="11379"/>
                </a:moveTo>
                <a:lnTo>
                  <a:pt x="774" y="0"/>
                </a:lnTo>
                <a:lnTo>
                  <a:pt x="0" y="774"/>
                </a:lnTo>
                <a:lnTo>
                  <a:pt x="14147" y="12153"/>
                </a:lnTo>
                <a:lnTo>
                  <a:pt x="14655" y="11379"/>
                </a:lnTo>
                <a:close/>
              </a:path>
            </a:pathLst>
          </a:custGeom>
          <a:ln w="3175">
            <a:solidFill>
              <a:srgbClr val="231F20"/>
            </a:solidFill>
          </a:ln>
        </p:spPr>
        <p:txBody>
          <a:bodyPr wrap="square" lIns="0" tIns="0" rIns="0" bIns="0" rtlCol="0"/>
          <a:lstStyle/>
          <a:p>
            <a:endParaRPr/>
          </a:p>
        </p:txBody>
      </p:sp>
      <p:sp>
        <p:nvSpPr>
          <p:cNvPr id="147" name="object 147"/>
          <p:cNvSpPr/>
          <p:nvPr/>
        </p:nvSpPr>
        <p:spPr>
          <a:xfrm>
            <a:off x="3851922" y="1681899"/>
            <a:ext cx="25400" cy="26034"/>
          </a:xfrm>
          <a:custGeom>
            <a:avLst/>
            <a:gdLst/>
            <a:ahLst/>
            <a:cxnLst/>
            <a:rect l="l" t="t" r="r" b="b"/>
            <a:pathLst>
              <a:path w="25400" h="26035">
                <a:moveTo>
                  <a:pt x="10045" y="0"/>
                </a:moveTo>
                <a:lnTo>
                  <a:pt x="4902" y="0"/>
                </a:lnTo>
                <a:lnTo>
                  <a:pt x="2578" y="4000"/>
                </a:lnTo>
                <a:lnTo>
                  <a:pt x="0" y="8648"/>
                </a:lnTo>
                <a:lnTo>
                  <a:pt x="5491" y="15178"/>
                </a:lnTo>
                <a:lnTo>
                  <a:pt x="10958" y="20166"/>
                </a:lnTo>
                <a:lnTo>
                  <a:pt x="16975" y="23684"/>
                </a:lnTo>
                <a:lnTo>
                  <a:pt x="24117" y="25806"/>
                </a:lnTo>
                <a:lnTo>
                  <a:pt x="24920" y="19338"/>
                </a:lnTo>
                <a:lnTo>
                  <a:pt x="22191" y="12417"/>
                </a:lnTo>
                <a:lnTo>
                  <a:pt x="16907" y="5739"/>
                </a:lnTo>
                <a:lnTo>
                  <a:pt x="10045" y="0"/>
                </a:lnTo>
                <a:close/>
              </a:path>
            </a:pathLst>
          </a:custGeom>
          <a:ln w="3175">
            <a:solidFill>
              <a:srgbClr val="231F20"/>
            </a:solidFill>
          </a:ln>
        </p:spPr>
        <p:txBody>
          <a:bodyPr wrap="square" lIns="0" tIns="0" rIns="0" bIns="0" rtlCol="0"/>
          <a:lstStyle/>
          <a:p>
            <a:endParaRPr/>
          </a:p>
        </p:txBody>
      </p:sp>
      <p:sp>
        <p:nvSpPr>
          <p:cNvPr id="148" name="object 148"/>
          <p:cNvSpPr/>
          <p:nvPr/>
        </p:nvSpPr>
        <p:spPr>
          <a:xfrm>
            <a:off x="3857345" y="1687842"/>
            <a:ext cx="18415" cy="14604"/>
          </a:xfrm>
          <a:custGeom>
            <a:avLst/>
            <a:gdLst/>
            <a:ahLst/>
            <a:cxnLst/>
            <a:rect l="l" t="t" r="r" b="b"/>
            <a:pathLst>
              <a:path w="18414" h="14605">
                <a:moveTo>
                  <a:pt x="17995" y="13449"/>
                </a:moveTo>
                <a:lnTo>
                  <a:pt x="507" y="0"/>
                </a:lnTo>
                <a:lnTo>
                  <a:pt x="0" y="787"/>
                </a:lnTo>
                <a:lnTo>
                  <a:pt x="17221" y="14223"/>
                </a:lnTo>
                <a:lnTo>
                  <a:pt x="17995" y="13449"/>
                </a:lnTo>
                <a:close/>
              </a:path>
            </a:pathLst>
          </a:custGeom>
          <a:ln w="3175">
            <a:solidFill>
              <a:srgbClr val="231F20"/>
            </a:solidFill>
          </a:ln>
        </p:spPr>
        <p:txBody>
          <a:bodyPr wrap="square" lIns="0" tIns="0" rIns="0" bIns="0" rtlCol="0"/>
          <a:lstStyle/>
          <a:p>
            <a:endParaRPr/>
          </a:p>
        </p:txBody>
      </p:sp>
      <p:sp>
        <p:nvSpPr>
          <p:cNvPr id="149" name="object 149"/>
          <p:cNvSpPr/>
          <p:nvPr/>
        </p:nvSpPr>
        <p:spPr>
          <a:xfrm>
            <a:off x="3849154" y="1693557"/>
            <a:ext cx="21590" cy="26670"/>
          </a:xfrm>
          <a:custGeom>
            <a:avLst/>
            <a:gdLst/>
            <a:ahLst/>
            <a:cxnLst/>
            <a:rect l="l" t="t" r="r" b="b"/>
            <a:pathLst>
              <a:path w="21589" h="26669">
                <a:moveTo>
                  <a:pt x="1917" y="0"/>
                </a:moveTo>
                <a:lnTo>
                  <a:pt x="2235" y="5689"/>
                </a:lnTo>
                <a:lnTo>
                  <a:pt x="1790" y="4813"/>
                </a:lnTo>
                <a:lnTo>
                  <a:pt x="0" y="10756"/>
                </a:lnTo>
                <a:lnTo>
                  <a:pt x="3944" y="15867"/>
                </a:lnTo>
                <a:lnTo>
                  <a:pt x="8802" y="20624"/>
                </a:lnTo>
                <a:lnTo>
                  <a:pt x="14510" y="24287"/>
                </a:lnTo>
                <a:lnTo>
                  <a:pt x="21005" y="26111"/>
                </a:lnTo>
                <a:lnTo>
                  <a:pt x="18785" y="18684"/>
                </a:lnTo>
                <a:lnTo>
                  <a:pt x="14647" y="12084"/>
                </a:lnTo>
                <a:lnTo>
                  <a:pt x="8916" y="5969"/>
                </a:lnTo>
                <a:lnTo>
                  <a:pt x="1917" y="0"/>
                </a:lnTo>
                <a:close/>
              </a:path>
            </a:pathLst>
          </a:custGeom>
          <a:ln w="3175">
            <a:solidFill>
              <a:srgbClr val="231F20"/>
            </a:solidFill>
          </a:ln>
        </p:spPr>
        <p:txBody>
          <a:bodyPr wrap="square" lIns="0" tIns="0" rIns="0" bIns="0" rtlCol="0"/>
          <a:lstStyle/>
          <a:p>
            <a:endParaRPr/>
          </a:p>
        </p:txBody>
      </p:sp>
      <p:sp>
        <p:nvSpPr>
          <p:cNvPr id="150" name="object 150"/>
          <p:cNvSpPr/>
          <p:nvPr/>
        </p:nvSpPr>
        <p:spPr>
          <a:xfrm>
            <a:off x="3853129" y="1702955"/>
            <a:ext cx="12700" cy="12700"/>
          </a:xfrm>
          <a:custGeom>
            <a:avLst/>
            <a:gdLst/>
            <a:ahLst/>
            <a:cxnLst/>
            <a:rect l="l" t="t" r="r" b="b"/>
            <a:pathLst>
              <a:path w="12700" h="12700">
                <a:moveTo>
                  <a:pt x="0" y="774"/>
                </a:moveTo>
                <a:lnTo>
                  <a:pt x="11823" y="12407"/>
                </a:lnTo>
                <a:lnTo>
                  <a:pt x="12598" y="11633"/>
                </a:lnTo>
                <a:lnTo>
                  <a:pt x="508" y="0"/>
                </a:lnTo>
                <a:lnTo>
                  <a:pt x="0" y="774"/>
                </a:lnTo>
                <a:close/>
              </a:path>
            </a:pathLst>
          </a:custGeom>
          <a:ln w="3175">
            <a:solidFill>
              <a:srgbClr val="231F20"/>
            </a:solidFill>
          </a:ln>
        </p:spPr>
        <p:txBody>
          <a:bodyPr wrap="square" lIns="0" tIns="0" rIns="0" bIns="0" rtlCol="0"/>
          <a:lstStyle/>
          <a:p>
            <a:endParaRPr/>
          </a:p>
        </p:txBody>
      </p:sp>
      <p:sp>
        <p:nvSpPr>
          <p:cNvPr id="151" name="object 151"/>
          <p:cNvSpPr/>
          <p:nvPr/>
        </p:nvSpPr>
        <p:spPr>
          <a:xfrm>
            <a:off x="3842892" y="1706981"/>
            <a:ext cx="15875" cy="17145"/>
          </a:xfrm>
          <a:custGeom>
            <a:avLst/>
            <a:gdLst/>
            <a:ahLst/>
            <a:cxnLst/>
            <a:rect l="l" t="t" r="r" b="b"/>
            <a:pathLst>
              <a:path w="15875" h="17144">
                <a:moveTo>
                  <a:pt x="0" y="8254"/>
                </a:moveTo>
                <a:lnTo>
                  <a:pt x="2311" y="5156"/>
                </a:lnTo>
                <a:lnTo>
                  <a:pt x="3225" y="3111"/>
                </a:lnTo>
                <a:lnTo>
                  <a:pt x="4762" y="0"/>
                </a:lnTo>
                <a:lnTo>
                  <a:pt x="10934" y="4406"/>
                </a:lnTo>
                <a:lnTo>
                  <a:pt x="15430" y="10058"/>
                </a:lnTo>
                <a:lnTo>
                  <a:pt x="14401" y="16014"/>
                </a:lnTo>
                <a:lnTo>
                  <a:pt x="9512" y="17043"/>
                </a:lnTo>
                <a:lnTo>
                  <a:pt x="2578" y="14198"/>
                </a:lnTo>
                <a:lnTo>
                  <a:pt x="0" y="8254"/>
                </a:lnTo>
                <a:close/>
              </a:path>
            </a:pathLst>
          </a:custGeom>
          <a:ln w="3175">
            <a:solidFill>
              <a:srgbClr val="231F20"/>
            </a:solidFill>
          </a:ln>
        </p:spPr>
        <p:txBody>
          <a:bodyPr wrap="square" lIns="0" tIns="0" rIns="0" bIns="0" rtlCol="0"/>
          <a:lstStyle/>
          <a:p>
            <a:endParaRPr/>
          </a:p>
        </p:txBody>
      </p:sp>
      <p:sp>
        <p:nvSpPr>
          <p:cNvPr id="152" name="object 152"/>
          <p:cNvSpPr/>
          <p:nvPr/>
        </p:nvSpPr>
        <p:spPr>
          <a:xfrm>
            <a:off x="3846741" y="1712391"/>
            <a:ext cx="8255" cy="8255"/>
          </a:xfrm>
          <a:custGeom>
            <a:avLst/>
            <a:gdLst/>
            <a:ahLst/>
            <a:cxnLst/>
            <a:rect l="l" t="t" r="r" b="b"/>
            <a:pathLst>
              <a:path w="8254" h="8255">
                <a:moveTo>
                  <a:pt x="7975" y="7239"/>
                </a:moveTo>
                <a:lnTo>
                  <a:pt x="774" y="0"/>
                </a:lnTo>
                <a:lnTo>
                  <a:pt x="0" y="520"/>
                </a:lnTo>
                <a:lnTo>
                  <a:pt x="7467" y="8013"/>
                </a:lnTo>
                <a:lnTo>
                  <a:pt x="7975" y="7239"/>
                </a:lnTo>
                <a:close/>
              </a:path>
            </a:pathLst>
          </a:custGeom>
          <a:ln w="3175">
            <a:solidFill>
              <a:srgbClr val="231F20"/>
            </a:solidFill>
          </a:ln>
        </p:spPr>
        <p:txBody>
          <a:bodyPr wrap="square" lIns="0" tIns="0" rIns="0" bIns="0" rtlCol="0"/>
          <a:lstStyle/>
          <a:p>
            <a:endParaRPr/>
          </a:p>
        </p:txBody>
      </p:sp>
      <p:sp>
        <p:nvSpPr>
          <p:cNvPr id="153" name="object 153"/>
          <p:cNvSpPr/>
          <p:nvPr/>
        </p:nvSpPr>
        <p:spPr>
          <a:xfrm>
            <a:off x="3832339" y="1715503"/>
            <a:ext cx="15240" cy="13970"/>
          </a:xfrm>
          <a:custGeom>
            <a:avLst/>
            <a:gdLst/>
            <a:ahLst/>
            <a:cxnLst/>
            <a:rect l="l" t="t" r="r" b="b"/>
            <a:pathLst>
              <a:path w="15239" h="13969">
                <a:moveTo>
                  <a:pt x="1803" y="1028"/>
                </a:moveTo>
                <a:lnTo>
                  <a:pt x="4635" y="1028"/>
                </a:lnTo>
                <a:lnTo>
                  <a:pt x="7200" y="774"/>
                </a:lnTo>
                <a:lnTo>
                  <a:pt x="9778" y="0"/>
                </a:lnTo>
                <a:lnTo>
                  <a:pt x="11061" y="2057"/>
                </a:lnTo>
                <a:lnTo>
                  <a:pt x="12865" y="4394"/>
                </a:lnTo>
                <a:lnTo>
                  <a:pt x="14922" y="5943"/>
                </a:lnTo>
                <a:lnTo>
                  <a:pt x="14655" y="9817"/>
                </a:lnTo>
                <a:lnTo>
                  <a:pt x="12598" y="12407"/>
                </a:lnTo>
                <a:lnTo>
                  <a:pt x="8483" y="13957"/>
                </a:lnTo>
                <a:lnTo>
                  <a:pt x="4889" y="13436"/>
                </a:lnTo>
                <a:lnTo>
                  <a:pt x="0" y="3619"/>
                </a:lnTo>
                <a:lnTo>
                  <a:pt x="1803" y="1028"/>
                </a:lnTo>
                <a:close/>
              </a:path>
            </a:pathLst>
          </a:custGeom>
          <a:ln w="3175">
            <a:solidFill>
              <a:srgbClr val="231F20"/>
            </a:solidFill>
          </a:ln>
        </p:spPr>
        <p:txBody>
          <a:bodyPr wrap="square" lIns="0" tIns="0" rIns="0" bIns="0" rtlCol="0"/>
          <a:lstStyle/>
          <a:p>
            <a:endParaRPr/>
          </a:p>
        </p:txBody>
      </p:sp>
      <p:sp>
        <p:nvSpPr>
          <p:cNvPr id="154" name="object 154"/>
          <p:cNvSpPr/>
          <p:nvPr/>
        </p:nvSpPr>
        <p:spPr>
          <a:xfrm>
            <a:off x="3837482" y="1717827"/>
            <a:ext cx="4445" cy="9525"/>
          </a:xfrm>
          <a:custGeom>
            <a:avLst/>
            <a:gdLst/>
            <a:ahLst/>
            <a:cxnLst/>
            <a:rect l="l" t="t" r="r" b="b"/>
            <a:pathLst>
              <a:path w="4445" h="9525">
                <a:moveTo>
                  <a:pt x="0" y="774"/>
                </a:moveTo>
                <a:lnTo>
                  <a:pt x="2311" y="3619"/>
                </a:lnTo>
                <a:lnTo>
                  <a:pt x="3340" y="6197"/>
                </a:lnTo>
                <a:lnTo>
                  <a:pt x="2832" y="9042"/>
                </a:lnTo>
                <a:lnTo>
                  <a:pt x="3860" y="9309"/>
                </a:lnTo>
                <a:lnTo>
                  <a:pt x="4368" y="6197"/>
                </a:lnTo>
                <a:lnTo>
                  <a:pt x="3340" y="3098"/>
                </a:lnTo>
                <a:lnTo>
                  <a:pt x="774" y="0"/>
                </a:lnTo>
                <a:lnTo>
                  <a:pt x="0" y="774"/>
                </a:lnTo>
                <a:close/>
              </a:path>
            </a:pathLst>
          </a:custGeom>
          <a:ln w="3175">
            <a:solidFill>
              <a:srgbClr val="231F20"/>
            </a:solidFill>
          </a:ln>
        </p:spPr>
        <p:txBody>
          <a:bodyPr wrap="square" lIns="0" tIns="0" rIns="0" bIns="0" rtlCol="0"/>
          <a:lstStyle/>
          <a:p>
            <a:endParaRPr/>
          </a:p>
        </p:txBody>
      </p:sp>
      <p:sp>
        <p:nvSpPr>
          <p:cNvPr id="155" name="object 155"/>
          <p:cNvSpPr/>
          <p:nvPr/>
        </p:nvSpPr>
        <p:spPr>
          <a:xfrm>
            <a:off x="3821798" y="1712912"/>
            <a:ext cx="13335" cy="19685"/>
          </a:xfrm>
          <a:custGeom>
            <a:avLst/>
            <a:gdLst/>
            <a:ahLst/>
            <a:cxnLst/>
            <a:rect l="l" t="t" r="r" b="b"/>
            <a:pathLst>
              <a:path w="13335" h="19685">
                <a:moveTo>
                  <a:pt x="0" y="0"/>
                </a:moveTo>
                <a:lnTo>
                  <a:pt x="0" y="6985"/>
                </a:lnTo>
                <a:lnTo>
                  <a:pt x="2057" y="13957"/>
                </a:lnTo>
                <a:lnTo>
                  <a:pt x="6172" y="19392"/>
                </a:lnTo>
                <a:lnTo>
                  <a:pt x="9766" y="18097"/>
                </a:lnTo>
                <a:lnTo>
                  <a:pt x="12090" y="15773"/>
                </a:lnTo>
                <a:lnTo>
                  <a:pt x="13119" y="12407"/>
                </a:lnTo>
                <a:lnTo>
                  <a:pt x="11823" y="9563"/>
                </a:lnTo>
                <a:lnTo>
                  <a:pt x="11315" y="6464"/>
                </a:lnTo>
                <a:lnTo>
                  <a:pt x="11569" y="3619"/>
                </a:lnTo>
                <a:lnTo>
                  <a:pt x="8483" y="3098"/>
                </a:lnTo>
                <a:lnTo>
                  <a:pt x="2578" y="1803"/>
                </a:lnTo>
                <a:lnTo>
                  <a:pt x="0" y="0"/>
                </a:lnTo>
                <a:close/>
              </a:path>
            </a:pathLst>
          </a:custGeom>
          <a:ln w="3175">
            <a:solidFill>
              <a:srgbClr val="231F20"/>
            </a:solidFill>
          </a:ln>
        </p:spPr>
        <p:txBody>
          <a:bodyPr wrap="square" lIns="0" tIns="0" rIns="0" bIns="0" rtlCol="0"/>
          <a:lstStyle/>
          <a:p>
            <a:endParaRPr/>
          </a:p>
        </p:txBody>
      </p:sp>
      <p:sp>
        <p:nvSpPr>
          <p:cNvPr id="156" name="object 156"/>
          <p:cNvSpPr/>
          <p:nvPr/>
        </p:nvSpPr>
        <p:spPr>
          <a:xfrm>
            <a:off x="3827449" y="1717560"/>
            <a:ext cx="1905" cy="10795"/>
          </a:xfrm>
          <a:custGeom>
            <a:avLst/>
            <a:gdLst/>
            <a:ahLst/>
            <a:cxnLst/>
            <a:rect l="l" t="t" r="r" b="b"/>
            <a:pathLst>
              <a:path w="1904" h="10794">
                <a:moveTo>
                  <a:pt x="0" y="0"/>
                </a:moveTo>
                <a:lnTo>
                  <a:pt x="520" y="10604"/>
                </a:lnTo>
                <a:lnTo>
                  <a:pt x="1536" y="10604"/>
                </a:lnTo>
                <a:lnTo>
                  <a:pt x="1028" y="0"/>
                </a:lnTo>
                <a:lnTo>
                  <a:pt x="0" y="0"/>
                </a:lnTo>
                <a:close/>
              </a:path>
            </a:pathLst>
          </a:custGeom>
          <a:ln w="3175">
            <a:solidFill>
              <a:srgbClr val="231F20"/>
            </a:solidFill>
          </a:ln>
        </p:spPr>
        <p:txBody>
          <a:bodyPr wrap="square" lIns="0" tIns="0" rIns="0" bIns="0" rtlCol="0"/>
          <a:lstStyle/>
          <a:p>
            <a:endParaRPr/>
          </a:p>
        </p:txBody>
      </p:sp>
      <p:sp>
        <p:nvSpPr>
          <p:cNvPr id="157" name="object 157"/>
          <p:cNvSpPr/>
          <p:nvPr/>
        </p:nvSpPr>
        <p:spPr>
          <a:xfrm>
            <a:off x="3866667" y="1706511"/>
            <a:ext cx="137795" cy="53975"/>
          </a:xfrm>
          <a:custGeom>
            <a:avLst/>
            <a:gdLst/>
            <a:ahLst/>
            <a:cxnLst/>
            <a:rect l="l" t="t" r="r" b="b"/>
            <a:pathLst>
              <a:path w="137795" h="53975">
                <a:moveTo>
                  <a:pt x="137261" y="50736"/>
                </a:moveTo>
                <a:lnTo>
                  <a:pt x="135978" y="46863"/>
                </a:lnTo>
                <a:lnTo>
                  <a:pt x="127317" y="44602"/>
                </a:lnTo>
                <a:lnTo>
                  <a:pt x="122427" y="43053"/>
                </a:lnTo>
                <a:lnTo>
                  <a:pt x="98789" y="35011"/>
                </a:lnTo>
                <a:lnTo>
                  <a:pt x="70985" y="23955"/>
                </a:lnTo>
                <a:lnTo>
                  <a:pt x="41844" y="11684"/>
                </a:lnTo>
                <a:lnTo>
                  <a:pt x="14198" y="0"/>
                </a:lnTo>
                <a:lnTo>
                  <a:pt x="11379" y="3098"/>
                </a:lnTo>
                <a:lnTo>
                  <a:pt x="4635" y="3289"/>
                </a:lnTo>
                <a:lnTo>
                  <a:pt x="0" y="190"/>
                </a:lnTo>
                <a:lnTo>
                  <a:pt x="4381" y="4851"/>
                </a:lnTo>
                <a:lnTo>
                  <a:pt x="41680" y="30441"/>
                </a:lnTo>
                <a:lnTo>
                  <a:pt x="79646" y="46043"/>
                </a:lnTo>
                <a:lnTo>
                  <a:pt x="113610" y="53940"/>
                </a:lnTo>
                <a:lnTo>
                  <a:pt x="137261" y="50736"/>
                </a:lnTo>
                <a:close/>
              </a:path>
            </a:pathLst>
          </a:custGeom>
          <a:ln w="3175">
            <a:solidFill>
              <a:srgbClr val="231F20"/>
            </a:solidFill>
          </a:ln>
        </p:spPr>
        <p:txBody>
          <a:bodyPr wrap="square" lIns="0" tIns="0" rIns="0" bIns="0" rtlCol="0"/>
          <a:lstStyle/>
          <a:p>
            <a:endParaRPr/>
          </a:p>
        </p:txBody>
      </p:sp>
      <p:sp>
        <p:nvSpPr>
          <p:cNvPr id="158" name="object 158"/>
          <p:cNvSpPr/>
          <p:nvPr/>
        </p:nvSpPr>
        <p:spPr>
          <a:xfrm>
            <a:off x="3874096" y="1710766"/>
            <a:ext cx="114935" cy="44450"/>
          </a:xfrm>
          <a:custGeom>
            <a:avLst/>
            <a:gdLst/>
            <a:ahLst/>
            <a:cxnLst/>
            <a:rect l="l" t="t" r="r" b="b"/>
            <a:pathLst>
              <a:path w="114935" h="44450">
                <a:moveTo>
                  <a:pt x="114541" y="41541"/>
                </a:moveTo>
                <a:lnTo>
                  <a:pt x="85588" y="33089"/>
                </a:lnTo>
                <a:lnTo>
                  <a:pt x="56759" y="23875"/>
                </a:lnTo>
                <a:lnTo>
                  <a:pt x="28316" y="13109"/>
                </a:lnTo>
                <a:lnTo>
                  <a:pt x="520" y="0"/>
                </a:lnTo>
                <a:lnTo>
                  <a:pt x="0" y="774"/>
                </a:lnTo>
                <a:lnTo>
                  <a:pt x="27775" y="14352"/>
                </a:lnTo>
                <a:lnTo>
                  <a:pt x="56181" y="25882"/>
                </a:lnTo>
                <a:lnTo>
                  <a:pt x="85021" y="35764"/>
                </a:lnTo>
                <a:lnTo>
                  <a:pt x="114096" y="44399"/>
                </a:lnTo>
                <a:lnTo>
                  <a:pt x="114541" y="41541"/>
                </a:lnTo>
                <a:close/>
              </a:path>
            </a:pathLst>
          </a:custGeom>
          <a:ln w="3175">
            <a:solidFill>
              <a:srgbClr val="231F20"/>
            </a:solidFill>
          </a:ln>
        </p:spPr>
        <p:txBody>
          <a:bodyPr wrap="square" lIns="0" tIns="0" rIns="0" bIns="0" rtlCol="0"/>
          <a:lstStyle/>
          <a:p>
            <a:endParaRPr/>
          </a:p>
        </p:txBody>
      </p:sp>
      <p:sp>
        <p:nvSpPr>
          <p:cNvPr id="159" name="object 159"/>
          <p:cNvSpPr/>
          <p:nvPr/>
        </p:nvSpPr>
        <p:spPr>
          <a:xfrm>
            <a:off x="3858856" y="1717395"/>
            <a:ext cx="101600" cy="43180"/>
          </a:xfrm>
          <a:custGeom>
            <a:avLst/>
            <a:gdLst/>
            <a:ahLst/>
            <a:cxnLst/>
            <a:rect l="l" t="t" r="r" b="b"/>
            <a:pathLst>
              <a:path w="101600" h="43180">
                <a:moveTo>
                  <a:pt x="101155" y="41478"/>
                </a:moveTo>
                <a:lnTo>
                  <a:pt x="52285" y="22656"/>
                </a:lnTo>
                <a:lnTo>
                  <a:pt x="16733" y="3375"/>
                </a:lnTo>
                <a:lnTo>
                  <a:pt x="13525" y="1917"/>
                </a:lnTo>
                <a:lnTo>
                  <a:pt x="12915" y="1892"/>
                </a:lnTo>
                <a:lnTo>
                  <a:pt x="12966" y="3873"/>
                </a:lnTo>
                <a:lnTo>
                  <a:pt x="12395" y="3911"/>
                </a:lnTo>
                <a:lnTo>
                  <a:pt x="8369" y="4165"/>
                </a:lnTo>
                <a:lnTo>
                  <a:pt x="3822" y="2044"/>
                </a:lnTo>
                <a:lnTo>
                  <a:pt x="0" y="0"/>
                </a:lnTo>
                <a:lnTo>
                  <a:pt x="11290" y="11514"/>
                </a:lnTo>
                <a:lnTo>
                  <a:pt x="47972" y="34654"/>
                </a:lnTo>
                <a:lnTo>
                  <a:pt x="94192" y="42811"/>
                </a:lnTo>
                <a:lnTo>
                  <a:pt x="99777" y="42661"/>
                </a:lnTo>
                <a:lnTo>
                  <a:pt x="101155" y="41478"/>
                </a:lnTo>
                <a:close/>
              </a:path>
            </a:pathLst>
          </a:custGeom>
          <a:ln w="3175">
            <a:solidFill>
              <a:srgbClr val="231F20"/>
            </a:solidFill>
          </a:ln>
        </p:spPr>
        <p:txBody>
          <a:bodyPr wrap="square" lIns="0" tIns="0" rIns="0" bIns="0" rtlCol="0"/>
          <a:lstStyle/>
          <a:p>
            <a:endParaRPr/>
          </a:p>
        </p:txBody>
      </p:sp>
      <p:sp>
        <p:nvSpPr>
          <p:cNvPr id="160" name="object 160"/>
          <p:cNvSpPr/>
          <p:nvPr/>
        </p:nvSpPr>
        <p:spPr>
          <a:xfrm>
            <a:off x="3871252" y="1722259"/>
            <a:ext cx="76835" cy="34925"/>
          </a:xfrm>
          <a:custGeom>
            <a:avLst/>
            <a:gdLst/>
            <a:ahLst/>
            <a:cxnLst/>
            <a:rect l="l" t="t" r="r" b="b"/>
            <a:pathLst>
              <a:path w="76835" h="34925">
                <a:moveTo>
                  <a:pt x="76466" y="33654"/>
                </a:moveTo>
                <a:lnTo>
                  <a:pt x="36893" y="20218"/>
                </a:lnTo>
                <a:lnTo>
                  <a:pt x="27417" y="15324"/>
                </a:lnTo>
                <a:lnTo>
                  <a:pt x="18537" y="10768"/>
                </a:lnTo>
                <a:lnTo>
                  <a:pt x="10088" y="6018"/>
                </a:lnTo>
                <a:lnTo>
                  <a:pt x="1905" y="546"/>
                </a:lnTo>
                <a:lnTo>
                  <a:pt x="0" y="0"/>
                </a:lnTo>
                <a:lnTo>
                  <a:pt x="36385" y="20993"/>
                </a:lnTo>
                <a:lnTo>
                  <a:pt x="76466" y="34683"/>
                </a:lnTo>
                <a:lnTo>
                  <a:pt x="76466" y="33654"/>
                </a:lnTo>
                <a:close/>
              </a:path>
            </a:pathLst>
          </a:custGeom>
          <a:ln w="3175">
            <a:solidFill>
              <a:srgbClr val="231F20"/>
            </a:solidFill>
          </a:ln>
        </p:spPr>
        <p:txBody>
          <a:bodyPr wrap="square" lIns="0" tIns="0" rIns="0" bIns="0" rtlCol="0"/>
          <a:lstStyle/>
          <a:p>
            <a:endParaRPr/>
          </a:p>
        </p:txBody>
      </p:sp>
      <p:sp>
        <p:nvSpPr>
          <p:cNvPr id="161" name="object 161"/>
          <p:cNvSpPr/>
          <p:nvPr/>
        </p:nvSpPr>
        <p:spPr>
          <a:xfrm>
            <a:off x="3849204" y="1719884"/>
            <a:ext cx="17145" cy="22860"/>
          </a:xfrm>
          <a:custGeom>
            <a:avLst/>
            <a:gdLst/>
            <a:ahLst/>
            <a:cxnLst/>
            <a:rect l="l" t="t" r="r" b="b"/>
            <a:pathLst>
              <a:path w="17145" h="22860">
                <a:moveTo>
                  <a:pt x="9093" y="0"/>
                </a:moveTo>
                <a:lnTo>
                  <a:pt x="11404" y="2324"/>
                </a:lnTo>
                <a:lnTo>
                  <a:pt x="12065" y="5791"/>
                </a:lnTo>
                <a:lnTo>
                  <a:pt x="14643" y="7861"/>
                </a:lnTo>
                <a:lnTo>
                  <a:pt x="15405" y="13550"/>
                </a:lnTo>
                <a:lnTo>
                  <a:pt x="17068" y="17576"/>
                </a:lnTo>
                <a:lnTo>
                  <a:pt x="12179" y="22745"/>
                </a:lnTo>
                <a:lnTo>
                  <a:pt x="3441" y="18351"/>
                </a:lnTo>
                <a:lnTo>
                  <a:pt x="1295" y="11404"/>
                </a:lnTo>
                <a:lnTo>
                  <a:pt x="0" y="3124"/>
                </a:lnTo>
                <a:lnTo>
                  <a:pt x="3086" y="4165"/>
                </a:lnTo>
                <a:lnTo>
                  <a:pt x="5232" y="4140"/>
                </a:lnTo>
                <a:lnTo>
                  <a:pt x="8839" y="3873"/>
                </a:lnTo>
                <a:lnTo>
                  <a:pt x="9347" y="2590"/>
                </a:lnTo>
                <a:lnTo>
                  <a:pt x="9347" y="1295"/>
                </a:lnTo>
                <a:lnTo>
                  <a:pt x="9093" y="0"/>
                </a:lnTo>
                <a:close/>
              </a:path>
            </a:pathLst>
          </a:custGeom>
          <a:ln w="3175">
            <a:solidFill>
              <a:srgbClr val="231F20"/>
            </a:solidFill>
          </a:ln>
        </p:spPr>
        <p:txBody>
          <a:bodyPr wrap="square" lIns="0" tIns="0" rIns="0" bIns="0" rtlCol="0"/>
          <a:lstStyle/>
          <a:p>
            <a:endParaRPr/>
          </a:p>
        </p:txBody>
      </p:sp>
      <p:sp>
        <p:nvSpPr>
          <p:cNvPr id="162" name="object 162"/>
          <p:cNvSpPr/>
          <p:nvPr/>
        </p:nvSpPr>
        <p:spPr>
          <a:xfrm>
            <a:off x="3853929" y="1725828"/>
            <a:ext cx="9525" cy="11430"/>
          </a:xfrm>
          <a:custGeom>
            <a:avLst/>
            <a:gdLst/>
            <a:ahLst/>
            <a:cxnLst/>
            <a:rect l="l" t="t" r="r" b="b"/>
            <a:pathLst>
              <a:path w="9525" h="11430">
                <a:moveTo>
                  <a:pt x="0" y="0"/>
                </a:moveTo>
                <a:lnTo>
                  <a:pt x="774" y="4140"/>
                </a:lnTo>
                <a:lnTo>
                  <a:pt x="3594" y="7759"/>
                </a:lnTo>
                <a:lnTo>
                  <a:pt x="8483" y="10858"/>
                </a:lnTo>
                <a:lnTo>
                  <a:pt x="9004" y="10083"/>
                </a:lnTo>
                <a:lnTo>
                  <a:pt x="4368" y="6985"/>
                </a:lnTo>
                <a:lnTo>
                  <a:pt x="1803" y="3619"/>
                </a:lnTo>
                <a:lnTo>
                  <a:pt x="1028" y="0"/>
                </a:lnTo>
                <a:lnTo>
                  <a:pt x="0" y="0"/>
                </a:lnTo>
                <a:close/>
              </a:path>
            </a:pathLst>
          </a:custGeom>
          <a:ln w="3175">
            <a:solidFill>
              <a:srgbClr val="231F20"/>
            </a:solidFill>
          </a:ln>
        </p:spPr>
        <p:txBody>
          <a:bodyPr wrap="square" lIns="0" tIns="0" rIns="0" bIns="0" rtlCol="0"/>
          <a:lstStyle/>
          <a:p>
            <a:endParaRPr/>
          </a:p>
        </p:txBody>
      </p:sp>
      <p:sp>
        <p:nvSpPr>
          <p:cNvPr id="163" name="object 163"/>
          <p:cNvSpPr/>
          <p:nvPr/>
        </p:nvSpPr>
        <p:spPr>
          <a:xfrm>
            <a:off x="3834384" y="1725307"/>
            <a:ext cx="16510" cy="22860"/>
          </a:xfrm>
          <a:custGeom>
            <a:avLst/>
            <a:gdLst/>
            <a:ahLst/>
            <a:cxnLst/>
            <a:rect l="l" t="t" r="r" b="b"/>
            <a:pathLst>
              <a:path w="16510" h="22860">
                <a:moveTo>
                  <a:pt x="12509" y="0"/>
                </a:moveTo>
                <a:lnTo>
                  <a:pt x="11226" y="1803"/>
                </a:lnTo>
                <a:lnTo>
                  <a:pt x="9258" y="3619"/>
                </a:lnTo>
                <a:lnTo>
                  <a:pt x="6438" y="4914"/>
                </a:lnTo>
                <a:lnTo>
                  <a:pt x="4114" y="4140"/>
                </a:lnTo>
                <a:lnTo>
                  <a:pt x="2324" y="2844"/>
                </a:lnTo>
                <a:lnTo>
                  <a:pt x="1028" y="1028"/>
                </a:lnTo>
                <a:lnTo>
                  <a:pt x="0" y="9829"/>
                </a:lnTo>
                <a:lnTo>
                  <a:pt x="3606" y="16040"/>
                </a:lnTo>
                <a:lnTo>
                  <a:pt x="11315" y="22504"/>
                </a:lnTo>
                <a:lnTo>
                  <a:pt x="14972" y="16550"/>
                </a:lnTo>
                <a:lnTo>
                  <a:pt x="16346" y="11152"/>
                </a:lnTo>
                <a:lnTo>
                  <a:pt x="15503" y="5804"/>
                </a:lnTo>
                <a:lnTo>
                  <a:pt x="12509" y="0"/>
                </a:lnTo>
                <a:close/>
              </a:path>
            </a:pathLst>
          </a:custGeom>
          <a:ln w="3175">
            <a:solidFill>
              <a:srgbClr val="231F20"/>
            </a:solidFill>
          </a:ln>
        </p:spPr>
        <p:txBody>
          <a:bodyPr wrap="square" lIns="0" tIns="0" rIns="0" bIns="0" rtlCol="0"/>
          <a:lstStyle/>
          <a:p>
            <a:endParaRPr/>
          </a:p>
        </p:txBody>
      </p:sp>
      <p:sp>
        <p:nvSpPr>
          <p:cNvPr id="164" name="object 164"/>
          <p:cNvSpPr/>
          <p:nvPr/>
        </p:nvSpPr>
        <p:spPr>
          <a:xfrm>
            <a:off x="3842105" y="1731772"/>
            <a:ext cx="3810" cy="13335"/>
          </a:xfrm>
          <a:custGeom>
            <a:avLst/>
            <a:gdLst/>
            <a:ahLst/>
            <a:cxnLst/>
            <a:rect l="l" t="t" r="r" b="b"/>
            <a:pathLst>
              <a:path w="3810" h="13335">
                <a:moveTo>
                  <a:pt x="0" y="253"/>
                </a:moveTo>
                <a:lnTo>
                  <a:pt x="2311" y="12915"/>
                </a:lnTo>
                <a:lnTo>
                  <a:pt x="3340" y="12661"/>
                </a:lnTo>
                <a:lnTo>
                  <a:pt x="774" y="0"/>
                </a:lnTo>
                <a:lnTo>
                  <a:pt x="0" y="253"/>
                </a:lnTo>
                <a:close/>
              </a:path>
            </a:pathLst>
          </a:custGeom>
          <a:ln w="3175">
            <a:solidFill>
              <a:srgbClr val="231F20"/>
            </a:solidFill>
          </a:ln>
        </p:spPr>
        <p:txBody>
          <a:bodyPr wrap="square" lIns="0" tIns="0" rIns="0" bIns="0" rtlCol="0"/>
          <a:lstStyle/>
          <a:p>
            <a:endParaRPr/>
          </a:p>
        </p:txBody>
      </p:sp>
      <p:sp>
        <p:nvSpPr>
          <p:cNvPr id="165" name="object 165"/>
          <p:cNvSpPr/>
          <p:nvPr/>
        </p:nvSpPr>
        <p:spPr>
          <a:xfrm>
            <a:off x="3823842" y="1726857"/>
            <a:ext cx="11430" cy="23495"/>
          </a:xfrm>
          <a:custGeom>
            <a:avLst/>
            <a:gdLst/>
            <a:ahLst/>
            <a:cxnLst/>
            <a:rect l="l" t="t" r="r" b="b"/>
            <a:pathLst>
              <a:path w="11429" h="23494">
                <a:moveTo>
                  <a:pt x="0" y="0"/>
                </a:moveTo>
                <a:lnTo>
                  <a:pt x="1282" y="7759"/>
                </a:lnTo>
                <a:lnTo>
                  <a:pt x="1536" y="15506"/>
                </a:lnTo>
                <a:lnTo>
                  <a:pt x="508" y="23266"/>
                </a:lnTo>
                <a:lnTo>
                  <a:pt x="5918" y="20421"/>
                </a:lnTo>
                <a:lnTo>
                  <a:pt x="10287" y="15506"/>
                </a:lnTo>
                <a:lnTo>
                  <a:pt x="11061" y="8788"/>
                </a:lnTo>
                <a:lnTo>
                  <a:pt x="10541" y="6464"/>
                </a:lnTo>
                <a:lnTo>
                  <a:pt x="10287" y="3873"/>
                </a:lnTo>
                <a:lnTo>
                  <a:pt x="10541" y="1295"/>
                </a:lnTo>
                <a:lnTo>
                  <a:pt x="8737" y="3098"/>
                </a:lnTo>
                <a:lnTo>
                  <a:pt x="6946" y="5168"/>
                </a:lnTo>
                <a:lnTo>
                  <a:pt x="3860" y="6210"/>
                </a:lnTo>
                <a:lnTo>
                  <a:pt x="2311" y="4648"/>
                </a:lnTo>
                <a:lnTo>
                  <a:pt x="1028" y="2324"/>
                </a:lnTo>
                <a:lnTo>
                  <a:pt x="0" y="0"/>
                </a:lnTo>
                <a:close/>
              </a:path>
            </a:pathLst>
          </a:custGeom>
          <a:ln w="3175">
            <a:solidFill>
              <a:srgbClr val="231F20"/>
            </a:solidFill>
          </a:ln>
        </p:spPr>
        <p:txBody>
          <a:bodyPr wrap="square" lIns="0" tIns="0" rIns="0" bIns="0" rtlCol="0"/>
          <a:lstStyle/>
          <a:p>
            <a:endParaRPr/>
          </a:p>
        </p:txBody>
      </p:sp>
      <p:sp>
        <p:nvSpPr>
          <p:cNvPr id="166" name="object 166"/>
          <p:cNvSpPr/>
          <p:nvPr/>
        </p:nvSpPr>
        <p:spPr>
          <a:xfrm>
            <a:off x="3868102" y="1730641"/>
            <a:ext cx="43815" cy="26034"/>
          </a:xfrm>
          <a:custGeom>
            <a:avLst/>
            <a:gdLst/>
            <a:ahLst/>
            <a:cxnLst/>
            <a:rect l="l" t="t" r="r" b="b"/>
            <a:pathLst>
              <a:path w="43814" h="26035">
                <a:moveTo>
                  <a:pt x="0" y="0"/>
                </a:moveTo>
                <a:lnTo>
                  <a:pt x="9509" y="6206"/>
                </a:lnTo>
                <a:lnTo>
                  <a:pt x="20516" y="12968"/>
                </a:lnTo>
                <a:lnTo>
                  <a:pt x="32200" y="19389"/>
                </a:lnTo>
                <a:lnTo>
                  <a:pt x="43738" y="24574"/>
                </a:lnTo>
                <a:lnTo>
                  <a:pt x="43649" y="26009"/>
                </a:lnTo>
                <a:lnTo>
                  <a:pt x="31906" y="24675"/>
                </a:lnTo>
                <a:lnTo>
                  <a:pt x="20515" y="22010"/>
                </a:lnTo>
                <a:lnTo>
                  <a:pt x="9854" y="18138"/>
                </a:lnTo>
                <a:lnTo>
                  <a:pt x="304" y="13182"/>
                </a:lnTo>
                <a:lnTo>
                  <a:pt x="812" y="7734"/>
                </a:lnTo>
                <a:lnTo>
                  <a:pt x="2578" y="5232"/>
                </a:lnTo>
                <a:lnTo>
                  <a:pt x="0" y="0"/>
                </a:lnTo>
                <a:close/>
              </a:path>
            </a:pathLst>
          </a:custGeom>
          <a:ln w="3175">
            <a:solidFill>
              <a:srgbClr val="231F20"/>
            </a:solidFill>
          </a:ln>
        </p:spPr>
        <p:txBody>
          <a:bodyPr wrap="square" lIns="0" tIns="0" rIns="0" bIns="0" rtlCol="0"/>
          <a:lstStyle/>
          <a:p>
            <a:endParaRPr/>
          </a:p>
        </p:txBody>
      </p:sp>
      <p:sp>
        <p:nvSpPr>
          <p:cNvPr id="167" name="object 167"/>
          <p:cNvSpPr/>
          <p:nvPr/>
        </p:nvSpPr>
        <p:spPr>
          <a:xfrm>
            <a:off x="3873462" y="1739010"/>
            <a:ext cx="34925" cy="16510"/>
          </a:xfrm>
          <a:custGeom>
            <a:avLst/>
            <a:gdLst/>
            <a:ahLst/>
            <a:cxnLst/>
            <a:rect l="l" t="t" r="r" b="b"/>
            <a:pathLst>
              <a:path w="34925" h="16510">
                <a:moveTo>
                  <a:pt x="33312" y="16103"/>
                </a:moveTo>
                <a:lnTo>
                  <a:pt x="26746" y="14605"/>
                </a:lnTo>
                <a:lnTo>
                  <a:pt x="21234" y="13093"/>
                </a:lnTo>
                <a:lnTo>
                  <a:pt x="16179" y="10185"/>
                </a:lnTo>
                <a:lnTo>
                  <a:pt x="11036" y="7086"/>
                </a:lnTo>
                <a:lnTo>
                  <a:pt x="3860" y="4648"/>
                </a:lnTo>
                <a:lnTo>
                  <a:pt x="774" y="0"/>
                </a:lnTo>
                <a:lnTo>
                  <a:pt x="0" y="520"/>
                </a:lnTo>
                <a:lnTo>
                  <a:pt x="3086" y="5422"/>
                </a:lnTo>
                <a:lnTo>
                  <a:pt x="10261" y="8115"/>
                </a:lnTo>
                <a:lnTo>
                  <a:pt x="15925" y="10960"/>
                </a:lnTo>
                <a:lnTo>
                  <a:pt x="21488" y="14312"/>
                </a:lnTo>
                <a:lnTo>
                  <a:pt x="34569" y="16395"/>
                </a:lnTo>
                <a:lnTo>
                  <a:pt x="33312" y="16103"/>
                </a:lnTo>
                <a:close/>
              </a:path>
            </a:pathLst>
          </a:custGeom>
          <a:ln w="3175">
            <a:solidFill>
              <a:srgbClr val="231F20"/>
            </a:solidFill>
          </a:ln>
        </p:spPr>
        <p:txBody>
          <a:bodyPr wrap="square" lIns="0" tIns="0" rIns="0" bIns="0" rtlCol="0"/>
          <a:lstStyle/>
          <a:p>
            <a:endParaRPr/>
          </a:p>
        </p:txBody>
      </p:sp>
      <p:sp>
        <p:nvSpPr>
          <p:cNvPr id="168" name="object 168"/>
          <p:cNvSpPr/>
          <p:nvPr/>
        </p:nvSpPr>
        <p:spPr>
          <a:xfrm>
            <a:off x="3556787" y="1661506"/>
            <a:ext cx="182387" cy="98043"/>
          </a:xfrm>
          <a:prstGeom prst="rect">
            <a:avLst/>
          </a:prstGeom>
          <a:blipFill>
            <a:blip r:embed="rId21" cstate="print"/>
            <a:stretch>
              <a:fillRect/>
            </a:stretch>
          </a:blipFill>
        </p:spPr>
        <p:txBody>
          <a:bodyPr wrap="square" lIns="0" tIns="0" rIns="0" bIns="0" rtlCol="0"/>
          <a:lstStyle/>
          <a:p>
            <a:endParaRPr/>
          </a:p>
        </p:txBody>
      </p:sp>
      <p:sp>
        <p:nvSpPr>
          <p:cNvPr id="169" name="object 169"/>
          <p:cNvSpPr/>
          <p:nvPr/>
        </p:nvSpPr>
        <p:spPr>
          <a:xfrm>
            <a:off x="3563937" y="1686077"/>
            <a:ext cx="121285" cy="62865"/>
          </a:xfrm>
          <a:custGeom>
            <a:avLst/>
            <a:gdLst/>
            <a:ahLst/>
            <a:cxnLst/>
            <a:rect l="l" t="t" r="r" b="b"/>
            <a:pathLst>
              <a:path w="121285" h="62864">
                <a:moveTo>
                  <a:pt x="105410" y="0"/>
                </a:moveTo>
                <a:lnTo>
                  <a:pt x="102251" y="9009"/>
                </a:lnTo>
                <a:lnTo>
                  <a:pt x="105927" y="11988"/>
                </a:lnTo>
                <a:lnTo>
                  <a:pt x="113275" y="10472"/>
                </a:lnTo>
                <a:lnTo>
                  <a:pt x="121132" y="5994"/>
                </a:lnTo>
                <a:lnTo>
                  <a:pt x="118046" y="9867"/>
                </a:lnTo>
                <a:lnTo>
                  <a:pt x="117487" y="12280"/>
                </a:lnTo>
                <a:lnTo>
                  <a:pt x="116967" y="16929"/>
                </a:lnTo>
                <a:lnTo>
                  <a:pt x="93257" y="26948"/>
                </a:lnTo>
                <a:lnTo>
                  <a:pt x="62869" y="40457"/>
                </a:lnTo>
                <a:lnTo>
                  <a:pt x="30793" y="53578"/>
                </a:lnTo>
                <a:lnTo>
                  <a:pt x="2019" y="62433"/>
                </a:lnTo>
                <a:lnTo>
                  <a:pt x="0" y="60158"/>
                </a:lnTo>
                <a:lnTo>
                  <a:pt x="10467" y="52873"/>
                </a:lnTo>
                <a:lnTo>
                  <a:pt x="24236" y="44373"/>
                </a:lnTo>
                <a:lnTo>
                  <a:pt x="32118" y="38455"/>
                </a:lnTo>
                <a:lnTo>
                  <a:pt x="81778" y="27111"/>
                </a:lnTo>
                <a:lnTo>
                  <a:pt x="102717" y="5892"/>
                </a:lnTo>
                <a:lnTo>
                  <a:pt x="105410" y="0"/>
                </a:lnTo>
                <a:close/>
              </a:path>
            </a:pathLst>
          </a:custGeom>
          <a:ln w="3175">
            <a:solidFill>
              <a:srgbClr val="231F20"/>
            </a:solidFill>
          </a:ln>
        </p:spPr>
        <p:txBody>
          <a:bodyPr wrap="square" lIns="0" tIns="0" rIns="0" bIns="0" rtlCol="0"/>
          <a:lstStyle/>
          <a:p>
            <a:endParaRPr/>
          </a:p>
        </p:txBody>
      </p:sp>
      <p:sp>
        <p:nvSpPr>
          <p:cNvPr id="170" name="object 170"/>
          <p:cNvSpPr/>
          <p:nvPr/>
        </p:nvSpPr>
        <p:spPr>
          <a:xfrm>
            <a:off x="3597668" y="1677517"/>
            <a:ext cx="73025" cy="47625"/>
          </a:xfrm>
          <a:custGeom>
            <a:avLst/>
            <a:gdLst/>
            <a:ahLst/>
            <a:cxnLst/>
            <a:rect l="l" t="t" r="r" b="b"/>
            <a:pathLst>
              <a:path w="73025" h="47625">
                <a:moveTo>
                  <a:pt x="72656" y="4394"/>
                </a:moveTo>
                <a:lnTo>
                  <a:pt x="69633" y="9671"/>
                </a:lnTo>
                <a:lnTo>
                  <a:pt x="68365" y="12568"/>
                </a:lnTo>
                <a:lnTo>
                  <a:pt x="66529" y="15915"/>
                </a:lnTo>
                <a:lnTo>
                  <a:pt x="61798" y="22542"/>
                </a:lnTo>
                <a:lnTo>
                  <a:pt x="44723" y="34364"/>
                </a:lnTo>
                <a:lnTo>
                  <a:pt x="27546" y="43057"/>
                </a:lnTo>
                <a:lnTo>
                  <a:pt x="12045" y="47015"/>
                </a:lnTo>
                <a:lnTo>
                  <a:pt x="0" y="44627"/>
                </a:lnTo>
                <a:lnTo>
                  <a:pt x="9073" y="36411"/>
                </a:lnTo>
                <a:lnTo>
                  <a:pt x="24925" y="24295"/>
                </a:lnTo>
                <a:lnTo>
                  <a:pt x="43189" y="11187"/>
                </a:lnTo>
                <a:lnTo>
                  <a:pt x="59499" y="0"/>
                </a:lnTo>
                <a:lnTo>
                  <a:pt x="60631" y="265"/>
                </a:lnTo>
                <a:lnTo>
                  <a:pt x="61120" y="1939"/>
                </a:lnTo>
                <a:lnTo>
                  <a:pt x="64087" y="3743"/>
                </a:lnTo>
                <a:lnTo>
                  <a:pt x="72656" y="4394"/>
                </a:lnTo>
                <a:close/>
              </a:path>
            </a:pathLst>
          </a:custGeom>
          <a:ln w="3175">
            <a:solidFill>
              <a:srgbClr val="231F20"/>
            </a:solidFill>
          </a:ln>
        </p:spPr>
        <p:txBody>
          <a:bodyPr wrap="square" lIns="0" tIns="0" rIns="0" bIns="0" rtlCol="0"/>
          <a:lstStyle/>
          <a:p>
            <a:endParaRPr/>
          </a:p>
        </p:txBody>
      </p:sp>
      <p:sp>
        <p:nvSpPr>
          <p:cNvPr id="171" name="object 171"/>
          <p:cNvSpPr/>
          <p:nvPr/>
        </p:nvSpPr>
        <p:spPr>
          <a:xfrm>
            <a:off x="3618217" y="1686661"/>
            <a:ext cx="38100" cy="29845"/>
          </a:xfrm>
          <a:custGeom>
            <a:avLst/>
            <a:gdLst/>
            <a:ahLst/>
            <a:cxnLst/>
            <a:rect l="l" t="t" r="r" b="b"/>
            <a:pathLst>
              <a:path w="38100" h="29844">
                <a:moveTo>
                  <a:pt x="0" y="28575"/>
                </a:moveTo>
                <a:lnTo>
                  <a:pt x="37299" y="0"/>
                </a:lnTo>
                <a:lnTo>
                  <a:pt x="37998" y="622"/>
                </a:lnTo>
                <a:lnTo>
                  <a:pt x="508" y="29514"/>
                </a:lnTo>
                <a:lnTo>
                  <a:pt x="0" y="28575"/>
                </a:lnTo>
                <a:close/>
              </a:path>
            </a:pathLst>
          </a:custGeom>
          <a:ln w="3175">
            <a:solidFill>
              <a:srgbClr val="231F20"/>
            </a:solidFill>
          </a:ln>
        </p:spPr>
        <p:txBody>
          <a:bodyPr wrap="square" lIns="0" tIns="0" rIns="0" bIns="0" rtlCol="0"/>
          <a:lstStyle/>
          <a:p>
            <a:endParaRPr/>
          </a:p>
        </p:txBody>
      </p:sp>
      <p:sp>
        <p:nvSpPr>
          <p:cNvPr id="172" name="object 172"/>
          <p:cNvSpPr/>
          <p:nvPr/>
        </p:nvSpPr>
        <p:spPr>
          <a:xfrm>
            <a:off x="3658730" y="1661490"/>
            <a:ext cx="80645" cy="50800"/>
          </a:xfrm>
          <a:custGeom>
            <a:avLst/>
            <a:gdLst/>
            <a:ahLst/>
            <a:cxnLst/>
            <a:rect l="l" t="t" r="r" b="b"/>
            <a:pathLst>
              <a:path w="80645" h="50800">
                <a:moveTo>
                  <a:pt x="79400" y="33781"/>
                </a:moveTo>
                <a:lnTo>
                  <a:pt x="80454" y="39865"/>
                </a:lnTo>
                <a:lnTo>
                  <a:pt x="79552" y="43268"/>
                </a:lnTo>
                <a:lnTo>
                  <a:pt x="63403" y="50346"/>
                </a:lnTo>
                <a:lnTo>
                  <a:pt x="55562" y="45042"/>
                </a:lnTo>
                <a:lnTo>
                  <a:pt x="52588" y="34558"/>
                </a:lnTo>
                <a:lnTo>
                  <a:pt x="51041" y="26098"/>
                </a:lnTo>
                <a:lnTo>
                  <a:pt x="43167" y="13893"/>
                </a:lnTo>
                <a:lnTo>
                  <a:pt x="36271" y="13030"/>
                </a:lnTo>
                <a:lnTo>
                  <a:pt x="31546" y="13195"/>
                </a:lnTo>
                <a:lnTo>
                  <a:pt x="25356" y="15407"/>
                </a:lnTo>
                <a:lnTo>
                  <a:pt x="16316" y="18462"/>
                </a:lnTo>
                <a:lnTo>
                  <a:pt x="7004" y="19046"/>
                </a:lnTo>
                <a:lnTo>
                  <a:pt x="0" y="13842"/>
                </a:lnTo>
                <a:lnTo>
                  <a:pt x="8108" y="11169"/>
                </a:lnTo>
                <a:lnTo>
                  <a:pt x="17364" y="6750"/>
                </a:lnTo>
                <a:lnTo>
                  <a:pt x="27024" y="2416"/>
                </a:lnTo>
                <a:lnTo>
                  <a:pt x="36347" y="0"/>
                </a:lnTo>
                <a:lnTo>
                  <a:pt x="44682" y="1359"/>
                </a:lnTo>
                <a:lnTo>
                  <a:pt x="52149" y="6388"/>
                </a:lnTo>
                <a:lnTo>
                  <a:pt x="57525" y="14055"/>
                </a:lnTo>
                <a:lnTo>
                  <a:pt x="59588" y="23329"/>
                </a:lnTo>
                <a:lnTo>
                  <a:pt x="58229" y="25692"/>
                </a:lnTo>
                <a:lnTo>
                  <a:pt x="58483" y="29730"/>
                </a:lnTo>
                <a:lnTo>
                  <a:pt x="59309" y="34505"/>
                </a:lnTo>
                <a:lnTo>
                  <a:pt x="59474" y="35394"/>
                </a:lnTo>
                <a:lnTo>
                  <a:pt x="68249" y="41897"/>
                </a:lnTo>
                <a:lnTo>
                  <a:pt x="75501" y="37109"/>
                </a:lnTo>
                <a:lnTo>
                  <a:pt x="75679" y="36880"/>
                </a:lnTo>
                <a:lnTo>
                  <a:pt x="79222" y="34010"/>
                </a:lnTo>
                <a:lnTo>
                  <a:pt x="79400" y="33781"/>
                </a:lnTo>
                <a:close/>
              </a:path>
            </a:pathLst>
          </a:custGeom>
          <a:ln w="3175">
            <a:solidFill>
              <a:srgbClr val="231F20"/>
            </a:solidFill>
          </a:ln>
        </p:spPr>
        <p:txBody>
          <a:bodyPr wrap="square" lIns="0" tIns="0" rIns="0" bIns="0" rtlCol="0"/>
          <a:lstStyle/>
          <a:p>
            <a:endParaRPr/>
          </a:p>
        </p:txBody>
      </p:sp>
      <p:sp>
        <p:nvSpPr>
          <p:cNvPr id="173" name="object 173"/>
          <p:cNvSpPr/>
          <p:nvPr/>
        </p:nvSpPr>
        <p:spPr>
          <a:xfrm>
            <a:off x="3668585" y="1675066"/>
            <a:ext cx="29845" cy="21590"/>
          </a:xfrm>
          <a:custGeom>
            <a:avLst/>
            <a:gdLst/>
            <a:ahLst/>
            <a:cxnLst/>
            <a:rect l="l" t="t" r="r" b="b"/>
            <a:pathLst>
              <a:path w="29845" h="21589">
                <a:moveTo>
                  <a:pt x="20256" y="1016"/>
                </a:moveTo>
                <a:lnTo>
                  <a:pt x="25400" y="241"/>
                </a:lnTo>
                <a:lnTo>
                  <a:pt x="25806" y="0"/>
                </a:lnTo>
                <a:lnTo>
                  <a:pt x="29400" y="4660"/>
                </a:lnTo>
                <a:lnTo>
                  <a:pt x="22168" y="11219"/>
                </a:lnTo>
                <a:lnTo>
                  <a:pt x="14990" y="16735"/>
                </a:lnTo>
                <a:lnTo>
                  <a:pt x="7667" y="20312"/>
                </a:lnTo>
                <a:lnTo>
                  <a:pt x="0" y="21056"/>
                </a:lnTo>
                <a:lnTo>
                  <a:pt x="2638" y="10660"/>
                </a:lnTo>
                <a:lnTo>
                  <a:pt x="7151" y="6388"/>
                </a:lnTo>
                <a:lnTo>
                  <a:pt x="13153" y="4440"/>
                </a:lnTo>
                <a:lnTo>
                  <a:pt x="20256" y="1016"/>
                </a:lnTo>
                <a:close/>
              </a:path>
            </a:pathLst>
          </a:custGeom>
          <a:ln w="3175">
            <a:solidFill>
              <a:srgbClr val="231F20"/>
            </a:solidFill>
          </a:ln>
        </p:spPr>
        <p:txBody>
          <a:bodyPr wrap="square" lIns="0" tIns="0" rIns="0" bIns="0" rtlCol="0"/>
          <a:lstStyle/>
          <a:p>
            <a:endParaRPr/>
          </a:p>
        </p:txBody>
      </p:sp>
      <p:sp>
        <p:nvSpPr>
          <p:cNvPr id="174" name="object 174"/>
          <p:cNvSpPr/>
          <p:nvPr/>
        </p:nvSpPr>
        <p:spPr>
          <a:xfrm>
            <a:off x="3673818" y="1677136"/>
            <a:ext cx="15240" cy="12700"/>
          </a:xfrm>
          <a:custGeom>
            <a:avLst/>
            <a:gdLst/>
            <a:ahLst/>
            <a:cxnLst/>
            <a:rect l="l" t="t" r="r" b="b"/>
            <a:pathLst>
              <a:path w="15239" h="12700">
                <a:moveTo>
                  <a:pt x="0" y="11379"/>
                </a:moveTo>
                <a:lnTo>
                  <a:pt x="13881" y="0"/>
                </a:lnTo>
                <a:lnTo>
                  <a:pt x="14655" y="774"/>
                </a:lnTo>
                <a:lnTo>
                  <a:pt x="508" y="12153"/>
                </a:lnTo>
                <a:lnTo>
                  <a:pt x="0" y="11379"/>
                </a:lnTo>
                <a:close/>
              </a:path>
            </a:pathLst>
          </a:custGeom>
          <a:ln w="3175">
            <a:solidFill>
              <a:srgbClr val="231F20"/>
            </a:solidFill>
          </a:ln>
        </p:spPr>
        <p:txBody>
          <a:bodyPr wrap="square" lIns="0" tIns="0" rIns="0" bIns="0" rtlCol="0"/>
          <a:lstStyle/>
          <a:p>
            <a:endParaRPr/>
          </a:p>
        </p:txBody>
      </p:sp>
      <p:sp>
        <p:nvSpPr>
          <p:cNvPr id="175" name="object 175"/>
          <p:cNvSpPr/>
          <p:nvPr/>
        </p:nvSpPr>
        <p:spPr>
          <a:xfrm>
            <a:off x="3683885" y="1680997"/>
            <a:ext cx="25400" cy="26034"/>
          </a:xfrm>
          <a:custGeom>
            <a:avLst/>
            <a:gdLst/>
            <a:ahLst/>
            <a:cxnLst/>
            <a:rect l="l" t="t" r="r" b="b"/>
            <a:pathLst>
              <a:path w="25400" h="26035">
                <a:moveTo>
                  <a:pt x="14875" y="0"/>
                </a:moveTo>
                <a:lnTo>
                  <a:pt x="20018" y="0"/>
                </a:lnTo>
                <a:lnTo>
                  <a:pt x="22342" y="4000"/>
                </a:lnTo>
                <a:lnTo>
                  <a:pt x="24920" y="8648"/>
                </a:lnTo>
                <a:lnTo>
                  <a:pt x="19429" y="15178"/>
                </a:lnTo>
                <a:lnTo>
                  <a:pt x="13962" y="20166"/>
                </a:lnTo>
                <a:lnTo>
                  <a:pt x="7945" y="23684"/>
                </a:lnTo>
                <a:lnTo>
                  <a:pt x="803" y="25806"/>
                </a:lnTo>
                <a:lnTo>
                  <a:pt x="0" y="19338"/>
                </a:lnTo>
                <a:lnTo>
                  <a:pt x="2729" y="12417"/>
                </a:lnTo>
                <a:lnTo>
                  <a:pt x="8013" y="5739"/>
                </a:lnTo>
                <a:lnTo>
                  <a:pt x="14875" y="0"/>
                </a:lnTo>
                <a:close/>
              </a:path>
            </a:pathLst>
          </a:custGeom>
          <a:ln w="3175">
            <a:solidFill>
              <a:srgbClr val="231F20"/>
            </a:solidFill>
          </a:ln>
        </p:spPr>
        <p:txBody>
          <a:bodyPr wrap="square" lIns="0" tIns="0" rIns="0" bIns="0" rtlCol="0"/>
          <a:lstStyle/>
          <a:p>
            <a:endParaRPr/>
          </a:p>
        </p:txBody>
      </p:sp>
      <p:sp>
        <p:nvSpPr>
          <p:cNvPr id="176" name="object 176"/>
          <p:cNvSpPr/>
          <p:nvPr/>
        </p:nvSpPr>
        <p:spPr>
          <a:xfrm>
            <a:off x="3685387" y="1686941"/>
            <a:ext cx="18415" cy="14604"/>
          </a:xfrm>
          <a:custGeom>
            <a:avLst/>
            <a:gdLst/>
            <a:ahLst/>
            <a:cxnLst/>
            <a:rect l="l" t="t" r="r" b="b"/>
            <a:pathLst>
              <a:path w="18414" h="14605">
                <a:moveTo>
                  <a:pt x="0" y="13449"/>
                </a:moveTo>
                <a:lnTo>
                  <a:pt x="17487" y="0"/>
                </a:lnTo>
                <a:lnTo>
                  <a:pt x="17995" y="787"/>
                </a:lnTo>
                <a:lnTo>
                  <a:pt x="774" y="14223"/>
                </a:lnTo>
                <a:lnTo>
                  <a:pt x="0" y="13449"/>
                </a:lnTo>
                <a:close/>
              </a:path>
            </a:pathLst>
          </a:custGeom>
          <a:ln w="3175">
            <a:solidFill>
              <a:srgbClr val="231F20"/>
            </a:solidFill>
          </a:ln>
        </p:spPr>
        <p:txBody>
          <a:bodyPr wrap="square" lIns="0" tIns="0" rIns="0" bIns="0" rtlCol="0"/>
          <a:lstStyle/>
          <a:p>
            <a:endParaRPr/>
          </a:p>
        </p:txBody>
      </p:sp>
      <p:sp>
        <p:nvSpPr>
          <p:cNvPr id="177" name="object 177"/>
          <p:cNvSpPr/>
          <p:nvPr/>
        </p:nvSpPr>
        <p:spPr>
          <a:xfrm>
            <a:off x="3690569" y="1692655"/>
            <a:ext cx="21590" cy="26670"/>
          </a:xfrm>
          <a:custGeom>
            <a:avLst/>
            <a:gdLst/>
            <a:ahLst/>
            <a:cxnLst/>
            <a:rect l="l" t="t" r="r" b="b"/>
            <a:pathLst>
              <a:path w="21589" h="26669">
                <a:moveTo>
                  <a:pt x="19088" y="0"/>
                </a:moveTo>
                <a:lnTo>
                  <a:pt x="18770" y="5689"/>
                </a:lnTo>
                <a:lnTo>
                  <a:pt x="19215" y="4813"/>
                </a:lnTo>
                <a:lnTo>
                  <a:pt x="21005" y="10756"/>
                </a:lnTo>
                <a:lnTo>
                  <a:pt x="17061" y="15867"/>
                </a:lnTo>
                <a:lnTo>
                  <a:pt x="12203" y="20624"/>
                </a:lnTo>
                <a:lnTo>
                  <a:pt x="6495" y="24287"/>
                </a:lnTo>
                <a:lnTo>
                  <a:pt x="0" y="26111"/>
                </a:lnTo>
                <a:lnTo>
                  <a:pt x="2219" y="18684"/>
                </a:lnTo>
                <a:lnTo>
                  <a:pt x="6357" y="12084"/>
                </a:lnTo>
                <a:lnTo>
                  <a:pt x="12089" y="5969"/>
                </a:lnTo>
                <a:lnTo>
                  <a:pt x="19088" y="0"/>
                </a:lnTo>
                <a:close/>
              </a:path>
            </a:pathLst>
          </a:custGeom>
          <a:ln w="3175">
            <a:solidFill>
              <a:srgbClr val="231F20"/>
            </a:solidFill>
          </a:ln>
        </p:spPr>
        <p:txBody>
          <a:bodyPr wrap="square" lIns="0" tIns="0" rIns="0" bIns="0" rtlCol="0"/>
          <a:lstStyle/>
          <a:p>
            <a:endParaRPr/>
          </a:p>
        </p:txBody>
      </p:sp>
      <p:sp>
        <p:nvSpPr>
          <p:cNvPr id="178" name="object 178"/>
          <p:cNvSpPr/>
          <p:nvPr/>
        </p:nvSpPr>
        <p:spPr>
          <a:xfrm>
            <a:off x="3695001" y="1702054"/>
            <a:ext cx="12700" cy="12700"/>
          </a:xfrm>
          <a:custGeom>
            <a:avLst/>
            <a:gdLst/>
            <a:ahLst/>
            <a:cxnLst/>
            <a:rect l="l" t="t" r="r" b="b"/>
            <a:pathLst>
              <a:path w="12700" h="12700">
                <a:moveTo>
                  <a:pt x="12598" y="774"/>
                </a:moveTo>
                <a:lnTo>
                  <a:pt x="774" y="12407"/>
                </a:lnTo>
                <a:lnTo>
                  <a:pt x="0" y="11633"/>
                </a:lnTo>
                <a:lnTo>
                  <a:pt x="12077" y="0"/>
                </a:lnTo>
                <a:lnTo>
                  <a:pt x="12598" y="774"/>
                </a:lnTo>
                <a:close/>
              </a:path>
            </a:pathLst>
          </a:custGeom>
          <a:ln w="3175">
            <a:solidFill>
              <a:srgbClr val="231F20"/>
            </a:solidFill>
          </a:ln>
        </p:spPr>
        <p:txBody>
          <a:bodyPr wrap="square" lIns="0" tIns="0" rIns="0" bIns="0" rtlCol="0"/>
          <a:lstStyle/>
          <a:p>
            <a:endParaRPr/>
          </a:p>
        </p:txBody>
      </p:sp>
      <p:sp>
        <p:nvSpPr>
          <p:cNvPr id="179" name="object 179"/>
          <p:cNvSpPr/>
          <p:nvPr/>
        </p:nvSpPr>
        <p:spPr>
          <a:xfrm>
            <a:off x="3702405" y="1706092"/>
            <a:ext cx="15875" cy="17145"/>
          </a:xfrm>
          <a:custGeom>
            <a:avLst/>
            <a:gdLst/>
            <a:ahLst/>
            <a:cxnLst/>
            <a:rect l="l" t="t" r="r" b="b"/>
            <a:pathLst>
              <a:path w="15875" h="17144">
                <a:moveTo>
                  <a:pt x="15430" y="8242"/>
                </a:moveTo>
                <a:lnTo>
                  <a:pt x="13119" y="5143"/>
                </a:lnTo>
                <a:lnTo>
                  <a:pt x="12204" y="3098"/>
                </a:lnTo>
                <a:lnTo>
                  <a:pt x="10667" y="0"/>
                </a:lnTo>
                <a:lnTo>
                  <a:pt x="4495" y="4394"/>
                </a:lnTo>
                <a:lnTo>
                  <a:pt x="0" y="10058"/>
                </a:lnTo>
                <a:lnTo>
                  <a:pt x="1028" y="16002"/>
                </a:lnTo>
                <a:lnTo>
                  <a:pt x="5918" y="17030"/>
                </a:lnTo>
                <a:lnTo>
                  <a:pt x="12865" y="14185"/>
                </a:lnTo>
                <a:lnTo>
                  <a:pt x="15430" y="8242"/>
                </a:lnTo>
                <a:close/>
              </a:path>
            </a:pathLst>
          </a:custGeom>
          <a:ln w="3175">
            <a:solidFill>
              <a:srgbClr val="231F20"/>
            </a:solidFill>
          </a:ln>
        </p:spPr>
        <p:txBody>
          <a:bodyPr wrap="square" lIns="0" tIns="0" rIns="0" bIns="0" rtlCol="0"/>
          <a:lstStyle/>
          <a:p>
            <a:endParaRPr/>
          </a:p>
        </p:txBody>
      </p:sp>
      <p:sp>
        <p:nvSpPr>
          <p:cNvPr id="180" name="object 180"/>
          <p:cNvSpPr/>
          <p:nvPr/>
        </p:nvSpPr>
        <p:spPr>
          <a:xfrm>
            <a:off x="3706012" y="1711490"/>
            <a:ext cx="8255" cy="8255"/>
          </a:xfrm>
          <a:custGeom>
            <a:avLst/>
            <a:gdLst/>
            <a:ahLst/>
            <a:cxnLst/>
            <a:rect l="l" t="t" r="r" b="b"/>
            <a:pathLst>
              <a:path w="8254" h="8255">
                <a:moveTo>
                  <a:pt x="0" y="7239"/>
                </a:moveTo>
                <a:lnTo>
                  <a:pt x="7200" y="0"/>
                </a:lnTo>
                <a:lnTo>
                  <a:pt x="7975" y="520"/>
                </a:lnTo>
                <a:lnTo>
                  <a:pt x="508" y="8013"/>
                </a:lnTo>
                <a:lnTo>
                  <a:pt x="0" y="7239"/>
                </a:lnTo>
                <a:close/>
              </a:path>
            </a:pathLst>
          </a:custGeom>
          <a:ln w="3175">
            <a:solidFill>
              <a:srgbClr val="231F20"/>
            </a:solidFill>
          </a:ln>
        </p:spPr>
        <p:txBody>
          <a:bodyPr wrap="square" lIns="0" tIns="0" rIns="0" bIns="0" rtlCol="0"/>
          <a:lstStyle/>
          <a:p>
            <a:endParaRPr/>
          </a:p>
        </p:txBody>
      </p:sp>
      <p:sp>
        <p:nvSpPr>
          <p:cNvPr id="181" name="object 181"/>
          <p:cNvSpPr/>
          <p:nvPr/>
        </p:nvSpPr>
        <p:spPr>
          <a:xfrm>
            <a:off x="3713467" y="1714601"/>
            <a:ext cx="15240" cy="13970"/>
          </a:xfrm>
          <a:custGeom>
            <a:avLst/>
            <a:gdLst/>
            <a:ahLst/>
            <a:cxnLst/>
            <a:rect l="l" t="t" r="r" b="b"/>
            <a:pathLst>
              <a:path w="15239" h="13969">
                <a:moveTo>
                  <a:pt x="13119" y="1028"/>
                </a:moveTo>
                <a:lnTo>
                  <a:pt x="10287" y="1028"/>
                </a:lnTo>
                <a:lnTo>
                  <a:pt x="7721" y="774"/>
                </a:lnTo>
                <a:lnTo>
                  <a:pt x="5143" y="0"/>
                </a:lnTo>
                <a:lnTo>
                  <a:pt x="3860" y="2057"/>
                </a:lnTo>
                <a:lnTo>
                  <a:pt x="2057" y="4394"/>
                </a:lnTo>
                <a:lnTo>
                  <a:pt x="0" y="5943"/>
                </a:lnTo>
                <a:lnTo>
                  <a:pt x="266" y="9817"/>
                </a:lnTo>
                <a:lnTo>
                  <a:pt x="2324" y="12407"/>
                </a:lnTo>
                <a:lnTo>
                  <a:pt x="6438" y="13957"/>
                </a:lnTo>
                <a:lnTo>
                  <a:pt x="10033" y="13436"/>
                </a:lnTo>
                <a:lnTo>
                  <a:pt x="14922" y="3619"/>
                </a:lnTo>
                <a:lnTo>
                  <a:pt x="13119" y="1028"/>
                </a:lnTo>
                <a:close/>
              </a:path>
            </a:pathLst>
          </a:custGeom>
          <a:ln w="3175">
            <a:solidFill>
              <a:srgbClr val="231F20"/>
            </a:solidFill>
          </a:ln>
        </p:spPr>
        <p:txBody>
          <a:bodyPr wrap="square" lIns="0" tIns="0" rIns="0" bIns="0" rtlCol="0"/>
          <a:lstStyle/>
          <a:p>
            <a:endParaRPr/>
          </a:p>
        </p:txBody>
      </p:sp>
      <p:sp>
        <p:nvSpPr>
          <p:cNvPr id="182" name="object 182"/>
          <p:cNvSpPr/>
          <p:nvPr/>
        </p:nvSpPr>
        <p:spPr>
          <a:xfrm>
            <a:off x="3718877" y="1716925"/>
            <a:ext cx="4445" cy="9525"/>
          </a:xfrm>
          <a:custGeom>
            <a:avLst/>
            <a:gdLst/>
            <a:ahLst/>
            <a:cxnLst/>
            <a:rect l="l" t="t" r="r" b="b"/>
            <a:pathLst>
              <a:path w="4445" h="9525">
                <a:moveTo>
                  <a:pt x="4368" y="774"/>
                </a:moveTo>
                <a:lnTo>
                  <a:pt x="2057" y="3619"/>
                </a:lnTo>
                <a:lnTo>
                  <a:pt x="1028" y="6197"/>
                </a:lnTo>
                <a:lnTo>
                  <a:pt x="1536" y="9042"/>
                </a:lnTo>
                <a:lnTo>
                  <a:pt x="507" y="9309"/>
                </a:lnTo>
                <a:lnTo>
                  <a:pt x="0" y="6197"/>
                </a:lnTo>
                <a:lnTo>
                  <a:pt x="1028" y="3098"/>
                </a:lnTo>
                <a:lnTo>
                  <a:pt x="3594" y="0"/>
                </a:lnTo>
                <a:lnTo>
                  <a:pt x="4368" y="774"/>
                </a:lnTo>
                <a:close/>
              </a:path>
            </a:pathLst>
          </a:custGeom>
          <a:ln w="3175">
            <a:solidFill>
              <a:srgbClr val="231F20"/>
            </a:solidFill>
          </a:ln>
        </p:spPr>
        <p:txBody>
          <a:bodyPr wrap="square" lIns="0" tIns="0" rIns="0" bIns="0" rtlCol="0"/>
          <a:lstStyle/>
          <a:p>
            <a:endParaRPr/>
          </a:p>
        </p:txBody>
      </p:sp>
      <p:sp>
        <p:nvSpPr>
          <p:cNvPr id="183" name="object 183"/>
          <p:cNvSpPr/>
          <p:nvPr/>
        </p:nvSpPr>
        <p:spPr>
          <a:xfrm>
            <a:off x="3725811" y="1712010"/>
            <a:ext cx="13335" cy="19685"/>
          </a:xfrm>
          <a:custGeom>
            <a:avLst/>
            <a:gdLst/>
            <a:ahLst/>
            <a:cxnLst/>
            <a:rect l="l" t="t" r="r" b="b"/>
            <a:pathLst>
              <a:path w="13335" h="19685">
                <a:moveTo>
                  <a:pt x="13119" y="0"/>
                </a:moveTo>
                <a:lnTo>
                  <a:pt x="13119" y="6985"/>
                </a:lnTo>
                <a:lnTo>
                  <a:pt x="11061" y="13957"/>
                </a:lnTo>
                <a:lnTo>
                  <a:pt x="6946" y="19392"/>
                </a:lnTo>
                <a:lnTo>
                  <a:pt x="3352" y="18097"/>
                </a:lnTo>
                <a:lnTo>
                  <a:pt x="1028" y="15773"/>
                </a:lnTo>
                <a:lnTo>
                  <a:pt x="0" y="12407"/>
                </a:lnTo>
                <a:lnTo>
                  <a:pt x="1295" y="9563"/>
                </a:lnTo>
                <a:lnTo>
                  <a:pt x="1803" y="6464"/>
                </a:lnTo>
                <a:lnTo>
                  <a:pt x="1549" y="3619"/>
                </a:lnTo>
                <a:lnTo>
                  <a:pt x="4635" y="3098"/>
                </a:lnTo>
                <a:lnTo>
                  <a:pt x="10541" y="1816"/>
                </a:lnTo>
                <a:lnTo>
                  <a:pt x="13119" y="0"/>
                </a:lnTo>
                <a:close/>
              </a:path>
            </a:pathLst>
          </a:custGeom>
          <a:ln w="3175">
            <a:solidFill>
              <a:srgbClr val="231F20"/>
            </a:solidFill>
          </a:ln>
        </p:spPr>
        <p:txBody>
          <a:bodyPr wrap="square" lIns="0" tIns="0" rIns="0" bIns="0" rtlCol="0"/>
          <a:lstStyle/>
          <a:p>
            <a:endParaRPr/>
          </a:p>
        </p:txBody>
      </p:sp>
      <p:sp>
        <p:nvSpPr>
          <p:cNvPr id="184" name="object 184"/>
          <p:cNvSpPr/>
          <p:nvPr/>
        </p:nvSpPr>
        <p:spPr>
          <a:xfrm>
            <a:off x="3731742" y="1716658"/>
            <a:ext cx="1905" cy="10795"/>
          </a:xfrm>
          <a:custGeom>
            <a:avLst/>
            <a:gdLst/>
            <a:ahLst/>
            <a:cxnLst/>
            <a:rect l="l" t="t" r="r" b="b"/>
            <a:pathLst>
              <a:path w="1904" h="10794">
                <a:moveTo>
                  <a:pt x="1536" y="0"/>
                </a:moveTo>
                <a:lnTo>
                  <a:pt x="1028" y="10604"/>
                </a:lnTo>
                <a:lnTo>
                  <a:pt x="0" y="10604"/>
                </a:lnTo>
                <a:lnTo>
                  <a:pt x="507" y="0"/>
                </a:lnTo>
                <a:lnTo>
                  <a:pt x="1536" y="0"/>
                </a:lnTo>
                <a:close/>
              </a:path>
            </a:pathLst>
          </a:custGeom>
          <a:ln w="3175">
            <a:solidFill>
              <a:srgbClr val="231F20"/>
            </a:solidFill>
          </a:ln>
        </p:spPr>
        <p:txBody>
          <a:bodyPr wrap="square" lIns="0" tIns="0" rIns="0" bIns="0" rtlCol="0"/>
          <a:lstStyle/>
          <a:p>
            <a:endParaRPr/>
          </a:p>
        </p:txBody>
      </p:sp>
      <p:sp>
        <p:nvSpPr>
          <p:cNvPr id="185" name="object 185"/>
          <p:cNvSpPr/>
          <p:nvPr/>
        </p:nvSpPr>
        <p:spPr>
          <a:xfrm>
            <a:off x="3556799" y="1705610"/>
            <a:ext cx="137795" cy="53975"/>
          </a:xfrm>
          <a:custGeom>
            <a:avLst/>
            <a:gdLst/>
            <a:ahLst/>
            <a:cxnLst/>
            <a:rect l="l" t="t" r="r" b="b"/>
            <a:pathLst>
              <a:path w="137795" h="53975">
                <a:moveTo>
                  <a:pt x="0" y="50736"/>
                </a:moveTo>
                <a:lnTo>
                  <a:pt x="1282" y="46863"/>
                </a:lnTo>
                <a:lnTo>
                  <a:pt x="9944" y="44602"/>
                </a:lnTo>
                <a:lnTo>
                  <a:pt x="14833" y="43053"/>
                </a:lnTo>
                <a:lnTo>
                  <a:pt x="38472" y="35011"/>
                </a:lnTo>
                <a:lnTo>
                  <a:pt x="66276" y="23955"/>
                </a:lnTo>
                <a:lnTo>
                  <a:pt x="95416" y="11684"/>
                </a:lnTo>
                <a:lnTo>
                  <a:pt x="123063" y="0"/>
                </a:lnTo>
                <a:lnTo>
                  <a:pt x="125882" y="3098"/>
                </a:lnTo>
                <a:lnTo>
                  <a:pt x="132626" y="3289"/>
                </a:lnTo>
                <a:lnTo>
                  <a:pt x="137261" y="190"/>
                </a:lnTo>
                <a:lnTo>
                  <a:pt x="132880" y="4851"/>
                </a:lnTo>
                <a:lnTo>
                  <a:pt x="95581" y="30441"/>
                </a:lnTo>
                <a:lnTo>
                  <a:pt x="57615" y="46043"/>
                </a:lnTo>
                <a:lnTo>
                  <a:pt x="23651" y="53940"/>
                </a:lnTo>
                <a:lnTo>
                  <a:pt x="0" y="50736"/>
                </a:lnTo>
                <a:close/>
              </a:path>
            </a:pathLst>
          </a:custGeom>
          <a:ln w="3175">
            <a:solidFill>
              <a:srgbClr val="231F20"/>
            </a:solidFill>
          </a:ln>
        </p:spPr>
        <p:txBody>
          <a:bodyPr wrap="square" lIns="0" tIns="0" rIns="0" bIns="0" rtlCol="0"/>
          <a:lstStyle/>
          <a:p>
            <a:endParaRPr/>
          </a:p>
        </p:txBody>
      </p:sp>
      <p:sp>
        <p:nvSpPr>
          <p:cNvPr id="186" name="object 186"/>
          <p:cNvSpPr/>
          <p:nvPr/>
        </p:nvSpPr>
        <p:spPr>
          <a:xfrm>
            <a:off x="3572090" y="1709864"/>
            <a:ext cx="114935" cy="44450"/>
          </a:xfrm>
          <a:custGeom>
            <a:avLst/>
            <a:gdLst/>
            <a:ahLst/>
            <a:cxnLst/>
            <a:rect l="l" t="t" r="r" b="b"/>
            <a:pathLst>
              <a:path w="114935" h="44450">
                <a:moveTo>
                  <a:pt x="0" y="41541"/>
                </a:moveTo>
                <a:lnTo>
                  <a:pt x="28952" y="33089"/>
                </a:lnTo>
                <a:lnTo>
                  <a:pt x="57781" y="23875"/>
                </a:lnTo>
                <a:lnTo>
                  <a:pt x="86225" y="13109"/>
                </a:lnTo>
                <a:lnTo>
                  <a:pt x="114020" y="0"/>
                </a:lnTo>
                <a:lnTo>
                  <a:pt x="114541" y="774"/>
                </a:lnTo>
                <a:lnTo>
                  <a:pt x="86766" y="14352"/>
                </a:lnTo>
                <a:lnTo>
                  <a:pt x="58359" y="25882"/>
                </a:lnTo>
                <a:lnTo>
                  <a:pt x="29519" y="35764"/>
                </a:lnTo>
                <a:lnTo>
                  <a:pt x="444" y="44399"/>
                </a:lnTo>
                <a:lnTo>
                  <a:pt x="0" y="41541"/>
                </a:lnTo>
                <a:close/>
              </a:path>
            </a:pathLst>
          </a:custGeom>
          <a:ln w="3175">
            <a:solidFill>
              <a:srgbClr val="231F20"/>
            </a:solidFill>
          </a:ln>
        </p:spPr>
        <p:txBody>
          <a:bodyPr wrap="square" lIns="0" tIns="0" rIns="0" bIns="0" rtlCol="0"/>
          <a:lstStyle/>
          <a:p>
            <a:endParaRPr/>
          </a:p>
        </p:txBody>
      </p:sp>
      <p:sp>
        <p:nvSpPr>
          <p:cNvPr id="187" name="object 187"/>
          <p:cNvSpPr/>
          <p:nvPr/>
        </p:nvSpPr>
        <p:spPr>
          <a:xfrm>
            <a:off x="3600716" y="1716493"/>
            <a:ext cx="101600" cy="43180"/>
          </a:xfrm>
          <a:custGeom>
            <a:avLst/>
            <a:gdLst/>
            <a:ahLst/>
            <a:cxnLst/>
            <a:rect l="l" t="t" r="r" b="b"/>
            <a:pathLst>
              <a:path w="101600" h="43180">
                <a:moveTo>
                  <a:pt x="0" y="41478"/>
                </a:moveTo>
                <a:lnTo>
                  <a:pt x="48869" y="22656"/>
                </a:lnTo>
                <a:lnTo>
                  <a:pt x="84422" y="3375"/>
                </a:lnTo>
                <a:lnTo>
                  <a:pt x="87630" y="1917"/>
                </a:lnTo>
                <a:lnTo>
                  <a:pt x="88239" y="1892"/>
                </a:lnTo>
                <a:lnTo>
                  <a:pt x="88188" y="3873"/>
                </a:lnTo>
                <a:lnTo>
                  <a:pt x="88760" y="3911"/>
                </a:lnTo>
                <a:lnTo>
                  <a:pt x="92786" y="4165"/>
                </a:lnTo>
                <a:lnTo>
                  <a:pt x="97332" y="2044"/>
                </a:lnTo>
                <a:lnTo>
                  <a:pt x="101155" y="0"/>
                </a:lnTo>
                <a:lnTo>
                  <a:pt x="89865" y="11514"/>
                </a:lnTo>
                <a:lnTo>
                  <a:pt x="53183" y="34654"/>
                </a:lnTo>
                <a:lnTo>
                  <a:pt x="6962" y="42811"/>
                </a:lnTo>
                <a:lnTo>
                  <a:pt x="1377" y="42661"/>
                </a:lnTo>
                <a:lnTo>
                  <a:pt x="0" y="41478"/>
                </a:lnTo>
                <a:close/>
              </a:path>
            </a:pathLst>
          </a:custGeom>
          <a:ln w="3175">
            <a:solidFill>
              <a:srgbClr val="231F20"/>
            </a:solidFill>
          </a:ln>
        </p:spPr>
        <p:txBody>
          <a:bodyPr wrap="square" lIns="0" tIns="0" rIns="0" bIns="0" rtlCol="0"/>
          <a:lstStyle/>
          <a:p>
            <a:endParaRPr/>
          </a:p>
        </p:txBody>
      </p:sp>
      <p:sp>
        <p:nvSpPr>
          <p:cNvPr id="188" name="object 188"/>
          <p:cNvSpPr/>
          <p:nvPr/>
        </p:nvSpPr>
        <p:spPr>
          <a:xfrm>
            <a:off x="3613010" y="1721357"/>
            <a:ext cx="76835" cy="34925"/>
          </a:xfrm>
          <a:custGeom>
            <a:avLst/>
            <a:gdLst/>
            <a:ahLst/>
            <a:cxnLst/>
            <a:rect l="l" t="t" r="r" b="b"/>
            <a:pathLst>
              <a:path w="76835" h="34925">
                <a:moveTo>
                  <a:pt x="0" y="33654"/>
                </a:moveTo>
                <a:lnTo>
                  <a:pt x="39573" y="20218"/>
                </a:lnTo>
                <a:lnTo>
                  <a:pt x="49049" y="15324"/>
                </a:lnTo>
                <a:lnTo>
                  <a:pt x="57929" y="10768"/>
                </a:lnTo>
                <a:lnTo>
                  <a:pt x="66378" y="6018"/>
                </a:lnTo>
                <a:lnTo>
                  <a:pt x="74561" y="546"/>
                </a:lnTo>
                <a:lnTo>
                  <a:pt x="76466" y="0"/>
                </a:lnTo>
                <a:lnTo>
                  <a:pt x="40081" y="20993"/>
                </a:lnTo>
                <a:lnTo>
                  <a:pt x="0" y="34683"/>
                </a:lnTo>
                <a:lnTo>
                  <a:pt x="0" y="33654"/>
                </a:lnTo>
                <a:close/>
              </a:path>
            </a:pathLst>
          </a:custGeom>
          <a:ln w="3175">
            <a:solidFill>
              <a:srgbClr val="231F20"/>
            </a:solidFill>
          </a:ln>
        </p:spPr>
        <p:txBody>
          <a:bodyPr wrap="square" lIns="0" tIns="0" rIns="0" bIns="0" rtlCol="0"/>
          <a:lstStyle/>
          <a:p>
            <a:endParaRPr/>
          </a:p>
        </p:txBody>
      </p:sp>
      <p:sp>
        <p:nvSpPr>
          <p:cNvPr id="189" name="object 189"/>
          <p:cNvSpPr/>
          <p:nvPr/>
        </p:nvSpPr>
        <p:spPr>
          <a:xfrm>
            <a:off x="3694455" y="1718983"/>
            <a:ext cx="17145" cy="22860"/>
          </a:xfrm>
          <a:custGeom>
            <a:avLst/>
            <a:gdLst/>
            <a:ahLst/>
            <a:cxnLst/>
            <a:rect l="l" t="t" r="r" b="b"/>
            <a:pathLst>
              <a:path w="17145" h="22860">
                <a:moveTo>
                  <a:pt x="7975" y="0"/>
                </a:moveTo>
                <a:lnTo>
                  <a:pt x="5664" y="2324"/>
                </a:lnTo>
                <a:lnTo>
                  <a:pt x="5003" y="5791"/>
                </a:lnTo>
                <a:lnTo>
                  <a:pt x="2425" y="7861"/>
                </a:lnTo>
                <a:lnTo>
                  <a:pt x="1663" y="13538"/>
                </a:lnTo>
                <a:lnTo>
                  <a:pt x="0" y="17576"/>
                </a:lnTo>
                <a:lnTo>
                  <a:pt x="4889" y="22745"/>
                </a:lnTo>
                <a:lnTo>
                  <a:pt x="13627" y="18351"/>
                </a:lnTo>
                <a:lnTo>
                  <a:pt x="15773" y="11404"/>
                </a:lnTo>
                <a:lnTo>
                  <a:pt x="17068" y="3124"/>
                </a:lnTo>
                <a:lnTo>
                  <a:pt x="13982" y="4165"/>
                </a:lnTo>
                <a:lnTo>
                  <a:pt x="11836" y="4140"/>
                </a:lnTo>
                <a:lnTo>
                  <a:pt x="8229" y="3873"/>
                </a:lnTo>
                <a:lnTo>
                  <a:pt x="7721" y="2590"/>
                </a:lnTo>
                <a:lnTo>
                  <a:pt x="7721" y="1295"/>
                </a:lnTo>
                <a:lnTo>
                  <a:pt x="7975" y="0"/>
                </a:lnTo>
                <a:close/>
              </a:path>
            </a:pathLst>
          </a:custGeom>
          <a:ln w="3175">
            <a:solidFill>
              <a:srgbClr val="231F20"/>
            </a:solidFill>
          </a:ln>
        </p:spPr>
        <p:txBody>
          <a:bodyPr wrap="square" lIns="0" tIns="0" rIns="0" bIns="0" rtlCol="0"/>
          <a:lstStyle/>
          <a:p>
            <a:endParaRPr/>
          </a:p>
        </p:txBody>
      </p:sp>
      <p:sp>
        <p:nvSpPr>
          <p:cNvPr id="190" name="object 190"/>
          <p:cNvSpPr/>
          <p:nvPr/>
        </p:nvSpPr>
        <p:spPr>
          <a:xfrm>
            <a:off x="3697795" y="1724926"/>
            <a:ext cx="9525" cy="11430"/>
          </a:xfrm>
          <a:custGeom>
            <a:avLst/>
            <a:gdLst/>
            <a:ahLst/>
            <a:cxnLst/>
            <a:rect l="l" t="t" r="r" b="b"/>
            <a:pathLst>
              <a:path w="9525" h="11430">
                <a:moveTo>
                  <a:pt x="9004" y="0"/>
                </a:moveTo>
                <a:lnTo>
                  <a:pt x="8229" y="4140"/>
                </a:lnTo>
                <a:lnTo>
                  <a:pt x="5410" y="7759"/>
                </a:lnTo>
                <a:lnTo>
                  <a:pt x="520" y="10858"/>
                </a:lnTo>
                <a:lnTo>
                  <a:pt x="0" y="10083"/>
                </a:lnTo>
                <a:lnTo>
                  <a:pt x="4635" y="6985"/>
                </a:lnTo>
                <a:lnTo>
                  <a:pt x="7200" y="3619"/>
                </a:lnTo>
                <a:lnTo>
                  <a:pt x="7975" y="0"/>
                </a:lnTo>
                <a:lnTo>
                  <a:pt x="9004" y="0"/>
                </a:lnTo>
                <a:close/>
              </a:path>
            </a:pathLst>
          </a:custGeom>
          <a:ln w="3175">
            <a:solidFill>
              <a:srgbClr val="231F20"/>
            </a:solidFill>
          </a:ln>
        </p:spPr>
        <p:txBody>
          <a:bodyPr wrap="square" lIns="0" tIns="0" rIns="0" bIns="0" rtlCol="0"/>
          <a:lstStyle/>
          <a:p>
            <a:endParaRPr/>
          </a:p>
        </p:txBody>
      </p:sp>
      <p:sp>
        <p:nvSpPr>
          <p:cNvPr id="191" name="object 191"/>
          <p:cNvSpPr/>
          <p:nvPr/>
        </p:nvSpPr>
        <p:spPr>
          <a:xfrm>
            <a:off x="3709993" y="1724405"/>
            <a:ext cx="16510" cy="22860"/>
          </a:xfrm>
          <a:custGeom>
            <a:avLst/>
            <a:gdLst/>
            <a:ahLst/>
            <a:cxnLst/>
            <a:rect l="l" t="t" r="r" b="b"/>
            <a:pathLst>
              <a:path w="16510" h="22860">
                <a:moveTo>
                  <a:pt x="3841" y="0"/>
                </a:moveTo>
                <a:lnTo>
                  <a:pt x="5124" y="1816"/>
                </a:lnTo>
                <a:lnTo>
                  <a:pt x="7092" y="3619"/>
                </a:lnTo>
                <a:lnTo>
                  <a:pt x="9912" y="4914"/>
                </a:lnTo>
                <a:lnTo>
                  <a:pt x="12236" y="4140"/>
                </a:lnTo>
                <a:lnTo>
                  <a:pt x="14027" y="2844"/>
                </a:lnTo>
                <a:lnTo>
                  <a:pt x="15322" y="1028"/>
                </a:lnTo>
                <a:lnTo>
                  <a:pt x="16351" y="9829"/>
                </a:lnTo>
                <a:lnTo>
                  <a:pt x="12744" y="16040"/>
                </a:lnTo>
                <a:lnTo>
                  <a:pt x="5035" y="22504"/>
                </a:lnTo>
                <a:lnTo>
                  <a:pt x="1373" y="16550"/>
                </a:lnTo>
                <a:lnTo>
                  <a:pt x="0" y="11152"/>
                </a:lnTo>
                <a:lnTo>
                  <a:pt x="845" y="5804"/>
                </a:lnTo>
                <a:lnTo>
                  <a:pt x="3841" y="0"/>
                </a:lnTo>
                <a:close/>
              </a:path>
            </a:pathLst>
          </a:custGeom>
          <a:ln w="3175">
            <a:solidFill>
              <a:srgbClr val="231F20"/>
            </a:solidFill>
          </a:ln>
        </p:spPr>
        <p:txBody>
          <a:bodyPr wrap="square" lIns="0" tIns="0" rIns="0" bIns="0" rtlCol="0"/>
          <a:lstStyle/>
          <a:p>
            <a:endParaRPr/>
          </a:p>
        </p:txBody>
      </p:sp>
      <p:sp>
        <p:nvSpPr>
          <p:cNvPr id="192" name="object 192"/>
          <p:cNvSpPr/>
          <p:nvPr/>
        </p:nvSpPr>
        <p:spPr>
          <a:xfrm>
            <a:off x="3715283" y="1730870"/>
            <a:ext cx="3810" cy="13335"/>
          </a:xfrm>
          <a:custGeom>
            <a:avLst/>
            <a:gdLst/>
            <a:ahLst/>
            <a:cxnLst/>
            <a:rect l="l" t="t" r="r" b="b"/>
            <a:pathLst>
              <a:path w="3810" h="13335">
                <a:moveTo>
                  <a:pt x="3340" y="253"/>
                </a:moveTo>
                <a:lnTo>
                  <a:pt x="1028" y="12915"/>
                </a:lnTo>
                <a:lnTo>
                  <a:pt x="0" y="12661"/>
                </a:lnTo>
                <a:lnTo>
                  <a:pt x="2565" y="0"/>
                </a:lnTo>
                <a:lnTo>
                  <a:pt x="3340" y="253"/>
                </a:lnTo>
                <a:close/>
              </a:path>
            </a:pathLst>
          </a:custGeom>
          <a:ln w="3175">
            <a:solidFill>
              <a:srgbClr val="231F20"/>
            </a:solidFill>
          </a:ln>
        </p:spPr>
        <p:txBody>
          <a:bodyPr wrap="square" lIns="0" tIns="0" rIns="0" bIns="0" rtlCol="0"/>
          <a:lstStyle/>
          <a:p>
            <a:endParaRPr/>
          </a:p>
        </p:txBody>
      </p:sp>
      <p:sp>
        <p:nvSpPr>
          <p:cNvPr id="193" name="object 193"/>
          <p:cNvSpPr/>
          <p:nvPr/>
        </p:nvSpPr>
        <p:spPr>
          <a:xfrm>
            <a:off x="3725824" y="1725955"/>
            <a:ext cx="11430" cy="23495"/>
          </a:xfrm>
          <a:custGeom>
            <a:avLst/>
            <a:gdLst/>
            <a:ahLst/>
            <a:cxnLst/>
            <a:rect l="l" t="t" r="r" b="b"/>
            <a:pathLst>
              <a:path w="11429" h="23494">
                <a:moveTo>
                  <a:pt x="11061" y="0"/>
                </a:moveTo>
                <a:lnTo>
                  <a:pt x="9778" y="7759"/>
                </a:lnTo>
                <a:lnTo>
                  <a:pt x="9524" y="15506"/>
                </a:lnTo>
                <a:lnTo>
                  <a:pt x="10553" y="23266"/>
                </a:lnTo>
                <a:lnTo>
                  <a:pt x="5143" y="20421"/>
                </a:lnTo>
                <a:lnTo>
                  <a:pt x="774" y="15506"/>
                </a:lnTo>
                <a:lnTo>
                  <a:pt x="0" y="8788"/>
                </a:lnTo>
                <a:lnTo>
                  <a:pt x="520" y="6464"/>
                </a:lnTo>
                <a:lnTo>
                  <a:pt x="774" y="3873"/>
                </a:lnTo>
                <a:lnTo>
                  <a:pt x="520" y="1295"/>
                </a:lnTo>
                <a:lnTo>
                  <a:pt x="2324" y="3098"/>
                </a:lnTo>
                <a:lnTo>
                  <a:pt x="4114" y="5168"/>
                </a:lnTo>
                <a:lnTo>
                  <a:pt x="7200" y="6210"/>
                </a:lnTo>
                <a:lnTo>
                  <a:pt x="8750" y="4648"/>
                </a:lnTo>
                <a:lnTo>
                  <a:pt x="10032" y="2324"/>
                </a:lnTo>
                <a:lnTo>
                  <a:pt x="11061" y="0"/>
                </a:lnTo>
                <a:close/>
              </a:path>
            </a:pathLst>
          </a:custGeom>
          <a:ln w="3175">
            <a:solidFill>
              <a:srgbClr val="231F20"/>
            </a:solidFill>
          </a:ln>
        </p:spPr>
        <p:txBody>
          <a:bodyPr wrap="square" lIns="0" tIns="0" rIns="0" bIns="0" rtlCol="0"/>
          <a:lstStyle/>
          <a:p>
            <a:endParaRPr/>
          </a:p>
        </p:txBody>
      </p:sp>
      <p:sp>
        <p:nvSpPr>
          <p:cNvPr id="194" name="object 194"/>
          <p:cNvSpPr/>
          <p:nvPr/>
        </p:nvSpPr>
        <p:spPr>
          <a:xfrm>
            <a:off x="3648887" y="1729739"/>
            <a:ext cx="43815" cy="26034"/>
          </a:xfrm>
          <a:custGeom>
            <a:avLst/>
            <a:gdLst/>
            <a:ahLst/>
            <a:cxnLst/>
            <a:rect l="l" t="t" r="r" b="b"/>
            <a:pathLst>
              <a:path w="43814" h="26035">
                <a:moveTo>
                  <a:pt x="43738" y="0"/>
                </a:moveTo>
                <a:lnTo>
                  <a:pt x="34229" y="6206"/>
                </a:lnTo>
                <a:lnTo>
                  <a:pt x="23221" y="12968"/>
                </a:lnTo>
                <a:lnTo>
                  <a:pt x="11538" y="19389"/>
                </a:lnTo>
                <a:lnTo>
                  <a:pt x="0" y="24574"/>
                </a:lnTo>
                <a:lnTo>
                  <a:pt x="88" y="26009"/>
                </a:lnTo>
                <a:lnTo>
                  <a:pt x="11831" y="24675"/>
                </a:lnTo>
                <a:lnTo>
                  <a:pt x="23223" y="22010"/>
                </a:lnTo>
                <a:lnTo>
                  <a:pt x="33884" y="18138"/>
                </a:lnTo>
                <a:lnTo>
                  <a:pt x="43434" y="13182"/>
                </a:lnTo>
                <a:lnTo>
                  <a:pt x="42926" y="7734"/>
                </a:lnTo>
                <a:lnTo>
                  <a:pt x="41173" y="5232"/>
                </a:lnTo>
                <a:lnTo>
                  <a:pt x="43738" y="0"/>
                </a:lnTo>
                <a:close/>
              </a:path>
            </a:pathLst>
          </a:custGeom>
          <a:ln w="3175">
            <a:solidFill>
              <a:srgbClr val="231F20"/>
            </a:solidFill>
          </a:ln>
        </p:spPr>
        <p:txBody>
          <a:bodyPr wrap="square" lIns="0" tIns="0" rIns="0" bIns="0" rtlCol="0"/>
          <a:lstStyle/>
          <a:p>
            <a:endParaRPr/>
          </a:p>
        </p:txBody>
      </p:sp>
      <p:sp>
        <p:nvSpPr>
          <p:cNvPr id="195" name="object 195"/>
          <p:cNvSpPr/>
          <p:nvPr/>
        </p:nvSpPr>
        <p:spPr>
          <a:xfrm>
            <a:off x="3652697" y="1738109"/>
            <a:ext cx="34925" cy="16510"/>
          </a:xfrm>
          <a:custGeom>
            <a:avLst/>
            <a:gdLst/>
            <a:ahLst/>
            <a:cxnLst/>
            <a:rect l="l" t="t" r="r" b="b"/>
            <a:pathLst>
              <a:path w="34925" h="16510">
                <a:moveTo>
                  <a:pt x="1257" y="16103"/>
                </a:moveTo>
                <a:lnTo>
                  <a:pt x="7823" y="14605"/>
                </a:lnTo>
                <a:lnTo>
                  <a:pt x="13334" y="13093"/>
                </a:lnTo>
                <a:lnTo>
                  <a:pt x="18389" y="10185"/>
                </a:lnTo>
                <a:lnTo>
                  <a:pt x="23533" y="7086"/>
                </a:lnTo>
                <a:lnTo>
                  <a:pt x="30708" y="4648"/>
                </a:lnTo>
                <a:lnTo>
                  <a:pt x="33794" y="0"/>
                </a:lnTo>
                <a:lnTo>
                  <a:pt x="34569" y="520"/>
                </a:lnTo>
                <a:lnTo>
                  <a:pt x="31483" y="5422"/>
                </a:lnTo>
                <a:lnTo>
                  <a:pt x="24307" y="8115"/>
                </a:lnTo>
                <a:lnTo>
                  <a:pt x="18656" y="10960"/>
                </a:lnTo>
                <a:lnTo>
                  <a:pt x="13080" y="14312"/>
                </a:lnTo>
                <a:lnTo>
                  <a:pt x="0" y="16395"/>
                </a:lnTo>
                <a:lnTo>
                  <a:pt x="1257" y="16103"/>
                </a:lnTo>
                <a:close/>
              </a:path>
            </a:pathLst>
          </a:custGeom>
          <a:ln w="3175">
            <a:solidFill>
              <a:srgbClr val="231F20"/>
            </a:solidFill>
          </a:ln>
        </p:spPr>
        <p:txBody>
          <a:bodyPr wrap="square" lIns="0" tIns="0" rIns="0" bIns="0" rtlCol="0"/>
          <a:lstStyle/>
          <a:p>
            <a:endParaRPr/>
          </a:p>
        </p:txBody>
      </p:sp>
      <p:sp>
        <p:nvSpPr>
          <p:cNvPr id="196" name="object 196"/>
          <p:cNvSpPr/>
          <p:nvPr/>
        </p:nvSpPr>
        <p:spPr>
          <a:xfrm>
            <a:off x="3726548" y="1628965"/>
            <a:ext cx="105562" cy="72644"/>
          </a:xfrm>
          <a:prstGeom prst="rect">
            <a:avLst/>
          </a:prstGeom>
          <a:blipFill>
            <a:blip r:embed="rId22" cstate="print"/>
            <a:stretch>
              <a:fillRect/>
            </a:stretch>
          </a:blipFill>
        </p:spPr>
        <p:txBody>
          <a:bodyPr wrap="square" lIns="0" tIns="0" rIns="0" bIns="0" rtlCol="0"/>
          <a:lstStyle/>
          <a:p>
            <a:endParaRPr/>
          </a:p>
        </p:txBody>
      </p:sp>
      <p:sp>
        <p:nvSpPr>
          <p:cNvPr id="197" name="object 197"/>
          <p:cNvSpPr/>
          <p:nvPr/>
        </p:nvSpPr>
        <p:spPr>
          <a:xfrm>
            <a:off x="3689544" y="1754937"/>
            <a:ext cx="51544" cy="73825"/>
          </a:xfrm>
          <a:prstGeom prst="rect">
            <a:avLst/>
          </a:prstGeom>
          <a:blipFill>
            <a:blip r:embed="rId23" cstate="print"/>
            <a:stretch>
              <a:fillRect/>
            </a:stretch>
          </a:blipFill>
        </p:spPr>
        <p:txBody>
          <a:bodyPr wrap="square" lIns="0" tIns="0" rIns="0" bIns="0" rtlCol="0"/>
          <a:lstStyle/>
          <a:p>
            <a:endParaRPr/>
          </a:p>
        </p:txBody>
      </p:sp>
      <p:sp>
        <p:nvSpPr>
          <p:cNvPr id="198" name="object 198"/>
          <p:cNvSpPr/>
          <p:nvPr/>
        </p:nvSpPr>
        <p:spPr>
          <a:xfrm>
            <a:off x="3730627" y="1754936"/>
            <a:ext cx="138642" cy="85394"/>
          </a:xfrm>
          <a:prstGeom prst="rect">
            <a:avLst/>
          </a:prstGeom>
          <a:blipFill>
            <a:blip r:embed="rId24" cstate="print"/>
            <a:stretch>
              <a:fillRect/>
            </a:stretch>
          </a:blipFill>
        </p:spPr>
        <p:txBody>
          <a:bodyPr wrap="square" lIns="0" tIns="0" rIns="0" bIns="0" rtlCol="0"/>
          <a:lstStyle/>
          <a:p>
            <a:endParaRPr/>
          </a:p>
        </p:txBody>
      </p:sp>
      <p:sp>
        <p:nvSpPr>
          <p:cNvPr id="199" name="object 199"/>
          <p:cNvSpPr/>
          <p:nvPr/>
        </p:nvSpPr>
        <p:spPr>
          <a:xfrm>
            <a:off x="3577806" y="1676273"/>
            <a:ext cx="125920" cy="170179"/>
          </a:xfrm>
          <a:prstGeom prst="rect">
            <a:avLst/>
          </a:prstGeom>
          <a:blipFill>
            <a:blip r:embed="rId25" cstate="print"/>
            <a:stretch>
              <a:fillRect/>
            </a:stretch>
          </a:blipFill>
        </p:spPr>
        <p:txBody>
          <a:bodyPr wrap="square" lIns="0" tIns="0" rIns="0" bIns="0" rtlCol="0"/>
          <a:lstStyle/>
          <a:p>
            <a:endParaRPr/>
          </a:p>
        </p:txBody>
      </p:sp>
      <p:sp>
        <p:nvSpPr>
          <p:cNvPr id="200" name="object 200"/>
          <p:cNvSpPr/>
          <p:nvPr/>
        </p:nvSpPr>
        <p:spPr>
          <a:xfrm>
            <a:off x="3912660" y="1875663"/>
            <a:ext cx="213729" cy="65481"/>
          </a:xfrm>
          <a:prstGeom prst="rect">
            <a:avLst/>
          </a:prstGeom>
          <a:blipFill>
            <a:blip r:embed="rId26" cstate="print"/>
            <a:stretch>
              <a:fillRect/>
            </a:stretch>
          </a:blipFill>
        </p:spPr>
        <p:txBody>
          <a:bodyPr wrap="square" lIns="0" tIns="0" rIns="0" bIns="0" rtlCol="0"/>
          <a:lstStyle/>
          <a:p>
            <a:endParaRPr/>
          </a:p>
        </p:txBody>
      </p:sp>
      <p:sp>
        <p:nvSpPr>
          <p:cNvPr id="204" name="object 204"/>
          <p:cNvSpPr/>
          <p:nvPr/>
        </p:nvSpPr>
        <p:spPr>
          <a:xfrm>
            <a:off x="485336" y="10003557"/>
            <a:ext cx="1510665" cy="681990"/>
          </a:xfrm>
          <a:custGeom>
            <a:avLst/>
            <a:gdLst/>
            <a:ahLst/>
            <a:cxnLst/>
            <a:rect l="l" t="t" r="r" b="b"/>
            <a:pathLst>
              <a:path w="1510664" h="681990">
                <a:moveTo>
                  <a:pt x="1510272" y="681931"/>
                </a:moveTo>
                <a:lnTo>
                  <a:pt x="1500244" y="607565"/>
                </a:lnTo>
                <a:lnTo>
                  <a:pt x="1489437" y="559643"/>
                </a:lnTo>
                <a:lnTo>
                  <a:pt x="1475543" y="513000"/>
                </a:lnTo>
                <a:lnTo>
                  <a:pt x="1458560" y="467636"/>
                </a:lnTo>
                <a:lnTo>
                  <a:pt x="1438490" y="423551"/>
                </a:lnTo>
                <a:lnTo>
                  <a:pt x="1415333" y="380745"/>
                </a:lnTo>
                <a:lnTo>
                  <a:pt x="1389087" y="339218"/>
                </a:lnTo>
                <a:lnTo>
                  <a:pt x="1359754" y="298970"/>
                </a:lnTo>
                <a:lnTo>
                  <a:pt x="1327334" y="260002"/>
                </a:lnTo>
                <a:lnTo>
                  <a:pt x="1291825" y="222313"/>
                </a:lnTo>
                <a:lnTo>
                  <a:pt x="1254136" y="186805"/>
                </a:lnTo>
                <a:lnTo>
                  <a:pt x="1215168" y="154384"/>
                </a:lnTo>
                <a:lnTo>
                  <a:pt x="1174921" y="125051"/>
                </a:lnTo>
                <a:lnTo>
                  <a:pt x="1133394" y="98806"/>
                </a:lnTo>
                <a:lnTo>
                  <a:pt x="1090588" y="75648"/>
                </a:lnTo>
                <a:lnTo>
                  <a:pt x="1046503" y="55578"/>
                </a:lnTo>
                <a:lnTo>
                  <a:pt x="1001138" y="38596"/>
                </a:lnTo>
                <a:lnTo>
                  <a:pt x="954495" y="24701"/>
                </a:lnTo>
                <a:lnTo>
                  <a:pt x="906574" y="13894"/>
                </a:lnTo>
                <a:lnTo>
                  <a:pt x="857373" y="6175"/>
                </a:lnTo>
                <a:lnTo>
                  <a:pt x="806894" y="1543"/>
                </a:lnTo>
                <a:lnTo>
                  <a:pt x="755136" y="0"/>
                </a:lnTo>
                <a:lnTo>
                  <a:pt x="703378" y="1543"/>
                </a:lnTo>
                <a:lnTo>
                  <a:pt x="652899" y="6175"/>
                </a:lnTo>
                <a:lnTo>
                  <a:pt x="603698" y="13894"/>
                </a:lnTo>
                <a:lnTo>
                  <a:pt x="555776" y="24701"/>
                </a:lnTo>
                <a:lnTo>
                  <a:pt x="509133" y="38596"/>
                </a:lnTo>
                <a:lnTo>
                  <a:pt x="463768" y="55578"/>
                </a:lnTo>
                <a:lnTo>
                  <a:pt x="419682" y="75648"/>
                </a:lnTo>
                <a:lnTo>
                  <a:pt x="376874" y="98806"/>
                </a:lnTo>
                <a:lnTo>
                  <a:pt x="335346" y="125051"/>
                </a:lnTo>
                <a:lnTo>
                  <a:pt x="295096" y="154384"/>
                </a:lnTo>
                <a:lnTo>
                  <a:pt x="256126" y="186805"/>
                </a:lnTo>
                <a:lnTo>
                  <a:pt x="218434" y="222313"/>
                </a:lnTo>
                <a:lnTo>
                  <a:pt x="182928" y="260002"/>
                </a:lnTo>
                <a:lnTo>
                  <a:pt x="150510" y="298970"/>
                </a:lnTo>
                <a:lnTo>
                  <a:pt x="121179" y="339218"/>
                </a:lnTo>
                <a:lnTo>
                  <a:pt x="94935" y="380745"/>
                </a:lnTo>
                <a:lnTo>
                  <a:pt x="71779" y="423551"/>
                </a:lnTo>
                <a:lnTo>
                  <a:pt x="51710" y="467636"/>
                </a:lnTo>
                <a:lnTo>
                  <a:pt x="34728" y="513000"/>
                </a:lnTo>
                <a:lnTo>
                  <a:pt x="20834" y="559643"/>
                </a:lnTo>
                <a:lnTo>
                  <a:pt x="10028" y="607565"/>
                </a:lnTo>
                <a:lnTo>
                  <a:pt x="2308" y="656765"/>
                </a:lnTo>
                <a:lnTo>
                  <a:pt x="0" y="681931"/>
                </a:lnTo>
              </a:path>
            </a:pathLst>
          </a:custGeom>
          <a:ln w="152285">
            <a:solidFill>
              <a:srgbClr val="00669B"/>
            </a:solidFill>
          </a:ln>
        </p:spPr>
        <p:txBody>
          <a:bodyPr wrap="square" lIns="0" tIns="0" rIns="0" bIns="0" rtlCol="0"/>
          <a:lstStyle/>
          <a:p>
            <a:endParaRPr/>
          </a:p>
        </p:txBody>
      </p:sp>
      <p:sp>
        <p:nvSpPr>
          <p:cNvPr id="205" name="object 205"/>
          <p:cNvSpPr/>
          <p:nvPr/>
        </p:nvSpPr>
        <p:spPr>
          <a:xfrm>
            <a:off x="1518640" y="9577260"/>
            <a:ext cx="1925955" cy="1108710"/>
          </a:xfrm>
          <a:custGeom>
            <a:avLst/>
            <a:gdLst/>
            <a:ahLst/>
            <a:cxnLst/>
            <a:rect l="l" t="t" r="r" b="b"/>
            <a:pathLst>
              <a:path w="1925954" h="1108709">
                <a:moveTo>
                  <a:pt x="962952" y="0"/>
                </a:move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lnTo>
                  <a:pt x="1255" y="1015950"/>
                </a:lnTo>
                <a:lnTo>
                  <a:pt x="5018" y="1067592"/>
                </a:lnTo>
                <a:lnTo>
                  <a:pt x="10053" y="1108228"/>
                </a:lnTo>
                <a:lnTo>
                  <a:pt x="1915856" y="1108228"/>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close/>
              </a:path>
            </a:pathLst>
          </a:custGeom>
          <a:solidFill>
            <a:srgbClr val="2B74A5"/>
          </a:solidFill>
        </p:spPr>
        <p:txBody>
          <a:bodyPr wrap="square" lIns="0" tIns="0" rIns="0" bIns="0" rtlCol="0"/>
          <a:lstStyle/>
          <a:p>
            <a:endParaRPr/>
          </a:p>
        </p:txBody>
      </p:sp>
      <p:sp>
        <p:nvSpPr>
          <p:cNvPr id="206" name="object 206"/>
          <p:cNvSpPr/>
          <p:nvPr/>
        </p:nvSpPr>
        <p:spPr>
          <a:xfrm>
            <a:off x="1518640" y="9577260"/>
            <a:ext cx="1925955" cy="1108710"/>
          </a:xfrm>
          <a:custGeom>
            <a:avLst/>
            <a:gdLst/>
            <a:ahLst/>
            <a:cxnLst/>
            <a:rect l="l" t="t" r="r" b="b"/>
            <a:pathLst>
              <a:path w="1925954" h="1108709">
                <a:moveTo>
                  <a:pt x="0" y="963269"/>
                </a:moveTo>
                <a:lnTo>
                  <a:pt x="1255" y="1015950"/>
                </a:lnTo>
                <a:lnTo>
                  <a:pt x="5018" y="1067592"/>
                </a:lnTo>
                <a:lnTo>
                  <a:pt x="10053" y="1108228"/>
                </a:lnTo>
                <a:lnTo>
                  <a:pt x="1915856" y="1108228"/>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path>
            </a:pathLst>
          </a:custGeom>
          <a:ln w="152285">
            <a:solidFill>
              <a:srgbClr val="00669B"/>
            </a:solidFill>
          </a:ln>
        </p:spPr>
        <p:txBody>
          <a:bodyPr wrap="square" lIns="0" tIns="0" rIns="0" bIns="0" rtlCol="0"/>
          <a:lstStyle/>
          <a:p>
            <a:endParaRPr/>
          </a:p>
        </p:txBody>
      </p:sp>
      <p:sp>
        <p:nvSpPr>
          <p:cNvPr id="207" name="object 207"/>
          <p:cNvSpPr/>
          <p:nvPr/>
        </p:nvSpPr>
        <p:spPr>
          <a:xfrm>
            <a:off x="3626624" y="10169766"/>
            <a:ext cx="825500" cy="516255"/>
          </a:xfrm>
          <a:custGeom>
            <a:avLst/>
            <a:gdLst/>
            <a:ahLst/>
            <a:cxnLst/>
            <a:rect l="l" t="t" r="r" b="b"/>
            <a:pathLst>
              <a:path w="825500" h="516254">
                <a:moveTo>
                  <a:pt x="412635" y="0"/>
                </a:moveTo>
                <a:lnTo>
                  <a:pt x="364824" y="2466"/>
                </a:lnTo>
                <a:lnTo>
                  <a:pt x="319055" y="9865"/>
                </a:lnTo>
                <a:lnTo>
                  <a:pt x="275330" y="22197"/>
                </a:lnTo>
                <a:lnTo>
                  <a:pt x="233647" y="39462"/>
                </a:lnTo>
                <a:lnTo>
                  <a:pt x="194007" y="61659"/>
                </a:lnTo>
                <a:lnTo>
                  <a:pt x="156409" y="88790"/>
                </a:lnTo>
                <a:lnTo>
                  <a:pt x="120853" y="120853"/>
                </a:lnTo>
                <a:lnTo>
                  <a:pt x="88790" y="156409"/>
                </a:lnTo>
                <a:lnTo>
                  <a:pt x="61659" y="194007"/>
                </a:lnTo>
                <a:lnTo>
                  <a:pt x="39462" y="233647"/>
                </a:lnTo>
                <a:lnTo>
                  <a:pt x="22197" y="275330"/>
                </a:lnTo>
                <a:lnTo>
                  <a:pt x="9865" y="319055"/>
                </a:lnTo>
                <a:lnTo>
                  <a:pt x="2466" y="364824"/>
                </a:lnTo>
                <a:lnTo>
                  <a:pt x="0" y="412635"/>
                </a:ln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close/>
              </a:path>
            </a:pathLst>
          </a:custGeom>
          <a:solidFill>
            <a:srgbClr val="849FC2"/>
          </a:solidFill>
        </p:spPr>
        <p:txBody>
          <a:bodyPr wrap="square" lIns="0" tIns="0" rIns="0" bIns="0" rtlCol="0"/>
          <a:lstStyle/>
          <a:p>
            <a:endParaRPr/>
          </a:p>
        </p:txBody>
      </p:sp>
      <p:sp>
        <p:nvSpPr>
          <p:cNvPr id="208" name="object 208"/>
          <p:cNvSpPr/>
          <p:nvPr/>
        </p:nvSpPr>
        <p:spPr>
          <a:xfrm>
            <a:off x="3626624" y="10169766"/>
            <a:ext cx="825500" cy="516255"/>
          </a:xfrm>
          <a:custGeom>
            <a:avLst/>
            <a:gdLst/>
            <a:ahLst/>
            <a:cxnLst/>
            <a:rect l="l" t="t" r="r" b="b"/>
            <a:pathLst>
              <a:path w="825500" h="516254">
                <a:moveTo>
                  <a:pt x="0" y="412635"/>
                </a:move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lnTo>
                  <a:pt x="364824" y="2466"/>
                </a:lnTo>
                <a:lnTo>
                  <a:pt x="319055" y="9865"/>
                </a:lnTo>
                <a:lnTo>
                  <a:pt x="275330" y="22197"/>
                </a:lnTo>
                <a:lnTo>
                  <a:pt x="233647" y="39462"/>
                </a:lnTo>
                <a:lnTo>
                  <a:pt x="194007" y="61659"/>
                </a:lnTo>
                <a:lnTo>
                  <a:pt x="156409" y="88790"/>
                </a:lnTo>
                <a:lnTo>
                  <a:pt x="120853" y="120853"/>
                </a:lnTo>
                <a:lnTo>
                  <a:pt x="88790" y="156409"/>
                </a:lnTo>
                <a:lnTo>
                  <a:pt x="61659" y="194007"/>
                </a:lnTo>
                <a:lnTo>
                  <a:pt x="39462" y="233647"/>
                </a:lnTo>
                <a:lnTo>
                  <a:pt x="22197" y="275330"/>
                </a:lnTo>
                <a:lnTo>
                  <a:pt x="9865" y="319055"/>
                </a:lnTo>
                <a:lnTo>
                  <a:pt x="2466" y="364824"/>
                </a:lnTo>
                <a:lnTo>
                  <a:pt x="0" y="412635"/>
                </a:lnTo>
              </a:path>
            </a:pathLst>
          </a:custGeom>
          <a:ln w="152285">
            <a:solidFill>
              <a:srgbClr val="00669B"/>
            </a:solidFill>
          </a:ln>
        </p:spPr>
        <p:txBody>
          <a:bodyPr wrap="square" lIns="0" tIns="0" rIns="0" bIns="0" rtlCol="0"/>
          <a:lstStyle/>
          <a:p>
            <a:endParaRPr/>
          </a:p>
        </p:txBody>
      </p:sp>
      <p:sp>
        <p:nvSpPr>
          <p:cNvPr id="209" name="object 209"/>
          <p:cNvSpPr/>
          <p:nvPr/>
        </p:nvSpPr>
        <p:spPr>
          <a:xfrm>
            <a:off x="4801174" y="10269994"/>
            <a:ext cx="1649095" cy="415925"/>
          </a:xfrm>
          <a:custGeom>
            <a:avLst/>
            <a:gdLst/>
            <a:ahLst/>
            <a:cxnLst/>
            <a:rect l="l" t="t" r="r" b="b"/>
            <a:pathLst>
              <a:path w="1649095" h="415925">
                <a:moveTo>
                  <a:pt x="824315" y="0"/>
                </a:moveTo>
                <a:lnTo>
                  <a:pt x="771855" y="1169"/>
                </a:lnTo>
                <a:lnTo>
                  <a:pt x="720363" y="4679"/>
                </a:lnTo>
                <a:lnTo>
                  <a:pt x="669841" y="10529"/>
                </a:lnTo>
                <a:lnTo>
                  <a:pt x="620288" y="18719"/>
                </a:lnTo>
                <a:lnTo>
                  <a:pt x="571703" y="29248"/>
                </a:lnTo>
                <a:lnTo>
                  <a:pt x="524088" y="42117"/>
                </a:lnTo>
                <a:lnTo>
                  <a:pt x="477441" y="57326"/>
                </a:lnTo>
                <a:lnTo>
                  <a:pt x="431764" y="74876"/>
                </a:lnTo>
                <a:lnTo>
                  <a:pt x="387056" y="94764"/>
                </a:lnTo>
                <a:lnTo>
                  <a:pt x="343318" y="116993"/>
                </a:lnTo>
                <a:lnTo>
                  <a:pt x="300548" y="141562"/>
                </a:lnTo>
                <a:lnTo>
                  <a:pt x="258748" y="168471"/>
                </a:lnTo>
                <a:lnTo>
                  <a:pt x="217917" y="197719"/>
                </a:lnTo>
                <a:lnTo>
                  <a:pt x="178055" y="229307"/>
                </a:lnTo>
                <a:lnTo>
                  <a:pt x="139163" y="263236"/>
                </a:lnTo>
                <a:lnTo>
                  <a:pt x="101240" y="299504"/>
                </a:lnTo>
                <a:lnTo>
                  <a:pt x="64972" y="337426"/>
                </a:lnTo>
                <a:lnTo>
                  <a:pt x="31044" y="376319"/>
                </a:lnTo>
                <a:lnTo>
                  <a:pt x="0" y="415494"/>
                </a:lnTo>
                <a:lnTo>
                  <a:pt x="1648630" y="415494"/>
                </a:lnTo>
                <a:lnTo>
                  <a:pt x="1617586" y="376319"/>
                </a:lnTo>
                <a:lnTo>
                  <a:pt x="1583658" y="337426"/>
                </a:lnTo>
                <a:lnTo>
                  <a:pt x="1547389" y="299504"/>
                </a:lnTo>
                <a:lnTo>
                  <a:pt x="1509467" y="263236"/>
                </a:lnTo>
                <a:lnTo>
                  <a:pt x="1470575" y="229307"/>
                </a:lnTo>
                <a:lnTo>
                  <a:pt x="1430713" y="197719"/>
                </a:lnTo>
                <a:lnTo>
                  <a:pt x="1389882" y="168471"/>
                </a:lnTo>
                <a:lnTo>
                  <a:pt x="1348082" y="141562"/>
                </a:lnTo>
                <a:lnTo>
                  <a:pt x="1305312" y="116993"/>
                </a:lnTo>
                <a:lnTo>
                  <a:pt x="1261574" y="94764"/>
                </a:lnTo>
                <a:lnTo>
                  <a:pt x="1216866" y="74876"/>
                </a:lnTo>
                <a:lnTo>
                  <a:pt x="1171189" y="57326"/>
                </a:lnTo>
                <a:lnTo>
                  <a:pt x="1124542" y="42117"/>
                </a:lnTo>
                <a:lnTo>
                  <a:pt x="1076927" y="29248"/>
                </a:lnTo>
                <a:lnTo>
                  <a:pt x="1028342" y="18719"/>
                </a:lnTo>
                <a:lnTo>
                  <a:pt x="978789" y="10529"/>
                </a:lnTo>
                <a:lnTo>
                  <a:pt x="928267" y="4679"/>
                </a:lnTo>
                <a:lnTo>
                  <a:pt x="876775" y="1169"/>
                </a:lnTo>
                <a:lnTo>
                  <a:pt x="824315" y="0"/>
                </a:lnTo>
                <a:close/>
              </a:path>
            </a:pathLst>
          </a:custGeom>
          <a:solidFill>
            <a:srgbClr val="4B7FAC"/>
          </a:solidFill>
        </p:spPr>
        <p:txBody>
          <a:bodyPr wrap="square" lIns="0" tIns="0" rIns="0" bIns="0" rtlCol="0"/>
          <a:lstStyle/>
          <a:p>
            <a:endParaRPr/>
          </a:p>
        </p:txBody>
      </p:sp>
      <p:sp>
        <p:nvSpPr>
          <p:cNvPr id="210" name="object 210"/>
          <p:cNvSpPr/>
          <p:nvPr/>
        </p:nvSpPr>
        <p:spPr>
          <a:xfrm>
            <a:off x="4801174" y="10269994"/>
            <a:ext cx="1649095" cy="415925"/>
          </a:xfrm>
          <a:custGeom>
            <a:avLst/>
            <a:gdLst/>
            <a:ahLst/>
            <a:cxnLst/>
            <a:rect l="l" t="t" r="r" b="b"/>
            <a:pathLst>
              <a:path w="1649095" h="415925">
                <a:moveTo>
                  <a:pt x="1648630" y="415494"/>
                </a:moveTo>
                <a:lnTo>
                  <a:pt x="1617586" y="376319"/>
                </a:lnTo>
                <a:lnTo>
                  <a:pt x="1583658" y="337426"/>
                </a:lnTo>
                <a:lnTo>
                  <a:pt x="1547389" y="299504"/>
                </a:lnTo>
                <a:lnTo>
                  <a:pt x="1509467" y="263236"/>
                </a:lnTo>
                <a:lnTo>
                  <a:pt x="1470575" y="229307"/>
                </a:lnTo>
                <a:lnTo>
                  <a:pt x="1430713" y="197719"/>
                </a:lnTo>
                <a:lnTo>
                  <a:pt x="1389882" y="168471"/>
                </a:lnTo>
                <a:lnTo>
                  <a:pt x="1348082" y="141562"/>
                </a:lnTo>
                <a:lnTo>
                  <a:pt x="1305312" y="116993"/>
                </a:lnTo>
                <a:lnTo>
                  <a:pt x="1261574" y="94764"/>
                </a:lnTo>
                <a:lnTo>
                  <a:pt x="1216866" y="74876"/>
                </a:lnTo>
                <a:lnTo>
                  <a:pt x="1171189" y="57326"/>
                </a:lnTo>
                <a:lnTo>
                  <a:pt x="1124542" y="42117"/>
                </a:lnTo>
                <a:lnTo>
                  <a:pt x="1076927" y="29248"/>
                </a:lnTo>
                <a:lnTo>
                  <a:pt x="1028342" y="18719"/>
                </a:lnTo>
                <a:lnTo>
                  <a:pt x="978789" y="10529"/>
                </a:lnTo>
                <a:lnTo>
                  <a:pt x="928267" y="4679"/>
                </a:lnTo>
                <a:lnTo>
                  <a:pt x="876775" y="1169"/>
                </a:lnTo>
                <a:lnTo>
                  <a:pt x="824315" y="0"/>
                </a:lnTo>
                <a:lnTo>
                  <a:pt x="771855" y="1169"/>
                </a:lnTo>
                <a:lnTo>
                  <a:pt x="720363" y="4679"/>
                </a:lnTo>
                <a:lnTo>
                  <a:pt x="669841" y="10529"/>
                </a:lnTo>
                <a:lnTo>
                  <a:pt x="620288" y="18719"/>
                </a:lnTo>
                <a:lnTo>
                  <a:pt x="571703" y="29248"/>
                </a:lnTo>
                <a:lnTo>
                  <a:pt x="524088" y="42117"/>
                </a:lnTo>
                <a:lnTo>
                  <a:pt x="477441" y="57326"/>
                </a:lnTo>
                <a:lnTo>
                  <a:pt x="431764" y="74876"/>
                </a:lnTo>
                <a:lnTo>
                  <a:pt x="387056" y="94764"/>
                </a:lnTo>
                <a:lnTo>
                  <a:pt x="343318" y="116993"/>
                </a:lnTo>
                <a:lnTo>
                  <a:pt x="300548" y="141562"/>
                </a:lnTo>
                <a:lnTo>
                  <a:pt x="258748" y="168471"/>
                </a:lnTo>
                <a:lnTo>
                  <a:pt x="217917" y="197719"/>
                </a:lnTo>
                <a:lnTo>
                  <a:pt x="178055" y="229307"/>
                </a:lnTo>
                <a:lnTo>
                  <a:pt x="139163" y="263236"/>
                </a:lnTo>
                <a:lnTo>
                  <a:pt x="101240" y="299504"/>
                </a:lnTo>
                <a:lnTo>
                  <a:pt x="64972" y="337426"/>
                </a:lnTo>
                <a:lnTo>
                  <a:pt x="31044" y="376319"/>
                </a:lnTo>
                <a:lnTo>
                  <a:pt x="0" y="415494"/>
                </a:lnTo>
                <a:lnTo>
                  <a:pt x="1648630" y="415494"/>
                </a:lnTo>
              </a:path>
            </a:pathLst>
          </a:custGeom>
          <a:ln w="152285">
            <a:solidFill>
              <a:srgbClr val="00669B"/>
            </a:solidFill>
          </a:ln>
        </p:spPr>
        <p:txBody>
          <a:bodyPr wrap="square" lIns="0" tIns="0" rIns="0" bIns="0" rtlCol="0"/>
          <a:lstStyle/>
          <a:p>
            <a:endParaRPr/>
          </a:p>
        </p:txBody>
      </p:sp>
      <p:sp>
        <p:nvSpPr>
          <p:cNvPr id="211" name="object 211"/>
          <p:cNvSpPr/>
          <p:nvPr/>
        </p:nvSpPr>
        <p:spPr>
          <a:xfrm>
            <a:off x="1351749" y="10534827"/>
            <a:ext cx="10795" cy="158750"/>
          </a:xfrm>
          <a:custGeom>
            <a:avLst/>
            <a:gdLst/>
            <a:ahLst/>
            <a:cxnLst/>
            <a:rect l="l" t="t" r="r" b="b"/>
            <a:pathLst>
              <a:path w="10794" h="158750">
                <a:moveTo>
                  <a:pt x="0" y="0"/>
                </a:moveTo>
                <a:lnTo>
                  <a:pt x="1015" y="51213"/>
                </a:lnTo>
                <a:lnTo>
                  <a:pt x="4059" y="101587"/>
                </a:lnTo>
                <a:lnTo>
                  <a:pt x="9130" y="151121"/>
                </a:lnTo>
                <a:lnTo>
                  <a:pt x="10188" y="158381"/>
                </a:lnTo>
              </a:path>
            </a:pathLst>
          </a:custGeom>
          <a:ln w="12598">
            <a:solidFill>
              <a:srgbClr val="00669B"/>
            </a:solidFill>
          </a:ln>
        </p:spPr>
        <p:txBody>
          <a:bodyPr wrap="square" lIns="0" tIns="0" rIns="0" bIns="0" rtlCol="0"/>
          <a:lstStyle/>
          <a:p>
            <a:endParaRPr/>
          </a:p>
        </p:txBody>
      </p:sp>
      <p:sp>
        <p:nvSpPr>
          <p:cNvPr id="212" name="object 212"/>
          <p:cNvSpPr/>
          <p:nvPr/>
        </p:nvSpPr>
        <p:spPr>
          <a:xfrm>
            <a:off x="1351749" y="9412909"/>
            <a:ext cx="2243455" cy="1280795"/>
          </a:xfrm>
          <a:custGeom>
            <a:avLst/>
            <a:gdLst/>
            <a:ahLst/>
            <a:cxnLst/>
            <a:rect l="l" t="t" r="r" b="b"/>
            <a:pathLst>
              <a:path w="2243454" h="1280795">
                <a:moveTo>
                  <a:pt x="2233017" y="1280299"/>
                </a:moveTo>
                <a:lnTo>
                  <a:pt x="2234075" y="1273039"/>
                </a:lnTo>
                <a:lnTo>
                  <a:pt x="2239145" y="1223505"/>
                </a:lnTo>
                <a:lnTo>
                  <a:pt x="2242187" y="1173131"/>
                </a:lnTo>
                <a:lnTo>
                  <a:pt x="2243201" y="1121918"/>
                </a:lnTo>
                <a:lnTo>
                  <a:pt x="2242187" y="1070704"/>
                </a:lnTo>
                <a:lnTo>
                  <a:pt x="2239145" y="1020330"/>
                </a:lnTo>
                <a:lnTo>
                  <a:pt x="2234075" y="970796"/>
                </a:lnTo>
                <a:lnTo>
                  <a:pt x="2226978" y="922102"/>
                </a:lnTo>
                <a:lnTo>
                  <a:pt x="2217853" y="874249"/>
                </a:lnTo>
                <a:lnTo>
                  <a:pt x="2206700" y="827235"/>
                </a:lnTo>
                <a:lnTo>
                  <a:pt x="2193519" y="781062"/>
                </a:lnTo>
                <a:lnTo>
                  <a:pt x="2178311" y="735728"/>
                </a:lnTo>
                <a:lnTo>
                  <a:pt x="2161074" y="691235"/>
                </a:lnTo>
                <a:lnTo>
                  <a:pt x="2141810" y="647582"/>
                </a:lnTo>
                <a:lnTo>
                  <a:pt x="2120518" y="604769"/>
                </a:lnTo>
                <a:lnTo>
                  <a:pt x="2097198" y="562796"/>
                </a:lnTo>
                <a:lnTo>
                  <a:pt x="2071849" y="521663"/>
                </a:lnTo>
                <a:lnTo>
                  <a:pt x="2044473" y="481370"/>
                </a:lnTo>
                <a:lnTo>
                  <a:pt x="2015069" y="441917"/>
                </a:lnTo>
                <a:lnTo>
                  <a:pt x="1983637" y="403304"/>
                </a:lnTo>
                <a:lnTo>
                  <a:pt x="1950178" y="365532"/>
                </a:lnTo>
                <a:lnTo>
                  <a:pt x="1914690" y="328599"/>
                </a:lnTo>
                <a:lnTo>
                  <a:pt x="1877770" y="293103"/>
                </a:lnTo>
                <a:lnTo>
                  <a:pt x="1840009" y="259635"/>
                </a:lnTo>
                <a:lnTo>
                  <a:pt x="1801409" y="228195"/>
                </a:lnTo>
                <a:lnTo>
                  <a:pt x="1761968" y="198784"/>
                </a:lnTo>
                <a:lnTo>
                  <a:pt x="1721687" y="171401"/>
                </a:lnTo>
                <a:lnTo>
                  <a:pt x="1680567" y="146046"/>
                </a:lnTo>
                <a:lnTo>
                  <a:pt x="1638605" y="122719"/>
                </a:lnTo>
                <a:lnTo>
                  <a:pt x="1595804" y="101421"/>
                </a:lnTo>
                <a:lnTo>
                  <a:pt x="1552163" y="82151"/>
                </a:lnTo>
                <a:lnTo>
                  <a:pt x="1507682" y="64909"/>
                </a:lnTo>
                <a:lnTo>
                  <a:pt x="1462361" y="49696"/>
                </a:lnTo>
                <a:lnTo>
                  <a:pt x="1416200" y="36512"/>
                </a:lnTo>
                <a:lnTo>
                  <a:pt x="1369200" y="25355"/>
                </a:lnTo>
                <a:lnTo>
                  <a:pt x="1321359" y="16227"/>
                </a:lnTo>
                <a:lnTo>
                  <a:pt x="1272679" y="9128"/>
                </a:lnTo>
                <a:lnTo>
                  <a:pt x="1223159" y="4056"/>
                </a:lnTo>
                <a:lnTo>
                  <a:pt x="1172799" y="1014"/>
                </a:lnTo>
                <a:lnTo>
                  <a:pt x="1121600" y="0"/>
                </a:lnTo>
                <a:lnTo>
                  <a:pt x="1070401" y="1014"/>
                </a:lnTo>
                <a:lnTo>
                  <a:pt x="1020041" y="4056"/>
                </a:lnTo>
                <a:lnTo>
                  <a:pt x="970522" y="9128"/>
                </a:lnTo>
                <a:lnTo>
                  <a:pt x="921842" y="16227"/>
                </a:lnTo>
                <a:lnTo>
                  <a:pt x="874002" y="25355"/>
                </a:lnTo>
                <a:lnTo>
                  <a:pt x="827002" y="36512"/>
                </a:lnTo>
                <a:lnTo>
                  <a:pt x="780842" y="49696"/>
                </a:lnTo>
                <a:lnTo>
                  <a:pt x="735522" y="64909"/>
                </a:lnTo>
                <a:lnTo>
                  <a:pt x="691041" y="82151"/>
                </a:lnTo>
                <a:lnTo>
                  <a:pt x="647401" y="101421"/>
                </a:lnTo>
                <a:lnTo>
                  <a:pt x="604600" y="122719"/>
                </a:lnTo>
                <a:lnTo>
                  <a:pt x="562639" y="146046"/>
                </a:lnTo>
                <a:lnTo>
                  <a:pt x="521518" y="171401"/>
                </a:lnTo>
                <a:lnTo>
                  <a:pt x="481237" y="198784"/>
                </a:lnTo>
                <a:lnTo>
                  <a:pt x="441795" y="228195"/>
                </a:lnTo>
                <a:lnTo>
                  <a:pt x="403194" y="259635"/>
                </a:lnTo>
                <a:lnTo>
                  <a:pt x="365432" y="293103"/>
                </a:lnTo>
                <a:lnTo>
                  <a:pt x="328510" y="328599"/>
                </a:lnTo>
                <a:lnTo>
                  <a:pt x="293024" y="365532"/>
                </a:lnTo>
                <a:lnTo>
                  <a:pt x="259566" y="403304"/>
                </a:lnTo>
                <a:lnTo>
                  <a:pt x="228136" y="441917"/>
                </a:lnTo>
                <a:lnTo>
                  <a:pt x="198733" y="481370"/>
                </a:lnTo>
                <a:lnTo>
                  <a:pt x="171358" y="521663"/>
                </a:lnTo>
                <a:lnTo>
                  <a:pt x="146011" y="562796"/>
                </a:lnTo>
                <a:lnTo>
                  <a:pt x="122691" y="604769"/>
                </a:lnTo>
                <a:lnTo>
                  <a:pt x="101399" y="647582"/>
                </a:lnTo>
                <a:lnTo>
                  <a:pt x="82135" y="691235"/>
                </a:lnTo>
                <a:lnTo>
                  <a:pt x="64899" y="735728"/>
                </a:lnTo>
                <a:lnTo>
                  <a:pt x="49690" y="781062"/>
                </a:lnTo>
                <a:lnTo>
                  <a:pt x="36508" y="827235"/>
                </a:lnTo>
                <a:lnTo>
                  <a:pt x="25354" y="874249"/>
                </a:lnTo>
                <a:lnTo>
                  <a:pt x="16228" y="922102"/>
                </a:lnTo>
                <a:lnTo>
                  <a:pt x="9130" y="970796"/>
                </a:lnTo>
                <a:lnTo>
                  <a:pt x="4059" y="1020330"/>
                </a:lnTo>
                <a:lnTo>
                  <a:pt x="1015" y="1070704"/>
                </a:lnTo>
                <a:lnTo>
                  <a:pt x="0" y="1121918"/>
                </a:lnTo>
              </a:path>
            </a:pathLst>
          </a:custGeom>
          <a:ln w="12598">
            <a:solidFill>
              <a:srgbClr val="00669B"/>
            </a:solidFill>
          </a:ln>
        </p:spPr>
        <p:txBody>
          <a:bodyPr wrap="square" lIns="0" tIns="0" rIns="0" bIns="0" rtlCol="0"/>
          <a:lstStyle/>
          <a:p>
            <a:endParaRPr/>
          </a:p>
        </p:txBody>
      </p:sp>
      <p:sp>
        <p:nvSpPr>
          <p:cNvPr id="213" name="object 213"/>
          <p:cNvSpPr/>
          <p:nvPr/>
        </p:nvSpPr>
        <p:spPr>
          <a:xfrm>
            <a:off x="4608774" y="10136073"/>
            <a:ext cx="1999614" cy="557530"/>
          </a:xfrm>
          <a:custGeom>
            <a:avLst/>
            <a:gdLst/>
            <a:ahLst/>
            <a:cxnLst/>
            <a:rect l="l" t="t" r="r" b="b"/>
            <a:pathLst>
              <a:path w="1999615" h="557529">
                <a:moveTo>
                  <a:pt x="1999169" y="557136"/>
                </a:moveTo>
                <a:lnTo>
                  <a:pt x="1956399" y="492829"/>
                </a:lnTo>
                <a:lnTo>
                  <a:pt x="1925917" y="452440"/>
                </a:lnTo>
                <a:lnTo>
                  <a:pt x="1893332" y="412912"/>
                </a:lnTo>
                <a:lnTo>
                  <a:pt x="1858646" y="374243"/>
                </a:lnTo>
                <a:lnTo>
                  <a:pt x="1821857" y="336435"/>
                </a:lnTo>
                <a:lnTo>
                  <a:pt x="1783578" y="300093"/>
                </a:lnTo>
                <a:lnTo>
                  <a:pt x="1744428" y="265827"/>
                </a:lnTo>
                <a:lnTo>
                  <a:pt x="1704407" y="233638"/>
                </a:lnTo>
                <a:lnTo>
                  <a:pt x="1663515" y="203526"/>
                </a:lnTo>
                <a:lnTo>
                  <a:pt x="1621752" y="175490"/>
                </a:lnTo>
                <a:lnTo>
                  <a:pt x="1579118" y="149530"/>
                </a:lnTo>
                <a:lnTo>
                  <a:pt x="1535613" y="125647"/>
                </a:lnTo>
                <a:lnTo>
                  <a:pt x="1491238" y="103841"/>
                </a:lnTo>
                <a:lnTo>
                  <a:pt x="1445991" y="84112"/>
                </a:lnTo>
                <a:lnTo>
                  <a:pt x="1399874" y="66459"/>
                </a:lnTo>
                <a:lnTo>
                  <a:pt x="1352886" y="50883"/>
                </a:lnTo>
                <a:lnTo>
                  <a:pt x="1305027" y="37383"/>
                </a:lnTo>
                <a:lnTo>
                  <a:pt x="1256297" y="25960"/>
                </a:lnTo>
                <a:lnTo>
                  <a:pt x="1206696" y="16615"/>
                </a:lnTo>
                <a:lnTo>
                  <a:pt x="1156224" y="9346"/>
                </a:lnTo>
                <a:lnTo>
                  <a:pt x="1104881" y="4153"/>
                </a:lnTo>
                <a:lnTo>
                  <a:pt x="1052668" y="1038"/>
                </a:lnTo>
                <a:lnTo>
                  <a:pt x="999583" y="0"/>
                </a:lnTo>
                <a:lnTo>
                  <a:pt x="946499" y="1038"/>
                </a:lnTo>
                <a:lnTo>
                  <a:pt x="894285" y="4153"/>
                </a:lnTo>
                <a:lnTo>
                  <a:pt x="842942" y="9346"/>
                </a:lnTo>
                <a:lnTo>
                  <a:pt x="792471" y="16615"/>
                </a:lnTo>
                <a:lnTo>
                  <a:pt x="742870" y="25960"/>
                </a:lnTo>
                <a:lnTo>
                  <a:pt x="694140" y="37383"/>
                </a:lnTo>
                <a:lnTo>
                  <a:pt x="646281" y="50883"/>
                </a:lnTo>
                <a:lnTo>
                  <a:pt x="599292" y="66459"/>
                </a:lnTo>
                <a:lnTo>
                  <a:pt x="553175" y="84112"/>
                </a:lnTo>
                <a:lnTo>
                  <a:pt x="507928" y="103841"/>
                </a:lnTo>
                <a:lnTo>
                  <a:pt x="463553" y="125647"/>
                </a:lnTo>
                <a:lnTo>
                  <a:pt x="420048" y="149530"/>
                </a:lnTo>
                <a:lnTo>
                  <a:pt x="377414" y="175490"/>
                </a:lnTo>
                <a:lnTo>
                  <a:pt x="335652" y="203526"/>
                </a:lnTo>
                <a:lnTo>
                  <a:pt x="294760" y="233638"/>
                </a:lnTo>
                <a:lnTo>
                  <a:pt x="254738" y="265827"/>
                </a:lnTo>
                <a:lnTo>
                  <a:pt x="215588" y="300093"/>
                </a:lnTo>
                <a:lnTo>
                  <a:pt x="177309" y="336435"/>
                </a:lnTo>
                <a:lnTo>
                  <a:pt x="140520" y="374243"/>
                </a:lnTo>
                <a:lnTo>
                  <a:pt x="105834" y="412912"/>
                </a:lnTo>
                <a:lnTo>
                  <a:pt x="73250" y="452440"/>
                </a:lnTo>
                <a:lnTo>
                  <a:pt x="42769" y="492829"/>
                </a:lnTo>
                <a:lnTo>
                  <a:pt x="14389" y="534077"/>
                </a:lnTo>
                <a:lnTo>
                  <a:pt x="0" y="557136"/>
                </a:lnTo>
              </a:path>
            </a:pathLst>
          </a:custGeom>
          <a:ln w="12598">
            <a:solidFill>
              <a:srgbClr val="00669B"/>
            </a:solidFill>
          </a:ln>
        </p:spPr>
        <p:txBody>
          <a:bodyPr wrap="square" lIns="0" tIns="0" rIns="0" bIns="0" rtlCol="0"/>
          <a:lstStyle/>
          <a:p>
            <a:endParaRPr/>
          </a:p>
        </p:txBody>
      </p:sp>
      <p:sp>
        <p:nvSpPr>
          <p:cNvPr id="215" name="object 215"/>
          <p:cNvSpPr/>
          <p:nvPr/>
        </p:nvSpPr>
        <p:spPr>
          <a:xfrm>
            <a:off x="0" y="4711"/>
            <a:ext cx="469404" cy="10688497"/>
          </a:xfrm>
          <a:prstGeom prst="rect">
            <a:avLst/>
          </a:prstGeom>
          <a:blipFill>
            <a:blip r:embed="rId27" cstate="print"/>
            <a:stretch>
              <a:fillRect/>
            </a:stretch>
          </a:blipFill>
        </p:spPr>
        <p:txBody>
          <a:bodyPr wrap="square" lIns="0" tIns="0" rIns="0" bIns="0" rtlCol="0"/>
          <a:lstStyle/>
          <a:p>
            <a:endParaRPr/>
          </a:p>
        </p:txBody>
      </p:sp>
      <p:sp>
        <p:nvSpPr>
          <p:cNvPr id="216" name="object 216"/>
          <p:cNvSpPr/>
          <p:nvPr/>
        </p:nvSpPr>
        <p:spPr>
          <a:xfrm>
            <a:off x="6271172" y="9816"/>
            <a:ext cx="857250" cy="384810"/>
          </a:xfrm>
          <a:custGeom>
            <a:avLst/>
            <a:gdLst/>
            <a:ahLst/>
            <a:cxnLst/>
            <a:rect l="l" t="t" r="r" b="b"/>
            <a:pathLst>
              <a:path w="857250" h="384810">
                <a:moveTo>
                  <a:pt x="0" y="0"/>
                </a:moveTo>
                <a:lnTo>
                  <a:pt x="7897" y="51119"/>
                </a:lnTo>
                <a:lnTo>
                  <a:pt x="20778" y="96794"/>
                </a:lnTo>
                <a:lnTo>
                  <a:pt x="38813" y="140336"/>
                </a:lnTo>
                <a:lnTo>
                  <a:pt x="62001" y="181743"/>
                </a:lnTo>
                <a:lnTo>
                  <a:pt x="90342" y="221015"/>
                </a:lnTo>
                <a:lnTo>
                  <a:pt x="123836" y="258153"/>
                </a:lnTo>
                <a:lnTo>
                  <a:pt x="160973" y="291646"/>
                </a:lnTo>
                <a:lnTo>
                  <a:pt x="200246" y="319985"/>
                </a:lnTo>
                <a:lnTo>
                  <a:pt x="241653" y="343172"/>
                </a:lnTo>
                <a:lnTo>
                  <a:pt x="285194" y="361205"/>
                </a:lnTo>
                <a:lnTo>
                  <a:pt x="330870" y="374086"/>
                </a:lnTo>
                <a:lnTo>
                  <a:pt x="378680" y="381815"/>
                </a:lnTo>
                <a:lnTo>
                  <a:pt x="428623" y="384391"/>
                </a:lnTo>
                <a:lnTo>
                  <a:pt x="478566" y="381815"/>
                </a:lnTo>
                <a:lnTo>
                  <a:pt x="526374" y="374086"/>
                </a:lnTo>
                <a:lnTo>
                  <a:pt x="572048" y="361205"/>
                </a:lnTo>
                <a:lnTo>
                  <a:pt x="615588" y="343172"/>
                </a:lnTo>
                <a:lnTo>
                  <a:pt x="656995" y="319985"/>
                </a:lnTo>
                <a:lnTo>
                  <a:pt x="696269" y="291646"/>
                </a:lnTo>
                <a:lnTo>
                  <a:pt x="733410" y="258153"/>
                </a:lnTo>
                <a:lnTo>
                  <a:pt x="766900" y="221015"/>
                </a:lnTo>
                <a:lnTo>
                  <a:pt x="795238" y="181743"/>
                </a:lnTo>
                <a:lnTo>
                  <a:pt x="818424" y="140336"/>
                </a:lnTo>
                <a:lnTo>
                  <a:pt x="836459" y="96794"/>
                </a:lnTo>
                <a:lnTo>
                  <a:pt x="849342" y="51119"/>
                </a:lnTo>
                <a:lnTo>
                  <a:pt x="857072" y="3309"/>
                </a:lnTo>
                <a:lnTo>
                  <a:pt x="857242" y="0"/>
                </a:lnTo>
              </a:path>
            </a:pathLst>
          </a:custGeom>
          <a:ln w="152272">
            <a:solidFill>
              <a:srgbClr val="00669B"/>
            </a:solidFill>
          </a:ln>
        </p:spPr>
        <p:txBody>
          <a:bodyPr wrap="square" lIns="0" tIns="0" rIns="0" bIns="0" rtlCol="0"/>
          <a:lstStyle/>
          <a:p>
            <a:endParaRPr/>
          </a:p>
        </p:txBody>
      </p:sp>
      <p:sp>
        <p:nvSpPr>
          <p:cNvPr id="217" name="object 217"/>
          <p:cNvSpPr/>
          <p:nvPr/>
        </p:nvSpPr>
        <p:spPr>
          <a:xfrm>
            <a:off x="5390806" y="9816"/>
            <a:ext cx="1110615" cy="643255"/>
          </a:xfrm>
          <a:custGeom>
            <a:avLst/>
            <a:gdLst/>
            <a:ahLst/>
            <a:cxnLst/>
            <a:rect l="l" t="t" r="r" b="b"/>
            <a:pathLst>
              <a:path w="1110614" h="643255">
                <a:moveTo>
                  <a:pt x="1103390" y="0"/>
                </a:moveTo>
                <a:lnTo>
                  <a:pt x="6703" y="0"/>
                </a:lnTo>
                <a:lnTo>
                  <a:pt x="2007" y="37906"/>
                </a:lnTo>
                <a:lnTo>
                  <a:pt x="0" y="88163"/>
                </a:lnTo>
                <a:lnTo>
                  <a:pt x="2007" y="138420"/>
                </a:lnTo>
                <a:lnTo>
                  <a:pt x="8028" y="187016"/>
                </a:lnTo>
                <a:lnTo>
                  <a:pt x="18063" y="233950"/>
                </a:lnTo>
                <a:lnTo>
                  <a:pt x="32113" y="279222"/>
                </a:lnTo>
                <a:lnTo>
                  <a:pt x="50176" y="322831"/>
                </a:lnTo>
                <a:lnTo>
                  <a:pt x="72254" y="364779"/>
                </a:lnTo>
                <a:lnTo>
                  <a:pt x="98346" y="405063"/>
                </a:lnTo>
                <a:lnTo>
                  <a:pt x="128452" y="443685"/>
                </a:lnTo>
                <a:lnTo>
                  <a:pt x="162572" y="480644"/>
                </a:lnTo>
                <a:lnTo>
                  <a:pt x="199531" y="514760"/>
                </a:lnTo>
                <a:lnTo>
                  <a:pt x="238151" y="544864"/>
                </a:lnTo>
                <a:lnTo>
                  <a:pt x="278435" y="570953"/>
                </a:lnTo>
                <a:lnTo>
                  <a:pt x="320381" y="593029"/>
                </a:lnTo>
                <a:lnTo>
                  <a:pt x="363989" y="611092"/>
                </a:lnTo>
                <a:lnTo>
                  <a:pt x="409261" y="625141"/>
                </a:lnTo>
                <a:lnTo>
                  <a:pt x="456195" y="635176"/>
                </a:lnTo>
                <a:lnTo>
                  <a:pt x="504792" y="641197"/>
                </a:lnTo>
                <a:lnTo>
                  <a:pt x="555053" y="643204"/>
                </a:lnTo>
                <a:lnTo>
                  <a:pt x="605310" y="641197"/>
                </a:lnTo>
                <a:lnTo>
                  <a:pt x="653906" y="635176"/>
                </a:lnTo>
                <a:lnTo>
                  <a:pt x="700839" y="625141"/>
                </a:lnTo>
                <a:lnTo>
                  <a:pt x="746110" y="611092"/>
                </a:lnTo>
                <a:lnTo>
                  <a:pt x="789719" y="593029"/>
                </a:lnTo>
                <a:lnTo>
                  <a:pt x="831665" y="570953"/>
                </a:lnTo>
                <a:lnTo>
                  <a:pt x="871947" y="544864"/>
                </a:lnTo>
                <a:lnTo>
                  <a:pt x="910566" y="514760"/>
                </a:lnTo>
                <a:lnTo>
                  <a:pt x="947521" y="480644"/>
                </a:lnTo>
                <a:lnTo>
                  <a:pt x="981641" y="443685"/>
                </a:lnTo>
                <a:lnTo>
                  <a:pt x="1011747" y="405063"/>
                </a:lnTo>
                <a:lnTo>
                  <a:pt x="1037839" y="364779"/>
                </a:lnTo>
                <a:lnTo>
                  <a:pt x="1059917" y="322831"/>
                </a:lnTo>
                <a:lnTo>
                  <a:pt x="1077981" y="279222"/>
                </a:lnTo>
                <a:lnTo>
                  <a:pt x="1092030" y="233950"/>
                </a:lnTo>
                <a:lnTo>
                  <a:pt x="1102066" y="187016"/>
                </a:lnTo>
                <a:lnTo>
                  <a:pt x="1108087" y="138420"/>
                </a:lnTo>
                <a:lnTo>
                  <a:pt x="1110094" y="88163"/>
                </a:lnTo>
                <a:lnTo>
                  <a:pt x="1108087" y="37906"/>
                </a:lnTo>
                <a:lnTo>
                  <a:pt x="1103390" y="0"/>
                </a:lnTo>
                <a:close/>
              </a:path>
            </a:pathLst>
          </a:custGeom>
          <a:solidFill>
            <a:srgbClr val="2B74A5"/>
          </a:solidFill>
        </p:spPr>
        <p:txBody>
          <a:bodyPr wrap="square" lIns="0" tIns="0" rIns="0" bIns="0" rtlCol="0"/>
          <a:lstStyle/>
          <a:p>
            <a:endParaRPr/>
          </a:p>
        </p:txBody>
      </p:sp>
      <p:sp>
        <p:nvSpPr>
          <p:cNvPr id="218" name="object 218"/>
          <p:cNvSpPr/>
          <p:nvPr/>
        </p:nvSpPr>
        <p:spPr>
          <a:xfrm>
            <a:off x="5390806" y="9816"/>
            <a:ext cx="1110615" cy="643255"/>
          </a:xfrm>
          <a:custGeom>
            <a:avLst/>
            <a:gdLst/>
            <a:ahLst/>
            <a:cxnLst/>
            <a:rect l="l" t="t" r="r" b="b"/>
            <a:pathLst>
              <a:path w="1110614" h="643255">
                <a:moveTo>
                  <a:pt x="1110094" y="88163"/>
                </a:moveTo>
                <a:lnTo>
                  <a:pt x="1108087" y="37906"/>
                </a:lnTo>
                <a:lnTo>
                  <a:pt x="1103390" y="0"/>
                </a:lnTo>
                <a:lnTo>
                  <a:pt x="6703" y="0"/>
                </a:lnTo>
                <a:lnTo>
                  <a:pt x="2007" y="37906"/>
                </a:lnTo>
                <a:lnTo>
                  <a:pt x="0" y="88163"/>
                </a:lnTo>
                <a:lnTo>
                  <a:pt x="2007" y="138420"/>
                </a:lnTo>
                <a:lnTo>
                  <a:pt x="8028" y="187016"/>
                </a:lnTo>
                <a:lnTo>
                  <a:pt x="18063" y="233950"/>
                </a:lnTo>
                <a:lnTo>
                  <a:pt x="32113" y="279222"/>
                </a:lnTo>
                <a:lnTo>
                  <a:pt x="50176" y="322831"/>
                </a:lnTo>
                <a:lnTo>
                  <a:pt x="72254" y="364779"/>
                </a:lnTo>
                <a:lnTo>
                  <a:pt x="98346" y="405063"/>
                </a:lnTo>
                <a:lnTo>
                  <a:pt x="128452" y="443685"/>
                </a:lnTo>
                <a:lnTo>
                  <a:pt x="162572" y="480644"/>
                </a:lnTo>
                <a:lnTo>
                  <a:pt x="199531" y="514760"/>
                </a:lnTo>
                <a:lnTo>
                  <a:pt x="238151" y="544864"/>
                </a:lnTo>
                <a:lnTo>
                  <a:pt x="278435" y="570953"/>
                </a:lnTo>
                <a:lnTo>
                  <a:pt x="320381" y="593029"/>
                </a:lnTo>
                <a:lnTo>
                  <a:pt x="363989" y="611092"/>
                </a:lnTo>
                <a:lnTo>
                  <a:pt x="409261" y="625141"/>
                </a:lnTo>
                <a:lnTo>
                  <a:pt x="456195" y="635176"/>
                </a:lnTo>
                <a:lnTo>
                  <a:pt x="504792" y="641197"/>
                </a:lnTo>
                <a:lnTo>
                  <a:pt x="555053" y="643204"/>
                </a:lnTo>
                <a:lnTo>
                  <a:pt x="605310" y="641197"/>
                </a:lnTo>
                <a:lnTo>
                  <a:pt x="653906" y="635176"/>
                </a:lnTo>
                <a:lnTo>
                  <a:pt x="700839" y="625141"/>
                </a:lnTo>
                <a:lnTo>
                  <a:pt x="746110" y="611092"/>
                </a:lnTo>
                <a:lnTo>
                  <a:pt x="789719" y="593029"/>
                </a:lnTo>
                <a:lnTo>
                  <a:pt x="831665" y="570953"/>
                </a:lnTo>
                <a:lnTo>
                  <a:pt x="871947" y="544864"/>
                </a:lnTo>
                <a:lnTo>
                  <a:pt x="910566" y="514760"/>
                </a:lnTo>
                <a:lnTo>
                  <a:pt x="947521" y="480644"/>
                </a:lnTo>
                <a:lnTo>
                  <a:pt x="981641" y="443685"/>
                </a:lnTo>
                <a:lnTo>
                  <a:pt x="1011747" y="405063"/>
                </a:lnTo>
                <a:lnTo>
                  <a:pt x="1037839" y="364779"/>
                </a:lnTo>
                <a:lnTo>
                  <a:pt x="1059917" y="322831"/>
                </a:lnTo>
                <a:lnTo>
                  <a:pt x="1077981" y="279222"/>
                </a:lnTo>
                <a:lnTo>
                  <a:pt x="1092030" y="233950"/>
                </a:lnTo>
                <a:lnTo>
                  <a:pt x="1102066" y="187016"/>
                </a:lnTo>
                <a:lnTo>
                  <a:pt x="1108087" y="138420"/>
                </a:lnTo>
                <a:lnTo>
                  <a:pt x="1110094" y="88163"/>
                </a:lnTo>
              </a:path>
            </a:pathLst>
          </a:custGeom>
          <a:ln w="152273">
            <a:solidFill>
              <a:srgbClr val="00669B"/>
            </a:solidFill>
          </a:ln>
        </p:spPr>
        <p:txBody>
          <a:bodyPr wrap="square" lIns="0" tIns="0" rIns="0" bIns="0" rtlCol="0"/>
          <a:lstStyle/>
          <a:p>
            <a:endParaRPr/>
          </a:p>
        </p:txBody>
      </p:sp>
      <p:sp>
        <p:nvSpPr>
          <p:cNvPr id="219" name="object 219"/>
          <p:cNvSpPr/>
          <p:nvPr/>
        </p:nvSpPr>
        <p:spPr>
          <a:xfrm>
            <a:off x="4779276" y="9816"/>
            <a:ext cx="441959" cy="283845"/>
          </a:xfrm>
          <a:custGeom>
            <a:avLst/>
            <a:gdLst/>
            <a:ahLst/>
            <a:cxnLst/>
            <a:rect l="l" t="t" r="r" b="b"/>
            <a:pathLst>
              <a:path w="441960" h="283845">
                <a:moveTo>
                  <a:pt x="431848" y="0"/>
                </a:moveTo>
                <a:lnTo>
                  <a:pt x="9629" y="0"/>
                </a:lnTo>
                <a:lnTo>
                  <a:pt x="4040" y="18757"/>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lnTo>
                  <a:pt x="437436" y="18757"/>
                </a:lnTo>
                <a:lnTo>
                  <a:pt x="431848" y="0"/>
                </a:lnTo>
                <a:close/>
              </a:path>
            </a:pathLst>
          </a:custGeom>
          <a:solidFill>
            <a:srgbClr val="849FC2"/>
          </a:solidFill>
        </p:spPr>
        <p:txBody>
          <a:bodyPr wrap="square" lIns="0" tIns="0" rIns="0" bIns="0" rtlCol="0"/>
          <a:lstStyle/>
          <a:p>
            <a:endParaRPr/>
          </a:p>
        </p:txBody>
      </p:sp>
      <p:sp>
        <p:nvSpPr>
          <p:cNvPr id="220" name="object 220"/>
          <p:cNvSpPr/>
          <p:nvPr/>
        </p:nvSpPr>
        <p:spPr>
          <a:xfrm>
            <a:off x="4779276" y="9816"/>
            <a:ext cx="441959" cy="283845"/>
          </a:xfrm>
          <a:custGeom>
            <a:avLst/>
            <a:gdLst/>
            <a:ahLst/>
            <a:cxnLst/>
            <a:rect l="l" t="t" r="r" b="b"/>
            <a:pathLst>
              <a:path w="441960" h="283845">
                <a:moveTo>
                  <a:pt x="441477" y="62801"/>
                </a:moveTo>
                <a:lnTo>
                  <a:pt x="437436" y="18757"/>
                </a:lnTo>
                <a:lnTo>
                  <a:pt x="431848" y="0"/>
                </a:lnTo>
                <a:lnTo>
                  <a:pt x="9629" y="0"/>
                </a:lnTo>
                <a:lnTo>
                  <a:pt x="4040" y="18757"/>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path>
            </a:pathLst>
          </a:custGeom>
          <a:ln w="152273">
            <a:solidFill>
              <a:srgbClr val="00669B"/>
            </a:solidFill>
          </a:ln>
        </p:spPr>
        <p:txBody>
          <a:bodyPr wrap="square" lIns="0" tIns="0" rIns="0" bIns="0" rtlCol="0"/>
          <a:lstStyle/>
          <a:p>
            <a:endParaRPr/>
          </a:p>
        </p:txBody>
      </p:sp>
      <p:sp>
        <p:nvSpPr>
          <p:cNvPr id="221" name="object 221"/>
          <p:cNvSpPr/>
          <p:nvPr/>
        </p:nvSpPr>
        <p:spPr>
          <a:xfrm>
            <a:off x="3574165" y="9817"/>
            <a:ext cx="924560" cy="222885"/>
          </a:xfrm>
          <a:custGeom>
            <a:avLst/>
            <a:gdLst/>
            <a:ahLst/>
            <a:cxnLst/>
            <a:rect l="l" t="t" r="r" b="b"/>
            <a:pathLst>
              <a:path w="924560" h="222885">
                <a:moveTo>
                  <a:pt x="924511" y="0"/>
                </a:moveTo>
                <a:lnTo>
                  <a:pt x="0" y="0"/>
                </a:lnTo>
                <a:lnTo>
                  <a:pt x="7873" y="10099"/>
                </a:lnTo>
                <a:lnTo>
                  <a:pt x="44216" y="49466"/>
                </a:lnTo>
                <a:lnTo>
                  <a:pt x="83579" y="85805"/>
                </a:lnTo>
                <a:lnTo>
                  <a:pt x="124714" y="117870"/>
                </a:lnTo>
                <a:lnTo>
                  <a:pt x="167621" y="145659"/>
                </a:lnTo>
                <a:lnTo>
                  <a:pt x="212300" y="169174"/>
                </a:lnTo>
                <a:lnTo>
                  <a:pt x="258750" y="188413"/>
                </a:lnTo>
                <a:lnTo>
                  <a:pt x="306971" y="203377"/>
                </a:lnTo>
                <a:lnTo>
                  <a:pt x="356964" y="214066"/>
                </a:lnTo>
                <a:lnTo>
                  <a:pt x="408728" y="220480"/>
                </a:lnTo>
                <a:lnTo>
                  <a:pt x="462262" y="222618"/>
                </a:lnTo>
                <a:lnTo>
                  <a:pt x="515792" y="220480"/>
                </a:lnTo>
                <a:lnTo>
                  <a:pt x="567553" y="214066"/>
                </a:lnTo>
                <a:lnTo>
                  <a:pt x="617543" y="203377"/>
                </a:lnTo>
                <a:lnTo>
                  <a:pt x="665763" y="188413"/>
                </a:lnTo>
                <a:lnTo>
                  <a:pt x="712212" y="169174"/>
                </a:lnTo>
                <a:lnTo>
                  <a:pt x="756891" y="145659"/>
                </a:lnTo>
                <a:lnTo>
                  <a:pt x="799797" y="117870"/>
                </a:lnTo>
                <a:lnTo>
                  <a:pt x="840932" y="85805"/>
                </a:lnTo>
                <a:lnTo>
                  <a:pt x="880295" y="49466"/>
                </a:lnTo>
                <a:lnTo>
                  <a:pt x="916638" y="10099"/>
                </a:lnTo>
                <a:lnTo>
                  <a:pt x="924511" y="0"/>
                </a:lnTo>
                <a:close/>
              </a:path>
            </a:pathLst>
          </a:custGeom>
          <a:solidFill>
            <a:srgbClr val="4B7FAC"/>
          </a:solidFill>
        </p:spPr>
        <p:txBody>
          <a:bodyPr wrap="square" lIns="0" tIns="0" rIns="0" bIns="0" rtlCol="0"/>
          <a:lstStyle/>
          <a:p>
            <a:endParaRPr/>
          </a:p>
        </p:txBody>
      </p:sp>
      <p:sp>
        <p:nvSpPr>
          <p:cNvPr id="222" name="object 222"/>
          <p:cNvSpPr/>
          <p:nvPr/>
        </p:nvSpPr>
        <p:spPr>
          <a:xfrm>
            <a:off x="3574165" y="9817"/>
            <a:ext cx="924560" cy="222885"/>
          </a:xfrm>
          <a:custGeom>
            <a:avLst/>
            <a:gdLst/>
            <a:ahLst/>
            <a:cxnLst/>
            <a:rect l="l" t="t" r="r" b="b"/>
            <a:pathLst>
              <a:path w="924560" h="222885">
                <a:moveTo>
                  <a:pt x="0" y="0"/>
                </a:moveTo>
                <a:lnTo>
                  <a:pt x="44216" y="49466"/>
                </a:lnTo>
                <a:lnTo>
                  <a:pt x="83579" y="85805"/>
                </a:lnTo>
                <a:lnTo>
                  <a:pt x="124714" y="117870"/>
                </a:lnTo>
                <a:lnTo>
                  <a:pt x="167621" y="145659"/>
                </a:lnTo>
                <a:lnTo>
                  <a:pt x="212300" y="169174"/>
                </a:lnTo>
                <a:lnTo>
                  <a:pt x="258750" y="188413"/>
                </a:lnTo>
                <a:lnTo>
                  <a:pt x="306971" y="203377"/>
                </a:lnTo>
                <a:lnTo>
                  <a:pt x="356964" y="214066"/>
                </a:lnTo>
                <a:lnTo>
                  <a:pt x="408728" y="220480"/>
                </a:lnTo>
                <a:lnTo>
                  <a:pt x="462262" y="222618"/>
                </a:lnTo>
                <a:lnTo>
                  <a:pt x="515792" y="220480"/>
                </a:lnTo>
                <a:lnTo>
                  <a:pt x="567553" y="214066"/>
                </a:lnTo>
                <a:lnTo>
                  <a:pt x="617543" y="203377"/>
                </a:lnTo>
                <a:lnTo>
                  <a:pt x="665763" y="188413"/>
                </a:lnTo>
                <a:lnTo>
                  <a:pt x="712212" y="169174"/>
                </a:lnTo>
                <a:lnTo>
                  <a:pt x="756891" y="145659"/>
                </a:lnTo>
                <a:lnTo>
                  <a:pt x="799797" y="117870"/>
                </a:lnTo>
                <a:lnTo>
                  <a:pt x="840932" y="85805"/>
                </a:lnTo>
                <a:lnTo>
                  <a:pt x="880295" y="49466"/>
                </a:lnTo>
                <a:lnTo>
                  <a:pt x="916638" y="10099"/>
                </a:lnTo>
                <a:lnTo>
                  <a:pt x="924511" y="0"/>
                </a:lnTo>
                <a:lnTo>
                  <a:pt x="0" y="0"/>
                </a:lnTo>
              </a:path>
            </a:pathLst>
          </a:custGeom>
          <a:ln w="152273">
            <a:solidFill>
              <a:srgbClr val="00669B"/>
            </a:solidFill>
          </a:ln>
        </p:spPr>
        <p:txBody>
          <a:bodyPr wrap="square" lIns="0" tIns="0" rIns="0" bIns="0" rtlCol="0"/>
          <a:lstStyle/>
          <a:p>
            <a:endParaRPr/>
          </a:p>
        </p:txBody>
      </p:sp>
      <p:sp>
        <p:nvSpPr>
          <p:cNvPr id="223" name="object 223"/>
          <p:cNvSpPr/>
          <p:nvPr/>
        </p:nvSpPr>
        <p:spPr>
          <a:xfrm>
            <a:off x="6623213" y="2196"/>
            <a:ext cx="6985" cy="99060"/>
          </a:xfrm>
          <a:custGeom>
            <a:avLst/>
            <a:gdLst/>
            <a:ahLst/>
            <a:cxnLst/>
            <a:rect l="l" t="t" r="r" b="b"/>
            <a:pathLst>
              <a:path w="6984" h="99060">
                <a:moveTo>
                  <a:pt x="6516" y="98958"/>
                </a:moveTo>
                <a:lnTo>
                  <a:pt x="4873" y="48519"/>
                </a:lnTo>
                <a:lnTo>
                  <a:pt x="0" y="0"/>
                </a:lnTo>
              </a:path>
            </a:pathLst>
          </a:custGeom>
          <a:ln w="12598">
            <a:solidFill>
              <a:srgbClr val="00669B"/>
            </a:solidFill>
          </a:ln>
        </p:spPr>
        <p:txBody>
          <a:bodyPr wrap="square" lIns="0" tIns="0" rIns="0" bIns="0" rtlCol="0"/>
          <a:lstStyle/>
          <a:p>
            <a:endParaRPr/>
          </a:p>
        </p:txBody>
      </p:sp>
      <p:sp>
        <p:nvSpPr>
          <p:cNvPr id="224" name="object 224"/>
          <p:cNvSpPr/>
          <p:nvPr/>
        </p:nvSpPr>
        <p:spPr>
          <a:xfrm>
            <a:off x="5272125" y="2196"/>
            <a:ext cx="1357630" cy="777875"/>
          </a:xfrm>
          <a:custGeom>
            <a:avLst/>
            <a:gdLst/>
            <a:ahLst/>
            <a:cxnLst/>
            <a:rect l="l" t="t" r="r" b="b"/>
            <a:pathLst>
              <a:path w="1357629" h="777875">
                <a:moveTo>
                  <a:pt x="6515" y="0"/>
                </a:moveTo>
                <a:lnTo>
                  <a:pt x="1643" y="48519"/>
                </a:lnTo>
                <a:lnTo>
                  <a:pt x="0" y="98958"/>
                </a:lnTo>
                <a:lnTo>
                  <a:pt x="1643" y="149398"/>
                </a:lnTo>
                <a:lnTo>
                  <a:pt x="6572" y="198477"/>
                </a:lnTo>
                <a:lnTo>
                  <a:pt x="14787" y="246196"/>
                </a:lnTo>
                <a:lnTo>
                  <a:pt x="26288" y="292554"/>
                </a:lnTo>
                <a:lnTo>
                  <a:pt x="41076" y="337550"/>
                </a:lnTo>
                <a:lnTo>
                  <a:pt x="59150" y="381186"/>
                </a:lnTo>
                <a:lnTo>
                  <a:pt x="80511" y="423461"/>
                </a:lnTo>
                <a:lnTo>
                  <a:pt x="105158" y="464374"/>
                </a:lnTo>
                <a:lnTo>
                  <a:pt x="133091" y="503925"/>
                </a:lnTo>
                <a:lnTo>
                  <a:pt x="164311" y="542114"/>
                </a:lnTo>
                <a:lnTo>
                  <a:pt x="198818" y="578942"/>
                </a:lnTo>
                <a:lnTo>
                  <a:pt x="235646" y="613449"/>
                </a:lnTo>
                <a:lnTo>
                  <a:pt x="273835" y="644669"/>
                </a:lnTo>
                <a:lnTo>
                  <a:pt x="313386" y="672602"/>
                </a:lnTo>
                <a:lnTo>
                  <a:pt x="354299" y="697249"/>
                </a:lnTo>
                <a:lnTo>
                  <a:pt x="396574" y="718610"/>
                </a:lnTo>
                <a:lnTo>
                  <a:pt x="440210" y="736684"/>
                </a:lnTo>
                <a:lnTo>
                  <a:pt x="485207" y="751472"/>
                </a:lnTo>
                <a:lnTo>
                  <a:pt x="531564" y="762973"/>
                </a:lnTo>
                <a:lnTo>
                  <a:pt x="579283" y="771188"/>
                </a:lnTo>
                <a:lnTo>
                  <a:pt x="628362" y="776118"/>
                </a:lnTo>
                <a:lnTo>
                  <a:pt x="678802" y="777761"/>
                </a:lnTo>
                <a:lnTo>
                  <a:pt x="729241" y="776118"/>
                </a:lnTo>
                <a:lnTo>
                  <a:pt x="778321" y="771188"/>
                </a:lnTo>
                <a:lnTo>
                  <a:pt x="826039" y="762973"/>
                </a:lnTo>
                <a:lnTo>
                  <a:pt x="872397" y="751472"/>
                </a:lnTo>
                <a:lnTo>
                  <a:pt x="917394" y="736684"/>
                </a:lnTo>
                <a:lnTo>
                  <a:pt x="961030" y="718610"/>
                </a:lnTo>
                <a:lnTo>
                  <a:pt x="1003304" y="697249"/>
                </a:lnTo>
                <a:lnTo>
                  <a:pt x="1044217" y="672602"/>
                </a:lnTo>
                <a:lnTo>
                  <a:pt x="1083769" y="644669"/>
                </a:lnTo>
                <a:lnTo>
                  <a:pt x="1121958" y="613449"/>
                </a:lnTo>
                <a:lnTo>
                  <a:pt x="1158786" y="578942"/>
                </a:lnTo>
                <a:lnTo>
                  <a:pt x="1193289" y="542114"/>
                </a:lnTo>
                <a:lnTo>
                  <a:pt x="1224508" y="503925"/>
                </a:lnTo>
                <a:lnTo>
                  <a:pt x="1252440" y="464374"/>
                </a:lnTo>
                <a:lnTo>
                  <a:pt x="1277087" y="423461"/>
                </a:lnTo>
                <a:lnTo>
                  <a:pt x="1298448" y="381186"/>
                </a:lnTo>
                <a:lnTo>
                  <a:pt x="1316523" y="337550"/>
                </a:lnTo>
                <a:lnTo>
                  <a:pt x="1331312" y="292554"/>
                </a:lnTo>
                <a:lnTo>
                  <a:pt x="1342815" y="246196"/>
                </a:lnTo>
                <a:lnTo>
                  <a:pt x="1351031" y="198477"/>
                </a:lnTo>
                <a:lnTo>
                  <a:pt x="1355961" y="149398"/>
                </a:lnTo>
                <a:lnTo>
                  <a:pt x="1357604" y="98958"/>
                </a:lnTo>
              </a:path>
            </a:pathLst>
          </a:custGeom>
          <a:ln w="12598">
            <a:solidFill>
              <a:srgbClr val="00669B"/>
            </a:solidFill>
          </a:ln>
        </p:spPr>
        <p:txBody>
          <a:bodyPr wrap="square" lIns="0" tIns="0" rIns="0" bIns="0" rtlCol="0"/>
          <a:lstStyle/>
          <a:p>
            <a:endParaRPr/>
          </a:p>
        </p:txBody>
      </p:sp>
      <p:sp>
        <p:nvSpPr>
          <p:cNvPr id="225" name="object 225"/>
          <p:cNvSpPr/>
          <p:nvPr/>
        </p:nvSpPr>
        <p:spPr>
          <a:xfrm>
            <a:off x="3441140" y="2210"/>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pic>
        <p:nvPicPr>
          <p:cNvPr id="226" name="Picture 13" descr="Безимени-1"/>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3071532" y="976514"/>
            <a:ext cx="1571625" cy="159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Рисунок 5"/>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730250" y="6295967"/>
            <a:ext cx="6639447" cy="37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10011181"/>
            <a:ext cx="7543800" cy="682625"/>
          </a:xfrm>
          <a:custGeom>
            <a:avLst/>
            <a:gdLst/>
            <a:ahLst/>
            <a:cxnLst/>
            <a:rect l="l" t="t" r="r" b="b"/>
            <a:pathLst>
              <a:path w="7543800" h="682625">
                <a:moveTo>
                  <a:pt x="0" y="682028"/>
                </a:moveTo>
                <a:lnTo>
                  <a:pt x="7543330" y="682028"/>
                </a:lnTo>
                <a:lnTo>
                  <a:pt x="7543330" y="0"/>
                </a:lnTo>
                <a:lnTo>
                  <a:pt x="0" y="0"/>
                </a:lnTo>
                <a:lnTo>
                  <a:pt x="0" y="682028"/>
                </a:lnTo>
                <a:close/>
              </a:path>
            </a:pathLst>
          </a:custGeom>
          <a:solidFill>
            <a:srgbClr val="00669B"/>
          </a:solidFill>
        </p:spPr>
        <p:txBody>
          <a:bodyPr wrap="square" lIns="0" tIns="0" rIns="0" bIns="0" rtlCol="0"/>
          <a:lstStyle/>
          <a:p>
            <a:endParaRPr/>
          </a:p>
        </p:txBody>
      </p:sp>
      <p:sp>
        <p:nvSpPr>
          <p:cNvPr id="3" name="object 3"/>
          <p:cNvSpPr/>
          <p:nvPr/>
        </p:nvSpPr>
        <p:spPr>
          <a:xfrm>
            <a:off x="6287" y="8959"/>
            <a:ext cx="7543330" cy="659057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5" name="object 5"/>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246740" y="230576"/>
            <a:ext cx="4552170" cy="182101"/>
          </a:xfrm>
          <a:prstGeom prst="rect">
            <a:avLst/>
          </a:prstGeom>
        </p:spPr>
        <p:txBody>
          <a:bodyPr vert="horz" wrap="square" lIns="0" tIns="12700" rIns="0" bIns="0" rtlCol="0">
            <a:spAutoFit/>
          </a:bodyPr>
          <a:lstStyle/>
          <a:p>
            <a:pPr marL="12700">
              <a:spcBef>
                <a:spcPts val="100"/>
              </a:spcBef>
            </a:pPr>
            <a:r>
              <a:rPr lang="ru-RU" sz="11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367808" y="256392"/>
            <a:ext cx="1885499"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5"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6" cstate="print"/>
            <a:stretch>
              <a:fillRect/>
            </a:stretch>
          </a:blipFill>
        </p:spPr>
        <p:txBody>
          <a:bodyPr wrap="square" lIns="0" tIns="0" rIns="0" bIns="0" rtlCol="0"/>
          <a:lstStyle/>
          <a:p>
            <a:endParaRPr/>
          </a:p>
        </p:txBody>
      </p:sp>
      <p:sp>
        <p:nvSpPr>
          <p:cNvPr id="73" name="object 73"/>
          <p:cNvSpPr/>
          <p:nvPr/>
        </p:nvSpPr>
        <p:spPr>
          <a:xfrm>
            <a:off x="4913985" y="326326"/>
            <a:ext cx="63919" cy="84962"/>
          </a:xfrm>
          <a:prstGeom prst="rect">
            <a:avLst/>
          </a:prstGeom>
          <a:blipFill>
            <a:blip r:embed="rId7" cstate="print"/>
            <a:stretch>
              <a:fillRect/>
            </a:stretch>
          </a:blipFill>
        </p:spPr>
        <p:txBody>
          <a:bodyPr wrap="square" lIns="0" tIns="0" rIns="0" bIns="0" rtlCol="0"/>
          <a:lstStyle/>
          <a:p>
            <a:endParaRPr/>
          </a:p>
        </p:txBody>
      </p:sp>
      <p:sp>
        <p:nvSpPr>
          <p:cNvPr id="78" name="object 78"/>
          <p:cNvSpPr txBox="1"/>
          <p:nvPr/>
        </p:nvSpPr>
        <p:spPr>
          <a:xfrm>
            <a:off x="888094" y="659367"/>
            <a:ext cx="6166756" cy="381515"/>
          </a:xfrm>
          <a:prstGeom prst="rect">
            <a:avLst/>
          </a:prstGeom>
        </p:spPr>
        <p:txBody>
          <a:bodyPr vert="horz" wrap="square" lIns="0" tIns="12065" rIns="0" bIns="0" rtlCol="0">
            <a:spAutoFit/>
          </a:bodyPr>
          <a:lstStyle/>
          <a:p>
            <a:pPr marL="12700">
              <a:lnSpc>
                <a:spcPct val="100000"/>
              </a:lnSpc>
              <a:spcBef>
                <a:spcPts val="95"/>
              </a:spcBef>
            </a:pPr>
            <a:r>
              <a:rPr lang="ru-RU" sz="2400" dirty="0">
                <a:solidFill>
                  <a:schemeClr val="bg1"/>
                </a:solidFill>
              </a:rPr>
              <a:t>Структура расходов </a:t>
            </a:r>
            <a:r>
              <a:rPr lang="ru-RU" sz="2400" dirty="0" smtClean="0">
                <a:solidFill>
                  <a:schemeClr val="bg1"/>
                </a:solidFill>
              </a:rPr>
              <a:t>города Невинномысска</a:t>
            </a:r>
            <a:endParaRPr sz="2100" dirty="0">
              <a:solidFill>
                <a:schemeClr val="bg1"/>
              </a:solidFill>
              <a:latin typeface="Bookman Old Style"/>
              <a:cs typeface="Bookman Old Style"/>
            </a:endParaRPr>
          </a:p>
        </p:txBody>
      </p:sp>
      <p:sp>
        <p:nvSpPr>
          <p:cNvPr id="79" name="object 79"/>
          <p:cNvSpPr txBox="1"/>
          <p:nvPr/>
        </p:nvSpPr>
        <p:spPr>
          <a:xfrm>
            <a:off x="5998654" y="2645007"/>
            <a:ext cx="1145832" cy="450380"/>
          </a:xfrm>
          <a:prstGeom prst="rect">
            <a:avLst/>
          </a:prstGeom>
        </p:spPr>
        <p:txBody>
          <a:bodyPr vert="horz" wrap="square" lIns="0" tIns="25400" rIns="0" bIns="0" rtlCol="0">
            <a:spAutoFit/>
          </a:bodyPr>
          <a:lstStyle/>
          <a:p>
            <a:pPr marL="12700" marR="5080" algn="ctr">
              <a:lnSpc>
                <a:spcPct val="91500"/>
              </a:lnSpc>
              <a:spcBef>
                <a:spcPts val="200"/>
              </a:spcBef>
            </a:pPr>
            <a:r>
              <a:rPr lang="ru-RU" sz="1000" spc="75" dirty="0" smtClean="0">
                <a:solidFill>
                  <a:srgbClr val="231F20"/>
                </a:solidFill>
                <a:latin typeface="Arial"/>
                <a:cs typeface="Arial"/>
              </a:rPr>
              <a:t>Культура, кинематография (млн. рублей)</a:t>
            </a:r>
            <a:endParaRPr sz="1000" dirty="0">
              <a:latin typeface="Arial"/>
              <a:cs typeface="Arial"/>
            </a:endParaRPr>
          </a:p>
        </p:txBody>
      </p:sp>
      <p:sp>
        <p:nvSpPr>
          <p:cNvPr id="80" name="object 80"/>
          <p:cNvSpPr/>
          <p:nvPr/>
        </p:nvSpPr>
        <p:spPr>
          <a:xfrm>
            <a:off x="2228354" y="1247279"/>
            <a:ext cx="1481455" cy="709295"/>
          </a:xfrm>
          <a:custGeom>
            <a:avLst/>
            <a:gdLst/>
            <a:ahLst/>
            <a:cxnLst/>
            <a:rect l="l" t="t" r="r" b="b"/>
            <a:pathLst>
              <a:path w="1481454" h="709294">
                <a:moveTo>
                  <a:pt x="564756" y="0"/>
                </a:moveTo>
                <a:lnTo>
                  <a:pt x="0" y="0"/>
                </a:lnTo>
                <a:lnTo>
                  <a:pt x="0" y="394258"/>
                </a:lnTo>
                <a:lnTo>
                  <a:pt x="481291" y="394258"/>
                </a:lnTo>
                <a:lnTo>
                  <a:pt x="711263" y="634466"/>
                </a:lnTo>
                <a:lnTo>
                  <a:pt x="741667" y="664116"/>
                </a:lnTo>
                <a:lnTo>
                  <a:pt x="777894" y="686687"/>
                </a:lnTo>
                <a:lnTo>
                  <a:pt x="818816" y="701055"/>
                </a:lnTo>
                <a:lnTo>
                  <a:pt x="863307" y="706094"/>
                </a:lnTo>
                <a:lnTo>
                  <a:pt x="1481378" y="709053"/>
                </a:lnTo>
                <a:lnTo>
                  <a:pt x="1481378" y="314794"/>
                </a:lnTo>
                <a:lnTo>
                  <a:pt x="946772" y="311835"/>
                </a:lnTo>
                <a:lnTo>
                  <a:pt x="706462" y="60833"/>
                </a:lnTo>
                <a:lnTo>
                  <a:pt x="675293" y="34493"/>
                </a:lnTo>
                <a:lnTo>
                  <a:pt x="640481" y="15649"/>
                </a:lnTo>
                <a:lnTo>
                  <a:pt x="603233" y="4325"/>
                </a:lnTo>
                <a:lnTo>
                  <a:pt x="564756" y="546"/>
                </a:lnTo>
                <a:lnTo>
                  <a:pt x="564756" y="0"/>
                </a:lnTo>
                <a:close/>
              </a:path>
            </a:pathLst>
          </a:custGeom>
          <a:solidFill>
            <a:srgbClr val="8ED8F8"/>
          </a:solidFill>
        </p:spPr>
        <p:txBody>
          <a:bodyPr wrap="square" lIns="0" tIns="0" rIns="0" bIns="0" rtlCol="0"/>
          <a:lstStyle/>
          <a:p>
            <a:endParaRPr/>
          </a:p>
        </p:txBody>
      </p:sp>
      <p:sp>
        <p:nvSpPr>
          <p:cNvPr id="81" name="object 81"/>
          <p:cNvSpPr/>
          <p:nvPr/>
        </p:nvSpPr>
        <p:spPr>
          <a:xfrm>
            <a:off x="1931860" y="1726158"/>
            <a:ext cx="1802764" cy="706120"/>
          </a:xfrm>
          <a:custGeom>
            <a:avLst/>
            <a:gdLst/>
            <a:ahLst/>
            <a:cxnLst/>
            <a:rect l="l" t="t" r="r" b="b"/>
            <a:pathLst>
              <a:path w="1802764" h="706119">
                <a:moveTo>
                  <a:pt x="659790" y="0"/>
                </a:moveTo>
                <a:lnTo>
                  <a:pt x="0" y="0"/>
                </a:lnTo>
                <a:lnTo>
                  <a:pt x="0" y="394258"/>
                </a:lnTo>
                <a:lnTo>
                  <a:pt x="576326" y="394258"/>
                </a:lnTo>
                <a:lnTo>
                  <a:pt x="806297" y="634453"/>
                </a:lnTo>
                <a:lnTo>
                  <a:pt x="836701" y="664110"/>
                </a:lnTo>
                <a:lnTo>
                  <a:pt x="872928" y="686685"/>
                </a:lnTo>
                <a:lnTo>
                  <a:pt x="913850" y="701055"/>
                </a:lnTo>
                <a:lnTo>
                  <a:pt x="958342" y="706094"/>
                </a:lnTo>
                <a:lnTo>
                  <a:pt x="1802434" y="706094"/>
                </a:lnTo>
                <a:lnTo>
                  <a:pt x="1802434" y="311835"/>
                </a:lnTo>
                <a:lnTo>
                  <a:pt x="1041806" y="311835"/>
                </a:lnTo>
                <a:lnTo>
                  <a:pt x="801497" y="60832"/>
                </a:lnTo>
                <a:lnTo>
                  <a:pt x="770327" y="34487"/>
                </a:lnTo>
                <a:lnTo>
                  <a:pt x="735515" y="15643"/>
                </a:lnTo>
                <a:lnTo>
                  <a:pt x="698268" y="4318"/>
                </a:lnTo>
                <a:lnTo>
                  <a:pt x="659790" y="533"/>
                </a:lnTo>
                <a:lnTo>
                  <a:pt x="659790" y="0"/>
                </a:lnTo>
                <a:close/>
              </a:path>
            </a:pathLst>
          </a:custGeom>
          <a:solidFill>
            <a:srgbClr val="7670B3"/>
          </a:solidFill>
        </p:spPr>
        <p:txBody>
          <a:bodyPr wrap="square" lIns="0" tIns="0" rIns="0" bIns="0" rtlCol="0"/>
          <a:lstStyle/>
          <a:p>
            <a:endParaRPr/>
          </a:p>
        </p:txBody>
      </p:sp>
      <p:sp>
        <p:nvSpPr>
          <p:cNvPr id="82" name="object 82"/>
          <p:cNvSpPr/>
          <p:nvPr/>
        </p:nvSpPr>
        <p:spPr>
          <a:xfrm>
            <a:off x="1625600" y="2189454"/>
            <a:ext cx="2103755" cy="710565"/>
          </a:xfrm>
          <a:custGeom>
            <a:avLst/>
            <a:gdLst/>
            <a:ahLst/>
            <a:cxnLst/>
            <a:rect l="l" t="t" r="r" b="b"/>
            <a:pathLst>
              <a:path w="2103754" h="710564">
                <a:moveTo>
                  <a:pt x="744143" y="0"/>
                </a:moveTo>
                <a:lnTo>
                  <a:pt x="0" y="0"/>
                </a:lnTo>
                <a:lnTo>
                  <a:pt x="0" y="394258"/>
                </a:lnTo>
                <a:lnTo>
                  <a:pt x="660679" y="394258"/>
                </a:lnTo>
                <a:lnTo>
                  <a:pt x="890651" y="634453"/>
                </a:lnTo>
                <a:lnTo>
                  <a:pt x="921062" y="664105"/>
                </a:lnTo>
                <a:lnTo>
                  <a:pt x="957292" y="686681"/>
                </a:lnTo>
                <a:lnTo>
                  <a:pt x="998216" y="701053"/>
                </a:lnTo>
                <a:lnTo>
                  <a:pt x="1042708" y="706094"/>
                </a:lnTo>
                <a:lnTo>
                  <a:pt x="2103462" y="709955"/>
                </a:lnTo>
                <a:lnTo>
                  <a:pt x="2103462" y="315696"/>
                </a:lnTo>
                <a:lnTo>
                  <a:pt x="1126172" y="311835"/>
                </a:lnTo>
                <a:lnTo>
                  <a:pt x="885850" y="60833"/>
                </a:lnTo>
                <a:lnTo>
                  <a:pt x="854687" y="34487"/>
                </a:lnTo>
                <a:lnTo>
                  <a:pt x="819878" y="15643"/>
                </a:lnTo>
                <a:lnTo>
                  <a:pt x="782628" y="4318"/>
                </a:lnTo>
                <a:lnTo>
                  <a:pt x="744143" y="533"/>
                </a:lnTo>
                <a:lnTo>
                  <a:pt x="744143" y="0"/>
                </a:lnTo>
                <a:close/>
              </a:path>
            </a:pathLst>
          </a:custGeom>
          <a:solidFill>
            <a:srgbClr val="0095DA"/>
          </a:solidFill>
        </p:spPr>
        <p:txBody>
          <a:bodyPr wrap="square" lIns="0" tIns="0" rIns="0" bIns="0" rtlCol="0"/>
          <a:lstStyle/>
          <a:p>
            <a:endParaRPr/>
          </a:p>
        </p:txBody>
      </p:sp>
      <p:sp>
        <p:nvSpPr>
          <p:cNvPr id="83" name="object 83"/>
          <p:cNvSpPr/>
          <p:nvPr/>
        </p:nvSpPr>
        <p:spPr>
          <a:xfrm>
            <a:off x="4122496" y="2832582"/>
            <a:ext cx="1679575" cy="709295"/>
          </a:xfrm>
          <a:custGeom>
            <a:avLst/>
            <a:gdLst/>
            <a:ahLst/>
            <a:cxnLst/>
            <a:rect l="l" t="t" r="r" b="b"/>
            <a:pathLst>
              <a:path w="1679575" h="709295">
                <a:moveTo>
                  <a:pt x="0" y="0"/>
                </a:moveTo>
                <a:lnTo>
                  <a:pt x="0" y="394258"/>
                </a:lnTo>
                <a:lnTo>
                  <a:pt x="534606" y="397205"/>
                </a:lnTo>
                <a:lnTo>
                  <a:pt x="774915" y="648220"/>
                </a:lnTo>
                <a:lnTo>
                  <a:pt x="806085" y="674560"/>
                </a:lnTo>
                <a:lnTo>
                  <a:pt x="840897" y="693404"/>
                </a:lnTo>
                <a:lnTo>
                  <a:pt x="878144" y="704727"/>
                </a:lnTo>
                <a:lnTo>
                  <a:pt x="916622" y="708507"/>
                </a:lnTo>
                <a:lnTo>
                  <a:pt x="916622" y="709053"/>
                </a:lnTo>
                <a:lnTo>
                  <a:pt x="1679041" y="709053"/>
                </a:lnTo>
                <a:lnTo>
                  <a:pt x="1679041" y="314794"/>
                </a:lnTo>
                <a:lnTo>
                  <a:pt x="1000086" y="314794"/>
                </a:lnTo>
                <a:lnTo>
                  <a:pt x="770115" y="74587"/>
                </a:lnTo>
                <a:lnTo>
                  <a:pt x="739711" y="44937"/>
                </a:lnTo>
                <a:lnTo>
                  <a:pt x="703484" y="22366"/>
                </a:lnTo>
                <a:lnTo>
                  <a:pt x="662562" y="7998"/>
                </a:lnTo>
                <a:lnTo>
                  <a:pt x="618070" y="2959"/>
                </a:lnTo>
                <a:lnTo>
                  <a:pt x="0" y="0"/>
                </a:lnTo>
                <a:close/>
              </a:path>
            </a:pathLst>
          </a:custGeom>
          <a:solidFill>
            <a:srgbClr val="8ED8F8"/>
          </a:solidFill>
        </p:spPr>
        <p:txBody>
          <a:bodyPr wrap="square" lIns="0" tIns="0" rIns="0" bIns="0" rtlCol="0"/>
          <a:lstStyle/>
          <a:p>
            <a:endParaRPr/>
          </a:p>
        </p:txBody>
      </p:sp>
      <p:sp>
        <p:nvSpPr>
          <p:cNvPr id="84" name="object 84"/>
          <p:cNvSpPr/>
          <p:nvPr/>
        </p:nvSpPr>
        <p:spPr>
          <a:xfrm>
            <a:off x="4097934" y="2356662"/>
            <a:ext cx="1825625" cy="706120"/>
          </a:xfrm>
          <a:custGeom>
            <a:avLst/>
            <a:gdLst/>
            <a:ahLst/>
            <a:cxnLst/>
            <a:rect l="l" t="t" r="r" b="b"/>
            <a:pathLst>
              <a:path w="1825625" h="706119">
                <a:moveTo>
                  <a:pt x="844092" y="0"/>
                </a:moveTo>
                <a:lnTo>
                  <a:pt x="0" y="0"/>
                </a:lnTo>
                <a:lnTo>
                  <a:pt x="0" y="394258"/>
                </a:lnTo>
                <a:lnTo>
                  <a:pt x="760628" y="394258"/>
                </a:lnTo>
                <a:lnTo>
                  <a:pt x="1000937" y="645261"/>
                </a:lnTo>
                <a:lnTo>
                  <a:pt x="1032107" y="671606"/>
                </a:lnTo>
                <a:lnTo>
                  <a:pt x="1066919" y="690451"/>
                </a:lnTo>
                <a:lnTo>
                  <a:pt x="1104166" y="701775"/>
                </a:lnTo>
                <a:lnTo>
                  <a:pt x="1142644" y="705561"/>
                </a:lnTo>
                <a:lnTo>
                  <a:pt x="1142644" y="706094"/>
                </a:lnTo>
                <a:lnTo>
                  <a:pt x="1825244" y="706094"/>
                </a:lnTo>
                <a:lnTo>
                  <a:pt x="1825244" y="311835"/>
                </a:lnTo>
                <a:lnTo>
                  <a:pt x="1226108" y="311835"/>
                </a:lnTo>
                <a:lnTo>
                  <a:pt x="996137" y="71640"/>
                </a:lnTo>
                <a:lnTo>
                  <a:pt x="965733" y="41983"/>
                </a:lnTo>
                <a:lnTo>
                  <a:pt x="929506" y="19408"/>
                </a:lnTo>
                <a:lnTo>
                  <a:pt x="888584" y="5039"/>
                </a:lnTo>
                <a:lnTo>
                  <a:pt x="844092" y="0"/>
                </a:lnTo>
                <a:close/>
              </a:path>
            </a:pathLst>
          </a:custGeom>
          <a:solidFill>
            <a:srgbClr val="7670B3"/>
          </a:solidFill>
        </p:spPr>
        <p:txBody>
          <a:bodyPr wrap="square" lIns="0" tIns="0" rIns="0" bIns="0" rtlCol="0"/>
          <a:lstStyle/>
          <a:p>
            <a:endParaRPr/>
          </a:p>
        </p:txBody>
      </p:sp>
      <p:sp>
        <p:nvSpPr>
          <p:cNvPr id="85" name="object 85"/>
          <p:cNvSpPr/>
          <p:nvPr/>
        </p:nvSpPr>
        <p:spPr>
          <a:xfrm>
            <a:off x="2901569" y="1398028"/>
            <a:ext cx="2016125" cy="2016125"/>
          </a:xfrm>
          <a:custGeom>
            <a:avLst/>
            <a:gdLst/>
            <a:ahLst/>
            <a:cxnLst/>
            <a:rect l="l" t="t" r="r" b="b"/>
            <a:pathLst>
              <a:path w="2016125" h="2016125">
                <a:moveTo>
                  <a:pt x="1007999" y="0"/>
                </a:moveTo>
                <a:lnTo>
                  <a:pt x="959168" y="1162"/>
                </a:lnTo>
                <a:lnTo>
                  <a:pt x="910937" y="4614"/>
                </a:lnTo>
                <a:lnTo>
                  <a:pt x="863358" y="10303"/>
                </a:lnTo>
                <a:lnTo>
                  <a:pt x="816483" y="18176"/>
                </a:lnTo>
                <a:lnTo>
                  <a:pt x="770365" y="28180"/>
                </a:lnTo>
                <a:lnTo>
                  <a:pt x="725058" y="40262"/>
                </a:lnTo>
                <a:lnTo>
                  <a:pt x="680614" y="54370"/>
                </a:lnTo>
                <a:lnTo>
                  <a:pt x="637086" y="70451"/>
                </a:lnTo>
                <a:lnTo>
                  <a:pt x="594527" y="88451"/>
                </a:lnTo>
                <a:lnTo>
                  <a:pt x="552989" y="108318"/>
                </a:lnTo>
                <a:lnTo>
                  <a:pt x="512526" y="129999"/>
                </a:lnTo>
                <a:lnTo>
                  <a:pt x="473190" y="153442"/>
                </a:lnTo>
                <a:lnTo>
                  <a:pt x="435035" y="178593"/>
                </a:lnTo>
                <a:lnTo>
                  <a:pt x="398113" y="205400"/>
                </a:lnTo>
                <a:lnTo>
                  <a:pt x="362476" y="233809"/>
                </a:lnTo>
                <a:lnTo>
                  <a:pt x="328179" y="263769"/>
                </a:lnTo>
                <a:lnTo>
                  <a:pt x="295273" y="295225"/>
                </a:lnTo>
                <a:lnTo>
                  <a:pt x="263811" y="328126"/>
                </a:lnTo>
                <a:lnTo>
                  <a:pt x="233847" y="362418"/>
                </a:lnTo>
                <a:lnTo>
                  <a:pt x="205433" y="398049"/>
                </a:lnTo>
                <a:lnTo>
                  <a:pt x="178622" y="434966"/>
                </a:lnTo>
                <a:lnTo>
                  <a:pt x="153467" y="473115"/>
                </a:lnTo>
                <a:lnTo>
                  <a:pt x="130021" y="512445"/>
                </a:lnTo>
                <a:lnTo>
                  <a:pt x="108336" y="552902"/>
                </a:lnTo>
                <a:lnTo>
                  <a:pt x="88465" y="594433"/>
                </a:lnTo>
                <a:lnTo>
                  <a:pt x="70462" y="636986"/>
                </a:lnTo>
                <a:lnTo>
                  <a:pt x="54379" y="680508"/>
                </a:lnTo>
                <a:lnTo>
                  <a:pt x="40269" y="724945"/>
                </a:lnTo>
                <a:lnTo>
                  <a:pt x="28185" y="770246"/>
                </a:lnTo>
                <a:lnTo>
                  <a:pt x="18179" y="816357"/>
                </a:lnTo>
                <a:lnTo>
                  <a:pt x="10305" y="863225"/>
                </a:lnTo>
                <a:lnTo>
                  <a:pt x="4615" y="910798"/>
                </a:lnTo>
                <a:lnTo>
                  <a:pt x="1162" y="959023"/>
                </a:lnTo>
                <a:lnTo>
                  <a:pt x="0" y="1007846"/>
                </a:lnTo>
                <a:lnTo>
                  <a:pt x="1162" y="1056668"/>
                </a:lnTo>
                <a:lnTo>
                  <a:pt x="4615" y="1104892"/>
                </a:lnTo>
                <a:lnTo>
                  <a:pt x="10305" y="1152464"/>
                </a:lnTo>
                <a:lnTo>
                  <a:pt x="18179" y="1199331"/>
                </a:lnTo>
                <a:lnTo>
                  <a:pt x="28185" y="1245441"/>
                </a:lnTo>
                <a:lnTo>
                  <a:pt x="40269" y="1290741"/>
                </a:lnTo>
                <a:lnTo>
                  <a:pt x="54379" y="1335178"/>
                </a:lnTo>
                <a:lnTo>
                  <a:pt x="70462" y="1378699"/>
                </a:lnTo>
                <a:lnTo>
                  <a:pt x="88465" y="1421251"/>
                </a:lnTo>
                <a:lnTo>
                  <a:pt x="108336" y="1462782"/>
                </a:lnTo>
                <a:lnTo>
                  <a:pt x="130021" y="1503238"/>
                </a:lnTo>
                <a:lnTo>
                  <a:pt x="153467" y="1542568"/>
                </a:lnTo>
                <a:lnTo>
                  <a:pt x="178622" y="1580717"/>
                </a:lnTo>
                <a:lnTo>
                  <a:pt x="205433" y="1617633"/>
                </a:lnTo>
                <a:lnTo>
                  <a:pt x="233847" y="1653263"/>
                </a:lnTo>
                <a:lnTo>
                  <a:pt x="263811" y="1687555"/>
                </a:lnTo>
                <a:lnTo>
                  <a:pt x="295273" y="1720456"/>
                </a:lnTo>
                <a:lnTo>
                  <a:pt x="328179" y="1751912"/>
                </a:lnTo>
                <a:lnTo>
                  <a:pt x="362476" y="1781871"/>
                </a:lnTo>
                <a:lnTo>
                  <a:pt x="398113" y="1810281"/>
                </a:lnTo>
                <a:lnTo>
                  <a:pt x="435035" y="1837087"/>
                </a:lnTo>
                <a:lnTo>
                  <a:pt x="473190" y="1862238"/>
                </a:lnTo>
                <a:lnTo>
                  <a:pt x="512526" y="1885681"/>
                </a:lnTo>
                <a:lnTo>
                  <a:pt x="552989" y="1907362"/>
                </a:lnTo>
                <a:lnTo>
                  <a:pt x="594527" y="1927229"/>
                </a:lnTo>
                <a:lnTo>
                  <a:pt x="637086" y="1945229"/>
                </a:lnTo>
                <a:lnTo>
                  <a:pt x="680614" y="1961310"/>
                </a:lnTo>
                <a:lnTo>
                  <a:pt x="725058" y="1975417"/>
                </a:lnTo>
                <a:lnTo>
                  <a:pt x="770365" y="1987500"/>
                </a:lnTo>
                <a:lnTo>
                  <a:pt x="816483" y="1997504"/>
                </a:lnTo>
                <a:lnTo>
                  <a:pt x="863358" y="2005377"/>
                </a:lnTo>
                <a:lnTo>
                  <a:pt x="910937" y="2011065"/>
                </a:lnTo>
                <a:lnTo>
                  <a:pt x="959168" y="2014518"/>
                </a:lnTo>
                <a:lnTo>
                  <a:pt x="1007999" y="2015680"/>
                </a:lnTo>
                <a:lnTo>
                  <a:pt x="1056829" y="2014518"/>
                </a:lnTo>
                <a:lnTo>
                  <a:pt x="1105060" y="2011065"/>
                </a:lnTo>
                <a:lnTo>
                  <a:pt x="1152639" y="2005377"/>
                </a:lnTo>
                <a:lnTo>
                  <a:pt x="1199514" y="1997504"/>
                </a:lnTo>
                <a:lnTo>
                  <a:pt x="1245632" y="1987500"/>
                </a:lnTo>
                <a:lnTo>
                  <a:pt x="1290939" y="1975417"/>
                </a:lnTo>
                <a:lnTo>
                  <a:pt x="1335383" y="1961310"/>
                </a:lnTo>
                <a:lnTo>
                  <a:pt x="1378911" y="1945229"/>
                </a:lnTo>
                <a:lnTo>
                  <a:pt x="1421470" y="1927229"/>
                </a:lnTo>
                <a:lnTo>
                  <a:pt x="1463008" y="1907362"/>
                </a:lnTo>
                <a:lnTo>
                  <a:pt x="1503471" y="1885681"/>
                </a:lnTo>
                <a:lnTo>
                  <a:pt x="1542807" y="1862238"/>
                </a:lnTo>
                <a:lnTo>
                  <a:pt x="1580962" y="1837087"/>
                </a:lnTo>
                <a:lnTo>
                  <a:pt x="1617884" y="1810281"/>
                </a:lnTo>
                <a:lnTo>
                  <a:pt x="1653521" y="1781871"/>
                </a:lnTo>
                <a:lnTo>
                  <a:pt x="1687818" y="1751912"/>
                </a:lnTo>
                <a:lnTo>
                  <a:pt x="1720724" y="1720456"/>
                </a:lnTo>
                <a:lnTo>
                  <a:pt x="1752186" y="1687555"/>
                </a:lnTo>
                <a:lnTo>
                  <a:pt x="1782150" y="1653263"/>
                </a:lnTo>
                <a:lnTo>
                  <a:pt x="1810564" y="1617633"/>
                </a:lnTo>
                <a:lnTo>
                  <a:pt x="1837375" y="1580717"/>
                </a:lnTo>
                <a:lnTo>
                  <a:pt x="1862530" y="1542568"/>
                </a:lnTo>
                <a:lnTo>
                  <a:pt x="1885976" y="1503238"/>
                </a:lnTo>
                <a:lnTo>
                  <a:pt x="1907661" y="1462782"/>
                </a:lnTo>
                <a:lnTo>
                  <a:pt x="1927532" y="1421251"/>
                </a:lnTo>
                <a:lnTo>
                  <a:pt x="1945535" y="1378699"/>
                </a:lnTo>
                <a:lnTo>
                  <a:pt x="1961618" y="1335178"/>
                </a:lnTo>
                <a:lnTo>
                  <a:pt x="1975728" y="1290741"/>
                </a:lnTo>
                <a:lnTo>
                  <a:pt x="1987812" y="1245441"/>
                </a:lnTo>
                <a:lnTo>
                  <a:pt x="1997818" y="1199331"/>
                </a:lnTo>
                <a:lnTo>
                  <a:pt x="2005692" y="1152464"/>
                </a:lnTo>
                <a:lnTo>
                  <a:pt x="2011382" y="1104892"/>
                </a:lnTo>
                <a:lnTo>
                  <a:pt x="2014835" y="1056668"/>
                </a:lnTo>
                <a:lnTo>
                  <a:pt x="2015998" y="1007846"/>
                </a:lnTo>
                <a:lnTo>
                  <a:pt x="2014835" y="959023"/>
                </a:lnTo>
                <a:lnTo>
                  <a:pt x="2011382" y="910798"/>
                </a:lnTo>
                <a:lnTo>
                  <a:pt x="2005692" y="863225"/>
                </a:lnTo>
                <a:lnTo>
                  <a:pt x="1997818" y="816357"/>
                </a:lnTo>
                <a:lnTo>
                  <a:pt x="1987812" y="770246"/>
                </a:lnTo>
                <a:lnTo>
                  <a:pt x="1975728" y="724945"/>
                </a:lnTo>
                <a:lnTo>
                  <a:pt x="1961618" y="680508"/>
                </a:lnTo>
                <a:lnTo>
                  <a:pt x="1945535" y="636986"/>
                </a:lnTo>
                <a:lnTo>
                  <a:pt x="1927532" y="594433"/>
                </a:lnTo>
                <a:lnTo>
                  <a:pt x="1907661" y="552902"/>
                </a:lnTo>
                <a:lnTo>
                  <a:pt x="1885976" y="512445"/>
                </a:lnTo>
                <a:lnTo>
                  <a:pt x="1862530" y="473115"/>
                </a:lnTo>
                <a:lnTo>
                  <a:pt x="1837375" y="434966"/>
                </a:lnTo>
                <a:lnTo>
                  <a:pt x="1810564" y="398049"/>
                </a:lnTo>
                <a:lnTo>
                  <a:pt x="1782150" y="362418"/>
                </a:lnTo>
                <a:lnTo>
                  <a:pt x="1752186" y="328126"/>
                </a:lnTo>
                <a:lnTo>
                  <a:pt x="1720724" y="295225"/>
                </a:lnTo>
                <a:lnTo>
                  <a:pt x="1687818" y="263769"/>
                </a:lnTo>
                <a:lnTo>
                  <a:pt x="1653521" y="233809"/>
                </a:lnTo>
                <a:lnTo>
                  <a:pt x="1617884" y="205400"/>
                </a:lnTo>
                <a:lnTo>
                  <a:pt x="1580962" y="178593"/>
                </a:lnTo>
                <a:lnTo>
                  <a:pt x="1542807" y="153442"/>
                </a:lnTo>
                <a:lnTo>
                  <a:pt x="1503471" y="129999"/>
                </a:lnTo>
                <a:lnTo>
                  <a:pt x="1463008" y="108318"/>
                </a:lnTo>
                <a:lnTo>
                  <a:pt x="1421470" y="88451"/>
                </a:lnTo>
                <a:lnTo>
                  <a:pt x="1378911" y="70451"/>
                </a:lnTo>
                <a:lnTo>
                  <a:pt x="1335383" y="54370"/>
                </a:lnTo>
                <a:lnTo>
                  <a:pt x="1290939" y="40262"/>
                </a:lnTo>
                <a:lnTo>
                  <a:pt x="1245632" y="28180"/>
                </a:lnTo>
                <a:lnTo>
                  <a:pt x="1199514" y="18176"/>
                </a:lnTo>
                <a:lnTo>
                  <a:pt x="1152639" y="10303"/>
                </a:lnTo>
                <a:lnTo>
                  <a:pt x="1105060" y="4614"/>
                </a:lnTo>
                <a:lnTo>
                  <a:pt x="1056829" y="1162"/>
                </a:lnTo>
                <a:lnTo>
                  <a:pt x="1007999" y="0"/>
                </a:lnTo>
                <a:close/>
              </a:path>
            </a:pathLst>
          </a:custGeom>
          <a:solidFill>
            <a:srgbClr val="0095DA"/>
          </a:solidFill>
        </p:spPr>
        <p:txBody>
          <a:bodyPr wrap="square" lIns="0" tIns="0" rIns="0" bIns="0" rtlCol="0"/>
          <a:lstStyle/>
          <a:p>
            <a:endParaRPr/>
          </a:p>
        </p:txBody>
      </p:sp>
      <p:sp>
        <p:nvSpPr>
          <p:cNvPr id="86" name="object 86"/>
          <p:cNvSpPr/>
          <p:nvPr/>
        </p:nvSpPr>
        <p:spPr>
          <a:xfrm>
            <a:off x="4103166" y="1889505"/>
            <a:ext cx="1965960" cy="710565"/>
          </a:xfrm>
          <a:custGeom>
            <a:avLst/>
            <a:gdLst/>
            <a:ahLst/>
            <a:cxnLst/>
            <a:rect l="l" t="t" r="r" b="b"/>
            <a:pathLst>
              <a:path w="1965960" h="710564">
                <a:moveTo>
                  <a:pt x="0" y="0"/>
                </a:moveTo>
                <a:lnTo>
                  <a:pt x="0" y="394258"/>
                </a:lnTo>
                <a:lnTo>
                  <a:pt x="977290" y="398119"/>
                </a:lnTo>
                <a:lnTo>
                  <a:pt x="1217612" y="649122"/>
                </a:lnTo>
                <a:lnTo>
                  <a:pt x="1248774" y="675467"/>
                </a:lnTo>
                <a:lnTo>
                  <a:pt x="1283584" y="694312"/>
                </a:lnTo>
                <a:lnTo>
                  <a:pt x="1320834" y="705636"/>
                </a:lnTo>
                <a:lnTo>
                  <a:pt x="1359319" y="709422"/>
                </a:lnTo>
                <a:lnTo>
                  <a:pt x="1359319" y="709955"/>
                </a:lnTo>
                <a:lnTo>
                  <a:pt x="1965883" y="709955"/>
                </a:lnTo>
                <a:lnTo>
                  <a:pt x="1965883" y="315696"/>
                </a:lnTo>
                <a:lnTo>
                  <a:pt x="1442783" y="315696"/>
                </a:lnTo>
                <a:lnTo>
                  <a:pt x="1212811" y="75501"/>
                </a:lnTo>
                <a:lnTo>
                  <a:pt x="1182400" y="45849"/>
                </a:lnTo>
                <a:lnTo>
                  <a:pt x="1146170" y="23274"/>
                </a:lnTo>
                <a:lnTo>
                  <a:pt x="1105246" y="8902"/>
                </a:lnTo>
                <a:lnTo>
                  <a:pt x="1060754" y="3860"/>
                </a:lnTo>
                <a:lnTo>
                  <a:pt x="0" y="0"/>
                </a:lnTo>
                <a:close/>
              </a:path>
            </a:pathLst>
          </a:custGeom>
          <a:solidFill>
            <a:srgbClr val="0095DA"/>
          </a:solidFill>
        </p:spPr>
        <p:txBody>
          <a:bodyPr wrap="square" lIns="0" tIns="0" rIns="0" bIns="0" rtlCol="0"/>
          <a:lstStyle/>
          <a:p>
            <a:endParaRPr/>
          </a:p>
        </p:txBody>
      </p:sp>
      <p:sp>
        <p:nvSpPr>
          <p:cNvPr id="87" name="object 87"/>
          <p:cNvSpPr/>
          <p:nvPr/>
        </p:nvSpPr>
        <p:spPr>
          <a:xfrm>
            <a:off x="4155287" y="1230464"/>
            <a:ext cx="1661160" cy="709295"/>
          </a:xfrm>
          <a:custGeom>
            <a:avLst/>
            <a:gdLst/>
            <a:ahLst/>
            <a:cxnLst/>
            <a:rect l="l" t="t" r="r" b="b"/>
            <a:pathLst>
              <a:path w="1661160" h="709294">
                <a:moveTo>
                  <a:pt x="1660766" y="0"/>
                </a:moveTo>
                <a:lnTo>
                  <a:pt x="916622" y="0"/>
                </a:lnTo>
                <a:lnTo>
                  <a:pt x="916622" y="546"/>
                </a:lnTo>
                <a:lnTo>
                  <a:pt x="878144" y="4325"/>
                </a:lnTo>
                <a:lnTo>
                  <a:pt x="840897" y="15649"/>
                </a:lnTo>
                <a:lnTo>
                  <a:pt x="806085" y="34493"/>
                </a:lnTo>
                <a:lnTo>
                  <a:pt x="774915" y="60833"/>
                </a:lnTo>
                <a:lnTo>
                  <a:pt x="534606" y="311848"/>
                </a:lnTo>
                <a:lnTo>
                  <a:pt x="0" y="314794"/>
                </a:lnTo>
                <a:lnTo>
                  <a:pt x="0" y="709053"/>
                </a:lnTo>
                <a:lnTo>
                  <a:pt x="618070" y="706094"/>
                </a:lnTo>
                <a:lnTo>
                  <a:pt x="662562" y="701055"/>
                </a:lnTo>
                <a:lnTo>
                  <a:pt x="703484" y="686687"/>
                </a:lnTo>
                <a:lnTo>
                  <a:pt x="739711" y="664116"/>
                </a:lnTo>
                <a:lnTo>
                  <a:pt x="770115" y="634466"/>
                </a:lnTo>
                <a:lnTo>
                  <a:pt x="1000086" y="394258"/>
                </a:lnTo>
                <a:lnTo>
                  <a:pt x="1660766" y="394258"/>
                </a:lnTo>
                <a:lnTo>
                  <a:pt x="1660766" y="0"/>
                </a:lnTo>
                <a:close/>
              </a:path>
            </a:pathLst>
          </a:custGeom>
          <a:solidFill>
            <a:srgbClr val="8ED8F8"/>
          </a:solidFill>
        </p:spPr>
        <p:txBody>
          <a:bodyPr wrap="square" lIns="0" tIns="0" rIns="0" bIns="0" rtlCol="0"/>
          <a:lstStyle/>
          <a:p>
            <a:endParaRPr/>
          </a:p>
        </p:txBody>
      </p:sp>
      <p:sp>
        <p:nvSpPr>
          <p:cNvPr id="88" name="object 88"/>
          <p:cNvSpPr/>
          <p:nvPr/>
        </p:nvSpPr>
        <p:spPr>
          <a:xfrm>
            <a:off x="4130725" y="1709343"/>
            <a:ext cx="1536700" cy="706120"/>
          </a:xfrm>
          <a:custGeom>
            <a:avLst/>
            <a:gdLst/>
            <a:ahLst/>
            <a:cxnLst/>
            <a:rect l="l" t="t" r="r" b="b"/>
            <a:pathLst>
              <a:path w="1536700" h="706119">
                <a:moveTo>
                  <a:pt x="1536357" y="0"/>
                </a:moveTo>
                <a:lnTo>
                  <a:pt x="1142644" y="0"/>
                </a:lnTo>
                <a:lnTo>
                  <a:pt x="1142644" y="533"/>
                </a:lnTo>
                <a:lnTo>
                  <a:pt x="1104166" y="4318"/>
                </a:lnTo>
                <a:lnTo>
                  <a:pt x="1066919" y="15643"/>
                </a:lnTo>
                <a:lnTo>
                  <a:pt x="1032107" y="34487"/>
                </a:lnTo>
                <a:lnTo>
                  <a:pt x="1000937" y="60832"/>
                </a:lnTo>
                <a:lnTo>
                  <a:pt x="760628" y="311835"/>
                </a:lnTo>
                <a:lnTo>
                  <a:pt x="0" y="311835"/>
                </a:lnTo>
                <a:lnTo>
                  <a:pt x="0" y="706094"/>
                </a:lnTo>
                <a:lnTo>
                  <a:pt x="844092" y="706094"/>
                </a:lnTo>
                <a:lnTo>
                  <a:pt x="888584" y="701055"/>
                </a:lnTo>
                <a:lnTo>
                  <a:pt x="929506" y="686685"/>
                </a:lnTo>
                <a:lnTo>
                  <a:pt x="965733" y="664110"/>
                </a:lnTo>
                <a:lnTo>
                  <a:pt x="996137" y="634453"/>
                </a:lnTo>
                <a:lnTo>
                  <a:pt x="1226108" y="394258"/>
                </a:lnTo>
                <a:lnTo>
                  <a:pt x="1536357" y="394258"/>
                </a:lnTo>
                <a:lnTo>
                  <a:pt x="1536357" y="0"/>
                </a:lnTo>
                <a:close/>
              </a:path>
            </a:pathLst>
          </a:custGeom>
          <a:solidFill>
            <a:srgbClr val="7670B3"/>
          </a:solidFill>
        </p:spPr>
        <p:txBody>
          <a:bodyPr wrap="square" lIns="0" tIns="0" rIns="0" bIns="0" rtlCol="0"/>
          <a:lstStyle/>
          <a:p>
            <a:endParaRPr/>
          </a:p>
        </p:txBody>
      </p:sp>
      <p:sp>
        <p:nvSpPr>
          <p:cNvPr id="89" name="object 89"/>
          <p:cNvSpPr/>
          <p:nvPr/>
        </p:nvSpPr>
        <p:spPr>
          <a:xfrm>
            <a:off x="2499525" y="2657233"/>
            <a:ext cx="1737995" cy="706120"/>
          </a:xfrm>
          <a:custGeom>
            <a:avLst/>
            <a:gdLst/>
            <a:ahLst/>
            <a:cxnLst/>
            <a:rect l="l" t="t" r="r" b="b"/>
            <a:pathLst>
              <a:path w="1737995" h="706120">
                <a:moveTo>
                  <a:pt x="1737817" y="0"/>
                </a:moveTo>
                <a:lnTo>
                  <a:pt x="893724" y="0"/>
                </a:lnTo>
                <a:lnTo>
                  <a:pt x="849232" y="5039"/>
                </a:lnTo>
                <a:lnTo>
                  <a:pt x="808310" y="19408"/>
                </a:lnTo>
                <a:lnTo>
                  <a:pt x="772084" y="41983"/>
                </a:lnTo>
                <a:lnTo>
                  <a:pt x="741680" y="71640"/>
                </a:lnTo>
                <a:lnTo>
                  <a:pt x="511708" y="311835"/>
                </a:lnTo>
                <a:lnTo>
                  <a:pt x="0" y="311835"/>
                </a:lnTo>
                <a:lnTo>
                  <a:pt x="0" y="706094"/>
                </a:lnTo>
                <a:lnTo>
                  <a:pt x="595172" y="706094"/>
                </a:lnTo>
                <a:lnTo>
                  <a:pt x="595172" y="705561"/>
                </a:lnTo>
                <a:lnTo>
                  <a:pt x="633650" y="701775"/>
                </a:lnTo>
                <a:lnTo>
                  <a:pt x="670898" y="690451"/>
                </a:lnTo>
                <a:lnTo>
                  <a:pt x="705709" y="671606"/>
                </a:lnTo>
                <a:lnTo>
                  <a:pt x="736879" y="645261"/>
                </a:lnTo>
                <a:lnTo>
                  <a:pt x="977188" y="394258"/>
                </a:lnTo>
                <a:lnTo>
                  <a:pt x="1737817" y="394258"/>
                </a:lnTo>
                <a:lnTo>
                  <a:pt x="1737817" y="0"/>
                </a:lnTo>
                <a:close/>
              </a:path>
            </a:pathLst>
          </a:custGeom>
          <a:solidFill>
            <a:srgbClr val="7670B3"/>
          </a:solidFill>
        </p:spPr>
        <p:txBody>
          <a:bodyPr wrap="square" lIns="0" tIns="0" rIns="0" bIns="0" rtlCol="0"/>
          <a:lstStyle/>
          <a:p>
            <a:endParaRPr/>
          </a:p>
        </p:txBody>
      </p:sp>
      <p:sp>
        <p:nvSpPr>
          <p:cNvPr id="90" name="object 90"/>
          <p:cNvSpPr txBox="1"/>
          <p:nvPr/>
        </p:nvSpPr>
        <p:spPr>
          <a:xfrm>
            <a:off x="2878980" y="1911633"/>
            <a:ext cx="2081576" cy="1153521"/>
          </a:xfrm>
          <a:prstGeom prst="rect">
            <a:avLst/>
          </a:prstGeom>
        </p:spPr>
        <p:txBody>
          <a:bodyPr vert="horz" wrap="square" lIns="0" tIns="12065" rIns="0" bIns="0" rtlCol="0">
            <a:spAutoFit/>
          </a:bodyPr>
          <a:lstStyle/>
          <a:p>
            <a:pPr marL="32384" algn="ctr">
              <a:lnSpc>
                <a:spcPts val="2510"/>
              </a:lnSpc>
              <a:spcBef>
                <a:spcPts val="95"/>
              </a:spcBef>
            </a:pPr>
            <a:r>
              <a:rPr lang="ru-RU" sz="2300" b="0" spc="-120" dirty="0" smtClean="0">
                <a:solidFill>
                  <a:srgbClr val="FFFFFF"/>
                </a:solidFill>
                <a:cs typeface="Bookman Old Style"/>
              </a:rPr>
              <a:t>Расходы</a:t>
            </a:r>
            <a:endParaRPr sz="2300" dirty="0">
              <a:cs typeface="Bookman Old Style"/>
            </a:endParaRPr>
          </a:p>
          <a:p>
            <a:pPr algn="ctr">
              <a:lnSpc>
                <a:spcPts val="4625"/>
              </a:lnSpc>
            </a:pPr>
            <a:r>
              <a:rPr lang="ru-RU" sz="4100" spc="380" dirty="0" smtClean="0">
                <a:solidFill>
                  <a:srgbClr val="FFFFFF"/>
                </a:solidFill>
                <a:latin typeface="Calibri"/>
                <a:cs typeface="Calibri"/>
              </a:rPr>
              <a:t>3199,5</a:t>
            </a:r>
            <a:endParaRPr sz="4100" dirty="0">
              <a:latin typeface="Calibri"/>
              <a:cs typeface="Calibri"/>
            </a:endParaRPr>
          </a:p>
          <a:p>
            <a:pPr marL="29845" algn="ctr">
              <a:lnSpc>
                <a:spcPts val="1760"/>
              </a:lnSpc>
            </a:pPr>
            <a:r>
              <a:rPr lang="ru-RU" sz="1500" b="0" spc="315" dirty="0" smtClean="0">
                <a:solidFill>
                  <a:srgbClr val="FFFFFF"/>
                </a:solidFill>
                <a:cs typeface="Bookman Old Style"/>
              </a:rPr>
              <a:t>млн. рублей</a:t>
            </a:r>
            <a:endParaRPr sz="1500" dirty="0">
              <a:cs typeface="Bookman Old Style"/>
            </a:endParaRPr>
          </a:p>
        </p:txBody>
      </p:sp>
      <p:sp>
        <p:nvSpPr>
          <p:cNvPr id="91" name="object 91"/>
          <p:cNvSpPr txBox="1"/>
          <p:nvPr/>
        </p:nvSpPr>
        <p:spPr>
          <a:xfrm>
            <a:off x="508296" y="1257357"/>
            <a:ext cx="1715084" cy="310340"/>
          </a:xfrm>
          <a:prstGeom prst="rect">
            <a:avLst/>
          </a:prstGeom>
        </p:spPr>
        <p:txBody>
          <a:bodyPr vert="horz" wrap="square" lIns="0" tIns="27939" rIns="0" bIns="0" rtlCol="0">
            <a:spAutoFit/>
          </a:bodyPr>
          <a:lstStyle/>
          <a:p>
            <a:pPr marR="5080" indent="11113" algn="ctr">
              <a:lnSpc>
                <a:spcPts val="1100"/>
              </a:lnSpc>
              <a:spcBef>
                <a:spcPts val="219"/>
              </a:spcBef>
              <a:tabLst>
                <a:tab pos="0" algn="l"/>
              </a:tabLst>
            </a:pPr>
            <a:r>
              <a:rPr lang="ru-RU" sz="1000" spc="55" dirty="0" smtClean="0">
                <a:solidFill>
                  <a:srgbClr val="231F20"/>
                </a:solidFill>
                <a:cs typeface="Arial"/>
              </a:rPr>
              <a:t>Общегосударственные вопросы</a:t>
            </a:r>
            <a:r>
              <a:rPr sz="1000" spc="55" dirty="0" smtClean="0">
                <a:solidFill>
                  <a:srgbClr val="231F20"/>
                </a:solidFill>
                <a:cs typeface="Arial"/>
              </a:rPr>
              <a:t> </a:t>
            </a:r>
            <a:r>
              <a:rPr sz="1000" spc="120" dirty="0" smtClean="0">
                <a:solidFill>
                  <a:srgbClr val="231F20"/>
                </a:solidFill>
                <a:cs typeface="Arial"/>
              </a:rPr>
              <a:t> </a:t>
            </a:r>
            <a:r>
              <a:rPr sz="1000" spc="170" dirty="0" smtClean="0">
                <a:solidFill>
                  <a:srgbClr val="231F20"/>
                </a:solidFill>
                <a:cs typeface="Arial"/>
              </a:rPr>
              <a:t>(</a:t>
            </a:r>
            <a:r>
              <a:rPr lang="ru-RU" sz="1000" spc="170" dirty="0" smtClean="0">
                <a:solidFill>
                  <a:srgbClr val="231F20"/>
                </a:solidFill>
                <a:cs typeface="Arial"/>
              </a:rPr>
              <a:t>млн. рублей)</a:t>
            </a:r>
            <a:endParaRPr sz="1000" dirty="0">
              <a:cs typeface="Arial"/>
            </a:endParaRPr>
          </a:p>
        </p:txBody>
      </p:sp>
      <p:sp>
        <p:nvSpPr>
          <p:cNvPr id="92" name="object 92"/>
          <p:cNvSpPr txBox="1"/>
          <p:nvPr/>
        </p:nvSpPr>
        <p:spPr>
          <a:xfrm>
            <a:off x="444997" y="1675162"/>
            <a:ext cx="1423531" cy="310340"/>
          </a:xfrm>
          <a:prstGeom prst="rect">
            <a:avLst/>
          </a:prstGeom>
        </p:spPr>
        <p:txBody>
          <a:bodyPr vert="horz" wrap="square" lIns="0" tIns="27939" rIns="0" bIns="0" rtlCol="0">
            <a:spAutoFit/>
          </a:bodyPr>
          <a:lstStyle/>
          <a:p>
            <a:pPr marL="12700" marR="5080" indent="-12700" algn="ctr">
              <a:lnSpc>
                <a:spcPts val="1100"/>
              </a:lnSpc>
              <a:spcBef>
                <a:spcPts val="219"/>
              </a:spcBef>
            </a:pPr>
            <a:r>
              <a:rPr lang="ru-RU" sz="1000" spc="-20" dirty="0" smtClean="0">
                <a:solidFill>
                  <a:srgbClr val="231F20"/>
                </a:solidFill>
                <a:cs typeface="Arial"/>
              </a:rPr>
              <a:t>Физическая культура и спорт</a:t>
            </a:r>
            <a:r>
              <a:rPr lang="ru-RU" sz="1000" dirty="0">
                <a:cs typeface="Arial"/>
              </a:rPr>
              <a:t> </a:t>
            </a:r>
            <a:r>
              <a:rPr sz="1000" spc="175" dirty="0" smtClean="0">
                <a:solidFill>
                  <a:srgbClr val="231F20"/>
                </a:solidFill>
                <a:cs typeface="Arial"/>
              </a:rPr>
              <a:t>(</a:t>
            </a:r>
            <a:r>
              <a:rPr lang="ru-RU" sz="1000" spc="175" dirty="0" smtClean="0">
                <a:solidFill>
                  <a:srgbClr val="231F20"/>
                </a:solidFill>
                <a:cs typeface="Arial"/>
              </a:rPr>
              <a:t>млн. рублей)</a:t>
            </a:r>
            <a:endParaRPr sz="1000" dirty="0">
              <a:cs typeface="Arial"/>
            </a:endParaRPr>
          </a:p>
        </p:txBody>
      </p:sp>
      <p:sp>
        <p:nvSpPr>
          <p:cNvPr id="93" name="object 93"/>
          <p:cNvSpPr txBox="1"/>
          <p:nvPr/>
        </p:nvSpPr>
        <p:spPr>
          <a:xfrm>
            <a:off x="195501" y="2215525"/>
            <a:ext cx="1459661" cy="451405"/>
          </a:xfrm>
          <a:prstGeom prst="rect">
            <a:avLst/>
          </a:prstGeom>
        </p:spPr>
        <p:txBody>
          <a:bodyPr vert="horz" wrap="square" lIns="0" tIns="27939" rIns="0" bIns="0" rtlCol="0">
            <a:spAutoFit/>
          </a:bodyPr>
          <a:lstStyle/>
          <a:p>
            <a:pPr marL="12700" marR="5080" indent="-12700" algn="ctr">
              <a:lnSpc>
                <a:spcPts val="1100"/>
              </a:lnSpc>
              <a:spcBef>
                <a:spcPts val="219"/>
              </a:spcBef>
            </a:pPr>
            <a:r>
              <a:rPr lang="ru-RU" sz="1000" spc="110" dirty="0" smtClean="0">
                <a:solidFill>
                  <a:srgbClr val="231F20"/>
                </a:solidFill>
                <a:cs typeface="Arial"/>
              </a:rPr>
              <a:t>Обслуживание муниципального долга (млн. рублей)</a:t>
            </a:r>
            <a:endParaRPr sz="1000" dirty="0">
              <a:cs typeface="Arial"/>
            </a:endParaRPr>
          </a:p>
        </p:txBody>
      </p:sp>
      <p:sp>
        <p:nvSpPr>
          <p:cNvPr id="94" name="object 94"/>
          <p:cNvSpPr txBox="1"/>
          <p:nvPr/>
        </p:nvSpPr>
        <p:spPr>
          <a:xfrm>
            <a:off x="1963414" y="1743054"/>
            <a:ext cx="679450" cy="330200"/>
          </a:xfrm>
          <a:prstGeom prst="rect">
            <a:avLst/>
          </a:prstGeom>
        </p:spPr>
        <p:txBody>
          <a:bodyPr vert="horz" wrap="square" lIns="0" tIns="12065" rIns="0" bIns="0" rtlCol="0">
            <a:spAutoFit/>
          </a:bodyPr>
          <a:lstStyle/>
          <a:p>
            <a:pPr marL="12700">
              <a:lnSpc>
                <a:spcPct val="100000"/>
              </a:lnSpc>
              <a:spcBef>
                <a:spcPts val="95"/>
              </a:spcBef>
            </a:pPr>
            <a:r>
              <a:rPr lang="ru-RU" sz="2000" spc="165" dirty="0" smtClean="0">
                <a:solidFill>
                  <a:srgbClr val="FFFFFF"/>
                </a:solidFill>
                <a:latin typeface="Calibri"/>
                <a:cs typeface="Calibri"/>
              </a:rPr>
              <a:t>22,6</a:t>
            </a:r>
            <a:endParaRPr sz="2000" dirty="0">
              <a:latin typeface="Calibri"/>
              <a:cs typeface="Calibri"/>
            </a:endParaRPr>
          </a:p>
        </p:txBody>
      </p:sp>
      <p:sp>
        <p:nvSpPr>
          <p:cNvPr id="95" name="object 95"/>
          <p:cNvSpPr txBox="1"/>
          <p:nvPr/>
        </p:nvSpPr>
        <p:spPr>
          <a:xfrm>
            <a:off x="1668942" y="2214286"/>
            <a:ext cx="624840" cy="330200"/>
          </a:xfrm>
          <a:prstGeom prst="rect">
            <a:avLst/>
          </a:prstGeom>
        </p:spPr>
        <p:txBody>
          <a:bodyPr vert="horz" wrap="square" lIns="0" tIns="12065" rIns="0" bIns="0" rtlCol="0">
            <a:spAutoFit/>
          </a:bodyPr>
          <a:lstStyle/>
          <a:p>
            <a:pPr marL="12700">
              <a:lnSpc>
                <a:spcPct val="100000"/>
              </a:lnSpc>
              <a:spcBef>
                <a:spcPts val="95"/>
              </a:spcBef>
            </a:pPr>
            <a:r>
              <a:rPr lang="ru-RU" sz="2000" spc="50" dirty="0" smtClean="0">
                <a:solidFill>
                  <a:srgbClr val="FFFFFF"/>
                </a:solidFill>
                <a:latin typeface="Calibri"/>
                <a:cs typeface="Calibri"/>
              </a:rPr>
              <a:t>30,1</a:t>
            </a:r>
            <a:endParaRPr sz="2000" dirty="0">
              <a:latin typeface="Calibri"/>
              <a:cs typeface="Calibri"/>
            </a:endParaRPr>
          </a:p>
        </p:txBody>
      </p:sp>
      <p:sp>
        <p:nvSpPr>
          <p:cNvPr id="96" name="object 96"/>
          <p:cNvSpPr txBox="1"/>
          <p:nvPr/>
        </p:nvSpPr>
        <p:spPr>
          <a:xfrm>
            <a:off x="2567043" y="3000456"/>
            <a:ext cx="669052" cy="319959"/>
          </a:xfrm>
          <a:prstGeom prst="rect">
            <a:avLst/>
          </a:prstGeom>
        </p:spPr>
        <p:txBody>
          <a:bodyPr vert="horz" wrap="square" lIns="0" tIns="12065" rIns="0" bIns="0" rtlCol="0">
            <a:spAutoFit/>
          </a:bodyPr>
          <a:lstStyle/>
          <a:p>
            <a:pPr marL="12700">
              <a:lnSpc>
                <a:spcPct val="100000"/>
              </a:lnSpc>
              <a:spcBef>
                <a:spcPts val="95"/>
              </a:spcBef>
            </a:pPr>
            <a:r>
              <a:rPr lang="ru-RU" sz="2000" spc="90" dirty="0" smtClean="0">
                <a:solidFill>
                  <a:srgbClr val="FFFFFF"/>
                </a:solidFill>
                <a:latin typeface="Calibri"/>
                <a:cs typeface="Calibri"/>
              </a:rPr>
              <a:t>18,3</a:t>
            </a:r>
            <a:endParaRPr sz="2000" dirty="0">
              <a:latin typeface="Calibri"/>
              <a:cs typeface="Calibri"/>
            </a:endParaRPr>
          </a:p>
        </p:txBody>
      </p:sp>
      <p:sp>
        <p:nvSpPr>
          <p:cNvPr id="97" name="object 97"/>
          <p:cNvSpPr txBox="1"/>
          <p:nvPr/>
        </p:nvSpPr>
        <p:spPr>
          <a:xfrm>
            <a:off x="528309" y="2933727"/>
            <a:ext cx="1905192" cy="450380"/>
          </a:xfrm>
          <a:prstGeom prst="rect">
            <a:avLst/>
          </a:prstGeom>
        </p:spPr>
        <p:txBody>
          <a:bodyPr vert="horz" wrap="square" lIns="0" tIns="25400" rIns="0" bIns="0" rtlCol="0">
            <a:spAutoFit/>
          </a:bodyPr>
          <a:lstStyle/>
          <a:p>
            <a:pPr marL="12700" marR="5080" indent="-12700" algn="r">
              <a:lnSpc>
                <a:spcPct val="91600"/>
              </a:lnSpc>
              <a:spcBef>
                <a:spcPts val="200"/>
              </a:spcBef>
            </a:pPr>
            <a:r>
              <a:rPr lang="ru-RU" sz="1000" spc="75" dirty="0" smtClean="0">
                <a:solidFill>
                  <a:srgbClr val="231F20"/>
                </a:solidFill>
                <a:cs typeface="Arial"/>
              </a:rPr>
              <a:t>Национальная безопасность и правоохранительная деятельность (млн. рублей)</a:t>
            </a:r>
            <a:endParaRPr sz="1000" dirty="0">
              <a:cs typeface="Arial"/>
            </a:endParaRPr>
          </a:p>
        </p:txBody>
      </p:sp>
      <p:sp>
        <p:nvSpPr>
          <p:cNvPr id="98" name="object 98"/>
          <p:cNvSpPr txBox="1"/>
          <p:nvPr/>
        </p:nvSpPr>
        <p:spPr>
          <a:xfrm>
            <a:off x="4883373" y="3166854"/>
            <a:ext cx="852169" cy="330200"/>
          </a:xfrm>
          <a:prstGeom prst="rect">
            <a:avLst/>
          </a:prstGeom>
        </p:spPr>
        <p:txBody>
          <a:bodyPr vert="horz" wrap="square" lIns="0" tIns="12065" rIns="0" bIns="0" rtlCol="0">
            <a:spAutoFit/>
          </a:bodyPr>
          <a:lstStyle/>
          <a:p>
            <a:pPr marL="12700">
              <a:lnSpc>
                <a:spcPct val="100000"/>
              </a:lnSpc>
              <a:spcBef>
                <a:spcPts val="95"/>
              </a:spcBef>
            </a:pPr>
            <a:r>
              <a:rPr lang="ru-RU" sz="2000" spc="155" dirty="0" smtClean="0">
                <a:solidFill>
                  <a:srgbClr val="FFFFFF"/>
                </a:solidFill>
                <a:latin typeface="Calibri"/>
                <a:cs typeface="Calibri"/>
              </a:rPr>
              <a:t>561,7</a:t>
            </a:r>
            <a:endParaRPr sz="2000" dirty="0">
              <a:latin typeface="Calibri"/>
              <a:cs typeface="Calibri"/>
            </a:endParaRPr>
          </a:p>
        </p:txBody>
      </p:sp>
      <p:sp>
        <p:nvSpPr>
          <p:cNvPr id="99" name="object 99"/>
          <p:cNvSpPr txBox="1"/>
          <p:nvPr/>
        </p:nvSpPr>
        <p:spPr>
          <a:xfrm>
            <a:off x="2275894" y="1257414"/>
            <a:ext cx="3479165" cy="330200"/>
          </a:xfrm>
          <a:prstGeom prst="rect">
            <a:avLst/>
          </a:prstGeom>
        </p:spPr>
        <p:txBody>
          <a:bodyPr vert="horz" wrap="square" lIns="0" tIns="12065" rIns="0" bIns="0" rtlCol="0">
            <a:spAutoFit/>
          </a:bodyPr>
          <a:lstStyle/>
          <a:p>
            <a:pPr marL="12700">
              <a:lnSpc>
                <a:spcPct val="100000"/>
              </a:lnSpc>
              <a:spcBef>
                <a:spcPts val="95"/>
              </a:spcBef>
              <a:tabLst>
                <a:tab pos="2795905" algn="l"/>
              </a:tabLst>
            </a:pPr>
            <a:r>
              <a:rPr lang="ru-RU" sz="2000" spc="85" dirty="0" smtClean="0">
                <a:solidFill>
                  <a:srgbClr val="FFFFFF"/>
                </a:solidFill>
                <a:latin typeface="Calibri"/>
                <a:cs typeface="Calibri"/>
              </a:rPr>
              <a:t>186,8</a:t>
            </a:r>
            <a:r>
              <a:rPr sz="2000" spc="85" dirty="0">
                <a:solidFill>
                  <a:srgbClr val="FFFFFF"/>
                </a:solidFill>
                <a:latin typeface="Calibri"/>
                <a:cs typeface="Calibri"/>
              </a:rPr>
              <a:t>	</a:t>
            </a:r>
            <a:r>
              <a:rPr lang="ru-RU" sz="3000" spc="202" baseline="1388" dirty="0" smtClean="0">
                <a:solidFill>
                  <a:srgbClr val="FFFFFF"/>
                </a:solidFill>
                <a:latin typeface="Calibri"/>
                <a:cs typeface="Calibri"/>
              </a:rPr>
              <a:t>251,3</a:t>
            </a:r>
            <a:endParaRPr sz="3000" baseline="1388" dirty="0">
              <a:latin typeface="Calibri"/>
              <a:cs typeface="Calibri"/>
            </a:endParaRPr>
          </a:p>
        </p:txBody>
      </p:sp>
      <p:sp>
        <p:nvSpPr>
          <p:cNvPr id="100" name="object 100"/>
          <p:cNvSpPr txBox="1"/>
          <p:nvPr/>
        </p:nvSpPr>
        <p:spPr>
          <a:xfrm>
            <a:off x="4991468" y="2059074"/>
            <a:ext cx="1122591" cy="962443"/>
          </a:xfrm>
          <a:prstGeom prst="rect">
            <a:avLst/>
          </a:prstGeom>
        </p:spPr>
        <p:txBody>
          <a:bodyPr vert="horz" wrap="square" lIns="0" tIns="178435" rIns="0" bIns="0" rtlCol="0">
            <a:spAutoFit/>
          </a:bodyPr>
          <a:lstStyle/>
          <a:p>
            <a:pPr marL="202565">
              <a:lnSpc>
                <a:spcPct val="100000"/>
              </a:lnSpc>
              <a:spcBef>
                <a:spcPts val="1405"/>
              </a:spcBef>
            </a:pPr>
            <a:r>
              <a:rPr lang="ru-RU" sz="2000" spc="85" dirty="0" smtClean="0">
                <a:solidFill>
                  <a:srgbClr val="FFFFFF"/>
                </a:solidFill>
                <a:latin typeface="Calibri"/>
                <a:cs typeface="Calibri"/>
              </a:rPr>
              <a:t>1081,0</a:t>
            </a:r>
            <a:endParaRPr sz="2000" dirty="0">
              <a:latin typeface="Calibri"/>
              <a:cs typeface="Calibri"/>
            </a:endParaRPr>
          </a:p>
          <a:p>
            <a:pPr marL="12700">
              <a:lnSpc>
                <a:spcPct val="100000"/>
              </a:lnSpc>
              <a:spcBef>
                <a:spcPts val="1305"/>
              </a:spcBef>
            </a:pPr>
            <a:r>
              <a:rPr lang="ru-RU" sz="2000" spc="120" dirty="0" smtClean="0">
                <a:solidFill>
                  <a:srgbClr val="FFFFFF"/>
                </a:solidFill>
                <a:latin typeface="Calibri"/>
                <a:cs typeface="Calibri"/>
              </a:rPr>
              <a:t>   58,2</a:t>
            </a:r>
            <a:endParaRPr sz="2000" dirty="0">
              <a:latin typeface="Calibri"/>
              <a:cs typeface="Calibri"/>
            </a:endParaRPr>
          </a:p>
        </p:txBody>
      </p:sp>
      <p:sp>
        <p:nvSpPr>
          <p:cNvPr id="101" name="object 101"/>
          <p:cNvSpPr txBox="1"/>
          <p:nvPr/>
        </p:nvSpPr>
        <p:spPr>
          <a:xfrm>
            <a:off x="4941709" y="1721466"/>
            <a:ext cx="750278" cy="319959"/>
          </a:xfrm>
          <a:prstGeom prst="rect">
            <a:avLst/>
          </a:prstGeom>
        </p:spPr>
        <p:txBody>
          <a:bodyPr vert="horz" wrap="square" lIns="0" tIns="12065" rIns="0" bIns="0" rtlCol="0">
            <a:spAutoFit/>
          </a:bodyPr>
          <a:lstStyle/>
          <a:p>
            <a:pPr marL="12700">
              <a:lnSpc>
                <a:spcPct val="100000"/>
              </a:lnSpc>
              <a:spcBef>
                <a:spcPts val="95"/>
              </a:spcBef>
            </a:pPr>
            <a:r>
              <a:rPr lang="ru-RU" sz="2000" spc="210" dirty="0" smtClean="0">
                <a:solidFill>
                  <a:srgbClr val="FFFFFF"/>
                </a:solidFill>
                <a:latin typeface="Calibri"/>
                <a:cs typeface="Calibri"/>
              </a:rPr>
              <a:t>989,5</a:t>
            </a:r>
            <a:endParaRPr sz="2000" dirty="0">
              <a:latin typeface="Calibri"/>
              <a:cs typeface="Calibri"/>
            </a:endParaRPr>
          </a:p>
        </p:txBody>
      </p:sp>
      <p:sp>
        <p:nvSpPr>
          <p:cNvPr id="102" name="object 102"/>
          <p:cNvSpPr txBox="1"/>
          <p:nvPr/>
        </p:nvSpPr>
        <p:spPr>
          <a:xfrm>
            <a:off x="5844932" y="3156928"/>
            <a:ext cx="1524764" cy="310340"/>
          </a:xfrm>
          <a:prstGeom prst="rect">
            <a:avLst/>
          </a:prstGeom>
        </p:spPr>
        <p:txBody>
          <a:bodyPr vert="horz" wrap="square" lIns="0" tIns="27939" rIns="0" bIns="0" rtlCol="0">
            <a:spAutoFit/>
          </a:bodyPr>
          <a:lstStyle/>
          <a:p>
            <a:pPr marL="12700" marR="5080" algn="ctr">
              <a:lnSpc>
                <a:spcPts val="1100"/>
              </a:lnSpc>
              <a:spcBef>
                <a:spcPts val="219"/>
              </a:spcBef>
            </a:pPr>
            <a:r>
              <a:rPr lang="ru-RU" sz="1000" spc="70" dirty="0" smtClean="0">
                <a:solidFill>
                  <a:srgbClr val="231F20"/>
                </a:solidFill>
                <a:latin typeface="Arial"/>
                <a:cs typeface="Arial"/>
              </a:rPr>
              <a:t>Социальная политика (млн. рублей)</a:t>
            </a:r>
            <a:endParaRPr sz="1000" dirty="0">
              <a:latin typeface="Arial"/>
              <a:cs typeface="Arial"/>
            </a:endParaRPr>
          </a:p>
        </p:txBody>
      </p:sp>
      <p:sp>
        <p:nvSpPr>
          <p:cNvPr id="103" name="object 103"/>
          <p:cNvSpPr txBox="1"/>
          <p:nvPr/>
        </p:nvSpPr>
        <p:spPr>
          <a:xfrm>
            <a:off x="5729377" y="1719443"/>
            <a:ext cx="1640320" cy="310340"/>
          </a:xfrm>
          <a:prstGeom prst="rect">
            <a:avLst/>
          </a:prstGeom>
        </p:spPr>
        <p:txBody>
          <a:bodyPr vert="horz" wrap="square" lIns="0" tIns="27939" rIns="0" bIns="0" rtlCol="0">
            <a:spAutoFit/>
          </a:bodyPr>
          <a:lstStyle/>
          <a:p>
            <a:pPr marL="12700" marR="5080" algn="ctr">
              <a:lnSpc>
                <a:spcPts val="1100"/>
              </a:lnSpc>
              <a:spcBef>
                <a:spcPts val="219"/>
              </a:spcBef>
            </a:pPr>
            <a:r>
              <a:rPr lang="ru-RU" sz="1000" spc="45" dirty="0" smtClean="0">
                <a:solidFill>
                  <a:srgbClr val="231F20"/>
                </a:solidFill>
                <a:latin typeface="Arial"/>
                <a:cs typeface="Arial"/>
              </a:rPr>
              <a:t>Национальная экономика (млн. рублей)</a:t>
            </a:r>
            <a:endParaRPr sz="1000" dirty="0">
              <a:latin typeface="Arial"/>
              <a:cs typeface="Arial"/>
            </a:endParaRPr>
          </a:p>
        </p:txBody>
      </p:sp>
      <p:sp>
        <p:nvSpPr>
          <p:cNvPr id="104" name="object 104"/>
          <p:cNvSpPr txBox="1"/>
          <p:nvPr/>
        </p:nvSpPr>
        <p:spPr>
          <a:xfrm>
            <a:off x="5894617" y="1177632"/>
            <a:ext cx="1015365" cy="334451"/>
          </a:xfrm>
          <a:prstGeom prst="rect">
            <a:avLst/>
          </a:prstGeom>
        </p:spPr>
        <p:txBody>
          <a:bodyPr vert="horz" wrap="square" lIns="0" tIns="25400" rIns="0" bIns="0" rtlCol="0">
            <a:spAutoFit/>
          </a:bodyPr>
          <a:lstStyle/>
          <a:p>
            <a:pPr marL="12700" marR="5080" algn="ctr">
              <a:lnSpc>
                <a:spcPct val="91500"/>
              </a:lnSpc>
              <a:spcBef>
                <a:spcPts val="200"/>
              </a:spcBef>
            </a:pPr>
            <a:r>
              <a:rPr lang="ru-RU" sz="1000" spc="-55" dirty="0" smtClean="0">
                <a:solidFill>
                  <a:srgbClr val="231F20"/>
                </a:solidFill>
                <a:cs typeface="Arial"/>
              </a:rPr>
              <a:t>ЖКХ </a:t>
            </a:r>
          </a:p>
          <a:p>
            <a:pPr marL="12700" marR="5080" algn="ctr">
              <a:lnSpc>
                <a:spcPct val="91500"/>
              </a:lnSpc>
              <a:spcBef>
                <a:spcPts val="200"/>
              </a:spcBef>
            </a:pPr>
            <a:r>
              <a:rPr lang="ru-RU" sz="1000" spc="-55" dirty="0" smtClean="0">
                <a:solidFill>
                  <a:srgbClr val="231F20"/>
                </a:solidFill>
                <a:cs typeface="Arial"/>
              </a:rPr>
              <a:t>(млн. рублей)</a:t>
            </a:r>
            <a:endParaRPr sz="1000" dirty="0">
              <a:cs typeface="Arial"/>
            </a:endParaRPr>
          </a:p>
        </p:txBody>
      </p:sp>
      <p:sp>
        <p:nvSpPr>
          <p:cNvPr id="105" name="object 105"/>
          <p:cNvSpPr txBox="1"/>
          <p:nvPr/>
        </p:nvSpPr>
        <p:spPr>
          <a:xfrm>
            <a:off x="6131855" y="2230627"/>
            <a:ext cx="1237841" cy="166712"/>
          </a:xfrm>
          <a:prstGeom prst="rect">
            <a:avLst/>
          </a:prstGeom>
        </p:spPr>
        <p:txBody>
          <a:bodyPr vert="horz" wrap="square" lIns="0" tIns="12700" rIns="0" bIns="0" rtlCol="0">
            <a:spAutoFit/>
          </a:bodyPr>
          <a:lstStyle/>
          <a:p>
            <a:pPr marL="12700">
              <a:lnSpc>
                <a:spcPts val="1150"/>
              </a:lnSpc>
              <a:spcBef>
                <a:spcPts val="100"/>
              </a:spcBef>
            </a:pPr>
            <a:r>
              <a:rPr lang="ru-RU" sz="1000" spc="-114" dirty="0" smtClean="0">
                <a:solidFill>
                  <a:srgbClr val="231F20"/>
                </a:solidFill>
                <a:cs typeface="Arial"/>
              </a:rPr>
              <a:t>Образование  (млн. рублей)</a:t>
            </a:r>
            <a:endParaRPr sz="1000" dirty="0">
              <a:cs typeface="Arial"/>
            </a:endParaRPr>
          </a:p>
        </p:txBody>
      </p:sp>
      <p:sp>
        <p:nvSpPr>
          <p:cNvPr id="106" name="object 106"/>
          <p:cNvSpPr/>
          <p:nvPr/>
        </p:nvSpPr>
        <p:spPr>
          <a:xfrm>
            <a:off x="7744" y="7846733"/>
            <a:ext cx="7548245" cy="2220515"/>
          </a:xfrm>
          <a:custGeom>
            <a:avLst/>
            <a:gdLst/>
            <a:ahLst/>
            <a:cxnLst/>
            <a:rect l="l" t="t" r="r" b="b"/>
            <a:pathLst>
              <a:path w="7548245" h="2164715">
                <a:moveTo>
                  <a:pt x="0" y="2164448"/>
                </a:moveTo>
                <a:lnTo>
                  <a:pt x="7547648" y="2164448"/>
                </a:lnTo>
                <a:lnTo>
                  <a:pt x="7547648" y="0"/>
                </a:lnTo>
                <a:lnTo>
                  <a:pt x="0" y="0"/>
                </a:lnTo>
                <a:lnTo>
                  <a:pt x="0" y="2164448"/>
                </a:lnTo>
                <a:close/>
              </a:path>
            </a:pathLst>
          </a:custGeom>
          <a:solidFill>
            <a:srgbClr val="00669B"/>
          </a:solidFill>
        </p:spPr>
        <p:txBody>
          <a:bodyPr wrap="square" lIns="0" tIns="0" rIns="0" bIns="0" rtlCol="0"/>
          <a:lstStyle/>
          <a:p>
            <a:endParaRPr/>
          </a:p>
        </p:txBody>
      </p:sp>
      <p:sp>
        <p:nvSpPr>
          <p:cNvPr id="107" name="object 107"/>
          <p:cNvSpPr/>
          <p:nvPr/>
        </p:nvSpPr>
        <p:spPr>
          <a:xfrm>
            <a:off x="391069" y="7846733"/>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1"/>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108" name="object 108"/>
          <p:cNvSpPr txBox="1"/>
          <p:nvPr/>
        </p:nvSpPr>
        <p:spPr>
          <a:xfrm>
            <a:off x="721775" y="7132339"/>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109" name="object 109"/>
          <p:cNvSpPr txBox="1"/>
          <p:nvPr/>
        </p:nvSpPr>
        <p:spPr>
          <a:xfrm>
            <a:off x="2369134" y="7973562"/>
            <a:ext cx="4465320" cy="381515"/>
          </a:xfrm>
          <a:prstGeom prst="rect">
            <a:avLst/>
          </a:prstGeom>
        </p:spPr>
        <p:txBody>
          <a:bodyPr vert="horz" wrap="square" lIns="0" tIns="12065" rIns="0" bIns="0" rtlCol="0">
            <a:spAutoFit/>
          </a:bodyPr>
          <a:lstStyle/>
          <a:p>
            <a:pPr marL="12700">
              <a:lnSpc>
                <a:spcPct val="100000"/>
              </a:lnSpc>
              <a:spcBef>
                <a:spcPts val="95"/>
              </a:spcBef>
            </a:pPr>
            <a:r>
              <a:rPr lang="ru-RU" sz="2400" dirty="0">
                <a:solidFill>
                  <a:schemeClr val="bg1"/>
                </a:solidFill>
              </a:rPr>
              <a:t>ИЗ БЮДЖЕТНОГО КОДЕКСА РФ</a:t>
            </a:r>
            <a:endParaRPr sz="2400" dirty="0">
              <a:solidFill>
                <a:schemeClr val="bg1"/>
              </a:solidFill>
              <a:latin typeface="Arial"/>
              <a:cs typeface="Arial"/>
            </a:endParaRPr>
          </a:p>
        </p:txBody>
      </p:sp>
      <p:sp>
        <p:nvSpPr>
          <p:cNvPr id="110" name="object 110"/>
          <p:cNvSpPr/>
          <p:nvPr/>
        </p:nvSpPr>
        <p:spPr>
          <a:xfrm>
            <a:off x="728218" y="8411324"/>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0" y="163977"/>
                </a:lnTo>
                <a:lnTo>
                  <a:pt x="272770" y="136702"/>
                </a:lnTo>
                <a:lnTo>
                  <a:pt x="270280"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111" name="object 111"/>
          <p:cNvSpPr/>
          <p:nvPr/>
        </p:nvSpPr>
        <p:spPr>
          <a:xfrm>
            <a:off x="724420" y="8518525"/>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13" name="object 113"/>
          <p:cNvSpPr txBox="1"/>
          <p:nvPr/>
        </p:nvSpPr>
        <p:spPr>
          <a:xfrm>
            <a:off x="1062259" y="8386108"/>
            <a:ext cx="2071040" cy="1742785"/>
          </a:xfrm>
          <a:prstGeom prst="rect">
            <a:avLst/>
          </a:prstGeom>
        </p:spPr>
        <p:txBody>
          <a:bodyPr vert="horz" wrap="square" lIns="0" tIns="19050" rIns="0" bIns="0" rtlCol="0">
            <a:spAutoFit/>
          </a:bodyPr>
          <a:lstStyle/>
          <a:p>
            <a:r>
              <a:rPr lang="ru-RU" sz="1400" dirty="0" smtClean="0">
                <a:solidFill>
                  <a:schemeClr val="bg1"/>
                </a:solidFill>
              </a:rPr>
              <a:t>ОБЕСПЕЧЕНИЕ ОБЪЕМА ДОЛГОВЫХ ОБЯЗАТЕЛЬСТВ, НЕ ВЫШЕ 50% ОТ</a:t>
            </a:r>
          </a:p>
          <a:p>
            <a:r>
              <a:rPr lang="ru-RU" sz="1400" dirty="0" smtClean="0">
                <a:solidFill>
                  <a:schemeClr val="bg1"/>
                </a:solidFill>
              </a:rPr>
              <a:t>ОБЪЕМА ДОХОДОВ</a:t>
            </a:r>
          </a:p>
          <a:p>
            <a:r>
              <a:rPr lang="ru-RU" sz="1400" dirty="0" smtClean="0">
                <a:solidFill>
                  <a:schemeClr val="bg1"/>
                </a:solidFill>
              </a:rPr>
              <a:t>БЮДЖЕТА ГОРОДА,</a:t>
            </a:r>
          </a:p>
          <a:p>
            <a:r>
              <a:rPr lang="ru-RU" sz="1400" dirty="0" smtClean="0">
                <a:solidFill>
                  <a:schemeClr val="bg1"/>
                </a:solidFill>
              </a:rPr>
              <a:t>БЕЗ УЧЕТА ОБЪЕМА БЕЗВОЗМЕЗДНЫХ</a:t>
            </a:r>
          </a:p>
          <a:p>
            <a:r>
              <a:rPr lang="ru-RU" sz="1400" dirty="0" smtClean="0">
                <a:solidFill>
                  <a:schemeClr val="bg1"/>
                </a:solidFill>
              </a:rPr>
              <a:t>ПОСТУПЛЕНИЙ</a:t>
            </a:r>
            <a:endParaRPr lang="ru-RU" sz="1400" dirty="0">
              <a:solidFill>
                <a:schemeClr val="bg1"/>
              </a:solidFill>
              <a:latin typeface="Times New Roman"/>
              <a:cs typeface="Times New Roman"/>
            </a:endParaRPr>
          </a:p>
        </p:txBody>
      </p:sp>
      <p:sp>
        <p:nvSpPr>
          <p:cNvPr id="114" name="object 114"/>
          <p:cNvSpPr/>
          <p:nvPr/>
        </p:nvSpPr>
        <p:spPr>
          <a:xfrm>
            <a:off x="3824706" y="8608580"/>
            <a:ext cx="2523490" cy="0"/>
          </a:xfrm>
          <a:custGeom>
            <a:avLst/>
            <a:gdLst/>
            <a:ahLst/>
            <a:cxnLst/>
            <a:rect l="l" t="t" r="r" b="b"/>
            <a:pathLst>
              <a:path w="2523490">
                <a:moveTo>
                  <a:pt x="2522880" y="0"/>
                </a:moveTo>
                <a:lnTo>
                  <a:pt x="0" y="0"/>
                </a:lnTo>
              </a:path>
            </a:pathLst>
          </a:custGeom>
          <a:ln w="6972">
            <a:solidFill>
              <a:srgbClr val="ED1C24"/>
            </a:solidFill>
          </a:ln>
        </p:spPr>
        <p:txBody>
          <a:bodyPr wrap="square" lIns="0" tIns="0" rIns="0" bIns="0" rtlCol="0"/>
          <a:lstStyle/>
          <a:p>
            <a:endParaRPr/>
          </a:p>
        </p:txBody>
      </p:sp>
      <p:sp>
        <p:nvSpPr>
          <p:cNvPr id="115" name="object 115"/>
          <p:cNvSpPr txBox="1"/>
          <p:nvPr/>
        </p:nvSpPr>
        <p:spPr>
          <a:xfrm>
            <a:off x="3807536" y="8407301"/>
            <a:ext cx="3713340" cy="2028119"/>
          </a:xfrm>
          <a:prstGeom prst="rect">
            <a:avLst/>
          </a:prstGeom>
        </p:spPr>
        <p:txBody>
          <a:bodyPr vert="horz" wrap="square" lIns="0" tIns="12065" rIns="0" bIns="0" rtlCol="0">
            <a:spAutoFit/>
          </a:bodyPr>
          <a:lstStyle/>
          <a:p>
            <a:pPr algn="just"/>
            <a:r>
              <a:rPr lang="ru-RU" sz="1200" b="1" dirty="0">
                <a:solidFill>
                  <a:srgbClr val="FF0000"/>
                </a:solidFill>
              </a:rPr>
              <a:t>В соответствии со статьей 107 БК РФ</a:t>
            </a:r>
          </a:p>
          <a:p>
            <a:pPr algn="just"/>
            <a:r>
              <a:rPr lang="ru-RU" sz="1200" b="1" dirty="0" smtClean="0">
                <a:solidFill>
                  <a:srgbClr val="FF0000"/>
                </a:solidFill>
              </a:rPr>
              <a:t>городом Невинномысск выполняется </a:t>
            </a:r>
            <a:r>
              <a:rPr lang="ru-RU" sz="1200" b="1" dirty="0">
                <a:solidFill>
                  <a:srgbClr val="FF0000"/>
                </a:solidFill>
              </a:rPr>
              <a:t>статья</a:t>
            </a:r>
          </a:p>
          <a:p>
            <a:pPr algn="just"/>
            <a:r>
              <a:rPr lang="ru-RU" sz="1200" b="1" dirty="0">
                <a:solidFill>
                  <a:srgbClr val="FF0000"/>
                </a:solidFill>
              </a:rPr>
              <a:t>бюджетного </a:t>
            </a:r>
            <a:r>
              <a:rPr lang="ru-RU" sz="1200" b="1" dirty="0" smtClean="0">
                <a:solidFill>
                  <a:srgbClr val="FF0000"/>
                </a:solidFill>
              </a:rPr>
              <a:t>кодекса</a:t>
            </a:r>
          </a:p>
          <a:p>
            <a:endParaRPr lang="ru-RU" sz="1100" dirty="0"/>
          </a:p>
          <a:p>
            <a:pPr algn="just"/>
            <a:r>
              <a:rPr lang="ru-RU" sz="1200" b="1" dirty="0">
                <a:solidFill>
                  <a:srgbClr val="FF0000"/>
                </a:solidFill>
              </a:rPr>
              <a:t>По данному показателю, можно сделать вывод,</a:t>
            </a:r>
          </a:p>
          <a:p>
            <a:pPr algn="just"/>
            <a:r>
              <a:rPr lang="ru-RU" sz="1200" b="1" dirty="0">
                <a:solidFill>
                  <a:srgbClr val="FF0000"/>
                </a:solidFill>
              </a:rPr>
              <a:t>что объем муниципального долга города</a:t>
            </a:r>
          </a:p>
          <a:p>
            <a:pPr algn="just"/>
            <a:r>
              <a:rPr lang="ru-RU" sz="1200" b="1" dirty="0" smtClean="0">
                <a:solidFill>
                  <a:srgbClr val="FF0000"/>
                </a:solidFill>
              </a:rPr>
              <a:t>Невинномысска </a:t>
            </a:r>
            <a:r>
              <a:rPr lang="ru-RU" sz="1200" b="1" dirty="0">
                <a:solidFill>
                  <a:srgbClr val="FF0000"/>
                </a:solidFill>
              </a:rPr>
              <a:t>к объему доходов без учета</a:t>
            </a:r>
          </a:p>
          <a:p>
            <a:pPr algn="just"/>
            <a:r>
              <a:rPr lang="ru-RU" sz="1200" b="1" dirty="0">
                <a:solidFill>
                  <a:srgbClr val="FF0000"/>
                </a:solidFill>
              </a:rPr>
              <a:t>безвозмездных поступлений в </a:t>
            </a:r>
            <a:r>
              <a:rPr lang="ru-RU" sz="1200" b="1" dirty="0" smtClean="0">
                <a:solidFill>
                  <a:srgbClr val="FF0000"/>
                </a:solidFill>
              </a:rPr>
              <a:t>2018 </a:t>
            </a:r>
            <a:r>
              <a:rPr lang="ru-RU" sz="1200" b="1" dirty="0">
                <a:solidFill>
                  <a:srgbClr val="FF0000"/>
                </a:solidFill>
              </a:rPr>
              <a:t>году</a:t>
            </a:r>
          </a:p>
          <a:p>
            <a:pPr algn="just"/>
            <a:r>
              <a:rPr lang="ru-RU" sz="1200" b="1" dirty="0">
                <a:solidFill>
                  <a:srgbClr val="FF0000"/>
                </a:solidFill>
              </a:rPr>
              <a:t>составляет </a:t>
            </a:r>
            <a:r>
              <a:rPr lang="ru-RU" sz="1200" b="1" dirty="0" smtClean="0">
                <a:solidFill>
                  <a:srgbClr val="FF0000"/>
                </a:solidFill>
              </a:rPr>
              <a:t>37%, </a:t>
            </a:r>
            <a:r>
              <a:rPr lang="ru-RU" sz="1200" b="1" dirty="0">
                <a:solidFill>
                  <a:srgbClr val="FF0000"/>
                </a:solidFill>
              </a:rPr>
              <a:t>в течении</a:t>
            </a:r>
          </a:p>
          <a:p>
            <a:pPr algn="just"/>
            <a:r>
              <a:rPr lang="ru-RU" sz="1200" b="1" dirty="0" smtClean="0">
                <a:solidFill>
                  <a:srgbClr val="FF0000"/>
                </a:solidFill>
              </a:rPr>
              <a:t>2019 </a:t>
            </a:r>
            <a:r>
              <a:rPr lang="ru-RU" sz="1200" b="1" dirty="0">
                <a:solidFill>
                  <a:srgbClr val="FF0000"/>
                </a:solidFill>
              </a:rPr>
              <a:t>и планового периода </a:t>
            </a:r>
            <a:r>
              <a:rPr lang="ru-RU" sz="1200" b="1" dirty="0" smtClean="0">
                <a:solidFill>
                  <a:srgbClr val="FF0000"/>
                </a:solidFill>
              </a:rPr>
              <a:t>2020-2021 </a:t>
            </a:r>
            <a:r>
              <a:rPr lang="ru-RU" sz="1200" b="1" dirty="0">
                <a:solidFill>
                  <a:srgbClr val="FF0000"/>
                </a:solidFill>
              </a:rPr>
              <a:t>годов,</a:t>
            </a:r>
          </a:p>
          <a:p>
            <a:pPr algn="just"/>
            <a:r>
              <a:rPr lang="ru-RU" sz="1200" b="1" dirty="0" smtClean="0">
                <a:solidFill>
                  <a:srgbClr val="FF0000"/>
                </a:solidFill>
              </a:rPr>
              <a:t>данный показатель </a:t>
            </a:r>
            <a:r>
              <a:rPr lang="ru-RU" sz="1200" b="1" dirty="0">
                <a:solidFill>
                  <a:srgbClr val="FF0000"/>
                </a:solidFill>
              </a:rPr>
              <a:t>планируется </a:t>
            </a:r>
            <a:r>
              <a:rPr lang="ru-RU" sz="1200" b="1" dirty="0" smtClean="0">
                <a:solidFill>
                  <a:srgbClr val="FF0000"/>
                </a:solidFill>
              </a:rPr>
              <a:t>снизить</a:t>
            </a:r>
            <a:r>
              <a:rPr lang="ru-RU" sz="1200" b="1" dirty="0">
                <a:solidFill>
                  <a:srgbClr val="FF0000"/>
                </a:solidFill>
                <a:cs typeface="Arial"/>
              </a:rPr>
              <a:t> </a:t>
            </a:r>
            <a:r>
              <a:rPr lang="ru-RU" sz="1200" b="1" dirty="0" smtClean="0">
                <a:solidFill>
                  <a:srgbClr val="FF0000"/>
                </a:solidFill>
                <a:cs typeface="Arial"/>
              </a:rPr>
              <a:t>до 35%</a:t>
            </a:r>
            <a:endParaRPr lang="ru-RU" sz="1200" b="1" dirty="0">
              <a:solidFill>
                <a:srgbClr val="FF0000"/>
              </a:solidFill>
            </a:endParaRPr>
          </a:p>
        </p:txBody>
      </p:sp>
      <p:sp>
        <p:nvSpPr>
          <p:cNvPr id="116" name="object 116"/>
          <p:cNvSpPr/>
          <p:nvPr/>
        </p:nvSpPr>
        <p:spPr>
          <a:xfrm>
            <a:off x="3824706" y="8775979"/>
            <a:ext cx="2790825" cy="0"/>
          </a:xfrm>
          <a:custGeom>
            <a:avLst/>
            <a:gdLst/>
            <a:ahLst/>
            <a:cxnLst/>
            <a:rect l="l" t="t" r="r" b="b"/>
            <a:pathLst>
              <a:path w="2790825">
                <a:moveTo>
                  <a:pt x="2790723" y="0"/>
                </a:moveTo>
                <a:lnTo>
                  <a:pt x="0" y="0"/>
                </a:lnTo>
              </a:path>
            </a:pathLst>
          </a:custGeom>
          <a:ln w="6972">
            <a:solidFill>
              <a:srgbClr val="ED1C24"/>
            </a:solidFill>
          </a:ln>
        </p:spPr>
        <p:txBody>
          <a:bodyPr wrap="square" lIns="0" tIns="0" rIns="0" bIns="0" rtlCol="0"/>
          <a:lstStyle/>
          <a:p>
            <a:endParaRPr/>
          </a:p>
        </p:txBody>
      </p:sp>
      <p:sp>
        <p:nvSpPr>
          <p:cNvPr id="118" name="object 118"/>
          <p:cNvSpPr/>
          <p:nvPr/>
        </p:nvSpPr>
        <p:spPr>
          <a:xfrm>
            <a:off x="3824706" y="8943378"/>
            <a:ext cx="1456690" cy="0"/>
          </a:xfrm>
          <a:custGeom>
            <a:avLst/>
            <a:gdLst/>
            <a:ahLst/>
            <a:cxnLst/>
            <a:rect l="l" t="t" r="r" b="b"/>
            <a:pathLst>
              <a:path w="1456689">
                <a:moveTo>
                  <a:pt x="1456563" y="0"/>
                </a:moveTo>
                <a:lnTo>
                  <a:pt x="0" y="0"/>
                </a:lnTo>
              </a:path>
            </a:pathLst>
          </a:custGeom>
          <a:ln w="6972">
            <a:solidFill>
              <a:srgbClr val="ED1C24"/>
            </a:solidFill>
          </a:ln>
        </p:spPr>
        <p:txBody>
          <a:bodyPr wrap="square" lIns="0" tIns="0" rIns="0" bIns="0" rtlCol="0"/>
          <a:lstStyle/>
          <a:p>
            <a:endParaRPr/>
          </a:p>
        </p:txBody>
      </p:sp>
      <p:sp>
        <p:nvSpPr>
          <p:cNvPr id="120" name="object 120"/>
          <p:cNvSpPr txBox="1"/>
          <p:nvPr/>
        </p:nvSpPr>
        <p:spPr>
          <a:xfrm>
            <a:off x="3840343" y="10475629"/>
            <a:ext cx="3077845" cy="166071"/>
          </a:xfrm>
          <a:prstGeom prst="rect">
            <a:avLst/>
          </a:prstGeom>
        </p:spPr>
        <p:txBody>
          <a:bodyPr vert="horz" wrap="square" lIns="0" tIns="12065" rIns="0" bIns="0" rtlCol="0">
            <a:spAutoFit/>
          </a:bodyPr>
          <a:lstStyle/>
          <a:p>
            <a:pPr marL="2990850">
              <a:lnSpc>
                <a:spcPct val="100000"/>
              </a:lnSpc>
              <a:spcBef>
                <a:spcPts val="135"/>
              </a:spcBef>
            </a:pPr>
            <a:r>
              <a:rPr sz="1000" spc="-35" dirty="0" smtClean="0">
                <a:solidFill>
                  <a:srgbClr val="231F20"/>
                </a:solidFill>
                <a:latin typeface="Arial"/>
                <a:cs typeface="Arial"/>
              </a:rPr>
              <a:t>9</a:t>
            </a:r>
            <a:endParaRPr sz="1000" dirty="0">
              <a:latin typeface="Arial"/>
              <a:cs typeface="Arial"/>
            </a:endParaRPr>
          </a:p>
        </p:txBody>
      </p:sp>
      <p:sp>
        <p:nvSpPr>
          <p:cNvPr id="121" name="object 121"/>
          <p:cNvSpPr/>
          <p:nvPr/>
        </p:nvSpPr>
        <p:spPr>
          <a:xfrm>
            <a:off x="2978134" y="8955256"/>
            <a:ext cx="747395" cy="748030"/>
          </a:xfrm>
          <a:custGeom>
            <a:avLst/>
            <a:gdLst/>
            <a:ahLst/>
            <a:cxnLst/>
            <a:rect l="l" t="t" r="r" b="b"/>
            <a:pathLst>
              <a:path w="747395" h="748029">
                <a:moveTo>
                  <a:pt x="373646" y="0"/>
                </a:moveTo>
                <a:lnTo>
                  <a:pt x="323313" y="3041"/>
                </a:lnTo>
                <a:lnTo>
                  <a:pt x="275500" y="12167"/>
                </a:lnTo>
                <a:lnTo>
                  <a:pt x="230206" y="27378"/>
                </a:lnTo>
                <a:lnTo>
                  <a:pt x="187431" y="48673"/>
                </a:lnTo>
                <a:lnTo>
                  <a:pt x="147175" y="76055"/>
                </a:lnTo>
                <a:lnTo>
                  <a:pt x="109435" y="109524"/>
                </a:lnTo>
                <a:lnTo>
                  <a:pt x="76000" y="147292"/>
                </a:lnTo>
                <a:lnTo>
                  <a:pt x="48641" y="187582"/>
                </a:lnTo>
                <a:lnTo>
                  <a:pt x="27362" y="230393"/>
                </a:lnTo>
                <a:lnTo>
                  <a:pt x="12161" y="275726"/>
                </a:lnTo>
                <a:lnTo>
                  <a:pt x="3040" y="323579"/>
                </a:lnTo>
                <a:lnTo>
                  <a:pt x="0" y="373951"/>
                </a:lnTo>
                <a:lnTo>
                  <a:pt x="3040" y="424323"/>
                </a:lnTo>
                <a:lnTo>
                  <a:pt x="12161" y="472176"/>
                </a:lnTo>
                <a:lnTo>
                  <a:pt x="27362" y="517509"/>
                </a:lnTo>
                <a:lnTo>
                  <a:pt x="48641" y="560320"/>
                </a:lnTo>
                <a:lnTo>
                  <a:pt x="76000" y="600610"/>
                </a:lnTo>
                <a:lnTo>
                  <a:pt x="109435" y="638378"/>
                </a:lnTo>
                <a:lnTo>
                  <a:pt x="147175" y="671847"/>
                </a:lnTo>
                <a:lnTo>
                  <a:pt x="187431" y="699232"/>
                </a:lnTo>
                <a:lnTo>
                  <a:pt x="230206" y="720531"/>
                </a:lnTo>
                <a:lnTo>
                  <a:pt x="275500" y="735744"/>
                </a:lnTo>
                <a:lnTo>
                  <a:pt x="323313" y="744872"/>
                </a:lnTo>
                <a:lnTo>
                  <a:pt x="373646" y="747915"/>
                </a:lnTo>
                <a:lnTo>
                  <a:pt x="423974" y="744872"/>
                </a:lnTo>
                <a:lnTo>
                  <a:pt x="471784" y="735744"/>
                </a:lnTo>
                <a:lnTo>
                  <a:pt x="517075" y="720531"/>
                </a:lnTo>
                <a:lnTo>
                  <a:pt x="559849" y="699232"/>
                </a:lnTo>
                <a:lnTo>
                  <a:pt x="600105" y="671847"/>
                </a:lnTo>
                <a:lnTo>
                  <a:pt x="637844" y="638378"/>
                </a:lnTo>
                <a:lnTo>
                  <a:pt x="671285" y="600610"/>
                </a:lnTo>
                <a:lnTo>
                  <a:pt x="698644" y="560320"/>
                </a:lnTo>
                <a:lnTo>
                  <a:pt x="719923" y="517509"/>
                </a:lnTo>
                <a:lnTo>
                  <a:pt x="735122" y="472176"/>
                </a:lnTo>
                <a:lnTo>
                  <a:pt x="744241" y="424323"/>
                </a:lnTo>
                <a:lnTo>
                  <a:pt x="747280" y="373951"/>
                </a:lnTo>
                <a:lnTo>
                  <a:pt x="744241" y="323579"/>
                </a:lnTo>
                <a:lnTo>
                  <a:pt x="735122" y="275726"/>
                </a:lnTo>
                <a:lnTo>
                  <a:pt x="719923" y="230393"/>
                </a:lnTo>
                <a:lnTo>
                  <a:pt x="698644" y="187582"/>
                </a:lnTo>
                <a:lnTo>
                  <a:pt x="671285" y="147292"/>
                </a:lnTo>
                <a:lnTo>
                  <a:pt x="637844" y="109524"/>
                </a:lnTo>
                <a:lnTo>
                  <a:pt x="600105" y="76055"/>
                </a:lnTo>
                <a:lnTo>
                  <a:pt x="559849" y="48673"/>
                </a:lnTo>
                <a:lnTo>
                  <a:pt x="517075" y="27378"/>
                </a:lnTo>
                <a:lnTo>
                  <a:pt x="471784" y="12167"/>
                </a:lnTo>
                <a:lnTo>
                  <a:pt x="423974" y="3041"/>
                </a:lnTo>
                <a:lnTo>
                  <a:pt x="373646" y="0"/>
                </a:lnTo>
                <a:close/>
              </a:path>
            </a:pathLst>
          </a:custGeom>
          <a:solidFill>
            <a:srgbClr val="ED1C24"/>
          </a:solidFill>
        </p:spPr>
        <p:txBody>
          <a:bodyPr wrap="square" lIns="0" tIns="0" rIns="0" bIns="0" rtlCol="0"/>
          <a:lstStyle/>
          <a:p>
            <a:endParaRPr/>
          </a:p>
        </p:txBody>
      </p:sp>
      <p:sp>
        <p:nvSpPr>
          <p:cNvPr id="122" name="object 122"/>
          <p:cNvSpPr txBox="1"/>
          <p:nvPr/>
        </p:nvSpPr>
        <p:spPr>
          <a:xfrm>
            <a:off x="3215306" y="8733718"/>
            <a:ext cx="273050" cy="1061085"/>
          </a:xfrm>
          <a:prstGeom prst="rect">
            <a:avLst/>
          </a:prstGeom>
        </p:spPr>
        <p:txBody>
          <a:bodyPr vert="horz" wrap="square" lIns="0" tIns="11430" rIns="0" bIns="0" rtlCol="0">
            <a:spAutoFit/>
          </a:bodyPr>
          <a:lstStyle/>
          <a:p>
            <a:pPr marL="12700">
              <a:lnSpc>
                <a:spcPct val="100000"/>
              </a:lnSpc>
              <a:spcBef>
                <a:spcPts val="90"/>
              </a:spcBef>
            </a:pPr>
            <a:r>
              <a:rPr sz="6800" spc="60" dirty="0">
                <a:solidFill>
                  <a:srgbClr val="FFFFFF"/>
                </a:solidFill>
                <a:latin typeface="Arial"/>
                <a:cs typeface="Arial"/>
              </a:rPr>
              <a:t>!</a:t>
            </a:r>
            <a:endParaRPr sz="6800" dirty="0">
              <a:latin typeface="Arial"/>
              <a:cs typeface="Arial"/>
            </a:endParaRPr>
          </a:p>
        </p:txBody>
      </p:sp>
      <p:sp>
        <p:nvSpPr>
          <p:cNvPr id="123" name="object 123"/>
          <p:cNvSpPr txBox="1"/>
          <p:nvPr/>
        </p:nvSpPr>
        <p:spPr>
          <a:xfrm>
            <a:off x="888093" y="4853802"/>
            <a:ext cx="6001765" cy="794448"/>
          </a:xfrm>
          <a:prstGeom prst="rect">
            <a:avLst/>
          </a:prstGeom>
        </p:spPr>
        <p:txBody>
          <a:bodyPr vert="horz" wrap="square" lIns="0" tIns="12065" rIns="0" bIns="0" rtlCol="0">
            <a:spAutoFit/>
          </a:bodyPr>
          <a:lstStyle/>
          <a:p>
            <a:pPr marL="12700">
              <a:lnSpc>
                <a:spcPct val="100000"/>
              </a:lnSpc>
              <a:spcBef>
                <a:spcPts val="95"/>
              </a:spcBef>
            </a:pPr>
            <a:r>
              <a:rPr lang="ru-RU" sz="1600" b="1" dirty="0">
                <a:solidFill>
                  <a:schemeClr val="bg1"/>
                </a:solidFill>
              </a:rPr>
              <a:t>Объемы, обслуживание, </a:t>
            </a:r>
            <a:r>
              <a:rPr lang="ru-RU" sz="1600" b="1" dirty="0" smtClean="0">
                <a:solidFill>
                  <a:schemeClr val="bg1"/>
                </a:solidFill>
              </a:rPr>
              <a:t>снижение</a:t>
            </a:r>
          </a:p>
          <a:p>
            <a:pPr marL="12700">
              <a:lnSpc>
                <a:spcPct val="100000"/>
              </a:lnSpc>
              <a:spcBef>
                <a:spcPts val="95"/>
              </a:spcBef>
            </a:pPr>
            <a:endParaRPr lang="ru-RU" sz="1600" spc="229" dirty="0">
              <a:solidFill>
                <a:srgbClr val="231F20"/>
              </a:solidFill>
              <a:latin typeface="Arial"/>
              <a:cs typeface="Arial"/>
            </a:endParaRPr>
          </a:p>
          <a:p>
            <a:r>
              <a:rPr lang="ru-RU" b="1" dirty="0"/>
              <a:t>Муниципальный долг </a:t>
            </a:r>
            <a:r>
              <a:rPr lang="ru-RU" b="1" dirty="0" smtClean="0"/>
              <a:t>города Невинномысска</a:t>
            </a:r>
            <a:endParaRPr sz="1800" b="1" dirty="0">
              <a:latin typeface="Arial"/>
              <a:cs typeface="Arial"/>
            </a:endParaRPr>
          </a:p>
        </p:txBody>
      </p:sp>
      <p:sp>
        <p:nvSpPr>
          <p:cNvPr id="124" name="object 124"/>
          <p:cNvSpPr/>
          <p:nvPr/>
        </p:nvSpPr>
        <p:spPr>
          <a:xfrm>
            <a:off x="900798" y="5139880"/>
            <a:ext cx="5934710" cy="0"/>
          </a:xfrm>
          <a:custGeom>
            <a:avLst/>
            <a:gdLst/>
            <a:ahLst/>
            <a:cxnLst/>
            <a:rect l="l" t="t" r="r" b="b"/>
            <a:pathLst>
              <a:path w="5934709">
                <a:moveTo>
                  <a:pt x="0" y="0"/>
                </a:moveTo>
                <a:lnTo>
                  <a:pt x="5934595" y="0"/>
                </a:lnTo>
              </a:path>
            </a:pathLst>
          </a:custGeom>
          <a:ln w="12598">
            <a:solidFill>
              <a:srgbClr val="FFFFFF"/>
            </a:solidFill>
          </a:ln>
        </p:spPr>
        <p:txBody>
          <a:bodyPr wrap="square" lIns="0" tIns="0" rIns="0" bIns="0" rtlCol="0"/>
          <a:lstStyle/>
          <a:p>
            <a:endParaRPr/>
          </a:p>
        </p:txBody>
      </p:sp>
      <p:sp>
        <p:nvSpPr>
          <p:cNvPr id="127" name="object 127"/>
          <p:cNvSpPr txBox="1"/>
          <p:nvPr/>
        </p:nvSpPr>
        <p:spPr>
          <a:xfrm>
            <a:off x="1355735" y="6314759"/>
            <a:ext cx="474345" cy="181460"/>
          </a:xfrm>
          <a:prstGeom prst="rect">
            <a:avLst/>
          </a:prstGeom>
        </p:spPr>
        <p:txBody>
          <a:bodyPr vert="horz" wrap="square" lIns="0" tIns="12065" rIns="0" bIns="0" rtlCol="0">
            <a:spAutoFit/>
          </a:bodyPr>
          <a:lstStyle/>
          <a:p>
            <a:pPr marL="12700">
              <a:lnSpc>
                <a:spcPct val="100000"/>
              </a:lnSpc>
              <a:spcBef>
                <a:spcPts val="95"/>
              </a:spcBef>
            </a:pPr>
            <a:endParaRPr sz="1100" dirty="0">
              <a:latin typeface="Calibri"/>
              <a:cs typeface="Calibri"/>
            </a:endParaRPr>
          </a:p>
        </p:txBody>
      </p:sp>
      <p:sp>
        <p:nvSpPr>
          <p:cNvPr id="128" name="object 128"/>
          <p:cNvSpPr txBox="1"/>
          <p:nvPr/>
        </p:nvSpPr>
        <p:spPr>
          <a:xfrm>
            <a:off x="2607099" y="6243109"/>
            <a:ext cx="1637030" cy="181460"/>
          </a:xfrm>
          <a:prstGeom prst="rect">
            <a:avLst/>
          </a:prstGeom>
        </p:spPr>
        <p:txBody>
          <a:bodyPr vert="horz" wrap="square" lIns="0" tIns="12065" rIns="0" bIns="0" rtlCol="0">
            <a:spAutoFit/>
          </a:bodyPr>
          <a:lstStyle/>
          <a:p>
            <a:pPr marL="12700">
              <a:lnSpc>
                <a:spcPct val="100000"/>
              </a:lnSpc>
              <a:spcBef>
                <a:spcPts val="95"/>
              </a:spcBef>
              <a:tabLst>
                <a:tab pos="611505" algn="l"/>
              </a:tabLst>
            </a:pPr>
            <a:endParaRPr sz="1100" dirty="0">
              <a:latin typeface="Calibri"/>
              <a:cs typeface="Calibri"/>
            </a:endParaRPr>
          </a:p>
        </p:txBody>
      </p:sp>
      <p:sp>
        <p:nvSpPr>
          <p:cNvPr id="132" name="object 132"/>
          <p:cNvSpPr txBox="1"/>
          <p:nvPr/>
        </p:nvSpPr>
        <p:spPr>
          <a:xfrm>
            <a:off x="1985015" y="6600326"/>
            <a:ext cx="436245" cy="166712"/>
          </a:xfrm>
          <a:prstGeom prst="rect">
            <a:avLst/>
          </a:prstGeom>
        </p:spPr>
        <p:txBody>
          <a:bodyPr vert="horz" wrap="square" lIns="0" tIns="12700" rIns="0" bIns="0" rtlCol="0">
            <a:spAutoFit/>
          </a:bodyPr>
          <a:lstStyle/>
          <a:p>
            <a:pPr marL="12700">
              <a:lnSpc>
                <a:spcPct val="100000"/>
              </a:lnSpc>
              <a:spcBef>
                <a:spcPts val="100"/>
              </a:spcBef>
            </a:pPr>
            <a:endParaRPr sz="1000" dirty="0">
              <a:latin typeface="Calibri"/>
              <a:cs typeface="Calibri"/>
            </a:endParaRPr>
          </a:p>
        </p:txBody>
      </p:sp>
      <p:sp>
        <p:nvSpPr>
          <p:cNvPr id="133" name="object 133"/>
          <p:cNvSpPr txBox="1"/>
          <p:nvPr/>
        </p:nvSpPr>
        <p:spPr>
          <a:xfrm>
            <a:off x="4934132" y="6528326"/>
            <a:ext cx="445134" cy="166712"/>
          </a:xfrm>
          <a:prstGeom prst="rect">
            <a:avLst/>
          </a:prstGeom>
        </p:spPr>
        <p:txBody>
          <a:bodyPr vert="horz" wrap="square" lIns="0" tIns="12700" rIns="0" bIns="0" rtlCol="0">
            <a:spAutoFit/>
          </a:bodyPr>
          <a:lstStyle/>
          <a:p>
            <a:pPr marL="12700">
              <a:lnSpc>
                <a:spcPct val="100000"/>
              </a:lnSpc>
              <a:spcBef>
                <a:spcPts val="100"/>
              </a:spcBef>
            </a:pPr>
            <a:endParaRPr sz="1000" dirty="0">
              <a:latin typeface="Calibri"/>
              <a:cs typeface="Calibri"/>
            </a:endParaRPr>
          </a:p>
        </p:txBody>
      </p:sp>
      <p:sp>
        <p:nvSpPr>
          <p:cNvPr id="135" name="object 135"/>
          <p:cNvSpPr txBox="1"/>
          <p:nvPr/>
        </p:nvSpPr>
        <p:spPr>
          <a:xfrm>
            <a:off x="2607094" y="6590547"/>
            <a:ext cx="301625" cy="114134"/>
          </a:xfrm>
          <a:prstGeom prst="rect">
            <a:avLst/>
          </a:prstGeom>
        </p:spPr>
        <p:txBody>
          <a:bodyPr vert="horz" wrap="square" lIns="0" tIns="13970" rIns="0" bIns="0" rtlCol="0">
            <a:spAutoFit/>
          </a:bodyPr>
          <a:lstStyle/>
          <a:p>
            <a:pPr marL="12700">
              <a:lnSpc>
                <a:spcPct val="100000"/>
              </a:lnSpc>
              <a:spcBef>
                <a:spcPts val="110"/>
              </a:spcBef>
            </a:pPr>
            <a:endParaRPr sz="650" dirty="0">
              <a:latin typeface="Calibri"/>
              <a:cs typeface="Calibri"/>
            </a:endParaRPr>
          </a:p>
        </p:txBody>
      </p:sp>
      <p:graphicFrame>
        <p:nvGraphicFramePr>
          <p:cNvPr id="139" name="object 139"/>
          <p:cNvGraphicFramePr>
            <a:graphicFrameLocks noGrp="1"/>
          </p:cNvGraphicFramePr>
          <p:nvPr>
            <p:extLst>
              <p:ext uri="{D42A27DB-BD31-4B8C-83A1-F6EECF244321}">
                <p14:modId xmlns:p14="http://schemas.microsoft.com/office/powerpoint/2010/main" val="1995084192"/>
              </p:ext>
            </p:extLst>
          </p:nvPr>
        </p:nvGraphicFramePr>
        <p:xfrm>
          <a:off x="954175" y="7228304"/>
          <a:ext cx="5201517" cy="339090"/>
        </p:xfrm>
        <a:graphic>
          <a:graphicData uri="http://schemas.openxmlformats.org/drawingml/2006/table">
            <a:tbl>
              <a:tblPr firstRow="1" bandRow="1">
                <a:tableStyleId>{2D5ABB26-0587-4C30-8999-92F81FD0307C}</a:tableStyleId>
              </a:tblPr>
              <a:tblGrid>
                <a:gridCol w="291909"/>
                <a:gridCol w="629114"/>
                <a:gridCol w="626598"/>
                <a:gridCol w="605837"/>
                <a:gridCol w="575009"/>
                <a:gridCol w="582560"/>
                <a:gridCol w="567461"/>
                <a:gridCol w="581300"/>
                <a:gridCol w="613386"/>
                <a:gridCol w="128343"/>
              </a:tblGrid>
              <a:tr h="189219">
                <a:tc>
                  <a:txBody>
                    <a:bodyPr/>
                    <a:lstStyle/>
                    <a:p>
                      <a:pPr>
                        <a:lnSpc>
                          <a:spcPct val="100000"/>
                        </a:lnSpc>
                        <a:spcBef>
                          <a:spcPts val="220"/>
                        </a:spcBef>
                      </a:pPr>
                      <a:endParaRPr sz="650" dirty="0">
                        <a:latin typeface="Arial"/>
                        <a:cs typeface="Arial"/>
                      </a:endParaRPr>
                    </a:p>
                    <a:p>
                      <a:pPr>
                        <a:lnSpc>
                          <a:spcPct val="100000"/>
                        </a:lnSpc>
                        <a:spcBef>
                          <a:spcPts val="220"/>
                        </a:spcBef>
                      </a:pPr>
                      <a:endParaRPr sz="650" dirty="0">
                        <a:latin typeface="Arial"/>
                        <a:cs typeface="Arial"/>
                      </a:endParaRPr>
                    </a:p>
                  </a:txBody>
                  <a:tcPr marL="0" marR="0" marT="27940" marB="0">
                    <a:lnT w="6350">
                      <a:solidFill>
                        <a:srgbClr val="849FC2"/>
                      </a:solidFill>
                      <a:prstDash val="solid"/>
                    </a:lnT>
                  </a:tcPr>
                </a:tc>
                <a:tc>
                  <a:txBody>
                    <a:bodyPr/>
                    <a:lstStyle/>
                    <a:p>
                      <a:pPr marL="5080" algn="ctr">
                        <a:lnSpc>
                          <a:spcPts val="1275"/>
                        </a:lnSpc>
                        <a:spcBef>
                          <a:spcPts val="770"/>
                        </a:spcBef>
                      </a:pPr>
                      <a:r>
                        <a:rPr sz="1100" spc="-75" dirty="0" smtClean="0">
                          <a:solidFill>
                            <a:srgbClr val="00669B"/>
                          </a:solidFill>
                          <a:latin typeface="Calibri"/>
                          <a:cs typeface="Calibri"/>
                        </a:rPr>
                        <a:t>57</a:t>
                      </a:r>
                      <a:r>
                        <a:rPr lang="ru-RU" sz="1100" spc="-75" dirty="0" smtClean="0">
                          <a:solidFill>
                            <a:srgbClr val="00669B"/>
                          </a:solidFill>
                          <a:latin typeface="Calibri"/>
                          <a:cs typeface="Calibri"/>
                        </a:rPr>
                        <a:t>,5</a:t>
                      </a:r>
                      <a:r>
                        <a:rPr sz="1100" spc="-75" dirty="0" smtClean="0">
                          <a:solidFill>
                            <a:srgbClr val="00669B"/>
                          </a:solidFill>
                          <a:latin typeface="Calibri"/>
                          <a:cs typeface="Calibri"/>
                        </a:rPr>
                        <a:t>%</a:t>
                      </a:r>
                      <a:endParaRPr sz="1100" dirty="0">
                        <a:latin typeface="Calibri"/>
                        <a:cs typeface="Calibri"/>
                      </a:endParaRPr>
                    </a:p>
                  </a:txBody>
                  <a:tcPr marL="0" marR="0" marT="97790" marB="0">
                    <a:lnT w="6350">
                      <a:solidFill>
                        <a:srgbClr val="849FC2"/>
                      </a:solidFill>
                      <a:prstDash val="solid"/>
                    </a:lnT>
                  </a:tcPr>
                </a:tc>
                <a:tc>
                  <a:txBody>
                    <a:bodyPr/>
                    <a:lstStyle/>
                    <a:p>
                      <a:pPr marL="10160" algn="ctr">
                        <a:lnSpc>
                          <a:spcPts val="1275"/>
                        </a:lnSpc>
                        <a:spcBef>
                          <a:spcPts val="770"/>
                        </a:spcBef>
                      </a:pPr>
                      <a:r>
                        <a:rPr lang="ru-RU" sz="1100" spc="-35" dirty="0" smtClean="0">
                          <a:solidFill>
                            <a:srgbClr val="00669B"/>
                          </a:solidFill>
                          <a:latin typeface="Calibri"/>
                          <a:cs typeface="Calibri"/>
                        </a:rPr>
                        <a:t>41,4</a:t>
                      </a:r>
                      <a:r>
                        <a:rPr sz="1100" spc="-35" dirty="0" smtClean="0">
                          <a:solidFill>
                            <a:srgbClr val="00669B"/>
                          </a:solidFill>
                          <a:latin typeface="Calibri"/>
                          <a:cs typeface="Calibri"/>
                        </a:rPr>
                        <a:t>%</a:t>
                      </a:r>
                      <a:endParaRPr sz="1100" dirty="0">
                        <a:latin typeface="Calibri"/>
                        <a:cs typeface="Calibri"/>
                      </a:endParaRPr>
                    </a:p>
                  </a:txBody>
                  <a:tcPr marL="0" marR="0" marT="97790" marB="0">
                    <a:lnT w="6350">
                      <a:solidFill>
                        <a:srgbClr val="849FC2"/>
                      </a:solidFill>
                      <a:prstDash val="solid"/>
                    </a:lnT>
                  </a:tcPr>
                </a:tc>
                <a:tc>
                  <a:txBody>
                    <a:bodyPr/>
                    <a:lstStyle/>
                    <a:p>
                      <a:pPr marL="12065" algn="ctr">
                        <a:lnSpc>
                          <a:spcPts val="1275"/>
                        </a:lnSpc>
                        <a:spcBef>
                          <a:spcPts val="770"/>
                        </a:spcBef>
                      </a:pPr>
                      <a:r>
                        <a:rPr lang="ru-RU" sz="1100" spc="-35" dirty="0" smtClean="0">
                          <a:solidFill>
                            <a:srgbClr val="00669B"/>
                          </a:solidFill>
                          <a:latin typeface="Calibri"/>
                          <a:cs typeface="Calibri"/>
                        </a:rPr>
                        <a:t>40,8%</a:t>
                      </a:r>
                      <a:endParaRPr sz="1100" dirty="0">
                        <a:latin typeface="Calibri"/>
                        <a:cs typeface="Calibri"/>
                      </a:endParaRPr>
                    </a:p>
                  </a:txBody>
                  <a:tcPr marL="0" marR="0" marT="97790" marB="0">
                    <a:lnT w="6350">
                      <a:solidFill>
                        <a:srgbClr val="849FC2"/>
                      </a:solidFill>
                      <a:prstDash val="solid"/>
                    </a:lnT>
                  </a:tcPr>
                </a:tc>
                <a:tc>
                  <a:txBody>
                    <a:bodyPr/>
                    <a:lstStyle/>
                    <a:p>
                      <a:pPr marL="184150">
                        <a:lnSpc>
                          <a:spcPts val="1275"/>
                        </a:lnSpc>
                        <a:spcBef>
                          <a:spcPts val="770"/>
                        </a:spcBef>
                      </a:pPr>
                      <a:r>
                        <a:rPr lang="ru-RU" sz="1100" spc="-95" dirty="0" smtClean="0">
                          <a:solidFill>
                            <a:srgbClr val="00669B"/>
                          </a:solidFill>
                          <a:latin typeface="Calibri"/>
                          <a:cs typeface="Calibri"/>
                        </a:rPr>
                        <a:t>36,9%</a:t>
                      </a:r>
                      <a:endParaRPr sz="1100" dirty="0">
                        <a:latin typeface="Calibri"/>
                        <a:cs typeface="Calibri"/>
                      </a:endParaRPr>
                    </a:p>
                  </a:txBody>
                  <a:tcPr marL="0" marR="0" marT="97790" marB="0">
                    <a:lnT w="6350">
                      <a:solidFill>
                        <a:srgbClr val="849FC2"/>
                      </a:solidFill>
                      <a:prstDash val="solid"/>
                    </a:lnT>
                  </a:tcPr>
                </a:tc>
                <a:tc>
                  <a:txBody>
                    <a:bodyPr/>
                    <a:lstStyle/>
                    <a:p>
                      <a:pPr marL="19685" algn="ctr">
                        <a:lnSpc>
                          <a:spcPts val="1275"/>
                        </a:lnSpc>
                        <a:spcBef>
                          <a:spcPts val="770"/>
                        </a:spcBef>
                      </a:pPr>
                      <a:r>
                        <a:rPr lang="ru-RU" sz="1100" spc="-35" dirty="0" smtClean="0">
                          <a:solidFill>
                            <a:srgbClr val="00669B"/>
                          </a:solidFill>
                          <a:latin typeface="Calibri"/>
                          <a:cs typeface="Calibri"/>
                        </a:rPr>
                        <a:t>44,7</a:t>
                      </a:r>
                      <a:r>
                        <a:rPr sz="1100" spc="-35" dirty="0" smtClean="0">
                          <a:solidFill>
                            <a:srgbClr val="00669B"/>
                          </a:solidFill>
                          <a:latin typeface="Calibri"/>
                          <a:cs typeface="Calibri"/>
                        </a:rPr>
                        <a:t>%</a:t>
                      </a:r>
                      <a:endParaRPr sz="1100" dirty="0">
                        <a:latin typeface="Calibri"/>
                        <a:cs typeface="Calibri"/>
                      </a:endParaRPr>
                    </a:p>
                  </a:txBody>
                  <a:tcPr marL="0" marR="0" marT="97790" marB="0">
                    <a:lnT w="6350">
                      <a:solidFill>
                        <a:srgbClr val="849FC2"/>
                      </a:solidFill>
                      <a:prstDash val="solid"/>
                    </a:lnT>
                  </a:tcPr>
                </a:tc>
                <a:tc>
                  <a:txBody>
                    <a:bodyPr/>
                    <a:lstStyle/>
                    <a:p>
                      <a:pPr algn="ctr">
                        <a:lnSpc>
                          <a:spcPts val="1275"/>
                        </a:lnSpc>
                        <a:spcBef>
                          <a:spcPts val="770"/>
                        </a:spcBef>
                      </a:pPr>
                      <a:r>
                        <a:rPr lang="ru-RU" sz="1100" spc="-30" dirty="0" smtClean="0">
                          <a:solidFill>
                            <a:srgbClr val="00669B"/>
                          </a:solidFill>
                          <a:latin typeface="Calibri"/>
                          <a:cs typeface="Calibri"/>
                        </a:rPr>
                        <a:t>41,7%</a:t>
                      </a:r>
                      <a:endParaRPr sz="1100" dirty="0">
                        <a:latin typeface="Calibri"/>
                        <a:cs typeface="Calibri"/>
                      </a:endParaRPr>
                    </a:p>
                  </a:txBody>
                  <a:tcPr marL="0" marR="0" marT="97790" marB="0">
                    <a:lnT w="6350">
                      <a:solidFill>
                        <a:srgbClr val="849FC2"/>
                      </a:solidFill>
                      <a:prstDash val="solid"/>
                    </a:lnT>
                  </a:tcPr>
                </a:tc>
                <a:tc>
                  <a:txBody>
                    <a:bodyPr/>
                    <a:lstStyle/>
                    <a:p>
                      <a:pPr marL="172085">
                        <a:lnSpc>
                          <a:spcPts val="1275"/>
                        </a:lnSpc>
                        <a:spcBef>
                          <a:spcPts val="770"/>
                        </a:spcBef>
                      </a:pPr>
                      <a:r>
                        <a:rPr lang="ru-RU" sz="1100" spc="-70" dirty="0" smtClean="0">
                          <a:solidFill>
                            <a:srgbClr val="00669B"/>
                          </a:solidFill>
                          <a:latin typeface="Calibri"/>
                          <a:cs typeface="Calibri"/>
                        </a:rPr>
                        <a:t>37,2%</a:t>
                      </a:r>
                      <a:endParaRPr sz="1100" dirty="0">
                        <a:latin typeface="Calibri"/>
                        <a:cs typeface="Calibri"/>
                      </a:endParaRPr>
                    </a:p>
                  </a:txBody>
                  <a:tcPr marL="0" marR="0" marT="97790" marB="0">
                    <a:lnT w="6350">
                      <a:solidFill>
                        <a:srgbClr val="849FC2"/>
                      </a:solidFill>
                      <a:prstDash val="solid"/>
                    </a:lnT>
                  </a:tcPr>
                </a:tc>
                <a:tc>
                  <a:txBody>
                    <a:bodyPr/>
                    <a:lstStyle/>
                    <a:p>
                      <a:pPr marL="197485">
                        <a:lnSpc>
                          <a:spcPts val="1275"/>
                        </a:lnSpc>
                        <a:spcBef>
                          <a:spcPts val="770"/>
                        </a:spcBef>
                      </a:pPr>
                      <a:endParaRPr sz="1100" dirty="0">
                        <a:latin typeface="Calibri"/>
                        <a:cs typeface="Calibri"/>
                      </a:endParaRPr>
                    </a:p>
                  </a:txBody>
                  <a:tcPr marL="0" marR="0" marT="97790" marB="0">
                    <a:lnT w="6350">
                      <a:solidFill>
                        <a:srgbClr val="849FC2"/>
                      </a:solidFill>
                      <a:prstDash val="solid"/>
                    </a:lnT>
                  </a:tcPr>
                </a:tc>
                <a:tc>
                  <a:txBody>
                    <a:bodyPr/>
                    <a:lstStyle/>
                    <a:p>
                      <a:pPr marL="190500">
                        <a:lnSpc>
                          <a:spcPts val="1275"/>
                        </a:lnSpc>
                        <a:spcBef>
                          <a:spcPts val="770"/>
                        </a:spcBef>
                      </a:pPr>
                      <a:endParaRPr sz="1100" dirty="0">
                        <a:latin typeface="Calibri"/>
                        <a:cs typeface="Calibri"/>
                      </a:endParaRPr>
                    </a:p>
                  </a:txBody>
                  <a:tcPr marL="0" marR="0" marT="97790" marB="0">
                    <a:lnT w="6350">
                      <a:solidFill>
                        <a:srgbClr val="849FC2"/>
                      </a:solidFill>
                      <a:prstDash val="solid"/>
                    </a:lnT>
                  </a:tcPr>
                </a:tc>
              </a:tr>
              <a:tr h="52849">
                <a:tc>
                  <a:txBody>
                    <a:bodyPr/>
                    <a:lstStyle/>
                    <a:p>
                      <a:pPr>
                        <a:lnSpc>
                          <a:spcPct val="100000"/>
                        </a:lnSpc>
                      </a:pPr>
                      <a:endParaRPr sz="300">
                        <a:latin typeface="Times New Roman"/>
                        <a:cs typeface="Times New Roman"/>
                      </a:endParaRPr>
                    </a:p>
                  </a:txBody>
                  <a:tcPr marL="0" marR="0" marT="0" marB="0"/>
                </a:tc>
                <a:tc>
                  <a:txBody>
                    <a:bodyPr/>
                    <a:lstStyle/>
                    <a:p>
                      <a:pPr marR="30480" algn="ctr">
                        <a:lnSpc>
                          <a:spcPts val="555"/>
                        </a:lnSpc>
                      </a:pPr>
                      <a:endParaRPr sz="650" dirty="0">
                        <a:latin typeface="Arial"/>
                        <a:cs typeface="Arial"/>
                      </a:endParaRPr>
                    </a:p>
                  </a:txBody>
                  <a:tcPr marL="0" marR="0" marT="0" marB="0"/>
                </a:tc>
                <a:tc>
                  <a:txBody>
                    <a:bodyPr/>
                    <a:lstStyle/>
                    <a:p>
                      <a:pPr marR="39370" algn="ctr">
                        <a:lnSpc>
                          <a:spcPts val="555"/>
                        </a:lnSpc>
                      </a:pPr>
                      <a:endParaRPr sz="650" dirty="0">
                        <a:latin typeface="Arial"/>
                        <a:cs typeface="Arial"/>
                      </a:endParaRPr>
                    </a:p>
                  </a:txBody>
                  <a:tcPr marL="0" marR="0" marT="0" marB="0"/>
                </a:tc>
                <a:tc>
                  <a:txBody>
                    <a:bodyPr/>
                    <a:lstStyle/>
                    <a:p>
                      <a:pPr marR="38735" algn="ctr">
                        <a:lnSpc>
                          <a:spcPts val="555"/>
                        </a:lnSpc>
                      </a:pPr>
                      <a:endParaRPr sz="650" dirty="0">
                        <a:latin typeface="Arial"/>
                        <a:cs typeface="Arial"/>
                      </a:endParaRPr>
                    </a:p>
                  </a:txBody>
                  <a:tcPr marL="0" marR="0" marT="0" marB="0"/>
                </a:tc>
                <a:tc>
                  <a:txBody>
                    <a:bodyPr/>
                    <a:lstStyle/>
                    <a:p>
                      <a:pPr marL="184785">
                        <a:lnSpc>
                          <a:spcPts val="555"/>
                        </a:lnSpc>
                      </a:pPr>
                      <a:endParaRPr sz="650" dirty="0">
                        <a:latin typeface="Arial"/>
                        <a:cs typeface="Arial"/>
                      </a:endParaRPr>
                    </a:p>
                  </a:txBody>
                  <a:tcPr marL="0" marR="0" marT="0" marB="0"/>
                </a:tc>
                <a:tc>
                  <a:txBody>
                    <a:bodyPr/>
                    <a:lstStyle/>
                    <a:p>
                      <a:pPr marR="31750" algn="ctr">
                        <a:lnSpc>
                          <a:spcPts val="555"/>
                        </a:lnSpc>
                      </a:pPr>
                      <a:endParaRPr sz="650" dirty="0">
                        <a:latin typeface="Arial"/>
                        <a:cs typeface="Arial"/>
                      </a:endParaRPr>
                    </a:p>
                  </a:txBody>
                  <a:tcPr marL="0" marR="0" marT="0" marB="0"/>
                </a:tc>
                <a:tc>
                  <a:txBody>
                    <a:bodyPr/>
                    <a:lstStyle/>
                    <a:p>
                      <a:pPr marR="55880" algn="ctr">
                        <a:lnSpc>
                          <a:spcPts val="555"/>
                        </a:lnSpc>
                      </a:pPr>
                      <a:endParaRPr sz="650" dirty="0">
                        <a:latin typeface="Arial"/>
                        <a:cs typeface="Arial"/>
                      </a:endParaRPr>
                    </a:p>
                  </a:txBody>
                  <a:tcPr marL="0" marR="0" marT="0" marB="0"/>
                </a:tc>
                <a:tc>
                  <a:txBody>
                    <a:bodyPr/>
                    <a:lstStyle/>
                    <a:p>
                      <a:pPr marL="172085">
                        <a:lnSpc>
                          <a:spcPts val="555"/>
                        </a:lnSpc>
                      </a:pPr>
                      <a:endParaRPr sz="650" dirty="0">
                        <a:latin typeface="Arial"/>
                        <a:cs typeface="Arial"/>
                      </a:endParaRPr>
                    </a:p>
                  </a:txBody>
                  <a:tcPr marL="0" marR="0" marT="0" marB="0"/>
                </a:tc>
                <a:tc>
                  <a:txBody>
                    <a:bodyPr/>
                    <a:lstStyle/>
                    <a:p>
                      <a:pPr marL="196850">
                        <a:lnSpc>
                          <a:spcPts val="555"/>
                        </a:lnSpc>
                      </a:pPr>
                      <a:endParaRPr sz="650" dirty="0">
                        <a:latin typeface="Arial"/>
                        <a:cs typeface="Arial"/>
                      </a:endParaRPr>
                    </a:p>
                  </a:txBody>
                  <a:tcPr marL="0" marR="0" marT="0" marB="0"/>
                </a:tc>
                <a:tc>
                  <a:txBody>
                    <a:bodyPr/>
                    <a:lstStyle/>
                    <a:p>
                      <a:pPr marL="189865">
                        <a:lnSpc>
                          <a:spcPts val="555"/>
                        </a:lnSpc>
                      </a:pPr>
                      <a:endParaRPr sz="650" dirty="0">
                        <a:latin typeface="Arial"/>
                        <a:cs typeface="Arial"/>
                      </a:endParaRPr>
                    </a:p>
                  </a:txBody>
                  <a:tcPr marL="0" marR="0" marT="0" marB="0"/>
                </a:tc>
              </a:tr>
            </a:tbl>
          </a:graphicData>
        </a:graphic>
      </p:graphicFrame>
      <p:sp>
        <p:nvSpPr>
          <p:cNvPr id="140" name="object 140"/>
          <p:cNvSpPr/>
          <p:nvPr/>
        </p:nvSpPr>
        <p:spPr>
          <a:xfrm>
            <a:off x="3459797" y="3754437"/>
            <a:ext cx="1164056" cy="1142491"/>
          </a:xfrm>
          <a:prstGeom prst="rect">
            <a:avLst/>
          </a:prstGeom>
          <a:blipFill>
            <a:blip r:embed="rId8" cstate="print"/>
            <a:stretch>
              <a:fillRect/>
            </a:stretch>
          </a:blipFill>
        </p:spPr>
        <p:txBody>
          <a:bodyPr wrap="square" lIns="0" tIns="0" rIns="0" bIns="0" rtlCol="0"/>
          <a:lstStyle/>
          <a:p>
            <a:endParaRPr/>
          </a:p>
        </p:txBody>
      </p:sp>
      <p:sp>
        <p:nvSpPr>
          <p:cNvPr id="141" name="object 141"/>
          <p:cNvSpPr/>
          <p:nvPr/>
        </p:nvSpPr>
        <p:spPr>
          <a:xfrm>
            <a:off x="3883507" y="4199089"/>
            <a:ext cx="313690" cy="439420"/>
          </a:xfrm>
          <a:custGeom>
            <a:avLst/>
            <a:gdLst/>
            <a:ahLst/>
            <a:cxnLst/>
            <a:rect l="l" t="t" r="r" b="b"/>
            <a:pathLst>
              <a:path w="313689" h="439420">
                <a:moveTo>
                  <a:pt x="0" y="0"/>
                </a:moveTo>
                <a:lnTo>
                  <a:pt x="313461" y="0"/>
                </a:lnTo>
                <a:lnTo>
                  <a:pt x="313461" y="439064"/>
                </a:lnTo>
                <a:lnTo>
                  <a:pt x="0" y="439064"/>
                </a:lnTo>
                <a:lnTo>
                  <a:pt x="0" y="0"/>
                </a:lnTo>
                <a:close/>
              </a:path>
            </a:pathLst>
          </a:custGeom>
          <a:solidFill>
            <a:srgbClr val="A54686"/>
          </a:solidFill>
        </p:spPr>
        <p:txBody>
          <a:bodyPr wrap="square" lIns="0" tIns="0" rIns="0" bIns="0" rtlCol="0"/>
          <a:lstStyle/>
          <a:p>
            <a:endParaRPr/>
          </a:p>
        </p:txBody>
      </p:sp>
      <p:sp>
        <p:nvSpPr>
          <p:cNvPr id="142" name="object 142"/>
          <p:cNvSpPr/>
          <p:nvPr/>
        </p:nvSpPr>
        <p:spPr>
          <a:xfrm>
            <a:off x="2781668" y="3423310"/>
            <a:ext cx="1164056" cy="1142491"/>
          </a:xfrm>
          <a:prstGeom prst="rect">
            <a:avLst/>
          </a:prstGeom>
          <a:blipFill>
            <a:blip r:embed="rId8" cstate="print"/>
            <a:stretch>
              <a:fillRect/>
            </a:stretch>
          </a:blipFill>
        </p:spPr>
        <p:txBody>
          <a:bodyPr wrap="square" lIns="0" tIns="0" rIns="0" bIns="0" rtlCol="0"/>
          <a:lstStyle/>
          <a:p>
            <a:endParaRPr/>
          </a:p>
        </p:txBody>
      </p:sp>
      <p:sp>
        <p:nvSpPr>
          <p:cNvPr id="143" name="object 143"/>
          <p:cNvSpPr/>
          <p:nvPr/>
        </p:nvSpPr>
        <p:spPr>
          <a:xfrm>
            <a:off x="3205378" y="3866680"/>
            <a:ext cx="313690" cy="439420"/>
          </a:xfrm>
          <a:custGeom>
            <a:avLst/>
            <a:gdLst/>
            <a:ahLst/>
            <a:cxnLst/>
            <a:rect l="l" t="t" r="r" b="b"/>
            <a:pathLst>
              <a:path w="313689" h="439420">
                <a:moveTo>
                  <a:pt x="0" y="0"/>
                </a:moveTo>
                <a:lnTo>
                  <a:pt x="313461" y="0"/>
                </a:lnTo>
                <a:lnTo>
                  <a:pt x="313461" y="439064"/>
                </a:lnTo>
                <a:lnTo>
                  <a:pt x="0" y="439064"/>
                </a:lnTo>
                <a:lnTo>
                  <a:pt x="0" y="0"/>
                </a:lnTo>
                <a:close/>
              </a:path>
            </a:pathLst>
          </a:custGeom>
          <a:solidFill>
            <a:srgbClr val="A54686"/>
          </a:solidFill>
        </p:spPr>
        <p:txBody>
          <a:bodyPr wrap="square" lIns="0" tIns="0" rIns="0" bIns="0" rtlCol="0"/>
          <a:lstStyle/>
          <a:p>
            <a:endParaRPr/>
          </a:p>
        </p:txBody>
      </p:sp>
      <p:sp>
        <p:nvSpPr>
          <p:cNvPr id="144" name="object 144"/>
          <p:cNvSpPr/>
          <p:nvPr/>
        </p:nvSpPr>
        <p:spPr>
          <a:xfrm>
            <a:off x="4138574" y="3418230"/>
            <a:ext cx="1164056" cy="1142491"/>
          </a:xfrm>
          <a:prstGeom prst="rect">
            <a:avLst/>
          </a:prstGeom>
          <a:blipFill>
            <a:blip r:embed="rId8" cstate="print"/>
            <a:stretch>
              <a:fillRect/>
            </a:stretch>
          </a:blipFill>
        </p:spPr>
        <p:txBody>
          <a:bodyPr wrap="square" lIns="0" tIns="0" rIns="0" bIns="0" rtlCol="0"/>
          <a:lstStyle/>
          <a:p>
            <a:endParaRPr/>
          </a:p>
        </p:txBody>
      </p:sp>
      <p:sp>
        <p:nvSpPr>
          <p:cNvPr id="145" name="object 145"/>
          <p:cNvSpPr/>
          <p:nvPr/>
        </p:nvSpPr>
        <p:spPr>
          <a:xfrm>
            <a:off x="4562284" y="3862882"/>
            <a:ext cx="313690" cy="439420"/>
          </a:xfrm>
          <a:custGeom>
            <a:avLst/>
            <a:gdLst/>
            <a:ahLst/>
            <a:cxnLst/>
            <a:rect l="l" t="t" r="r" b="b"/>
            <a:pathLst>
              <a:path w="313689" h="439420">
                <a:moveTo>
                  <a:pt x="0" y="0"/>
                </a:moveTo>
                <a:lnTo>
                  <a:pt x="313461" y="0"/>
                </a:lnTo>
                <a:lnTo>
                  <a:pt x="313461" y="439064"/>
                </a:lnTo>
                <a:lnTo>
                  <a:pt x="0" y="439064"/>
                </a:lnTo>
                <a:lnTo>
                  <a:pt x="0" y="0"/>
                </a:lnTo>
                <a:close/>
              </a:path>
            </a:pathLst>
          </a:custGeom>
          <a:solidFill>
            <a:srgbClr val="A54686"/>
          </a:solidFill>
        </p:spPr>
        <p:txBody>
          <a:bodyPr wrap="square" lIns="0" tIns="0" rIns="0" bIns="0" rtlCol="0"/>
          <a:lstStyle/>
          <a:p>
            <a:endParaRPr/>
          </a:p>
        </p:txBody>
      </p:sp>
      <p:sp>
        <p:nvSpPr>
          <p:cNvPr id="146" name="object 146"/>
          <p:cNvSpPr/>
          <p:nvPr/>
        </p:nvSpPr>
        <p:spPr>
          <a:xfrm>
            <a:off x="5246814" y="3953624"/>
            <a:ext cx="844321" cy="828484"/>
          </a:xfrm>
          <a:prstGeom prst="rect">
            <a:avLst/>
          </a:prstGeom>
          <a:blipFill>
            <a:blip r:embed="rId9" cstate="print"/>
            <a:stretch>
              <a:fillRect/>
            </a:stretch>
          </a:blipFill>
        </p:spPr>
        <p:txBody>
          <a:bodyPr wrap="square" lIns="0" tIns="0" rIns="0" bIns="0" rtlCol="0"/>
          <a:lstStyle/>
          <a:p>
            <a:endParaRPr/>
          </a:p>
        </p:txBody>
      </p:sp>
      <p:sp>
        <p:nvSpPr>
          <p:cNvPr id="147" name="object 147"/>
          <p:cNvSpPr/>
          <p:nvPr/>
        </p:nvSpPr>
        <p:spPr>
          <a:xfrm>
            <a:off x="5555691" y="4277753"/>
            <a:ext cx="224154" cy="314960"/>
          </a:xfrm>
          <a:custGeom>
            <a:avLst/>
            <a:gdLst/>
            <a:ahLst/>
            <a:cxnLst/>
            <a:rect l="l" t="t" r="r" b="b"/>
            <a:pathLst>
              <a:path w="224154" h="314960">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48" name="object 148"/>
          <p:cNvSpPr/>
          <p:nvPr/>
        </p:nvSpPr>
        <p:spPr>
          <a:xfrm>
            <a:off x="4755172" y="3713835"/>
            <a:ext cx="844334" cy="828484"/>
          </a:xfrm>
          <a:prstGeom prst="rect">
            <a:avLst/>
          </a:prstGeom>
          <a:blipFill>
            <a:blip r:embed="rId9" cstate="print"/>
            <a:stretch>
              <a:fillRect/>
            </a:stretch>
          </a:blipFill>
        </p:spPr>
        <p:txBody>
          <a:bodyPr wrap="square" lIns="0" tIns="0" rIns="0" bIns="0" rtlCol="0"/>
          <a:lstStyle/>
          <a:p>
            <a:endParaRPr/>
          </a:p>
        </p:txBody>
      </p:sp>
      <p:sp>
        <p:nvSpPr>
          <p:cNvPr id="149" name="object 149"/>
          <p:cNvSpPr/>
          <p:nvPr/>
        </p:nvSpPr>
        <p:spPr>
          <a:xfrm>
            <a:off x="5064061" y="4036695"/>
            <a:ext cx="224154" cy="314960"/>
          </a:xfrm>
          <a:custGeom>
            <a:avLst/>
            <a:gdLst/>
            <a:ahLst/>
            <a:cxnLst/>
            <a:rect l="l" t="t" r="r" b="b"/>
            <a:pathLst>
              <a:path w="224154" h="314960">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50" name="object 150"/>
          <p:cNvSpPr/>
          <p:nvPr/>
        </p:nvSpPr>
        <p:spPr>
          <a:xfrm>
            <a:off x="5739066" y="3710038"/>
            <a:ext cx="844334" cy="828484"/>
          </a:xfrm>
          <a:prstGeom prst="rect">
            <a:avLst/>
          </a:prstGeom>
          <a:blipFill>
            <a:blip r:embed="rId9" cstate="print"/>
            <a:stretch>
              <a:fillRect/>
            </a:stretch>
          </a:blipFill>
        </p:spPr>
        <p:txBody>
          <a:bodyPr wrap="square" lIns="0" tIns="0" rIns="0" bIns="0" rtlCol="0"/>
          <a:lstStyle/>
          <a:p>
            <a:endParaRPr/>
          </a:p>
        </p:txBody>
      </p:sp>
      <p:sp>
        <p:nvSpPr>
          <p:cNvPr id="151" name="object 151"/>
          <p:cNvSpPr/>
          <p:nvPr/>
        </p:nvSpPr>
        <p:spPr>
          <a:xfrm>
            <a:off x="6047968" y="4034154"/>
            <a:ext cx="224154" cy="314960"/>
          </a:xfrm>
          <a:custGeom>
            <a:avLst/>
            <a:gdLst/>
            <a:ahLst/>
            <a:cxnLst/>
            <a:rect l="l" t="t" r="r" b="b"/>
            <a:pathLst>
              <a:path w="224154" h="314960">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52" name="object 152"/>
          <p:cNvSpPr/>
          <p:nvPr/>
        </p:nvSpPr>
        <p:spPr>
          <a:xfrm>
            <a:off x="0" y="7835315"/>
            <a:ext cx="246739" cy="2857893"/>
          </a:xfrm>
          <a:prstGeom prst="rect">
            <a:avLst/>
          </a:prstGeom>
          <a:blipFill>
            <a:blip r:embed="rId10" cstate="print"/>
            <a:stretch>
              <a:fillRect/>
            </a:stretch>
          </a:blipFill>
        </p:spPr>
        <p:txBody>
          <a:bodyPr wrap="square" lIns="0" tIns="0" rIns="0" bIns="0" rtlCol="0"/>
          <a:lstStyle/>
          <a:p>
            <a:endParaRPr/>
          </a:p>
        </p:txBody>
      </p:sp>
      <p:pic>
        <p:nvPicPr>
          <p:cNvPr id="153"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20440" y="128590"/>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 name="Диаграмма 66"/>
          <p:cNvGraphicFramePr/>
          <p:nvPr>
            <p:extLst>
              <p:ext uri="{D42A27DB-BD31-4B8C-83A1-F6EECF244321}">
                <p14:modId xmlns:p14="http://schemas.microsoft.com/office/powerpoint/2010/main" val="1806822180"/>
              </p:ext>
            </p:extLst>
          </p:nvPr>
        </p:nvGraphicFramePr>
        <p:xfrm>
          <a:off x="876164" y="5717950"/>
          <a:ext cx="4679527" cy="1406018"/>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6" y="10011181"/>
            <a:ext cx="7553325" cy="682625"/>
          </a:xfrm>
          <a:custGeom>
            <a:avLst/>
            <a:gdLst/>
            <a:ahLst/>
            <a:cxnLst/>
            <a:rect l="l" t="t" r="r" b="b"/>
            <a:pathLst>
              <a:path w="7553325" h="682625">
                <a:moveTo>
                  <a:pt x="0" y="682028"/>
                </a:moveTo>
                <a:lnTo>
                  <a:pt x="7552753" y="682028"/>
                </a:lnTo>
                <a:lnTo>
                  <a:pt x="7552753" y="0"/>
                </a:lnTo>
                <a:lnTo>
                  <a:pt x="0" y="0"/>
                </a:lnTo>
                <a:lnTo>
                  <a:pt x="0" y="682028"/>
                </a:lnTo>
                <a:close/>
              </a:path>
            </a:pathLst>
          </a:custGeom>
          <a:solidFill>
            <a:srgbClr val="00669B"/>
          </a:solidFill>
        </p:spPr>
        <p:txBody>
          <a:bodyPr wrap="square" lIns="0" tIns="0" rIns="0" bIns="0" rtlCol="0"/>
          <a:lstStyle/>
          <a:p>
            <a:endParaRPr sz="1000" dirty="0"/>
          </a:p>
        </p:txBody>
      </p:sp>
      <p:sp>
        <p:nvSpPr>
          <p:cNvPr id="3" name="object 3"/>
          <p:cNvSpPr/>
          <p:nvPr/>
        </p:nvSpPr>
        <p:spPr>
          <a:xfrm>
            <a:off x="1880" y="11724"/>
            <a:ext cx="7554620" cy="659057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815686" y="229135"/>
            <a:ext cx="4152998"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5" name="object 15"/>
          <p:cNvSpPr txBox="1"/>
          <p:nvPr/>
        </p:nvSpPr>
        <p:spPr>
          <a:xfrm>
            <a:off x="5475300" y="254685"/>
            <a:ext cx="146685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6" name="object 16"/>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08326" y="10469246"/>
            <a:ext cx="159385" cy="177800"/>
          </a:xfrm>
          <a:prstGeom prst="rect">
            <a:avLst/>
          </a:prstGeom>
        </p:spPr>
        <p:txBody>
          <a:bodyPr vert="horz" wrap="square" lIns="0" tIns="12700" rIns="0" bIns="0" rtlCol="0">
            <a:spAutoFit/>
          </a:bodyPr>
          <a:lstStyle/>
          <a:p>
            <a:pPr marL="12700">
              <a:lnSpc>
                <a:spcPct val="100000"/>
              </a:lnSpc>
              <a:spcBef>
                <a:spcPts val="100"/>
              </a:spcBef>
            </a:pPr>
            <a:r>
              <a:rPr sz="1000" spc="-30" dirty="0">
                <a:solidFill>
                  <a:srgbClr val="231F20"/>
                </a:solidFill>
                <a:latin typeface="Arial"/>
                <a:cs typeface="Arial"/>
              </a:rPr>
              <a:t>10</a:t>
            </a:r>
            <a:endParaRPr sz="1000">
              <a:latin typeface="Arial"/>
              <a:cs typeface="Arial"/>
            </a:endParaRPr>
          </a:p>
        </p:txBody>
      </p:sp>
      <p:sp>
        <p:nvSpPr>
          <p:cNvPr id="22" name="object 22"/>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4" name="object 24"/>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8" name="object 28"/>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9" name="object 29"/>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5" name="object 35"/>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6" name="object 36"/>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7" name="object 37"/>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8" name="object 38"/>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9" name="object 39"/>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40" name="object 40"/>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1" name="object 41"/>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3" name="object 43"/>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4" name="object 44"/>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6" name="object 46"/>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8" name="object 48"/>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9" name="object 49"/>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50" name="object 50"/>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1" name="object 51"/>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2" name="object 52"/>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4" name="object 54"/>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5" name="object 55"/>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6" name="object 56"/>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7" name="object 57"/>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8" name="object 58"/>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9" name="object 59"/>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60" name="object 60"/>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1" name="object 61"/>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2" name="object 62"/>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3" name="object 63"/>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5" name="object 65"/>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70" name="object 70"/>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1" name="object 71"/>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76" name="object 76"/>
          <p:cNvSpPr/>
          <p:nvPr/>
        </p:nvSpPr>
        <p:spPr>
          <a:xfrm>
            <a:off x="4932962" y="383425"/>
            <a:ext cx="27276" cy="36703"/>
          </a:xfrm>
          <a:prstGeom prst="rect">
            <a:avLst/>
          </a:prstGeom>
          <a:blipFill>
            <a:blip r:embed="rId4" cstate="print"/>
            <a:stretch>
              <a:fillRect/>
            </a:stretch>
          </a:blipFill>
        </p:spPr>
        <p:txBody>
          <a:bodyPr wrap="square" lIns="0" tIns="0" rIns="0" bIns="0" rtlCol="0"/>
          <a:lstStyle/>
          <a:p>
            <a:endParaRPr/>
          </a:p>
        </p:txBody>
      </p:sp>
      <p:sp>
        <p:nvSpPr>
          <p:cNvPr id="77" name="object 77"/>
          <p:cNvSpPr/>
          <p:nvPr/>
        </p:nvSpPr>
        <p:spPr>
          <a:xfrm>
            <a:off x="4953486" y="383425"/>
            <a:ext cx="69274" cy="42456"/>
          </a:xfrm>
          <a:prstGeom prst="rect">
            <a:avLst/>
          </a:prstGeom>
          <a:blipFill>
            <a:blip r:embed="rId5" cstate="print"/>
            <a:stretch>
              <a:fillRect/>
            </a:stretch>
          </a:blipFill>
        </p:spPr>
        <p:txBody>
          <a:bodyPr wrap="square" lIns="0" tIns="0" rIns="0" bIns="0" rtlCol="0"/>
          <a:lstStyle/>
          <a:p>
            <a:endParaRPr/>
          </a:p>
        </p:txBody>
      </p:sp>
      <p:sp>
        <p:nvSpPr>
          <p:cNvPr id="83" name="object 83"/>
          <p:cNvSpPr/>
          <p:nvPr/>
        </p:nvSpPr>
        <p:spPr>
          <a:xfrm>
            <a:off x="0" y="7924336"/>
            <a:ext cx="7543800" cy="2164715"/>
          </a:xfrm>
          <a:custGeom>
            <a:avLst/>
            <a:gdLst/>
            <a:ahLst/>
            <a:cxnLst/>
            <a:rect l="l" t="t" r="r" b="b"/>
            <a:pathLst>
              <a:path w="7543800" h="2164715">
                <a:moveTo>
                  <a:pt x="0" y="2164448"/>
                </a:moveTo>
                <a:lnTo>
                  <a:pt x="7543330" y="2164448"/>
                </a:lnTo>
                <a:lnTo>
                  <a:pt x="7543330" y="0"/>
                </a:lnTo>
                <a:lnTo>
                  <a:pt x="0" y="0"/>
                </a:lnTo>
                <a:lnTo>
                  <a:pt x="0" y="2164448"/>
                </a:lnTo>
                <a:close/>
              </a:path>
            </a:pathLst>
          </a:custGeom>
          <a:solidFill>
            <a:srgbClr val="00669B"/>
          </a:solidFill>
        </p:spPr>
        <p:txBody>
          <a:bodyPr wrap="square" lIns="0" tIns="0" rIns="0" bIns="0" rtlCol="0"/>
          <a:lstStyle/>
          <a:p>
            <a:endParaRPr dirty="0"/>
          </a:p>
        </p:txBody>
      </p:sp>
      <p:sp>
        <p:nvSpPr>
          <p:cNvPr id="84" name="object 84"/>
          <p:cNvSpPr/>
          <p:nvPr/>
        </p:nvSpPr>
        <p:spPr>
          <a:xfrm>
            <a:off x="408836" y="7846733"/>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1"/>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85" name="object 85"/>
          <p:cNvSpPr txBox="1"/>
          <p:nvPr/>
        </p:nvSpPr>
        <p:spPr>
          <a:xfrm>
            <a:off x="739725" y="7132339"/>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dirty="0">
              <a:latin typeface="Arial"/>
              <a:cs typeface="Arial"/>
            </a:endParaRPr>
          </a:p>
        </p:txBody>
      </p:sp>
      <p:sp>
        <p:nvSpPr>
          <p:cNvPr id="86" name="object 86"/>
          <p:cNvSpPr txBox="1"/>
          <p:nvPr/>
        </p:nvSpPr>
        <p:spPr>
          <a:xfrm>
            <a:off x="1536585" y="7973562"/>
            <a:ext cx="5072481" cy="381515"/>
          </a:xfrm>
          <a:prstGeom prst="rect">
            <a:avLst/>
          </a:prstGeom>
        </p:spPr>
        <p:txBody>
          <a:bodyPr vert="horz" wrap="square" lIns="0" tIns="12065" rIns="0" bIns="0" rtlCol="0">
            <a:spAutoFit/>
          </a:bodyPr>
          <a:lstStyle/>
          <a:p>
            <a:pPr algn="ctr"/>
            <a:r>
              <a:rPr lang="ru-RU" sz="2400" dirty="0">
                <a:solidFill>
                  <a:schemeClr val="bg1"/>
                </a:solidFill>
              </a:rPr>
              <a:t>ИЗ </a:t>
            </a:r>
            <a:r>
              <a:rPr lang="ru-RU" sz="2400" dirty="0" smtClean="0">
                <a:solidFill>
                  <a:schemeClr val="bg1"/>
                </a:solidFill>
              </a:rPr>
              <a:t>БЮДЖЕТНОГО КОДЕКСА </a:t>
            </a:r>
            <a:r>
              <a:rPr lang="ru-RU" sz="2400" dirty="0">
                <a:solidFill>
                  <a:schemeClr val="bg1"/>
                </a:solidFill>
              </a:rPr>
              <a:t>РФ</a:t>
            </a:r>
            <a:endParaRPr sz="2400" dirty="0">
              <a:solidFill>
                <a:schemeClr val="bg1"/>
              </a:solidFill>
              <a:latin typeface="Arial"/>
              <a:cs typeface="Arial"/>
            </a:endParaRPr>
          </a:p>
        </p:txBody>
      </p:sp>
      <p:sp>
        <p:nvSpPr>
          <p:cNvPr id="87" name="object 87"/>
          <p:cNvSpPr txBox="1"/>
          <p:nvPr/>
        </p:nvSpPr>
        <p:spPr>
          <a:xfrm>
            <a:off x="3246761" y="8201812"/>
            <a:ext cx="1887220" cy="258404"/>
          </a:xfrm>
          <a:prstGeom prst="rect">
            <a:avLst/>
          </a:prstGeom>
        </p:spPr>
        <p:txBody>
          <a:bodyPr vert="horz" wrap="square" lIns="0" tIns="12065" rIns="0" bIns="0" rtlCol="0">
            <a:spAutoFit/>
          </a:bodyPr>
          <a:lstStyle/>
          <a:p>
            <a:pPr marL="12700">
              <a:lnSpc>
                <a:spcPct val="100000"/>
              </a:lnSpc>
              <a:spcBef>
                <a:spcPts val="95"/>
              </a:spcBef>
            </a:pPr>
            <a:endParaRPr sz="1600" dirty="0">
              <a:latin typeface="Arial"/>
              <a:cs typeface="Arial"/>
            </a:endParaRPr>
          </a:p>
        </p:txBody>
      </p:sp>
      <p:sp>
        <p:nvSpPr>
          <p:cNvPr id="89" name="object 89"/>
          <p:cNvSpPr txBox="1"/>
          <p:nvPr/>
        </p:nvSpPr>
        <p:spPr>
          <a:xfrm>
            <a:off x="3895485" y="9377917"/>
            <a:ext cx="1194435" cy="191719"/>
          </a:xfrm>
          <a:prstGeom prst="rect">
            <a:avLst/>
          </a:prstGeom>
        </p:spPr>
        <p:txBody>
          <a:bodyPr vert="horz" wrap="square" lIns="0" tIns="12065" rIns="0" bIns="0" rtlCol="0">
            <a:spAutoFit/>
          </a:bodyPr>
          <a:lstStyle/>
          <a:p>
            <a:pPr marL="12700">
              <a:lnSpc>
                <a:spcPts val="1370"/>
              </a:lnSpc>
              <a:spcBef>
                <a:spcPts val="95"/>
              </a:spcBef>
            </a:pPr>
            <a:endParaRPr sz="1200" dirty="0">
              <a:latin typeface="PMingLiU"/>
              <a:cs typeface="PMingLiU"/>
            </a:endParaRPr>
          </a:p>
        </p:txBody>
      </p:sp>
      <p:sp>
        <p:nvSpPr>
          <p:cNvPr id="90" name="object 90"/>
          <p:cNvSpPr/>
          <p:nvPr/>
        </p:nvSpPr>
        <p:spPr>
          <a:xfrm>
            <a:off x="3027159" y="8582583"/>
            <a:ext cx="747395" cy="748030"/>
          </a:xfrm>
          <a:custGeom>
            <a:avLst/>
            <a:gdLst/>
            <a:ahLst/>
            <a:cxnLst/>
            <a:rect l="l" t="t" r="r" b="b"/>
            <a:pathLst>
              <a:path w="747395" h="748029">
                <a:moveTo>
                  <a:pt x="373646" y="0"/>
                </a:moveTo>
                <a:lnTo>
                  <a:pt x="323313" y="3042"/>
                </a:lnTo>
                <a:lnTo>
                  <a:pt x="275500" y="12170"/>
                </a:lnTo>
                <a:lnTo>
                  <a:pt x="230206" y="27384"/>
                </a:lnTo>
                <a:lnTo>
                  <a:pt x="187431" y="48683"/>
                </a:lnTo>
                <a:lnTo>
                  <a:pt x="147175" y="76067"/>
                </a:lnTo>
                <a:lnTo>
                  <a:pt x="109435" y="109537"/>
                </a:lnTo>
                <a:lnTo>
                  <a:pt x="75995" y="147305"/>
                </a:lnTo>
                <a:lnTo>
                  <a:pt x="48636" y="187594"/>
                </a:lnTo>
                <a:lnTo>
                  <a:pt x="27357" y="230406"/>
                </a:lnTo>
                <a:lnTo>
                  <a:pt x="12158" y="275739"/>
                </a:lnTo>
                <a:lnTo>
                  <a:pt x="3039" y="323591"/>
                </a:lnTo>
                <a:lnTo>
                  <a:pt x="0" y="373964"/>
                </a:lnTo>
                <a:lnTo>
                  <a:pt x="3039" y="424336"/>
                </a:lnTo>
                <a:lnTo>
                  <a:pt x="12158" y="472189"/>
                </a:lnTo>
                <a:lnTo>
                  <a:pt x="27357" y="517521"/>
                </a:lnTo>
                <a:lnTo>
                  <a:pt x="48636" y="560333"/>
                </a:lnTo>
                <a:lnTo>
                  <a:pt x="75995" y="600623"/>
                </a:lnTo>
                <a:lnTo>
                  <a:pt x="109435" y="638390"/>
                </a:lnTo>
                <a:lnTo>
                  <a:pt x="147175" y="671860"/>
                </a:lnTo>
                <a:lnTo>
                  <a:pt x="187431" y="699244"/>
                </a:lnTo>
                <a:lnTo>
                  <a:pt x="230206" y="720542"/>
                </a:lnTo>
                <a:lnTo>
                  <a:pt x="275500" y="735753"/>
                </a:lnTo>
                <a:lnTo>
                  <a:pt x="323313" y="744878"/>
                </a:lnTo>
                <a:lnTo>
                  <a:pt x="373646" y="747915"/>
                </a:lnTo>
                <a:lnTo>
                  <a:pt x="423974" y="744873"/>
                </a:lnTo>
                <a:lnTo>
                  <a:pt x="471784" y="735748"/>
                </a:lnTo>
                <a:lnTo>
                  <a:pt x="517075" y="720537"/>
                </a:lnTo>
                <a:lnTo>
                  <a:pt x="559849" y="699241"/>
                </a:lnTo>
                <a:lnTo>
                  <a:pt x="600105" y="671859"/>
                </a:lnTo>
                <a:lnTo>
                  <a:pt x="637844" y="638390"/>
                </a:lnTo>
                <a:lnTo>
                  <a:pt x="671285" y="600623"/>
                </a:lnTo>
                <a:lnTo>
                  <a:pt x="698644" y="560333"/>
                </a:lnTo>
                <a:lnTo>
                  <a:pt x="719923" y="517521"/>
                </a:lnTo>
                <a:lnTo>
                  <a:pt x="735122" y="472189"/>
                </a:lnTo>
                <a:lnTo>
                  <a:pt x="744241" y="424336"/>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ED1C24"/>
          </a:solidFill>
        </p:spPr>
        <p:txBody>
          <a:bodyPr wrap="square" lIns="0" tIns="0" rIns="0" bIns="0" rtlCol="0"/>
          <a:lstStyle/>
          <a:p>
            <a:endParaRPr/>
          </a:p>
        </p:txBody>
      </p:sp>
      <p:sp>
        <p:nvSpPr>
          <p:cNvPr id="91" name="object 91"/>
          <p:cNvSpPr txBox="1"/>
          <p:nvPr/>
        </p:nvSpPr>
        <p:spPr>
          <a:xfrm>
            <a:off x="3275925" y="8368623"/>
            <a:ext cx="273050" cy="1061085"/>
          </a:xfrm>
          <a:prstGeom prst="rect">
            <a:avLst/>
          </a:prstGeom>
        </p:spPr>
        <p:txBody>
          <a:bodyPr vert="horz" wrap="square" lIns="0" tIns="11430" rIns="0" bIns="0" rtlCol="0">
            <a:spAutoFit/>
          </a:bodyPr>
          <a:lstStyle/>
          <a:p>
            <a:pPr marL="12700">
              <a:lnSpc>
                <a:spcPct val="100000"/>
              </a:lnSpc>
              <a:spcBef>
                <a:spcPts val="90"/>
              </a:spcBef>
            </a:pPr>
            <a:r>
              <a:rPr sz="6800" spc="60" dirty="0">
                <a:solidFill>
                  <a:srgbClr val="FFFFFF"/>
                </a:solidFill>
                <a:latin typeface="Arial"/>
                <a:cs typeface="Arial"/>
              </a:rPr>
              <a:t>!</a:t>
            </a:r>
            <a:endParaRPr sz="6800">
              <a:latin typeface="Arial"/>
              <a:cs typeface="Arial"/>
            </a:endParaRPr>
          </a:p>
        </p:txBody>
      </p:sp>
      <p:sp>
        <p:nvSpPr>
          <p:cNvPr id="93" name="object 93"/>
          <p:cNvSpPr txBox="1"/>
          <p:nvPr/>
        </p:nvSpPr>
        <p:spPr>
          <a:xfrm>
            <a:off x="2390532" y="1151549"/>
            <a:ext cx="4409949" cy="1089401"/>
          </a:xfrm>
          <a:prstGeom prst="rect">
            <a:avLst/>
          </a:prstGeom>
        </p:spPr>
        <p:txBody>
          <a:bodyPr vert="horz" wrap="square" lIns="0" tIns="12065" rIns="0" bIns="0" rtlCol="0">
            <a:spAutoFit/>
          </a:bodyPr>
          <a:lstStyle/>
          <a:p>
            <a:pPr algn="ctr"/>
            <a:r>
              <a:rPr lang="ru-RU" sz="1400" dirty="0" smtClean="0">
                <a:solidFill>
                  <a:schemeClr val="bg1"/>
                </a:solidFill>
              </a:rPr>
              <a:t>ОБСЛУЖИВАНИЕ</a:t>
            </a:r>
          </a:p>
          <a:p>
            <a:pPr algn="ctr"/>
            <a:r>
              <a:rPr lang="ru-RU" sz="1400" dirty="0" smtClean="0">
                <a:solidFill>
                  <a:schemeClr val="bg1"/>
                </a:solidFill>
              </a:rPr>
              <a:t>МУНИЦИПАЛЬНОГО ДОЛГА</a:t>
            </a:r>
          </a:p>
          <a:p>
            <a:pPr algn="ctr"/>
            <a:r>
              <a:rPr lang="ru-RU" sz="1400" dirty="0" smtClean="0">
                <a:solidFill>
                  <a:schemeClr val="bg1"/>
                </a:solidFill>
              </a:rPr>
              <a:t>ГОРОДА НЕВИННОМЫССКА</a:t>
            </a:r>
          </a:p>
          <a:p>
            <a:pPr algn="ctr"/>
            <a:r>
              <a:rPr lang="ru-RU" sz="1400" dirty="0" smtClean="0">
                <a:solidFill>
                  <a:schemeClr val="bg1"/>
                </a:solidFill>
              </a:rPr>
              <a:t>В 2018 ГОДУ И ПЛАНОВЫЙ</a:t>
            </a:r>
          </a:p>
          <a:p>
            <a:pPr algn="ctr"/>
            <a:r>
              <a:rPr lang="ru-RU" sz="1400" dirty="0" smtClean="0">
                <a:solidFill>
                  <a:schemeClr val="bg1"/>
                </a:solidFill>
              </a:rPr>
              <a:t>ПЕРИОД 2019-2021 ГОДА</a:t>
            </a:r>
            <a:endParaRPr lang="ru-RU" sz="1400" dirty="0">
              <a:solidFill>
                <a:schemeClr val="bg1"/>
              </a:solidFill>
              <a:latin typeface="Arial"/>
              <a:cs typeface="Arial"/>
            </a:endParaRPr>
          </a:p>
        </p:txBody>
      </p:sp>
      <p:sp>
        <p:nvSpPr>
          <p:cNvPr id="109" name="object 109"/>
          <p:cNvSpPr txBox="1"/>
          <p:nvPr/>
        </p:nvSpPr>
        <p:spPr>
          <a:xfrm>
            <a:off x="284039" y="2355343"/>
            <a:ext cx="2730648" cy="1704954"/>
          </a:xfrm>
          <a:prstGeom prst="rect">
            <a:avLst/>
          </a:prstGeom>
        </p:spPr>
        <p:txBody>
          <a:bodyPr vert="horz" wrap="square" lIns="0" tIns="12065" rIns="0" bIns="0" rtlCol="0">
            <a:spAutoFit/>
          </a:bodyPr>
          <a:lstStyle/>
          <a:p>
            <a:pPr algn="just"/>
            <a:r>
              <a:rPr lang="ru-RU" sz="1100" dirty="0" smtClean="0">
                <a:solidFill>
                  <a:schemeClr val="bg1"/>
                </a:solidFill>
              </a:rPr>
              <a:t>Мониторинг </a:t>
            </a:r>
            <a:r>
              <a:rPr lang="ru-RU" sz="1100" dirty="0">
                <a:solidFill>
                  <a:schemeClr val="bg1"/>
                </a:solidFill>
              </a:rPr>
              <a:t>процентных ставок по кредитам кредитных организаций в целях рефинансирования имеющихся долговых обязательств (вновь объявленные аукционы в 2018 году позволили снизить процентные ставки по кредитам с 9,44 процента до 7,97 процента годовых и расторгнуть прежние муниципальные контракты).</a:t>
            </a:r>
          </a:p>
          <a:p>
            <a:pPr algn="just"/>
            <a:r>
              <a:rPr lang="ru-RU" sz="1100" dirty="0" smtClean="0">
                <a:solidFill>
                  <a:schemeClr val="bg1"/>
                </a:solidFill>
              </a:rPr>
              <a:t>Процент </a:t>
            </a:r>
            <a:r>
              <a:rPr lang="ru-RU" sz="1100" dirty="0">
                <a:solidFill>
                  <a:schemeClr val="bg1"/>
                </a:solidFill>
              </a:rPr>
              <a:t>бюджетного кредита</a:t>
            </a:r>
          </a:p>
          <a:p>
            <a:pPr algn="just"/>
            <a:r>
              <a:rPr lang="ru-RU" sz="1100" dirty="0">
                <a:solidFill>
                  <a:schemeClr val="bg1"/>
                </a:solidFill>
              </a:rPr>
              <a:t>составляет </a:t>
            </a:r>
            <a:r>
              <a:rPr lang="ru-RU" sz="1100" dirty="0" smtClean="0">
                <a:solidFill>
                  <a:schemeClr val="bg1"/>
                </a:solidFill>
              </a:rPr>
              <a:t>0,1% годовых </a:t>
            </a:r>
            <a:r>
              <a:rPr lang="ru-RU" sz="1100" dirty="0">
                <a:solidFill>
                  <a:schemeClr val="bg1"/>
                </a:solidFill>
              </a:rPr>
              <a:t>сроком до 90 </a:t>
            </a:r>
            <a:r>
              <a:rPr lang="ru-RU" sz="1100" dirty="0" smtClean="0">
                <a:solidFill>
                  <a:schemeClr val="bg1"/>
                </a:solidFill>
              </a:rPr>
              <a:t>дней.</a:t>
            </a:r>
            <a:endParaRPr sz="1100" dirty="0">
              <a:solidFill>
                <a:schemeClr val="bg1"/>
              </a:solidFill>
              <a:latin typeface="Arial"/>
              <a:cs typeface="Arial"/>
            </a:endParaRPr>
          </a:p>
        </p:txBody>
      </p:sp>
      <p:sp>
        <p:nvSpPr>
          <p:cNvPr id="110" name="object 110"/>
          <p:cNvSpPr/>
          <p:nvPr/>
        </p:nvSpPr>
        <p:spPr>
          <a:xfrm>
            <a:off x="1286840" y="1418672"/>
            <a:ext cx="747395" cy="748030"/>
          </a:xfrm>
          <a:custGeom>
            <a:avLst/>
            <a:gdLst/>
            <a:ahLst/>
            <a:cxnLst/>
            <a:rect l="l" t="t" r="r" b="b"/>
            <a:pathLst>
              <a:path w="747394" h="748029">
                <a:moveTo>
                  <a:pt x="373646" y="0"/>
                </a:moveTo>
                <a:lnTo>
                  <a:pt x="323313" y="3042"/>
                </a:lnTo>
                <a:lnTo>
                  <a:pt x="275500" y="12170"/>
                </a:lnTo>
                <a:lnTo>
                  <a:pt x="230206" y="27382"/>
                </a:lnTo>
                <a:lnTo>
                  <a:pt x="187431" y="48679"/>
                </a:lnTo>
                <a:lnTo>
                  <a:pt x="147175" y="76060"/>
                </a:lnTo>
                <a:lnTo>
                  <a:pt x="109435" y="109524"/>
                </a:lnTo>
                <a:lnTo>
                  <a:pt x="76000" y="147292"/>
                </a:lnTo>
                <a:lnTo>
                  <a:pt x="48641" y="187582"/>
                </a:lnTo>
                <a:lnTo>
                  <a:pt x="27362" y="230393"/>
                </a:lnTo>
                <a:lnTo>
                  <a:pt x="12161" y="275726"/>
                </a:lnTo>
                <a:lnTo>
                  <a:pt x="3040" y="323579"/>
                </a:lnTo>
                <a:lnTo>
                  <a:pt x="0" y="373951"/>
                </a:lnTo>
                <a:lnTo>
                  <a:pt x="3040" y="424323"/>
                </a:lnTo>
                <a:lnTo>
                  <a:pt x="12161" y="472176"/>
                </a:lnTo>
                <a:lnTo>
                  <a:pt x="27362" y="517509"/>
                </a:lnTo>
                <a:lnTo>
                  <a:pt x="48641" y="560320"/>
                </a:lnTo>
                <a:lnTo>
                  <a:pt x="76000" y="600610"/>
                </a:lnTo>
                <a:lnTo>
                  <a:pt x="109435" y="638378"/>
                </a:lnTo>
                <a:lnTo>
                  <a:pt x="147175" y="671847"/>
                </a:lnTo>
                <a:lnTo>
                  <a:pt x="187431" y="699232"/>
                </a:lnTo>
                <a:lnTo>
                  <a:pt x="230206" y="720531"/>
                </a:lnTo>
                <a:lnTo>
                  <a:pt x="275500" y="735744"/>
                </a:lnTo>
                <a:lnTo>
                  <a:pt x="323313" y="744872"/>
                </a:lnTo>
                <a:lnTo>
                  <a:pt x="373646" y="747915"/>
                </a:lnTo>
                <a:lnTo>
                  <a:pt x="423974" y="744872"/>
                </a:lnTo>
                <a:lnTo>
                  <a:pt x="471784" y="735744"/>
                </a:lnTo>
                <a:lnTo>
                  <a:pt x="517075" y="720531"/>
                </a:lnTo>
                <a:lnTo>
                  <a:pt x="559849" y="699232"/>
                </a:lnTo>
                <a:lnTo>
                  <a:pt x="600105" y="671847"/>
                </a:lnTo>
                <a:lnTo>
                  <a:pt x="637844" y="638378"/>
                </a:lnTo>
                <a:lnTo>
                  <a:pt x="671285" y="600610"/>
                </a:lnTo>
                <a:lnTo>
                  <a:pt x="698644" y="560320"/>
                </a:lnTo>
                <a:lnTo>
                  <a:pt x="719923" y="517509"/>
                </a:lnTo>
                <a:lnTo>
                  <a:pt x="735122" y="472176"/>
                </a:lnTo>
                <a:lnTo>
                  <a:pt x="744241" y="424323"/>
                </a:lnTo>
                <a:lnTo>
                  <a:pt x="747280" y="373951"/>
                </a:lnTo>
                <a:lnTo>
                  <a:pt x="744241" y="323579"/>
                </a:lnTo>
                <a:lnTo>
                  <a:pt x="735122" y="275726"/>
                </a:lnTo>
                <a:lnTo>
                  <a:pt x="719923" y="230393"/>
                </a:lnTo>
                <a:lnTo>
                  <a:pt x="698644" y="187582"/>
                </a:lnTo>
                <a:lnTo>
                  <a:pt x="671285" y="147292"/>
                </a:lnTo>
                <a:lnTo>
                  <a:pt x="637844" y="109524"/>
                </a:lnTo>
                <a:lnTo>
                  <a:pt x="600105" y="76055"/>
                </a:lnTo>
                <a:lnTo>
                  <a:pt x="559849" y="48673"/>
                </a:lnTo>
                <a:lnTo>
                  <a:pt x="517075" y="27378"/>
                </a:lnTo>
                <a:lnTo>
                  <a:pt x="471784" y="12167"/>
                </a:lnTo>
                <a:lnTo>
                  <a:pt x="423974" y="3041"/>
                </a:lnTo>
                <a:lnTo>
                  <a:pt x="373646" y="0"/>
                </a:lnTo>
                <a:close/>
              </a:path>
            </a:pathLst>
          </a:custGeom>
          <a:solidFill>
            <a:srgbClr val="A54686"/>
          </a:solidFill>
        </p:spPr>
        <p:txBody>
          <a:bodyPr wrap="square" lIns="0" tIns="0" rIns="0" bIns="0" rtlCol="0"/>
          <a:lstStyle/>
          <a:p>
            <a:endParaRPr/>
          </a:p>
        </p:txBody>
      </p:sp>
      <p:sp>
        <p:nvSpPr>
          <p:cNvPr id="111" name="object 111"/>
          <p:cNvSpPr txBox="1"/>
          <p:nvPr/>
        </p:nvSpPr>
        <p:spPr>
          <a:xfrm>
            <a:off x="1257202" y="908817"/>
            <a:ext cx="760235" cy="2897588"/>
          </a:xfrm>
          <a:prstGeom prst="rect">
            <a:avLst/>
          </a:prstGeom>
        </p:spPr>
        <p:txBody>
          <a:bodyPr vert="horz" wrap="square" lIns="0" tIns="12065" rIns="0" bIns="0" rtlCol="0">
            <a:spAutoFit/>
          </a:bodyPr>
          <a:lstStyle/>
          <a:p>
            <a:pPr marL="273685">
              <a:lnSpc>
                <a:spcPts val="7484"/>
              </a:lnSpc>
            </a:pPr>
            <a:r>
              <a:rPr sz="6800" spc="60" dirty="0" smtClean="0">
                <a:solidFill>
                  <a:srgbClr val="FFFFFF"/>
                </a:solidFill>
                <a:latin typeface="Arial"/>
                <a:cs typeface="Arial"/>
              </a:rPr>
              <a:t>!</a:t>
            </a:r>
            <a:endParaRPr lang="ru-RU" sz="6800" spc="60" dirty="0" smtClean="0">
              <a:solidFill>
                <a:srgbClr val="FFFFFF"/>
              </a:solidFill>
              <a:latin typeface="Arial"/>
              <a:cs typeface="Arial"/>
            </a:endParaRPr>
          </a:p>
          <a:p>
            <a:pPr marL="273685">
              <a:lnSpc>
                <a:spcPts val="7484"/>
              </a:lnSpc>
            </a:pPr>
            <a:endParaRPr lang="ru-RU" sz="6800" spc="60" dirty="0">
              <a:solidFill>
                <a:srgbClr val="FFFFFF"/>
              </a:solidFill>
              <a:latin typeface="Arial"/>
              <a:cs typeface="Arial"/>
            </a:endParaRPr>
          </a:p>
          <a:p>
            <a:pPr marL="273685">
              <a:lnSpc>
                <a:spcPts val="7484"/>
              </a:lnSpc>
            </a:pPr>
            <a:endParaRPr sz="6800" dirty="0">
              <a:latin typeface="Arial"/>
              <a:cs typeface="Arial"/>
            </a:endParaRPr>
          </a:p>
        </p:txBody>
      </p:sp>
      <p:sp>
        <p:nvSpPr>
          <p:cNvPr id="115" name="object 115"/>
          <p:cNvSpPr/>
          <p:nvPr/>
        </p:nvSpPr>
        <p:spPr>
          <a:xfrm>
            <a:off x="3476002" y="3564737"/>
            <a:ext cx="2239010" cy="384175"/>
          </a:xfrm>
          <a:custGeom>
            <a:avLst/>
            <a:gdLst/>
            <a:ahLst/>
            <a:cxnLst/>
            <a:rect l="l" t="t" r="r" b="b"/>
            <a:pathLst>
              <a:path w="2239010" h="384175">
                <a:moveTo>
                  <a:pt x="1375676" y="0"/>
                </a:moveTo>
                <a:lnTo>
                  <a:pt x="0" y="0"/>
                </a:lnTo>
                <a:lnTo>
                  <a:pt x="0" y="124155"/>
                </a:lnTo>
                <a:lnTo>
                  <a:pt x="1346060" y="124155"/>
                </a:lnTo>
                <a:lnTo>
                  <a:pt x="1535747" y="360895"/>
                </a:lnTo>
                <a:lnTo>
                  <a:pt x="1545895" y="370918"/>
                </a:lnTo>
                <a:lnTo>
                  <a:pt x="1557667" y="378148"/>
                </a:lnTo>
                <a:lnTo>
                  <a:pt x="1570544" y="382530"/>
                </a:lnTo>
                <a:lnTo>
                  <a:pt x="1584007" y="384009"/>
                </a:lnTo>
                <a:lnTo>
                  <a:pt x="1584007" y="384175"/>
                </a:lnTo>
                <a:lnTo>
                  <a:pt x="2238844" y="384175"/>
                </a:lnTo>
                <a:lnTo>
                  <a:pt x="2238844" y="260019"/>
                </a:lnTo>
                <a:lnTo>
                  <a:pt x="1613611" y="260019"/>
                </a:lnTo>
                <a:lnTo>
                  <a:pt x="1426781" y="26835"/>
                </a:lnTo>
                <a:lnTo>
                  <a:pt x="1417051" y="15805"/>
                </a:lnTo>
                <a:lnTo>
                  <a:pt x="1404977" y="7340"/>
                </a:lnTo>
                <a:lnTo>
                  <a:pt x="1391028" y="1914"/>
                </a:lnTo>
                <a:lnTo>
                  <a:pt x="1375676" y="0"/>
                </a:lnTo>
                <a:close/>
              </a:path>
            </a:pathLst>
          </a:custGeom>
          <a:solidFill>
            <a:srgbClr val="A54686"/>
          </a:solidFill>
        </p:spPr>
        <p:txBody>
          <a:bodyPr wrap="square" lIns="0" tIns="0" rIns="0" bIns="0" rtlCol="0"/>
          <a:lstStyle/>
          <a:p>
            <a:endParaRPr/>
          </a:p>
        </p:txBody>
      </p:sp>
      <p:sp>
        <p:nvSpPr>
          <p:cNvPr id="116" name="object 116"/>
          <p:cNvSpPr/>
          <p:nvPr/>
        </p:nvSpPr>
        <p:spPr>
          <a:xfrm>
            <a:off x="3764610" y="3564750"/>
            <a:ext cx="2297430" cy="384175"/>
          </a:xfrm>
          <a:custGeom>
            <a:avLst/>
            <a:gdLst/>
            <a:ahLst/>
            <a:cxnLst/>
            <a:rect l="l" t="t" r="r" b="b"/>
            <a:pathLst>
              <a:path w="2297429" h="384175">
                <a:moveTo>
                  <a:pt x="2297404" y="0"/>
                </a:moveTo>
                <a:lnTo>
                  <a:pt x="1314907" y="0"/>
                </a:lnTo>
                <a:lnTo>
                  <a:pt x="1299555" y="1914"/>
                </a:lnTo>
                <a:lnTo>
                  <a:pt x="1285606" y="7340"/>
                </a:lnTo>
                <a:lnTo>
                  <a:pt x="1273532" y="15805"/>
                </a:lnTo>
                <a:lnTo>
                  <a:pt x="1263802" y="26835"/>
                </a:lnTo>
                <a:lnTo>
                  <a:pt x="1076972" y="260019"/>
                </a:lnTo>
                <a:lnTo>
                  <a:pt x="0" y="260019"/>
                </a:lnTo>
                <a:lnTo>
                  <a:pt x="0" y="384175"/>
                </a:lnTo>
                <a:lnTo>
                  <a:pt x="1106576" y="384175"/>
                </a:lnTo>
                <a:lnTo>
                  <a:pt x="1106576" y="384009"/>
                </a:lnTo>
                <a:lnTo>
                  <a:pt x="1120039" y="382530"/>
                </a:lnTo>
                <a:lnTo>
                  <a:pt x="1132916" y="378148"/>
                </a:lnTo>
                <a:lnTo>
                  <a:pt x="1144688" y="370918"/>
                </a:lnTo>
                <a:lnTo>
                  <a:pt x="1154836" y="360895"/>
                </a:lnTo>
                <a:lnTo>
                  <a:pt x="1344523" y="124155"/>
                </a:lnTo>
                <a:lnTo>
                  <a:pt x="2297404" y="124155"/>
                </a:lnTo>
                <a:lnTo>
                  <a:pt x="2297404" y="0"/>
                </a:lnTo>
                <a:close/>
              </a:path>
            </a:pathLst>
          </a:custGeom>
          <a:solidFill>
            <a:srgbClr val="0095DA"/>
          </a:solidFill>
        </p:spPr>
        <p:txBody>
          <a:bodyPr wrap="square" lIns="0" tIns="0" rIns="0" bIns="0" rtlCol="0"/>
          <a:lstStyle/>
          <a:p>
            <a:endParaRPr/>
          </a:p>
        </p:txBody>
      </p:sp>
      <p:sp>
        <p:nvSpPr>
          <p:cNvPr id="117" name="object 117"/>
          <p:cNvSpPr/>
          <p:nvPr/>
        </p:nvSpPr>
        <p:spPr>
          <a:xfrm>
            <a:off x="3994658" y="3986364"/>
            <a:ext cx="1373505" cy="384175"/>
          </a:xfrm>
          <a:custGeom>
            <a:avLst/>
            <a:gdLst/>
            <a:ahLst/>
            <a:cxnLst/>
            <a:rect l="l" t="t" r="r" b="b"/>
            <a:pathLst>
              <a:path w="1373504" h="384175">
                <a:moveTo>
                  <a:pt x="857008" y="0"/>
                </a:moveTo>
                <a:lnTo>
                  <a:pt x="0" y="0"/>
                </a:lnTo>
                <a:lnTo>
                  <a:pt x="0" y="124155"/>
                </a:lnTo>
                <a:lnTo>
                  <a:pt x="827405" y="124155"/>
                </a:lnTo>
                <a:lnTo>
                  <a:pt x="1017079" y="360895"/>
                </a:lnTo>
                <a:lnTo>
                  <a:pt x="1027234" y="370918"/>
                </a:lnTo>
                <a:lnTo>
                  <a:pt x="1039009" y="378148"/>
                </a:lnTo>
                <a:lnTo>
                  <a:pt x="1051883" y="382530"/>
                </a:lnTo>
                <a:lnTo>
                  <a:pt x="1065339" y="384009"/>
                </a:lnTo>
                <a:lnTo>
                  <a:pt x="1065339" y="384175"/>
                </a:lnTo>
                <a:lnTo>
                  <a:pt x="1373022" y="384175"/>
                </a:lnTo>
                <a:lnTo>
                  <a:pt x="1373022" y="260019"/>
                </a:lnTo>
                <a:lnTo>
                  <a:pt x="1094955" y="260019"/>
                </a:lnTo>
                <a:lnTo>
                  <a:pt x="908126" y="26835"/>
                </a:lnTo>
                <a:lnTo>
                  <a:pt x="898394" y="15805"/>
                </a:lnTo>
                <a:lnTo>
                  <a:pt x="886315" y="7340"/>
                </a:lnTo>
                <a:lnTo>
                  <a:pt x="872362" y="1914"/>
                </a:lnTo>
                <a:lnTo>
                  <a:pt x="857008" y="0"/>
                </a:lnTo>
                <a:close/>
              </a:path>
            </a:pathLst>
          </a:custGeom>
          <a:solidFill>
            <a:srgbClr val="9B95C9"/>
          </a:solidFill>
        </p:spPr>
        <p:txBody>
          <a:bodyPr wrap="square" lIns="0" tIns="0" rIns="0" bIns="0" rtlCol="0"/>
          <a:lstStyle/>
          <a:p>
            <a:endParaRPr/>
          </a:p>
        </p:txBody>
      </p:sp>
      <p:sp>
        <p:nvSpPr>
          <p:cNvPr id="118" name="object 118"/>
          <p:cNvSpPr/>
          <p:nvPr/>
        </p:nvSpPr>
        <p:spPr>
          <a:xfrm>
            <a:off x="3747884" y="3986377"/>
            <a:ext cx="2552700" cy="384175"/>
          </a:xfrm>
          <a:custGeom>
            <a:avLst/>
            <a:gdLst/>
            <a:ahLst/>
            <a:cxnLst/>
            <a:rect l="l" t="t" r="r" b="b"/>
            <a:pathLst>
              <a:path w="2552700" h="384175">
                <a:moveTo>
                  <a:pt x="0" y="251663"/>
                </a:moveTo>
                <a:lnTo>
                  <a:pt x="0" y="375805"/>
                </a:lnTo>
                <a:lnTo>
                  <a:pt x="1123302" y="384175"/>
                </a:lnTo>
                <a:lnTo>
                  <a:pt x="1123302" y="384009"/>
                </a:lnTo>
                <a:lnTo>
                  <a:pt x="1136765" y="382530"/>
                </a:lnTo>
                <a:lnTo>
                  <a:pt x="1149642" y="378148"/>
                </a:lnTo>
                <a:lnTo>
                  <a:pt x="1161414" y="370918"/>
                </a:lnTo>
                <a:lnTo>
                  <a:pt x="1171562" y="360895"/>
                </a:lnTo>
                <a:lnTo>
                  <a:pt x="1252388" y="260019"/>
                </a:lnTo>
                <a:lnTo>
                  <a:pt x="1093698" y="260019"/>
                </a:lnTo>
                <a:lnTo>
                  <a:pt x="0" y="251663"/>
                </a:lnTo>
                <a:close/>
              </a:path>
              <a:path w="2552700" h="384175">
                <a:moveTo>
                  <a:pt x="2552547" y="0"/>
                </a:moveTo>
                <a:lnTo>
                  <a:pt x="1331633" y="0"/>
                </a:lnTo>
                <a:lnTo>
                  <a:pt x="1316280" y="1914"/>
                </a:lnTo>
                <a:lnTo>
                  <a:pt x="1302332" y="7340"/>
                </a:lnTo>
                <a:lnTo>
                  <a:pt x="1290258" y="15805"/>
                </a:lnTo>
                <a:lnTo>
                  <a:pt x="1280528" y="26835"/>
                </a:lnTo>
                <a:lnTo>
                  <a:pt x="1093698" y="260019"/>
                </a:lnTo>
                <a:lnTo>
                  <a:pt x="1252388" y="260019"/>
                </a:lnTo>
                <a:lnTo>
                  <a:pt x="1361249" y="124155"/>
                </a:lnTo>
                <a:lnTo>
                  <a:pt x="2552547" y="124155"/>
                </a:lnTo>
                <a:lnTo>
                  <a:pt x="2552547" y="0"/>
                </a:lnTo>
                <a:close/>
              </a:path>
            </a:pathLst>
          </a:custGeom>
          <a:solidFill>
            <a:srgbClr val="00AEEF"/>
          </a:solidFill>
        </p:spPr>
        <p:txBody>
          <a:bodyPr wrap="square" lIns="0" tIns="0" rIns="0" bIns="0" rtlCol="0"/>
          <a:lstStyle/>
          <a:p>
            <a:endParaRPr/>
          </a:p>
        </p:txBody>
      </p:sp>
      <p:sp>
        <p:nvSpPr>
          <p:cNvPr id="119" name="object 119"/>
          <p:cNvSpPr/>
          <p:nvPr/>
        </p:nvSpPr>
        <p:spPr>
          <a:xfrm>
            <a:off x="4216349" y="4414024"/>
            <a:ext cx="1344295" cy="384175"/>
          </a:xfrm>
          <a:custGeom>
            <a:avLst/>
            <a:gdLst/>
            <a:ahLst/>
            <a:cxnLst/>
            <a:rect l="l" t="t" r="r" b="b"/>
            <a:pathLst>
              <a:path w="1344295" h="384175">
                <a:moveTo>
                  <a:pt x="635330" y="0"/>
                </a:moveTo>
                <a:lnTo>
                  <a:pt x="0" y="0"/>
                </a:lnTo>
                <a:lnTo>
                  <a:pt x="0" y="124155"/>
                </a:lnTo>
                <a:lnTo>
                  <a:pt x="605713" y="124155"/>
                </a:lnTo>
                <a:lnTo>
                  <a:pt x="795401" y="360895"/>
                </a:lnTo>
                <a:lnTo>
                  <a:pt x="805550" y="370918"/>
                </a:lnTo>
                <a:lnTo>
                  <a:pt x="817325" y="378148"/>
                </a:lnTo>
                <a:lnTo>
                  <a:pt x="830203" y="382530"/>
                </a:lnTo>
                <a:lnTo>
                  <a:pt x="843661" y="384009"/>
                </a:lnTo>
                <a:lnTo>
                  <a:pt x="843661" y="384175"/>
                </a:lnTo>
                <a:lnTo>
                  <a:pt x="1343748" y="384175"/>
                </a:lnTo>
                <a:lnTo>
                  <a:pt x="1343748" y="260019"/>
                </a:lnTo>
                <a:lnTo>
                  <a:pt x="873264" y="260019"/>
                </a:lnTo>
                <a:lnTo>
                  <a:pt x="686435" y="26835"/>
                </a:lnTo>
                <a:lnTo>
                  <a:pt x="676705" y="15805"/>
                </a:lnTo>
                <a:lnTo>
                  <a:pt x="664630" y="7340"/>
                </a:lnTo>
                <a:lnTo>
                  <a:pt x="650682" y="1914"/>
                </a:lnTo>
                <a:lnTo>
                  <a:pt x="635330" y="0"/>
                </a:lnTo>
                <a:close/>
              </a:path>
            </a:pathLst>
          </a:custGeom>
          <a:solidFill>
            <a:srgbClr val="7670B3"/>
          </a:solidFill>
        </p:spPr>
        <p:txBody>
          <a:bodyPr wrap="square" lIns="0" tIns="0" rIns="0" bIns="0" rtlCol="0"/>
          <a:lstStyle/>
          <a:p>
            <a:endParaRPr/>
          </a:p>
        </p:txBody>
      </p:sp>
      <p:sp>
        <p:nvSpPr>
          <p:cNvPr id="120" name="object 120"/>
          <p:cNvSpPr/>
          <p:nvPr/>
        </p:nvSpPr>
        <p:spPr>
          <a:xfrm>
            <a:off x="3977931" y="4414037"/>
            <a:ext cx="2130425" cy="384175"/>
          </a:xfrm>
          <a:custGeom>
            <a:avLst/>
            <a:gdLst/>
            <a:ahLst/>
            <a:cxnLst/>
            <a:rect l="l" t="t" r="r" b="b"/>
            <a:pathLst>
              <a:path w="2130425" h="384175">
                <a:moveTo>
                  <a:pt x="2130094" y="0"/>
                </a:moveTo>
                <a:lnTo>
                  <a:pt x="1101585" y="0"/>
                </a:lnTo>
                <a:lnTo>
                  <a:pt x="1086233" y="1914"/>
                </a:lnTo>
                <a:lnTo>
                  <a:pt x="1072284" y="7340"/>
                </a:lnTo>
                <a:lnTo>
                  <a:pt x="1060210" y="15805"/>
                </a:lnTo>
                <a:lnTo>
                  <a:pt x="1050480" y="26835"/>
                </a:lnTo>
                <a:lnTo>
                  <a:pt x="863650" y="260019"/>
                </a:lnTo>
                <a:lnTo>
                  <a:pt x="0" y="260019"/>
                </a:lnTo>
                <a:lnTo>
                  <a:pt x="0" y="384175"/>
                </a:lnTo>
                <a:lnTo>
                  <a:pt x="893254" y="384175"/>
                </a:lnTo>
                <a:lnTo>
                  <a:pt x="893254" y="384009"/>
                </a:lnTo>
                <a:lnTo>
                  <a:pt x="906717" y="382530"/>
                </a:lnTo>
                <a:lnTo>
                  <a:pt x="919594" y="378148"/>
                </a:lnTo>
                <a:lnTo>
                  <a:pt x="931366" y="370918"/>
                </a:lnTo>
                <a:lnTo>
                  <a:pt x="941514" y="360895"/>
                </a:lnTo>
                <a:lnTo>
                  <a:pt x="1131201" y="124155"/>
                </a:lnTo>
                <a:lnTo>
                  <a:pt x="2130094" y="124155"/>
                </a:lnTo>
                <a:lnTo>
                  <a:pt x="2130094" y="0"/>
                </a:lnTo>
                <a:close/>
              </a:path>
            </a:pathLst>
          </a:custGeom>
          <a:solidFill>
            <a:srgbClr val="8ED8F8"/>
          </a:solidFill>
        </p:spPr>
        <p:txBody>
          <a:bodyPr wrap="square" lIns="0" tIns="0" rIns="0" bIns="0" rtlCol="0"/>
          <a:lstStyle/>
          <a:p>
            <a:endParaRPr/>
          </a:p>
        </p:txBody>
      </p:sp>
      <p:sp>
        <p:nvSpPr>
          <p:cNvPr id="123" name="object 123"/>
          <p:cNvSpPr txBox="1"/>
          <p:nvPr/>
        </p:nvSpPr>
        <p:spPr>
          <a:xfrm>
            <a:off x="4362044" y="4056388"/>
            <a:ext cx="330835" cy="208279"/>
          </a:xfrm>
          <a:prstGeom prst="rect">
            <a:avLst/>
          </a:prstGeom>
        </p:spPr>
        <p:txBody>
          <a:bodyPr vert="horz" wrap="square" lIns="0" tIns="12065" rIns="0" bIns="0" rtlCol="0">
            <a:spAutoFit/>
          </a:bodyPr>
          <a:lstStyle/>
          <a:p>
            <a:pPr marL="12700">
              <a:lnSpc>
                <a:spcPct val="100000"/>
              </a:lnSpc>
              <a:spcBef>
                <a:spcPts val="95"/>
              </a:spcBef>
            </a:pPr>
            <a:r>
              <a:rPr sz="1200" spc="-70" dirty="0">
                <a:solidFill>
                  <a:srgbClr val="231F20"/>
                </a:solidFill>
                <a:latin typeface="Arial"/>
                <a:cs typeface="Arial"/>
              </a:rPr>
              <a:t>2018</a:t>
            </a:r>
            <a:endParaRPr sz="1200" dirty="0">
              <a:latin typeface="Arial"/>
              <a:cs typeface="Arial"/>
            </a:endParaRPr>
          </a:p>
        </p:txBody>
      </p:sp>
      <p:sp>
        <p:nvSpPr>
          <p:cNvPr id="124" name="object 124"/>
          <p:cNvSpPr txBox="1"/>
          <p:nvPr/>
        </p:nvSpPr>
        <p:spPr>
          <a:xfrm>
            <a:off x="4362044" y="4491633"/>
            <a:ext cx="330835" cy="208279"/>
          </a:xfrm>
          <a:prstGeom prst="rect">
            <a:avLst/>
          </a:prstGeom>
        </p:spPr>
        <p:txBody>
          <a:bodyPr vert="horz" wrap="square" lIns="0" tIns="12065" rIns="0" bIns="0" rtlCol="0">
            <a:spAutoFit/>
          </a:bodyPr>
          <a:lstStyle/>
          <a:p>
            <a:pPr marL="12700">
              <a:lnSpc>
                <a:spcPct val="100000"/>
              </a:lnSpc>
              <a:spcBef>
                <a:spcPts val="95"/>
              </a:spcBef>
            </a:pPr>
            <a:r>
              <a:rPr sz="1200" spc="-70" dirty="0">
                <a:solidFill>
                  <a:srgbClr val="231F20"/>
                </a:solidFill>
                <a:latin typeface="Arial"/>
                <a:cs typeface="Arial"/>
              </a:rPr>
              <a:t>2019</a:t>
            </a:r>
            <a:endParaRPr sz="1200">
              <a:latin typeface="Arial"/>
              <a:cs typeface="Arial"/>
            </a:endParaRPr>
          </a:p>
        </p:txBody>
      </p:sp>
      <p:sp>
        <p:nvSpPr>
          <p:cNvPr id="125" name="object 125"/>
          <p:cNvSpPr txBox="1"/>
          <p:nvPr/>
        </p:nvSpPr>
        <p:spPr>
          <a:xfrm>
            <a:off x="4362044" y="4916069"/>
            <a:ext cx="330835" cy="196849"/>
          </a:xfrm>
          <a:prstGeom prst="rect">
            <a:avLst/>
          </a:prstGeom>
        </p:spPr>
        <p:txBody>
          <a:bodyPr vert="horz" wrap="square" lIns="0" tIns="12065" rIns="0" bIns="0" rtlCol="0">
            <a:spAutoFit/>
          </a:bodyPr>
          <a:lstStyle/>
          <a:p>
            <a:pPr marL="12700">
              <a:lnSpc>
                <a:spcPct val="100000"/>
              </a:lnSpc>
              <a:spcBef>
                <a:spcPts val="95"/>
              </a:spcBef>
            </a:pPr>
            <a:endParaRPr sz="1200" dirty="0">
              <a:latin typeface="Arial"/>
              <a:cs typeface="Arial"/>
            </a:endParaRPr>
          </a:p>
        </p:txBody>
      </p:sp>
      <p:sp>
        <p:nvSpPr>
          <p:cNvPr id="126" name="object 126"/>
          <p:cNvSpPr txBox="1"/>
          <p:nvPr/>
        </p:nvSpPr>
        <p:spPr>
          <a:xfrm>
            <a:off x="3725565" y="4803752"/>
            <a:ext cx="566420" cy="196849"/>
          </a:xfrm>
          <a:prstGeom prst="rect">
            <a:avLst/>
          </a:prstGeom>
        </p:spPr>
        <p:txBody>
          <a:bodyPr vert="horz" wrap="square" lIns="0" tIns="12065" rIns="0" bIns="0" rtlCol="0">
            <a:spAutoFit/>
          </a:bodyPr>
          <a:lstStyle/>
          <a:p>
            <a:pPr marL="12700">
              <a:lnSpc>
                <a:spcPct val="100000"/>
              </a:lnSpc>
              <a:spcBef>
                <a:spcPts val="95"/>
              </a:spcBef>
            </a:pPr>
            <a:endParaRPr sz="1200" dirty="0">
              <a:latin typeface="Calibri"/>
              <a:cs typeface="Calibri"/>
            </a:endParaRPr>
          </a:p>
        </p:txBody>
      </p:sp>
      <p:sp>
        <p:nvSpPr>
          <p:cNvPr id="127" name="object 127"/>
          <p:cNvSpPr txBox="1"/>
          <p:nvPr/>
        </p:nvSpPr>
        <p:spPr>
          <a:xfrm>
            <a:off x="3166247" y="2585651"/>
            <a:ext cx="4240412" cy="422552"/>
          </a:xfrm>
          <a:prstGeom prst="rect">
            <a:avLst/>
          </a:prstGeom>
        </p:spPr>
        <p:txBody>
          <a:bodyPr vert="horz" wrap="square" lIns="0" tIns="144145" rIns="0" bIns="0" rtlCol="0">
            <a:spAutoFit/>
          </a:bodyPr>
          <a:lstStyle/>
          <a:p>
            <a:pPr marL="12700">
              <a:lnSpc>
                <a:spcPct val="100000"/>
              </a:lnSpc>
              <a:spcBef>
                <a:spcPts val="1135"/>
              </a:spcBef>
            </a:pPr>
            <a:r>
              <a:rPr lang="ru-RU" dirty="0"/>
              <a:t>Динамика за три года, тыс. </a:t>
            </a:r>
            <a:r>
              <a:rPr lang="ru-RU" dirty="0" smtClean="0"/>
              <a:t>рублей</a:t>
            </a:r>
          </a:p>
        </p:txBody>
      </p:sp>
      <p:sp>
        <p:nvSpPr>
          <p:cNvPr id="128" name="object 128"/>
          <p:cNvSpPr txBox="1"/>
          <p:nvPr/>
        </p:nvSpPr>
        <p:spPr>
          <a:xfrm>
            <a:off x="3144404" y="4184842"/>
            <a:ext cx="654482" cy="196849"/>
          </a:xfrm>
          <a:prstGeom prst="rect">
            <a:avLst/>
          </a:prstGeom>
        </p:spPr>
        <p:txBody>
          <a:bodyPr vert="horz" wrap="square" lIns="0" tIns="12065" rIns="0" bIns="0" rtlCol="0">
            <a:spAutoFit/>
          </a:bodyPr>
          <a:lstStyle/>
          <a:p>
            <a:pPr marL="12700">
              <a:lnSpc>
                <a:spcPct val="100000"/>
              </a:lnSpc>
              <a:spcBef>
                <a:spcPts val="95"/>
              </a:spcBef>
            </a:pPr>
            <a:r>
              <a:rPr lang="ru-RU" sz="1200" spc="105" dirty="0" smtClean="0">
                <a:solidFill>
                  <a:srgbClr val="00669B"/>
                </a:solidFill>
                <a:latin typeface="Calibri"/>
                <a:cs typeface="Calibri"/>
              </a:rPr>
              <a:t>32169,8</a:t>
            </a:r>
            <a:endParaRPr sz="1200" dirty="0">
              <a:latin typeface="Calibri"/>
              <a:cs typeface="Calibri"/>
            </a:endParaRPr>
          </a:p>
        </p:txBody>
      </p:sp>
      <p:sp>
        <p:nvSpPr>
          <p:cNvPr id="129" name="object 129"/>
          <p:cNvSpPr txBox="1"/>
          <p:nvPr/>
        </p:nvSpPr>
        <p:spPr>
          <a:xfrm>
            <a:off x="3323361" y="4623997"/>
            <a:ext cx="642340" cy="196849"/>
          </a:xfrm>
          <a:prstGeom prst="rect">
            <a:avLst/>
          </a:prstGeom>
        </p:spPr>
        <p:txBody>
          <a:bodyPr vert="horz" wrap="square" lIns="0" tIns="12065" rIns="0" bIns="0" rtlCol="0">
            <a:spAutoFit/>
          </a:bodyPr>
          <a:lstStyle/>
          <a:p>
            <a:pPr marL="12700">
              <a:lnSpc>
                <a:spcPct val="100000"/>
              </a:lnSpc>
              <a:spcBef>
                <a:spcPts val="95"/>
              </a:spcBef>
            </a:pPr>
            <a:r>
              <a:rPr lang="ru-RU" sz="1200" spc="105" dirty="0" smtClean="0">
                <a:solidFill>
                  <a:srgbClr val="00669B"/>
                </a:solidFill>
                <a:latin typeface="Calibri"/>
                <a:cs typeface="Calibri"/>
              </a:rPr>
              <a:t>30108,4</a:t>
            </a:r>
            <a:endParaRPr sz="1200" dirty="0">
              <a:latin typeface="Calibri"/>
              <a:cs typeface="Calibri"/>
            </a:endParaRPr>
          </a:p>
        </p:txBody>
      </p:sp>
      <p:sp>
        <p:nvSpPr>
          <p:cNvPr id="130" name="object 130"/>
          <p:cNvSpPr txBox="1"/>
          <p:nvPr/>
        </p:nvSpPr>
        <p:spPr>
          <a:xfrm>
            <a:off x="5753084" y="3687141"/>
            <a:ext cx="883916" cy="304571"/>
          </a:xfrm>
          <a:prstGeom prst="rect">
            <a:avLst/>
          </a:prstGeom>
        </p:spPr>
        <p:txBody>
          <a:bodyPr vert="horz" wrap="square" lIns="0" tIns="12065" rIns="0" bIns="0" rtlCol="0">
            <a:spAutoFit/>
          </a:bodyPr>
          <a:lstStyle/>
          <a:p>
            <a:pPr marL="12700">
              <a:lnSpc>
                <a:spcPct val="100000"/>
              </a:lnSpc>
              <a:spcBef>
                <a:spcPts val="95"/>
              </a:spcBef>
            </a:pPr>
            <a:r>
              <a:rPr lang="ru-RU" sz="1900" spc="20" dirty="0" smtClean="0">
                <a:solidFill>
                  <a:srgbClr val="A54686"/>
                </a:solidFill>
                <a:latin typeface="Calibri"/>
                <a:cs typeface="Calibri"/>
              </a:rPr>
              <a:t>19437,6</a:t>
            </a:r>
            <a:endParaRPr sz="1900" dirty="0">
              <a:latin typeface="Calibri"/>
              <a:cs typeface="Calibri"/>
            </a:endParaRPr>
          </a:p>
        </p:txBody>
      </p:sp>
      <p:sp>
        <p:nvSpPr>
          <p:cNvPr id="131" name="object 131"/>
          <p:cNvSpPr txBox="1"/>
          <p:nvPr/>
        </p:nvSpPr>
        <p:spPr>
          <a:xfrm>
            <a:off x="5416855" y="3993334"/>
            <a:ext cx="1192211" cy="828432"/>
          </a:xfrm>
          <a:prstGeom prst="rect">
            <a:avLst/>
          </a:prstGeom>
        </p:spPr>
        <p:txBody>
          <a:bodyPr vert="horz" wrap="square" lIns="0" tIns="127000" rIns="0" bIns="0" rtlCol="0">
            <a:spAutoFit/>
          </a:bodyPr>
          <a:lstStyle/>
          <a:p>
            <a:pPr marL="12700">
              <a:lnSpc>
                <a:spcPct val="100000"/>
              </a:lnSpc>
              <a:spcBef>
                <a:spcPts val="1000"/>
              </a:spcBef>
            </a:pPr>
            <a:r>
              <a:rPr lang="ru-RU" sz="1900" spc="140" dirty="0" smtClean="0">
                <a:solidFill>
                  <a:srgbClr val="A54686"/>
                </a:solidFill>
                <a:latin typeface="Calibri"/>
                <a:cs typeface="Calibri"/>
              </a:rPr>
              <a:t>14716,9</a:t>
            </a:r>
            <a:endParaRPr sz="1900" dirty="0">
              <a:latin typeface="Calibri"/>
              <a:cs typeface="Calibri"/>
            </a:endParaRPr>
          </a:p>
          <a:p>
            <a:pPr marL="220979">
              <a:lnSpc>
                <a:spcPct val="100000"/>
              </a:lnSpc>
              <a:spcBef>
                <a:spcPts val="905"/>
              </a:spcBef>
            </a:pPr>
            <a:r>
              <a:rPr lang="ru-RU" sz="1900" spc="140" dirty="0" smtClean="0">
                <a:solidFill>
                  <a:srgbClr val="A54686"/>
                </a:solidFill>
                <a:latin typeface="Calibri"/>
                <a:cs typeface="Calibri"/>
              </a:rPr>
              <a:t>14716,9</a:t>
            </a:r>
            <a:endParaRPr sz="1900" dirty="0">
              <a:latin typeface="Calibri"/>
              <a:cs typeface="Calibri"/>
            </a:endParaRPr>
          </a:p>
        </p:txBody>
      </p:sp>
      <p:sp>
        <p:nvSpPr>
          <p:cNvPr id="132" name="object 132"/>
          <p:cNvSpPr txBox="1"/>
          <p:nvPr/>
        </p:nvSpPr>
        <p:spPr>
          <a:xfrm>
            <a:off x="2765804" y="5037863"/>
            <a:ext cx="1317245" cy="230832"/>
          </a:xfrm>
          <a:prstGeom prst="rect">
            <a:avLst/>
          </a:prstGeom>
        </p:spPr>
        <p:txBody>
          <a:bodyPr vert="horz" wrap="square" lIns="0" tIns="25400" rIns="0" bIns="0" rtlCol="0">
            <a:spAutoFit/>
          </a:bodyPr>
          <a:lstStyle/>
          <a:p>
            <a:pPr marL="12700" marR="5080">
              <a:lnSpc>
                <a:spcPts val="700"/>
              </a:lnSpc>
              <a:spcBef>
                <a:spcPts val="200"/>
              </a:spcBef>
            </a:pPr>
            <a:r>
              <a:rPr lang="ru-RU" sz="650" spc="25" dirty="0" smtClean="0">
                <a:solidFill>
                  <a:srgbClr val="231F20"/>
                </a:solidFill>
                <a:latin typeface="Arial"/>
                <a:cs typeface="Arial"/>
              </a:rPr>
              <a:t>Первоначальное решение</a:t>
            </a:r>
          </a:p>
          <a:p>
            <a:pPr marL="12700" marR="5080">
              <a:lnSpc>
                <a:spcPts val="700"/>
              </a:lnSpc>
              <a:spcBef>
                <a:spcPts val="200"/>
              </a:spcBef>
            </a:pPr>
            <a:r>
              <a:rPr lang="ru-RU" sz="650" spc="35" dirty="0" smtClean="0">
                <a:solidFill>
                  <a:srgbClr val="231F20"/>
                </a:solidFill>
                <a:latin typeface="Arial"/>
                <a:cs typeface="Arial"/>
              </a:rPr>
              <a:t>Со снижением</a:t>
            </a:r>
            <a:r>
              <a:rPr sz="650" spc="70" dirty="0" smtClean="0">
                <a:solidFill>
                  <a:srgbClr val="231F20"/>
                </a:solidFill>
                <a:latin typeface="Arial"/>
                <a:cs typeface="Arial"/>
              </a:rPr>
              <a:t> </a:t>
            </a:r>
            <a:r>
              <a:rPr sz="650" spc="-70" dirty="0">
                <a:solidFill>
                  <a:srgbClr val="231F20"/>
                </a:solidFill>
                <a:latin typeface="Arial"/>
                <a:cs typeface="Arial"/>
              </a:rPr>
              <a:t>%</a:t>
            </a:r>
            <a:endParaRPr sz="650" dirty="0">
              <a:latin typeface="Arial"/>
              <a:cs typeface="Arial"/>
            </a:endParaRPr>
          </a:p>
        </p:txBody>
      </p:sp>
      <p:sp>
        <p:nvSpPr>
          <p:cNvPr id="133" name="object 133"/>
          <p:cNvSpPr/>
          <p:nvPr/>
        </p:nvSpPr>
        <p:spPr>
          <a:xfrm>
            <a:off x="2656065" y="5058067"/>
            <a:ext cx="83096" cy="175717"/>
          </a:xfrm>
          <a:prstGeom prst="rect">
            <a:avLst/>
          </a:prstGeom>
          <a:blipFill>
            <a:blip r:embed="rId6" cstate="print"/>
            <a:stretch>
              <a:fillRect/>
            </a:stretch>
          </a:blipFill>
        </p:spPr>
        <p:txBody>
          <a:bodyPr wrap="square" lIns="0" tIns="0" rIns="0" bIns="0" rtlCol="0"/>
          <a:lstStyle/>
          <a:p>
            <a:endParaRPr/>
          </a:p>
        </p:txBody>
      </p:sp>
      <p:sp>
        <p:nvSpPr>
          <p:cNvPr id="134" name="object 134"/>
          <p:cNvSpPr/>
          <p:nvPr/>
        </p:nvSpPr>
        <p:spPr>
          <a:xfrm>
            <a:off x="721105" y="6229959"/>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35" name="object 135"/>
          <p:cNvSpPr/>
          <p:nvPr/>
        </p:nvSpPr>
        <p:spPr>
          <a:xfrm>
            <a:off x="721105" y="6344081"/>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36" name="object 136"/>
          <p:cNvSpPr txBox="1"/>
          <p:nvPr/>
        </p:nvSpPr>
        <p:spPr>
          <a:xfrm>
            <a:off x="708405" y="6231623"/>
            <a:ext cx="27241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250000</a:t>
            </a:r>
            <a:endParaRPr sz="650" dirty="0">
              <a:latin typeface="Arial"/>
              <a:cs typeface="Arial"/>
            </a:endParaRPr>
          </a:p>
        </p:txBody>
      </p:sp>
      <p:sp>
        <p:nvSpPr>
          <p:cNvPr id="137" name="object 137"/>
          <p:cNvSpPr txBox="1"/>
          <p:nvPr/>
        </p:nvSpPr>
        <p:spPr>
          <a:xfrm>
            <a:off x="1084782" y="7056636"/>
            <a:ext cx="553772" cy="196849"/>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A54686"/>
                </a:solidFill>
                <a:latin typeface="Calibri"/>
                <a:cs typeface="Calibri"/>
              </a:rPr>
              <a:t>66031,4</a:t>
            </a:r>
            <a:endParaRPr sz="1200" dirty="0">
              <a:latin typeface="Calibri"/>
              <a:cs typeface="Calibri"/>
            </a:endParaRPr>
          </a:p>
        </p:txBody>
      </p:sp>
      <p:sp>
        <p:nvSpPr>
          <p:cNvPr id="138" name="object 138"/>
          <p:cNvSpPr/>
          <p:nvPr/>
        </p:nvSpPr>
        <p:spPr>
          <a:xfrm>
            <a:off x="721105" y="6458559"/>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39" name="object 139"/>
          <p:cNvSpPr txBox="1"/>
          <p:nvPr/>
        </p:nvSpPr>
        <p:spPr>
          <a:xfrm>
            <a:off x="708405" y="6345742"/>
            <a:ext cx="27241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20000</a:t>
            </a:r>
            <a:r>
              <a:rPr sz="650" spc="-40" dirty="0" smtClean="0">
                <a:solidFill>
                  <a:srgbClr val="231F20"/>
                </a:solidFill>
                <a:latin typeface="Arial"/>
                <a:cs typeface="Arial"/>
              </a:rPr>
              <a:t>0</a:t>
            </a:r>
            <a:endParaRPr sz="650" dirty="0">
              <a:latin typeface="Arial"/>
              <a:cs typeface="Arial"/>
            </a:endParaRPr>
          </a:p>
        </p:txBody>
      </p:sp>
      <p:sp>
        <p:nvSpPr>
          <p:cNvPr id="140" name="object 140"/>
          <p:cNvSpPr txBox="1"/>
          <p:nvPr/>
        </p:nvSpPr>
        <p:spPr>
          <a:xfrm>
            <a:off x="1536585" y="6416500"/>
            <a:ext cx="537346" cy="196849"/>
          </a:xfrm>
          <a:prstGeom prst="rect">
            <a:avLst/>
          </a:prstGeom>
        </p:spPr>
        <p:txBody>
          <a:bodyPr vert="horz" wrap="square" lIns="0" tIns="12065" rIns="0" bIns="0" rtlCol="0">
            <a:spAutoFit/>
          </a:bodyPr>
          <a:lstStyle/>
          <a:p>
            <a:pPr marL="12700">
              <a:lnSpc>
                <a:spcPct val="100000"/>
              </a:lnSpc>
              <a:spcBef>
                <a:spcPts val="95"/>
              </a:spcBef>
            </a:pPr>
            <a:r>
              <a:rPr lang="ru-RU" sz="1200" spc="-60" dirty="0" smtClean="0">
                <a:solidFill>
                  <a:srgbClr val="A54686"/>
                </a:solidFill>
                <a:latin typeface="Calibri"/>
                <a:cs typeface="Calibri"/>
              </a:rPr>
              <a:t>170035,8</a:t>
            </a:r>
            <a:endParaRPr sz="1200" dirty="0">
              <a:latin typeface="Calibri"/>
              <a:cs typeface="Calibri"/>
            </a:endParaRPr>
          </a:p>
        </p:txBody>
      </p:sp>
      <p:sp>
        <p:nvSpPr>
          <p:cNvPr id="141" name="object 141"/>
          <p:cNvSpPr/>
          <p:nvPr/>
        </p:nvSpPr>
        <p:spPr>
          <a:xfrm>
            <a:off x="721105" y="6572681"/>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42" name="object 142"/>
          <p:cNvSpPr txBox="1"/>
          <p:nvPr/>
        </p:nvSpPr>
        <p:spPr>
          <a:xfrm>
            <a:off x="708405" y="6459863"/>
            <a:ext cx="27241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150000</a:t>
            </a:r>
            <a:endParaRPr sz="650" dirty="0">
              <a:latin typeface="Arial"/>
              <a:cs typeface="Arial"/>
            </a:endParaRPr>
          </a:p>
        </p:txBody>
      </p:sp>
      <p:sp>
        <p:nvSpPr>
          <p:cNvPr id="143" name="object 143"/>
          <p:cNvSpPr txBox="1"/>
          <p:nvPr/>
        </p:nvSpPr>
        <p:spPr>
          <a:xfrm>
            <a:off x="2343516" y="6097695"/>
            <a:ext cx="588719" cy="196849"/>
          </a:xfrm>
          <a:prstGeom prst="rect">
            <a:avLst/>
          </a:prstGeom>
        </p:spPr>
        <p:txBody>
          <a:bodyPr vert="horz" wrap="square" lIns="0" tIns="12065" rIns="0" bIns="0" rtlCol="0">
            <a:spAutoFit/>
          </a:bodyPr>
          <a:lstStyle/>
          <a:p>
            <a:pPr marL="12700">
              <a:lnSpc>
                <a:spcPct val="100000"/>
              </a:lnSpc>
              <a:spcBef>
                <a:spcPts val="95"/>
              </a:spcBef>
            </a:pPr>
            <a:r>
              <a:rPr lang="ru-RU" sz="1200" spc="-45" dirty="0" smtClean="0">
                <a:solidFill>
                  <a:srgbClr val="A54686"/>
                </a:solidFill>
                <a:latin typeface="Calibri"/>
                <a:cs typeface="Calibri"/>
              </a:rPr>
              <a:t>385563,5</a:t>
            </a:r>
            <a:endParaRPr sz="1200" dirty="0">
              <a:latin typeface="Calibri"/>
              <a:cs typeface="Calibri"/>
            </a:endParaRPr>
          </a:p>
        </p:txBody>
      </p:sp>
      <p:sp>
        <p:nvSpPr>
          <p:cNvPr id="144" name="object 144"/>
          <p:cNvSpPr/>
          <p:nvPr/>
        </p:nvSpPr>
        <p:spPr>
          <a:xfrm>
            <a:off x="721105" y="6686804"/>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45" name="object 145"/>
          <p:cNvSpPr txBox="1"/>
          <p:nvPr/>
        </p:nvSpPr>
        <p:spPr>
          <a:xfrm>
            <a:off x="708405" y="6574342"/>
            <a:ext cx="27241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10000</a:t>
            </a:r>
            <a:r>
              <a:rPr sz="650" spc="-40" dirty="0" smtClean="0">
                <a:solidFill>
                  <a:srgbClr val="231F20"/>
                </a:solidFill>
                <a:latin typeface="Arial"/>
                <a:cs typeface="Arial"/>
              </a:rPr>
              <a:t>0</a:t>
            </a:r>
            <a:endParaRPr sz="650" dirty="0">
              <a:latin typeface="Arial"/>
              <a:cs typeface="Arial"/>
            </a:endParaRPr>
          </a:p>
        </p:txBody>
      </p:sp>
      <p:sp>
        <p:nvSpPr>
          <p:cNvPr id="146" name="object 146"/>
          <p:cNvSpPr txBox="1"/>
          <p:nvPr/>
        </p:nvSpPr>
        <p:spPr>
          <a:xfrm>
            <a:off x="1880755" y="7146196"/>
            <a:ext cx="557275" cy="196849"/>
          </a:xfrm>
          <a:prstGeom prst="rect">
            <a:avLst/>
          </a:prstGeom>
        </p:spPr>
        <p:txBody>
          <a:bodyPr vert="horz" wrap="square" lIns="0" tIns="12065" rIns="0" bIns="0" rtlCol="0">
            <a:spAutoFit/>
          </a:bodyPr>
          <a:lstStyle/>
          <a:p>
            <a:pPr marL="12700">
              <a:lnSpc>
                <a:spcPct val="100000"/>
              </a:lnSpc>
              <a:spcBef>
                <a:spcPts val="95"/>
              </a:spcBef>
            </a:pPr>
            <a:r>
              <a:rPr lang="ru-RU" sz="1200" spc="-55" dirty="0" smtClean="0">
                <a:solidFill>
                  <a:srgbClr val="A54686"/>
                </a:solidFill>
                <a:latin typeface="Calibri"/>
                <a:cs typeface="Calibri"/>
              </a:rPr>
              <a:t>88399,4</a:t>
            </a:r>
            <a:endParaRPr sz="1200" dirty="0">
              <a:latin typeface="Calibri"/>
              <a:cs typeface="Calibri"/>
            </a:endParaRPr>
          </a:p>
        </p:txBody>
      </p:sp>
      <p:sp>
        <p:nvSpPr>
          <p:cNvPr id="147" name="object 147"/>
          <p:cNvSpPr/>
          <p:nvPr/>
        </p:nvSpPr>
        <p:spPr>
          <a:xfrm>
            <a:off x="721105" y="6800913"/>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48" name="object 148"/>
          <p:cNvSpPr txBox="1"/>
          <p:nvPr/>
        </p:nvSpPr>
        <p:spPr>
          <a:xfrm>
            <a:off x="708405" y="6688463"/>
            <a:ext cx="27241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50000</a:t>
            </a:r>
            <a:endParaRPr sz="650" dirty="0">
              <a:latin typeface="Arial"/>
              <a:cs typeface="Arial"/>
            </a:endParaRPr>
          </a:p>
        </p:txBody>
      </p:sp>
      <p:sp>
        <p:nvSpPr>
          <p:cNvPr id="150" name="object 150"/>
          <p:cNvSpPr/>
          <p:nvPr/>
        </p:nvSpPr>
        <p:spPr>
          <a:xfrm>
            <a:off x="721105" y="6915036"/>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51" name="object 151"/>
          <p:cNvSpPr txBox="1"/>
          <p:nvPr/>
        </p:nvSpPr>
        <p:spPr>
          <a:xfrm>
            <a:off x="708405" y="6802583"/>
            <a:ext cx="67310" cy="126364"/>
          </a:xfrm>
          <a:prstGeom prst="rect">
            <a:avLst/>
          </a:prstGeom>
        </p:spPr>
        <p:txBody>
          <a:bodyPr vert="horz" wrap="square" lIns="0" tIns="13970" rIns="0" bIns="0" rtlCol="0">
            <a:spAutoFit/>
          </a:bodyPr>
          <a:lstStyle/>
          <a:p>
            <a:pPr marL="12700">
              <a:lnSpc>
                <a:spcPct val="100000"/>
              </a:lnSpc>
              <a:spcBef>
                <a:spcPts val="110"/>
              </a:spcBef>
            </a:pPr>
            <a:r>
              <a:rPr sz="650" spc="-35" dirty="0">
                <a:solidFill>
                  <a:srgbClr val="231F20"/>
                </a:solidFill>
                <a:latin typeface="Arial"/>
                <a:cs typeface="Arial"/>
              </a:rPr>
              <a:t>0</a:t>
            </a:r>
            <a:endParaRPr sz="650">
              <a:latin typeface="Arial"/>
              <a:cs typeface="Arial"/>
            </a:endParaRPr>
          </a:p>
        </p:txBody>
      </p:sp>
      <p:sp>
        <p:nvSpPr>
          <p:cNvPr id="152" name="object 152"/>
          <p:cNvSpPr/>
          <p:nvPr/>
        </p:nvSpPr>
        <p:spPr>
          <a:xfrm>
            <a:off x="721105" y="7029513"/>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53" name="object 153"/>
          <p:cNvSpPr/>
          <p:nvPr/>
        </p:nvSpPr>
        <p:spPr>
          <a:xfrm>
            <a:off x="721105" y="7143636"/>
            <a:ext cx="4417060" cy="0"/>
          </a:xfrm>
          <a:custGeom>
            <a:avLst/>
            <a:gdLst/>
            <a:ahLst/>
            <a:cxnLst/>
            <a:rect l="l" t="t" r="r" b="b"/>
            <a:pathLst>
              <a:path w="4417060">
                <a:moveTo>
                  <a:pt x="0" y="0"/>
                </a:moveTo>
                <a:lnTo>
                  <a:pt x="4416475" y="0"/>
                </a:lnTo>
              </a:path>
            </a:pathLst>
          </a:custGeom>
          <a:ln w="3238">
            <a:solidFill>
              <a:srgbClr val="849FC2"/>
            </a:solidFill>
          </a:ln>
        </p:spPr>
        <p:txBody>
          <a:bodyPr wrap="square" lIns="0" tIns="0" rIns="0" bIns="0" rtlCol="0"/>
          <a:lstStyle/>
          <a:p>
            <a:endParaRPr/>
          </a:p>
        </p:txBody>
      </p:sp>
      <p:sp>
        <p:nvSpPr>
          <p:cNvPr id="154" name="object 154"/>
          <p:cNvSpPr txBox="1"/>
          <p:nvPr/>
        </p:nvSpPr>
        <p:spPr>
          <a:xfrm>
            <a:off x="708405" y="7030822"/>
            <a:ext cx="303530" cy="114134"/>
          </a:xfrm>
          <a:prstGeom prst="rect">
            <a:avLst/>
          </a:prstGeom>
        </p:spPr>
        <p:txBody>
          <a:bodyPr vert="horz" wrap="square" lIns="0" tIns="13970" rIns="0" bIns="0" rtlCol="0">
            <a:spAutoFit/>
          </a:bodyPr>
          <a:lstStyle/>
          <a:p>
            <a:pPr marL="12700">
              <a:lnSpc>
                <a:spcPct val="100000"/>
              </a:lnSpc>
              <a:spcBef>
                <a:spcPts val="110"/>
              </a:spcBef>
            </a:pPr>
            <a:r>
              <a:rPr sz="650" spc="-35" dirty="0" smtClean="0">
                <a:solidFill>
                  <a:srgbClr val="231F20"/>
                </a:solidFill>
                <a:latin typeface="Arial"/>
                <a:cs typeface="Arial"/>
              </a:rPr>
              <a:t>-</a:t>
            </a:r>
            <a:r>
              <a:rPr lang="ru-RU" sz="650" spc="-35" dirty="0" smtClean="0">
                <a:solidFill>
                  <a:srgbClr val="231F20"/>
                </a:solidFill>
                <a:latin typeface="Arial"/>
                <a:cs typeface="Arial"/>
              </a:rPr>
              <a:t>50000</a:t>
            </a:r>
            <a:endParaRPr sz="650" dirty="0">
              <a:latin typeface="Arial"/>
              <a:cs typeface="Arial"/>
            </a:endParaRPr>
          </a:p>
        </p:txBody>
      </p:sp>
      <p:sp>
        <p:nvSpPr>
          <p:cNvPr id="155" name="object 155"/>
          <p:cNvSpPr txBox="1"/>
          <p:nvPr/>
        </p:nvSpPr>
        <p:spPr>
          <a:xfrm>
            <a:off x="673036" y="5245790"/>
            <a:ext cx="6842419" cy="640560"/>
          </a:xfrm>
          <a:prstGeom prst="rect">
            <a:avLst/>
          </a:prstGeom>
        </p:spPr>
        <p:txBody>
          <a:bodyPr vert="horz" wrap="square" lIns="0" tIns="12065" rIns="0" bIns="0" rtlCol="0">
            <a:spAutoFit/>
          </a:bodyPr>
          <a:lstStyle/>
          <a:p>
            <a:pPr marL="12700">
              <a:lnSpc>
                <a:spcPct val="100000"/>
              </a:lnSpc>
              <a:spcBef>
                <a:spcPts val="95"/>
              </a:spcBef>
            </a:pPr>
            <a:r>
              <a:rPr lang="ru-RU" sz="2000" dirty="0" smtClean="0">
                <a:latin typeface="TT42DO00"/>
              </a:rPr>
              <a:t>Дефицит(профицит)</a:t>
            </a:r>
          </a:p>
          <a:p>
            <a:pPr marL="12700">
              <a:lnSpc>
                <a:spcPct val="100000"/>
              </a:lnSpc>
              <a:spcBef>
                <a:spcPts val="95"/>
              </a:spcBef>
            </a:pPr>
            <a:r>
              <a:rPr lang="ru-RU" sz="2000" dirty="0" smtClean="0">
                <a:latin typeface="TT42DO00"/>
              </a:rPr>
              <a:t>бюджета города Невинномысска</a:t>
            </a:r>
            <a:endParaRPr sz="2000" dirty="0">
              <a:latin typeface="Bookman Old Style"/>
              <a:cs typeface="Bookman Old Style"/>
            </a:endParaRPr>
          </a:p>
        </p:txBody>
      </p:sp>
      <p:sp>
        <p:nvSpPr>
          <p:cNvPr id="156" name="object 156"/>
          <p:cNvSpPr txBox="1"/>
          <p:nvPr/>
        </p:nvSpPr>
        <p:spPr>
          <a:xfrm>
            <a:off x="708405" y="5808967"/>
            <a:ext cx="1088645" cy="166071"/>
          </a:xfrm>
          <a:prstGeom prst="rect">
            <a:avLst/>
          </a:prstGeom>
        </p:spPr>
        <p:txBody>
          <a:bodyPr vert="horz" wrap="square" lIns="0" tIns="12065" rIns="0" bIns="0" rtlCol="0">
            <a:spAutoFit/>
          </a:bodyPr>
          <a:lstStyle/>
          <a:p>
            <a:pPr marL="12700">
              <a:lnSpc>
                <a:spcPct val="100000"/>
              </a:lnSpc>
              <a:spcBef>
                <a:spcPts val="95"/>
              </a:spcBef>
            </a:pPr>
            <a:r>
              <a:rPr sz="1000" b="0" spc="-60" dirty="0" smtClean="0">
                <a:solidFill>
                  <a:srgbClr val="231F20"/>
                </a:solidFill>
                <a:cs typeface="Bookman Old Style"/>
              </a:rPr>
              <a:t>(</a:t>
            </a:r>
            <a:r>
              <a:rPr lang="ru-RU" sz="1000" b="0" spc="-60" dirty="0" smtClean="0">
                <a:solidFill>
                  <a:srgbClr val="231F20"/>
                </a:solidFill>
                <a:cs typeface="Bookman Old Style"/>
              </a:rPr>
              <a:t>тыс. рублей)</a:t>
            </a:r>
            <a:endParaRPr sz="1000" dirty="0">
              <a:cs typeface="Bookman Old Style"/>
            </a:endParaRPr>
          </a:p>
        </p:txBody>
      </p:sp>
      <p:sp>
        <p:nvSpPr>
          <p:cNvPr id="157" name="object 157"/>
          <p:cNvSpPr/>
          <p:nvPr/>
        </p:nvSpPr>
        <p:spPr>
          <a:xfrm>
            <a:off x="1131137" y="7518646"/>
            <a:ext cx="4009643" cy="176529"/>
          </a:xfrm>
          <a:prstGeom prst="rect">
            <a:avLst/>
          </a:prstGeom>
          <a:blipFill>
            <a:blip r:embed="rId7" cstate="print"/>
            <a:stretch>
              <a:fillRect/>
            </a:stretch>
          </a:blipFill>
        </p:spPr>
        <p:txBody>
          <a:bodyPr wrap="square" lIns="0" tIns="0" rIns="0" bIns="0" rtlCol="0"/>
          <a:lstStyle/>
          <a:p>
            <a:endParaRPr/>
          </a:p>
        </p:txBody>
      </p:sp>
      <p:graphicFrame>
        <p:nvGraphicFramePr>
          <p:cNvPr id="158" name="object 158"/>
          <p:cNvGraphicFramePr>
            <a:graphicFrameLocks noGrp="1"/>
          </p:cNvGraphicFramePr>
          <p:nvPr>
            <p:extLst>
              <p:ext uri="{D42A27DB-BD31-4B8C-83A1-F6EECF244321}">
                <p14:modId xmlns:p14="http://schemas.microsoft.com/office/powerpoint/2010/main" val="2783488798"/>
              </p:ext>
            </p:extLst>
          </p:nvPr>
        </p:nvGraphicFramePr>
        <p:xfrm>
          <a:off x="1230767" y="6959641"/>
          <a:ext cx="3003896" cy="737353"/>
        </p:xfrm>
        <a:graphic>
          <a:graphicData uri="http://schemas.openxmlformats.org/drawingml/2006/table">
            <a:tbl>
              <a:tblPr firstRow="1" bandRow="1">
                <a:tableStyleId>{2D5ABB26-0587-4C30-8999-92F81FD0307C}</a:tableStyleId>
              </a:tblPr>
              <a:tblGrid>
                <a:gridCol w="272098"/>
                <a:gridCol w="475557"/>
                <a:gridCol w="354013"/>
                <a:gridCol w="475557"/>
                <a:gridCol w="475557"/>
                <a:gridCol w="475557"/>
                <a:gridCol w="475557"/>
              </a:tblGrid>
              <a:tr h="278723">
                <a:tc gridSpan="5">
                  <a:txBody>
                    <a:bodyPr/>
                    <a:lstStyle/>
                    <a:p>
                      <a:pPr>
                        <a:lnSpc>
                          <a:spcPct val="100000"/>
                        </a:lnSpc>
                      </a:pPr>
                      <a:endParaRPr sz="9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129539">
                        <a:lnSpc>
                          <a:spcPts val="1440"/>
                        </a:lnSpc>
                        <a:spcBef>
                          <a:spcPts val="470"/>
                        </a:spcBef>
                      </a:pPr>
                      <a:endParaRPr sz="1200" dirty="0">
                        <a:latin typeface="Calibri"/>
                        <a:cs typeface="Calibri"/>
                      </a:endParaRPr>
                    </a:p>
                  </a:txBody>
                  <a:tcPr marL="0" marR="0" marT="59690" marB="0"/>
                </a:tc>
                <a:tc>
                  <a:txBody>
                    <a:bodyPr/>
                    <a:lstStyle/>
                    <a:p>
                      <a:pPr marL="129539">
                        <a:lnSpc>
                          <a:spcPts val="1440"/>
                        </a:lnSpc>
                        <a:spcBef>
                          <a:spcPts val="470"/>
                        </a:spcBef>
                      </a:pPr>
                      <a:endParaRPr sz="1200" dirty="0">
                        <a:latin typeface="Calibri"/>
                        <a:cs typeface="Calibri"/>
                      </a:endParaRPr>
                    </a:p>
                  </a:txBody>
                  <a:tcPr marL="0" marR="0" marT="59690" marB="0"/>
                </a:tc>
              </a:tr>
              <a:tr h="87700">
                <a:tc>
                  <a:txBody>
                    <a:bodyPr/>
                    <a:lstStyle/>
                    <a:p>
                      <a:pPr marL="46990">
                        <a:lnSpc>
                          <a:spcPts val="590"/>
                        </a:lnSpc>
                      </a:pPr>
                      <a:endParaRPr sz="650" dirty="0">
                        <a:latin typeface="Arial"/>
                        <a:cs typeface="Arial"/>
                      </a:endParaRPr>
                    </a:p>
                  </a:txBody>
                  <a:tcPr marL="0" marR="0" marT="0" marB="0"/>
                </a:tc>
                <a:tc>
                  <a:txBody>
                    <a:bodyPr/>
                    <a:lstStyle/>
                    <a:p>
                      <a:pPr marL="128905">
                        <a:lnSpc>
                          <a:spcPts val="590"/>
                        </a:lnSpc>
                      </a:pPr>
                      <a:endParaRPr sz="650" dirty="0">
                        <a:latin typeface="Arial"/>
                        <a:cs typeface="Arial"/>
                      </a:endParaRPr>
                    </a:p>
                  </a:txBody>
                  <a:tcPr marL="0" marR="0" marT="0" marB="0"/>
                </a:tc>
                <a:tc>
                  <a:txBody>
                    <a:bodyPr/>
                    <a:lstStyle/>
                    <a:p>
                      <a:pPr marL="128905">
                        <a:lnSpc>
                          <a:spcPts val="590"/>
                        </a:lnSpc>
                      </a:pPr>
                      <a:endParaRPr sz="650" dirty="0">
                        <a:latin typeface="Arial"/>
                        <a:cs typeface="Arial"/>
                      </a:endParaRPr>
                    </a:p>
                  </a:txBody>
                  <a:tcPr marL="0" marR="0" marT="0" marB="0"/>
                </a:tc>
                <a:tc>
                  <a:txBody>
                    <a:bodyPr/>
                    <a:lstStyle/>
                    <a:p>
                      <a:pPr marL="129539">
                        <a:lnSpc>
                          <a:spcPts val="590"/>
                        </a:lnSpc>
                      </a:pPr>
                      <a:endParaRPr sz="650" dirty="0">
                        <a:latin typeface="Arial"/>
                        <a:cs typeface="Arial"/>
                      </a:endParaRPr>
                    </a:p>
                  </a:txBody>
                  <a:tcPr marL="0" marR="0" marT="0" marB="0"/>
                </a:tc>
                <a:tc>
                  <a:txBody>
                    <a:bodyPr/>
                    <a:lstStyle/>
                    <a:p>
                      <a:pPr marL="128905">
                        <a:lnSpc>
                          <a:spcPts val="590"/>
                        </a:lnSpc>
                      </a:pPr>
                      <a:endParaRPr sz="650" dirty="0">
                        <a:latin typeface="Arial"/>
                        <a:cs typeface="Arial"/>
                      </a:endParaRPr>
                    </a:p>
                  </a:txBody>
                  <a:tcPr marL="0" marR="0" marT="0" marB="0"/>
                </a:tc>
                <a:tc>
                  <a:txBody>
                    <a:bodyPr/>
                    <a:lstStyle/>
                    <a:p>
                      <a:pPr marL="128905">
                        <a:lnSpc>
                          <a:spcPts val="590"/>
                        </a:lnSpc>
                      </a:pPr>
                      <a:endParaRPr sz="650" dirty="0">
                        <a:latin typeface="Arial"/>
                        <a:cs typeface="Arial"/>
                      </a:endParaRPr>
                    </a:p>
                  </a:txBody>
                  <a:tcPr marL="0" marR="0" marT="0" marB="0"/>
                </a:tc>
                <a:tc>
                  <a:txBody>
                    <a:bodyPr/>
                    <a:lstStyle/>
                    <a:p>
                      <a:pPr marL="128905">
                        <a:lnSpc>
                          <a:spcPts val="590"/>
                        </a:lnSpc>
                      </a:pPr>
                      <a:endParaRPr sz="650" dirty="0">
                        <a:latin typeface="Arial"/>
                        <a:cs typeface="Arial"/>
                      </a:endParaRPr>
                    </a:p>
                  </a:txBody>
                  <a:tcPr marL="0" marR="0" marT="0" marB="0"/>
                </a:tc>
              </a:tr>
              <a:tr h="114330">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dirty="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dirty="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dirty="0">
                        <a:latin typeface="Times New Roman"/>
                        <a:cs typeface="Times New Roman"/>
                      </a:endParaRPr>
                    </a:p>
                  </a:txBody>
                  <a:tcPr marL="0" marR="0" marT="0" marB="0"/>
                </a:tc>
              </a:tr>
              <a:tr h="256600">
                <a:tc>
                  <a:txBody>
                    <a:bodyPr/>
                    <a:lstStyle/>
                    <a:p>
                      <a:pPr>
                        <a:lnSpc>
                          <a:spcPct val="100000"/>
                        </a:lnSpc>
                        <a:spcBef>
                          <a:spcPts val="25"/>
                        </a:spcBef>
                      </a:pPr>
                      <a:endParaRPr sz="750" dirty="0">
                        <a:latin typeface="Times New Roman"/>
                        <a:cs typeface="Times New Roman"/>
                      </a:endParaRPr>
                    </a:p>
                    <a:p>
                      <a:pPr marL="50800">
                        <a:lnSpc>
                          <a:spcPct val="100000"/>
                        </a:lnSpc>
                      </a:pPr>
                      <a:r>
                        <a:rPr lang="ru-RU" sz="650" spc="-55" dirty="0" smtClean="0">
                          <a:solidFill>
                            <a:srgbClr val="FFFFFF"/>
                          </a:solidFill>
                          <a:latin typeface="Arial Black"/>
                          <a:cs typeface="Arial Black"/>
                        </a:rPr>
                        <a:t>2015</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3350">
                        <a:lnSpc>
                          <a:spcPct val="100000"/>
                        </a:lnSpc>
                      </a:pPr>
                      <a:r>
                        <a:rPr lang="ru-RU" sz="650" spc="-55" dirty="0" smtClean="0">
                          <a:solidFill>
                            <a:srgbClr val="FFFFFF"/>
                          </a:solidFill>
                          <a:latin typeface="Arial Black"/>
                          <a:cs typeface="Arial Black"/>
                        </a:rPr>
                        <a:t>2016</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2715">
                        <a:lnSpc>
                          <a:spcPct val="100000"/>
                        </a:lnSpc>
                      </a:pPr>
                      <a:r>
                        <a:rPr lang="ru-RU" sz="650" spc="-55" dirty="0" smtClean="0">
                          <a:solidFill>
                            <a:srgbClr val="FFFFFF"/>
                          </a:solidFill>
                          <a:latin typeface="Arial Black"/>
                          <a:cs typeface="Arial Black"/>
                        </a:rPr>
                        <a:t>2017</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2715">
                        <a:lnSpc>
                          <a:spcPct val="100000"/>
                        </a:lnSpc>
                      </a:pPr>
                      <a:r>
                        <a:rPr lang="ru-RU" sz="650" spc="-55" dirty="0" smtClean="0">
                          <a:solidFill>
                            <a:srgbClr val="FFFFFF"/>
                          </a:solidFill>
                          <a:latin typeface="Arial Black"/>
                          <a:cs typeface="Arial Black"/>
                        </a:rPr>
                        <a:t>2018</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3350">
                        <a:lnSpc>
                          <a:spcPct val="100000"/>
                        </a:lnSpc>
                      </a:pPr>
                      <a:r>
                        <a:rPr lang="ru-RU" sz="650" spc="-55" dirty="0" smtClean="0">
                          <a:solidFill>
                            <a:srgbClr val="FFFFFF"/>
                          </a:solidFill>
                          <a:latin typeface="Arial Black"/>
                          <a:cs typeface="Arial Black"/>
                        </a:rPr>
                        <a:t>2019</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2715">
                        <a:lnSpc>
                          <a:spcPct val="100000"/>
                        </a:lnSpc>
                      </a:pPr>
                      <a:r>
                        <a:rPr lang="ru-RU" sz="650" spc="-55" dirty="0" smtClean="0">
                          <a:solidFill>
                            <a:srgbClr val="FFFFFF"/>
                          </a:solidFill>
                          <a:latin typeface="Arial Black"/>
                          <a:cs typeface="Arial Black"/>
                        </a:rPr>
                        <a:t>2020</a:t>
                      </a:r>
                      <a:endParaRPr sz="650" dirty="0">
                        <a:latin typeface="Arial Black"/>
                        <a:cs typeface="Arial Black"/>
                      </a:endParaRPr>
                    </a:p>
                  </a:txBody>
                  <a:tcPr marL="0" marR="0" marT="3175" marB="0"/>
                </a:tc>
                <a:tc>
                  <a:txBody>
                    <a:bodyPr/>
                    <a:lstStyle/>
                    <a:p>
                      <a:pPr>
                        <a:lnSpc>
                          <a:spcPct val="100000"/>
                        </a:lnSpc>
                        <a:spcBef>
                          <a:spcPts val="25"/>
                        </a:spcBef>
                      </a:pPr>
                      <a:endParaRPr sz="750" dirty="0">
                        <a:latin typeface="Times New Roman"/>
                        <a:cs typeface="Times New Roman"/>
                      </a:endParaRPr>
                    </a:p>
                    <a:p>
                      <a:pPr marL="133350">
                        <a:lnSpc>
                          <a:spcPct val="100000"/>
                        </a:lnSpc>
                      </a:pPr>
                      <a:r>
                        <a:rPr lang="ru-RU" sz="650" spc="-55" dirty="0" smtClean="0">
                          <a:solidFill>
                            <a:srgbClr val="FFFFFF"/>
                          </a:solidFill>
                          <a:latin typeface="Arial Black"/>
                          <a:cs typeface="Arial Black"/>
                        </a:rPr>
                        <a:t>2021</a:t>
                      </a:r>
                      <a:endParaRPr sz="650" dirty="0">
                        <a:latin typeface="Arial Black"/>
                        <a:cs typeface="Arial Black"/>
                      </a:endParaRPr>
                    </a:p>
                  </a:txBody>
                  <a:tcPr marL="0" marR="0" marT="3175" marB="0"/>
                </a:tc>
              </a:tr>
            </a:tbl>
          </a:graphicData>
        </a:graphic>
      </p:graphicFrame>
      <p:sp>
        <p:nvSpPr>
          <p:cNvPr id="163" name="object 163"/>
          <p:cNvSpPr/>
          <p:nvPr/>
        </p:nvSpPr>
        <p:spPr>
          <a:xfrm>
            <a:off x="836066" y="8511552"/>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5" y="212310"/>
                </a:lnTo>
                <a:lnTo>
                  <a:pt x="270274" y="163977"/>
                </a:lnTo>
                <a:lnTo>
                  <a:pt x="272770" y="136702"/>
                </a:lnTo>
                <a:lnTo>
                  <a:pt x="270274" y="109428"/>
                </a:lnTo>
                <a:lnTo>
                  <a:pt x="250305"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164" name="object 164"/>
          <p:cNvSpPr/>
          <p:nvPr/>
        </p:nvSpPr>
        <p:spPr>
          <a:xfrm>
            <a:off x="832256" y="8618753"/>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65" name="object 165"/>
          <p:cNvSpPr txBox="1"/>
          <p:nvPr/>
        </p:nvSpPr>
        <p:spPr>
          <a:xfrm>
            <a:off x="3949955" y="8575532"/>
            <a:ext cx="3002456" cy="1683794"/>
          </a:xfrm>
          <a:prstGeom prst="rect">
            <a:avLst/>
          </a:prstGeom>
        </p:spPr>
        <p:txBody>
          <a:bodyPr vert="horz" wrap="square" lIns="0" tIns="21590" rIns="0" bIns="0" rtlCol="0">
            <a:spAutoFit/>
          </a:bodyPr>
          <a:lstStyle/>
          <a:p>
            <a:r>
              <a:rPr lang="ru-RU" sz="900" dirty="0" smtClean="0">
                <a:solidFill>
                  <a:srgbClr val="FF0000"/>
                </a:solidFill>
              </a:rPr>
              <a:t>ОБЕСПЕЧЕНИЕ РАЗМЕРА ДЕФИЦИТА БЮДЖЕТА ГОРОДА В 2019-2021 ГОДАХ НА УРОВНЕ НЕ БОЛЕЕ 7,0 ПРОЦЕНТА ОТ СУММЫ ДОХОДОВ БЮДЖЕТА ГОРОДА БЕЗ УЧЕТА ОБЪЕМА БЕЗВОЗМЕЗДНЫХ ПОСТУПЛЕНИЙ ЗА 2019-2021 ГОДЫ СООТВЕТСТВЕННО (ЗНАЧЕНИЕ МОЖЕТ БЫТЬ ПРЕВЫШЕНО НА СУММУ ИЗМЕНЕНИЯ ОСТАТКОВ СРЕДСТВ БЮДЖЕТА ГОРОДА, КОТОРЫЕ В РАМКАХ РАЗРАБОТКИ ПРОЕКТА ИЗМЕНЕНИЙ В РЕШЕНИЕ ДУМЫ ГОРОДА О БЮДЖЕТЕ ГОРОДА НА ТЕКУЩИЙ ФИНАНСОВЫЙ ГОД И ПЛАНОВЫЙ ПЕРИОД НЕ БЫЛИ УЧТЕНЫ В ПЕРВОНАЧАЛЬНОЙ РЕДАКЦИИ РЕШЕНИЯ ДУМЫ ГОРОДА О БЮДЖЕТЕ ГОРОДА НА ТЕКУЩИЙ ФИНАНСОВЫЙ ГОД И ПЛАНОВЫЙ ПЕРИОД)</a:t>
            </a:r>
            <a:endParaRPr lang="ru-RU" sz="900" dirty="0">
              <a:solidFill>
                <a:srgbClr val="FF0000"/>
              </a:solidFill>
            </a:endParaRPr>
          </a:p>
        </p:txBody>
      </p:sp>
      <p:sp>
        <p:nvSpPr>
          <p:cNvPr id="166" name="object 166"/>
          <p:cNvSpPr txBox="1"/>
          <p:nvPr/>
        </p:nvSpPr>
        <p:spPr>
          <a:xfrm>
            <a:off x="1230767" y="9474603"/>
            <a:ext cx="1935480" cy="127727"/>
          </a:xfrm>
          <a:prstGeom prst="rect">
            <a:avLst/>
          </a:prstGeom>
        </p:spPr>
        <p:txBody>
          <a:bodyPr vert="horz" wrap="square" lIns="0" tIns="19050" rIns="0" bIns="0" rtlCol="0">
            <a:spAutoFit/>
          </a:bodyPr>
          <a:lstStyle/>
          <a:p>
            <a:pPr marL="12700" marR="169545">
              <a:lnSpc>
                <a:spcPct val="94300"/>
              </a:lnSpc>
              <a:spcBef>
                <a:spcPts val="150"/>
              </a:spcBef>
            </a:pPr>
            <a:endParaRPr sz="750" dirty="0">
              <a:latin typeface="Arial"/>
              <a:cs typeface="Arial"/>
            </a:endParaRPr>
          </a:p>
        </p:txBody>
      </p:sp>
      <p:sp>
        <p:nvSpPr>
          <p:cNvPr id="167" name="object 167"/>
          <p:cNvSpPr/>
          <p:nvPr/>
        </p:nvSpPr>
        <p:spPr>
          <a:xfrm>
            <a:off x="7335139" y="7849908"/>
            <a:ext cx="215684" cy="2843301"/>
          </a:xfrm>
          <a:prstGeom prst="rect">
            <a:avLst/>
          </a:prstGeom>
          <a:blipFill>
            <a:blip r:embed="rId8" cstate="print"/>
            <a:stretch>
              <a:fillRect/>
            </a:stretch>
          </a:blipFill>
        </p:spPr>
        <p:txBody>
          <a:bodyPr wrap="square" lIns="0" tIns="0" rIns="0" bIns="0" rtlCol="0"/>
          <a:lstStyle/>
          <a:p>
            <a:endParaRPr/>
          </a:p>
        </p:txBody>
      </p:sp>
      <p:pic>
        <p:nvPicPr>
          <p:cNvPr id="168" name="Picture 13" descr="Безимени-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46600" y="163680"/>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object 146"/>
          <p:cNvSpPr txBox="1"/>
          <p:nvPr/>
        </p:nvSpPr>
        <p:spPr>
          <a:xfrm>
            <a:off x="2865243" y="7118901"/>
            <a:ext cx="557275" cy="196849"/>
          </a:xfrm>
          <a:prstGeom prst="rect">
            <a:avLst/>
          </a:prstGeom>
        </p:spPr>
        <p:txBody>
          <a:bodyPr vert="horz" wrap="square" lIns="0" tIns="12065" rIns="0" bIns="0" rtlCol="0">
            <a:spAutoFit/>
          </a:bodyPr>
          <a:lstStyle/>
          <a:p>
            <a:pPr marL="12700">
              <a:lnSpc>
                <a:spcPct val="100000"/>
              </a:lnSpc>
              <a:spcBef>
                <a:spcPts val="95"/>
              </a:spcBef>
            </a:pPr>
            <a:r>
              <a:rPr lang="ru-RU" sz="1200" spc="-55" dirty="0" smtClean="0">
                <a:solidFill>
                  <a:srgbClr val="A54686"/>
                </a:solidFill>
                <a:latin typeface="Calibri"/>
                <a:cs typeface="Calibri"/>
              </a:rPr>
              <a:t>65246,7</a:t>
            </a:r>
            <a:endParaRPr sz="1200" dirty="0">
              <a:latin typeface="Calibri"/>
              <a:cs typeface="Calibri"/>
            </a:endParaRPr>
          </a:p>
        </p:txBody>
      </p:sp>
      <p:sp>
        <p:nvSpPr>
          <p:cNvPr id="170" name="object 143"/>
          <p:cNvSpPr txBox="1"/>
          <p:nvPr/>
        </p:nvSpPr>
        <p:spPr>
          <a:xfrm>
            <a:off x="3337726" y="6771297"/>
            <a:ext cx="588719" cy="196849"/>
          </a:xfrm>
          <a:prstGeom prst="rect">
            <a:avLst/>
          </a:prstGeom>
        </p:spPr>
        <p:txBody>
          <a:bodyPr vert="horz" wrap="square" lIns="0" tIns="12065" rIns="0" bIns="0" rtlCol="0">
            <a:spAutoFit/>
          </a:bodyPr>
          <a:lstStyle/>
          <a:p>
            <a:pPr marL="12700">
              <a:lnSpc>
                <a:spcPct val="100000"/>
              </a:lnSpc>
              <a:spcBef>
                <a:spcPts val="95"/>
              </a:spcBef>
            </a:pPr>
            <a:r>
              <a:rPr lang="ru-RU" sz="1200" spc="-45" dirty="0" smtClean="0">
                <a:solidFill>
                  <a:srgbClr val="A54686"/>
                </a:solidFill>
                <a:latin typeface="Calibri"/>
                <a:cs typeface="Calibri"/>
              </a:rPr>
              <a:t>19906,1</a:t>
            </a:r>
            <a:endParaRPr sz="1200" dirty="0">
              <a:latin typeface="Calibri"/>
              <a:cs typeface="Calibri"/>
            </a:endParaRPr>
          </a:p>
        </p:txBody>
      </p:sp>
      <p:sp>
        <p:nvSpPr>
          <p:cNvPr id="171" name="object 143"/>
          <p:cNvSpPr txBox="1"/>
          <p:nvPr/>
        </p:nvSpPr>
        <p:spPr>
          <a:xfrm>
            <a:off x="3850403" y="6727903"/>
            <a:ext cx="588719" cy="196849"/>
          </a:xfrm>
          <a:prstGeom prst="rect">
            <a:avLst/>
          </a:prstGeom>
        </p:spPr>
        <p:txBody>
          <a:bodyPr vert="horz" wrap="square" lIns="0" tIns="12065" rIns="0" bIns="0" rtlCol="0">
            <a:spAutoFit/>
          </a:bodyPr>
          <a:lstStyle/>
          <a:p>
            <a:pPr marL="12700">
              <a:lnSpc>
                <a:spcPct val="100000"/>
              </a:lnSpc>
              <a:spcBef>
                <a:spcPts val="95"/>
              </a:spcBef>
            </a:pPr>
            <a:r>
              <a:rPr lang="ru-RU" sz="1200" spc="-45" dirty="0" smtClean="0">
                <a:solidFill>
                  <a:srgbClr val="A54686"/>
                </a:solidFill>
                <a:latin typeface="Calibri"/>
                <a:cs typeface="Calibri"/>
              </a:rPr>
              <a:t>34917,6</a:t>
            </a:r>
            <a:endParaRPr sz="1200" dirty="0">
              <a:latin typeface="Calibri"/>
              <a:cs typeface="Calibri"/>
            </a:endParaRPr>
          </a:p>
        </p:txBody>
      </p:sp>
      <p:sp>
        <p:nvSpPr>
          <p:cNvPr id="172" name="object 123"/>
          <p:cNvSpPr txBox="1"/>
          <p:nvPr/>
        </p:nvSpPr>
        <p:spPr>
          <a:xfrm>
            <a:off x="4327284" y="3578345"/>
            <a:ext cx="330835" cy="196849"/>
          </a:xfrm>
          <a:prstGeom prst="rect">
            <a:avLst/>
          </a:prstGeom>
        </p:spPr>
        <p:txBody>
          <a:bodyPr vert="horz" wrap="square" lIns="0" tIns="12065" rIns="0" bIns="0" rtlCol="0">
            <a:spAutoFit/>
          </a:bodyPr>
          <a:lstStyle/>
          <a:p>
            <a:pPr marL="12700">
              <a:lnSpc>
                <a:spcPct val="100000"/>
              </a:lnSpc>
              <a:spcBef>
                <a:spcPts val="95"/>
              </a:spcBef>
            </a:pPr>
            <a:r>
              <a:rPr lang="ru-RU" sz="1200" spc="-70" dirty="0" smtClean="0">
                <a:solidFill>
                  <a:srgbClr val="231F20"/>
                </a:solidFill>
                <a:latin typeface="Arial"/>
                <a:cs typeface="Arial"/>
              </a:rPr>
              <a:t>2017</a:t>
            </a:r>
            <a:endParaRPr sz="1200" dirty="0">
              <a:latin typeface="Arial"/>
              <a:cs typeface="Arial"/>
            </a:endParaRPr>
          </a:p>
        </p:txBody>
      </p:sp>
      <p:sp>
        <p:nvSpPr>
          <p:cNvPr id="173" name="object 128"/>
          <p:cNvSpPr txBox="1"/>
          <p:nvPr/>
        </p:nvSpPr>
        <p:spPr>
          <a:xfrm>
            <a:off x="3189650" y="3777670"/>
            <a:ext cx="666810" cy="196849"/>
          </a:xfrm>
          <a:prstGeom prst="rect">
            <a:avLst/>
          </a:prstGeom>
        </p:spPr>
        <p:txBody>
          <a:bodyPr vert="horz" wrap="square" lIns="0" tIns="12065" rIns="0" bIns="0" rtlCol="0">
            <a:spAutoFit/>
          </a:bodyPr>
          <a:lstStyle/>
          <a:p>
            <a:pPr marL="12700">
              <a:lnSpc>
                <a:spcPct val="100000"/>
              </a:lnSpc>
              <a:spcBef>
                <a:spcPts val="95"/>
              </a:spcBef>
            </a:pPr>
            <a:r>
              <a:rPr lang="ru-RU" sz="1200" spc="105" dirty="0" smtClean="0">
                <a:solidFill>
                  <a:srgbClr val="00669B"/>
                </a:solidFill>
                <a:latin typeface="Calibri"/>
                <a:cs typeface="Calibri"/>
              </a:rPr>
              <a:t>31415,6</a:t>
            </a:r>
            <a:endParaRPr sz="1200" dirty="0">
              <a:latin typeface="Calibri"/>
              <a:cs typeface="Calibri"/>
            </a:endParaRPr>
          </a:p>
        </p:txBody>
      </p:sp>
      <p:sp>
        <p:nvSpPr>
          <p:cNvPr id="180" name="object 113"/>
          <p:cNvSpPr txBox="1"/>
          <p:nvPr/>
        </p:nvSpPr>
        <p:spPr>
          <a:xfrm>
            <a:off x="1164016" y="8484717"/>
            <a:ext cx="2128687" cy="2112117"/>
          </a:xfrm>
          <a:prstGeom prst="rect">
            <a:avLst/>
          </a:prstGeom>
        </p:spPr>
        <p:txBody>
          <a:bodyPr vert="horz" wrap="square" lIns="0" tIns="19050" rIns="0" bIns="0" rtlCol="0">
            <a:spAutoFit/>
          </a:bodyPr>
          <a:lstStyle/>
          <a:p>
            <a:r>
              <a:rPr lang="ru-RU" sz="800" dirty="0" smtClean="0">
                <a:solidFill>
                  <a:schemeClr val="bg1"/>
                </a:solidFill>
              </a:rPr>
              <a:t>СТАТЬЯ 111</a:t>
            </a:r>
          </a:p>
          <a:p>
            <a:r>
              <a:rPr lang="ru-RU" sz="800" dirty="0" smtClean="0">
                <a:solidFill>
                  <a:schemeClr val="bg1"/>
                </a:solidFill>
              </a:rPr>
              <a:t>БК РФ</a:t>
            </a:r>
          </a:p>
          <a:p>
            <a:r>
              <a:rPr lang="ru-RU" sz="800" dirty="0" smtClean="0">
                <a:solidFill>
                  <a:schemeClr val="bg1"/>
                </a:solidFill>
              </a:rPr>
              <a:t>«ОБЪЕМ РАСХОДОВ</a:t>
            </a:r>
          </a:p>
          <a:p>
            <a:r>
              <a:rPr lang="ru-RU" sz="800" dirty="0" smtClean="0">
                <a:solidFill>
                  <a:schemeClr val="bg1"/>
                </a:solidFill>
              </a:rPr>
              <a:t>НА ОБСЛУЖИВАНИЕ</a:t>
            </a:r>
          </a:p>
          <a:p>
            <a:r>
              <a:rPr lang="ru-RU" sz="800" dirty="0" smtClean="0">
                <a:solidFill>
                  <a:schemeClr val="bg1"/>
                </a:solidFill>
              </a:rPr>
              <a:t>ГОСУДАРСТВЕННОГО ДОЛГА</a:t>
            </a:r>
          </a:p>
          <a:p>
            <a:r>
              <a:rPr lang="ru-RU" sz="800" dirty="0" smtClean="0">
                <a:solidFill>
                  <a:schemeClr val="bg1"/>
                </a:solidFill>
              </a:rPr>
              <a:t>СУБЪЕКТА РОССИЙСКОЙ</a:t>
            </a:r>
          </a:p>
          <a:p>
            <a:r>
              <a:rPr lang="ru-RU" sz="800" dirty="0" smtClean="0">
                <a:solidFill>
                  <a:schemeClr val="bg1"/>
                </a:solidFill>
              </a:rPr>
              <a:t>ФЕДЕРАЦИИ ИЛИ</a:t>
            </a:r>
          </a:p>
          <a:p>
            <a:r>
              <a:rPr lang="ru-RU" sz="800" dirty="0" smtClean="0">
                <a:solidFill>
                  <a:schemeClr val="bg1"/>
                </a:solidFill>
              </a:rPr>
              <a:t>МУНИЦИПАЛЬНОГО ДОЛГА»</a:t>
            </a:r>
          </a:p>
          <a:p>
            <a:endParaRPr lang="ru-RU" sz="800" dirty="0"/>
          </a:p>
          <a:p>
            <a:r>
              <a:rPr lang="ru-RU" sz="800" dirty="0" smtClean="0">
                <a:solidFill>
                  <a:schemeClr val="bg1"/>
                </a:solidFill>
              </a:rPr>
              <a:t>ОБЪЕМ РАСХОДОВ НА ОБСЛУЖИВАНИЕ</a:t>
            </a:r>
          </a:p>
          <a:p>
            <a:r>
              <a:rPr lang="ru-RU" sz="800" dirty="0" smtClean="0">
                <a:solidFill>
                  <a:schemeClr val="bg1"/>
                </a:solidFill>
              </a:rPr>
              <a:t>МУНИЦИПАЛЬНОГО</a:t>
            </a:r>
          </a:p>
          <a:p>
            <a:r>
              <a:rPr lang="ru-RU" sz="800" dirty="0" smtClean="0">
                <a:solidFill>
                  <a:schemeClr val="bg1"/>
                </a:solidFill>
              </a:rPr>
              <a:t>ДОЛГА ЗА ОТЧЕТНЫЙ</a:t>
            </a:r>
          </a:p>
          <a:p>
            <a:r>
              <a:rPr lang="ru-RU" sz="800" dirty="0" smtClean="0">
                <a:solidFill>
                  <a:schemeClr val="bg1"/>
                </a:solidFill>
              </a:rPr>
              <a:t>ФИНАНСОВЫЙ ГОД</a:t>
            </a:r>
          </a:p>
          <a:p>
            <a:r>
              <a:rPr lang="ru-RU" sz="800" dirty="0" smtClean="0">
                <a:solidFill>
                  <a:schemeClr val="bg1"/>
                </a:solidFill>
              </a:rPr>
              <a:t>НЕ ДОЛЖЕН ПРЕВЫШАТЬ</a:t>
            </a:r>
          </a:p>
          <a:p>
            <a:r>
              <a:rPr lang="ru-RU" sz="800" dirty="0" smtClean="0">
                <a:solidFill>
                  <a:schemeClr val="bg1"/>
                </a:solidFill>
              </a:rPr>
              <a:t>15% ОБЪЕМА РАСХОДОВ СООТВЕТСТВУЮЩЕГО</a:t>
            </a:r>
          </a:p>
          <a:p>
            <a:r>
              <a:rPr lang="ru-RU" sz="800" dirty="0" smtClean="0">
                <a:solidFill>
                  <a:schemeClr val="bg1"/>
                </a:solidFill>
              </a:rPr>
              <a:t>БЮДЖЕТА</a:t>
            </a:r>
          </a:p>
          <a:p>
            <a:r>
              <a:rPr lang="ru-RU" sz="800" dirty="0" smtClean="0">
                <a:solidFill>
                  <a:schemeClr val="bg1"/>
                </a:solidFill>
              </a:rPr>
              <a:t>БЕЗ УЧЕТА СУБВЕНЦИЙ.</a:t>
            </a:r>
            <a:endParaRPr lang="ru-RU" sz="750"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2" cstate="print"/>
            <a:stretch>
              <a:fillRect/>
            </a:stretch>
          </a:blipFill>
        </p:spPr>
        <p:txBody>
          <a:bodyPr wrap="square" lIns="0" tIns="0" rIns="0" bIns="0" rtlCol="0"/>
          <a:lstStyle/>
          <a:p>
            <a:r>
              <a:rPr lang="ru-RU" dirty="0" smtClean="0"/>
              <a:t> </a:t>
            </a:r>
            <a:endParaRPr dirty="0"/>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11</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184224" y="286934"/>
            <a:ext cx="4602059" cy="182101"/>
          </a:xfrm>
          <a:prstGeom prst="rect">
            <a:avLst/>
          </a:prstGeom>
        </p:spPr>
        <p:txBody>
          <a:bodyPr vert="horz" wrap="square" lIns="0" tIns="12700" rIns="0" bIns="0" rtlCol="0">
            <a:spAutoFit/>
          </a:bodyPr>
          <a:lstStyle/>
          <a:p>
            <a:pPr marL="12700">
              <a:spcBef>
                <a:spcPts val="100"/>
              </a:spcBef>
            </a:pPr>
            <a:r>
              <a:rPr lang="ru-RU" sz="1100" b="1" dirty="0">
                <a:solidFill>
                  <a:schemeClr val="bg1"/>
                </a:solidFill>
                <a:cs typeface="Times New Roman" panose="02020603050405020304" pitchFamily="18" charset="0"/>
              </a:rPr>
              <a:t>ПРОЕКТ БЮДЖЕТА НА 2019 И НА ПЛАНОВЫЙ ПЕРИОД 2020 и 2021 </a:t>
            </a:r>
            <a:r>
              <a:rPr lang="ru-RU" sz="1100" b="1" dirty="0" smtClean="0">
                <a:solidFill>
                  <a:schemeClr val="bg1"/>
                </a:solidFill>
                <a:cs typeface="Times New Roman" panose="02020603050405020304" pitchFamily="18" charset="0"/>
              </a:rPr>
              <a:t>ГОДОВ</a:t>
            </a:r>
            <a:r>
              <a:rPr sz="1100" b="0" spc="95" dirty="0" smtClean="0">
                <a:solidFill>
                  <a:srgbClr val="FFFFFF"/>
                </a:solidFill>
                <a:latin typeface="Bookman Old Style"/>
                <a:cs typeface="Bookman Old Style"/>
              </a:rPr>
              <a:t>.</a:t>
            </a:r>
            <a:endParaRPr sz="1100" dirty="0">
              <a:latin typeface="Bookman Old Style"/>
              <a:cs typeface="Bookman Old Style"/>
            </a:endParaRPr>
          </a:p>
        </p:txBody>
      </p:sp>
      <p:sp>
        <p:nvSpPr>
          <p:cNvPr id="12" name="object 12"/>
          <p:cNvSpPr txBox="1"/>
          <p:nvPr/>
        </p:nvSpPr>
        <p:spPr>
          <a:xfrm>
            <a:off x="5236120" y="300093"/>
            <a:ext cx="2213938"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5"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6"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7" cstate="print"/>
            <a:stretch>
              <a:fillRect/>
            </a:stretch>
          </a:blipFill>
        </p:spPr>
        <p:txBody>
          <a:bodyPr wrap="square" lIns="0" tIns="0" rIns="0" bIns="0" rtlCol="0"/>
          <a:lstStyle/>
          <a:p>
            <a:endParaRPr/>
          </a:p>
        </p:txBody>
      </p:sp>
      <p:sp>
        <p:nvSpPr>
          <p:cNvPr id="78" name="object 78"/>
          <p:cNvSpPr/>
          <p:nvPr/>
        </p:nvSpPr>
        <p:spPr>
          <a:xfrm>
            <a:off x="6329" y="7846733"/>
            <a:ext cx="0" cy="2164715"/>
          </a:xfrm>
          <a:custGeom>
            <a:avLst/>
            <a:gdLst/>
            <a:ahLst/>
            <a:cxnLst/>
            <a:rect l="l" t="t" r="r" b="b"/>
            <a:pathLst>
              <a:path h="2164715">
                <a:moveTo>
                  <a:pt x="0" y="0"/>
                </a:moveTo>
                <a:lnTo>
                  <a:pt x="0" y="2164448"/>
                </a:lnTo>
              </a:path>
            </a:pathLst>
          </a:custGeom>
          <a:ln w="12659">
            <a:solidFill>
              <a:srgbClr val="00669B"/>
            </a:solidFill>
          </a:ln>
        </p:spPr>
        <p:txBody>
          <a:bodyPr wrap="square" lIns="0" tIns="0" rIns="0" bIns="0" rtlCol="0"/>
          <a:lstStyle/>
          <a:p>
            <a:endParaRPr/>
          </a:p>
        </p:txBody>
      </p:sp>
      <p:graphicFrame>
        <p:nvGraphicFramePr>
          <p:cNvPr id="79" name="object 79"/>
          <p:cNvGraphicFramePr>
            <a:graphicFrameLocks noGrp="1"/>
          </p:cNvGraphicFramePr>
          <p:nvPr>
            <p:extLst>
              <p:ext uri="{D42A27DB-BD31-4B8C-83A1-F6EECF244321}">
                <p14:modId xmlns:p14="http://schemas.microsoft.com/office/powerpoint/2010/main" val="2778751464"/>
              </p:ext>
            </p:extLst>
          </p:nvPr>
        </p:nvGraphicFramePr>
        <p:xfrm>
          <a:off x="874192" y="1811837"/>
          <a:ext cx="6042329" cy="1009086"/>
        </p:xfrm>
        <a:graphic>
          <a:graphicData uri="http://schemas.openxmlformats.org/drawingml/2006/table">
            <a:tbl>
              <a:tblPr firstRow="1" bandRow="1">
                <a:tableStyleId>{2D5ABB26-0587-4C30-8999-92F81FD0307C}</a:tableStyleId>
              </a:tblPr>
              <a:tblGrid>
                <a:gridCol w="168750"/>
                <a:gridCol w="3063935"/>
                <a:gridCol w="573905"/>
                <a:gridCol w="559128"/>
                <a:gridCol w="564573"/>
                <a:gridCol w="556019"/>
                <a:gridCol w="556019"/>
              </a:tblGrid>
              <a:tr h="150222">
                <a:tc>
                  <a:txBody>
                    <a:bodyPr/>
                    <a:lstStyle/>
                    <a:p>
                      <a:pPr>
                        <a:lnSpc>
                          <a:spcPts val="595"/>
                        </a:lnSpc>
                      </a:pPr>
                      <a:r>
                        <a:rPr lang="ru-RU" sz="650" dirty="0" smtClean="0">
                          <a:solidFill>
                            <a:srgbClr val="231F20"/>
                          </a:solidFill>
                          <a:latin typeface="Arial"/>
                          <a:cs typeface="Arial"/>
                        </a:rPr>
                        <a:t>№</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595"/>
                        </a:lnSpc>
                      </a:pPr>
                      <a:r>
                        <a:rPr lang="ru-RU" sz="650" spc="-25" dirty="0" smtClean="0">
                          <a:solidFill>
                            <a:srgbClr val="231F20"/>
                          </a:solidFill>
                          <a:latin typeface="Arial"/>
                          <a:cs typeface="Arial"/>
                        </a:rPr>
                        <a:t>Виды</a:t>
                      </a:r>
                      <a:r>
                        <a:rPr lang="ru-RU" sz="650" spc="-25" baseline="0" dirty="0" smtClean="0">
                          <a:solidFill>
                            <a:srgbClr val="231F20"/>
                          </a:solidFill>
                          <a:latin typeface="Arial"/>
                          <a:cs typeface="Arial"/>
                        </a:rPr>
                        <a:t> межбюджетных трансфертов</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595"/>
                        </a:lnSpc>
                      </a:pPr>
                      <a:r>
                        <a:rPr lang="ru-RU" sz="650" spc="-40" dirty="0" smtClean="0">
                          <a:solidFill>
                            <a:srgbClr val="231F20"/>
                          </a:solidFill>
                          <a:latin typeface="Arial"/>
                          <a:cs typeface="Arial"/>
                        </a:rPr>
                        <a:t>2017</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595"/>
                        </a:lnSpc>
                      </a:pPr>
                      <a:r>
                        <a:rPr lang="ru-RU" sz="650" spc="-45" dirty="0" smtClean="0">
                          <a:solidFill>
                            <a:srgbClr val="231F20"/>
                          </a:solidFill>
                          <a:latin typeface="Arial"/>
                          <a:cs typeface="Arial"/>
                        </a:rPr>
                        <a:t>2018</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90170">
                        <a:lnSpc>
                          <a:spcPts val="595"/>
                        </a:lnSpc>
                      </a:pPr>
                      <a:r>
                        <a:rPr lang="ru-RU" sz="650" spc="-45" dirty="0" smtClean="0">
                          <a:solidFill>
                            <a:srgbClr val="231F20"/>
                          </a:solidFill>
                          <a:latin typeface="Arial"/>
                          <a:cs typeface="Arial"/>
                        </a:rPr>
                        <a:t>2019</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85725">
                        <a:lnSpc>
                          <a:spcPts val="595"/>
                        </a:lnSpc>
                      </a:pPr>
                      <a:r>
                        <a:rPr lang="ru-RU" sz="650" spc="-45" dirty="0" smtClean="0">
                          <a:solidFill>
                            <a:srgbClr val="231F20"/>
                          </a:solidFill>
                          <a:latin typeface="Arial"/>
                          <a:cs typeface="Arial"/>
                        </a:rPr>
                        <a:t>2020</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88900">
                        <a:lnSpc>
                          <a:spcPts val="595"/>
                        </a:lnSpc>
                      </a:pPr>
                      <a:r>
                        <a:rPr lang="ru-RU" sz="650" spc="-40" dirty="0" smtClean="0">
                          <a:solidFill>
                            <a:srgbClr val="231F20"/>
                          </a:solidFill>
                          <a:latin typeface="Arial"/>
                          <a:cs typeface="Arial"/>
                        </a:rPr>
                        <a:t>2021</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r>
              <a:tr h="134570">
                <a:tc>
                  <a:txBody>
                    <a:bodyPr/>
                    <a:lstStyle/>
                    <a:p>
                      <a:pPr>
                        <a:lnSpc>
                          <a:spcPts val="600"/>
                        </a:lnSpc>
                      </a:pPr>
                      <a:r>
                        <a:rPr sz="650" dirty="0">
                          <a:solidFill>
                            <a:srgbClr val="FFFFFF"/>
                          </a:solidFill>
                          <a:latin typeface="Arial Black"/>
                          <a:cs typeface="Arial Black"/>
                        </a:rPr>
                        <a:t>1</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7785">
                        <a:lnSpc>
                          <a:spcPts val="600"/>
                        </a:lnSpc>
                      </a:pPr>
                      <a:r>
                        <a:rPr sz="650" dirty="0">
                          <a:solidFill>
                            <a:srgbClr val="FFFFFF"/>
                          </a:solidFill>
                          <a:latin typeface="Arial Black"/>
                          <a:cs typeface="Arial Black"/>
                        </a:rPr>
                        <a:t>2</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100330">
                        <a:lnSpc>
                          <a:spcPts val="600"/>
                        </a:lnSpc>
                      </a:pPr>
                      <a:r>
                        <a:rPr sz="650" dirty="0">
                          <a:solidFill>
                            <a:srgbClr val="FFFFFF"/>
                          </a:solidFill>
                          <a:latin typeface="Arial Black"/>
                          <a:cs typeface="Arial Black"/>
                        </a:rPr>
                        <a:t>3</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89535">
                        <a:lnSpc>
                          <a:spcPts val="600"/>
                        </a:lnSpc>
                      </a:pPr>
                      <a:r>
                        <a:rPr sz="650" dirty="0">
                          <a:solidFill>
                            <a:srgbClr val="FFFFFF"/>
                          </a:solidFill>
                          <a:latin typeface="Arial Black"/>
                          <a:cs typeface="Arial Black"/>
                        </a:rPr>
                        <a:t>4</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90170">
                        <a:lnSpc>
                          <a:spcPts val="600"/>
                        </a:lnSpc>
                      </a:pPr>
                      <a:r>
                        <a:rPr sz="650" dirty="0">
                          <a:solidFill>
                            <a:srgbClr val="FFFFFF"/>
                          </a:solidFill>
                          <a:latin typeface="Arial Black"/>
                          <a:cs typeface="Arial Black"/>
                        </a:rPr>
                        <a:t>5</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86360">
                        <a:lnSpc>
                          <a:spcPts val="600"/>
                        </a:lnSpc>
                      </a:pPr>
                      <a:r>
                        <a:rPr sz="650" dirty="0">
                          <a:solidFill>
                            <a:srgbClr val="FFFFFF"/>
                          </a:solidFill>
                          <a:latin typeface="Arial Black"/>
                          <a:cs typeface="Arial Black"/>
                        </a:rPr>
                        <a:t>6</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89535">
                        <a:lnSpc>
                          <a:spcPts val="600"/>
                        </a:lnSpc>
                      </a:pPr>
                      <a:r>
                        <a:rPr sz="650" dirty="0">
                          <a:solidFill>
                            <a:srgbClr val="FFFFFF"/>
                          </a:solidFill>
                          <a:latin typeface="Arial Black"/>
                          <a:cs typeface="Arial Black"/>
                        </a:rPr>
                        <a:t>7</a:t>
                      </a:r>
                      <a:endParaRPr sz="650">
                        <a:latin typeface="Arial Black"/>
                        <a:cs typeface="Arial Black"/>
                      </a:endParaRPr>
                    </a:p>
                  </a:txBody>
                  <a:tcPr marL="0" marR="0" marT="0" marB="0">
                    <a:lnT w="6350">
                      <a:solidFill>
                        <a:srgbClr val="849FC2"/>
                      </a:solidFill>
                      <a:prstDash val="solid"/>
                    </a:lnT>
                    <a:lnB w="6350">
                      <a:solidFill>
                        <a:srgbClr val="849FC2"/>
                      </a:solidFill>
                      <a:prstDash val="solid"/>
                    </a:lnB>
                    <a:solidFill>
                      <a:srgbClr val="A54686"/>
                    </a:solidFill>
                  </a:tcPr>
                </a:tc>
              </a:tr>
              <a:tr h="171115">
                <a:tc>
                  <a:txBody>
                    <a:bodyPr/>
                    <a:lstStyle/>
                    <a:p>
                      <a:pPr>
                        <a:lnSpc>
                          <a:spcPct val="100000"/>
                        </a:lnSpc>
                      </a:pPr>
                      <a:endParaRPr sz="40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600"/>
                        </a:lnSpc>
                      </a:pPr>
                      <a:r>
                        <a:rPr lang="ru-RU" sz="650" spc="-15" dirty="0" smtClean="0">
                          <a:solidFill>
                            <a:srgbClr val="231F20"/>
                          </a:solidFill>
                          <a:latin typeface="Arial"/>
                          <a:cs typeface="Arial"/>
                        </a:rPr>
                        <a:t>Межбюджетные трансферты</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600"/>
                        </a:lnSpc>
                      </a:pPr>
                      <a:r>
                        <a:rPr lang="ru-RU" sz="650" spc="-55" dirty="0" smtClean="0">
                          <a:solidFill>
                            <a:srgbClr val="231F20"/>
                          </a:solidFill>
                          <a:latin typeface="Calibri"/>
                          <a:cs typeface="Calibri"/>
                        </a:rPr>
                        <a:t>1494,5</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600"/>
                        </a:lnSpc>
                      </a:pPr>
                      <a:r>
                        <a:rPr lang="ru-RU" sz="650" spc="-30" dirty="0" smtClean="0">
                          <a:solidFill>
                            <a:srgbClr val="231F20"/>
                          </a:solidFill>
                          <a:latin typeface="Calibri"/>
                          <a:cs typeface="Calibri"/>
                        </a:rPr>
                        <a:t>1946,4</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170">
                        <a:lnSpc>
                          <a:spcPts val="600"/>
                        </a:lnSpc>
                      </a:pPr>
                      <a:r>
                        <a:rPr lang="ru-RU" sz="650" spc="-15" dirty="0" smtClean="0">
                          <a:solidFill>
                            <a:srgbClr val="231F20"/>
                          </a:solidFill>
                          <a:latin typeface="Calibri"/>
                          <a:cs typeface="Calibri"/>
                        </a:rPr>
                        <a:t>2195,7</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7630" algn="l">
                        <a:lnSpc>
                          <a:spcPts val="600"/>
                        </a:lnSpc>
                      </a:pPr>
                      <a:r>
                        <a:rPr lang="ru-RU" sz="650" spc="-35" dirty="0" smtClean="0">
                          <a:solidFill>
                            <a:srgbClr val="231F20"/>
                          </a:solidFill>
                          <a:latin typeface="Calibri"/>
                          <a:cs typeface="Calibri"/>
                        </a:rPr>
                        <a:t>1714,6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170" algn="l">
                        <a:lnSpc>
                          <a:spcPts val="600"/>
                        </a:lnSpc>
                      </a:pPr>
                      <a:r>
                        <a:rPr lang="ru-RU" sz="650" spc="-30" dirty="0" smtClean="0">
                          <a:solidFill>
                            <a:srgbClr val="231F20"/>
                          </a:solidFill>
                          <a:latin typeface="Calibri"/>
                          <a:cs typeface="Calibri"/>
                        </a:rPr>
                        <a:t>1161,7</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49430">
                <a:tc>
                  <a:txBody>
                    <a:bodyPr/>
                    <a:lstStyle/>
                    <a:p>
                      <a:pPr>
                        <a:lnSpc>
                          <a:spcPts val="595"/>
                        </a:lnSpc>
                      </a:pPr>
                      <a:r>
                        <a:rPr sz="650" dirty="0">
                          <a:solidFill>
                            <a:srgbClr val="231F20"/>
                          </a:solidFill>
                          <a:latin typeface="Arial"/>
                          <a:cs typeface="Arial"/>
                        </a:rPr>
                        <a:t>1</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595"/>
                        </a:lnSpc>
                      </a:pPr>
                      <a:r>
                        <a:rPr lang="ru-RU" sz="650" spc="-25" dirty="0" smtClean="0">
                          <a:solidFill>
                            <a:srgbClr val="231F20"/>
                          </a:solidFill>
                          <a:latin typeface="Arial"/>
                          <a:cs typeface="Arial"/>
                        </a:rPr>
                        <a:t>Дотации</a:t>
                      </a:r>
                      <a:r>
                        <a:rPr lang="ru-RU" sz="650" spc="-25" baseline="0" dirty="0" smtClean="0">
                          <a:solidFill>
                            <a:srgbClr val="231F20"/>
                          </a:solidFill>
                          <a:latin typeface="Arial"/>
                          <a:cs typeface="Arial"/>
                        </a:rPr>
                        <a:t> бюджетам бюджетной системы Российской Федерации</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595"/>
                        </a:lnSpc>
                      </a:pPr>
                      <a:r>
                        <a:rPr lang="ru-RU" sz="650" spc="-45" dirty="0" smtClean="0">
                          <a:solidFill>
                            <a:srgbClr val="231F20"/>
                          </a:solidFill>
                          <a:latin typeface="Calibri"/>
                          <a:cs typeface="Calibri"/>
                        </a:rPr>
                        <a:t>29,0</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170">
                        <a:lnSpc>
                          <a:spcPts val="595"/>
                        </a:lnSpc>
                      </a:pPr>
                      <a:r>
                        <a:rPr lang="ru-RU" sz="650" spc="-40" dirty="0" smtClean="0">
                          <a:solidFill>
                            <a:srgbClr val="231F20"/>
                          </a:solidFill>
                          <a:latin typeface="Calibri"/>
                          <a:cs typeface="Calibri"/>
                        </a:rPr>
                        <a:t>7,3</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170">
                        <a:lnSpc>
                          <a:spcPts val="595"/>
                        </a:lnSpc>
                      </a:pPr>
                      <a:r>
                        <a:rPr lang="ru-RU" sz="650" spc="-40" dirty="0" smtClean="0">
                          <a:solidFill>
                            <a:srgbClr val="231F20"/>
                          </a:solidFill>
                          <a:latin typeface="Calibri"/>
                          <a:cs typeface="Calibri"/>
                        </a:rPr>
                        <a:t>0,4</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6360" algn="l">
                        <a:lnSpc>
                          <a:spcPts val="595"/>
                        </a:lnSpc>
                      </a:pPr>
                      <a:r>
                        <a:rPr lang="ru-RU" sz="650" dirty="0" smtClean="0">
                          <a:solidFill>
                            <a:srgbClr val="231F20"/>
                          </a:solidFill>
                          <a:latin typeface="Calibri"/>
                          <a:cs typeface="Calibri"/>
                        </a:rPr>
                        <a:t>0,3</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gn="l">
                        <a:lnSpc>
                          <a:spcPts val="595"/>
                        </a:lnSpc>
                      </a:pPr>
                      <a:r>
                        <a:rPr lang="ru-RU" sz="650" dirty="0" smtClean="0">
                          <a:solidFill>
                            <a:srgbClr val="231F20"/>
                          </a:solidFill>
                          <a:latin typeface="Calibri"/>
                          <a:cs typeface="Calibri"/>
                        </a:rPr>
                        <a:t>0,3</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49431">
                <a:tc>
                  <a:txBody>
                    <a:bodyPr/>
                    <a:lstStyle/>
                    <a:p>
                      <a:pPr>
                        <a:lnSpc>
                          <a:spcPts val="600"/>
                        </a:lnSpc>
                      </a:pPr>
                      <a:r>
                        <a:rPr sz="650" dirty="0">
                          <a:solidFill>
                            <a:srgbClr val="231F20"/>
                          </a:solidFill>
                          <a:latin typeface="Arial"/>
                          <a:cs typeface="Arial"/>
                        </a:rPr>
                        <a:t>2</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600"/>
                        </a:lnSpc>
                      </a:pPr>
                      <a:r>
                        <a:rPr lang="ru-RU" sz="650" spc="-50" dirty="0" smtClean="0">
                          <a:solidFill>
                            <a:srgbClr val="231F20"/>
                          </a:solidFill>
                          <a:latin typeface="Arial"/>
                          <a:cs typeface="Arial"/>
                        </a:rPr>
                        <a:t>Субсидии бюджетам</a:t>
                      </a:r>
                      <a:r>
                        <a:rPr lang="ru-RU" sz="650" spc="-50" baseline="0" dirty="0" smtClean="0">
                          <a:solidFill>
                            <a:srgbClr val="231F20"/>
                          </a:solidFill>
                          <a:latin typeface="Arial"/>
                          <a:cs typeface="Arial"/>
                        </a:rPr>
                        <a:t> бюджетной системы Российской Федерации</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600"/>
                        </a:lnSpc>
                      </a:pPr>
                      <a:r>
                        <a:rPr lang="ru-RU" sz="650" spc="-30" dirty="0" smtClean="0">
                          <a:solidFill>
                            <a:srgbClr val="231F20"/>
                          </a:solidFill>
                          <a:latin typeface="Calibri"/>
                          <a:cs typeface="Calibri"/>
                        </a:rPr>
                        <a:t>348,6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600"/>
                        </a:lnSpc>
                      </a:pPr>
                      <a:r>
                        <a:rPr lang="ru-RU" sz="650" spc="-20" dirty="0" smtClean="0">
                          <a:solidFill>
                            <a:srgbClr val="231F20"/>
                          </a:solidFill>
                          <a:latin typeface="Calibri"/>
                          <a:cs typeface="Calibri"/>
                        </a:rPr>
                        <a:t>810,6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600"/>
                        </a:lnSpc>
                      </a:pPr>
                      <a:r>
                        <a:rPr lang="ru-RU" sz="650" dirty="0" smtClean="0">
                          <a:latin typeface="Calibri"/>
                          <a:cs typeface="Calibri"/>
                        </a:rPr>
                        <a:t>1076,4</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6360" algn="l">
                        <a:lnSpc>
                          <a:spcPts val="600"/>
                        </a:lnSpc>
                      </a:pPr>
                      <a:r>
                        <a:rPr lang="ru-RU" sz="650" spc="-25" dirty="0" smtClean="0">
                          <a:solidFill>
                            <a:srgbClr val="231F20"/>
                          </a:solidFill>
                          <a:latin typeface="Calibri"/>
                          <a:cs typeface="Calibri"/>
                        </a:rPr>
                        <a:t>576,7</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gn="l">
                        <a:lnSpc>
                          <a:spcPts val="600"/>
                        </a:lnSpc>
                      </a:pP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13095">
                <a:tc>
                  <a:txBody>
                    <a:bodyPr/>
                    <a:lstStyle/>
                    <a:p>
                      <a:pPr>
                        <a:lnSpc>
                          <a:spcPts val="600"/>
                        </a:lnSpc>
                      </a:pPr>
                      <a:r>
                        <a:rPr sz="650" dirty="0">
                          <a:solidFill>
                            <a:srgbClr val="231F20"/>
                          </a:solidFill>
                          <a:latin typeface="Arial"/>
                          <a:cs typeface="Arial"/>
                        </a:rPr>
                        <a:t>3</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600"/>
                        </a:lnSpc>
                      </a:pPr>
                      <a:r>
                        <a:rPr lang="ru-RU" sz="650" spc="-35" dirty="0" smtClean="0">
                          <a:solidFill>
                            <a:srgbClr val="231F20"/>
                          </a:solidFill>
                          <a:latin typeface="Arial"/>
                          <a:cs typeface="Arial"/>
                        </a:rPr>
                        <a:t>Субвенции</a:t>
                      </a:r>
                      <a:r>
                        <a:rPr lang="ru-RU" sz="650" spc="-35" baseline="0" dirty="0" smtClean="0">
                          <a:solidFill>
                            <a:srgbClr val="231F20"/>
                          </a:solidFill>
                          <a:latin typeface="Arial"/>
                          <a:cs typeface="Arial"/>
                        </a:rPr>
                        <a:t> бюджетам бюджетной системы Российской Федерации</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600"/>
                        </a:lnSpc>
                      </a:pPr>
                      <a:r>
                        <a:rPr lang="ru-RU" sz="650" spc="-20" dirty="0" smtClean="0">
                          <a:solidFill>
                            <a:srgbClr val="231F20"/>
                          </a:solidFill>
                          <a:latin typeface="Calibri"/>
                          <a:cs typeface="Calibri"/>
                        </a:rPr>
                        <a:t>1109,6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600"/>
                        </a:lnSpc>
                      </a:pPr>
                      <a:r>
                        <a:rPr lang="ru-RU" sz="650" spc="-25" dirty="0" smtClean="0">
                          <a:solidFill>
                            <a:srgbClr val="231F20"/>
                          </a:solidFill>
                          <a:latin typeface="Calibri"/>
                          <a:cs typeface="Calibri"/>
                        </a:rPr>
                        <a:t>1115,1</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805">
                        <a:lnSpc>
                          <a:spcPts val="600"/>
                        </a:lnSpc>
                      </a:pPr>
                      <a:r>
                        <a:rPr lang="ru-RU" sz="650" spc="-25" dirty="0" smtClean="0">
                          <a:solidFill>
                            <a:srgbClr val="231F20"/>
                          </a:solidFill>
                          <a:latin typeface="Calibri"/>
                          <a:cs typeface="Calibri"/>
                        </a:rPr>
                        <a:t>1116,7</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6360" algn="l">
                        <a:lnSpc>
                          <a:spcPts val="600"/>
                        </a:lnSpc>
                      </a:pPr>
                      <a:r>
                        <a:rPr lang="ru-RU" sz="650" spc="-20" dirty="0" smtClean="0">
                          <a:solidFill>
                            <a:srgbClr val="231F20"/>
                          </a:solidFill>
                          <a:latin typeface="Calibri"/>
                          <a:cs typeface="Calibri"/>
                        </a:rPr>
                        <a:t>1135,4</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gn="l">
                        <a:lnSpc>
                          <a:spcPts val="600"/>
                        </a:lnSpc>
                      </a:pPr>
                      <a:r>
                        <a:rPr lang="ru-RU" sz="650" spc="-10" dirty="0" smtClean="0">
                          <a:solidFill>
                            <a:srgbClr val="231F20"/>
                          </a:solidFill>
                          <a:latin typeface="+mn-lt"/>
                          <a:cs typeface="Calibri"/>
                        </a:rPr>
                        <a:t>1159,2</a:t>
                      </a:r>
                      <a:endParaRPr lang="ru-RU" sz="650" dirty="0">
                        <a:latin typeface="+mn-lt"/>
                        <a:cs typeface="Calibri"/>
                      </a:endParaRPr>
                    </a:p>
                  </a:txBody>
                  <a:tcPr marL="0" marR="0" marT="0" marB="0">
                    <a:lnT w="6350">
                      <a:solidFill>
                        <a:srgbClr val="849FC2"/>
                      </a:solidFill>
                      <a:prstDash val="solid"/>
                    </a:lnT>
                    <a:lnB w="6350">
                      <a:solidFill>
                        <a:srgbClr val="849FC2"/>
                      </a:solidFill>
                      <a:prstDash val="solid"/>
                    </a:lnB>
                  </a:tcPr>
                </a:tc>
              </a:tr>
              <a:tr h="141223">
                <a:tc>
                  <a:txBody>
                    <a:bodyPr/>
                    <a:lstStyle/>
                    <a:p>
                      <a:pPr>
                        <a:lnSpc>
                          <a:spcPts val="600"/>
                        </a:lnSpc>
                      </a:pPr>
                      <a:r>
                        <a:rPr sz="650" dirty="0">
                          <a:solidFill>
                            <a:srgbClr val="231F20"/>
                          </a:solidFill>
                          <a:latin typeface="Arial"/>
                          <a:cs typeface="Arial"/>
                        </a:rPr>
                        <a:t>4</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7785">
                        <a:lnSpc>
                          <a:spcPts val="600"/>
                        </a:lnSpc>
                      </a:pPr>
                      <a:r>
                        <a:rPr lang="ru-RU" sz="650" spc="20" dirty="0" smtClean="0">
                          <a:solidFill>
                            <a:srgbClr val="231F20"/>
                          </a:solidFill>
                          <a:latin typeface="Arial"/>
                          <a:cs typeface="Arial"/>
                        </a:rPr>
                        <a:t>Иные межбюджетные трансферты</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00330">
                        <a:lnSpc>
                          <a:spcPts val="600"/>
                        </a:lnSpc>
                      </a:pPr>
                      <a:r>
                        <a:rPr lang="ru-RU" sz="650" spc="-40" dirty="0" smtClean="0">
                          <a:solidFill>
                            <a:srgbClr val="231F20"/>
                          </a:solidFill>
                          <a:latin typeface="Calibri"/>
                          <a:cs typeface="Calibri"/>
                        </a:rPr>
                        <a:t>7,3</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89535">
                        <a:lnSpc>
                          <a:spcPts val="600"/>
                        </a:lnSpc>
                      </a:pPr>
                      <a:r>
                        <a:rPr lang="ru-RU" sz="650" spc="-15" dirty="0" smtClean="0">
                          <a:solidFill>
                            <a:srgbClr val="231F20"/>
                          </a:solidFill>
                          <a:latin typeface="Calibri"/>
                          <a:cs typeface="Calibri"/>
                        </a:rPr>
                        <a:t>13,4</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90170">
                        <a:lnSpc>
                          <a:spcPts val="600"/>
                        </a:lnSpc>
                      </a:pPr>
                      <a:r>
                        <a:rPr lang="ru-RU" sz="650" spc="-20" dirty="0" smtClean="0">
                          <a:solidFill>
                            <a:srgbClr val="231F20"/>
                          </a:solidFill>
                          <a:latin typeface="Calibri"/>
                          <a:cs typeface="Calibri"/>
                        </a:rPr>
                        <a:t>2,2</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0" indent="88900" algn="l">
                        <a:lnSpc>
                          <a:spcPts val="600"/>
                        </a:lnSpc>
                      </a:pPr>
                      <a:r>
                        <a:rPr lang="ru-RU" sz="650" dirty="0" smtClean="0">
                          <a:solidFill>
                            <a:srgbClr val="231F20"/>
                          </a:solidFill>
                          <a:latin typeface="+mn-lt"/>
                          <a:cs typeface="Calibri"/>
                        </a:rPr>
                        <a:t>2,2</a:t>
                      </a:r>
                      <a:endParaRPr sz="650" dirty="0">
                        <a:latin typeface="+mn-lt"/>
                        <a:cs typeface="Calibri"/>
                      </a:endParaRPr>
                    </a:p>
                  </a:txBody>
                  <a:tcPr marL="0" marR="0" marT="0" marB="0">
                    <a:lnT w="6350">
                      <a:solidFill>
                        <a:srgbClr val="849FC2"/>
                      </a:solidFill>
                      <a:prstDash val="solid"/>
                    </a:lnT>
                    <a:lnB w="6350">
                      <a:solidFill>
                        <a:srgbClr val="849FC2"/>
                      </a:solidFill>
                      <a:prstDash val="solid"/>
                    </a:lnB>
                  </a:tcPr>
                </a:tc>
                <a:tc>
                  <a:txBody>
                    <a:bodyPr/>
                    <a:lstStyle/>
                    <a:p>
                      <a:pPr marL="0" indent="88900" algn="l">
                        <a:lnSpc>
                          <a:spcPct val="100000"/>
                        </a:lnSpc>
                      </a:pPr>
                      <a:r>
                        <a:rPr lang="ru-RU" sz="650" dirty="0" smtClean="0">
                          <a:latin typeface="+mn-lt"/>
                          <a:cs typeface="Times New Roman"/>
                        </a:rPr>
                        <a:t>2,2</a:t>
                      </a:r>
                      <a:endParaRPr sz="650" dirty="0">
                        <a:latin typeface="+mn-lt"/>
                        <a:cs typeface="Times New Roman"/>
                      </a:endParaRPr>
                    </a:p>
                  </a:txBody>
                  <a:tcPr marL="0" marR="0" marT="0" marB="0">
                    <a:lnT w="6350">
                      <a:solidFill>
                        <a:srgbClr val="849FC2"/>
                      </a:solidFill>
                      <a:prstDash val="solid"/>
                    </a:lnT>
                    <a:lnB w="6350">
                      <a:solidFill>
                        <a:srgbClr val="849FC2"/>
                      </a:solidFill>
                      <a:prstDash val="solid"/>
                    </a:lnB>
                  </a:tcPr>
                </a:tc>
              </a:tr>
            </a:tbl>
          </a:graphicData>
        </a:graphic>
      </p:graphicFrame>
      <p:sp>
        <p:nvSpPr>
          <p:cNvPr id="80" name="object 80"/>
          <p:cNvSpPr txBox="1"/>
          <p:nvPr/>
        </p:nvSpPr>
        <p:spPr>
          <a:xfrm>
            <a:off x="832204" y="965538"/>
            <a:ext cx="6222645" cy="781624"/>
          </a:xfrm>
          <a:prstGeom prst="rect">
            <a:avLst/>
          </a:prstGeom>
        </p:spPr>
        <p:txBody>
          <a:bodyPr vert="horz" wrap="square" lIns="0" tIns="45085" rIns="0" bIns="0" rtlCol="0">
            <a:spAutoFit/>
          </a:bodyPr>
          <a:lstStyle/>
          <a:p>
            <a:pPr marL="12700" marR="1421130" indent="-635">
              <a:lnSpc>
                <a:spcPts val="1800"/>
              </a:lnSpc>
              <a:spcBef>
                <a:spcPts val="355"/>
              </a:spcBef>
            </a:pPr>
            <a:r>
              <a:rPr lang="ru-RU" sz="1700" b="0" spc="95" dirty="0" smtClean="0">
                <a:solidFill>
                  <a:srgbClr val="00669B"/>
                </a:solidFill>
                <a:cs typeface="Bookman Old Style"/>
              </a:rPr>
              <a:t>Динамика межбюджетных трансфертов города Невинномысска 2017-2021 года</a:t>
            </a:r>
            <a:endParaRPr lang="ru-RU" sz="1700" dirty="0" smtClean="0">
              <a:cs typeface="Arial"/>
            </a:endParaRPr>
          </a:p>
          <a:p>
            <a:pPr marL="12700">
              <a:lnSpc>
                <a:spcPct val="100000"/>
              </a:lnSpc>
              <a:spcBef>
                <a:spcPts val="665"/>
              </a:spcBef>
            </a:pPr>
            <a:r>
              <a:rPr lang="ru-RU" sz="1200" spc="80" dirty="0" smtClean="0">
                <a:solidFill>
                  <a:srgbClr val="231F20"/>
                </a:solidFill>
                <a:cs typeface="Arial"/>
              </a:rPr>
              <a:t>Межбюджетные трансферты города Невинномысска 2017-2021 млн. рублей</a:t>
            </a:r>
            <a:endParaRPr sz="1200" dirty="0">
              <a:cs typeface="Arial"/>
            </a:endParaRPr>
          </a:p>
        </p:txBody>
      </p:sp>
      <p:sp>
        <p:nvSpPr>
          <p:cNvPr id="85" name="object 85"/>
          <p:cNvSpPr txBox="1"/>
          <p:nvPr/>
        </p:nvSpPr>
        <p:spPr>
          <a:xfrm>
            <a:off x="1029913" y="3927264"/>
            <a:ext cx="333425" cy="2112645"/>
          </a:xfrm>
          <a:prstGeom prst="rect">
            <a:avLst/>
          </a:prstGeom>
        </p:spPr>
        <p:txBody>
          <a:bodyPr vert="vert270" wrap="square" lIns="0" tIns="0" rIns="0" bIns="0" rtlCol="0">
            <a:spAutoFit/>
          </a:bodyPr>
          <a:lstStyle/>
          <a:p>
            <a:pPr marL="12700">
              <a:lnSpc>
                <a:spcPts val="1315"/>
              </a:lnSpc>
            </a:pPr>
            <a:r>
              <a:rPr lang="ru-RU" sz="1200" spc="-10" dirty="0" smtClean="0">
                <a:solidFill>
                  <a:srgbClr val="231F20"/>
                </a:solidFill>
                <a:latin typeface="Arial"/>
                <a:cs typeface="Arial"/>
              </a:rPr>
              <a:t>Кредиторская задолженность</a:t>
            </a:r>
          </a:p>
          <a:p>
            <a:pPr marL="12700">
              <a:lnSpc>
                <a:spcPts val="1315"/>
              </a:lnSpc>
            </a:pPr>
            <a:r>
              <a:rPr lang="ru-RU" sz="1200" spc="-10" dirty="0" smtClean="0">
                <a:solidFill>
                  <a:schemeClr val="bg1">
                    <a:lumMod val="65000"/>
                  </a:schemeClr>
                </a:solidFill>
                <a:latin typeface="Arial"/>
                <a:cs typeface="Arial"/>
              </a:rPr>
              <a:t>(тыс. рублей)</a:t>
            </a:r>
            <a:endParaRPr sz="1200" dirty="0">
              <a:solidFill>
                <a:schemeClr val="bg1">
                  <a:lumMod val="65000"/>
                </a:schemeClr>
              </a:solidFill>
              <a:latin typeface="Arial"/>
              <a:cs typeface="Arial"/>
            </a:endParaRPr>
          </a:p>
        </p:txBody>
      </p:sp>
      <p:sp>
        <p:nvSpPr>
          <p:cNvPr id="86" name="object 86"/>
          <p:cNvSpPr/>
          <p:nvPr/>
        </p:nvSpPr>
        <p:spPr>
          <a:xfrm>
            <a:off x="1475695" y="4806851"/>
            <a:ext cx="800735" cy="1245748"/>
          </a:xfrm>
          <a:custGeom>
            <a:avLst/>
            <a:gdLst/>
            <a:ahLst/>
            <a:cxnLst/>
            <a:rect l="l" t="t" r="r" b="b"/>
            <a:pathLst>
              <a:path w="800735" h="1549400">
                <a:moveTo>
                  <a:pt x="800442" y="0"/>
                </a:moveTo>
                <a:lnTo>
                  <a:pt x="449770" y="0"/>
                </a:lnTo>
                <a:lnTo>
                  <a:pt x="449770" y="505574"/>
                </a:lnTo>
                <a:lnTo>
                  <a:pt x="63715" y="865631"/>
                </a:lnTo>
                <a:lnTo>
                  <a:pt x="37343" y="892678"/>
                </a:lnTo>
                <a:lnTo>
                  <a:pt x="17265" y="924898"/>
                </a:lnTo>
                <a:lnTo>
                  <a:pt x="4483" y="961292"/>
                </a:lnTo>
                <a:lnTo>
                  <a:pt x="0" y="1000861"/>
                </a:lnTo>
                <a:lnTo>
                  <a:pt x="0" y="1549196"/>
                </a:lnTo>
                <a:lnTo>
                  <a:pt x="350672" y="1549196"/>
                </a:lnTo>
                <a:lnTo>
                  <a:pt x="350672" y="1075105"/>
                </a:lnTo>
                <a:lnTo>
                  <a:pt x="746328" y="705840"/>
                </a:lnTo>
                <a:lnTo>
                  <a:pt x="769763" y="678125"/>
                </a:lnTo>
                <a:lnTo>
                  <a:pt x="786526" y="647166"/>
                </a:lnTo>
                <a:lnTo>
                  <a:pt x="796598" y="614036"/>
                </a:lnTo>
                <a:lnTo>
                  <a:pt x="799960" y="579805"/>
                </a:lnTo>
                <a:lnTo>
                  <a:pt x="800442" y="579805"/>
                </a:lnTo>
                <a:lnTo>
                  <a:pt x="800442" y="0"/>
                </a:lnTo>
                <a:close/>
              </a:path>
            </a:pathLst>
          </a:custGeom>
          <a:solidFill>
            <a:srgbClr val="939598"/>
          </a:solidFill>
        </p:spPr>
        <p:txBody>
          <a:bodyPr wrap="square" lIns="0" tIns="0" rIns="0" bIns="0" rtlCol="0"/>
          <a:lstStyle/>
          <a:p>
            <a:endParaRPr/>
          </a:p>
        </p:txBody>
      </p:sp>
      <p:sp>
        <p:nvSpPr>
          <p:cNvPr id="87" name="object 87"/>
          <p:cNvSpPr/>
          <p:nvPr/>
        </p:nvSpPr>
        <p:spPr>
          <a:xfrm>
            <a:off x="1469351" y="4242295"/>
            <a:ext cx="1189355" cy="1783080"/>
          </a:xfrm>
          <a:custGeom>
            <a:avLst/>
            <a:gdLst/>
            <a:ahLst/>
            <a:cxnLst/>
            <a:rect l="l" t="t" r="r" b="b"/>
            <a:pathLst>
              <a:path w="1189355" h="1783079">
                <a:moveTo>
                  <a:pt x="350672" y="0"/>
                </a:moveTo>
                <a:lnTo>
                  <a:pt x="0" y="0"/>
                </a:lnTo>
                <a:lnTo>
                  <a:pt x="0" y="992263"/>
                </a:lnTo>
                <a:lnTo>
                  <a:pt x="482" y="992263"/>
                </a:lnTo>
                <a:lnTo>
                  <a:pt x="3844" y="1026488"/>
                </a:lnTo>
                <a:lnTo>
                  <a:pt x="13916" y="1059619"/>
                </a:lnTo>
                <a:lnTo>
                  <a:pt x="30679" y="1090581"/>
                </a:lnTo>
                <a:lnTo>
                  <a:pt x="54114" y="1118298"/>
                </a:lnTo>
                <a:lnTo>
                  <a:pt x="757059" y="1782470"/>
                </a:lnTo>
                <a:lnTo>
                  <a:pt x="1189177" y="1782470"/>
                </a:lnTo>
                <a:lnTo>
                  <a:pt x="1184261" y="1743716"/>
                </a:lnTo>
                <a:lnTo>
                  <a:pt x="1151461" y="1676516"/>
                </a:lnTo>
                <a:lnTo>
                  <a:pt x="350672" y="918032"/>
                </a:lnTo>
                <a:lnTo>
                  <a:pt x="350672" y="0"/>
                </a:lnTo>
                <a:close/>
              </a:path>
            </a:pathLst>
          </a:custGeom>
          <a:solidFill>
            <a:srgbClr val="6D6E71"/>
          </a:solidFill>
        </p:spPr>
        <p:txBody>
          <a:bodyPr wrap="square" lIns="0" tIns="0" rIns="0" bIns="0" rtlCol="0"/>
          <a:lstStyle/>
          <a:p>
            <a:endParaRPr/>
          </a:p>
        </p:txBody>
      </p:sp>
      <p:sp>
        <p:nvSpPr>
          <p:cNvPr id="88" name="object 88"/>
          <p:cNvSpPr/>
          <p:nvPr/>
        </p:nvSpPr>
        <p:spPr>
          <a:xfrm>
            <a:off x="2496807" y="4650346"/>
            <a:ext cx="1097280" cy="1374775"/>
          </a:xfrm>
          <a:custGeom>
            <a:avLst/>
            <a:gdLst/>
            <a:ahLst/>
            <a:cxnLst/>
            <a:rect l="l" t="t" r="r" b="b"/>
            <a:pathLst>
              <a:path w="1097279" h="1374775">
                <a:moveTo>
                  <a:pt x="1097241" y="0"/>
                </a:moveTo>
                <a:lnTo>
                  <a:pt x="746569" y="0"/>
                </a:lnTo>
                <a:lnTo>
                  <a:pt x="746569" y="662584"/>
                </a:lnTo>
                <a:lnTo>
                  <a:pt x="0" y="1374419"/>
                </a:lnTo>
                <a:lnTo>
                  <a:pt x="506615" y="1374419"/>
                </a:lnTo>
                <a:lnTo>
                  <a:pt x="1043127" y="862850"/>
                </a:lnTo>
                <a:lnTo>
                  <a:pt x="1066562" y="835135"/>
                </a:lnTo>
                <a:lnTo>
                  <a:pt x="1083325" y="804178"/>
                </a:lnTo>
                <a:lnTo>
                  <a:pt x="1093397" y="771051"/>
                </a:lnTo>
                <a:lnTo>
                  <a:pt x="1096759" y="736828"/>
                </a:lnTo>
                <a:lnTo>
                  <a:pt x="1097241" y="736828"/>
                </a:lnTo>
                <a:lnTo>
                  <a:pt x="1097241" y="0"/>
                </a:lnTo>
                <a:close/>
              </a:path>
            </a:pathLst>
          </a:custGeom>
          <a:solidFill>
            <a:srgbClr val="BCBEC0"/>
          </a:solidFill>
        </p:spPr>
        <p:txBody>
          <a:bodyPr wrap="square" lIns="0" tIns="0" rIns="0" bIns="0" rtlCol="0"/>
          <a:lstStyle/>
          <a:p>
            <a:endParaRPr/>
          </a:p>
        </p:txBody>
      </p:sp>
      <p:sp>
        <p:nvSpPr>
          <p:cNvPr id="89" name="object 89"/>
          <p:cNvSpPr/>
          <p:nvPr/>
        </p:nvSpPr>
        <p:spPr>
          <a:xfrm>
            <a:off x="2821203" y="4049012"/>
            <a:ext cx="978535" cy="1975829"/>
          </a:xfrm>
          <a:custGeom>
            <a:avLst/>
            <a:gdLst/>
            <a:ahLst/>
            <a:cxnLst/>
            <a:rect l="l" t="t" r="r" b="b"/>
            <a:pathLst>
              <a:path w="978535" h="1261110">
                <a:moveTo>
                  <a:pt x="350672" y="0"/>
                </a:moveTo>
                <a:lnTo>
                  <a:pt x="0" y="0"/>
                </a:lnTo>
                <a:lnTo>
                  <a:pt x="0" y="736815"/>
                </a:lnTo>
                <a:lnTo>
                  <a:pt x="469" y="736815"/>
                </a:lnTo>
                <a:lnTo>
                  <a:pt x="3838" y="771046"/>
                </a:lnTo>
                <a:lnTo>
                  <a:pt x="13912" y="804176"/>
                </a:lnTo>
                <a:lnTo>
                  <a:pt x="30673" y="835135"/>
                </a:lnTo>
                <a:lnTo>
                  <a:pt x="54102" y="862850"/>
                </a:lnTo>
                <a:lnTo>
                  <a:pt x="471703" y="1261033"/>
                </a:lnTo>
                <a:lnTo>
                  <a:pt x="978319" y="1261033"/>
                </a:lnTo>
                <a:lnTo>
                  <a:pt x="350672" y="662584"/>
                </a:lnTo>
                <a:lnTo>
                  <a:pt x="350672" y="0"/>
                </a:lnTo>
                <a:close/>
              </a:path>
            </a:pathLst>
          </a:custGeom>
          <a:solidFill>
            <a:srgbClr val="808285"/>
          </a:solidFill>
        </p:spPr>
        <p:txBody>
          <a:bodyPr wrap="square" lIns="0" tIns="0" rIns="0" bIns="0" rtlCol="0"/>
          <a:lstStyle/>
          <a:p>
            <a:endParaRPr/>
          </a:p>
        </p:txBody>
      </p:sp>
      <p:sp>
        <p:nvSpPr>
          <p:cNvPr id="90" name="object 90"/>
          <p:cNvSpPr/>
          <p:nvPr/>
        </p:nvSpPr>
        <p:spPr>
          <a:xfrm>
            <a:off x="4088549" y="5034267"/>
            <a:ext cx="694690" cy="990600"/>
          </a:xfrm>
          <a:custGeom>
            <a:avLst/>
            <a:gdLst/>
            <a:ahLst/>
            <a:cxnLst/>
            <a:rect l="l" t="t" r="r" b="b"/>
            <a:pathLst>
              <a:path w="694689" h="990600">
                <a:moveTo>
                  <a:pt x="350672" y="0"/>
                </a:moveTo>
                <a:lnTo>
                  <a:pt x="0" y="0"/>
                </a:lnTo>
                <a:lnTo>
                  <a:pt x="0" y="736815"/>
                </a:lnTo>
                <a:lnTo>
                  <a:pt x="482" y="736815"/>
                </a:lnTo>
                <a:lnTo>
                  <a:pt x="3844" y="771039"/>
                </a:lnTo>
                <a:lnTo>
                  <a:pt x="13916" y="804167"/>
                </a:lnTo>
                <a:lnTo>
                  <a:pt x="30679" y="835128"/>
                </a:lnTo>
                <a:lnTo>
                  <a:pt x="54114" y="862850"/>
                </a:lnTo>
                <a:lnTo>
                  <a:pt x="187985" y="990498"/>
                </a:lnTo>
                <a:lnTo>
                  <a:pt x="694588" y="990498"/>
                </a:lnTo>
                <a:lnTo>
                  <a:pt x="350672" y="662584"/>
                </a:lnTo>
                <a:lnTo>
                  <a:pt x="350672" y="0"/>
                </a:lnTo>
                <a:close/>
              </a:path>
            </a:pathLst>
          </a:custGeom>
          <a:solidFill>
            <a:srgbClr val="808285"/>
          </a:solidFill>
        </p:spPr>
        <p:txBody>
          <a:bodyPr wrap="square" lIns="0" tIns="0" rIns="0" bIns="0" rtlCol="0"/>
          <a:lstStyle/>
          <a:p>
            <a:endParaRPr/>
          </a:p>
        </p:txBody>
      </p:sp>
      <p:sp>
        <p:nvSpPr>
          <p:cNvPr id="91" name="object 91"/>
          <p:cNvSpPr/>
          <p:nvPr/>
        </p:nvSpPr>
        <p:spPr>
          <a:xfrm>
            <a:off x="4260354" y="4290717"/>
            <a:ext cx="608330" cy="1734353"/>
          </a:xfrm>
          <a:custGeom>
            <a:avLst/>
            <a:gdLst/>
            <a:ahLst/>
            <a:cxnLst/>
            <a:rect l="l" t="t" r="r" b="b"/>
            <a:pathLst>
              <a:path w="608329" h="908050">
                <a:moveTo>
                  <a:pt x="607796" y="0"/>
                </a:moveTo>
                <a:lnTo>
                  <a:pt x="257124" y="0"/>
                </a:lnTo>
                <a:lnTo>
                  <a:pt x="257124" y="662584"/>
                </a:lnTo>
                <a:lnTo>
                  <a:pt x="0" y="907745"/>
                </a:lnTo>
                <a:lnTo>
                  <a:pt x="506603" y="907745"/>
                </a:lnTo>
                <a:lnTo>
                  <a:pt x="553694" y="862850"/>
                </a:lnTo>
                <a:lnTo>
                  <a:pt x="577122" y="835128"/>
                </a:lnTo>
                <a:lnTo>
                  <a:pt x="593882" y="804167"/>
                </a:lnTo>
                <a:lnTo>
                  <a:pt x="603952" y="771039"/>
                </a:lnTo>
                <a:lnTo>
                  <a:pt x="607314" y="736815"/>
                </a:lnTo>
                <a:lnTo>
                  <a:pt x="607796" y="736815"/>
                </a:lnTo>
                <a:lnTo>
                  <a:pt x="607796" y="0"/>
                </a:lnTo>
                <a:close/>
              </a:path>
            </a:pathLst>
          </a:custGeom>
          <a:solidFill>
            <a:srgbClr val="BCBEC0"/>
          </a:solidFill>
        </p:spPr>
        <p:txBody>
          <a:bodyPr wrap="square" lIns="0" tIns="0" rIns="0" bIns="0" rtlCol="0"/>
          <a:lstStyle/>
          <a:p>
            <a:endParaRPr/>
          </a:p>
        </p:txBody>
      </p:sp>
      <p:sp>
        <p:nvSpPr>
          <p:cNvPr id="92" name="object 92"/>
          <p:cNvSpPr txBox="1"/>
          <p:nvPr/>
        </p:nvSpPr>
        <p:spPr>
          <a:xfrm>
            <a:off x="3665685" y="3589714"/>
            <a:ext cx="333425" cy="2165817"/>
          </a:xfrm>
          <a:prstGeom prst="rect">
            <a:avLst/>
          </a:prstGeom>
        </p:spPr>
        <p:txBody>
          <a:bodyPr vert="vert270" wrap="square" lIns="0" tIns="0" rIns="0" bIns="0" rtlCol="0">
            <a:spAutoFit/>
          </a:bodyPr>
          <a:lstStyle/>
          <a:p>
            <a:pPr marL="12700">
              <a:lnSpc>
                <a:spcPts val="1315"/>
              </a:lnSpc>
            </a:pPr>
            <a:r>
              <a:rPr lang="ru-RU" sz="1200" spc="95" dirty="0" smtClean="0">
                <a:solidFill>
                  <a:srgbClr val="231F20"/>
                </a:solidFill>
                <a:latin typeface="Arial"/>
                <a:cs typeface="Arial"/>
              </a:rPr>
              <a:t>Налоги (внебюджетные фонды) </a:t>
            </a:r>
            <a:r>
              <a:rPr lang="ru-RU" sz="1200" spc="95" dirty="0" smtClean="0">
                <a:solidFill>
                  <a:schemeClr val="bg1">
                    <a:lumMod val="65000"/>
                  </a:schemeClr>
                </a:solidFill>
                <a:latin typeface="Arial"/>
                <a:cs typeface="Arial"/>
              </a:rPr>
              <a:t>(тыс. рублей)</a:t>
            </a:r>
            <a:endParaRPr sz="1200" dirty="0">
              <a:solidFill>
                <a:schemeClr val="bg1">
                  <a:lumMod val="65000"/>
                </a:schemeClr>
              </a:solidFill>
              <a:latin typeface="Arial"/>
              <a:cs typeface="Arial"/>
            </a:endParaRPr>
          </a:p>
        </p:txBody>
      </p:sp>
      <p:sp>
        <p:nvSpPr>
          <p:cNvPr id="93" name="object 93"/>
          <p:cNvSpPr txBox="1"/>
          <p:nvPr/>
        </p:nvSpPr>
        <p:spPr>
          <a:xfrm>
            <a:off x="2360215" y="3603980"/>
            <a:ext cx="333425" cy="2028666"/>
          </a:xfrm>
          <a:prstGeom prst="rect">
            <a:avLst/>
          </a:prstGeom>
        </p:spPr>
        <p:txBody>
          <a:bodyPr vert="vert270" wrap="square" lIns="0" tIns="0" rIns="0" bIns="0" rtlCol="0">
            <a:spAutoFit/>
          </a:bodyPr>
          <a:lstStyle/>
          <a:p>
            <a:pPr marL="12700">
              <a:lnSpc>
                <a:spcPts val="1315"/>
              </a:lnSpc>
            </a:pPr>
            <a:r>
              <a:rPr lang="ru-RU" sz="1200" spc="65" dirty="0" smtClean="0">
                <a:solidFill>
                  <a:srgbClr val="231F20"/>
                </a:solidFill>
                <a:latin typeface="Arial"/>
                <a:cs typeface="Arial"/>
              </a:rPr>
              <a:t>Поставщики и подрядчики </a:t>
            </a:r>
            <a:r>
              <a:rPr lang="ru-RU" sz="1200" spc="65" dirty="0" smtClean="0">
                <a:solidFill>
                  <a:schemeClr val="bg1">
                    <a:lumMod val="65000"/>
                  </a:schemeClr>
                </a:solidFill>
                <a:latin typeface="Arial"/>
                <a:cs typeface="Arial"/>
              </a:rPr>
              <a:t>(тыс. рублей)</a:t>
            </a:r>
            <a:endParaRPr sz="1200" dirty="0">
              <a:solidFill>
                <a:schemeClr val="bg1">
                  <a:lumMod val="65000"/>
                </a:schemeClr>
              </a:solidFill>
              <a:latin typeface="Arial"/>
              <a:cs typeface="Arial"/>
            </a:endParaRPr>
          </a:p>
        </p:txBody>
      </p:sp>
      <p:sp>
        <p:nvSpPr>
          <p:cNvPr id="94" name="object 94"/>
          <p:cNvSpPr txBox="1"/>
          <p:nvPr/>
        </p:nvSpPr>
        <p:spPr>
          <a:xfrm>
            <a:off x="1526074" y="4306970"/>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7</a:t>
            </a:r>
            <a:endParaRPr sz="1200" dirty="0">
              <a:latin typeface="Arial"/>
              <a:cs typeface="Arial"/>
            </a:endParaRPr>
          </a:p>
        </p:txBody>
      </p:sp>
      <p:sp>
        <p:nvSpPr>
          <p:cNvPr id="95" name="object 95"/>
          <p:cNvSpPr txBox="1"/>
          <p:nvPr/>
        </p:nvSpPr>
        <p:spPr>
          <a:xfrm>
            <a:off x="2001376" y="4859845"/>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8</a:t>
            </a:r>
            <a:endParaRPr sz="1200" dirty="0">
              <a:latin typeface="Arial"/>
              <a:cs typeface="Arial"/>
            </a:endParaRPr>
          </a:p>
        </p:txBody>
      </p:sp>
      <p:sp>
        <p:nvSpPr>
          <p:cNvPr id="96" name="object 96"/>
          <p:cNvSpPr txBox="1"/>
          <p:nvPr/>
        </p:nvSpPr>
        <p:spPr>
          <a:xfrm>
            <a:off x="2871555" y="4806851"/>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7</a:t>
            </a:r>
            <a:endParaRPr sz="1200" dirty="0">
              <a:latin typeface="Arial"/>
              <a:cs typeface="Arial"/>
            </a:endParaRPr>
          </a:p>
        </p:txBody>
      </p:sp>
      <p:sp>
        <p:nvSpPr>
          <p:cNvPr id="97" name="object 97"/>
          <p:cNvSpPr txBox="1"/>
          <p:nvPr/>
        </p:nvSpPr>
        <p:spPr>
          <a:xfrm>
            <a:off x="3299121" y="4922299"/>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8</a:t>
            </a:r>
            <a:endParaRPr sz="1200" dirty="0">
              <a:latin typeface="Arial"/>
              <a:cs typeface="Arial"/>
            </a:endParaRPr>
          </a:p>
        </p:txBody>
      </p:sp>
      <p:sp>
        <p:nvSpPr>
          <p:cNvPr id="98" name="object 98"/>
          <p:cNvSpPr txBox="1"/>
          <p:nvPr/>
        </p:nvSpPr>
        <p:spPr>
          <a:xfrm>
            <a:off x="4144720" y="5084059"/>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7</a:t>
            </a:r>
            <a:endParaRPr sz="1200" dirty="0">
              <a:latin typeface="Arial"/>
              <a:cs typeface="Arial"/>
            </a:endParaRPr>
          </a:p>
        </p:txBody>
      </p:sp>
      <p:sp>
        <p:nvSpPr>
          <p:cNvPr id="99" name="object 99"/>
          <p:cNvSpPr txBox="1"/>
          <p:nvPr/>
        </p:nvSpPr>
        <p:spPr>
          <a:xfrm>
            <a:off x="4577994" y="5155736"/>
            <a:ext cx="166712" cy="711200"/>
          </a:xfrm>
          <a:prstGeom prst="rect">
            <a:avLst/>
          </a:prstGeom>
        </p:spPr>
        <p:txBody>
          <a:bodyPr vert="vert270" wrap="square" lIns="0" tIns="0" rIns="0" bIns="0" rtlCol="0">
            <a:spAutoFit/>
          </a:bodyPr>
          <a:lstStyle/>
          <a:p>
            <a:pPr marL="12700">
              <a:lnSpc>
                <a:spcPts val="1315"/>
              </a:lnSpc>
            </a:pPr>
            <a:r>
              <a:rPr sz="1200" spc="-70" dirty="0" smtClean="0">
                <a:solidFill>
                  <a:srgbClr val="FFFFFF"/>
                </a:solidFill>
                <a:latin typeface="Arial"/>
                <a:cs typeface="Arial"/>
              </a:rPr>
              <a:t>01.01.201</a:t>
            </a:r>
            <a:r>
              <a:rPr lang="ru-RU" sz="1200" spc="-70" dirty="0" smtClean="0">
                <a:solidFill>
                  <a:srgbClr val="FFFFFF"/>
                </a:solidFill>
                <a:latin typeface="Arial"/>
                <a:cs typeface="Arial"/>
              </a:rPr>
              <a:t>8</a:t>
            </a:r>
            <a:endParaRPr sz="1200" dirty="0">
              <a:latin typeface="Arial"/>
              <a:cs typeface="Arial"/>
            </a:endParaRPr>
          </a:p>
        </p:txBody>
      </p:sp>
      <p:sp>
        <p:nvSpPr>
          <p:cNvPr id="100" name="object 100"/>
          <p:cNvSpPr txBox="1"/>
          <p:nvPr/>
        </p:nvSpPr>
        <p:spPr>
          <a:xfrm>
            <a:off x="1405774" y="3911532"/>
            <a:ext cx="911860" cy="811760"/>
          </a:xfrm>
          <a:prstGeom prst="rect">
            <a:avLst/>
          </a:prstGeom>
        </p:spPr>
        <p:txBody>
          <a:bodyPr vert="horz" wrap="square" lIns="0" tIns="62229" rIns="0" bIns="0" rtlCol="0">
            <a:spAutoFit/>
          </a:bodyPr>
          <a:lstStyle/>
          <a:p>
            <a:pPr marL="12700">
              <a:lnSpc>
                <a:spcPct val="100000"/>
              </a:lnSpc>
              <a:spcBef>
                <a:spcPts val="489"/>
              </a:spcBef>
            </a:pPr>
            <a:r>
              <a:rPr lang="ru-RU" sz="1400" spc="50" dirty="0" smtClean="0">
                <a:solidFill>
                  <a:srgbClr val="231F20"/>
                </a:solidFill>
                <a:latin typeface="Calibri"/>
                <a:cs typeface="Calibri"/>
              </a:rPr>
              <a:t>3256,7</a:t>
            </a:r>
            <a:endParaRPr sz="1400" dirty="0">
              <a:latin typeface="Calibri"/>
              <a:cs typeface="Calibri"/>
            </a:endParaRPr>
          </a:p>
          <a:p>
            <a:pPr marL="436880">
              <a:lnSpc>
                <a:spcPct val="100000"/>
              </a:lnSpc>
              <a:spcBef>
                <a:spcPts val="385"/>
              </a:spcBef>
            </a:pPr>
            <a:endParaRPr lang="ru-RU" sz="1400" spc="85" dirty="0" smtClean="0">
              <a:solidFill>
                <a:srgbClr val="231F20"/>
              </a:solidFill>
              <a:latin typeface="Calibri"/>
              <a:cs typeface="Calibri"/>
            </a:endParaRPr>
          </a:p>
          <a:p>
            <a:pPr marL="436880">
              <a:lnSpc>
                <a:spcPct val="100000"/>
              </a:lnSpc>
              <a:spcBef>
                <a:spcPts val="385"/>
              </a:spcBef>
            </a:pPr>
            <a:r>
              <a:rPr lang="ru-RU" sz="1400" spc="85" dirty="0" smtClean="0">
                <a:solidFill>
                  <a:srgbClr val="231F20"/>
                </a:solidFill>
                <a:latin typeface="Calibri"/>
                <a:cs typeface="Calibri"/>
              </a:rPr>
              <a:t>879,8</a:t>
            </a:r>
            <a:endParaRPr sz="1400" dirty="0">
              <a:latin typeface="Calibri"/>
              <a:cs typeface="Calibri"/>
            </a:endParaRPr>
          </a:p>
        </p:txBody>
      </p:sp>
      <p:sp>
        <p:nvSpPr>
          <p:cNvPr id="101" name="object 101"/>
          <p:cNvSpPr txBox="1"/>
          <p:nvPr/>
        </p:nvSpPr>
        <p:spPr>
          <a:xfrm>
            <a:off x="2803156" y="3847833"/>
            <a:ext cx="679100" cy="227626"/>
          </a:xfrm>
          <a:prstGeom prst="rect">
            <a:avLst/>
          </a:prstGeom>
        </p:spPr>
        <p:txBody>
          <a:bodyPr vert="horz" wrap="square" lIns="0" tIns="12065" rIns="0" bIns="0" rtlCol="0">
            <a:spAutoFit/>
          </a:bodyPr>
          <a:lstStyle/>
          <a:p>
            <a:pPr marL="12700">
              <a:lnSpc>
                <a:spcPct val="100000"/>
              </a:lnSpc>
              <a:spcBef>
                <a:spcPts val="95"/>
              </a:spcBef>
            </a:pPr>
            <a:r>
              <a:rPr lang="ru-RU" sz="1400" spc="135" dirty="0" smtClean="0">
                <a:solidFill>
                  <a:srgbClr val="231F20"/>
                </a:solidFill>
                <a:latin typeface="Calibri"/>
                <a:cs typeface="Calibri"/>
              </a:rPr>
              <a:t>2965,9</a:t>
            </a:r>
            <a:endParaRPr sz="1400" dirty="0">
              <a:latin typeface="Calibri"/>
              <a:cs typeface="Calibri"/>
            </a:endParaRPr>
          </a:p>
        </p:txBody>
      </p:sp>
      <p:sp>
        <p:nvSpPr>
          <p:cNvPr id="102" name="object 102"/>
          <p:cNvSpPr txBox="1"/>
          <p:nvPr/>
        </p:nvSpPr>
        <p:spPr>
          <a:xfrm>
            <a:off x="3162391" y="4360132"/>
            <a:ext cx="553063" cy="230832"/>
          </a:xfrm>
          <a:prstGeom prst="rect">
            <a:avLst/>
          </a:prstGeom>
          <a:solidFill>
            <a:srgbClr val="D5DCE8"/>
          </a:solidFill>
        </p:spPr>
        <p:txBody>
          <a:bodyPr vert="horz" wrap="square" lIns="0" tIns="15240" rIns="0" bIns="0" rtlCol="0">
            <a:spAutoFit/>
          </a:bodyPr>
          <a:lstStyle/>
          <a:p>
            <a:pPr marL="28575">
              <a:lnSpc>
                <a:spcPct val="100000"/>
              </a:lnSpc>
              <a:spcBef>
                <a:spcPts val="120"/>
              </a:spcBef>
            </a:pPr>
            <a:r>
              <a:rPr lang="ru-RU" sz="1400" spc="114" dirty="0" smtClean="0">
                <a:solidFill>
                  <a:srgbClr val="231F20"/>
                </a:solidFill>
                <a:latin typeface="Calibri"/>
                <a:cs typeface="Calibri"/>
              </a:rPr>
              <a:t>464,8</a:t>
            </a:r>
            <a:endParaRPr sz="1400" dirty="0">
              <a:latin typeface="Calibri"/>
              <a:cs typeface="Calibri"/>
            </a:endParaRPr>
          </a:p>
        </p:txBody>
      </p:sp>
      <p:sp>
        <p:nvSpPr>
          <p:cNvPr id="103" name="object 103"/>
          <p:cNvSpPr txBox="1"/>
          <p:nvPr/>
        </p:nvSpPr>
        <p:spPr>
          <a:xfrm>
            <a:off x="4368280" y="3961176"/>
            <a:ext cx="551879" cy="227626"/>
          </a:xfrm>
          <a:prstGeom prst="rect">
            <a:avLst/>
          </a:prstGeom>
        </p:spPr>
        <p:txBody>
          <a:bodyPr vert="horz" wrap="square" lIns="0" tIns="12065" rIns="0" bIns="0" rtlCol="0">
            <a:spAutoFit/>
          </a:bodyPr>
          <a:lstStyle/>
          <a:p>
            <a:pPr marL="38100">
              <a:lnSpc>
                <a:spcPct val="100000"/>
              </a:lnSpc>
              <a:spcBef>
                <a:spcPts val="95"/>
              </a:spcBef>
            </a:pPr>
            <a:r>
              <a:rPr sz="1400" spc="235" dirty="0" smtClean="0">
                <a:solidFill>
                  <a:srgbClr val="231F20"/>
                </a:solidFill>
                <a:latin typeface="Calibri"/>
                <a:cs typeface="Calibri"/>
              </a:rPr>
              <a:t> </a:t>
            </a:r>
            <a:r>
              <a:rPr lang="ru-RU" sz="2100" spc="67" baseline="-23809" dirty="0" smtClean="0">
                <a:solidFill>
                  <a:srgbClr val="231F20"/>
                </a:solidFill>
                <a:latin typeface="Calibri"/>
                <a:cs typeface="Calibri"/>
              </a:rPr>
              <a:t>233,5</a:t>
            </a:r>
            <a:endParaRPr sz="2100" baseline="-23809" dirty="0">
              <a:latin typeface="Calibri"/>
              <a:cs typeface="Calibri"/>
            </a:endParaRPr>
          </a:p>
        </p:txBody>
      </p:sp>
      <p:sp>
        <p:nvSpPr>
          <p:cNvPr id="104" name="object 104"/>
          <p:cNvSpPr/>
          <p:nvPr/>
        </p:nvSpPr>
        <p:spPr>
          <a:xfrm>
            <a:off x="3842816" y="3120789"/>
            <a:ext cx="273050" cy="273685"/>
          </a:xfrm>
          <a:custGeom>
            <a:avLst/>
            <a:gdLst/>
            <a:ahLst/>
            <a:cxnLst/>
            <a:rect l="l" t="t" r="r" b="b"/>
            <a:pathLst>
              <a:path w="273050" h="273685">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5" y="163977"/>
                </a:lnTo>
                <a:lnTo>
                  <a:pt x="272783" y="136702"/>
                </a:lnTo>
                <a:lnTo>
                  <a:pt x="270285"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105" name="object 105"/>
          <p:cNvSpPr txBox="1"/>
          <p:nvPr/>
        </p:nvSpPr>
        <p:spPr>
          <a:xfrm>
            <a:off x="4182539" y="2844696"/>
            <a:ext cx="3334199" cy="942566"/>
          </a:xfrm>
          <a:prstGeom prst="rect">
            <a:avLst/>
          </a:prstGeom>
        </p:spPr>
        <p:txBody>
          <a:bodyPr vert="horz" wrap="square" lIns="0" tIns="19050" rIns="0" bIns="0" rtlCol="0">
            <a:spAutoFit/>
          </a:bodyPr>
          <a:lstStyle/>
          <a:p>
            <a:pPr algn="just">
              <a:lnSpc>
                <a:spcPts val="1440"/>
              </a:lnSpc>
            </a:pPr>
            <a:r>
              <a:rPr lang="ru-RU" sz="1200" b="1" dirty="0" smtClean="0"/>
              <a:t>МЕЖБЮДЖЕТНЫЕ ТРАНСФЕРТЫ </a:t>
            </a:r>
            <a:r>
              <a:rPr lang="ru-RU" sz="1200" dirty="0" smtClean="0"/>
              <a:t>-</a:t>
            </a:r>
          </a:p>
          <a:p>
            <a:pPr algn="just">
              <a:lnSpc>
                <a:spcPts val="1440"/>
              </a:lnSpc>
            </a:pPr>
            <a:r>
              <a:rPr lang="ru-RU" sz="1200" dirty="0" smtClean="0"/>
              <a:t>ДЕНЕЖНЫЕ СРЕДСТВА, ПЕРЕЧИСЛЯЕМЫЕ</a:t>
            </a:r>
          </a:p>
          <a:p>
            <a:pPr algn="just">
              <a:lnSpc>
                <a:spcPts val="1440"/>
              </a:lnSpc>
            </a:pPr>
            <a:r>
              <a:rPr lang="ru-RU" sz="1200" dirty="0" smtClean="0"/>
              <a:t>ИЗ ОДНОГО БЮДЖЕТА БЮДЖЕТНОЙ СИСТЕМЫ</a:t>
            </a:r>
          </a:p>
          <a:p>
            <a:pPr algn="just">
              <a:lnSpc>
                <a:spcPts val="1440"/>
              </a:lnSpc>
            </a:pPr>
            <a:r>
              <a:rPr lang="ru-RU" sz="1200" dirty="0" smtClean="0"/>
              <a:t>РОССИЙСКОЙ ФЕДЕРАЦИИ ДРУГОМУ</a:t>
            </a:r>
          </a:p>
          <a:p>
            <a:pPr algn="just">
              <a:lnSpc>
                <a:spcPts val="1440"/>
              </a:lnSpc>
            </a:pPr>
            <a:r>
              <a:rPr lang="ru-RU" sz="1200" dirty="0" smtClean="0"/>
              <a:t>БЮДЖЕТУ</a:t>
            </a:r>
            <a:endParaRPr lang="ru-RU" sz="1200" dirty="0">
              <a:latin typeface="Arial"/>
              <a:cs typeface="Arial"/>
            </a:endParaRPr>
          </a:p>
        </p:txBody>
      </p:sp>
      <p:sp>
        <p:nvSpPr>
          <p:cNvPr id="106" name="object 106"/>
          <p:cNvSpPr/>
          <p:nvPr/>
        </p:nvSpPr>
        <p:spPr>
          <a:xfrm>
            <a:off x="3925270" y="3176743"/>
            <a:ext cx="139560" cy="140182"/>
          </a:xfrm>
          <a:prstGeom prst="rect">
            <a:avLst/>
          </a:prstGeom>
          <a:blipFill>
            <a:blip r:embed="rId8" cstate="print"/>
            <a:stretch>
              <a:fillRect/>
            </a:stretch>
          </a:blipFill>
        </p:spPr>
        <p:txBody>
          <a:bodyPr wrap="square" lIns="0" tIns="0" rIns="0" bIns="0" rtlCol="0"/>
          <a:lstStyle/>
          <a:p>
            <a:endParaRPr/>
          </a:p>
        </p:txBody>
      </p:sp>
      <p:sp>
        <p:nvSpPr>
          <p:cNvPr id="107" name="object 107"/>
          <p:cNvSpPr/>
          <p:nvPr/>
        </p:nvSpPr>
        <p:spPr>
          <a:xfrm>
            <a:off x="5681" y="9917938"/>
            <a:ext cx="7550784" cy="775335"/>
          </a:xfrm>
          <a:custGeom>
            <a:avLst/>
            <a:gdLst/>
            <a:ahLst/>
            <a:cxnLst/>
            <a:rect l="l" t="t" r="r" b="b"/>
            <a:pathLst>
              <a:path w="7550784" h="775334">
                <a:moveTo>
                  <a:pt x="0" y="775271"/>
                </a:moveTo>
                <a:lnTo>
                  <a:pt x="7550315" y="775271"/>
                </a:lnTo>
                <a:lnTo>
                  <a:pt x="7550315" y="0"/>
                </a:lnTo>
                <a:lnTo>
                  <a:pt x="0" y="0"/>
                </a:lnTo>
                <a:lnTo>
                  <a:pt x="0" y="775271"/>
                </a:lnTo>
                <a:close/>
              </a:path>
            </a:pathLst>
          </a:custGeom>
          <a:solidFill>
            <a:srgbClr val="FFFFFF"/>
          </a:solidFill>
        </p:spPr>
        <p:txBody>
          <a:bodyPr wrap="square" lIns="0" tIns="0" rIns="0" bIns="0" rtlCol="0"/>
          <a:lstStyle/>
          <a:p>
            <a:endParaRPr/>
          </a:p>
        </p:txBody>
      </p:sp>
      <p:sp>
        <p:nvSpPr>
          <p:cNvPr id="108" name="object 108"/>
          <p:cNvSpPr/>
          <p:nvPr/>
        </p:nvSpPr>
        <p:spPr>
          <a:xfrm>
            <a:off x="6435078" y="10389908"/>
            <a:ext cx="821690" cy="297815"/>
          </a:xfrm>
          <a:custGeom>
            <a:avLst/>
            <a:gdLst/>
            <a:ahLst/>
            <a:cxnLst/>
            <a:rect l="l" t="t" r="r" b="b"/>
            <a:pathLst>
              <a:path w="821690" h="297815">
                <a:moveTo>
                  <a:pt x="410640" y="0"/>
                </a:moveTo>
                <a:lnTo>
                  <a:pt x="360696" y="2576"/>
                </a:lnTo>
                <a:lnTo>
                  <a:pt x="312887" y="10306"/>
                </a:lnTo>
                <a:lnTo>
                  <a:pt x="267211" y="23190"/>
                </a:lnTo>
                <a:lnTo>
                  <a:pt x="223669" y="41226"/>
                </a:lnTo>
                <a:lnTo>
                  <a:pt x="182262" y="64415"/>
                </a:lnTo>
                <a:lnTo>
                  <a:pt x="142990" y="92756"/>
                </a:lnTo>
                <a:lnTo>
                  <a:pt x="105853" y="126250"/>
                </a:lnTo>
                <a:lnTo>
                  <a:pt x="72359" y="163388"/>
                </a:lnTo>
                <a:lnTo>
                  <a:pt x="44018" y="202660"/>
                </a:lnTo>
                <a:lnTo>
                  <a:pt x="20829" y="244067"/>
                </a:lnTo>
                <a:lnTo>
                  <a:pt x="2792" y="287608"/>
                </a:lnTo>
                <a:lnTo>
                  <a:pt x="0" y="297510"/>
                </a:lnTo>
                <a:lnTo>
                  <a:pt x="821281" y="297510"/>
                </a:lnTo>
                <a:lnTo>
                  <a:pt x="800452" y="244067"/>
                </a:lnTo>
                <a:lnTo>
                  <a:pt x="777263" y="202660"/>
                </a:lnTo>
                <a:lnTo>
                  <a:pt x="748921" y="163388"/>
                </a:lnTo>
                <a:lnTo>
                  <a:pt x="715427" y="126250"/>
                </a:lnTo>
                <a:lnTo>
                  <a:pt x="678290" y="92756"/>
                </a:lnTo>
                <a:lnTo>
                  <a:pt x="639018" y="64415"/>
                </a:lnTo>
                <a:lnTo>
                  <a:pt x="597611" y="41226"/>
                </a:lnTo>
                <a:lnTo>
                  <a:pt x="554069" y="23190"/>
                </a:lnTo>
                <a:lnTo>
                  <a:pt x="508393" y="10306"/>
                </a:lnTo>
                <a:lnTo>
                  <a:pt x="460584" y="2576"/>
                </a:lnTo>
                <a:lnTo>
                  <a:pt x="410640" y="0"/>
                </a:lnTo>
                <a:close/>
              </a:path>
            </a:pathLst>
          </a:custGeom>
          <a:solidFill>
            <a:srgbClr val="E9D9E6"/>
          </a:solidFill>
        </p:spPr>
        <p:txBody>
          <a:bodyPr wrap="square" lIns="0" tIns="0" rIns="0" bIns="0" rtlCol="0"/>
          <a:lstStyle/>
          <a:p>
            <a:endParaRPr/>
          </a:p>
        </p:txBody>
      </p:sp>
      <p:sp>
        <p:nvSpPr>
          <p:cNvPr id="109" name="object 109"/>
          <p:cNvSpPr/>
          <p:nvPr/>
        </p:nvSpPr>
        <p:spPr>
          <a:xfrm>
            <a:off x="6435078" y="10389908"/>
            <a:ext cx="821690" cy="297815"/>
          </a:xfrm>
          <a:custGeom>
            <a:avLst/>
            <a:gdLst/>
            <a:ahLst/>
            <a:cxnLst/>
            <a:rect l="l" t="t" r="r" b="b"/>
            <a:pathLst>
              <a:path w="821690" h="297815">
                <a:moveTo>
                  <a:pt x="0" y="297510"/>
                </a:moveTo>
                <a:lnTo>
                  <a:pt x="20829" y="244067"/>
                </a:lnTo>
                <a:lnTo>
                  <a:pt x="44018" y="202660"/>
                </a:lnTo>
                <a:lnTo>
                  <a:pt x="72359" y="163388"/>
                </a:lnTo>
                <a:lnTo>
                  <a:pt x="105853" y="126250"/>
                </a:lnTo>
                <a:lnTo>
                  <a:pt x="142990" y="92756"/>
                </a:lnTo>
                <a:lnTo>
                  <a:pt x="182262" y="64415"/>
                </a:lnTo>
                <a:lnTo>
                  <a:pt x="223669" y="41226"/>
                </a:lnTo>
                <a:lnTo>
                  <a:pt x="267211" y="23190"/>
                </a:lnTo>
                <a:lnTo>
                  <a:pt x="312887" y="10306"/>
                </a:lnTo>
                <a:lnTo>
                  <a:pt x="360696" y="2576"/>
                </a:lnTo>
                <a:lnTo>
                  <a:pt x="410640" y="0"/>
                </a:lnTo>
                <a:lnTo>
                  <a:pt x="460584" y="2576"/>
                </a:lnTo>
                <a:lnTo>
                  <a:pt x="508393" y="10306"/>
                </a:lnTo>
                <a:lnTo>
                  <a:pt x="554069" y="23190"/>
                </a:lnTo>
                <a:lnTo>
                  <a:pt x="597611" y="41226"/>
                </a:lnTo>
                <a:lnTo>
                  <a:pt x="639018" y="64415"/>
                </a:lnTo>
                <a:lnTo>
                  <a:pt x="678290" y="92756"/>
                </a:lnTo>
                <a:lnTo>
                  <a:pt x="715427" y="126250"/>
                </a:lnTo>
                <a:lnTo>
                  <a:pt x="748921" y="163388"/>
                </a:lnTo>
                <a:lnTo>
                  <a:pt x="777263" y="202660"/>
                </a:lnTo>
                <a:lnTo>
                  <a:pt x="800452" y="244067"/>
                </a:lnTo>
                <a:lnTo>
                  <a:pt x="818488" y="287608"/>
                </a:lnTo>
                <a:lnTo>
                  <a:pt x="821281" y="297510"/>
                </a:lnTo>
                <a:lnTo>
                  <a:pt x="0" y="297510"/>
                </a:lnTo>
              </a:path>
            </a:pathLst>
          </a:custGeom>
          <a:ln w="152285">
            <a:solidFill>
              <a:srgbClr val="A54686"/>
            </a:solidFill>
          </a:ln>
        </p:spPr>
        <p:txBody>
          <a:bodyPr wrap="square" lIns="0" tIns="0" rIns="0" bIns="0" rtlCol="0"/>
          <a:lstStyle/>
          <a:p>
            <a:endParaRPr/>
          </a:p>
        </p:txBody>
      </p:sp>
      <p:sp>
        <p:nvSpPr>
          <p:cNvPr id="110" name="object 110"/>
          <p:cNvSpPr txBox="1"/>
          <p:nvPr/>
        </p:nvSpPr>
        <p:spPr>
          <a:xfrm>
            <a:off x="6762214" y="10462045"/>
            <a:ext cx="154305" cy="177800"/>
          </a:xfrm>
          <a:prstGeom prst="rect">
            <a:avLst/>
          </a:prstGeom>
        </p:spPr>
        <p:txBody>
          <a:bodyPr vert="horz" wrap="square" lIns="0" tIns="12700" rIns="0" bIns="0" rtlCol="0">
            <a:spAutoFit/>
          </a:bodyPr>
          <a:lstStyle/>
          <a:p>
            <a:pPr marL="12700">
              <a:lnSpc>
                <a:spcPct val="100000"/>
              </a:lnSpc>
              <a:spcBef>
                <a:spcPts val="100"/>
              </a:spcBef>
            </a:pPr>
            <a:r>
              <a:rPr sz="1000" spc="-50" dirty="0">
                <a:solidFill>
                  <a:srgbClr val="231F20"/>
                </a:solidFill>
                <a:latin typeface="Arial"/>
                <a:cs typeface="Arial"/>
              </a:rPr>
              <a:t>11</a:t>
            </a:r>
            <a:endParaRPr sz="1000">
              <a:latin typeface="Arial"/>
              <a:cs typeface="Arial"/>
            </a:endParaRPr>
          </a:p>
        </p:txBody>
      </p:sp>
      <p:sp>
        <p:nvSpPr>
          <p:cNvPr id="111" name="object 111"/>
          <p:cNvSpPr/>
          <p:nvPr/>
        </p:nvSpPr>
        <p:spPr>
          <a:xfrm>
            <a:off x="6323839" y="10283914"/>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128" name="object 128"/>
          <p:cNvSpPr txBox="1"/>
          <p:nvPr/>
        </p:nvSpPr>
        <p:spPr>
          <a:xfrm>
            <a:off x="1229375" y="6098486"/>
            <a:ext cx="321310" cy="166712"/>
          </a:xfrm>
          <a:prstGeom prst="rect">
            <a:avLst/>
          </a:prstGeom>
        </p:spPr>
        <p:txBody>
          <a:bodyPr vert="horz" wrap="square" lIns="0" tIns="12700" rIns="0" bIns="0" rtlCol="0">
            <a:spAutoFit/>
          </a:bodyPr>
          <a:lstStyle/>
          <a:p>
            <a:pPr marL="12700">
              <a:lnSpc>
                <a:spcPct val="100000"/>
              </a:lnSpc>
              <a:spcBef>
                <a:spcPts val="100"/>
              </a:spcBef>
            </a:pPr>
            <a:endParaRPr sz="1000" dirty="0">
              <a:latin typeface="Calibri"/>
              <a:cs typeface="Calibri"/>
            </a:endParaRPr>
          </a:p>
        </p:txBody>
      </p:sp>
      <p:sp>
        <p:nvSpPr>
          <p:cNvPr id="133" name="object 133"/>
          <p:cNvSpPr/>
          <p:nvPr/>
        </p:nvSpPr>
        <p:spPr>
          <a:xfrm>
            <a:off x="1354340" y="8051315"/>
            <a:ext cx="341630" cy="0"/>
          </a:xfrm>
          <a:custGeom>
            <a:avLst/>
            <a:gdLst/>
            <a:ahLst/>
            <a:cxnLst/>
            <a:rect l="l" t="t" r="r" b="b"/>
            <a:pathLst>
              <a:path w="341630">
                <a:moveTo>
                  <a:pt x="0" y="0"/>
                </a:moveTo>
                <a:lnTo>
                  <a:pt x="341287" y="0"/>
                </a:lnTo>
              </a:path>
            </a:pathLst>
          </a:custGeom>
          <a:ln w="71682">
            <a:solidFill>
              <a:srgbClr val="FFFFFF"/>
            </a:solidFill>
          </a:ln>
        </p:spPr>
        <p:txBody>
          <a:bodyPr wrap="square" lIns="0" tIns="0" rIns="0" bIns="0" rtlCol="0"/>
          <a:lstStyle/>
          <a:p>
            <a:endParaRPr/>
          </a:p>
        </p:txBody>
      </p:sp>
      <p:sp>
        <p:nvSpPr>
          <p:cNvPr id="135" name="object 135"/>
          <p:cNvSpPr txBox="1"/>
          <p:nvPr/>
        </p:nvSpPr>
        <p:spPr>
          <a:xfrm>
            <a:off x="192051" y="9376554"/>
            <a:ext cx="3263339" cy="1197764"/>
          </a:xfrm>
          <a:prstGeom prst="rect">
            <a:avLst/>
          </a:prstGeom>
        </p:spPr>
        <p:txBody>
          <a:bodyPr vert="horz" wrap="square" lIns="0" tIns="12700" rIns="0" bIns="0" rtlCol="0">
            <a:spAutoFit/>
          </a:bodyPr>
          <a:lstStyle/>
          <a:p>
            <a:pPr algn="just"/>
            <a:r>
              <a:rPr lang="ru-RU" sz="1100" dirty="0" smtClean="0">
                <a:solidFill>
                  <a:schemeClr val="accent1">
                    <a:lumMod val="75000"/>
                  </a:schemeClr>
                </a:solidFill>
              </a:rPr>
              <a:t>В 2018 году проводился мониторинг </a:t>
            </a:r>
            <a:r>
              <a:rPr lang="ru-RU" sz="1100" dirty="0">
                <a:solidFill>
                  <a:schemeClr val="accent1">
                    <a:lumMod val="75000"/>
                  </a:schemeClr>
                </a:solidFill>
              </a:rPr>
              <a:t>процентных ставок по кредитам кредитных организаций в целях рефинансирования имеющихся долговых обязательств (вновь объявленные аукционы в 2018 году позволили снизить процентные ставки по кредитам с </a:t>
            </a:r>
            <a:r>
              <a:rPr lang="ru-RU" sz="1100" b="1" dirty="0">
                <a:solidFill>
                  <a:schemeClr val="accent1">
                    <a:lumMod val="75000"/>
                  </a:schemeClr>
                </a:solidFill>
              </a:rPr>
              <a:t>9,44 </a:t>
            </a:r>
            <a:r>
              <a:rPr lang="ru-RU" sz="1100" dirty="0">
                <a:solidFill>
                  <a:schemeClr val="accent1">
                    <a:lumMod val="75000"/>
                  </a:schemeClr>
                </a:solidFill>
              </a:rPr>
              <a:t>процента до </a:t>
            </a:r>
            <a:r>
              <a:rPr lang="ru-RU" sz="1100" b="1" dirty="0">
                <a:solidFill>
                  <a:schemeClr val="accent1">
                    <a:lumMod val="75000"/>
                  </a:schemeClr>
                </a:solidFill>
              </a:rPr>
              <a:t>7,97</a:t>
            </a:r>
            <a:r>
              <a:rPr lang="ru-RU" sz="1100" dirty="0">
                <a:solidFill>
                  <a:schemeClr val="accent1">
                    <a:lumMod val="75000"/>
                  </a:schemeClr>
                </a:solidFill>
              </a:rPr>
              <a:t> процента годовых и расторгнуть прежние муниципальные контракты).</a:t>
            </a:r>
          </a:p>
        </p:txBody>
      </p:sp>
      <p:sp>
        <p:nvSpPr>
          <p:cNvPr id="136" name="object 136"/>
          <p:cNvSpPr txBox="1"/>
          <p:nvPr/>
        </p:nvSpPr>
        <p:spPr>
          <a:xfrm>
            <a:off x="197287" y="6788712"/>
            <a:ext cx="3249735" cy="2597506"/>
          </a:xfrm>
          <a:prstGeom prst="rect">
            <a:avLst/>
          </a:prstGeom>
        </p:spPr>
        <p:txBody>
          <a:bodyPr vert="horz" wrap="square" lIns="0" tIns="12065" rIns="0" bIns="0" rtlCol="0">
            <a:spAutoFit/>
          </a:bodyPr>
          <a:lstStyle/>
          <a:p>
            <a:pPr marL="15875" marR="793115">
              <a:lnSpc>
                <a:spcPct val="100000"/>
              </a:lnSpc>
              <a:spcBef>
                <a:spcPts val="95"/>
              </a:spcBef>
            </a:pPr>
            <a:r>
              <a:rPr lang="ru-RU" sz="1200" b="1" spc="120" dirty="0" smtClean="0">
                <a:solidFill>
                  <a:srgbClr val="00669B"/>
                </a:solidFill>
                <a:cs typeface="Arial"/>
              </a:rPr>
              <a:t>ПРОЦЕНТНАЯ СТАВКА ПО КРЕДИТОВАНИЮ 2016-2018 ГОДЫ</a:t>
            </a:r>
            <a:endParaRPr lang="ru-RU" sz="1200" b="1" dirty="0" smtClean="0">
              <a:cs typeface="Arial"/>
            </a:endParaRPr>
          </a:p>
          <a:p>
            <a:pPr algn="just"/>
            <a:r>
              <a:rPr lang="ru-RU" sz="1100" dirty="0" smtClean="0">
                <a:solidFill>
                  <a:schemeClr val="accent1">
                    <a:lumMod val="75000"/>
                  </a:schemeClr>
                </a:solidFill>
              </a:rPr>
              <a:t>В </a:t>
            </a:r>
            <a:r>
              <a:rPr lang="ru-RU" sz="1100" dirty="0">
                <a:solidFill>
                  <a:schemeClr val="accent1">
                    <a:lumMod val="75000"/>
                  </a:schemeClr>
                </a:solidFill>
              </a:rPr>
              <a:t>целях снижения расходов на обслуживание муниципального долга по результатам аукционов, проведенных в октябре и ноябре 2017 года </a:t>
            </a:r>
            <a:r>
              <a:rPr lang="ru-RU" sz="1100" dirty="0" smtClean="0">
                <a:solidFill>
                  <a:schemeClr val="accent1">
                    <a:lumMod val="75000"/>
                  </a:schemeClr>
                </a:solidFill>
              </a:rPr>
              <a:t>заключены муниципальные контракты с кредитными организациями под сниженные процентные ставки </a:t>
            </a:r>
            <a:r>
              <a:rPr lang="ru-RU" sz="1100" b="1" dirty="0" smtClean="0">
                <a:solidFill>
                  <a:schemeClr val="accent1">
                    <a:lumMod val="75000"/>
                  </a:schemeClr>
                </a:solidFill>
              </a:rPr>
              <a:t>9,4402</a:t>
            </a:r>
            <a:r>
              <a:rPr lang="ru-RU" sz="1100" b="1" dirty="0">
                <a:solidFill>
                  <a:schemeClr val="accent1">
                    <a:lumMod val="75000"/>
                  </a:schemeClr>
                </a:solidFill>
              </a:rPr>
              <a:t>, 8,8393 и 8,2751 </a:t>
            </a:r>
            <a:r>
              <a:rPr lang="ru-RU" sz="1100" dirty="0">
                <a:solidFill>
                  <a:schemeClr val="accent1">
                    <a:lumMod val="75000"/>
                  </a:schemeClr>
                </a:solidFill>
              </a:rPr>
              <a:t>процента годовых соответственно. Краткосрочные контракты, заключённые сроком на 1 год заменены на среднесрочные - сроком на 3 года. Муниципальные контракты, заключенные в 2016 году под более высокие процентные </a:t>
            </a:r>
            <a:r>
              <a:rPr lang="ru-RU" sz="1100" dirty="0" smtClean="0">
                <a:solidFill>
                  <a:schemeClr val="accent1">
                    <a:lumMod val="75000"/>
                  </a:schemeClr>
                </a:solidFill>
              </a:rPr>
              <a:t>ставки </a:t>
            </a:r>
            <a:r>
              <a:rPr lang="ru-RU" sz="1100" b="1" dirty="0" smtClean="0">
                <a:solidFill>
                  <a:schemeClr val="accent1">
                    <a:lumMod val="75000"/>
                  </a:schemeClr>
                </a:solidFill>
              </a:rPr>
              <a:t>10,44,</a:t>
            </a:r>
            <a:r>
              <a:rPr lang="ru-RU" sz="1100" dirty="0" smtClean="0">
                <a:solidFill>
                  <a:schemeClr val="accent1">
                    <a:lumMod val="75000"/>
                  </a:schemeClr>
                </a:solidFill>
              </a:rPr>
              <a:t> </a:t>
            </a:r>
            <a:r>
              <a:rPr lang="ru-RU" sz="1100" b="1" dirty="0">
                <a:solidFill>
                  <a:schemeClr val="accent1">
                    <a:lumMod val="75000"/>
                  </a:schemeClr>
                </a:solidFill>
              </a:rPr>
              <a:t>10,023 и 10,05</a:t>
            </a:r>
            <a:r>
              <a:rPr lang="ru-RU" sz="1100" dirty="0">
                <a:solidFill>
                  <a:schemeClr val="accent1">
                    <a:lumMod val="75000"/>
                  </a:schemeClr>
                </a:solidFill>
              </a:rPr>
              <a:t> процента годовых расторгнуты. </a:t>
            </a:r>
          </a:p>
        </p:txBody>
      </p:sp>
      <p:sp>
        <p:nvSpPr>
          <p:cNvPr id="137" name="object 137"/>
          <p:cNvSpPr/>
          <p:nvPr/>
        </p:nvSpPr>
        <p:spPr>
          <a:xfrm flipV="1">
            <a:off x="3563619" y="7712693"/>
            <a:ext cx="3255645" cy="192203"/>
          </a:xfrm>
          <a:custGeom>
            <a:avLst/>
            <a:gdLst/>
            <a:ahLst/>
            <a:cxnLst/>
            <a:rect l="l" t="t" r="r" b="b"/>
            <a:pathLst>
              <a:path w="3255645">
                <a:moveTo>
                  <a:pt x="0" y="0"/>
                </a:moveTo>
                <a:lnTo>
                  <a:pt x="3255124" y="0"/>
                </a:lnTo>
              </a:path>
            </a:pathLst>
          </a:custGeom>
          <a:ln w="3238">
            <a:solidFill>
              <a:srgbClr val="849FC2"/>
            </a:solidFill>
          </a:ln>
        </p:spPr>
        <p:txBody>
          <a:bodyPr wrap="square" lIns="0" tIns="0" rIns="0" bIns="0" rtlCol="0"/>
          <a:lstStyle/>
          <a:p>
            <a:endParaRPr/>
          </a:p>
        </p:txBody>
      </p:sp>
      <p:sp>
        <p:nvSpPr>
          <p:cNvPr id="138" name="object 138"/>
          <p:cNvSpPr txBox="1"/>
          <p:nvPr/>
        </p:nvSpPr>
        <p:spPr>
          <a:xfrm>
            <a:off x="3523186" y="7790875"/>
            <a:ext cx="107314" cy="126364"/>
          </a:xfrm>
          <a:prstGeom prst="rect">
            <a:avLst/>
          </a:prstGeom>
        </p:spPr>
        <p:txBody>
          <a:bodyPr vert="horz" wrap="square" lIns="0" tIns="13970" rIns="0" bIns="0" rtlCol="0">
            <a:spAutoFit/>
          </a:bodyPr>
          <a:lstStyle/>
          <a:p>
            <a:pPr marL="12700">
              <a:lnSpc>
                <a:spcPct val="100000"/>
              </a:lnSpc>
              <a:spcBef>
                <a:spcPts val="110"/>
              </a:spcBef>
            </a:pPr>
            <a:r>
              <a:rPr sz="650" spc="-45" dirty="0">
                <a:solidFill>
                  <a:srgbClr val="231F20"/>
                </a:solidFill>
                <a:latin typeface="Arial"/>
                <a:cs typeface="Arial"/>
              </a:rPr>
              <a:t>14</a:t>
            </a:r>
            <a:endParaRPr sz="650" dirty="0">
              <a:latin typeface="Arial"/>
              <a:cs typeface="Arial"/>
            </a:endParaRPr>
          </a:p>
        </p:txBody>
      </p:sp>
      <p:sp>
        <p:nvSpPr>
          <p:cNvPr id="139" name="object 139"/>
          <p:cNvSpPr txBox="1"/>
          <p:nvPr/>
        </p:nvSpPr>
        <p:spPr>
          <a:xfrm>
            <a:off x="3662562" y="7870154"/>
            <a:ext cx="483234" cy="314960"/>
          </a:xfrm>
          <a:prstGeom prst="rect">
            <a:avLst/>
          </a:prstGeom>
        </p:spPr>
        <p:txBody>
          <a:bodyPr vert="horz" wrap="square" lIns="0" tIns="12065" rIns="0" bIns="0" rtlCol="0">
            <a:spAutoFit/>
          </a:bodyPr>
          <a:lstStyle/>
          <a:p>
            <a:pPr marL="12700">
              <a:lnSpc>
                <a:spcPct val="100000"/>
              </a:lnSpc>
              <a:spcBef>
                <a:spcPts val="95"/>
              </a:spcBef>
            </a:pPr>
            <a:r>
              <a:rPr lang="ru-RU" sz="1900" spc="-150" dirty="0" smtClean="0">
                <a:solidFill>
                  <a:srgbClr val="00669B"/>
                </a:solidFill>
                <a:latin typeface="Calibri"/>
                <a:cs typeface="Calibri"/>
              </a:rPr>
              <a:t>10,44</a:t>
            </a:r>
            <a:endParaRPr sz="1900" dirty="0">
              <a:latin typeface="Calibri"/>
              <a:cs typeface="Calibri"/>
            </a:endParaRPr>
          </a:p>
        </p:txBody>
      </p:sp>
      <p:sp>
        <p:nvSpPr>
          <p:cNvPr id="140" name="object 140"/>
          <p:cNvSpPr/>
          <p:nvPr/>
        </p:nvSpPr>
        <p:spPr>
          <a:xfrm>
            <a:off x="3555795" y="8028576"/>
            <a:ext cx="3255645" cy="0"/>
          </a:xfrm>
          <a:custGeom>
            <a:avLst/>
            <a:gdLst/>
            <a:ahLst/>
            <a:cxnLst/>
            <a:rect l="l" t="t" r="r" b="b"/>
            <a:pathLst>
              <a:path w="3255645">
                <a:moveTo>
                  <a:pt x="0" y="0"/>
                </a:moveTo>
                <a:lnTo>
                  <a:pt x="3255124" y="0"/>
                </a:lnTo>
              </a:path>
            </a:pathLst>
          </a:custGeom>
          <a:ln w="3238">
            <a:solidFill>
              <a:srgbClr val="849FC2"/>
            </a:solidFill>
          </a:ln>
        </p:spPr>
        <p:txBody>
          <a:bodyPr wrap="square" lIns="0" tIns="0" rIns="0" bIns="0" rtlCol="0"/>
          <a:lstStyle/>
          <a:p>
            <a:endParaRPr/>
          </a:p>
        </p:txBody>
      </p:sp>
      <p:sp>
        <p:nvSpPr>
          <p:cNvPr id="141" name="object 141"/>
          <p:cNvSpPr txBox="1"/>
          <p:nvPr/>
        </p:nvSpPr>
        <p:spPr>
          <a:xfrm>
            <a:off x="3531557" y="7907557"/>
            <a:ext cx="107950" cy="126364"/>
          </a:xfrm>
          <a:prstGeom prst="rect">
            <a:avLst/>
          </a:prstGeom>
        </p:spPr>
        <p:txBody>
          <a:bodyPr vert="horz" wrap="square" lIns="0" tIns="13970" rIns="0" bIns="0" rtlCol="0">
            <a:spAutoFit/>
          </a:bodyPr>
          <a:lstStyle/>
          <a:p>
            <a:pPr marL="12700">
              <a:lnSpc>
                <a:spcPct val="100000"/>
              </a:lnSpc>
              <a:spcBef>
                <a:spcPts val="110"/>
              </a:spcBef>
            </a:pPr>
            <a:r>
              <a:rPr sz="650" spc="-45" dirty="0">
                <a:solidFill>
                  <a:srgbClr val="231F20"/>
                </a:solidFill>
                <a:latin typeface="Arial"/>
                <a:cs typeface="Arial"/>
              </a:rPr>
              <a:t>12</a:t>
            </a:r>
            <a:endParaRPr sz="650" dirty="0">
              <a:latin typeface="Arial"/>
              <a:cs typeface="Arial"/>
            </a:endParaRPr>
          </a:p>
        </p:txBody>
      </p:sp>
      <p:sp>
        <p:nvSpPr>
          <p:cNvPr id="142" name="object 142"/>
          <p:cNvSpPr/>
          <p:nvPr/>
        </p:nvSpPr>
        <p:spPr>
          <a:xfrm>
            <a:off x="3555795" y="8119649"/>
            <a:ext cx="3255645" cy="0"/>
          </a:xfrm>
          <a:custGeom>
            <a:avLst/>
            <a:gdLst/>
            <a:ahLst/>
            <a:cxnLst/>
            <a:rect l="l" t="t" r="r" b="b"/>
            <a:pathLst>
              <a:path w="3255645">
                <a:moveTo>
                  <a:pt x="0" y="0"/>
                </a:moveTo>
                <a:lnTo>
                  <a:pt x="3255124" y="0"/>
                </a:lnTo>
              </a:path>
            </a:pathLst>
          </a:custGeom>
          <a:ln w="3238">
            <a:solidFill>
              <a:srgbClr val="849FC2"/>
            </a:solidFill>
          </a:ln>
        </p:spPr>
        <p:txBody>
          <a:bodyPr wrap="square" lIns="0" tIns="0" rIns="0" bIns="0" rtlCol="0"/>
          <a:lstStyle/>
          <a:p>
            <a:endParaRPr/>
          </a:p>
        </p:txBody>
      </p:sp>
      <p:sp>
        <p:nvSpPr>
          <p:cNvPr id="143" name="object 143"/>
          <p:cNvSpPr txBox="1"/>
          <p:nvPr/>
        </p:nvSpPr>
        <p:spPr>
          <a:xfrm>
            <a:off x="3531557" y="7995958"/>
            <a:ext cx="107950" cy="126364"/>
          </a:xfrm>
          <a:prstGeom prst="rect">
            <a:avLst/>
          </a:prstGeom>
        </p:spPr>
        <p:txBody>
          <a:bodyPr vert="horz" wrap="square" lIns="0" tIns="13970" rIns="0" bIns="0" rtlCol="0">
            <a:spAutoFit/>
          </a:bodyPr>
          <a:lstStyle/>
          <a:p>
            <a:pPr marL="12700">
              <a:lnSpc>
                <a:spcPct val="100000"/>
              </a:lnSpc>
              <a:spcBef>
                <a:spcPts val="110"/>
              </a:spcBef>
            </a:pPr>
            <a:r>
              <a:rPr sz="650" spc="-45" dirty="0">
                <a:solidFill>
                  <a:srgbClr val="231F20"/>
                </a:solidFill>
                <a:latin typeface="Arial"/>
                <a:cs typeface="Arial"/>
              </a:rPr>
              <a:t>10</a:t>
            </a:r>
            <a:endParaRPr sz="650" dirty="0">
              <a:latin typeface="Arial"/>
              <a:cs typeface="Arial"/>
            </a:endParaRPr>
          </a:p>
        </p:txBody>
      </p:sp>
      <p:sp>
        <p:nvSpPr>
          <p:cNvPr id="144" name="object 144"/>
          <p:cNvSpPr txBox="1"/>
          <p:nvPr/>
        </p:nvSpPr>
        <p:spPr>
          <a:xfrm>
            <a:off x="4363341" y="7971647"/>
            <a:ext cx="445134" cy="314960"/>
          </a:xfrm>
          <a:prstGeom prst="rect">
            <a:avLst/>
          </a:prstGeom>
        </p:spPr>
        <p:txBody>
          <a:bodyPr vert="horz" wrap="square" lIns="0" tIns="12065" rIns="0" bIns="0" rtlCol="0">
            <a:spAutoFit/>
          </a:bodyPr>
          <a:lstStyle/>
          <a:p>
            <a:pPr marL="12700">
              <a:lnSpc>
                <a:spcPct val="100000"/>
              </a:lnSpc>
              <a:spcBef>
                <a:spcPts val="95"/>
              </a:spcBef>
            </a:pPr>
            <a:r>
              <a:rPr lang="ru-RU" sz="1900" spc="-210" dirty="0" smtClean="0">
                <a:solidFill>
                  <a:srgbClr val="00669B"/>
                </a:solidFill>
                <a:latin typeface="Calibri"/>
                <a:cs typeface="Calibri"/>
              </a:rPr>
              <a:t>9,44</a:t>
            </a:r>
            <a:endParaRPr sz="1900" dirty="0">
              <a:latin typeface="Calibri"/>
              <a:cs typeface="Calibri"/>
            </a:endParaRPr>
          </a:p>
        </p:txBody>
      </p:sp>
      <p:sp>
        <p:nvSpPr>
          <p:cNvPr id="145" name="object 145"/>
          <p:cNvSpPr txBox="1"/>
          <p:nvPr/>
        </p:nvSpPr>
        <p:spPr>
          <a:xfrm>
            <a:off x="4969728" y="8101353"/>
            <a:ext cx="1089660" cy="314960"/>
          </a:xfrm>
          <a:prstGeom prst="rect">
            <a:avLst/>
          </a:prstGeom>
        </p:spPr>
        <p:txBody>
          <a:bodyPr vert="horz" wrap="square" lIns="0" tIns="12065" rIns="0" bIns="0" rtlCol="0">
            <a:spAutoFit/>
          </a:bodyPr>
          <a:lstStyle/>
          <a:p>
            <a:pPr marL="38100">
              <a:lnSpc>
                <a:spcPct val="100000"/>
              </a:lnSpc>
              <a:spcBef>
                <a:spcPts val="95"/>
              </a:spcBef>
              <a:tabLst>
                <a:tab pos="668020" algn="l"/>
              </a:tabLst>
            </a:pPr>
            <a:r>
              <a:rPr lang="ru-RU" sz="1900" spc="-120" dirty="0" smtClean="0">
                <a:solidFill>
                  <a:srgbClr val="00669B"/>
                </a:solidFill>
                <a:latin typeface="Calibri"/>
                <a:cs typeface="Calibri"/>
              </a:rPr>
              <a:t>8,2</a:t>
            </a:r>
            <a:r>
              <a:rPr sz="1900" spc="-120" dirty="0">
                <a:solidFill>
                  <a:srgbClr val="00669B"/>
                </a:solidFill>
                <a:latin typeface="Calibri"/>
                <a:cs typeface="Calibri"/>
              </a:rPr>
              <a:t>	</a:t>
            </a:r>
            <a:r>
              <a:rPr lang="ru-RU" sz="2850" spc="-142" baseline="-8771" dirty="0" smtClean="0">
                <a:solidFill>
                  <a:srgbClr val="00669B"/>
                </a:solidFill>
                <a:latin typeface="Calibri"/>
                <a:cs typeface="Calibri"/>
              </a:rPr>
              <a:t>7,97</a:t>
            </a:r>
            <a:endParaRPr sz="2850" baseline="-8771" dirty="0">
              <a:latin typeface="Calibri"/>
              <a:cs typeface="Calibri"/>
            </a:endParaRPr>
          </a:p>
        </p:txBody>
      </p:sp>
      <p:sp>
        <p:nvSpPr>
          <p:cNvPr id="146" name="object 146"/>
          <p:cNvSpPr txBox="1"/>
          <p:nvPr/>
        </p:nvSpPr>
        <p:spPr>
          <a:xfrm>
            <a:off x="6242262" y="8062758"/>
            <a:ext cx="418465" cy="314960"/>
          </a:xfrm>
          <a:prstGeom prst="rect">
            <a:avLst/>
          </a:prstGeom>
        </p:spPr>
        <p:txBody>
          <a:bodyPr vert="horz" wrap="square" lIns="0" tIns="12065" rIns="0" bIns="0" rtlCol="0">
            <a:spAutoFit/>
          </a:bodyPr>
          <a:lstStyle/>
          <a:p>
            <a:pPr marL="12700">
              <a:lnSpc>
                <a:spcPct val="100000"/>
              </a:lnSpc>
              <a:spcBef>
                <a:spcPts val="95"/>
              </a:spcBef>
            </a:pPr>
            <a:endParaRPr sz="1900" dirty="0">
              <a:latin typeface="Calibri"/>
              <a:cs typeface="Calibri"/>
            </a:endParaRPr>
          </a:p>
        </p:txBody>
      </p:sp>
      <p:sp>
        <p:nvSpPr>
          <p:cNvPr id="147" name="object 147"/>
          <p:cNvSpPr/>
          <p:nvPr/>
        </p:nvSpPr>
        <p:spPr>
          <a:xfrm>
            <a:off x="3563619" y="8223817"/>
            <a:ext cx="3255645" cy="0"/>
          </a:xfrm>
          <a:custGeom>
            <a:avLst/>
            <a:gdLst/>
            <a:ahLst/>
            <a:cxnLst/>
            <a:rect l="l" t="t" r="r" b="b"/>
            <a:pathLst>
              <a:path w="3255645">
                <a:moveTo>
                  <a:pt x="0" y="0"/>
                </a:moveTo>
                <a:lnTo>
                  <a:pt x="3255124" y="0"/>
                </a:lnTo>
              </a:path>
            </a:pathLst>
          </a:custGeom>
          <a:ln w="3238">
            <a:solidFill>
              <a:srgbClr val="849FC2"/>
            </a:solidFill>
          </a:ln>
        </p:spPr>
        <p:txBody>
          <a:bodyPr wrap="square" lIns="0" tIns="0" rIns="0" bIns="0" rtlCol="0"/>
          <a:lstStyle/>
          <a:p>
            <a:endParaRPr/>
          </a:p>
        </p:txBody>
      </p:sp>
      <p:sp>
        <p:nvSpPr>
          <p:cNvPr id="148" name="object 148"/>
          <p:cNvSpPr txBox="1"/>
          <p:nvPr/>
        </p:nvSpPr>
        <p:spPr>
          <a:xfrm>
            <a:off x="3549573" y="8092109"/>
            <a:ext cx="67310" cy="126364"/>
          </a:xfrm>
          <a:prstGeom prst="rect">
            <a:avLst/>
          </a:prstGeom>
        </p:spPr>
        <p:txBody>
          <a:bodyPr vert="horz" wrap="square" lIns="0" tIns="13970" rIns="0" bIns="0" rtlCol="0">
            <a:spAutoFit/>
          </a:bodyPr>
          <a:lstStyle/>
          <a:p>
            <a:pPr marL="12700">
              <a:lnSpc>
                <a:spcPct val="100000"/>
              </a:lnSpc>
              <a:spcBef>
                <a:spcPts val="110"/>
              </a:spcBef>
            </a:pPr>
            <a:r>
              <a:rPr sz="650" spc="-35" dirty="0">
                <a:solidFill>
                  <a:srgbClr val="231F20"/>
                </a:solidFill>
                <a:latin typeface="Arial"/>
                <a:cs typeface="Arial"/>
              </a:rPr>
              <a:t>8</a:t>
            </a:r>
            <a:endParaRPr sz="650" dirty="0">
              <a:latin typeface="Arial"/>
              <a:cs typeface="Arial"/>
            </a:endParaRPr>
          </a:p>
        </p:txBody>
      </p:sp>
      <p:sp>
        <p:nvSpPr>
          <p:cNvPr id="149" name="object 149"/>
          <p:cNvSpPr txBox="1"/>
          <p:nvPr/>
        </p:nvSpPr>
        <p:spPr>
          <a:xfrm>
            <a:off x="3559334" y="8223817"/>
            <a:ext cx="3281045" cy="392430"/>
          </a:xfrm>
          <a:prstGeom prst="rect">
            <a:avLst/>
          </a:prstGeom>
        </p:spPr>
        <p:txBody>
          <a:bodyPr vert="horz" wrap="square" lIns="0" tIns="13970" rIns="0" bIns="0" rtlCol="0">
            <a:spAutoFit/>
          </a:bodyPr>
          <a:lstStyle/>
          <a:p>
            <a:pPr marL="12700">
              <a:lnSpc>
                <a:spcPts val="740"/>
              </a:lnSpc>
              <a:spcBef>
                <a:spcPts val="110"/>
              </a:spcBef>
              <a:tabLst>
                <a:tab pos="3267710" algn="l"/>
              </a:tabLst>
            </a:pPr>
            <a:r>
              <a:rPr sz="650" u="sng" spc="-40" dirty="0">
                <a:solidFill>
                  <a:srgbClr val="231F20"/>
                </a:solidFill>
                <a:uFill>
                  <a:solidFill>
                    <a:srgbClr val="849FC2"/>
                  </a:solidFill>
                </a:uFill>
                <a:latin typeface="Arial"/>
                <a:cs typeface="Arial"/>
              </a:rPr>
              <a:t>6	</a:t>
            </a:r>
            <a:endParaRPr sz="650" dirty="0">
              <a:latin typeface="Arial"/>
              <a:cs typeface="Arial"/>
            </a:endParaRPr>
          </a:p>
          <a:p>
            <a:pPr marL="12700">
              <a:lnSpc>
                <a:spcPts val="700"/>
              </a:lnSpc>
              <a:tabLst>
                <a:tab pos="3267710" algn="l"/>
              </a:tabLst>
            </a:pPr>
            <a:r>
              <a:rPr sz="650" u="sng" spc="-35" dirty="0">
                <a:solidFill>
                  <a:srgbClr val="231F20"/>
                </a:solidFill>
                <a:uFill>
                  <a:solidFill>
                    <a:srgbClr val="849FC2"/>
                  </a:solidFill>
                </a:uFill>
                <a:latin typeface="Arial"/>
                <a:cs typeface="Arial"/>
              </a:rPr>
              <a:t>4	</a:t>
            </a:r>
            <a:endParaRPr sz="650" dirty="0">
              <a:latin typeface="Arial"/>
              <a:cs typeface="Arial"/>
            </a:endParaRPr>
          </a:p>
          <a:p>
            <a:pPr marL="12700">
              <a:lnSpc>
                <a:spcPts val="700"/>
              </a:lnSpc>
              <a:tabLst>
                <a:tab pos="3267710" algn="l"/>
              </a:tabLst>
            </a:pPr>
            <a:r>
              <a:rPr sz="650" u="sng" spc="-35" dirty="0">
                <a:solidFill>
                  <a:srgbClr val="231F20"/>
                </a:solidFill>
                <a:uFill>
                  <a:solidFill>
                    <a:srgbClr val="849FC2"/>
                  </a:solidFill>
                </a:uFill>
                <a:latin typeface="Arial"/>
                <a:cs typeface="Arial"/>
              </a:rPr>
              <a:t>2	</a:t>
            </a:r>
            <a:endParaRPr sz="650" dirty="0">
              <a:latin typeface="Arial"/>
              <a:cs typeface="Arial"/>
            </a:endParaRPr>
          </a:p>
          <a:p>
            <a:pPr marL="12700">
              <a:lnSpc>
                <a:spcPts val="740"/>
              </a:lnSpc>
              <a:tabLst>
                <a:tab pos="3267710" algn="l"/>
              </a:tabLst>
            </a:pPr>
            <a:r>
              <a:rPr sz="650" u="sng" spc="-35" dirty="0">
                <a:solidFill>
                  <a:srgbClr val="231F20"/>
                </a:solidFill>
                <a:uFill>
                  <a:solidFill>
                    <a:srgbClr val="849FC2"/>
                  </a:solidFill>
                </a:uFill>
                <a:latin typeface="Arial"/>
                <a:cs typeface="Arial"/>
              </a:rPr>
              <a:t>0	</a:t>
            </a:r>
            <a:endParaRPr sz="650" dirty="0">
              <a:latin typeface="Arial"/>
              <a:cs typeface="Arial"/>
            </a:endParaRPr>
          </a:p>
        </p:txBody>
      </p:sp>
      <p:sp>
        <p:nvSpPr>
          <p:cNvPr id="150" name="object 150"/>
          <p:cNvSpPr txBox="1"/>
          <p:nvPr/>
        </p:nvSpPr>
        <p:spPr>
          <a:xfrm>
            <a:off x="3581675" y="8597542"/>
            <a:ext cx="3281045" cy="114134"/>
          </a:xfrm>
          <a:prstGeom prst="rect">
            <a:avLst/>
          </a:prstGeom>
        </p:spPr>
        <p:txBody>
          <a:bodyPr vert="horz" wrap="square" lIns="0" tIns="13970" rIns="0" bIns="0" rtlCol="0">
            <a:spAutoFit/>
          </a:bodyPr>
          <a:lstStyle/>
          <a:p>
            <a:pPr marL="12700">
              <a:lnSpc>
                <a:spcPct val="100000"/>
              </a:lnSpc>
              <a:spcBef>
                <a:spcPts val="110"/>
              </a:spcBef>
              <a:tabLst>
                <a:tab pos="208279" algn="l"/>
                <a:tab pos="821690" algn="l"/>
                <a:tab pos="1487170" algn="l"/>
                <a:tab pos="2116455" algn="l"/>
                <a:tab pos="2752725" algn="l"/>
                <a:tab pos="3267710" algn="l"/>
              </a:tabLst>
            </a:pPr>
            <a:r>
              <a:rPr sz="650" u="sng" spc="5" dirty="0">
                <a:solidFill>
                  <a:srgbClr val="231F20"/>
                </a:solidFill>
                <a:uFill>
                  <a:solidFill>
                    <a:srgbClr val="849FC2"/>
                  </a:solidFill>
                </a:uFill>
                <a:latin typeface="Arial"/>
                <a:cs typeface="Arial"/>
              </a:rPr>
              <a:t> 	</a:t>
            </a:r>
            <a:r>
              <a:rPr lang="ru-RU" sz="650" u="sng" spc="-35" dirty="0" smtClean="0">
                <a:solidFill>
                  <a:srgbClr val="231F20"/>
                </a:solidFill>
                <a:uFill>
                  <a:solidFill>
                    <a:srgbClr val="849FC2"/>
                  </a:solidFill>
                </a:uFill>
                <a:latin typeface="Arial"/>
                <a:cs typeface="Arial"/>
              </a:rPr>
              <a:t>04</a:t>
            </a:r>
            <a:r>
              <a:rPr sz="650" u="sng" spc="-35" dirty="0" smtClean="0">
                <a:solidFill>
                  <a:srgbClr val="231F20"/>
                </a:solidFill>
                <a:uFill>
                  <a:solidFill>
                    <a:srgbClr val="849FC2"/>
                  </a:solidFill>
                </a:uFill>
                <a:latin typeface="Arial"/>
                <a:cs typeface="Arial"/>
              </a:rPr>
              <a:t>.</a:t>
            </a:r>
            <a:r>
              <a:rPr lang="ru-RU" sz="650" u="sng" spc="-35" dirty="0" smtClean="0">
                <a:solidFill>
                  <a:srgbClr val="231F20"/>
                </a:solidFill>
                <a:uFill>
                  <a:solidFill>
                    <a:srgbClr val="849FC2"/>
                  </a:solidFill>
                </a:uFill>
                <a:latin typeface="Arial"/>
                <a:cs typeface="Arial"/>
              </a:rPr>
              <a:t>10</a:t>
            </a:r>
            <a:r>
              <a:rPr sz="650" u="sng" spc="-35" dirty="0" smtClean="0">
                <a:solidFill>
                  <a:srgbClr val="231F20"/>
                </a:solidFill>
                <a:uFill>
                  <a:solidFill>
                    <a:srgbClr val="849FC2"/>
                  </a:solidFill>
                </a:uFill>
                <a:latin typeface="Arial"/>
                <a:cs typeface="Arial"/>
              </a:rPr>
              <a:t>.201</a:t>
            </a:r>
            <a:r>
              <a:rPr lang="ru-RU" sz="650" u="sng" spc="-35" dirty="0" smtClean="0">
                <a:solidFill>
                  <a:srgbClr val="231F20"/>
                </a:solidFill>
                <a:uFill>
                  <a:solidFill>
                    <a:srgbClr val="849FC2"/>
                  </a:solidFill>
                </a:uFill>
                <a:latin typeface="Arial"/>
                <a:cs typeface="Arial"/>
              </a:rPr>
              <a:t>6</a:t>
            </a:r>
            <a:r>
              <a:rPr sz="650" u="sng" spc="-35" dirty="0">
                <a:solidFill>
                  <a:srgbClr val="231F20"/>
                </a:solidFill>
                <a:uFill>
                  <a:solidFill>
                    <a:srgbClr val="849FC2"/>
                  </a:solidFill>
                </a:uFill>
                <a:latin typeface="Arial"/>
                <a:cs typeface="Arial"/>
              </a:rPr>
              <a:t>	</a:t>
            </a:r>
            <a:r>
              <a:rPr lang="ru-RU" sz="650" u="sng" spc="-35" dirty="0" smtClean="0">
                <a:solidFill>
                  <a:srgbClr val="231F20"/>
                </a:solidFill>
                <a:uFill>
                  <a:solidFill>
                    <a:srgbClr val="849FC2"/>
                  </a:solidFill>
                </a:uFill>
                <a:latin typeface="Arial"/>
                <a:cs typeface="Arial"/>
              </a:rPr>
              <a:t>23</a:t>
            </a:r>
            <a:r>
              <a:rPr sz="650" u="sng" spc="-35" dirty="0" smtClean="0">
                <a:solidFill>
                  <a:srgbClr val="231F20"/>
                </a:solidFill>
                <a:uFill>
                  <a:solidFill>
                    <a:srgbClr val="849FC2"/>
                  </a:solidFill>
                </a:uFill>
                <a:latin typeface="Arial"/>
                <a:cs typeface="Arial"/>
              </a:rPr>
              <a:t>.</a:t>
            </a:r>
            <a:r>
              <a:rPr lang="ru-RU" sz="650" u="sng" spc="-35" dirty="0" smtClean="0">
                <a:solidFill>
                  <a:srgbClr val="231F20"/>
                </a:solidFill>
                <a:uFill>
                  <a:solidFill>
                    <a:srgbClr val="849FC2"/>
                  </a:solidFill>
                </a:uFill>
                <a:latin typeface="Arial"/>
                <a:cs typeface="Arial"/>
              </a:rPr>
              <a:t>10</a:t>
            </a:r>
            <a:r>
              <a:rPr sz="650" u="sng" spc="-35" dirty="0" smtClean="0">
                <a:solidFill>
                  <a:srgbClr val="231F20"/>
                </a:solidFill>
                <a:uFill>
                  <a:solidFill>
                    <a:srgbClr val="849FC2"/>
                  </a:solidFill>
                </a:uFill>
                <a:latin typeface="Arial"/>
                <a:cs typeface="Arial"/>
              </a:rPr>
              <a:t>.2017</a:t>
            </a:r>
            <a:r>
              <a:rPr sz="650" u="sng" spc="-35" dirty="0">
                <a:solidFill>
                  <a:srgbClr val="231F20"/>
                </a:solidFill>
                <a:uFill>
                  <a:solidFill>
                    <a:srgbClr val="849FC2"/>
                  </a:solidFill>
                </a:uFill>
                <a:latin typeface="Arial"/>
                <a:cs typeface="Arial"/>
              </a:rPr>
              <a:t>	</a:t>
            </a:r>
            <a:r>
              <a:rPr lang="ru-RU" sz="650" u="sng" spc="-35" dirty="0" smtClean="0">
                <a:solidFill>
                  <a:srgbClr val="231F20"/>
                </a:solidFill>
                <a:uFill>
                  <a:solidFill>
                    <a:srgbClr val="849FC2"/>
                  </a:solidFill>
                </a:uFill>
                <a:latin typeface="Arial"/>
                <a:cs typeface="Arial"/>
              </a:rPr>
              <a:t>20</a:t>
            </a:r>
            <a:r>
              <a:rPr sz="650" u="sng" spc="-35" dirty="0" smtClean="0">
                <a:solidFill>
                  <a:srgbClr val="231F20"/>
                </a:solidFill>
                <a:uFill>
                  <a:solidFill>
                    <a:srgbClr val="849FC2"/>
                  </a:solidFill>
                </a:uFill>
                <a:latin typeface="Arial"/>
                <a:cs typeface="Arial"/>
              </a:rPr>
              <a:t>.</a:t>
            </a:r>
            <a:r>
              <a:rPr lang="ru-RU" sz="650" u="sng" spc="-35" dirty="0" smtClean="0">
                <a:solidFill>
                  <a:srgbClr val="231F20"/>
                </a:solidFill>
                <a:uFill>
                  <a:solidFill>
                    <a:srgbClr val="849FC2"/>
                  </a:solidFill>
                </a:uFill>
                <a:latin typeface="Arial"/>
                <a:cs typeface="Arial"/>
              </a:rPr>
              <a:t>06</a:t>
            </a:r>
            <a:r>
              <a:rPr sz="650" u="sng" spc="-35" dirty="0" smtClean="0">
                <a:solidFill>
                  <a:srgbClr val="231F20"/>
                </a:solidFill>
                <a:uFill>
                  <a:solidFill>
                    <a:srgbClr val="849FC2"/>
                  </a:solidFill>
                </a:uFill>
                <a:latin typeface="Arial"/>
                <a:cs typeface="Arial"/>
              </a:rPr>
              <a:t>.201</a:t>
            </a:r>
            <a:r>
              <a:rPr lang="ru-RU" sz="650" u="sng" spc="-35" dirty="0" smtClean="0">
                <a:solidFill>
                  <a:srgbClr val="231F20"/>
                </a:solidFill>
                <a:uFill>
                  <a:solidFill>
                    <a:srgbClr val="849FC2"/>
                  </a:solidFill>
                </a:uFill>
                <a:latin typeface="Arial"/>
                <a:cs typeface="Arial"/>
              </a:rPr>
              <a:t>8</a:t>
            </a:r>
            <a:r>
              <a:rPr sz="650" u="sng" spc="-35" dirty="0">
                <a:solidFill>
                  <a:srgbClr val="231F20"/>
                </a:solidFill>
                <a:uFill>
                  <a:solidFill>
                    <a:srgbClr val="849FC2"/>
                  </a:solidFill>
                </a:uFill>
                <a:latin typeface="Arial"/>
                <a:cs typeface="Arial"/>
              </a:rPr>
              <a:t>	</a:t>
            </a:r>
            <a:r>
              <a:rPr lang="ru-RU" sz="650" u="sng" spc="-35" dirty="0" smtClean="0">
                <a:solidFill>
                  <a:srgbClr val="231F20"/>
                </a:solidFill>
                <a:uFill>
                  <a:solidFill>
                    <a:srgbClr val="849FC2"/>
                  </a:solidFill>
                </a:uFill>
                <a:latin typeface="Arial"/>
                <a:cs typeface="Arial"/>
              </a:rPr>
              <a:t>27</a:t>
            </a:r>
            <a:r>
              <a:rPr sz="650" u="sng" spc="-35" dirty="0" smtClean="0">
                <a:solidFill>
                  <a:srgbClr val="231F20"/>
                </a:solidFill>
                <a:uFill>
                  <a:solidFill>
                    <a:srgbClr val="849FC2"/>
                  </a:solidFill>
                </a:uFill>
                <a:latin typeface="Arial"/>
                <a:cs typeface="Arial"/>
              </a:rPr>
              <a:t>.</a:t>
            </a:r>
            <a:r>
              <a:rPr lang="ru-RU" sz="650" u="sng" spc="-35" dirty="0" smtClean="0">
                <a:solidFill>
                  <a:srgbClr val="231F20"/>
                </a:solidFill>
                <a:uFill>
                  <a:solidFill>
                    <a:srgbClr val="849FC2"/>
                  </a:solidFill>
                </a:uFill>
                <a:latin typeface="Arial"/>
                <a:cs typeface="Arial"/>
              </a:rPr>
              <a:t>06</a:t>
            </a:r>
            <a:r>
              <a:rPr sz="650" u="sng" spc="-35" dirty="0" smtClean="0">
                <a:solidFill>
                  <a:srgbClr val="231F20"/>
                </a:solidFill>
                <a:uFill>
                  <a:solidFill>
                    <a:srgbClr val="849FC2"/>
                  </a:solidFill>
                </a:uFill>
                <a:latin typeface="Arial"/>
                <a:cs typeface="Arial"/>
              </a:rPr>
              <a:t>.201</a:t>
            </a:r>
            <a:r>
              <a:rPr lang="ru-RU" sz="650" u="sng" spc="-35" dirty="0" smtClean="0">
                <a:solidFill>
                  <a:srgbClr val="231F20"/>
                </a:solidFill>
                <a:uFill>
                  <a:solidFill>
                    <a:srgbClr val="849FC2"/>
                  </a:solidFill>
                </a:uFill>
                <a:latin typeface="Arial"/>
                <a:cs typeface="Arial"/>
              </a:rPr>
              <a:t>8</a:t>
            </a:r>
            <a:r>
              <a:rPr sz="650" u="sng" spc="-35" dirty="0">
                <a:solidFill>
                  <a:srgbClr val="231F20"/>
                </a:solidFill>
                <a:uFill>
                  <a:solidFill>
                    <a:srgbClr val="849FC2"/>
                  </a:solidFill>
                </a:uFill>
                <a:latin typeface="Arial"/>
                <a:cs typeface="Arial"/>
              </a:rPr>
              <a:t>	</a:t>
            </a:r>
            <a:endParaRPr sz="650" dirty="0">
              <a:latin typeface="Arial"/>
              <a:cs typeface="Arial"/>
            </a:endParaRPr>
          </a:p>
        </p:txBody>
      </p:sp>
      <p:sp>
        <p:nvSpPr>
          <p:cNvPr id="151" name="object 151"/>
          <p:cNvSpPr txBox="1"/>
          <p:nvPr/>
        </p:nvSpPr>
        <p:spPr>
          <a:xfrm>
            <a:off x="3636716" y="8861326"/>
            <a:ext cx="90805" cy="126364"/>
          </a:xfrm>
          <a:prstGeom prst="rect">
            <a:avLst/>
          </a:prstGeom>
        </p:spPr>
        <p:txBody>
          <a:bodyPr vert="horz" wrap="square" lIns="0" tIns="13970" rIns="0" bIns="0" rtlCol="0">
            <a:spAutoFit/>
          </a:bodyPr>
          <a:lstStyle/>
          <a:p>
            <a:pPr marL="12700">
              <a:lnSpc>
                <a:spcPct val="100000"/>
              </a:lnSpc>
              <a:spcBef>
                <a:spcPts val="110"/>
              </a:spcBef>
            </a:pPr>
            <a:r>
              <a:rPr sz="650" spc="-70" dirty="0">
                <a:solidFill>
                  <a:srgbClr val="231F20"/>
                </a:solidFill>
                <a:latin typeface="Arial"/>
                <a:cs typeface="Arial"/>
              </a:rPr>
              <a:t>%</a:t>
            </a:r>
            <a:endParaRPr sz="650" dirty="0">
              <a:latin typeface="Arial"/>
              <a:cs typeface="Arial"/>
            </a:endParaRPr>
          </a:p>
        </p:txBody>
      </p:sp>
      <p:sp>
        <p:nvSpPr>
          <p:cNvPr id="152" name="object 152"/>
          <p:cNvSpPr/>
          <p:nvPr/>
        </p:nvSpPr>
        <p:spPr>
          <a:xfrm>
            <a:off x="3564983" y="8876352"/>
            <a:ext cx="82473" cy="82473"/>
          </a:xfrm>
          <a:prstGeom prst="rect">
            <a:avLst/>
          </a:prstGeom>
          <a:blipFill>
            <a:blip r:embed="rId9" cstate="print"/>
            <a:stretch>
              <a:fillRect/>
            </a:stretch>
          </a:blipFill>
        </p:spPr>
        <p:txBody>
          <a:bodyPr wrap="square" lIns="0" tIns="0" rIns="0" bIns="0" rtlCol="0"/>
          <a:lstStyle/>
          <a:p>
            <a:endParaRPr/>
          </a:p>
        </p:txBody>
      </p:sp>
      <p:sp>
        <p:nvSpPr>
          <p:cNvPr id="153" name="object 153"/>
          <p:cNvSpPr/>
          <p:nvPr/>
        </p:nvSpPr>
        <p:spPr>
          <a:xfrm>
            <a:off x="4949092" y="9325239"/>
            <a:ext cx="701611" cy="370471"/>
          </a:xfrm>
          <a:prstGeom prst="rect">
            <a:avLst/>
          </a:prstGeom>
          <a:blipFill>
            <a:blip r:embed="rId10" cstate="print"/>
            <a:stretch>
              <a:fillRect/>
            </a:stretch>
          </a:blipFill>
        </p:spPr>
        <p:txBody>
          <a:bodyPr wrap="square" lIns="0" tIns="0" rIns="0" bIns="0" rtlCol="0"/>
          <a:lstStyle/>
          <a:p>
            <a:endParaRPr/>
          </a:p>
        </p:txBody>
      </p:sp>
      <p:sp>
        <p:nvSpPr>
          <p:cNvPr id="154" name="object 154"/>
          <p:cNvSpPr/>
          <p:nvPr/>
        </p:nvSpPr>
        <p:spPr>
          <a:xfrm>
            <a:off x="4482293" y="9325239"/>
            <a:ext cx="369201" cy="369201"/>
          </a:xfrm>
          <a:prstGeom prst="rect">
            <a:avLst/>
          </a:prstGeom>
          <a:blipFill>
            <a:blip r:embed="rId11" cstate="print"/>
            <a:stretch>
              <a:fillRect/>
            </a:stretch>
          </a:blipFill>
        </p:spPr>
        <p:txBody>
          <a:bodyPr wrap="square" lIns="0" tIns="0" rIns="0" bIns="0" rtlCol="0"/>
          <a:lstStyle/>
          <a:p>
            <a:endParaRPr/>
          </a:p>
        </p:txBody>
      </p:sp>
      <p:sp>
        <p:nvSpPr>
          <p:cNvPr id="155" name="object 155"/>
          <p:cNvSpPr/>
          <p:nvPr/>
        </p:nvSpPr>
        <p:spPr>
          <a:xfrm>
            <a:off x="4026365" y="9325240"/>
            <a:ext cx="369201" cy="369201"/>
          </a:xfrm>
          <a:prstGeom prst="rect">
            <a:avLst/>
          </a:prstGeom>
          <a:blipFill>
            <a:blip r:embed="rId11" cstate="print"/>
            <a:stretch>
              <a:fillRect/>
            </a:stretch>
          </a:blipFill>
        </p:spPr>
        <p:txBody>
          <a:bodyPr wrap="square" lIns="0" tIns="0" rIns="0" bIns="0" rtlCol="0"/>
          <a:lstStyle/>
          <a:p>
            <a:endParaRPr/>
          </a:p>
        </p:txBody>
      </p:sp>
      <p:sp>
        <p:nvSpPr>
          <p:cNvPr id="156" name="object 156"/>
          <p:cNvSpPr/>
          <p:nvPr/>
        </p:nvSpPr>
        <p:spPr>
          <a:xfrm>
            <a:off x="3543349" y="9314680"/>
            <a:ext cx="369201" cy="369201"/>
          </a:xfrm>
          <a:prstGeom prst="rect">
            <a:avLst/>
          </a:prstGeom>
          <a:blipFill>
            <a:blip r:embed="rId11" cstate="print"/>
            <a:stretch>
              <a:fillRect/>
            </a:stretch>
          </a:blipFill>
        </p:spPr>
        <p:txBody>
          <a:bodyPr wrap="square" lIns="0" tIns="0" rIns="0" bIns="0" rtlCol="0"/>
          <a:lstStyle/>
          <a:p>
            <a:endParaRPr/>
          </a:p>
        </p:txBody>
      </p:sp>
      <p:pic>
        <p:nvPicPr>
          <p:cNvPr id="157" name="Picture 13" descr="Безимени-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706350" y="134297"/>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0"/>
          <p:cNvSpPr txBox="1"/>
          <p:nvPr/>
        </p:nvSpPr>
        <p:spPr>
          <a:xfrm>
            <a:off x="3650372" y="6202309"/>
            <a:ext cx="3682547" cy="646331"/>
          </a:xfrm>
          <a:prstGeom prst="rect">
            <a:avLst/>
          </a:prstGeom>
          <a:noFill/>
        </p:spPr>
        <p:txBody>
          <a:bodyPr wrap="none" rtlCol="0">
            <a:spAutoFit/>
          </a:bodyPr>
          <a:lstStyle/>
          <a:p>
            <a:r>
              <a:rPr lang="ru-RU" b="1" dirty="0" smtClean="0"/>
              <a:t>КРЕДИТОРСКАЯ ЗАДОЛЖЕННОСТЬ </a:t>
            </a:r>
          </a:p>
          <a:p>
            <a:r>
              <a:rPr lang="ru-RU" b="1" dirty="0" smtClean="0"/>
              <a:t>НА 01.01.2017 И 01.01.2018 ГОДЫ</a:t>
            </a:r>
            <a:endParaRPr lang="ru-RU" b="1" dirty="0"/>
          </a:p>
        </p:txBody>
      </p:sp>
      <p:sp>
        <p:nvSpPr>
          <p:cNvPr id="82" name="TextBox 81"/>
          <p:cNvSpPr txBox="1"/>
          <p:nvPr/>
        </p:nvSpPr>
        <p:spPr>
          <a:xfrm>
            <a:off x="3985996" y="4733890"/>
            <a:ext cx="503664" cy="307777"/>
          </a:xfrm>
          <a:prstGeom prst="rect">
            <a:avLst/>
          </a:prstGeom>
          <a:noFill/>
        </p:spPr>
        <p:txBody>
          <a:bodyPr wrap="none" rtlCol="0">
            <a:spAutoFit/>
          </a:bodyPr>
          <a:lstStyle/>
          <a:p>
            <a:r>
              <a:rPr lang="ru-RU" sz="1400" dirty="0" smtClean="0"/>
              <a:t>27,6</a:t>
            </a:r>
            <a:endParaRPr lang="ru-RU"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900" y="-1615434"/>
            <a:ext cx="7543330" cy="6590572"/>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13</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838414" y="230576"/>
            <a:ext cx="3960495" cy="151323"/>
          </a:xfrm>
          <a:prstGeom prst="rect">
            <a:avLst/>
          </a:prstGeom>
        </p:spPr>
        <p:txBody>
          <a:bodyPr vert="horz" wrap="square" lIns="0" tIns="12700" rIns="0" bIns="0" rtlCol="0">
            <a:spAutoFit/>
          </a:bodyPr>
          <a:lstStyle/>
          <a:p>
            <a:pPr marL="12700">
              <a:spcBef>
                <a:spcPts val="100"/>
              </a:spcBef>
            </a:pPr>
            <a:r>
              <a:rPr lang="ru-RU" sz="900" b="1" dirty="0">
                <a:solidFill>
                  <a:schemeClr val="bg1"/>
                </a:solidFill>
                <a:cs typeface="Times New Roman" panose="02020603050405020304" pitchFamily="18" charset="0"/>
              </a:rPr>
              <a:t>ПРОЕКТ БЮДЖЕТА НА 2019 И НА ПЛАНОВЫЙ ПЕРИОД 2020 и 2021 ГОДОВ</a:t>
            </a:r>
            <a:r>
              <a:rPr lang="ru-RU" sz="900" spc="95" dirty="0">
                <a:solidFill>
                  <a:srgbClr val="FFFFFF"/>
                </a:solidFill>
                <a:latin typeface="Bookman Old Style"/>
                <a:cs typeface="Bookman Old Style"/>
              </a:rPr>
              <a:t>.</a:t>
            </a:r>
            <a:endParaRPr lang="ru-RU" sz="900" dirty="0">
              <a:latin typeface="Bookman Old Style"/>
              <a:cs typeface="Bookman Old Style"/>
            </a:endParaRPr>
          </a:p>
        </p:txBody>
      </p:sp>
      <p:sp>
        <p:nvSpPr>
          <p:cNvPr id="12" name="object 12"/>
          <p:cNvSpPr txBox="1"/>
          <p:nvPr/>
        </p:nvSpPr>
        <p:spPr>
          <a:xfrm>
            <a:off x="5221912" y="230576"/>
            <a:ext cx="1905572"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5" cstate="print"/>
            <a:stretch>
              <a:fillRect/>
            </a:stretch>
          </a:blipFill>
        </p:spPr>
        <p:txBody>
          <a:bodyPr wrap="square" lIns="0" tIns="0" rIns="0" bIns="0" rtlCol="0"/>
          <a:lstStyle/>
          <a:p>
            <a:endParaRPr/>
          </a:p>
        </p:txBody>
      </p:sp>
      <p:sp>
        <p:nvSpPr>
          <p:cNvPr id="70" name="object 70"/>
          <p:cNvSpPr/>
          <p:nvPr/>
        </p:nvSpPr>
        <p:spPr>
          <a:xfrm>
            <a:off x="4988217" y="303149"/>
            <a:ext cx="52742" cy="36118"/>
          </a:xfrm>
          <a:prstGeom prst="rect">
            <a:avLst/>
          </a:prstGeom>
          <a:blipFill>
            <a:blip r:embed="rId6"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7" cstate="print"/>
            <a:stretch>
              <a:fillRect/>
            </a:stretch>
          </a:blipFill>
        </p:spPr>
        <p:txBody>
          <a:bodyPr wrap="square" lIns="0" tIns="0" rIns="0" bIns="0" rtlCol="0"/>
          <a:lstStyle/>
          <a:p>
            <a:endParaRPr/>
          </a:p>
        </p:txBody>
      </p:sp>
      <p:sp>
        <p:nvSpPr>
          <p:cNvPr id="78" name="object 78"/>
          <p:cNvSpPr/>
          <p:nvPr/>
        </p:nvSpPr>
        <p:spPr>
          <a:xfrm>
            <a:off x="900798" y="958126"/>
            <a:ext cx="5934710" cy="0"/>
          </a:xfrm>
          <a:custGeom>
            <a:avLst/>
            <a:gdLst/>
            <a:ahLst/>
            <a:cxnLst/>
            <a:rect l="l" t="t" r="r" b="b"/>
            <a:pathLst>
              <a:path w="5934709">
                <a:moveTo>
                  <a:pt x="0" y="0"/>
                </a:moveTo>
                <a:lnTo>
                  <a:pt x="5934595" y="0"/>
                </a:lnTo>
              </a:path>
            </a:pathLst>
          </a:custGeom>
          <a:ln w="12598">
            <a:solidFill>
              <a:srgbClr val="FFFFFF"/>
            </a:solidFill>
          </a:ln>
        </p:spPr>
        <p:txBody>
          <a:bodyPr wrap="square" lIns="0" tIns="0" rIns="0" bIns="0" rtlCol="0"/>
          <a:lstStyle/>
          <a:p>
            <a:endParaRPr/>
          </a:p>
        </p:txBody>
      </p:sp>
      <p:sp>
        <p:nvSpPr>
          <p:cNvPr id="79" name="object 79"/>
          <p:cNvSpPr txBox="1"/>
          <p:nvPr/>
        </p:nvSpPr>
        <p:spPr>
          <a:xfrm>
            <a:off x="888094" y="549804"/>
            <a:ext cx="5805170" cy="918200"/>
          </a:xfrm>
          <a:prstGeom prst="rect">
            <a:avLst/>
          </a:prstGeom>
        </p:spPr>
        <p:txBody>
          <a:bodyPr vert="horz" wrap="square" lIns="0" tIns="134620" rIns="0" bIns="0" rtlCol="0">
            <a:spAutoFit/>
          </a:bodyPr>
          <a:lstStyle/>
          <a:p>
            <a:pPr marL="12700">
              <a:lnSpc>
                <a:spcPct val="100000"/>
              </a:lnSpc>
              <a:spcBef>
                <a:spcPts val="1060"/>
              </a:spcBef>
            </a:pPr>
            <a:r>
              <a:rPr lang="ru-RU" sz="2000" b="1" spc="70" dirty="0" smtClean="0">
                <a:solidFill>
                  <a:srgbClr val="FFFFFF"/>
                </a:solidFill>
                <a:cs typeface="Arial"/>
              </a:rPr>
              <a:t>Бюджетная сфера. Заработная плата</a:t>
            </a:r>
            <a:endParaRPr sz="2000" b="1" dirty="0">
              <a:cs typeface="Arial"/>
            </a:endParaRPr>
          </a:p>
          <a:p>
            <a:pPr marL="12700">
              <a:lnSpc>
                <a:spcPct val="100000"/>
              </a:lnSpc>
              <a:spcBef>
                <a:spcPts val="1320"/>
              </a:spcBef>
            </a:pPr>
            <a:endParaRPr sz="2000" b="1" dirty="0">
              <a:cs typeface="Arial"/>
            </a:endParaRPr>
          </a:p>
        </p:txBody>
      </p:sp>
      <p:sp>
        <p:nvSpPr>
          <p:cNvPr id="125" name="object 125"/>
          <p:cNvSpPr txBox="1"/>
          <p:nvPr/>
        </p:nvSpPr>
        <p:spPr>
          <a:xfrm>
            <a:off x="834047" y="1216921"/>
            <a:ext cx="6121540" cy="1212511"/>
          </a:xfrm>
          <a:prstGeom prst="rect">
            <a:avLst/>
          </a:prstGeom>
        </p:spPr>
        <p:txBody>
          <a:bodyPr vert="horz" wrap="square" lIns="0" tIns="12065" rIns="0" bIns="0" rtlCol="0">
            <a:spAutoFit/>
          </a:bodyPr>
          <a:lstStyle/>
          <a:p>
            <a:pPr marL="12700">
              <a:lnSpc>
                <a:spcPts val="2880"/>
              </a:lnSpc>
              <a:spcBef>
                <a:spcPts val="95"/>
              </a:spcBef>
            </a:pPr>
            <a:r>
              <a:rPr lang="ru-RU" sz="3200" spc="15" dirty="0" smtClean="0">
                <a:solidFill>
                  <a:srgbClr val="A54686"/>
                </a:solidFill>
                <a:cs typeface="Arial"/>
              </a:rPr>
              <a:t>Достижение показателей «майских» Указов Президента РФ</a:t>
            </a:r>
            <a:endParaRPr sz="3200" dirty="0">
              <a:cs typeface="Arial"/>
            </a:endParaRPr>
          </a:p>
          <a:p>
            <a:pPr marL="925830" marR="5080">
              <a:lnSpc>
                <a:spcPct val="100000"/>
              </a:lnSpc>
              <a:spcBef>
                <a:spcPts val="235"/>
              </a:spcBef>
            </a:pPr>
            <a:r>
              <a:rPr lang="ru-RU" sz="1400" spc="-100" dirty="0" smtClean="0">
                <a:solidFill>
                  <a:srgbClr val="A54686"/>
                </a:solidFill>
                <a:cs typeface="Arial"/>
              </a:rPr>
              <a:t>Указ от 07.05.2017 №597 «О мероприятиях по реализации государственной социальной политики»</a:t>
            </a:r>
            <a:endParaRPr sz="1400" dirty="0">
              <a:cs typeface="Arial"/>
            </a:endParaRPr>
          </a:p>
        </p:txBody>
      </p:sp>
      <p:sp>
        <p:nvSpPr>
          <p:cNvPr id="126" name="object 126"/>
          <p:cNvSpPr/>
          <p:nvPr/>
        </p:nvSpPr>
        <p:spPr>
          <a:xfrm>
            <a:off x="0" y="9968052"/>
            <a:ext cx="7555230" cy="725170"/>
          </a:xfrm>
          <a:custGeom>
            <a:avLst/>
            <a:gdLst/>
            <a:ahLst/>
            <a:cxnLst/>
            <a:rect l="l" t="t" r="r" b="b"/>
            <a:pathLst>
              <a:path w="7555230" h="725170">
                <a:moveTo>
                  <a:pt x="0" y="725157"/>
                </a:moveTo>
                <a:lnTo>
                  <a:pt x="7554620" y="725157"/>
                </a:lnTo>
                <a:lnTo>
                  <a:pt x="7554620" y="0"/>
                </a:lnTo>
                <a:lnTo>
                  <a:pt x="0" y="0"/>
                </a:lnTo>
                <a:lnTo>
                  <a:pt x="0" y="725157"/>
                </a:lnTo>
                <a:close/>
              </a:path>
            </a:pathLst>
          </a:custGeom>
          <a:solidFill>
            <a:srgbClr val="FFFFFF"/>
          </a:solidFill>
        </p:spPr>
        <p:txBody>
          <a:bodyPr wrap="square" lIns="0" tIns="0" rIns="0" bIns="0" rtlCol="0"/>
          <a:lstStyle/>
          <a:p>
            <a:endParaRPr/>
          </a:p>
        </p:txBody>
      </p:sp>
      <p:sp>
        <p:nvSpPr>
          <p:cNvPr id="127" name="object 127"/>
          <p:cNvSpPr/>
          <p:nvPr/>
        </p:nvSpPr>
        <p:spPr>
          <a:xfrm>
            <a:off x="6439551" y="10396258"/>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28" name="object 128"/>
          <p:cNvSpPr/>
          <p:nvPr/>
        </p:nvSpPr>
        <p:spPr>
          <a:xfrm>
            <a:off x="6439551" y="10396258"/>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29" name="object 129"/>
          <p:cNvSpPr/>
          <p:nvPr/>
        </p:nvSpPr>
        <p:spPr>
          <a:xfrm>
            <a:off x="6324098" y="10290250"/>
            <a:ext cx="1044575" cy="389890"/>
          </a:xfrm>
          <a:custGeom>
            <a:avLst/>
            <a:gdLst/>
            <a:ahLst/>
            <a:cxnLst/>
            <a:rect l="l" t="t" r="r" b="b"/>
            <a:pathLst>
              <a:path w="1044575" h="389890">
                <a:moveTo>
                  <a:pt x="0" y="389559"/>
                </a:moveTo>
                <a:lnTo>
                  <a:pt x="27994" y="313643"/>
                </a:lnTo>
                <a:lnTo>
                  <a:pt x="49607" y="272579"/>
                </a:lnTo>
                <a:lnTo>
                  <a:pt x="75151" y="233143"/>
                </a:lnTo>
                <a:lnTo>
                  <a:pt x="104625" y="195335"/>
                </a:lnTo>
                <a:lnTo>
                  <a:pt x="138029" y="159156"/>
                </a:lnTo>
                <a:lnTo>
                  <a:pt x="174209" y="125755"/>
                </a:lnTo>
                <a:lnTo>
                  <a:pt x="212017" y="96283"/>
                </a:lnTo>
                <a:lnTo>
                  <a:pt x="251453" y="70739"/>
                </a:lnTo>
                <a:lnTo>
                  <a:pt x="292517" y="49125"/>
                </a:lnTo>
                <a:lnTo>
                  <a:pt x="335209" y="31441"/>
                </a:lnTo>
                <a:lnTo>
                  <a:pt x="379529" y="17685"/>
                </a:lnTo>
                <a:lnTo>
                  <a:pt x="425477" y="7860"/>
                </a:lnTo>
                <a:lnTo>
                  <a:pt x="473052" y="1965"/>
                </a:lnTo>
                <a:lnTo>
                  <a:pt x="522255" y="0"/>
                </a:lnTo>
                <a:lnTo>
                  <a:pt x="571454" y="1965"/>
                </a:lnTo>
                <a:lnTo>
                  <a:pt x="619027" y="7860"/>
                </a:lnTo>
                <a:lnTo>
                  <a:pt x="664973" y="17685"/>
                </a:lnTo>
                <a:lnTo>
                  <a:pt x="709292" y="31441"/>
                </a:lnTo>
                <a:lnTo>
                  <a:pt x="751984" y="49125"/>
                </a:lnTo>
                <a:lnTo>
                  <a:pt x="793049" y="70739"/>
                </a:lnTo>
                <a:lnTo>
                  <a:pt x="832487" y="96283"/>
                </a:lnTo>
                <a:lnTo>
                  <a:pt x="870298" y="125755"/>
                </a:lnTo>
                <a:lnTo>
                  <a:pt x="906481" y="159156"/>
                </a:lnTo>
                <a:lnTo>
                  <a:pt x="939881" y="195335"/>
                </a:lnTo>
                <a:lnTo>
                  <a:pt x="969353" y="233143"/>
                </a:lnTo>
                <a:lnTo>
                  <a:pt x="994894" y="272579"/>
                </a:lnTo>
                <a:lnTo>
                  <a:pt x="1016506" y="313643"/>
                </a:lnTo>
                <a:lnTo>
                  <a:pt x="1034189" y="356335"/>
                </a:lnTo>
                <a:lnTo>
                  <a:pt x="1044499" y="389559"/>
                </a:lnTo>
              </a:path>
            </a:pathLst>
          </a:custGeom>
          <a:ln w="12598">
            <a:solidFill>
              <a:srgbClr val="A54686"/>
            </a:solidFill>
          </a:ln>
        </p:spPr>
        <p:txBody>
          <a:bodyPr wrap="square" lIns="0" tIns="0" rIns="0" bIns="0" rtlCol="0"/>
          <a:lstStyle/>
          <a:p>
            <a:endParaRPr/>
          </a:p>
        </p:txBody>
      </p:sp>
      <p:sp>
        <p:nvSpPr>
          <p:cNvPr id="130" name="object 130"/>
          <p:cNvSpPr txBox="1"/>
          <p:nvPr/>
        </p:nvSpPr>
        <p:spPr>
          <a:xfrm>
            <a:off x="6769772" y="104616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12</a:t>
            </a:r>
            <a:endParaRPr sz="1000" dirty="0">
              <a:latin typeface="Arial"/>
              <a:cs typeface="Arial"/>
            </a:endParaRPr>
          </a:p>
        </p:txBody>
      </p:sp>
      <p:sp>
        <p:nvSpPr>
          <p:cNvPr id="133" name="object 133"/>
          <p:cNvSpPr txBox="1"/>
          <p:nvPr/>
        </p:nvSpPr>
        <p:spPr>
          <a:xfrm>
            <a:off x="1453438" y="2595116"/>
            <a:ext cx="595049" cy="181460"/>
          </a:xfrm>
          <a:prstGeom prst="rect">
            <a:avLst/>
          </a:prstGeom>
        </p:spPr>
        <p:txBody>
          <a:bodyPr vert="horz" wrap="square" lIns="0" tIns="12065" rIns="0" bIns="0" rtlCol="0">
            <a:spAutoFit/>
          </a:bodyPr>
          <a:lstStyle/>
          <a:p>
            <a:pPr marL="12700">
              <a:lnSpc>
                <a:spcPct val="100000"/>
              </a:lnSpc>
              <a:spcBef>
                <a:spcPts val="95"/>
              </a:spcBef>
            </a:pPr>
            <a:r>
              <a:rPr lang="ru-RU" sz="1100" spc="-55" dirty="0" smtClean="0">
                <a:solidFill>
                  <a:srgbClr val="231F20"/>
                </a:solidFill>
                <a:latin typeface="Arial"/>
                <a:cs typeface="Arial"/>
              </a:rPr>
              <a:t>Учителя</a:t>
            </a:r>
            <a:endParaRPr sz="1100" dirty="0">
              <a:latin typeface="Arial"/>
              <a:cs typeface="Arial"/>
            </a:endParaRPr>
          </a:p>
        </p:txBody>
      </p:sp>
      <p:sp>
        <p:nvSpPr>
          <p:cNvPr id="134" name="object 134"/>
          <p:cNvSpPr/>
          <p:nvPr/>
        </p:nvSpPr>
        <p:spPr>
          <a:xfrm>
            <a:off x="1351074" y="2831363"/>
            <a:ext cx="766317" cy="1921497"/>
          </a:xfrm>
          <a:prstGeom prst="rect">
            <a:avLst/>
          </a:prstGeom>
          <a:blipFill>
            <a:blip r:embed="rId8" cstate="print"/>
            <a:stretch>
              <a:fillRect/>
            </a:stretch>
          </a:blipFill>
        </p:spPr>
        <p:txBody>
          <a:bodyPr wrap="square" lIns="0" tIns="0" rIns="0" bIns="0" rtlCol="0"/>
          <a:lstStyle/>
          <a:p>
            <a:endParaRPr/>
          </a:p>
        </p:txBody>
      </p:sp>
      <p:sp>
        <p:nvSpPr>
          <p:cNvPr id="135" name="object 135"/>
          <p:cNvSpPr txBox="1"/>
          <p:nvPr/>
        </p:nvSpPr>
        <p:spPr>
          <a:xfrm>
            <a:off x="642480" y="3571526"/>
            <a:ext cx="710078" cy="212238"/>
          </a:xfrm>
          <a:prstGeom prst="rect">
            <a:avLst/>
          </a:prstGeom>
        </p:spPr>
        <p:txBody>
          <a:bodyPr vert="horz" wrap="square" lIns="0" tIns="12065" rIns="0" bIns="0" rtlCol="0">
            <a:spAutoFit/>
          </a:bodyPr>
          <a:lstStyle/>
          <a:p>
            <a:pPr marL="12700">
              <a:lnSpc>
                <a:spcPct val="100000"/>
              </a:lnSpc>
              <a:spcBef>
                <a:spcPts val="95"/>
              </a:spcBef>
            </a:pPr>
            <a:r>
              <a:rPr lang="ru-RU" sz="1300" spc="60" dirty="0" smtClean="0">
                <a:solidFill>
                  <a:srgbClr val="00669B"/>
                </a:solidFill>
                <a:latin typeface="Calibri"/>
                <a:cs typeface="Calibri"/>
              </a:rPr>
              <a:t>22803,89</a:t>
            </a:r>
            <a:endParaRPr sz="1300" dirty="0">
              <a:latin typeface="Calibri"/>
              <a:cs typeface="Calibri"/>
            </a:endParaRPr>
          </a:p>
        </p:txBody>
      </p:sp>
      <p:sp>
        <p:nvSpPr>
          <p:cNvPr id="136" name="object 136"/>
          <p:cNvSpPr txBox="1"/>
          <p:nvPr/>
        </p:nvSpPr>
        <p:spPr>
          <a:xfrm>
            <a:off x="2234716" y="3559356"/>
            <a:ext cx="914031" cy="212238"/>
          </a:xfrm>
          <a:prstGeom prst="rect">
            <a:avLst/>
          </a:prstGeom>
        </p:spPr>
        <p:txBody>
          <a:bodyPr vert="horz" wrap="square" lIns="0" tIns="12065" rIns="0" bIns="0" rtlCol="0">
            <a:spAutoFit/>
          </a:bodyPr>
          <a:lstStyle/>
          <a:p>
            <a:pPr marL="12700">
              <a:lnSpc>
                <a:spcPct val="100000"/>
              </a:lnSpc>
              <a:spcBef>
                <a:spcPts val="95"/>
              </a:spcBef>
            </a:pPr>
            <a:r>
              <a:rPr lang="ru-RU" sz="1300" spc="140" dirty="0" smtClean="0">
                <a:solidFill>
                  <a:srgbClr val="A54686"/>
                </a:solidFill>
                <a:latin typeface="Calibri"/>
                <a:cs typeface="Calibri"/>
              </a:rPr>
              <a:t>23279,65</a:t>
            </a:r>
            <a:endParaRPr sz="1300" dirty="0">
              <a:latin typeface="Calibri"/>
              <a:cs typeface="Calibri"/>
            </a:endParaRPr>
          </a:p>
        </p:txBody>
      </p:sp>
      <p:sp>
        <p:nvSpPr>
          <p:cNvPr id="137" name="object 137"/>
          <p:cNvSpPr txBox="1"/>
          <p:nvPr/>
        </p:nvSpPr>
        <p:spPr>
          <a:xfrm>
            <a:off x="2388008" y="2934715"/>
            <a:ext cx="593351" cy="196849"/>
          </a:xfrm>
          <a:prstGeom prst="rect">
            <a:avLst/>
          </a:prstGeom>
        </p:spPr>
        <p:txBody>
          <a:bodyPr vert="horz" wrap="square" lIns="0" tIns="12065" rIns="0" bIns="0" rtlCol="0">
            <a:spAutoFit/>
          </a:bodyPr>
          <a:lstStyle/>
          <a:p>
            <a:pPr marL="12700">
              <a:lnSpc>
                <a:spcPct val="100000"/>
              </a:lnSpc>
              <a:spcBef>
                <a:spcPts val="95"/>
              </a:spcBef>
            </a:pPr>
            <a:r>
              <a:rPr sz="1200" spc="50" dirty="0" smtClean="0">
                <a:solidFill>
                  <a:srgbClr val="A54686"/>
                </a:solidFill>
                <a:latin typeface="Calibri"/>
                <a:cs typeface="Calibri"/>
              </a:rPr>
              <a:t>+</a:t>
            </a:r>
            <a:r>
              <a:rPr lang="ru-RU" sz="1200" spc="85" dirty="0" smtClean="0">
                <a:solidFill>
                  <a:srgbClr val="A54686"/>
                </a:solidFill>
                <a:latin typeface="Calibri"/>
                <a:cs typeface="Calibri"/>
              </a:rPr>
              <a:t>2,09</a:t>
            </a:r>
            <a:r>
              <a:rPr sz="1200" spc="114" dirty="0" smtClean="0">
                <a:solidFill>
                  <a:srgbClr val="A54686"/>
                </a:solidFill>
                <a:latin typeface="Calibri"/>
                <a:cs typeface="Calibri"/>
              </a:rPr>
              <a:t>%</a:t>
            </a:r>
            <a:endParaRPr sz="1200" dirty="0">
              <a:latin typeface="Calibri"/>
              <a:cs typeface="Calibri"/>
            </a:endParaRPr>
          </a:p>
        </p:txBody>
      </p:sp>
      <p:sp>
        <p:nvSpPr>
          <p:cNvPr id="138" name="object 138"/>
          <p:cNvSpPr/>
          <p:nvPr/>
        </p:nvSpPr>
        <p:spPr>
          <a:xfrm>
            <a:off x="2337843" y="3176651"/>
            <a:ext cx="488950" cy="327025"/>
          </a:xfrm>
          <a:custGeom>
            <a:avLst/>
            <a:gdLst/>
            <a:ahLst/>
            <a:cxnLst/>
            <a:rect l="l" t="t" r="r" b="b"/>
            <a:pathLst>
              <a:path w="488950" h="327025">
                <a:moveTo>
                  <a:pt x="244246" y="0"/>
                </a:moveTo>
                <a:lnTo>
                  <a:pt x="0" y="326859"/>
                </a:lnTo>
                <a:lnTo>
                  <a:pt x="488480" y="326859"/>
                </a:lnTo>
                <a:lnTo>
                  <a:pt x="244246" y="0"/>
                </a:lnTo>
                <a:close/>
              </a:path>
            </a:pathLst>
          </a:custGeom>
          <a:solidFill>
            <a:srgbClr val="A54686"/>
          </a:solidFill>
        </p:spPr>
        <p:txBody>
          <a:bodyPr wrap="square" lIns="0" tIns="0" rIns="0" bIns="0" rtlCol="0"/>
          <a:lstStyle/>
          <a:p>
            <a:endParaRPr/>
          </a:p>
        </p:txBody>
      </p:sp>
      <p:sp>
        <p:nvSpPr>
          <p:cNvPr id="139" name="object 139"/>
          <p:cNvSpPr txBox="1"/>
          <p:nvPr/>
        </p:nvSpPr>
        <p:spPr>
          <a:xfrm>
            <a:off x="2259373" y="5194093"/>
            <a:ext cx="721987" cy="212238"/>
          </a:xfrm>
          <a:prstGeom prst="rect">
            <a:avLst/>
          </a:prstGeom>
        </p:spPr>
        <p:txBody>
          <a:bodyPr vert="horz" wrap="square" lIns="0" tIns="12065" rIns="0" bIns="0" rtlCol="0">
            <a:spAutoFit/>
          </a:bodyPr>
          <a:lstStyle/>
          <a:p>
            <a:pPr marL="12700">
              <a:lnSpc>
                <a:spcPct val="100000"/>
              </a:lnSpc>
              <a:spcBef>
                <a:spcPts val="95"/>
              </a:spcBef>
            </a:pPr>
            <a:r>
              <a:rPr lang="ru-RU" sz="1300" spc="55" dirty="0" smtClean="0">
                <a:solidFill>
                  <a:srgbClr val="00669B"/>
                </a:solidFill>
                <a:latin typeface="Calibri"/>
                <a:cs typeface="Calibri"/>
              </a:rPr>
              <a:t>23247,47</a:t>
            </a:r>
            <a:endParaRPr sz="1300" dirty="0">
              <a:latin typeface="Calibri"/>
              <a:cs typeface="Calibri"/>
            </a:endParaRPr>
          </a:p>
        </p:txBody>
      </p:sp>
      <p:sp>
        <p:nvSpPr>
          <p:cNvPr id="142" name="object 142"/>
          <p:cNvSpPr txBox="1"/>
          <p:nvPr/>
        </p:nvSpPr>
        <p:spPr>
          <a:xfrm>
            <a:off x="2814561" y="3730602"/>
            <a:ext cx="1513889" cy="1074012"/>
          </a:xfrm>
          <a:prstGeom prst="rect">
            <a:avLst/>
          </a:prstGeom>
        </p:spPr>
        <p:txBody>
          <a:bodyPr vert="horz" wrap="square" lIns="0" tIns="29845" rIns="0" bIns="0" rtlCol="0">
            <a:spAutoFit/>
          </a:bodyPr>
          <a:lstStyle/>
          <a:p>
            <a:pPr marL="12700" marR="226695" indent="635" algn="ctr">
              <a:lnSpc>
                <a:spcPts val="1320"/>
              </a:lnSpc>
              <a:spcBef>
                <a:spcPts val="235"/>
              </a:spcBef>
            </a:pPr>
            <a:r>
              <a:rPr lang="ru-RU" sz="1100" spc="25" dirty="0" smtClean="0">
                <a:solidFill>
                  <a:srgbClr val="231F20"/>
                </a:solidFill>
                <a:latin typeface="Arial"/>
                <a:cs typeface="Arial"/>
              </a:rPr>
              <a:t>Педагогические работники дополнительного образования детей</a:t>
            </a:r>
            <a:endParaRPr sz="1100" dirty="0">
              <a:latin typeface="Arial"/>
              <a:cs typeface="Arial"/>
            </a:endParaRPr>
          </a:p>
          <a:p>
            <a:pPr marR="5080" algn="r">
              <a:lnSpc>
                <a:spcPct val="100000"/>
              </a:lnSpc>
              <a:spcBef>
                <a:spcPts val="160"/>
              </a:spcBef>
            </a:pPr>
            <a:r>
              <a:rPr lang="ru-RU" sz="1200" spc="90" dirty="0" smtClean="0">
                <a:solidFill>
                  <a:srgbClr val="A54686"/>
                </a:solidFill>
                <a:latin typeface="Calibri"/>
                <a:cs typeface="Calibri"/>
              </a:rPr>
              <a:t>+6,5</a:t>
            </a:r>
            <a:r>
              <a:rPr sz="1200" spc="114" dirty="0" smtClean="0">
                <a:solidFill>
                  <a:srgbClr val="A54686"/>
                </a:solidFill>
                <a:latin typeface="Calibri"/>
                <a:cs typeface="Calibri"/>
              </a:rPr>
              <a:t>%</a:t>
            </a:r>
            <a:endParaRPr sz="1200" dirty="0">
              <a:latin typeface="Calibri"/>
              <a:cs typeface="Calibri"/>
            </a:endParaRPr>
          </a:p>
        </p:txBody>
      </p:sp>
      <p:sp>
        <p:nvSpPr>
          <p:cNvPr id="143" name="object 143"/>
          <p:cNvSpPr/>
          <p:nvPr/>
        </p:nvSpPr>
        <p:spPr>
          <a:xfrm>
            <a:off x="3798293" y="4820282"/>
            <a:ext cx="488950" cy="327025"/>
          </a:xfrm>
          <a:custGeom>
            <a:avLst/>
            <a:gdLst/>
            <a:ahLst/>
            <a:cxnLst/>
            <a:rect l="l" t="t" r="r" b="b"/>
            <a:pathLst>
              <a:path w="488950" h="327025">
                <a:moveTo>
                  <a:pt x="244246" y="0"/>
                </a:moveTo>
                <a:lnTo>
                  <a:pt x="0" y="326859"/>
                </a:lnTo>
                <a:lnTo>
                  <a:pt x="488480" y="326859"/>
                </a:lnTo>
                <a:lnTo>
                  <a:pt x="244246" y="0"/>
                </a:lnTo>
                <a:close/>
              </a:path>
            </a:pathLst>
          </a:custGeom>
          <a:solidFill>
            <a:srgbClr val="A54686"/>
          </a:solidFill>
        </p:spPr>
        <p:txBody>
          <a:bodyPr wrap="square" lIns="0" tIns="0" rIns="0" bIns="0" rtlCol="0"/>
          <a:lstStyle/>
          <a:p>
            <a:endParaRPr/>
          </a:p>
        </p:txBody>
      </p:sp>
      <p:sp>
        <p:nvSpPr>
          <p:cNvPr id="144" name="object 144"/>
          <p:cNvSpPr/>
          <p:nvPr/>
        </p:nvSpPr>
        <p:spPr>
          <a:xfrm>
            <a:off x="2880436" y="4631508"/>
            <a:ext cx="1025131" cy="1990001"/>
          </a:xfrm>
          <a:prstGeom prst="rect">
            <a:avLst/>
          </a:prstGeom>
          <a:blipFill>
            <a:blip r:embed="rId9" cstate="print"/>
            <a:stretch>
              <a:fillRect/>
            </a:stretch>
          </a:blipFill>
        </p:spPr>
        <p:txBody>
          <a:bodyPr wrap="square" lIns="0" tIns="0" rIns="0" bIns="0" rtlCol="0"/>
          <a:lstStyle/>
          <a:p>
            <a:endParaRPr/>
          </a:p>
        </p:txBody>
      </p:sp>
      <p:sp>
        <p:nvSpPr>
          <p:cNvPr id="145" name="object 145"/>
          <p:cNvSpPr/>
          <p:nvPr/>
        </p:nvSpPr>
        <p:spPr>
          <a:xfrm>
            <a:off x="5093283" y="3994428"/>
            <a:ext cx="1193876" cy="1928469"/>
          </a:xfrm>
          <a:prstGeom prst="rect">
            <a:avLst/>
          </a:prstGeom>
          <a:blipFill>
            <a:blip r:embed="rId10" cstate="print"/>
            <a:stretch>
              <a:fillRect/>
            </a:stretch>
          </a:blipFill>
        </p:spPr>
        <p:txBody>
          <a:bodyPr wrap="square" lIns="0" tIns="0" rIns="0" bIns="0" rtlCol="0"/>
          <a:lstStyle/>
          <a:p>
            <a:endParaRPr/>
          </a:p>
        </p:txBody>
      </p:sp>
      <p:sp>
        <p:nvSpPr>
          <p:cNvPr id="146" name="object 146"/>
          <p:cNvSpPr txBox="1"/>
          <p:nvPr/>
        </p:nvSpPr>
        <p:spPr>
          <a:xfrm>
            <a:off x="4728332" y="3255501"/>
            <a:ext cx="1539875" cy="645690"/>
          </a:xfrm>
          <a:prstGeom prst="rect">
            <a:avLst/>
          </a:prstGeom>
        </p:spPr>
        <p:txBody>
          <a:bodyPr vert="horz" wrap="square" lIns="0" tIns="29845" rIns="0" bIns="0" rtlCol="0">
            <a:spAutoFit/>
          </a:bodyPr>
          <a:lstStyle/>
          <a:p>
            <a:pPr marL="12065" marR="5080" algn="ctr">
              <a:lnSpc>
                <a:spcPts val="1200"/>
              </a:lnSpc>
              <a:spcBef>
                <a:spcPts val="235"/>
              </a:spcBef>
            </a:pPr>
            <a:r>
              <a:rPr lang="ru-RU" sz="1100" spc="25" dirty="0" smtClean="0">
                <a:solidFill>
                  <a:srgbClr val="231F20"/>
                </a:solidFill>
                <a:latin typeface="Arial"/>
                <a:cs typeface="Arial"/>
              </a:rPr>
              <a:t>Педагогические работники дошкольных организаций</a:t>
            </a:r>
            <a:endParaRPr sz="1100" dirty="0">
              <a:latin typeface="Arial"/>
              <a:cs typeface="Arial"/>
            </a:endParaRPr>
          </a:p>
        </p:txBody>
      </p:sp>
      <p:sp>
        <p:nvSpPr>
          <p:cNvPr id="147" name="object 147"/>
          <p:cNvSpPr txBox="1"/>
          <p:nvPr/>
        </p:nvSpPr>
        <p:spPr>
          <a:xfrm>
            <a:off x="4526630" y="5652206"/>
            <a:ext cx="691393" cy="212238"/>
          </a:xfrm>
          <a:prstGeom prst="rect">
            <a:avLst/>
          </a:prstGeom>
        </p:spPr>
        <p:txBody>
          <a:bodyPr vert="horz" wrap="square" lIns="0" tIns="12065" rIns="0" bIns="0" rtlCol="0">
            <a:spAutoFit/>
          </a:bodyPr>
          <a:lstStyle/>
          <a:p>
            <a:pPr marL="12700">
              <a:lnSpc>
                <a:spcPct val="100000"/>
              </a:lnSpc>
              <a:spcBef>
                <a:spcPts val="95"/>
              </a:spcBef>
            </a:pPr>
            <a:r>
              <a:rPr lang="ru-RU" sz="1300" spc="20" dirty="0" smtClean="0">
                <a:solidFill>
                  <a:srgbClr val="00669B"/>
                </a:solidFill>
                <a:latin typeface="Calibri"/>
                <a:cs typeface="Calibri"/>
              </a:rPr>
              <a:t>24027,37</a:t>
            </a:r>
            <a:endParaRPr sz="1300" dirty="0">
              <a:latin typeface="Calibri"/>
              <a:cs typeface="Calibri"/>
            </a:endParaRPr>
          </a:p>
        </p:txBody>
      </p:sp>
      <p:sp>
        <p:nvSpPr>
          <p:cNvPr id="148" name="object 148"/>
          <p:cNvSpPr txBox="1"/>
          <p:nvPr/>
        </p:nvSpPr>
        <p:spPr>
          <a:xfrm>
            <a:off x="6388789" y="5646502"/>
            <a:ext cx="863562" cy="212238"/>
          </a:xfrm>
          <a:prstGeom prst="rect">
            <a:avLst/>
          </a:prstGeom>
        </p:spPr>
        <p:txBody>
          <a:bodyPr vert="horz" wrap="square" lIns="0" tIns="12065" rIns="0" bIns="0" rtlCol="0">
            <a:spAutoFit/>
          </a:bodyPr>
          <a:lstStyle/>
          <a:p>
            <a:pPr marL="12700">
              <a:lnSpc>
                <a:spcPct val="100000"/>
              </a:lnSpc>
              <a:spcBef>
                <a:spcPts val="95"/>
              </a:spcBef>
            </a:pPr>
            <a:r>
              <a:rPr lang="ru-RU" sz="1300" spc="95" dirty="0" smtClean="0">
                <a:solidFill>
                  <a:srgbClr val="A54686"/>
                </a:solidFill>
                <a:latin typeface="Calibri"/>
                <a:cs typeface="Calibri"/>
              </a:rPr>
              <a:t>25194,57</a:t>
            </a:r>
            <a:endParaRPr sz="1300" dirty="0">
              <a:latin typeface="Calibri"/>
              <a:cs typeface="Calibri"/>
            </a:endParaRPr>
          </a:p>
        </p:txBody>
      </p:sp>
      <p:sp>
        <p:nvSpPr>
          <p:cNvPr id="149" name="object 149"/>
          <p:cNvSpPr txBox="1"/>
          <p:nvPr/>
        </p:nvSpPr>
        <p:spPr>
          <a:xfrm>
            <a:off x="6387602" y="4820257"/>
            <a:ext cx="439420" cy="196849"/>
          </a:xfrm>
          <a:prstGeom prst="rect">
            <a:avLst/>
          </a:prstGeom>
        </p:spPr>
        <p:txBody>
          <a:bodyPr vert="horz" wrap="square" lIns="0" tIns="12065" rIns="0" bIns="0" rtlCol="0">
            <a:spAutoFit/>
          </a:bodyPr>
          <a:lstStyle/>
          <a:p>
            <a:pPr marL="12700">
              <a:lnSpc>
                <a:spcPct val="100000"/>
              </a:lnSpc>
              <a:spcBef>
                <a:spcPts val="95"/>
              </a:spcBef>
            </a:pPr>
            <a:r>
              <a:rPr sz="1200" spc="50" dirty="0" smtClean="0">
                <a:solidFill>
                  <a:srgbClr val="A54686"/>
                </a:solidFill>
                <a:latin typeface="Calibri"/>
                <a:cs typeface="Calibri"/>
              </a:rPr>
              <a:t>+</a:t>
            </a:r>
            <a:r>
              <a:rPr lang="ru-RU" sz="1200" spc="50" dirty="0" smtClean="0">
                <a:solidFill>
                  <a:srgbClr val="A54686"/>
                </a:solidFill>
                <a:latin typeface="Calibri"/>
                <a:cs typeface="Calibri"/>
              </a:rPr>
              <a:t>4,9</a:t>
            </a:r>
            <a:r>
              <a:rPr sz="1200" spc="50" dirty="0" smtClean="0">
                <a:solidFill>
                  <a:srgbClr val="A54686"/>
                </a:solidFill>
                <a:latin typeface="Calibri"/>
                <a:cs typeface="Calibri"/>
              </a:rPr>
              <a:t>%</a:t>
            </a:r>
            <a:endParaRPr sz="1200" dirty="0">
              <a:latin typeface="Calibri"/>
              <a:cs typeface="Calibri"/>
            </a:endParaRPr>
          </a:p>
        </p:txBody>
      </p:sp>
      <p:sp>
        <p:nvSpPr>
          <p:cNvPr id="150" name="object 150"/>
          <p:cNvSpPr/>
          <p:nvPr/>
        </p:nvSpPr>
        <p:spPr>
          <a:xfrm>
            <a:off x="6362837" y="5173859"/>
            <a:ext cx="488950" cy="327025"/>
          </a:xfrm>
          <a:custGeom>
            <a:avLst/>
            <a:gdLst/>
            <a:ahLst/>
            <a:cxnLst/>
            <a:rect l="l" t="t" r="r" b="b"/>
            <a:pathLst>
              <a:path w="488950" h="327025">
                <a:moveTo>
                  <a:pt x="244246" y="0"/>
                </a:moveTo>
                <a:lnTo>
                  <a:pt x="0" y="326859"/>
                </a:lnTo>
                <a:lnTo>
                  <a:pt x="488480" y="326859"/>
                </a:lnTo>
                <a:lnTo>
                  <a:pt x="244246" y="0"/>
                </a:lnTo>
                <a:close/>
              </a:path>
            </a:pathLst>
          </a:custGeom>
          <a:solidFill>
            <a:srgbClr val="A54686"/>
          </a:solidFill>
        </p:spPr>
        <p:txBody>
          <a:bodyPr wrap="square" lIns="0" tIns="0" rIns="0" bIns="0" rtlCol="0"/>
          <a:lstStyle/>
          <a:p>
            <a:endParaRPr/>
          </a:p>
        </p:txBody>
      </p:sp>
      <p:sp>
        <p:nvSpPr>
          <p:cNvPr id="162" name="object 162"/>
          <p:cNvSpPr txBox="1"/>
          <p:nvPr/>
        </p:nvSpPr>
        <p:spPr>
          <a:xfrm>
            <a:off x="749192" y="4980895"/>
            <a:ext cx="1206731" cy="350737"/>
          </a:xfrm>
          <a:prstGeom prst="rect">
            <a:avLst/>
          </a:prstGeom>
        </p:spPr>
        <p:txBody>
          <a:bodyPr vert="horz" wrap="square" lIns="0" tIns="12065" rIns="0" bIns="0" rtlCol="0">
            <a:spAutoFit/>
          </a:bodyPr>
          <a:lstStyle/>
          <a:p>
            <a:pPr marL="53340" marR="5080" indent="-41275">
              <a:lnSpc>
                <a:spcPct val="100000"/>
              </a:lnSpc>
              <a:spcBef>
                <a:spcPts val="95"/>
              </a:spcBef>
            </a:pPr>
            <a:r>
              <a:rPr lang="ru-RU" sz="1100" spc="25" dirty="0" smtClean="0">
                <a:solidFill>
                  <a:srgbClr val="231F20"/>
                </a:solidFill>
                <a:latin typeface="Arial"/>
                <a:cs typeface="Arial"/>
              </a:rPr>
              <a:t>Работники культуры</a:t>
            </a:r>
            <a:endParaRPr sz="1100" dirty="0">
              <a:latin typeface="Arial"/>
              <a:cs typeface="Arial"/>
            </a:endParaRPr>
          </a:p>
        </p:txBody>
      </p:sp>
      <p:sp>
        <p:nvSpPr>
          <p:cNvPr id="163" name="object 163"/>
          <p:cNvSpPr/>
          <p:nvPr/>
        </p:nvSpPr>
        <p:spPr>
          <a:xfrm>
            <a:off x="713109" y="5442139"/>
            <a:ext cx="766317" cy="1921497"/>
          </a:xfrm>
          <a:prstGeom prst="rect">
            <a:avLst/>
          </a:prstGeom>
          <a:blipFill>
            <a:blip r:embed="rId8" cstate="print"/>
            <a:stretch>
              <a:fillRect/>
            </a:stretch>
          </a:blipFill>
        </p:spPr>
        <p:txBody>
          <a:bodyPr wrap="square" lIns="0" tIns="0" rIns="0" bIns="0" rtlCol="0"/>
          <a:lstStyle/>
          <a:p>
            <a:endParaRPr/>
          </a:p>
        </p:txBody>
      </p:sp>
      <p:sp>
        <p:nvSpPr>
          <p:cNvPr id="164" name="object 164"/>
          <p:cNvSpPr txBox="1"/>
          <p:nvPr/>
        </p:nvSpPr>
        <p:spPr>
          <a:xfrm>
            <a:off x="159172" y="6733663"/>
            <a:ext cx="750411" cy="212238"/>
          </a:xfrm>
          <a:prstGeom prst="rect">
            <a:avLst/>
          </a:prstGeom>
        </p:spPr>
        <p:txBody>
          <a:bodyPr vert="horz" wrap="square" lIns="0" tIns="12065" rIns="0" bIns="0" rtlCol="0">
            <a:spAutoFit/>
          </a:bodyPr>
          <a:lstStyle/>
          <a:p>
            <a:pPr marL="12700">
              <a:lnSpc>
                <a:spcPct val="100000"/>
              </a:lnSpc>
              <a:spcBef>
                <a:spcPts val="95"/>
              </a:spcBef>
            </a:pPr>
            <a:r>
              <a:rPr lang="ru-RU" sz="1300" spc="25" dirty="0" smtClean="0">
                <a:solidFill>
                  <a:srgbClr val="00669B"/>
                </a:solidFill>
                <a:latin typeface="Calibri"/>
                <a:cs typeface="Calibri"/>
              </a:rPr>
              <a:t>22810,40</a:t>
            </a:r>
            <a:endParaRPr sz="1300" dirty="0">
              <a:latin typeface="Calibri"/>
              <a:cs typeface="Calibri"/>
            </a:endParaRPr>
          </a:p>
        </p:txBody>
      </p:sp>
      <p:sp>
        <p:nvSpPr>
          <p:cNvPr id="165" name="object 165"/>
          <p:cNvSpPr txBox="1"/>
          <p:nvPr/>
        </p:nvSpPr>
        <p:spPr>
          <a:xfrm>
            <a:off x="1428275" y="6598097"/>
            <a:ext cx="830253" cy="212238"/>
          </a:xfrm>
          <a:prstGeom prst="rect">
            <a:avLst/>
          </a:prstGeom>
        </p:spPr>
        <p:txBody>
          <a:bodyPr vert="horz" wrap="square" lIns="0" tIns="12065" rIns="0" bIns="0" rtlCol="0">
            <a:spAutoFit/>
          </a:bodyPr>
          <a:lstStyle/>
          <a:p>
            <a:pPr marL="12700">
              <a:lnSpc>
                <a:spcPct val="100000"/>
              </a:lnSpc>
              <a:spcBef>
                <a:spcPts val="95"/>
              </a:spcBef>
            </a:pPr>
            <a:r>
              <a:rPr lang="ru-RU" sz="1300" spc="125" dirty="0" smtClean="0">
                <a:solidFill>
                  <a:srgbClr val="A54686"/>
                </a:solidFill>
                <a:latin typeface="Calibri"/>
                <a:cs typeface="Calibri"/>
              </a:rPr>
              <a:t>23869,40</a:t>
            </a:r>
            <a:endParaRPr sz="1300" dirty="0">
              <a:latin typeface="Calibri"/>
              <a:cs typeface="Calibri"/>
            </a:endParaRPr>
          </a:p>
        </p:txBody>
      </p:sp>
      <p:sp>
        <p:nvSpPr>
          <p:cNvPr id="166" name="object 166"/>
          <p:cNvSpPr txBox="1"/>
          <p:nvPr/>
        </p:nvSpPr>
        <p:spPr>
          <a:xfrm>
            <a:off x="1572553" y="5880955"/>
            <a:ext cx="541696" cy="196849"/>
          </a:xfrm>
          <a:prstGeom prst="rect">
            <a:avLst/>
          </a:prstGeom>
        </p:spPr>
        <p:txBody>
          <a:bodyPr vert="horz" wrap="square" lIns="0" tIns="12065" rIns="0" bIns="0" rtlCol="0">
            <a:spAutoFit/>
          </a:bodyPr>
          <a:lstStyle/>
          <a:p>
            <a:pPr marL="12700">
              <a:lnSpc>
                <a:spcPct val="100000"/>
              </a:lnSpc>
              <a:spcBef>
                <a:spcPts val="95"/>
              </a:spcBef>
            </a:pPr>
            <a:r>
              <a:rPr sz="1200" spc="55" dirty="0" smtClean="0">
                <a:solidFill>
                  <a:srgbClr val="A54686"/>
                </a:solidFill>
                <a:latin typeface="Calibri"/>
                <a:cs typeface="Calibri"/>
              </a:rPr>
              <a:t>+</a:t>
            </a:r>
            <a:r>
              <a:rPr lang="ru-RU" sz="1200" spc="114" dirty="0" smtClean="0">
                <a:solidFill>
                  <a:srgbClr val="A54686"/>
                </a:solidFill>
                <a:latin typeface="Calibri"/>
                <a:cs typeface="Calibri"/>
              </a:rPr>
              <a:t>4,6</a:t>
            </a:r>
            <a:r>
              <a:rPr sz="1200" spc="114" dirty="0" smtClean="0">
                <a:solidFill>
                  <a:srgbClr val="A54686"/>
                </a:solidFill>
                <a:latin typeface="Calibri"/>
                <a:cs typeface="Calibri"/>
              </a:rPr>
              <a:t>%</a:t>
            </a:r>
            <a:endParaRPr sz="1200" dirty="0">
              <a:latin typeface="Calibri"/>
              <a:cs typeface="Calibri"/>
            </a:endParaRPr>
          </a:p>
        </p:txBody>
      </p:sp>
      <p:sp>
        <p:nvSpPr>
          <p:cNvPr id="167" name="object 167"/>
          <p:cNvSpPr/>
          <p:nvPr/>
        </p:nvSpPr>
        <p:spPr>
          <a:xfrm>
            <a:off x="1559537" y="6201393"/>
            <a:ext cx="488950" cy="327025"/>
          </a:xfrm>
          <a:custGeom>
            <a:avLst/>
            <a:gdLst/>
            <a:ahLst/>
            <a:cxnLst/>
            <a:rect l="l" t="t" r="r" b="b"/>
            <a:pathLst>
              <a:path w="488950" h="327025">
                <a:moveTo>
                  <a:pt x="244246" y="0"/>
                </a:moveTo>
                <a:lnTo>
                  <a:pt x="0" y="326859"/>
                </a:lnTo>
                <a:lnTo>
                  <a:pt x="488480" y="326859"/>
                </a:lnTo>
                <a:lnTo>
                  <a:pt x="244246" y="0"/>
                </a:lnTo>
                <a:close/>
              </a:path>
            </a:pathLst>
          </a:custGeom>
          <a:solidFill>
            <a:srgbClr val="A54686"/>
          </a:solidFill>
        </p:spPr>
        <p:txBody>
          <a:bodyPr wrap="square" lIns="0" tIns="0" rIns="0" bIns="0" rtlCol="0"/>
          <a:lstStyle/>
          <a:p>
            <a:endParaRPr/>
          </a:p>
        </p:txBody>
      </p:sp>
      <p:pic>
        <p:nvPicPr>
          <p:cNvPr id="174"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42129" y="122333"/>
            <a:ext cx="515562" cy="5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object 132"/>
          <p:cNvSpPr txBox="1"/>
          <p:nvPr/>
        </p:nvSpPr>
        <p:spPr>
          <a:xfrm>
            <a:off x="6051365" y="2511651"/>
            <a:ext cx="1317245" cy="230832"/>
          </a:xfrm>
          <a:prstGeom prst="rect">
            <a:avLst/>
          </a:prstGeom>
        </p:spPr>
        <p:txBody>
          <a:bodyPr vert="horz" wrap="square" lIns="0" tIns="25400" rIns="0" bIns="0" rtlCol="0">
            <a:spAutoFit/>
          </a:bodyPr>
          <a:lstStyle/>
          <a:p>
            <a:pPr marL="12700" marR="5080">
              <a:lnSpc>
                <a:spcPts val="700"/>
              </a:lnSpc>
              <a:spcBef>
                <a:spcPts val="200"/>
              </a:spcBef>
            </a:pPr>
            <a:r>
              <a:rPr lang="ru-RU" sz="650" spc="25" dirty="0" smtClean="0">
                <a:solidFill>
                  <a:srgbClr val="231F20"/>
                </a:solidFill>
                <a:latin typeface="Arial"/>
                <a:cs typeface="Arial"/>
              </a:rPr>
              <a:t>2017 год</a:t>
            </a:r>
          </a:p>
          <a:p>
            <a:pPr marL="12700" marR="5080">
              <a:lnSpc>
                <a:spcPts val="700"/>
              </a:lnSpc>
              <a:spcBef>
                <a:spcPts val="200"/>
              </a:spcBef>
            </a:pPr>
            <a:r>
              <a:rPr lang="ru-RU" sz="650" spc="35" dirty="0" smtClean="0">
                <a:solidFill>
                  <a:srgbClr val="231F20"/>
                </a:solidFill>
                <a:latin typeface="Arial"/>
                <a:cs typeface="Arial"/>
              </a:rPr>
              <a:t>2018 год</a:t>
            </a:r>
            <a:endParaRPr sz="650" dirty="0">
              <a:latin typeface="Arial"/>
              <a:cs typeface="Arial"/>
            </a:endParaRPr>
          </a:p>
        </p:txBody>
      </p:sp>
      <p:sp>
        <p:nvSpPr>
          <p:cNvPr id="176" name="object 133"/>
          <p:cNvSpPr/>
          <p:nvPr/>
        </p:nvSpPr>
        <p:spPr>
          <a:xfrm>
            <a:off x="5945572" y="2541670"/>
            <a:ext cx="83096" cy="175717"/>
          </a:xfrm>
          <a:prstGeom prst="rect">
            <a:avLst/>
          </a:prstGeom>
          <a:blipFill>
            <a:blip r:embed="rId12" cstate="print"/>
            <a:stretch>
              <a:fillRect/>
            </a:stretch>
          </a:blipFill>
        </p:spPr>
        <p:txBody>
          <a:bodyPr wrap="square" lIns="0" tIns="0" rIns="0" bIns="0" rtlCol="0"/>
          <a:lstStyle/>
          <a:p>
            <a:endParaRPr/>
          </a:p>
        </p:txBody>
      </p:sp>
      <p:graphicFrame>
        <p:nvGraphicFramePr>
          <p:cNvPr id="177" name="Таблица 176"/>
          <p:cNvGraphicFramePr>
            <a:graphicFrameLocks noGrp="1"/>
          </p:cNvGraphicFramePr>
          <p:nvPr>
            <p:extLst>
              <p:ext uri="{D42A27DB-BD31-4B8C-83A1-F6EECF244321}">
                <p14:modId xmlns:p14="http://schemas.microsoft.com/office/powerpoint/2010/main" val="140213207"/>
              </p:ext>
            </p:extLst>
          </p:nvPr>
        </p:nvGraphicFramePr>
        <p:xfrm>
          <a:off x="341135" y="7723384"/>
          <a:ext cx="7054035" cy="2500177"/>
        </p:xfrm>
        <a:graphic>
          <a:graphicData uri="http://schemas.openxmlformats.org/drawingml/2006/table">
            <a:tbl>
              <a:tblPr>
                <a:effectLst/>
                <a:tableStyleId>{F5AB1C69-6EDB-4FF4-983F-18BD219EF322}</a:tableStyleId>
              </a:tblPr>
              <a:tblGrid>
                <a:gridCol w="1901840"/>
                <a:gridCol w="1059443"/>
                <a:gridCol w="1023188"/>
                <a:gridCol w="940527"/>
                <a:gridCol w="1105849"/>
                <a:gridCol w="1023188"/>
              </a:tblGrid>
              <a:tr h="123927">
                <a:tc rowSpan="2">
                  <a:txBody>
                    <a:bodyPr/>
                    <a:lstStyle/>
                    <a:p>
                      <a:pPr algn="ctr" fontAlgn="t">
                        <a:lnSpc>
                          <a:spcPts val="1200"/>
                        </a:lnSpc>
                      </a:pPr>
                      <a:r>
                        <a:rPr lang="ru-RU" sz="1000" b="1" kern="1200" dirty="0" smtClean="0">
                          <a:solidFill>
                            <a:schemeClr val="tx1"/>
                          </a:solidFill>
                          <a:latin typeface="+mn-lt"/>
                          <a:ea typeface="+mn-ea"/>
                          <a:cs typeface="+mn-cs"/>
                        </a:rPr>
                        <a:t>Категория</a:t>
                      </a:r>
                      <a:r>
                        <a:rPr lang="en-US" sz="1000" b="1" kern="1200" dirty="0" smtClean="0">
                          <a:solidFill>
                            <a:schemeClr val="tx1"/>
                          </a:solidFill>
                          <a:latin typeface="+mn-lt"/>
                          <a:ea typeface="+mn-ea"/>
                          <a:cs typeface="+mn-cs"/>
                        </a:rPr>
                        <a:t> </a:t>
                      </a:r>
                      <a:r>
                        <a:rPr lang="ru-RU" sz="1000" b="1" kern="1200" dirty="0" smtClean="0">
                          <a:solidFill>
                            <a:schemeClr val="tx1"/>
                          </a:solidFill>
                          <a:latin typeface="+mn-lt"/>
                          <a:ea typeface="+mn-ea"/>
                          <a:cs typeface="+mn-cs"/>
                        </a:rPr>
                        <a:t> </a:t>
                      </a:r>
                      <a:r>
                        <a:rPr lang="ru-RU" sz="1000" b="1" kern="1200" dirty="0">
                          <a:solidFill>
                            <a:schemeClr val="tx1"/>
                          </a:solidFill>
                          <a:latin typeface="+mn-lt"/>
                          <a:ea typeface="+mn-ea"/>
                          <a:cs typeface="+mn-cs"/>
                        </a:rPr>
                        <a:t>работников</a:t>
                      </a:r>
                    </a:p>
                  </a:txBody>
                  <a:tcPr marL="3991" marR="39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gridSpan="5">
                  <a:txBody>
                    <a:bodyPr/>
                    <a:lstStyle/>
                    <a:p>
                      <a:pPr marL="0" algn="ctr" defTabSz="914400" rtl="0" eaLnBrk="1" fontAlgn="t" latinLnBrk="0" hangingPunct="1">
                        <a:lnSpc>
                          <a:spcPts val="1200"/>
                        </a:lnSpc>
                      </a:pPr>
                      <a:r>
                        <a:rPr lang="ru-RU" sz="1000" b="1" kern="1200" dirty="0" smtClean="0">
                          <a:solidFill>
                            <a:schemeClr val="tx1"/>
                          </a:solidFill>
                          <a:latin typeface="+mn-lt"/>
                          <a:ea typeface="+mn-ea"/>
                          <a:cs typeface="+mn-cs"/>
                        </a:rPr>
                        <a:t>Средняя</a:t>
                      </a:r>
                      <a:r>
                        <a:rPr lang="en-US" sz="1000" b="1" kern="1200" dirty="0" smtClean="0">
                          <a:solidFill>
                            <a:schemeClr val="tx1"/>
                          </a:solidFill>
                          <a:latin typeface="+mn-lt"/>
                          <a:ea typeface="+mn-ea"/>
                          <a:cs typeface="+mn-cs"/>
                        </a:rPr>
                        <a:t> </a:t>
                      </a:r>
                      <a:r>
                        <a:rPr lang="ru-RU" sz="1000" b="1" kern="1200" dirty="0" smtClean="0">
                          <a:solidFill>
                            <a:schemeClr val="tx1"/>
                          </a:solidFill>
                          <a:latin typeface="+mn-lt"/>
                          <a:ea typeface="+mn-ea"/>
                          <a:cs typeface="+mn-cs"/>
                        </a:rPr>
                        <a:t> заработная плата, руб.</a:t>
                      </a:r>
                      <a:endParaRPr lang="ru-RU" sz="1000" b="1" kern="1200" dirty="0">
                        <a:solidFill>
                          <a:schemeClr val="tx1"/>
                        </a:solidFill>
                        <a:latin typeface="+mn-lt"/>
                        <a:ea typeface="+mn-ea"/>
                        <a:cs typeface="+mn-cs"/>
                      </a:endParaRPr>
                    </a:p>
                  </a:txBody>
                  <a:tcPr marL="3991" marR="39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hMerge="1">
                  <a:txBody>
                    <a:bodyPr/>
                    <a:lstStyle/>
                    <a:p>
                      <a:pPr algn="ctr" fontAlgn="t"/>
                      <a:endParaRPr lang="ru-RU" sz="1200" b="1" i="0" u="none" strike="noStrike" dirty="0">
                        <a:solidFill>
                          <a:srgbClr val="000000"/>
                        </a:solidFill>
                        <a:latin typeface="+mn-lt"/>
                      </a:endParaRPr>
                    </a:p>
                  </a:txBody>
                  <a:tcPr marL="3991" marR="3991" marT="3991" marB="0" anchor="ctr">
                    <a:solidFill>
                      <a:schemeClr val="accent6">
                        <a:lumMod val="40000"/>
                        <a:lumOff val="60000"/>
                      </a:schemeClr>
                    </a:solidFill>
                  </a:tcPr>
                </a:tc>
                <a:tc hMerge="1">
                  <a:txBody>
                    <a:bodyPr/>
                    <a:lstStyle/>
                    <a:p>
                      <a:pPr algn="ctr" fontAlgn="t">
                        <a:lnSpc>
                          <a:spcPts val="1200"/>
                        </a:lnSpc>
                      </a:pPr>
                      <a:endParaRPr lang="ru-RU" sz="1200" b="1" i="0" u="none" strike="noStrike" dirty="0">
                        <a:solidFill>
                          <a:srgbClr val="000000"/>
                        </a:solidFill>
                        <a:latin typeface="+mn-lt"/>
                      </a:endParaRPr>
                    </a:p>
                  </a:txBody>
                  <a:tcPr marL="3991" marR="3991"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EB4E3"/>
                    </a:solidFill>
                  </a:tcPr>
                </a:tc>
                <a:tc hMerge="1">
                  <a:txBody>
                    <a:bodyPr/>
                    <a:lstStyle/>
                    <a:p>
                      <a:endParaRPr lang="ru-RU"/>
                    </a:p>
                  </a:txBody>
                  <a:tcPr/>
                </a:tc>
                <a:tc hMerge="1">
                  <a:txBody>
                    <a:bodyPr/>
                    <a:lstStyle/>
                    <a:p>
                      <a:pPr algn="ctr" fontAlgn="t"/>
                      <a:endParaRPr lang="ru-RU" sz="1100" b="1" i="0" u="none" strike="noStrike" dirty="0">
                        <a:solidFill>
                          <a:srgbClr val="000000"/>
                        </a:solidFill>
                        <a:latin typeface="+mn-lt"/>
                      </a:endParaRPr>
                    </a:p>
                  </a:txBody>
                  <a:tcPr marL="3991" marR="3991" marT="39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648908">
                <a:tc vMerge="1">
                  <a:txBody>
                    <a:bodyPr/>
                    <a:lstStyle/>
                    <a:p>
                      <a:endParaRPr lang="ru-RU"/>
                    </a:p>
                  </a:txBody>
                  <a:tcPr/>
                </a:tc>
                <a:tc>
                  <a:txBody>
                    <a:bodyPr/>
                    <a:lstStyle/>
                    <a:p>
                      <a:pPr algn="ctr" fontAlgn="t">
                        <a:lnSpc>
                          <a:spcPts val="1200"/>
                        </a:lnSpc>
                      </a:pPr>
                      <a:r>
                        <a:rPr lang="ru-RU" sz="1000" b="1" kern="1200" dirty="0" smtClean="0">
                          <a:solidFill>
                            <a:schemeClr val="tx1"/>
                          </a:solidFill>
                          <a:latin typeface="+mn-lt"/>
                          <a:ea typeface="+mn-ea"/>
                          <a:cs typeface="+mn-cs"/>
                        </a:rPr>
                        <a:t>2018 </a:t>
                      </a:r>
                    </a:p>
                    <a:p>
                      <a:pPr algn="ctr" fontAlgn="t">
                        <a:lnSpc>
                          <a:spcPts val="1200"/>
                        </a:lnSpc>
                      </a:pPr>
                      <a:r>
                        <a:rPr lang="ru-RU" sz="1000" b="1" kern="1200" dirty="0" smtClean="0">
                          <a:solidFill>
                            <a:schemeClr val="tx1"/>
                          </a:solidFill>
                          <a:latin typeface="+mn-lt"/>
                          <a:ea typeface="+mn-ea"/>
                          <a:cs typeface="+mn-cs"/>
                        </a:rPr>
                        <a:t>год </a:t>
                      </a:r>
                    </a:p>
                    <a:p>
                      <a:pPr algn="ctr" fontAlgn="t">
                        <a:lnSpc>
                          <a:spcPts val="1200"/>
                        </a:lnSpc>
                      </a:pPr>
                      <a:r>
                        <a:rPr lang="ru-RU" sz="1000" b="1" kern="1200" dirty="0" smtClean="0">
                          <a:solidFill>
                            <a:schemeClr val="tx1"/>
                          </a:solidFill>
                          <a:latin typeface="+mn-lt"/>
                          <a:ea typeface="+mn-ea"/>
                          <a:cs typeface="+mn-cs"/>
                        </a:rPr>
                        <a:t>(первоначальный)</a:t>
                      </a:r>
                      <a:endParaRPr lang="ru-RU" sz="1000" b="1" kern="1200" dirty="0">
                        <a:solidFill>
                          <a:schemeClr val="tx1"/>
                        </a:solidFill>
                        <a:latin typeface="+mn-lt"/>
                        <a:ea typeface="+mn-ea"/>
                        <a:cs typeface="+mn-cs"/>
                      </a:endParaRPr>
                    </a:p>
                  </a:txBody>
                  <a:tcPr marL="3991"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a:txBody>
                    <a:bodyPr/>
                    <a:lstStyle/>
                    <a:p>
                      <a:pPr algn="ctr" fontAlgn="t">
                        <a:lnSpc>
                          <a:spcPts val="1200"/>
                        </a:lnSpc>
                      </a:pPr>
                      <a:r>
                        <a:rPr lang="ru-RU" sz="1000" b="1" kern="1200" dirty="0" smtClean="0">
                          <a:solidFill>
                            <a:schemeClr val="tx1"/>
                          </a:solidFill>
                          <a:latin typeface="+mn-lt"/>
                          <a:ea typeface="+mn-ea"/>
                          <a:cs typeface="+mn-cs"/>
                        </a:rPr>
                        <a:t>2018</a:t>
                      </a:r>
                    </a:p>
                    <a:p>
                      <a:pPr algn="ctr" fontAlgn="t">
                        <a:lnSpc>
                          <a:spcPts val="1200"/>
                        </a:lnSpc>
                      </a:pPr>
                      <a:r>
                        <a:rPr lang="ru-RU" sz="1000" b="1" kern="1200" dirty="0" smtClean="0">
                          <a:solidFill>
                            <a:schemeClr val="tx1"/>
                          </a:solidFill>
                          <a:latin typeface="+mn-lt"/>
                          <a:ea typeface="+mn-ea"/>
                          <a:cs typeface="+mn-cs"/>
                        </a:rPr>
                        <a:t>год </a:t>
                      </a:r>
                    </a:p>
                    <a:p>
                      <a:pPr algn="ctr" fontAlgn="t">
                        <a:lnSpc>
                          <a:spcPts val="1200"/>
                        </a:lnSpc>
                      </a:pPr>
                      <a:r>
                        <a:rPr lang="ru-RU" sz="1000" b="1" kern="1200" dirty="0" smtClean="0">
                          <a:solidFill>
                            <a:schemeClr val="tx1"/>
                          </a:solidFill>
                          <a:latin typeface="+mn-lt"/>
                          <a:ea typeface="+mn-ea"/>
                          <a:cs typeface="+mn-cs"/>
                        </a:rPr>
                        <a:t>(уточненный)</a:t>
                      </a:r>
                      <a:endParaRPr lang="ru-RU" sz="1000" b="1" kern="1200" dirty="0">
                        <a:solidFill>
                          <a:schemeClr val="tx1"/>
                        </a:solidFill>
                        <a:latin typeface="+mn-lt"/>
                        <a:ea typeface="+mn-ea"/>
                        <a:cs typeface="+mn-cs"/>
                      </a:endParaRPr>
                    </a:p>
                  </a:txBody>
                  <a:tcPr marL="3991"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a:txBody>
                    <a:bodyPr/>
                    <a:lstStyle/>
                    <a:p>
                      <a:pPr algn="ctr" fontAlgn="t">
                        <a:lnSpc>
                          <a:spcPts val="1200"/>
                        </a:lnSpc>
                      </a:pPr>
                      <a:r>
                        <a:rPr lang="ru-RU" sz="1000" b="1" kern="1200" dirty="0" smtClean="0">
                          <a:solidFill>
                            <a:schemeClr val="tx1"/>
                          </a:solidFill>
                          <a:latin typeface="+mn-lt"/>
                          <a:ea typeface="+mn-ea"/>
                          <a:cs typeface="+mn-cs"/>
                        </a:rPr>
                        <a:t>2019</a:t>
                      </a:r>
                    </a:p>
                    <a:p>
                      <a:pPr algn="ctr" fontAlgn="t">
                        <a:lnSpc>
                          <a:spcPts val="1200"/>
                        </a:lnSpc>
                      </a:pPr>
                      <a:r>
                        <a:rPr lang="ru-RU" sz="1000" b="1" kern="1200" dirty="0" smtClean="0">
                          <a:solidFill>
                            <a:schemeClr val="tx1"/>
                          </a:solidFill>
                          <a:latin typeface="+mn-lt"/>
                          <a:ea typeface="+mn-ea"/>
                          <a:cs typeface="+mn-cs"/>
                        </a:rPr>
                        <a:t>год</a:t>
                      </a:r>
                      <a:endParaRPr lang="en-US" sz="1000" b="1" kern="1200" dirty="0" smtClean="0">
                        <a:solidFill>
                          <a:schemeClr val="tx1"/>
                        </a:solidFill>
                        <a:latin typeface="+mn-lt"/>
                        <a:ea typeface="+mn-ea"/>
                        <a:cs typeface="+mn-cs"/>
                      </a:endParaRPr>
                    </a:p>
                  </a:txBody>
                  <a:tcPr marL="3991"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a:txBody>
                    <a:bodyPr/>
                    <a:lstStyle/>
                    <a:p>
                      <a:pPr algn="ctr" fontAlgn="t">
                        <a:lnSpc>
                          <a:spcPts val="1200"/>
                        </a:lnSpc>
                      </a:pPr>
                      <a:r>
                        <a:rPr lang="ru-RU" sz="1000" b="1" kern="1200" dirty="0" smtClean="0">
                          <a:solidFill>
                            <a:schemeClr val="tx1"/>
                          </a:solidFill>
                          <a:latin typeface="+mn-lt"/>
                          <a:ea typeface="+mn-ea"/>
                          <a:cs typeface="+mn-cs"/>
                        </a:rPr>
                        <a:t>2020</a:t>
                      </a:r>
                    </a:p>
                    <a:p>
                      <a:pPr algn="ctr" fontAlgn="t">
                        <a:lnSpc>
                          <a:spcPts val="1200"/>
                        </a:lnSpc>
                      </a:pPr>
                      <a:r>
                        <a:rPr lang="ru-RU" sz="1000" b="1" kern="1200" dirty="0" smtClean="0">
                          <a:solidFill>
                            <a:schemeClr val="tx1"/>
                          </a:solidFill>
                          <a:latin typeface="+mn-lt"/>
                          <a:ea typeface="+mn-ea"/>
                          <a:cs typeface="+mn-cs"/>
                        </a:rPr>
                        <a:t>год</a:t>
                      </a:r>
                      <a:endParaRPr lang="en-US" sz="1000" b="1" kern="1200" dirty="0" smtClean="0">
                        <a:solidFill>
                          <a:schemeClr val="tx1"/>
                        </a:solidFill>
                        <a:latin typeface="+mn-lt"/>
                        <a:ea typeface="+mn-ea"/>
                        <a:cs typeface="+mn-cs"/>
                      </a:endParaRPr>
                    </a:p>
                  </a:txBody>
                  <a:tcPr marL="3991"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c>
                  <a:txBody>
                    <a:bodyPr/>
                    <a:lstStyle/>
                    <a:p>
                      <a:pPr algn="ctr" fontAlgn="t">
                        <a:lnSpc>
                          <a:spcPts val="1200"/>
                        </a:lnSpc>
                      </a:pPr>
                      <a:r>
                        <a:rPr lang="ru-RU" sz="1000" b="1" kern="1200" dirty="0" smtClean="0">
                          <a:solidFill>
                            <a:schemeClr val="tx1"/>
                          </a:solidFill>
                          <a:latin typeface="+mn-lt"/>
                          <a:ea typeface="+mn-ea"/>
                          <a:cs typeface="+mn-cs"/>
                        </a:rPr>
                        <a:t>2021</a:t>
                      </a:r>
                      <a:endParaRPr lang="en-US" sz="1000" b="1" kern="1200" dirty="0" smtClean="0">
                        <a:solidFill>
                          <a:schemeClr val="tx1"/>
                        </a:solidFill>
                        <a:latin typeface="+mn-lt"/>
                        <a:ea typeface="+mn-ea"/>
                        <a:cs typeface="+mn-cs"/>
                      </a:endParaRPr>
                    </a:p>
                    <a:p>
                      <a:pPr algn="ctr" fontAlgn="t">
                        <a:lnSpc>
                          <a:spcPts val="1200"/>
                        </a:lnSpc>
                      </a:pPr>
                      <a:r>
                        <a:rPr lang="ru-RU" sz="1000" b="1" kern="1200" dirty="0" smtClean="0">
                          <a:solidFill>
                            <a:schemeClr val="tx1"/>
                          </a:solidFill>
                          <a:latin typeface="+mn-lt"/>
                          <a:ea typeface="+mn-ea"/>
                          <a:cs typeface="+mn-cs"/>
                        </a:rPr>
                        <a:t>год </a:t>
                      </a:r>
                      <a:endParaRPr lang="ru-RU" sz="1000" b="1" kern="1200" dirty="0">
                        <a:solidFill>
                          <a:schemeClr val="tx1"/>
                        </a:solidFill>
                        <a:latin typeface="+mn-lt"/>
                        <a:ea typeface="+mn-ea"/>
                        <a:cs typeface="+mn-cs"/>
                      </a:endParaRPr>
                    </a:p>
                  </a:txBody>
                  <a:tcPr marL="3991"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CC8EA"/>
                    </a:solidFill>
                  </a:tcPr>
                </a:tc>
              </a:tr>
              <a:tr h="401054">
                <a:tc>
                  <a:txBody>
                    <a:bodyPr/>
                    <a:lstStyle/>
                    <a:p>
                      <a:pPr algn="l" fontAlgn="t">
                        <a:lnSpc>
                          <a:spcPts val="1200"/>
                        </a:lnSpc>
                      </a:pPr>
                      <a:r>
                        <a:rPr lang="ru-RU" sz="1000" kern="1200" dirty="0" smtClean="0">
                          <a:solidFill>
                            <a:schemeClr val="tx1"/>
                          </a:solidFill>
                          <a:latin typeface="+mn-lt"/>
                          <a:ea typeface="Tahoma" pitchFamily="34" charset="0"/>
                          <a:cs typeface="Times New Roman" pitchFamily="18" charset="0"/>
                        </a:rPr>
                        <a:t>Среднемесячный </a:t>
                      </a:r>
                      <a:r>
                        <a:rPr lang="en-US" sz="1000" kern="1200" dirty="0" smtClean="0">
                          <a:solidFill>
                            <a:schemeClr val="tx1"/>
                          </a:solidFill>
                          <a:latin typeface="+mn-lt"/>
                          <a:ea typeface="Tahoma" pitchFamily="34" charset="0"/>
                          <a:cs typeface="Times New Roman" pitchFamily="18" charset="0"/>
                        </a:rPr>
                        <a:t> </a:t>
                      </a:r>
                      <a:r>
                        <a:rPr lang="ru-RU" sz="1000" kern="1200" dirty="0" smtClean="0">
                          <a:solidFill>
                            <a:schemeClr val="tx1"/>
                          </a:solidFill>
                          <a:latin typeface="+mn-lt"/>
                          <a:ea typeface="Tahoma" pitchFamily="34" charset="0"/>
                          <a:cs typeface="Times New Roman" pitchFamily="18" charset="0"/>
                        </a:rPr>
                        <a:t>доход  от</a:t>
                      </a:r>
                      <a:r>
                        <a:rPr lang="en-US" sz="1000" kern="1200" dirty="0" smtClean="0">
                          <a:solidFill>
                            <a:schemeClr val="tx1"/>
                          </a:solidFill>
                          <a:latin typeface="+mn-lt"/>
                          <a:ea typeface="Tahoma" pitchFamily="34" charset="0"/>
                          <a:cs typeface="Times New Roman" pitchFamily="18" charset="0"/>
                        </a:rPr>
                        <a:t> </a:t>
                      </a:r>
                      <a:r>
                        <a:rPr lang="ru-RU" sz="1000" kern="1200" dirty="0" smtClean="0">
                          <a:solidFill>
                            <a:schemeClr val="tx1"/>
                          </a:solidFill>
                          <a:latin typeface="+mn-lt"/>
                          <a:ea typeface="Tahoma" pitchFamily="34" charset="0"/>
                          <a:cs typeface="Times New Roman" pitchFamily="18" charset="0"/>
                        </a:rPr>
                        <a:t> трудовой деятельности</a:t>
                      </a:r>
                      <a:endParaRPr lang="ru-RU" sz="1000" kern="1200" dirty="0">
                        <a:solidFill>
                          <a:schemeClr val="tx1"/>
                        </a:solidFill>
                        <a:latin typeface="+mn-lt"/>
                        <a:ea typeface="Tahoma" pitchFamily="34" charset="0"/>
                        <a:cs typeface="Times New Roman" pitchFamily="18" charset="0"/>
                      </a:endParaRPr>
                    </a:p>
                  </a:txBody>
                  <a:tcPr marL="72000"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23 252,2</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23 850,0</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24 732,5</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25 697,0</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26 956,2</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524981">
                <a:tc>
                  <a:txBody>
                    <a:bodyPr/>
                    <a:lstStyle/>
                    <a:p>
                      <a:pPr marL="0" marR="0" indent="0" algn="l" defTabSz="914400" rtl="0" eaLnBrk="1" fontAlgn="t" latinLnBrk="0" hangingPunct="1">
                        <a:lnSpc>
                          <a:spcPts val="1200"/>
                        </a:lnSpc>
                        <a:spcBef>
                          <a:spcPts val="0"/>
                        </a:spcBef>
                        <a:spcAft>
                          <a:spcPts val="0"/>
                        </a:spcAft>
                        <a:buClrTx/>
                        <a:buSzTx/>
                        <a:buFontTx/>
                        <a:buNone/>
                        <a:tabLst/>
                        <a:defRPr/>
                      </a:pPr>
                      <a:r>
                        <a:rPr lang="ru-RU" sz="1000" kern="1200" dirty="0" smtClean="0">
                          <a:solidFill>
                            <a:schemeClr val="bg1"/>
                          </a:solidFill>
                          <a:latin typeface="+mn-lt"/>
                          <a:ea typeface="Tahoma" pitchFamily="34" charset="0"/>
                          <a:cs typeface="Times New Roman" pitchFamily="18" charset="0"/>
                        </a:rPr>
                        <a:t>Работники муниципальных учреждений культуры</a:t>
                      </a:r>
                      <a:endParaRPr lang="ru-RU" sz="1000" kern="1200" dirty="0">
                        <a:solidFill>
                          <a:schemeClr val="bg1"/>
                        </a:solidFill>
                        <a:latin typeface="+mn-lt"/>
                        <a:ea typeface="Tahoma" pitchFamily="34" charset="0"/>
                        <a:cs typeface="Times New Roman" pitchFamily="18" charset="0"/>
                      </a:endParaRPr>
                    </a:p>
                  </a:txBody>
                  <a:tcPr marL="72000"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lnSpc>
                          <a:spcPts val="1200"/>
                        </a:lnSpc>
                      </a:pPr>
                      <a:r>
                        <a:rPr lang="ru-RU" sz="1000" kern="1200" dirty="0" smtClean="0">
                          <a:solidFill>
                            <a:schemeClr val="bg1"/>
                          </a:solidFill>
                          <a:latin typeface="+mn-lt"/>
                          <a:ea typeface="Tahoma" pitchFamily="34" charset="0"/>
                          <a:cs typeface="Times New Roman" pitchFamily="18" charset="0"/>
                        </a:rPr>
                        <a:t>21 500,0</a:t>
                      </a:r>
                      <a:endParaRPr lang="ru-RU" sz="1000" kern="1200" dirty="0">
                        <a:solidFill>
                          <a:schemeClr val="bg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lnSpc>
                          <a:spcPts val="1200"/>
                        </a:lnSpc>
                      </a:pPr>
                      <a:r>
                        <a:rPr lang="ru-RU" sz="1000" kern="1200" dirty="0" smtClean="0">
                          <a:solidFill>
                            <a:schemeClr val="bg1"/>
                          </a:solidFill>
                          <a:latin typeface="+mn-lt"/>
                          <a:ea typeface="Tahoma" pitchFamily="34" charset="0"/>
                          <a:cs typeface="Times New Roman" pitchFamily="18" charset="0"/>
                        </a:rPr>
                        <a:t>22 692,3</a:t>
                      </a:r>
                      <a:endParaRPr lang="ru-RU" sz="1000" kern="1200" dirty="0">
                        <a:solidFill>
                          <a:schemeClr val="bg1"/>
                        </a:solidFill>
                        <a:latin typeface="+mn-lt"/>
                        <a:ea typeface="Tahoma" pitchFamily="34" charset="0"/>
                        <a:cs typeface="Times New Roman" pitchFamily="18" charset="0"/>
                      </a:endParaRPr>
                    </a:p>
                  </a:txBody>
                  <a:tcPr marL="0" marR="108000" marT="3600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lnSpc>
                          <a:spcPts val="1200"/>
                        </a:lnSpc>
                      </a:pPr>
                      <a:r>
                        <a:rPr lang="ru-RU" sz="1000" kern="1200" dirty="0" smtClean="0">
                          <a:solidFill>
                            <a:schemeClr val="bg1"/>
                          </a:solidFill>
                          <a:latin typeface="+mn-lt"/>
                          <a:ea typeface="Tahoma" pitchFamily="34" charset="0"/>
                          <a:cs typeface="Times New Roman" pitchFamily="18" charset="0"/>
                        </a:rPr>
                        <a:t>23 434,9</a:t>
                      </a:r>
                      <a:endParaRPr lang="ru-RU" sz="1000" kern="1200" dirty="0">
                        <a:solidFill>
                          <a:schemeClr val="bg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lnSpc>
                          <a:spcPts val="1200"/>
                        </a:lnSpc>
                      </a:pPr>
                      <a:r>
                        <a:rPr lang="ru-RU" sz="1000" kern="1200" dirty="0" smtClean="0">
                          <a:solidFill>
                            <a:schemeClr val="bg1"/>
                          </a:solidFill>
                          <a:latin typeface="+mn-lt"/>
                          <a:ea typeface="Tahoma" pitchFamily="34" charset="0"/>
                          <a:cs typeface="Times New Roman" pitchFamily="18" charset="0"/>
                        </a:rPr>
                        <a:t>24 348,6</a:t>
                      </a:r>
                      <a:endParaRPr lang="ru-RU" sz="1000" kern="1200" dirty="0">
                        <a:solidFill>
                          <a:schemeClr val="bg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lnSpc>
                          <a:spcPts val="1200"/>
                        </a:lnSpc>
                      </a:pPr>
                      <a:r>
                        <a:rPr lang="ru-RU" sz="1000" kern="1200" dirty="0" smtClean="0">
                          <a:solidFill>
                            <a:schemeClr val="bg1"/>
                          </a:solidFill>
                          <a:latin typeface="+mn-lt"/>
                          <a:ea typeface="Tahoma" pitchFamily="34" charset="0"/>
                          <a:cs typeface="Times New Roman" pitchFamily="18" charset="0"/>
                        </a:rPr>
                        <a:t>25 542,0</a:t>
                      </a:r>
                      <a:endParaRPr lang="ru-RU" sz="1000" kern="1200" dirty="0">
                        <a:solidFill>
                          <a:schemeClr val="bg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r>
              <a:tr h="772834">
                <a:tc>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ru-RU" sz="1000" kern="1200" dirty="0" smtClean="0">
                          <a:solidFill>
                            <a:schemeClr val="tx1"/>
                          </a:solidFill>
                          <a:latin typeface="+mn-lt"/>
                          <a:ea typeface="Tahoma" pitchFamily="34" charset="0"/>
                          <a:cs typeface="Times New Roman" pitchFamily="18" charset="0"/>
                        </a:rPr>
                        <a:t>Педагогические</a:t>
                      </a:r>
                      <a:r>
                        <a:rPr lang="en-US" sz="1000" kern="1200" dirty="0" smtClean="0">
                          <a:solidFill>
                            <a:schemeClr val="tx1"/>
                          </a:solidFill>
                          <a:latin typeface="+mn-lt"/>
                          <a:ea typeface="Tahoma" pitchFamily="34" charset="0"/>
                          <a:cs typeface="Times New Roman" pitchFamily="18" charset="0"/>
                        </a:rPr>
                        <a:t> </a:t>
                      </a:r>
                      <a:r>
                        <a:rPr lang="ru-RU" sz="1000" kern="1200" dirty="0" smtClean="0">
                          <a:solidFill>
                            <a:schemeClr val="tx1"/>
                          </a:solidFill>
                          <a:latin typeface="+mn-lt"/>
                          <a:ea typeface="Tahoma" pitchFamily="34" charset="0"/>
                          <a:cs typeface="Times New Roman" pitchFamily="18" charset="0"/>
                        </a:rPr>
                        <a:t> работники муниципальных организаций дополнительного</a:t>
                      </a:r>
                      <a:r>
                        <a:rPr lang="en-US" sz="1000" kern="1200" dirty="0" smtClean="0">
                          <a:solidFill>
                            <a:schemeClr val="tx1"/>
                          </a:solidFill>
                          <a:latin typeface="+mn-lt"/>
                          <a:ea typeface="Tahoma" pitchFamily="34" charset="0"/>
                          <a:cs typeface="Times New Roman" pitchFamily="18" charset="0"/>
                        </a:rPr>
                        <a:t> </a:t>
                      </a:r>
                      <a:r>
                        <a:rPr lang="ru-RU" sz="1000" kern="1200" dirty="0" smtClean="0">
                          <a:solidFill>
                            <a:schemeClr val="tx1"/>
                          </a:solidFill>
                          <a:latin typeface="+mn-lt"/>
                          <a:ea typeface="Tahoma" pitchFamily="34" charset="0"/>
                          <a:cs typeface="Times New Roman" pitchFamily="18" charset="0"/>
                        </a:rPr>
                        <a:t> образования</a:t>
                      </a:r>
                      <a:r>
                        <a:rPr lang="en-US" sz="1000" kern="1200" dirty="0" smtClean="0">
                          <a:solidFill>
                            <a:schemeClr val="tx1"/>
                          </a:solidFill>
                          <a:latin typeface="+mn-lt"/>
                          <a:ea typeface="Tahoma" pitchFamily="34" charset="0"/>
                          <a:cs typeface="Times New Roman" pitchFamily="18" charset="0"/>
                        </a:rPr>
                        <a:t> </a:t>
                      </a:r>
                      <a:r>
                        <a:rPr lang="ru-RU" sz="1000" kern="1200" dirty="0" smtClean="0">
                          <a:solidFill>
                            <a:schemeClr val="tx1"/>
                          </a:solidFill>
                          <a:latin typeface="+mn-lt"/>
                          <a:ea typeface="Tahoma" pitchFamily="34" charset="0"/>
                          <a:cs typeface="Times New Roman" pitchFamily="18" charset="0"/>
                        </a:rPr>
                        <a:t> детей</a:t>
                      </a:r>
                      <a:endParaRPr lang="ru-RU" sz="1000" kern="1200" dirty="0">
                        <a:solidFill>
                          <a:schemeClr val="tx1"/>
                        </a:solidFill>
                        <a:latin typeface="+mn-lt"/>
                        <a:ea typeface="Tahoma" pitchFamily="34" charset="0"/>
                        <a:cs typeface="Times New Roman" pitchFamily="18" charset="0"/>
                      </a:endParaRPr>
                    </a:p>
                  </a:txBody>
                  <a:tcPr marL="72000" marR="3991"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23 252,2</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alpha val="75000"/>
                      </a:srgb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23 850,0</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alpha val="75000"/>
                      </a:srgb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24 732,5</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alpha val="75000"/>
                      </a:srgb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25 697,0</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alpha val="75000"/>
                      </a:srgbClr>
                    </a:solidFill>
                  </a:tcPr>
                </a:tc>
                <a:tc>
                  <a:txBody>
                    <a:bodyPr/>
                    <a:lstStyle/>
                    <a:p>
                      <a:pPr algn="ctr" fontAlgn="ctr">
                        <a:lnSpc>
                          <a:spcPts val="1200"/>
                        </a:lnSpc>
                      </a:pPr>
                      <a:r>
                        <a:rPr lang="ru-RU" sz="1000" kern="1200" dirty="0" smtClean="0">
                          <a:solidFill>
                            <a:schemeClr val="tx1"/>
                          </a:solidFill>
                          <a:latin typeface="+mn-lt"/>
                          <a:ea typeface="Tahoma" pitchFamily="34" charset="0"/>
                          <a:cs typeface="Times New Roman" pitchFamily="18" charset="0"/>
                        </a:rPr>
                        <a:t>26 956,2</a:t>
                      </a:r>
                      <a:endParaRPr lang="ru-RU" sz="1000" kern="1200" dirty="0">
                        <a:solidFill>
                          <a:schemeClr val="tx1"/>
                        </a:solidFill>
                        <a:latin typeface="+mn-lt"/>
                        <a:ea typeface="Tahoma" pitchFamily="34" charset="0"/>
                        <a:cs typeface="Times New Roman" pitchFamily="18" charset="0"/>
                      </a:endParaRPr>
                    </a:p>
                  </a:txBody>
                  <a:tcPr marL="0" marR="10800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F1CF">
                        <a:alpha val="75000"/>
                      </a:srgbClr>
                    </a:solidFill>
                  </a:tcPr>
                </a:tc>
              </a:tr>
            </a:tbl>
          </a:graphicData>
        </a:graphic>
      </p:graphicFrame>
      <p:sp>
        <p:nvSpPr>
          <p:cNvPr id="9" name="Прямоугольник 8"/>
          <p:cNvSpPr/>
          <p:nvPr/>
        </p:nvSpPr>
        <p:spPr>
          <a:xfrm>
            <a:off x="2071239" y="7086444"/>
            <a:ext cx="3778250" cy="535531"/>
          </a:xfrm>
          <a:prstGeom prst="rect">
            <a:avLst/>
          </a:prstGeom>
        </p:spPr>
        <p:txBody>
          <a:bodyPr>
            <a:spAutoFit/>
          </a:bodyPr>
          <a:lstStyle/>
          <a:p>
            <a:pPr algn="ctr" eaLnBrk="0" fontAlgn="auto" hangingPunct="0">
              <a:lnSpc>
                <a:spcPct val="80000"/>
              </a:lnSpc>
              <a:spcAft>
                <a:spcPts val="0"/>
              </a:spcAft>
              <a:defRPr/>
            </a:pPr>
            <a:r>
              <a:rPr lang="ru-RU" altLang="ru-RU" dirty="0">
                <a:ln w="3175" cmpd="sng">
                  <a:solidFill>
                    <a:schemeClr val="tx1"/>
                  </a:solidFill>
                  <a:prstDash val="solid"/>
                </a:ln>
                <a:cs typeface="Times New Roman" pitchFamily="18" charset="0"/>
              </a:rPr>
              <a:t>Повышение оплаты труда «указных»</a:t>
            </a:r>
          </a:p>
          <a:p>
            <a:pPr algn="ctr" eaLnBrk="0" fontAlgn="auto" hangingPunct="0">
              <a:lnSpc>
                <a:spcPct val="80000"/>
              </a:lnSpc>
              <a:spcAft>
                <a:spcPts val="0"/>
              </a:spcAft>
              <a:defRPr/>
            </a:pPr>
            <a:r>
              <a:rPr lang="ru-RU" altLang="ru-RU" dirty="0">
                <a:ln w="3175" cmpd="sng">
                  <a:solidFill>
                    <a:schemeClr val="tx1"/>
                  </a:solidFill>
                  <a:prstDash val="solid"/>
                </a:ln>
                <a:cs typeface="Times New Roman" pitchFamily="18" charset="0"/>
              </a:rPr>
              <a:t> категорий работников</a:t>
            </a:r>
          </a:p>
        </p:txBody>
      </p:sp>
      <p:sp>
        <p:nvSpPr>
          <p:cNvPr id="178" name="Прямоугольник 177"/>
          <p:cNvSpPr/>
          <p:nvPr/>
        </p:nvSpPr>
        <p:spPr>
          <a:xfrm>
            <a:off x="283023" y="10065577"/>
            <a:ext cx="630019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400"/>
              </a:lnSpc>
            </a:pPr>
            <a:r>
              <a:rPr lang="ru-RU" sz="900" dirty="0" smtClean="0">
                <a:solidFill>
                  <a:srgbClr val="FF0000"/>
                </a:solidFill>
              </a:rPr>
              <a:t>*</a:t>
            </a:r>
            <a:r>
              <a:rPr lang="ru-RU" sz="900" dirty="0" smtClean="0">
                <a:solidFill>
                  <a:schemeClr val="dk1"/>
                </a:solidFill>
                <a:ea typeface="Tahoma" pitchFamily="34" charset="0"/>
                <a:cs typeface="Times New Roman" pitchFamily="18" charset="0"/>
              </a:rPr>
              <a:t>- к средней заработной плате учителей в Ставропольском крае</a:t>
            </a:r>
            <a:endParaRPr lang="ru-RU" sz="900" dirty="0">
              <a:solidFill>
                <a:schemeClr val="dk1"/>
              </a:solidFill>
              <a:ea typeface="Tahoma" pitchFamily="34" charset="0"/>
              <a:cs typeface="Times New Roman" pitchFamily="18" charset="0"/>
            </a:endParaRPr>
          </a:p>
        </p:txBody>
      </p:sp>
      <p:sp>
        <p:nvSpPr>
          <p:cNvPr id="179" name="object 139"/>
          <p:cNvSpPr txBox="1"/>
          <p:nvPr/>
        </p:nvSpPr>
        <p:spPr>
          <a:xfrm>
            <a:off x="3805488" y="5202064"/>
            <a:ext cx="721987" cy="212238"/>
          </a:xfrm>
          <a:prstGeom prst="rect">
            <a:avLst/>
          </a:prstGeom>
        </p:spPr>
        <p:txBody>
          <a:bodyPr vert="horz" wrap="square" lIns="0" tIns="12065" rIns="0" bIns="0" rtlCol="0">
            <a:spAutoFit/>
          </a:bodyPr>
          <a:lstStyle/>
          <a:p>
            <a:pPr marL="12700">
              <a:lnSpc>
                <a:spcPct val="100000"/>
              </a:lnSpc>
              <a:spcBef>
                <a:spcPts val="95"/>
              </a:spcBef>
            </a:pPr>
            <a:r>
              <a:rPr lang="ru-RU" sz="1300" spc="55" dirty="0" smtClean="0">
                <a:solidFill>
                  <a:srgbClr val="993366"/>
                </a:solidFill>
                <a:latin typeface="Calibri"/>
                <a:cs typeface="Calibri"/>
              </a:rPr>
              <a:t>24765,34</a:t>
            </a:r>
            <a:endParaRPr sz="1300" dirty="0">
              <a:solidFill>
                <a:srgbClr val="993366"/>
              </a:solidFill>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6" y="10082872"/>
            <a:ext cx="7553325" cy="610870"/>
          </a:xfrm>
          <a:custGeom>
            <a:avLst/>
            <a:gdLst/>
            <a:ahLst/>
            <a:cxnLst/>
            <a:rect l="l" t="t" r="r" b="b"/>
            <a:pathLst>
              <a:path w="7553325" h="610870">
                <a:moveTo>
                  <a:pt x="0" y="610336"/>
                </a:moveTo>
                <a:lnTo>
                  <a:pt x="7552753" y="610336"/>
                </a:lnTo>
                <a:lnTo>
                  <a:pt x="7552753" y="0"/>
                </a:lnTo>
                <a:lnTo>
                  <a:pt x="0" y="0"/>
                </a:lnTo>
                <a:lnTo>
                  <a:pt x="0" y="610336"/>
                </a:lnTo>
                <a:close/>
              </a:path>
            </a:pathLst>
          </a:custGeom>
          <a:solidFill>
            <a:srgbClr val="00669B"/>
          </a:solidFill>
        </p:spPr>
        <p:txBody>
          <a:bodyPr wrap="square" lIns="0" tIns="0" rIns="0" bIns="0" rtlCol="0"/>
          <a:lstStyle/>
          <a:p>
            <a:endParaRPr/>
          </a:p>
        </p:txBody>
      </p:sp>
      <p:sp>
        <p:nvSpPr>
          <p:cNvPr id="3" name="object 3"/>
          <p:cNvSpPr/>
          <p:nvPr/>
        </p:nvSpPr>
        <p:spPr>
          <a:xfrm>
            <a:off x="1880" y="-17414"/>
            <a:ext cx="7554620" cy="65905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721105" y="229135"/>
            <a:ext cx="4908881"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5" name="object 15"/>
          <p:cNvSpPr txBox="1"/>
          <p:nvPr/>
        </p:nvSpPr>
        <p:spPr>
          <a:xfrm>
            <a:off x="5348051" y="228866"/>
            <a:ext cx="2133215"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6" name="object 16"/>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08326" y="10469246"/>
            <a:ext cx="159385" cy="166712"/>
          </a:xfrm>
          <a:prstGeom prst="rect">
            <a:avLst/>
          </a:prstGeom>
        </p:spPr>
        <p:txBody>
          <a:bodyPr vert="horz" wrap="square" lIns="0" tIns="12700" rIns="0" bIns="0" rtlCol="0">
            <a:spAutoFit/>
          </a:bodyPr>
          <a:lstStyle/>
          <a:p>
            <a:pPr marL="12700">
              <a:lnSpc>
                <a:spcPct val="100000"/>
              </a:lnSpc>
              <a:spcBef>
                <a:spcPts val="100"/>
              </a:spcBef>
            </a:pPr>
            <a:r>
              <a:rPr lang="ru-RU" sz="1000" spc="-30" dirty="0" smtClean="0">
                <a:solidFill>
                  <a:srgbClr val="231F20"/>
                </a:solidFill>
                <a:latin typeface="Arial"/>
                <a:cs typeface="Arial"/>
              </a:rPr>
              <a:t>13</a:t>
            </a:r>
            <a:endParaRPr sz="1000" dirty="0">
              <a:latin typeface="Arial"/>
              <a:cs typeface="Arial"/>
            </a:endParaRPr>
          </a:p>
        </p:txBody>
      </p:sp>
      <p:sp>
        <p:nvSpPr>
          <p:cNvPr id="22" name="object 22"/>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4" name="object 24"/>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8" name="object 28"/>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9" name="object 29"/>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5" name="object 35"/>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6" name="object 36"/>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7" name="object 37"/>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8" name="object 38"/>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9" name="object 39"/>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40" name="object 40"/>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1" name="object 41"/>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3" name="object 43"/>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4" name="object 44"/>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6" name="object 46"/>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8" name="object 48"/>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9" name="object 49"/>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50" name="object 50"/>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1" name="object 51"/>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2" name="object 52"/>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4" name="object 54"/>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5" name="object 55"/>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6" name="object 56"/>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7" name="object 57"/>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8" name="object 58"/>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9" name="object 59"/>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60" name="object 60"/>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1" name="object 61"/>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2" name="object 62"/>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3" name="object 63"/>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5" name="object 65"/>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70" name="object 70"/>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1" name="object 71"/>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72" name="object 72"/>
          <p:cNvSpPr/>
          <p:nvPr/>
        </p:nvSpPr>
        <p:spPr>
          <a:xfrm>
            <a:off x="4878374" y="324980"/>
            <a:ext cx="125831" cy="83756"/>
          </a:xfrm>
          <a:prstGeom prst="rect">
            <a:avLst/>
          </a:prstGeom>
          <a:blipFill>
            <a:blip r:embed="rId4" cstate="print"/>
            <a:stretch>
              <a:fillRect/>
            </a:stretch>
          </a:blipFill>
        </p:spPr>
        <p:txBody>
          <a:bodyPr wrap="square" lIns="0" tIns="0" rIns="0" bIns="0" rtlCol="0"/>
          <a:lstStyle/>
          <a:p>
            <a:endParaRPr/>
          </a:p>
        </p:txBody>
      </p:sp>
      <p:sp>
        <p:nvSpPr>
          <p:cNvPr id="76" name="object 76"/>
          <p:cNvSpPr/>
          <p:nvPr/>
        </p:nvSpPr>
        <p:spPr>
          <a:xfrm>
            <a:off x="4932962" y="383425"/>
            <a:ext cx="27276" cy="36703"/>
          </a:xfrm>
          <a:prstGeom prst="rect">
            <a:avLst/>
          </a:prstGeom>
          <a:blipFill>
            <a:blip r:embed="rId5" cstate="print"/>
            <a:stretch>
              <a:fillRect/>
            </a:stretch>
          </a:blipFill>
        </p:spPr>
        <p:txBody>
          <a:bodyPr wrap="square" lIns="0" tIns="0" rIns="0" bIns="0" rtlCol="0"/>
          <a:lstStyle/>
          <a:p>
            <a:endParaRPr/>
          </a:p>
        </p:txBody>
      </p:sp>
      <p:sp>
        <p:nvSpPr>
          <p:cNvPr id="83" name="object 83"/>
          <p:cNvSpPr/>
          <p:nvPr/>
        </p:nvSpPr>
        <p:spPr>
          <a:xfrm>
            <a:off x="-3797" y="7929511"/>
            <a:ext cx="7543800" cy="2164715"/>
          </a:xfrm>
          <a:custGeom>
            <a:avLst/>
            <a:gdLst/>
            <a:ahLst/>
            <a:cxnLst/>
            <a:rect l="l" t="t" r="r" b="b"/>
            <a:pathLst>
              <a:path w="7543800" h="2164715">
                <a:moveTo>
                  <a:pt x="0" y="2164448"/>
                </a:moveTo>
                <a:lnTo>
                  <a:pt x="7543330" y="2164448"/>
                </a:lnTo>
                <a:lnTo>
                  <a:pt x="7543330" y="0"/>
                </a:lnTo>
                <a:lnTo>
                  <a:pt x="0" y="0"/>
                </a:lnTo>
                <a:lnTo>
                  <a:pt x="0" y="2164448"/>
                </a:lnTo>
                <a:close/>
              </a:path>
            </a:pathLst>
          </a:custGeom>
          <a:solidFill>
            <a:srgbClr val="00669B"/>
          </a:solidFill>
        </p:spPr>
        <p:txBody>
          <a:bodyPr wrap="square" lIns="0" tIns="0" rIns="0" bIns="0" rtlCol="0"/>
          <a:lstStyle/>
          <a:p>
            <a:endParaRPr/>
          </a:p>
        </p:txBody>
      </p:sp>
      <p:sp>
        <p:nvSpPr>
          <p:cNvPr id="84" name="object 84"/>
          <p:cNvSpPr/>
          <p:nvPr/>
        </p:nvSpPr>
        <p:spPr>
          <a:xfrm>
            <a:off x="408836" y="7918412"/>
            <a:ext cx="1014094" cy="500380"/>
          </a:xfrm>
          <a:custGeom>
            <a:avLst/>
            <a:gdLst/>
            <a:ahLst/>
            <a:cxnLst/>
            <a:rect l="l" t="t" r="r" b="b"/>
            <a:pathLst>
              <a:path w="1014094" h="500379">
                <a:moveTo>
                  <a:pt x="1013692" y="0"/>
                </a:moveTo>
                <a:lnTo>
                  <a:pt x="0" y="0"/>
                </a:lnTo>
                <a:lnTo>
                  <a:pt x="1992" y="44269"/>
                </a:lnTo>
                <a:lnTo>
                  <a:pt x="8956" y="93906"/>
                </a:lnTo>
                <a:lnTo>
                  <a:pt x="20561" y="141619"/>
                </a:lnTo>
                <a:lnTo>
                  <a:pt x="36809" y="187409"/>
                </a:lnTo>
                <a:lnTo>
                  <a:pt x="57699" y="231275"/>
                </a:lnTo>
                <a:lnTo>
                  <a:pt x="83232" y="273218"/>
                </a:lnTo>
                <a:lnTo>
                  <a:pt x="113406" y="313237"/>
                </a:lnTo>
                <a:lnTo>
                  <a:pt x="148223" y="351332"/>
                </a:lnTo>
                <a:lnTo>
                  <a:pt x="186318" y="386149"/>
                </a:lnTo>
                <a:lnTo>
                  <a:pt x="226338" y="416324"/>
                </a:lnTo>
                <a:lnTo>
                  <a:pt x="268280" y="441856"/>
                </a:lnTo>
                <a:lnTo>
                  <a:pt x="312147" y="462746"/>
                </a:lnTo>
                <a:lnTo>
                  <a:pt x="357937" y="478994"/>
                </a:lnTo>
                <a:lnTo>
                  <a:pt x="405650" y="490600"/>
                </a:lnTo>
                <a:lnTo>
                  <a:pt x="455286" y="497563"/>
                </a:lnTo>
                <a:lnTo>
                  <a:pt x="506846" y="499884"/>
                </a:lnTo>
                <a:lnTo>
                  <a:pt x="558405" y="497563"/>
                </a:lnTo>
                <a:lnTo>
                  <a:pt x="608042" y="490600"/>
                </a:lnTo>
                <a:lnTo>
                  <a:pt x="655755" y="478994"/>
                </a:lnTo>
                <a:lnTo>
                  <a:pt x="701545" y="462746"/>
                </a:lnTo>
                <a:lnTo>
                  <a:pt x="745411" y="441856"/>
                </a:lnTo>
                <a:lnTo>
                  <a:pt x="787354" y="416324"/>
                </a:lnTo>
                <a:lnTo>
                  <a:pt x="827373" y="386149"/>
                </a:lnTo>
                <a:lnTo>
                  <a:pt x="865468" y="351332"/>
                </a:lnTo>
                <a:lnTo>
                  <a:pt x="900285" y="313237"/>
                </a:lnTo>
                <a:lnTo>
                  <a:pt x="930460" y="273218"/>
                </a:lnTo>
                <a:lnTo>
                  <a:pt x="955992" y="231275"/>
                </a:lnTo>
                <a:lnTo>
                  <a:pt x="976882" y="187409"/>
                </a:lnTo>
                <a:lnTo>
                  <a:pt x="993130" y="141619"/>
                </a:lnTo>
                <a:lnTo>
                  <a:pt x="1004736" y="93906"/>
                </a:lnTo>
                <a:lnTo>
                  <a:pt x="1011699" y="44269"/>
                </a:lnTo>
                <a:lnTo>
                  <a:pt x="1013692" y="0"/>
                </a:lnTo>
                <a:close/>
              </a:path>
            </a:pathLst>
          </a:custGeom>
          <a:solidFill>
            <a:srgbClr val="FFFFFF"/>
          </a:solidFill>
        </p:spPr>
        <p:txBody>
          <a:bodyPr wrap="square" lIns="0" tIns="0" rIns="0" bIns="0" rtlCol="0"/>
          <a:lstStyle/>
          <a:p>
            <a:endParaRPr/>
          </a:p>
        </p:txBody>
      </p:sp>
      <p:sp>
        <p:nvSpPr>
          <p:cNvPr id="85" name="object 85"/>
          <p:cNvSpPr txBox="1"/>
          <p:nvPr/>
        </p:nvSpPr>
        <p:spPr>
          <a:xfrm>
            <a:off x="739725" y="7203978"/>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86" name="object 86"/>
          <p:cNvSpPr/>
          <p:nvPr/>
        </p:nvSpPr>
        <p:spPr>
          <a:xfrm>
            <a:off x="929184" y="8770449"/>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5" y="212310"/>
                </a:lnTo>
                <a:lnTo>
                  <a:pt x="270274" y="163977"/>
                </a:lnTo>
                <a:lnTo>
                  <a:pt x="272770" y="136702"/>
                </a:lnTo>
                <a:lnTo>
                  <a:pt x="270274" y="109428"/>
                </a:lnTo>
                <a:lnTo>
                  <a:pt x="250305"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87" name="object 87"/>
          <p:cNvSpPr/>
          <p:nvPr/>
        </p:nvSpPr>
        <p:spPr>
          <a:xfrm>
            <a:off x="938699" y="8875165"/>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88" name="object 88"/>
          <p:cNvSpPr txBox="1"/>
          <p:nvPr/>
        </p:nvSpPr>
        <p:spPr>
          <a:xfrm>
            <a:off x="1230768" y="8045201"/>
            <a:ext cx="6002584" cy="1502333"/>
          </a:xfrm>
          <a:prstGeom prst="rect">
            <a:avLst/>
          </a:prstGeom>
        </p:spPr>
        <p:txBody>
          <a:bodyPr vert="horz" wrap="square" lIns="0" tIns="32384" rIns="0" bIns="0" rtlCol="0">
            <a:spAutoFit/>
          </a:bodyPr>
          <a:lstStyle/>
          <a:p>
            <a:pPr marL="2245995" marR="20955" indent="-346075" algn="r">
              <a:lnSpc>
                <a:spcPts val="1800"/>
              </a:lnSpc>
              <a:spcBef>
                <a:spcPts val="254"/>
              </a:spcBef>
              <a:tabLst>
                <a:tab pos="2846070" algn="l"/>
                <a:tab pos="4281170" algn="l"/>
              </a:tabLst>
            </a:pPr>
            <a:r>
              <a:rPr lang="ru-RU" sz="1600" b="1" spc="760" dirty="0" smtClean="0">
                <a:solidFill>
                  <a:srgbClr val="FFFFFF"/>
                </a:solidFill>
                <a:latin typeface="+mj-lt"/>
                <a:cs typeface="Arial"/>
              </a:rPr>
              <a:t>ПРОГРАММНЫЙ </a:t>
            </a:r>
          </a:p>
          <a:p>
            <a:pPr marL="2245995" marR="20955" indent="-346075" algn="r">
              <a:lnSpc>
                <a:spcPts val="1800"/>
              </a:lnSpc>
              <a:spcBef>
                <a:spcPts val="254"/>
              </a:spcBef>
              <a:tabLst>
                <a:tab pos="2846070" algn="l"/>
                <a:tab pos="4281170" algn="l"/>
              </a:tabLst>
            </a:pPr>
            <a:r>
              <a:rPr lang="ru-RU" sz="1600" b="1" spc="760" dirty="0" smtClean="0">
                <a:solidFill>
                  <a:srgbClr val="FFFFFF"/>
                </a:solidFill>
                <a:latin typeface="+mj-lt"/>
                <a:cs typeface="Arial"/>
              </a:rPr>
              <a:t>БЮДЖЕТ ГОРОДА НЕВИННОМЫССКА</a:t>
            </a:r>
            <a:endParaRPr lang="ru-RU" sz="1600" b="1" dirty="0" smtClean="0">
              <a:latin typeface="+mj-lt"/>
              <a:cs typeface="Arial"/>
            </a:endParaRPr>
          </a:p>
          <a:p>
            <a:pPr algn="just"/>
            <a:r>
              <a:rPr lang="ru-RU" sz="800" dirty="0" smtClean="0">
                <a:solidFill>
                  <a:schemeClr val="bg1"/>
                </a:solidFill>
              </a:rPr>
              <a:t>БЮДЖЕТ ГОРОДА НЕВИННОМЫССКА ФОРМИРУЕТСЯ В ПРОГРАММНОМ ФОРМАТЕ НА ОСНОВЕ МУНИЦИПАЛЬНЫХ ПРОГРАММ. ЭТО</a:t>
            </a:r>
          </a:p>
          <a:p>
            <a:pPr algn="just">
              <a:tabLst>
                <a:tab pos="3314700" algn="l"/>
                <a:tab pos="4752975" algn="l"/>
              </a:tabLst>
            </a:pPr>
            <a:r>
              <a:rPr lang="ru-RU" sz="800" dirty="0" smtClean="0">
                <a:solidFill>
                  <a:schemeClr val="bg1"/>
                </a:solidFill>
              </a:rPr>
              <a:t>СВЯЗАНО С ВСТУПИВШИМИ В СИЛУ ИЗМЕНЕНИЯМИ В БЮДЖЕТНЫЙ КОДЕКС В 2014 ГОДУ.</a:t>
            </a:r>
          </a:p>
          <a:p>
            <a:pPr algn="just"/>
            <a:r>
              <a:rPr lang="ru-RU" sz="800" dirty="0" smtClean="0">
                <a:solidFill>
                  <a:schemeClr val="bg1"/>
                </a:solidFill>
              </a:rPr>
              <a:t>КАЖДАЯ МУНИЦИПАЛЬНАЯ ПРОГРАММА УВЯЗЫВАЕТ БЮДЖЕТНЫЕ АССИГНОВАНИЯ С РЕЗУЛЬТАТАМИ ИХ ИСПОЛЬЗОВАНИЯ ДЛЯ</a:t>
            </a:r>
          </a:p>
          <a:p>
            <a:pPr algn="just"/>
            <a:r>
              <a:rPr lang="ru-RU" sz="800" dirty="0" smtClean="0">
                <a:solidFill>
                  <a:schemeClr val="bg1"/>
                </a:solidFill>
              </a:rPr>
              <a:t>ДОСТИЖЕНИЯ ЗАЯВЛЕННЫХ ЦЕЛЕЙ.</a:t>
            </a:r>
          </a:p>
          <a:p>
            <a:pPr algn="just"/>
            <a:r>
              <a:rPr lang="ru-RU" sz="800" dirty="0" smtClean="0">
                <a:solidFill>
                  <a:schemeClr val="bg1"/>
                </a:solidFill>
              </a:rPr>
              <a:t>ТАКИМ ОБРАЗОМ, ПРОГРАММНЫЙ БЮДЖЕТ ПРИЗВАН ПОВЫСИТЬ КАЧЕСТВО ФОРМИРОВАНИЯ И ИСПОЛНЕНИЯ ГЛАВНОГО </a:t>
            </a:r>
          </a:p>
          <a:p>
            <a:pPr algn="just"/>
            <a:r>
              <a:rPr lang="ru-RU" sz="800" dirty="0" smtClean="0">
                <a:solidFill>
                  <a:schemeClr val="bg1"/>
                </a:solidFill>
              </a:rPr>
              <a:t>ФИНАНСОВОГО ДОКУМЕНТА.</a:t>
            </a:r>
            <a:endParaRPr lang="ru-RU" sz="800" dirty="0">
              <a:solidFill>
                <a:schemeClr val="bg1"/>
              </a:solidFill>
              <a:latin typeface="Arial"/>
              <a:cs typeface="Arial"/>
            </a:endParaRPr>
          </a:p>
        </p:txBody>
      </p:sp>
      <p:sp>
        <p:nvSpPr>
          <p:cNvPr id="89" name="object 89"/>
          <p:cNvSpPr/>
          <p:nvPr/>
        </p:nvSpPr>
        <p:spPr>
          <a:xfrm>
            <a:off x="1473009" y="9655924"/>
            <a:ext cx="795020" cy="792480"/>
          </a:xfrm>
          <a:custGeom>
            <a:avLst/>
            <a:gdLst/>
            <a:ahLst/>
            <a:cxnLst/>
            <a:rect l="l" t="t" r="r" b="b"/>
            <a:pathLst>
              <a:path w="795019" h="792479">
                <a:moveTo>
                  <a:pt x="397421" y="0"/>
                </a:moveTo>
                <a:lnTo>
                  <a:pt x="343889" y="3223"/>
                </a:lnTo>
                <a:lnTo>
                  <a:pt x="293035" y="12894"/>
                </a:lnTo>
                <a:lnTo>
                  <a:pt x="244859" y="29011"/>
                </a:lnTo>
                <a:lnTo>
                  <a:pt x="199360" y="51575"/>
                </a:lnTo>
                <a:lnTo>
                  <a:pt x="156539" y="80584"/>
                </a:lnTo>
                <a:lnTo>
                  <a:pt x="116395" y="116039"/>
                </a:lnTo>
                <a:lnTo>
                  <a:pt x="80830" y="156047"/>
                </a:lnTo>
                <a:lnTo>
                  <a:pt x="51731" y="198728"/>
                </a:lnTo>
                <a:lnTo>
                  <a:pt x="29098" y="244081"/>
                </a:lnTo>
                <a:lnTo>
                  <a:pt x="12932" y="292105"/>
                </a:lnTo>
                <a:lnTo>
                  <a:pt x="3233" y="342799"/>
                </a:lnTo>
                <a:lnTo>
                  <a:pt x="0" y="396163"/>
                </a:lnTo>
                <a:lnTo>
                  <a:pt x="3233" y="449522"/>
                </a:lnTo>
                <a:lnTo>
                  <a:pt x="12932" y="500213"/>
                </a:lnTo>
                <a:lnTo>
                  <a:pt x="29098" y="548236"/>
                </a:lnTo>
                <a:lnTo>
                  <a:pt x="51731" y="593590"/>
                </a:lnTo>
                <a:lnTo>
                  <a:pt x="80830" y="636274"/>
                </a:lnTo>
                <a:lnTo>
                  <a:pt x="116395" y="676287"/>
                </a:lnTo>
                <a:lnTo>
                  <a:pt x="156539" y="711737"/>
                </a:lnTo>
                <a:lnTo>
                  <a:pt x="199360" y="740743"/>
                </a:lnTo>
                <a:lnTo>
                  <a:pt x="244859" y="763304"/>
                </a:lnTo>
                <a:lnTo>
                  <a:pt x="293035" y="779421"/>
                </a:lnTo>
                <a:lnTo>
                  <a:pt x="343889" y="789091"/>
                </a:lnTo>
                <a:lnTo>
                  <a:pt x="397421" y="792314"/>
                </a:lnTo>
                <a:lnTo>
                  <a:pt x="450952" y="789091"/>
                </a:lnTo>
                <a:lnTo>
                  <a:pt x="501806" y="779421"/>
                </a:lnTo>
                <a:lnTo>
                  <a:pt x="549983" y="763304"/>
                </a:lnTo>
                <a:lnTo>
                  <a:pt x="595481" y="740743"/>
                </a:lnTo>
                <a:lnTo>
                  <a:pt x="638303" y="711737"/>
                </a:lnTo>
                <a:lnTo>
                  <a:pt x="678446" y="676287"/>
                </a:lnTo>
                <a:lnTo>
                  <a:pt x="714011" y="636274"/>
                </a:lnTo>
                <a:lnTo>
                  <a:pt x="743110" y="593590"/>
                </a:lnTo>
                <a:lnTo>
                  <a:pt x="765743" y="548236"/>
                </a:lnTo>
                <a:lnTo>
                  <a:pt x="781909" y="500213"/>
                </a:lnTo>
                <a:lnTo>
                  <a:pt x="791608" y="449522"/>
                </a:lnTo>
                <a:lnTo>
                  <a:pt x="794842" y="396163"/>
                </a:lnTo>
                <a:lnTo>
                  <a:pt x="791608" y="342799"/>
                </a:lnTo>
                <a:lnTo>
                  <a:pt x="781909" y="292105"/>
                </a:lnTo>
                <a:lnTo>
                  <a:pt x="765743" y="244081"/>
                </a:lnTo>
                <a:lnTo>
                  <a:pt x="743110" y="198728"/>
                </a:lnTo>
                <a:lnTo>
                  <a:pt x="714011" y="156047"/>
                </a:lnTo>
                <a:lnTo>
                  <a:pt x="678446" y="116039"/>
                </a:lnTo>
                <a:lnTo>
                  <a:pt x="638303" y="80584"/>
                </a:lnTo>
                <a:lnTo>
                  <a:pt x="595481" y="51575"/>
                </a:lnTo>
                <a:lnTo>
                  <a:pt x="549983" y="29011"/>
                </a:lnTo>
                <a:lnTo>
                  <a:pt x="501806" y="12894"/>
                </a:lnTo>
                <a:lnTo>
                  <a:pt x="450952" y="3223"/>
                </a:lnTo>
                <a:lnTo>
                  <a:pt x="397421" y="0"/>
                </a:lnTo>
                <a:close/>
              </a:path>
            </a:pathLst>
          </a:custGeom>
          <a:solidFill>
            <a:srgbClr val="A54686"/>
          </a:solidFill>
        </p:spPr>
        <p:txBody>
          <a:bodyPr wrap="square" lIns="0" tIns="0" rIns="0" bIns="0" rtlCol="0"/>
          <a:lstStyle/>
          <a:p>
            <a:endParaRPr/>
          </a:p>
        </p:txBody>
      </p:sp>
      <p:sp>
        <p:nvSpPr>
          <p:cNvPr id="90" name="object 90"/>
          <p:cNvSpPr/>
          <p:nvPr/>
        </p:nvSpPr>
        <p:spPr>
          <a:xfrm>
            <a:off x="1448904" y="9663544"/>
            <a:ext cx="507365" cy="795655"/>
          </a:xfrm>
          <a:custGeom>
            <a:avLst/>
            <a:gdLst/>
            <a:ahLst/>
            <a:cxnLst/>
            <a:rect l="l" t="t" r="r" b="b"/>
            <a:pathLst>
              <a:path w="507364" h="795654">
                <a:moveTo>
                  <a:pt x="0" y="0"/>
                </a:moveTo>
                <a:lnTo>
                  <a:pt x="0" y="795477"/>
                </a:lnTo>
                <a:lnTo>
                  <a:pt x="506844" y="397103"/>
                </a:lnTo>
                <a:lnTo>
                  <a:pt x="0" y="0"/>
                </a:lnTo>
                <a:close/>
              </a:path>
            </a:pathLst>
          </a:custGeom>
          <a:solidFill>
            <a:srgbClr val="00669B"/>
          </a:solidFill>
        </p:spPr>
        <p:txBody>
          <a:bodyPr wrap="square" lIns="0" tIns="0" rIns="0" bIns="0" rtlCol="0"/>
          <a:lstStyle/>
          <a:p>
            <a:endParaRPr/>
          </a:p>
        </p:txBody>
      </p:sp>
      <p:sp>
        <p:nvSpPr>
          <p:cNvPr id="91" name="object 91"/>
          <p:cNvSpPr txBox="1"/>
          <p:nvPr/>
        </p:nvSpPr>
        <p:spPr>
          <a:xfrm>
            <a:off x="1208445" y="9931318"/>
            <a:ext cx="553720" cy="181460"/>
          </a:xfrm>
          <a:prstGeom prst="rect">
            <a:avLst/>
          </a:prstGeom>
        </p:spPr>
        <p:txBody>
          <a:bodyPr vert="horz" wrap="square" lIns="0" tIns="12065" rIns="0" bIns="0" rtlCol="0">
            <a:spAutoFit/>
          </a:bodyPr>
          <a:lstStyle/>
          <a:p>
            <a:pPr marL="12700">
              <a:lnSpc>
                <a:spcPct val="100000"/>
              </a:lnSpc>
              <a:spcBef>
                <a:spcPts val="95"/>
              </a:spcBef>
            </a:pPr>
            <a:r>
              <a:rPr sz="1100" spc="-80" dirty="0" smtClean="0">
                <a:solidFill>
                  <a:srgbClr val="FFFFFF"/>
                </a:solidFill>
                <a:latin typeface="Arial"/>
                <a:cs typeface="Arial"/>
              </a:rPr>
              <a:t>201</a:t>
            </a:r>
            <a:r>
              <a:rPr lang="ru-RU" sz="1100" spc="-80" dirty="0" smtClean="0">
                <a:solidFill>
                  <a:srgbClr val="FFFFFF"/>
                </a:solidFill>
                <a:latin typeface="Arial"/>
                <a:cs typeface="Arial"/>
              </a:rPr>
              <a:t>6</a:t>
            </a:r>
            <a:r>
              <a:rPr sz="1100" spc="-35" dirty="0" smtClean="0">
                <a:solidFill>
                  <a:srgbClr val="FFFFFF"/>
                </a:solidFill>
                <a:latin typeface="Arial"/>
                <a:cs typeface="Arial"/>
              </a:rPr>
              <a:t> </a:t>
            </a:r>
            <a:r>
              <a:rPr lang="ru-RU" sz="1100" spc="40" dirty="0" smtClean="0">
                <a:solidFill>
                  <a:srgbClr val="FFFFFF"/>
                </a:solidFill>
                <a:latin typeface="Arial"/>
                <a:cs typeface="Arial"/>
              </a:rPr>
              <a:t>год</a:t>
            </a:r>
            <a:endParaRPr sz="1100" dirty="0">
              <a:latin typeface="Arial"/>
              <a:cs typeface="Arial"/>
            </a:endParaRPr>
          </a:p>
        </p:txBody>
      </p:sp>
      <p:sp>
        <p:nvSpPr>
          <p:cNvPr id="92" name="object 92"/>
          <p:cNvSpPr/>
          <p:nvPr/>
        </p:nvSpPr>
        <p:spPr>
          <a:xfrm>
            <a:off x="2631363" y="9652113"/>
            <a:ext cx="795020" cy="792480"/>
          </a:xfrm>
          <a:custGeom>
            <a:avLst/>
            <a:gdLst/>
            <a:ahLst/>
            <a:cxnLst/>
            <a:rect l="l" t="t" r="r" b="b"/>
            <a:pathLst>
              <a:path w="795020" h="792479">
                <a:moveTo>
                  <a:pt x="397421" y="0"/>
                </a:moveTo>
                <a:lnTo>
                  <a:pt x="343889" y="3223"/>
                </a:lnTo>
                <a:lnTo>
                  <a:pt x="293035" y="12894"/>
                </a:lnTo>
                <a:lnTo>
                  <a:pt x="244859" y="29011"/>
                </a:lnTo>
                <a:lnTo>
                  <a:pt x="199360" y="51575"/>
                </a:lnTo>
                <a:lnTo>
                  <a:pt x="156539" y="80584"/>
                </a:lnTo>
                <a:lnTo>
                  <a:pt x="116395" y="116039"/>
                </a:lnTo>
                <a:lnTo>
                  <a:pt x="80830" y="156047"/>
                </a:lnTo>
                <a:lnTo>
                  <a:pt x="51731" y="198728"/>
                </a:lnTo>
                <a:lnTo>
                  <a:pt x="29098" y="244081"/>
                </a:lnTo>
                <a:lnTo>
                  <a:pt x="12932" y="292105"/>
                </a:lnTo>
                <a:lnTo>
                  <a:pt x="3233" y="342799"/>
                </a:lnTo>
                <a:lnTo>
                  <a:pt x="0" y="396163"/>
                </a:lnTo>
                <a:lnTo>
                  <a:pt x="3233" y="449522"/>
                </a:lnTo>
                <a:lnTo>
                  <a:pt x="12932" y="500213"/>
                </a:lnTo>
                <a:lnTo>
                  <a:pt x="29098" y="548236"/>
                </a:lnTo>
                <a:lnTo>
                  <a:pt x="51731" y="593590"/>
                </a:lnTo>
                <a:lnTo>
                  <a:pt x="80830" y="636274"/>
                </a:lnTo>
                <a:lnTo>
                  <a:pt x="116395" y="676287"/>
                </a:lnTo>
                <a:lnTo>
                  <a:pt x="156539" y="711737"/>
                </a:lnTo>
                <a:lnTo>
                  <a:pt x="199360" y="740743"/>
                </a:lnTo>
                <a:lnTo>
                  <a:pt x="244859" y="763304"/>
                </a:lnTo>
                <a:lnTo>
                  <a:pt x="293035" y="779421"/>
                </a:lnTo>
                <a:lnTo>
                  <a:pt x="343889" y="789091"/>
                </a:lnTo>
                <a:lnTo>
                  <a:pt x="397421" y="792314"/>
                </a:lnTo>
                <a:lnTo>
                  <a:pt x="450952" y="789091"/>
                </a:lnTo>
                <a:lnTo>
                  <a:pt x="501806" y="779421"/>
                </a:lnTo>
                <a:lnTo>
                  <a:pt x="549983" y="763304"/>
                </a:lnTo>
                <a:lnTo>
                  <a:pt x="595481" y="740743"/>
                </a:lnTo>
                <a:lnTo>
                  <a:pt x="638303" y="711737"/>
                </a:lnTo>
                <a:lnTo>
                  <a:pt x="678446" y="676287"/>
                </a:lnTo>
                <a:lnTo>
                  <a:pt x="714011" y="636274"/>
                </a:lnTo>
                <a:lnTo>
                  <a:pt x="743110" y="593590"/>
                </a:lnTo>
                <a:lnTo>
                  <a:pt x="765743" y="548236"/>
                </a:lnTo>
                <a:lnTo>
                  <a:pt x="781909" y="500213"/>
                </a:lnTo>
                <a:lnTo>
                  <a:pt x="791608" y="449522"/>
                </a:lnTo>
                <a:lnTo>
                  <a:pt x="794842" y="396163"/>
                </a:lnTo>
                <a:lnTo>
                  <a:pt x="791608" y="342799"/>
                </a:lnTo>
                <a:lnTo>
                  <a:pt x="781909" y="292105"/>
                </a:lnTo>
                <a:lnTo>
                  <a:pt x="765743" y="244081"/>
                </a:lnTo>
                <a:lnTo>
                  <a:pt x="743110" y="198728"/>
                </a:lnTo>
                <a:lnTo>
                  <a:pt x="714011" y="156047"/>
                </a:lnTo>
                <a:lnTo>
                  <a:pt x="678446" y="116039"/>
                </a:lnTo>
                <a:lnTo>
                  <a:pt x="638303" y="80584"/>
                </a:lnTo>
                <a:lnTo>
                  <a:pt x="595481" y="51575"/>
                </a:lnTo>
                <a:lnTo>
                  <a:pt x="549983" y="29011"/>
                </a:lnTo>
                <a:lnTo>
                  <a:pt x="501806" y="12894"/>
                </a:lnTo>
                <a:lnTo>
                  <a:pt x="450952" y="3223"/>
                </a:lnTo>
                <a:lnTo>
                  <a:pt x="397421" y="0"/>
                </a:lnTo>
                <a:close/>
              </a:path>
            </a:pathLst>
          </a:custGeom>
          <a:solidFill>
            <a:srgbClr val="A54686"/>
          </a:solidFill>
        </p:spPr>
        <p:txBody>
          <a:bodyPr wrap="square" lIns="0" tIns="0" rIns="0" bIns="0" rtlCol="0"/>
          <a:lstStyle/>
          <a:p>
            <a:endParaRPr/>
          </a:p>
        </p:txBody>
      </p:sp>
      <p:sp>
        <p:nvSpPr>
          <p:cNvPr id="93" name="object 93"/>
          <p:cNvSpPr/>
          <p:nvPr/>
        </p:nvSpPr>
        <p:spPr>
          <a:xfrm>
            <a:off x="2598495" y="9931318"/>
            <a:ext cx="515620" cy="237273"/>
          </a:xfrm>
          <a:custGeom>
            <a:avLst/>
            <a:gdLst/>
            <a:ahLst/>
            <a:cxnLst/>
            <a:rect l="l" t="t" r="r" b="b"/>
            <a:pathLst>
              <a:path w="515619" h="428625">
                <a:moveTo>
                  <a:pt x="6972" y="0"/>
                </a:moveTo>
                <a:lnTo>
                  <a:pt x="0" y="428193"/>
                </a:lnTo>
                <a:lnTo>
                  <a:pt x="515099" y="211239"/>
                </a:lnTo>
                <a:lnTo>
                  <a:pt x="6972" y="0"/>
                </a:lnTo>
                <a:close/>
              </a:path>
            </a:pathLst>
          </a:custGeom>
          <a:solidFill>
            <a:srgbClr val="00669B"/>
          </a:solidFill>
        </p:spPr>
        <p:txBody>
          <a:bodyPr wrap="square" lIns="0" tIns="0" rIns="0" bIns="0" rtlCol="0"/>
          <a:lstStyle/>
          <a:p>
            <a:endParaRPr/>
          </a:p>
        </p:txBody>
      </p:sp>
      <p:sp>
        <p:nvSpPr>
          <p:cNvPr id="94" name="object 94"/>
          <p:cNvSpPr/>
          <p:nvPr/>
        </p:nvSpPr>
        <p:spPr>
          <a:xfrm>
            <a:off x="3995195" y="9637099"/>
            <a:ext cx="795020" cy="792480"/>
          </a:xfrm>
          <a:custGeom>
            <a:avLst/>
            <a:gdLst/>
            <a:ahLst/>
            <a:cxnLst/>
            <a:rect l="l" t="t" r="r" b="b"/>
            <a:pathLst>
              <a:path w="795020" h="792479">
                <a:moveTo>
                  <a:pt x="397421" y="0"/>
                </a:moveTo>
                <a:lnTo>
                  <a:pt x="343889" y="3223"/>
                </a:lnTo>
                <a:lnTo>
                  <a:pt x="293035" y="12894"/>
                </a:lnTo>
                <a:lnTo>
                  <a:pt x="244859" y="29011"/>
                </a:lnTo>
                <a:lnTo>
                  <a:pt x="199360" y="51575"/>
                </a:lnTo>
                <a:lnTo>
                  <a:pt x="156539" y="80584"/>
                </a:lnTo>
                <a:lnTo>
                  <a:pt x="116395" y="116039"/>
                </a:lnTo>
                <a:lnTo>
                  <a:pt x="80830" y="156047"/>
                </a:lnTo>
                <a:lnTo>
                  <a:pt x="51731" y="198728"/>
                </a:lnTo>
                <a:lnTo>
                  <a:pt x="29098" y="244081"/>
                </a:lnTo>
                <a:lnTo>
                  <a:pt x="12932" y="292105"/>
                </a:lnTo>
                <a:lnTo>
                  <a:pt x="3233" y="342799"/>
                </a:lnTo>
                <a:lnTo>
                  <a:pt x="0" y="396163"/>
                </a:lnTo>
                <a:lnTo>
                  <a:pt x="3233" y="449522"/>
                </a:lnTo>
                <a:lnTo>
                  <a:pt x="12932" y="500213"/>
                </a:lnTo>
                <a:lnTo>
                  <a:pt x="29098" y="548236"/>
                </a:lnTo>
                <a:lnTo>
                  <a:pt x="51731" y="593590"/>
                </a:lnTo>
                <a:lnTo>
                  <a:pt x="80830" y="636274"/>
                </a:lnTo>
                <a:lnTo>
                  <a:pt x="116395" y="676287"/>
                </a:lnTo>
                <a:lnTo>
                  <a:pt x="156539" y="711737"/>
                </a:lnTo>
                <a:lnTo>
                  <a:pt x="199360" y="740743"/>
                </a:lnTo>
                <a:lnTo>
                  <a:pt x="244859" y="763304"/>
                </a:lnTo>
                <a:lnTo>
                  <a:pt x="293035" y="779421"/>
                </a:lnTo>
                <a:lnTo>
                  <a:pt x="343889" y="789091"/>
                </a:lnTo>
                <a:lnTo>
                  <a:pt x="397421" y="792314"/>
                </a:lnTo>
                <a:lnTo>
                  <a:pt x="450952" y="789091"/>
                </a:lnTo>
                <a:lnTo>
                  <a:pt x="501806" y="779421"/>
                </a:lnTo>
                <a:lnTo>
                  <a:pt x="549983" y="763304"/>
                </a:lnTo>
                <a:lnTo>
                  <a:pt x="595481" y="740743"/>
                </a:lnTo>
                <a:lnTo>
                  <a:pt x="638303" y="711737"/>
                </a:lnTo>
                <a:lnTo>
                  <a:pt x="678446" y="676287"/>
                </a:lnTo>
                <a:lnTo>
                  <a:pt x="714011" y="636274"/>
                </a:lnTo>
                <a:lnTo>
                  <a:pt x="743110" y="593590"/>
                </a:lnTo>
                <a:lnTo>
                  <a:pt x="765743" y="548236"/>
                </a:lnTo>
                <a:lnTo>
                  <a:pt x="781909" y="500213"/>
                </a:lnTo>
                <a:lnTo>
                  <a:pt x="791608" y="449522"/>
                </a:lnTo>
                <a:lnTo>
                  <a:pt x="794842" y="396163"/>
                </a:lnTo>
                <a:lnTo>
                  <a:pt x="791608" y="342799"/>
                </a:lnTo>
                <a:lnTo>
                  <a:pt x="781909" y="292105"/>
                </a:lnTo>
                <a:lnTo>
                  <a:pt x="765743" y="244081"/>
                </a:lnTo>
                <a:lnTo>
                  <a:pt x="743110" y="198728"/>
                </a:lnTo>
                <a:lnTo>
                  <a:pt x="714011" y="156047"/>
                </a:lnTo>
                <a:lnTo>
                  <a:pt x="678446" y="116039"/>
                </a:lnTo>
                <a:lnTo>
                  <a:pt x="638303" y="80584"/>
                </a:lnTo>
                <a:lnTo>
                  <a:pt x="595481" y="51575"/>
                </a:lnTo>
                <a:lnTo>
                  <a:pt x="549983" y="29011"/>
                </a:lnTo>
                <a:lnTo>
                  <a:pt x="501806" y="12894"/>
                </a:lnTo>
                <a:lnTo>
                  <a:pt x="450952" y="3223"/>
                </a:lnTo>
                <a:lnTo>
                  <a:pt x="397421" y="0"/>
                </a:lnTo>
                <a:close/>
              </a:path>
            </a:pathLst>
          </a:custGeom>
          <a:solidFill>
            <a:srgbClr val="A54686"/>
          </a:solidFill>
        </p:spPr>
        <p:txBody>
          <a:bodyPr wrap="square" lIns="0" tIns="0" rIns="0" bIns="0" rtlCol="0"/>
          <a:lstStyle/>
          <a:p>
            <a:endParaRPr/>
          </a:p>
        </p:txBody>
      </p:sp>
      <p:sp>
        <p:nvSpPr>
          <p:cNvPr id="95" name="object 95"/>
          <p:cNvSpPr/>
          <p:nvPr/>
        </p:nvSpPr>
        <p:spPr>
          <a:xfrm>
            <a:off x="3980002" y="9931318"/>
            <a:ext cx="473584" cy="215509"/>
          </a:xfrm>
          <a:custGeom>
            <a:avLst/>
            <a:gdLst/>
            <a:ahLst/>
            <a:cxnLst/>
            <a:rect l="l" t="t" r="r" b="b"/>
            <a:pathLst>
              <a:path w="522604" h="93345">
                <a:moveTo>
                  <a:pt x="0" y="0"/>
                </a:moveTo>
                <a:lnTo>
                  <a:pt x="10782" y="93256"/>
                </a:lnTo>
                <a:lnTo>
                  <a:pt x="522071" y="66611"/>
                </a:lnTo>
                <a:lnTo>
                  <a:pt x="0" y="0"/>
                </a:lnTo>
                <a:close/>
              </a:path>
            </a:pathLst>
          </a:custGeom>
          <a:solidFill>
            <a:srgbClr val="00669B"/>
          </a:solidFill>
        </p:spPr>
        <p:txBody>
          <a:bodyPr wrap="square" lIns="0" tIns="0" rIns="0" bIns="0" rtlCol="0"/>
          <a:lstStyle/>
          <a:p>
            <a:endParaRPr/>
          </a:p>
        </p:txBody>
      </p:sp>
      <p:sp>
        <p:nvSpPr>
          <p:cNvPr id="96" name="object 96"/>
          <p:cNvSpPr txBox="1"/>
          <p:nvPr/>
        </p:nvSpPr>
        <p:spPr>
          <a:xfrm>
            <a:off x="1860956" y="9621918"/>
            <a:ext cx="3101975" cy="525780"/>
          </a:xfrm>
          <a:prstGeom prst="rect">
            <a:avLst/>
          </a:prstGeom>
        </p:spPr>
        <p:txBody>
          <a:bodyPr vert="horz" wrap="square" lIns="0" tIns="12065" rIns="0" bIns="0" rtlCol="0">
            <a:spAutoFit/>
          </a:bodyPr>
          <a:lstStyle/>
          <a:p>
            <a:pPr marL="12700">
              <a:lnSpc>
                <a:spcPts val="2750"/>
              </a:lnSpc>
              <a:spcBef>
                <a:spcPts val="95"/>
              </a:spcBef>
              <a:tabLst>
                <a:tab pos="1170940" algn="l"/>
                <a:tab pos="2328545" algn="l"/>
              </a:tabLst>
            </a:pPr>
            <a:r>
              <a:rPr lang="ru-RU" sz="3600" spc="345" baseline="1157" dirty="0" smtClean="0">
                <a:solidFill>
                  <a:srgbClr val="FFFFFF"/>
                </a:solidFill>
                <a:latin typeface="Calibri"/>
                <a:cs typeface="Calibri"/>
              </a:rPr>
              <a:t>89,1</a:t>
            </a:r>
            <a:r>
              <a:rPr sz="2100" spc="345" baseline="1984" dirty="0" smtClean="0">
                <a:solidFill>
                  <a:srgbClr val="FFFFFF"/>
                </a:solidFill>
                <a:latin typeface="Calibri"/>
                <a:cs typeface="Calibri"/>
              </a:rPr>
              <a:t>%</a:t>
            </a:r>
            <a:r>
              <a:rPr sz="2100" spc="345" baseline="1984" dirty="0">
                <a:solidFill>
                  <a:srgbClr val="FFFFFF"/>
                </a:solidFill>
                <a:latin typeface="Calibri"/>
                <a:cs typeface="Calibri"/>
              </a:rPr>
              <a:t>	</a:t>
            </a:r>
            <a:r>
              <a:rPr lang="ru-RU" sz="3600" spc="97" baseline="2314" dirty="0" smtClean="0">
                <a:solidFill>
                  <a:srgbClr val="FFFFFF"/>
                </a:solidFill>
                <a:latin typeface="Calibri"/>
                <a:cs typeface="Calibri"/>
              </a:rPr>
              <a:t>94,5</a:t>
            </a:r>
            <a:r>
              <a:rPr sz="2100" spc="97" baseline="3968" dirty="0" smtClean="0">
                <a:solidFill>
                  <a:srgbClr val="FFFFFF"/>
                </a:solidFill>
                <a:latin typeface="Calibri"/>
                <a:cs typeface="Calibri"/>
              </a:rPr>
              <a:t>%</a:t>
            </a:r>
            <a:r>
              <a:rPr sz="2100" spc="97" baseline="3968" dirty="0">
                <a:solidFill>
                  <a:srgbClr val="FFFFFF"/>
                </a:solidFill>
                <a:latin typeface="Calibri"/>
                <a:cs typeface="Calibri"/>
              </a:rPr>
              <a:t>	</a:t>
            </a:r>
            <a:r>
              <a:rPr lang="ru-RU" sz="2400" spc="140" dirty="0" smtClean="0">
                <a:solidFill>
                  <a:srgbClr val="FFFFFF"/>
                </a:solidFill>
                <a:latin typeface="Calibri"/>
                <a:cs typeface="Calibri"/>
              </a:rPr>
              <a:t>91,0</a:t>
            </a:r>
            <a:r>
              <a:rPr sz="1400" spc="140" dirty="0" smtClean="0">
                <a:solidFill>
                  <a:srgbClr val="FFFFFF"/>
                </a:solidFill>
                <a:latin typeface="Calibri"/>
                <a:cs typeface="Calibri"/>
              </a:rPr>
              <a:t>%</a:t>
            </a:r>
            <a:endParaRPr sz="1400" dirty="0">
              <a:latin typeface="Calibri"/>
              <a:cs typeface="Calibri"/>
            </a:endParaRPr>
          </a:p>
          <a:p>
            <a:pPr marL="539115">
              <a:lnSpc>
                <a:spcPts val="1190"/>
              </a:lnSpc>
              <a:tabLst>
                <a:tab pos="1696720" algn="l"/>
              </a:tabLst>
            </a:pPr>
            <a:r>
              <a:rPr sz="1650" spc="-120" baseline="5050" dirty="0" smtClean="0">
                <a:solidFill>
                  <a:srgbClr val="FFFFFF"/>
                </a:solidFill>
                <a:latin typeface="Arial"/>
                <a:cs typeface="Arial"/>
              </a:rPr>
              <a:t>201</a:t>
            </a:r>
            <a:r>
              <a:rPr lang="ru-RU" sz="1650" spc="-120" baseline="5050" dirty="0" smtClean="0">
                <a:solidFill>
                  <a:srgbClr val="FFFFFF"/>
                </a:solidFill>
                <a:latin typeface="Arial"/>
                <a:cs typeface="Arial"/>
              </a:rPr>
              <a:t>7</a:t>
            </a:r>
            <a:r>
              <a:rPr sz="1650" spc="30" baseline="5050" dirty="0" smtClean="0">
                <a:solidFill>
                  <a:srgbClr val="FFFFFF"/>
                </a:solidFill>
                <a:latin typeface="Arial"/>
                <a:cs typeface="Arial"/>
              </a:rPr>
              <a:t> </a:t>
            </a:r>
            <a:r>
              <a:rPr lang="ru-RU" sz="1650" spc="67" baseline="5050" dirty="0" smtClean="0">
                <a:solidFill>
                  <a:srgbClr val="FFFFFF"/>
                </a:solidFill>
                <a:latin typeface="Arial"/>
                <a:cs typeface="Arial"/>
              </a:rPr>
              <a:t>год</a:t>
            </a:r>
            <a:r>
              <a:rPr sz="1650" spc="67" baseline="5050" dirty="0">
                <a:solidFill>
                  <a:srgbClr val="FFFFFF"/>
                </a:solidFill>
                <a:latin typeface="Arial"/>
                <a:cs typeface="Arial"/>
              </a:rPr>
              <a:t>	</a:t>
            </a:r>
            <a:r>
              <a:rPr sz="1100" spc="-80" dirty="0" smtClean="0">
                <a:solidFill>
                  <a:srgbClr val="FFFFFF"/>
                </a:solidFill>
                <a:latin typeface="Arial"/>
                <a:cs typeface="Arial"/>
              </a:rPr>
              <a:t>201</a:t>
            </a:r>
            <a:r>
              <a:rPr lang="ru-RU" sz="1100" spc="-80" dirty="0" smtClean="0">
                <a:solidFill>
                  <a:srgbClr val="FFFFFF"/>
                </a:solidFill>
                <a:latin typeface="Arial"/>
                <a:cs typeface="Arial"/>
              </a:rPr>
              <a:t>8</a:t>
            </a:r>
            <a:r>
              <a:rPr sz="1100" spc="15" dirty="0" smtClean="0">
                <a:solidFill>
                  <a:srgbClr val="FFFFFF"/>
                </a:solidFill>
                <a:latin typeface="Arial"/>
                <a:cs typeface="Arial"/>
              </a:rPr>
              <a:t> </a:t>
            </a:r>
            <a:r>
              <a:rPr lang="ru-RU" sz="1100" spc="40" dirty="0" smtClean="0">
                <a:solidFill>
                  <a:srgbClr val="FFFFFF"/>
                </a:solidFill>
                <a:latin typeface="Arial"/>
                <a:cs typeface="Arial"/>
              </a:rPr>
              <a:t>год</a:t>
            </a:r>
            <a:endParaRPr sz="1100" dirty="0">
              <a:latin typeface="Arial"/>
              <a:cs typeface="Arial"/>
            </a:endParaRPr>
          </a:p>
        </p:txBody>
      </p:sp>
      <p:sp>
        <p:nvSpPr>
          <p:cNvPr id="97" name="object 97"/>
          <p:cNvSpPr/>
          <p:nvPr/>
        </p:nvSpPr>
        <p:spPr>
          <a:xfrm>
            <a:off x="5629986" y="9666071"/>
            <a:ext cx="795020" cy="792480"/>
          </a:xfrm>
          <a:custGeom>
            <a:avLst/>
            <a:gdLst/>
            <a:ahLst/>
            <a:cxnLst/>
            <a:rect l="l" t="t" r="r" b="b"/>
            <a:pathLst>
              <a:path w="795020" h="792479">
                <a:moveTo>
                  <a:pt x="397421" y="0"/>
                </a:moveTo>
                <a:lnTo>
                  <a:pt x="343889" y="3223"/>
                </a:lnTo>
                <a:lnTo>
                  <a:pt x="293035" y="12894"/>
                </a:lnTo>
                <a:lnTo>
                  <a:pt x="244859" y="29011"/>
                </a:lnTo>
                <a:lnTo>
                  <a:pt x="199360" y="51575"/>
                </a:lnTo>
                <a:lnTo>
                  <a:pt x="156539" y="80584"/>
                </a:lnTo>
                <a:lnTo>
                  <a:pt x="116395" y="116039"/>
                </a:lnTo>
                <a:lnTo>
                  <a:pt x="80830" y="156047"/>
                </a:lnTo>
                <a:lnTo>
                  <a:pt x="51731" y="198728"/>
                </a:lnTo>
                <a:lnTo>
                  <a:pt x="29098" y="244081"/>
                </a:lnTo>
                <a:lnTo>
                  <a:pt x="12932" y="292105"/>
                </a:lnTo>
                <a:lnTo>
                  <a:pt x="3233" y="342799"/>
                </a:lnTo>
                <a:lnTo>
                  <a:pt x="0" y="396163"/>
                </a:lnTo>
                <a:lnTo>
                  <a:pt x="3233" y="449522"/>
                </a:lnTo>
                <a:lnTo>
                  <a:pt x="12932" y="500213"/>
                </a:lnTo>
                <a:lnTo>
                  <a:pt x="29098" y="548236"/>
                </a:lnTo>
                <a:lnTo>
                  <a:pt x="51731" y="593590"/>
                </a:lnTo>
                <a:lnTo>
                  <a:pt x="80830" y="636274"/>
                </a:lnTo>
                <a:lnTo>
                  <a:pt x="116395" y="676287"/>
                </a:lnTo>
                <a:lnTo>
                  <a:pt x="156539" y="711737"/>
                </a:lnTo>
                <a:lnTo>
                  <a:pt x="199360" y="740743"/>
                </a:lnTo>
                <a:lnTo>
                  <a:pt x="244859" y="763304"/>
                </a:lnTo>
                <a:lnTo>
                  <a:pt x="293035" y="779421"/>
                </a:lnTo>
                <a:lnTo>
                  <a:pt x="343889" y="789091"/>
                </a:lnTo>
                <a:lnTo>
                  <a:pt x="397421" y="792314"/>
                </a:lnTo>
                <a:lnTo>
                  <a:pt x="450952" y="789091"/>
                </a:lnTo>
                <a:lnTo>
                  <a:pt x="501806" y="779421"/>
                </a:lnTo>
                <a:lnTo>
                  <a:pt x="549983" y="763304"/>
                </a:lnTo>
                <a:lnTo>
                  <a:pt x="595481" y="740743"/>
                </a:lnTo>
                <a:lnTo>
                  <a:pt x="638303" y="711737"/>
                </a:lnTo>
                <a:lnTo>
                  <a:pt x="678446" y="676287"/>
                </a:lnTo>
                <a:lnTo>
                  <a:pt x="714011" y="636274"/>
                </a:lnTo>
                <a:lnTo>
                  <a:pt x="743110" y="593590"/>
                </a:lnTo>
                <a:lnTo>
                  <a:pt x="765743" y="548236"/>
                </a:lnTo>
                <a:lnTo>
                  <a:pt x="781909" y="500213"/>
                </a:lnTo>
                <a:lnTo>
                  <a:pt x="791608" y="449522"/>
                </a:lnTo>
                <a:lnTo>
                  <a:pt x="794842" y="396163"/>
                </a:lnTo>
                <a:lnTo>
                  <a:pt x="791608" y="342799"/>
                </a:lnTo>
                <a:lnTo>
                  <a:pt x="781909" y="292105"/>
                </a:lnTo>
                <a:lnTo>
                  <a:pt x="765743" y="244081"/>
                </a:lnTo>
                <a:lnTo>
                  <a:pt x="743110" y="198728"/>
                </a:lnTo>
                <a:lnTo>
                  <a:pt x="714011" y="156047"/>
                </a:lnTo>
                <a:lnTo>
                  <a:pt x="678446" y="116039"/>
                </a:lnTo>
                <a:lnTo>
                  <a:pt x="638303" y="80584"/>
                </a:lnTo>
                <a:lnTo>
                  <a:pt x="595481" y="51575"/>
                </a:lnTo>
                <a:lnTo>
                  <a:pt x="549983" y="29011"/>
                </a:lnTo>
                <a:lnTo>
                  <a:pt x="501806" y="12894"/>
                </a:lnTo>
                <a:lnTo>
                  <a:pt x="450952" y="3223"/>
                </a:lnTo>
                <a:lnTo>
                  <a:pt x="397421" y="0"/>
                </a:lnTo>
                <a:close/>
              </a:path>
            </a:pathLst>
          </a:custGeom>
          <a:solidFill>
            <a:srgbClr val="A54686"/>
          </a:solidFill>
        </p:spPr>
        <p:txBody>
          <a:bodyPr wrap="square" lIns="0" tIns="0" rIns="0" bIns="0" rtlCol="0"/>
          <a:lstStyle/>
          <a:p>
            <a:endParaRPr/>
          </a:p>
        </p:txBody>
      </p:sp>
      <p:sp>
        <p:nvSpPr>
          <p:cNvPr id="98" name="object 98"/>
          <p:cNvSpPr/>
          <p:nvPr/>
        </p:nvSpPr>
        <p:spPr>
          <a:xfrm>
            <a:off x="5624348" y="9884808"/>
            <a:ext cx="488911" cy="283153"/>
          </a:xfrm>
          <a:custGeom>
            <a:avLst/>
            <a:gdLst/>
            <a:ahLst/>
            <a:cxnLst/>
            <a:rect l="l" t="t" r="r" b="b"/>
            <a:pathLst>
              <a:path w="522604" h="93345">
                <a:moveTo>
                  <a:pt x="0" y="0"/>
                </a:moveTo>
                <a:lnTo>
                  <a:pt x="10782" y="93256"/>
                </a:lnTo>
                <a:lnTo>
                  <a:pt x="522071" y="66611"/>
                </a:lnTo>
                <a:lnTo>
                  <a:pt x="0" y="0"/>
                </a:lnTo>
                <a:close/>
              </a:path>
            </a:pathLst>
          </a:custGeom>
          <a:solidFill>
            <a:srgbClr val="00669B"/>
          </a:solidFill>
        </p:spPr>
        <p:txBody>
          <a:bodyPr wrap="square" lIns="0" tIns="0" rIns="0" bIns="0" rtlCol="0"/>
          <a:lstStyle/>
          <a:p>
            <a:endParaRPr/>
          </a:p>
        </p:txBody>
      </p:sp>
      <p:sp>
        <p:nvSpPr>
          <p:cNvPr id="99" name="object 99"/>
          <p:cNvSpPr txBox="1"/>
          <p:nvPr/>
        </p:nvSpPr>
        <p:spPr>
          <a:xfrm>
            <a:off x="5055536" y="9584157"/>
            <a:ext cx="1791335" cy="525780"/>
          </a:xfrm>
          <a:prstGeom prst="rect">
            <a:avLst/>
          </a:prstGeom>
        </p:spPr>
        <p:txBody>
          <a:bodyPr vert="horz" wrap="square" lIns="0" tIns="12065" rIns="0" bIns="0" rtlCol="0">
            <a:spAutoFit/>
          </a:bodyPr>
          <a:lstStyle/>
          <a:p>
            <a:pPr marL="1017905">
              <a:lnSpc>
                <a:spcPts val="2750"/>
              </a:lnSpc>
              <a:spcBef>
                <a:spcPts val="95"/>
              </a:spcBef>
            </a:pPr>
            <a:r>
              <a:rPr lang="ru-RU" sz="2400" spc="140" dirty="0" smtClean="0">
                <a:solidFill>
                  <a:srgbClr val="FFFFFF"/>
                </a:solidFill>
                <a:latin typeface="Calibri"/>
                <a:cs typeface="Calibri"/>
              </a:rPr>
              <a:t>92,0</a:t>
            </a:r>
            <a:r>
              <a:rPr sz="1400" spc="140" dirty="0" smtClean="0">
                <a:solidFill>
                  <a:srgbClr val="FFFFFF"/>
                </a:solidFill>
                <a:latin typeface="Calibri"/>
                <a:cs typeface="Calibri"/>
              </a:rPr>
              <a:t>%</a:t>
            </a:r>
            <a:endParaRPr sz="1400" dirty="0" smtClean="0">
              <a:latin typeface="Calibri"/>
              <a:cs typeface="Calibri"/>
            </a:endParaRPr>
          </a:p>
          <a:p>
            <a:pPr marL="12700">
              <a:lnSpc>
                <a:spcPts val="1190"/>
              </a:lnSpc>
            </a:pPr>
            <a:r>
              <a:rPr lang="ru-RU" sz="1100" spc="-10" dirty="0" smtClean="0">
                <a:solidFill>
                  <a:srgbClr val="FFFFFF"/>
                </a:solidFill>
                <a:latin typeface="Arial"/>
                <a:cs typeface="Arial"/>
              </a:rPr>
              <a:t>2019 год</a:t>
            </a:r>
            <a:endParaRPr sz="1100" dirty="0">
              <a:latin typeface="Arial"/>
              <a:cs typeface="Arial"/>
            </a:endParaRPr>
          </a:p>
        </p:txBody>
      </p:sp>
      <p:sp>
        <p:nvSpPr>
          <p:cNvPr id="100" name="object 100"/>
          <p:cNvSpPr txBox="1"/>
          <p:nvPr/>
        </p:nvSpPr>
        <p:spPr>
          <a:xfrm>
            <a:off x="708405" y="672044"/>
            <a:ext cx="4295800" cy="258404"/>
          </a:xfrm>
          <a:prstGeom prst="rect">
            <a:avLst/>
          </a:prstGeom>
        </p:spPr>
        <p:txBody>
          <a:bodyPr vert="horz" wrap="square" lIns="0" tIns="12065" rIns="0" bIns="0" rtlCol="0">
            <a:spAutoFit/>
          </a:bodyPr>
          <a:lstStyle/>
          <a:p>
            <a:pPr marL="12700">
              <a:lnSpc>
                <a:spcPct val="100000"/>
              </a:lnSpc>
              <a:spcBef>
                <a:spcPts val="95"/>
              </a:spcBef>
            </a:pPr>
            <a:r>
              <a:rPr lang="ru-RU" sz="1600" b="1" spc="204" dirty="0" smtClean="0">
                <a:solidFill>
                  <a:srgbClr val="FFFFFF"/>
                </a:solidFill>
                <a:cs typeface="Arial"/>
              </a:rPr>
              <a:t>МУНИЦИПАЛЬНЫЕ ПРОГРАММЫ</a:t>
            </a:r>
            <a:endParaRPr lang="ru-RU" sz="1600" b="1" dirty="0">
              <a:cs typeface="Arial"/>
            </a:endParaRPr>
          </a:p>
        </p:txBody>
      </p:sp>
      <p:sp>
        <p:nvSpPr>
          <p:cNvPr id="101" name="object 101"/>
          <p:cNvSpPr/>
          <p:nvPr/>
        </p:nvSpPr>
        <p:spPr>
          <a:xfrm>
            <a:off x="721105" y="958126"/>
            <a:ext cx="5934710" cy="0"/>
          </a:xfrm>
          <a:custGeom>
            <a:avLst/>
            <a:gdLst/>
            <a:ahLst/>
            <a:cxnLst/>
            <a:rect l="l" t="t" r="r" b="b"/>
            <a:pathLst>
              <a:path w="5934709">
                <a:moveTo>
                  <a:pt x="0" y="0"/>
                </a:moveTo>
                <a:lnTo>
                  <a:pt x="5934595" y="0"/>
                </a:lnTo>
              </a:path>
            </a:pathLst>
          </a:custGeom>
          <a:ln w="12598">
            <a:solidFill>
              <a:srgbClr val="FFFFFF"/>
            </a:solidFill>
          </a:ln>
        </p:spPr>
        <p:txBody>
          <a:bodyPr wrap="square" lIns="0" tIns="0" rIns="0" bIns="0" rtlCol="0"/>
          <a:lstStyle/>
          <a:p>
            <a:endParaRPr/>
          </a:p>
        </p:txBody>
      </p:sp>
      <p:sp>
        <p:nvSpPr>
          <p:cNvPr id="128" name="object 128"/>
          <p:cNvSpPr/>
          <p:nvPr/>
        </p:nvSpPr>
        <p:spPr>
          <a:xfrm>
            <a:off x="7553728" y="9968052"/>
            <a:ext cx="0" cy="725170"/>
          </a:xfrm>
          <a:custGeom>
            <a:avLst/>
            <a:gdLst/>
            <a:ahLst/>
            <a:cxnLst/>
            <a:rect l="l" t="t" r="r" b="b"/>
            <a:pathLst>
              <a:path h="725170">
                <a:moveTo>
                  <a:pt x="0" y="0"/>
                </a:moveTo>
                <a:lnTo>
                  <a:pt x="0" y="725157"/>
                </a:lnTo>
              </a:path>
            </a:pathLst>
          </a:custGeom>
          <a:ln w="4539">
            <a:solidFill>
              <a:srgbClr val="FFFFFF"/>
            </a:solidFill>
          </a:ln>
        </p:spPr>
        <p:txBody>
          <a:bodyPr wrap="square" lIns="0" tIns="0" rIns="0" bIns="0" rtlCol="0"/>
          <a:lstStyle/>
          <a:p>
            <a:endParaRPr/>
          </a:p>
        </p:txBody>
      </p:sp>
      <p:sp>
        <p:nvSpPr>
          <p:cNvPr id="130" name="object 130"/>
          <p:cNvSpPr/>
          <p:nvPr/>
        </p:nvSpPr>
        <p:spPr>
          <a:xfrm>
            <a:off x="7335139" y="7917781"/>
            <a:ext cx="215684" cy="2775428"/>
          </a:xfrm>
          <a:prstGeom prst="rect">
            <a:avLst/>
          </a:prstGeom>
          <a:blipFill>
            <a:blip r:embed="rId6" cstate="print"/>
            <a:stretch>
              <a:fillRect/>
            </a:stretch>
          </a:blipFill>
        </p:spPr>
        <p:txBody>
          <a:bodyPr wrap="square" lIns="0" tIns="0" rIns="0" bIns="0" rtlCol="0"/>
          <a:lstStyle/>
          <a:p>
            <a:endParaRPr/>
          </a:p>
        </p:txBody>
      </p:sp>
      <p:pic>
        <p:nvPicPr>
          <p:cNvPr id="131" name="Picture 13" descr="Безимени-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39223" y="1154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object 103"/>
          <p:cNvSpPr txBox="1"/>
          <p:nvPr/>
        </p:nvSpPr>
        <p:spPr>
          <a:xfrm>
            <a:off x="579137" y="2568862"/>
            <a:ext cx="5057328" cy="902811"/>
          </a:xfrm>
          <a:prstGeom prst="rect">
            <a:avLst/>
          </a:prstGeom>
        </p:spPr>
        <p:txBody>
          <a:bodyPr vert="horz" wrap="square" lIns="0" tIns="12700" rIns="0" bIns="0" rtlCol="0">
            <a:spAutoFit/>
          </a:bodyPr>
          <a:lstStyle/>
          <a:p>
            <a:pPr marL="12700" marR="796925">
              <a:spcBef>
                <a:spcPts val="100"/>
              </a:spcBef>
            </a:pPr>
            <a:r>
              <a:rPr lang="ru-RU" sz="800" spc="100" dirty="0" smtClean="0">
                <a:solidFill>
                  <a:srgbClr val="231F20"/>
                </a:solidFill>
                <a:latin typeface="Arial"/>
                <a:cs typeface="Arial"/>
              </a:rPr>
              <a:t>Обеспечение продуктами питания муниципальные дошкольные образовательные организации</a:t>
            </a:r>
            <a:endParaRPr sz="800" dirty="0">
              <a:latin typeface="Arial"/>
              <a:cs typeface="Arial"/>
            </a:endParaRPr>
          </a:p>
          <a:p>
            <a:pPr marL="12700" marR="1700530" defTabSz="1346200">
              <a:spcBef>
                <a:spcPts val="25"/>
              </a:spcBef>
            </a:pPr>
            <a:r>
              <a:rPr lang="ru-RU" sz="800" spc="100" dirty="0" smtClean="0">
                <a:solidFill>
                  <a:srgbClr val="231F20"/>
                </a:solidFill>
                <a:latin typeface="Arial"/>
                <a:cs typeface="Arial"/>
              </a:rPr>
              <a:t>Организация и проведение каникулярного отдыха детей</a:t>
            </a:r>
          </a:p>
          <a:p>
            <a:pPr marL="12700" marR="1700530">
              <a:lnSpc>
                <a:spcPts val="960"/>
              </a:lnSpc>
            </a:pPr>
            <a:r>
              <a:rPr lang="ru-RU" sz="800" spc="-45" dirty="0" smtClean="0">
                <a:solidFill>
                  <a:srgbClr val="231F20"/>
                </a:solidFill>
                <a:latin typeface="Arial"/>
                <a:cs typeface="Arial"/>
              </a:rPr>
              <a:t>Организация трудовой занятости детей и подростков во внеурочное время</a:t>
            </a:r>
            <a:endParaRPr sz="800" dirty="0">
              <a:latin typeface="Arial"/>
              <a:cs typeface="Arial"/>
            </a:endParaRPr>
          </a:p>
          <a:p>
            <a:pPr marL="12700" marR="198120" algn="just">
              <a:lnSpc>
                <a:spcPts val="960"/>
              </a:lnSpc>
            </a:pPr>
            <a:r>
              <a:rPr lang="ru-RU" sz="800" spc="114" dirty="0" smtClean="0">
                <a:solidFill>
                  <a:srgbClr val="231F20"/>
                </a:solidFill>
                <a:latin typeface="Arial"/>
                <a:cs typeface="Arial"/>
              </a:rPr>
              <a:t>Организация бесплатного горячего питания школьников, относящихся к категории дети-инвалиды и дети с ограниченными возможностями здоровья</a:t>
            </a:r>
            <a:r>
              <a:rPr sz="800" spc="70" dirty="0" smtClean="0">
                <a:solidFill>
                  <a:srgbClr val="231F20"/>
                </a:solidFill>
                <a:latin typeface="Arial"/>
                <a:cs typeface="Arial"/>
              </a:rPr>
              <a:t>  </a:t>
            </a:r>
            <a:r>
              <a:rPr lang="ru-RU" sz="800" spc="100" dirty="0" smtClean="0">
                <a:solidFill>
                  <a:srgbClr val="231F20"/>
                </a:solidFill>
                <a:latin typeface="Arial"/>
                <a:cs typeface="Arial"/>
              </a:rPr>
              <a:t>Проведение мероприятий по пожарной безопасности</a:t>
            </a:r>
            <a:endParaRPr sz="800" dirty="0">
              <a:latin typeface="Arial"/>
              <a:cs typeface="Arial"/>
            </a:endParaRPr>
          </a:p>
        </p:txBody>
      </p:sp>
      <p:sp>
        <p:nvSpPr>
          <p:cNvPr id="136" name="object 93"/>
          <p:cNvSpPr txBox="1"/>
          <p:nvPr/>
        </p:nvSpPr>
        <p:spPr>
          <a:xfrm>
            <a:off x="608326" y="1186436"/>
            <a:ext cx="4324636" cy="1081706"/>
          </a:xfrm>
          <a:prstGeom prst="rect">
            <a:avLst/>
          </a:prstGeom>
        </p:spPr>
        <p:txBody>
          <a:bodyPr vert="horz" wrap="square" lIns="0" tIns="12065" rIns="0" bIns="0" rtlCol="0">
            <a:spAutoFit/>
          </a:bodyPr>
          <a:lstStyle/>
          <a:p>
            <a:pPr marL="12700">
              <a:spcBef>
                <a:spcPts val="95"/>
              </a:spcBef>
            </a:pPr>
            <a:r>
              <a:rPr lang="ru-RU" sz="1200" b="1" kern="100" cap="all" spc="190" dirty="0" smtClean="0">
                <a:solidFill>
                  <a:srgbClr val="00669B"/>
                </a:solidFill>
                <a:cs typeface="Arial"/>
              </a:rPr>
              <a:t>Муниципальная программа </a:t>
            </a:r>
          </a:p>
          <a:p>
            <a:pPr marL="12700">
              <a:spcBef>
                <a:spcPts val="95"/>
              </a:spcBef>
            </a:pPr>
            <a:r>
              <a:rPr lang="ru-RU" sz="1200" kern="100" cap="all" spc="190" dirty="0" smtClean="0">
                <a:solidFill>
                  <a:srgbClr val="00669B"/>
                </a:solidFill>
                <a:cs typeface="Arial"/>
              </a:rPr>
              <a:t>«Развитие образования в городе Невинномысске»</a:t>
            </a:r>
            <a:endParaRPr sz="1200" kern="100" cap="all" dirty="0" smtClean="0">
              <a:cs typeface="Arial"/>
            </a:endParaRPr>
          </a:p>
          <a:p>
            <a:pPr marL="210185">
              <a:lnSpc>
                <a:spcPct val="100000"/>
              </a:lnSpc>
              <a:spcBef>
                <a:spcPts val="155"/>
              </a:spcBef>
            </a:pPr>
            <a:r>
              <a:rPr lang="ru-RU" sz="1100" spc="-145" dirty="0" smtClean="0">
                <a:solidFill>
                  <a:srgbClr val="A54686"/>
                </a:solidFill>
                <a:latin typeface="Arial Black"/>
                <a:cs typeface="Arial Black"/>
              </a:rPr>
              <a:t>Цель:</a:t>
            </a:r>
            <a:endParaRPr sz="1100" dirty="0" smtClean="0">
              <a:latin typeface="Arial Black"/>
              <a:cs typeface="Arial Black"/>
            </a:endParaRPr>
          </a:p>
          <a:p>
            <a:pPr marL="210185" marR="5080" algn="just">
              <a:lnSpc>
                <a:spcPts val="700"/>
              </a:lnSpc>
              <a:spcBef>
                <a:spcPts val="320"/>
              </a:spcBef>
            </a:pPr>
            <a:r>
              <a:rPr lang="ru-RU" sz="1000" dirty="0" smtClean="0">
                <a:solidFill>
                  <a:srgbClr val="00669B"/>
                </a:solidFill>
                <a:cs typeface="Arial"/>
              </a:rPr>
              <a:t>Целью муниципальной программы является обеспечение высокого качества образования в соответствии с запросами населения и перспективами развития города Невинномысска</a:t>
            </a:r>
            <a:endParaRPr sz="1000" dirty="0">
              <a:cs typeface="Arial"/>
            </a:endParaRPr>
          </a:p>
        </p:txBody>
      </p:sp>
      <p:sp>
        <p:nvSpPr>
          <p:cNvPr id="137" name="object 105"/>
          <p:cNvSpPr txBox="1"/>
          <p:nvPr/>
        </p:nvSpPr>
        <p:spPr>
          <a:xfrm>
            <a:off x="4415180" y="2413509"/>
            <a:ext cx="337820"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2019 год</a:t>
            </a:r>
            <a:endParaRPr sz="650" dirty="0">
              <a:latin typeface="Arial"/>
              <a:cs typeface="Arial"/>
            </a:endParaRPr>
          </a:p>
        </p:txBody>
      </p:sp>
      <p:sp>
        <p:nvSpPr>
          <p:cNvPr id="138" name="object 106"/>
          <p:cNvSpPr/>
          <p:nvPr/>
        </p:nvSpPr>
        <p:spPr>
          <a:xfrm>
            <a:off x="4295789" y="2434685"/>
            <a:ext cx="82461" cy="82473"/>
          </a:xfrm>
          <a:prstGeom prst="rect">
            <a:avLst/>
          </a:prstGeom>
          <a:blipFill>
            <a:blip r:embed="rId8" cstate="print"/>
            <a:stretch>
              <a:fillRect/>
            </a:stretch>
          </a:blipFill>
        </p:spPr>
        <p:txBody>
          <a:bodyPr wrap="square" lIns="0" tIns="0" rIns="0" bIns="0" rtlCol="0"/>
          <a:lstStyle/>
          <a:p>
            <a:endParaRPr/>
          </a:p>
        </p:txBody>
      </p:sp>
      <p:sp>
        <p:nvSpPr>
          <p:cNvPr id="139" name="object 88"/>
          <p:cNvSpPr txBox="1"/>
          <p:nvPr/>
        </p:nvSpPr>
        <p:spPr>
          <a:xfrm>
            <a:off x="5180074" y="1166984"/>
            <a:ext cx="2058670" cy="319959"/>
          </a:xfrm>
          <a:prstGeom prst="rect">
            <a:avLst/>
          </a:prstGeom>
        </p:spPr>
        <p:txBody>
          <a:bodyPr vert="horz" wrap="square" lIns="0" tIns="12065" rIns="0" bIns="0" rtlCol="0">
            <a:spAutoFit/>
          </a:bodyPr>
          <a:lstStyle/>
          <a:p>
            <a:pPr marL="12700">
              <a:lnSpc>
                <a:spcPct val="100000"/>
              </a:lnSpc>
              <a:spcBef>
                <a:spcPts val="95"/>
              </a:spcBef>
            </a:pPr>
            <a:r>
              <a:rPr lang="ru-RU" sz="1000" spc="80" dirty="0" smtClean="0">
                <a:solidFill>
                  <a:srgbClr val="00669B"/>
                </a:solidFill>
                <a:latin typeface="Arial"/>
                <a:cs typeface="Arial"/>
              </a:rPr>
              <a:t>финансирование программы</a:t>
            </a:r>
            <a:endParaRPr sz="1000" dirty="0">
              <a:latin typeface="Arial"/>
              <a:cs typeface="Arial"/>
            </a:endParaRPr>
          </a:p>
          <a:p>
            <a:pPr marL="12700">
              <a:lnSpc>
                <a:spcPct val="100000"/>
              </a:lnSpc>
              <a:spcBef>
                <a:spcPts val="45"/>
              </a:spcBef>
            </a:pPr>
            <a:r>
              <a:rPr sz="1000" spc="10" dirty="0" smtClean="0">
                <a:solidFill>
                  <a:srgbClr val="00669B"/>
                </a:solidFill>
                <a:latin typeface="Arial"/>
                <a:cs typeface="Arial"/>
              </a:rPr>
              <a:t>(</a:t>
            </a:r>
            <a:r>
              <a:rPr lang="ru-RU" sz="1000" spc="10" dirty="0" smtClean="0">
                <a:solidFill>
                  <a:srgbClr val="00669B"/>
                </a:solidFill>
                <a:latin typeface="Arial"/>
                <a:cs typeface="Arial"/>
              </a:rPr>
              <a:t>млн</a:t>
            </a:r>
            <a:r>
              <a:rPr sz="1000" spc="-10" dirty="0" smtClean="0">
                <a:solidFill>
                  <a:srgbClr val="00669B"/>
                </a:solidFill>
                <a:latin typeface="Arial"/>
                <a:cs typeface="Arial"/>
              </a:rPr>
              <a:t>.</a:t>
            </a:r>
            <a:r>
              <a:rPr lang="ru-RU" sz="1000" spc="-10" dirty="0" smtClean="0">
                <a:solidFill>
                  <a:srgbClr val="00669B"/>
                </a:solidFill>
                <a:latin typeface="Arial"/>
                <a:cs typeface="Arial"/>
              </a:rPr>
              <a:t> рублей</a:t>
            </a:r>
            <a:r>
              <a:rPr sz="1000" spc="-10" dirty="0" smtClean="0">
                <a:solidFill>
                  <a:srgbClr val="00669B"/>
                </a:solidFill>
                <a:latin typeface="Arial"/>
                <a:cs typeface="Arial"/>
              </a:rPr>
              <a:t>)</a:t>
            </a:r>
            <a:endParaRPr sz="1000" dirty="0">
              <a:latin typeface="Arial"/>
              <a:cs typeface="Arial"/>
            </a:endParaRPr>
          </a:p>
        </p:txBody>
      </p:sp>
      <p:sp>
        <p:nvSpPr>
          <p:cNvPr id="140" name="object 90"/>
          <p:cNvSpPr/>
          <p:nvPr/>
        </p:nvSpPr>
        <p:spPr>
          <a:xfrm>
            <a:off x="5111494" y="1599797"/>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141" name="object 89"/>
          <p:cNvSpPr/>
          <p:nvPr/>
        </p:nvSpPr>
        <p:spPr>
          <a:xfrm>
            <a:off x="6209409" y="1598514"/>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142" name="object 91"/>
          <p:cNvSpPr txBox="1"/>
          <p:nvPr/>
        </p:nvSpPr>
        <p:spPr>
          <a:xfrm>
            <a:off x="5111494" y="1573383"/>
            <a:ext cx="664845"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10" dirty="0" smtClean="0">
                <a:solidFill>
                  <a:srgbClr val="FFFFFF"/>
                </a:solidFill>
                <a:latin typeface="Calibri"/>
                <a:cs typeface="Calibri"/>
              </a:rPr>
              <a:t>938,0</a:t>
            </a:r>
            <a:endParaRPr sz="1700" dirty="0">
              <a:latin typeface="Calibri"/>
              <a:cs typeface="Calibri"/>
            </a:endParaRPr>
          </a:p>
        </p:txBody>
      </p:sp>
      <p:sp>
        <p:nvSpPr>
          <p:cNvPr id="143" name="object 92"/>
          <p:cNvSpPr txBox="1"/>
          <p:nvPr/>
        </p:nvSpPr>
        <p:spPr>
          <a:xfrm>
            <a:off x="6587263" y="1590806"/>
            <a:ext cx="699770" cy="587375"/>
          </a:xfrm>
          <a:prstGeom prst="rect">
            <a:avLst/>
          </a:prstGeom>
        </p:spPr>
        <p:txBody>
          <a:bodyPr vert="horz" wrap="square" lIns="0" tIns="62229" rIns="0" bIns="0" rtlCol="0">
            <a:spAutoFit/>
          </a:bodyPr>
          <a:lstStyle/>
          <a:p>
            <a:pPr marL="381000">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spc="65" dirty="0" smtClean="0">
                <a:solidFill>
                  <a:srgbClr val="FFFFFF"/>
                </a:solidFill>
                <a:latin typeface="Calibri"/>
                <a:cs typeface="Calibri"/>
              </a:rPr>
              <a:t>1048,0</a:t>
            </a:r>
            <a:endParaRPr sz="1700" dirty="0">
              <a:latin typeface="Calibri"/>
              <a:cs typeface="Calibri"/>
            </a:endParaRPr>
          </a:p>
        </p:txBody>
      </p:sp>
      <p:sp>
        <p:nvSpPr>
          <p:cNvPr id="144" name="object 104"/>
          <p:cNvSpPr txBox="1"/>
          <p:nvPr/>
        </p:nvSpPr>
        <p:spPr>
          <a:xfrm>
            <a:off x="5522942" y="2328678"/>
            <a:ext cx="402794" cy="1156086"/>
          </a:xfrm>
          <a:prstGeom prst="rect">
            <a:avLst/>
          </a:prstGeom>
          <a:solidFill>
            <a:srgbClr val="E4CFE0"/>
          </a:solidFill>
        </p:spPr>
        <p:txBody>
          <a:bodyPr vert="horz" wrap="square" lIns="0" tIns="22225" rIns="0" bIns="0" rtlCol="0">
            <a:spAutoFit/>
          </a:bodyPr>
          <a:lstStyle/>
          <a:p>
            <a:pPr marL="46990">
              <a:lnSpc>
                <a:spcPct val="100000"/>
              </a:lnSpc>
              <a:spcBef>
                <a:spcPts val="175"/>
              </a:spcBef>
            </a:pPr>
            <a:r>
              <a:rPr sz="800" spc="-20" dirty="0" smtClean="0">
                <a:solidFill>
                  <a:srgbClr val="A54686"/>
                </a:solidFill>
                <a:latin typeface="Arial"/>
                <a:cs typeface="Arial"/>
              </a:rPr>
              <a:t>201</a:t>
            </a:r>
            <a:r>
              <a:rPr lang="ru-RU" sz="800" spc="-20" dirty="0" smtClean="0">
                <a:solidFill>
                  <a:srgbClr val="A54686"/>
                </a:solidFill>
                <a:latin typeface="Arial"/>
                <a:cs typeface="Arial"/>
              </a:rPr>
              <a:t>9</a:t>
            </a:r>
            <a:endParaRPr sz="800" dirty="0">
              <a:latin typeface="Arial"/>
              <a:cs typeface="Arial"/>
            </a:endParaRPr>
          </a:p>
          <a:p>
            <a:pPr marL="46990">
              <a:lnSpc>
                <a:spcPct val="100000"/>
              </a:lnSpc>
            </a:pPr>
            <a:r>
              <a:rPr lang="ru-RU" sz="800" spc="-20" dirty="0" smtClean="0">
                <a:solidFill>
                  <a:srgbClr val="A54686"/>
                </a:solidFill>
                <a:latin typeface="Arial"/>
                <a:cs typeface="Arial"/>
              </a:rPr>
              <a:t>21,5</a:t>
            </a:r>
            <a:endParaRPr sz="800" dirty="0">
              <a:latin typeface="Arial"/>
              <a:cs typeface="Arial"/>
            </a:endParaRPr>
          </a:p>
          <a:p>
            <a:pPr marL="46990">
              <a:lnSpc>
                <a:spcPts val="960"/>
              </a:lnSpc>
            </a:pPr>
            <a:endParaRPr lang="ru-RU" sz="800" dirty="0" smtClean="0">
              <a:solidFill>
                <a:srgbClr val="993366"/>
              </a:solidFill>
              <a:latin typeface="Arial"/>
              <a:cs typeface="Arial"/>
            </a:endParaRPr>
          </a:p>
          <a:p>
            <a:pPr marL="46990">
              <a:lnSpc>
                <a:spcPts val="960"/>
              </a:lnSpc>
            </a:pPr>
            <a:r>
              <a:rPr lang="ru-RU" sz="800" dirty="0" smtClean="0">
                <a:solidFill>
                  <a:srgbClr val="993366"/>
                </a:solidFill>
                <a:latin typeface="Arial"/>
                <a:cs typeface="Arial"/>
              </a:rPr>
              <a:t>9,9</a:t>
            </a:r>
            <a:endParaRPr sz="800" dirty="0">
              <a:solidFill>
                <a:srgbClr val="993366"/>
              </a:solidFill>
              <a:latin typeface="Arial"/>
              <a:cs typeface="Arial"/>
            </a:endParaRPr>
          </a:p>
          <a:p>
            <a:pPr marL="46990">
              <a:lnSpc>
                <a:spcPts val="960"/>
              </a:lnSpc>
            </a:pPr>
            <a:r>
              <a:rPr lang="ru-RU" sz="800" spc="-20" dirty="0" smtClean="0">
                <a:solidFill>
                  <a:srgbClr val="A54686"/>
                </a:solidFill>
                <a:latin typeface="Arial"/>
                <a:cs typeface="Arial"/>
              </a:rPr>
              <a:t>0,9</a:t>
            </a:r>
          </a:p>
          <a:p>
            <a:pPr marL="46990">
              <a:lnSpc>
                <a:spcPts val="960"/>
              </a:lnSpc>
            </a:pPr>
            <a:endParaRPr lang="ru-RU" sz="800" spc="-20" dirty="0" smtClean="0">
              <a:solidFill>
                <a:srgbClr val="A54686"/>
              </a:solidFill>
              <a:latin typeface="Arial"/>
              <a:cs typeface="Arial"/>
            </a:endParaRPr>
          </a:p>
          <a:p>
            <a:pPr marL="46990">
              <a:lnSpc>
                <a:spcPts val="960"/>
              </a:lnSpc>
            </a:pPr>
            <a:r>
              <a:rPr lang="ru-RU" sz="800" spc="-20" dirty="0" smtClean="0">
                <a:solidFill>
                  <a:srgbClr val="A54686"/>
                </a:solidFill>
                <a:latin typeface="Arial"/>
                <a:cs typeface="Arial"/>
              </a:rPr>
              <a:t>7,0</a:t>
            </a:r>
            <a:endParaRPr sz="800" dirty="0">
              <a:latin typeface="Arial"/>
              <a:cs typeface="Arial"/>
            </a:endParaRPr>
          </a:p>
          <a:p>
            <a:pPr marL="46990">
              <a:lnSpc>
                <a:spcPct val="100000"/>
              </a:lnSpc>
            </a:pPr>
            <a:r>
              <a:rPr lang="ru-RU" sz="800" spc="-15" dirty="0" smtClean="0">
                <a:solidFill>
                  <a:srgbClr val="A54686"/>
                </a:solidFill>
                <a:latin typeface="Arial"/>
                <a:cs typeface="Arial"/>
              </a:rPr>
              <a:t>1,2</a:t>
            </a:r>
            <a:endParaRPr sz="800" dirty="0">
              <a:latin typeface="Arial"/>
              <a:cs typeface="Arial"/>
            </a:endParaRPr>
          </a:p>
          <a:p>
            <a:pPr>
              <a:lnSpc>
                <a:spcPct val="100000"/>
              </a:lnSpc>
              <a:spcBef>
                <a:spcPts val="35"/>
              </a:spcBef>
            </a:pPr>
            <a:endParaRPr sz="800" dirty="0">
              <a:latin typeface="Times New Roman"/>
              <a:cs typeface="Times New Roman"/>
            </a:endParaRPr>
          </a:p>
        </p:txBody>
      </p:sp>
      <p:graphicFrame>
        <p:nvGraphicFramePr>
          <p:cNvPr id="145" name="object 107"/>
          <p:cNvGraphicFramePr>
            <a:graphicFrameLocks noGrp="1"/>
          </p:cNvGraphicFramePr>
          <p:nvPr>
            <p:extLst>
              <p:ext uri="{D42A27DB-BD31-4B8C-83A1-F6EECF244321}">
                <p14:modId xmlns:p14="http://schemas.microsoft.com/office/powerpoint/2010/main" val="4107179499"/>
              </p:ext>
            </p:extLst>
          </p:nvPr>
        </p:nvGraphicFramePr>
        <p:xfrm>
          <a:off x="577850" y="3905185"/>
          <a:ext cx="5899266" cy="972831"/>
        </p:xfrm>
        <a:graphic>
          <a:graphicData uri="http://schemas.openxmlformats.org/drawingml/2006/table">
            <a:tbl>
              <a:tblPr firstRow="1" bandRow="1">
                <a:tableStyleId>{2D5ABB26-0587-4C30-8999-92F81FD0307C}</a:tableStyleId>
              </a:tblPr>
              <a:tblGrid>
                <a:gridCol w="3394290"/>
                <a:gridCol w="1791283"/>
                <a:gridCol w="713693"/>
              </a:tblGrid>
              <a:tr h="101453">
                <a:tc>
                  <a:txBody>
                    <a:bodyPr/>
                    <a:lstStyle/>
                    <a:p>
                      <a:pPr marL="1270">
                        <a:lnSpc>
                          <a:spcPts val="595"/>
                        </a:lnSpc>
                      </a:pPr>
                      <a:r>
                        <a:rPr sz="650" spc="20" dirty="0" smtClean="0">
                          <a:solidFill>
                            <a:srgbClr val="231F20"/>
                          </a:solidFill>
                          <a:latin typeface="Arial"/>
                          <a:cs typeface="Arial"/>
                        </a:rPr>
                        <a:t>Ì</a:t>
                      </a:r>
                      <a:r>
                        <a:rPr lang="ru-RU" sz="650" spc="20" dirty="0" smtClean="0">
                          <a:solidFill>
                            <a:srgbClr val="231F20"/>
                          </a:solidFill>
                          <a:latin typeface="Arial"/>
                          <a:cs typeface="Arial"/>
                        </a:rPr>
                        <a:t>Мероприятие</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72390">
                        <a:lnSpc>
                          <a:spcPts val="595"/>
                        </a:lnSpc>
                      </a:pPr>
                      <a:r>
                        <a:rPr lang="ru-RU" sz="650" spc="-10" dirty="0" smtClean="0">
                          <a:solidFill>
                            <a:srgbClr val="231F20"/>
                          </a:solidFill>
                          <a:latin typeface="Arial"/>
                          <a:cs typeface="Arial"/>
                        </a:rPr>
                        <a:t>Объект</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32080">
                        <a:lnSpc>
                          <a:spcPts val="595"/>
                        </a:lnSpc>
                      </a:pPr>
                      <a:r>
                        <a:rPr sz="650" spc="-45" dirty="0" smtClean="0">
                          <a:solidFill>
                            <a:srgbClr val="231F20"/>
                          </a:solidFill>
                          <a:latin typeface="Arial"/>
                          <a:cs typeface="Arial"/>
                        </a:rPr>
                        <a:t>201</a:t>
                      </a:r>
                      <a:r>
                        <a:rPr lang="ru-RU" sz="650" spc="-45" dirty="0" smtClean="0">
                          <a:solidFill>
                            <a:srgbClr val="231F20"/>
                          </a:solidFill>
                          <a:latin typeface="Arial"/>
                          <a:cs typeface="Arial"/>
                        </a:rPr>
                        <a:t>9</a:t>
                      </a:r>
                      <a:r>
                        <a:rPr lang="ru-RU" sz="650" spc="-45" baseline="0" dirty="0" smtClean="0">
                          <a:solidFill>
                            <a:srgbClr val="231F20"/>
                          </a:solidFill>
                          <a:latin typeface="Arial"/>
                          <a:cs typeface="Arial"/>
                        </a:rPr>
                        <a:t> год</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r>
              <a:tr h="101415">
                <a:tc>
                  <a:txBody>
                    <a:bodyPr/>
                    <a:lstStyle/>
                    <a:p>
                      <a:pPr marL="1270">
                        <a:lnSpc>
                          <a:spcPts val="600"/>
                        </a:lnSpc>
                      </a:pPr>
                      <a:r>
                        <a:rPr sz="650" dirty="0">
                          <a:solidFill>
                            <a:srgbClr val="FFFFFF"/>
                          </a:solidFill>
                          <a:latin typeface="Arial"/>
                          <a:cs typeface="Arial"/>
                        </a:rPr>
                        <a:t>1</a:t>
                      </a:r>
                      <a:endParaRPr sz="65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72390">
                        <a:lnSpc>
                          <a:spcPts val="600"/>
                        </a:lnSpc>
                      </a:pPr>
                      <a:r>
                        <a:rPr sz="650" dirty="0">
                          <a:solidFill>
                            <a:srgbClr val="FFFFFF"/>
                          </a:solidFill>
                          <a:latin typeface="Arial"/>
                          <a:cs typeface="Arial"/>
                        </a:rPr>
                        <a:t>2</a:t>
                      </a:r>
                      <a:endParaRPr sz="65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132080">
                        <a:lnSpc>
                          <a:spcPts val="600"/>
                        </a:lnSpc>
                      </a:pPr>
                      <a:r>
                        <a:rPr sz="650" dirty="0">
                          <a:solidFill>
                            <a:srgbClr val="FFFFFF"/>
                          </a:solidFill>
                          <a:latin typeface="Arial"/>
                          <a:cs typeface="Arial"/>
                        </a:rPr>
                        <a:t>3</a:t>
                      </a:r>
                      <a:endParaRPr sz="65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r>
              <a:tr h="172967">
                <a:tc>
                  <a:txBody>
                    <a:bodyPr/>
                    <a:lstStyle/>
                    <a:p>
                      <a:pPr marL="1270">
                        <a:lnSpc>
                          <a:spcPts val="600"/>
                        </a:lnSpc>
                      </a:pPr>
                      <a:r>
                        <a:rPr lang="ru-RU" sz="650" spc="-65" dirty="0" smtClean="0">
                          <a:solidFill>
                            <a:srgbClr val="231F20"/>
                          </a:solidFill>
                          <a:latin typeface="Arial" panose="020B0604020202020204" pitchFamily="34" charset="0"/>
                          <a:cs typeface="Arial" panose="020B0604020202020204" pitchFamily="34" charset="0"/>
                        </a:rPr>
                        <a:t>Проведение</a:t>
                      </a:r>
                      <a:r>
                        <a:rPr lang="ru-RU" sz="650" spc="-65" baseline="0" dirty="0" smtClean="0">
                          <a:solidFill>
                            <a:srgbClr val="231F20"/>
                          </a:solidFill>
                          <a:latin typeface="Arial" panose="020B0604020202020204" pitchFamily="34" charset="0"/>
                          <a:cs typeface="Arial" panose="020B0604020202020204" pitchFamily="34" charset="0"/>
                        </a:rPr>
                        <a:t> мероприятий по энергосбережению</a:t>
                      </a:r>
                      <a:endParaRPr sz="650" dirty="0">
                        <a:latin typeface="Arial" panose="020B0604020202020204" pitchFamily="34" charset="0"/>
                        <a:cs typeface="Arial" panose="020B0604020202020204" pitchFamily="34" charset="0"/>
                      </a:endParaRPr>
                    </a:p>
                  </a:txBody>
                  <a:tcPr marL="0" marR="0" marT="0" marB="0" anchor="ctr">
                    <a:lnT w="6350">
                      <a:solidFill>
                        <a:srgbClr val="849FC2"/>
                      </a:solidFill>
                      <a:prstDash val="solid"/>
                    </a:lnT>
                    <a:lnB w="6350">
                      <a:solidFill>
                        <a:srgbClr val="849FC2"/>
                      </a:solidFill>
                      <a:prstDash val="solid"/>
                    </a:lnB>
                  </a:tcPr>
                </a:tc>
                <a:tc>
                  <a:txBody>
                    <a:bodyPr/>
                    <a:lstStyle/>
                    <a:p>
                      <a:pPr marL="72390">
                        <a:lnSpc>
                          <a:spcPts val="600"/>
                        </a:lnSpc>
                      </a:pPr>
                      <a:r>
                        <a:rPr lang="ru-RU" sz="650" spc="-15" dirty="0" smtClean="0">
                          <a:solidFill>
                            <a:srgbClr val="231F20"/>
                          </a:solidFill>
                          <a:latin typeface="Arial"/>
                          <a:cs typeface="Arial"/>
                        </a:rPr>
                        <a:t>Работы по замене оконных блоков в МДОО (софинансирование)</a:t>
                      </a:r>
                      <a:endParaRPr sz="650" dirty="0">
                        <a:latin typeface="Arial"/>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131763" indent="228600">
                        <a:lnSpc>
                          <a:spcPts val="600"/>
                        </a:lnSpc>
                      </a:pPr>
                      <a:r>
                        <a:rPr lang="ru-RU" sz="650" spc="-45" dirty="0" smtClean="0">
                          <a:solidFill>
                            <a:srgbClr val="231F20"/>
                          </a:solidFill>
                          <a:latin typeface="Calibri"/>
                          <a:cs typeface="Calibri"/>
                        </a:rPr>
                        <a:t>0,6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12429">
                <a:tc>
                  <a:txBody>
                    <a:bodyPr/>
                    <a:lstStyle/>
                    <a:p>
                      <a:pPr>
                        <a:lnSpc>
                          <a:spcPct val="100000"/>
                        </a:lnSpc>
                      </a:pPr>
                      <a:r>
                        <a:rPr lang="ru-RU" sz="650" dirty="0" smtClean="0">
                          <a:latin typeface="Arial" panose="020B0604020202020204" pitchFamily="34" charset="0"/>
                          <a:cs typeface="Arial" panose="020B0604020202020204" pitchFamily="34" charset="0"/>
                        </a:rPr>
                        <a:t>Совершенствование материально-технической базы в МДОО</a:t>
                      </a:r>
                      <a:endParaRPr sz="650" dirty="0">
                        <a:latin typeface="Arial" panose="020B0604020202020204" pitchFamily="34" charset="0"/>
                        <a:cs typeface="Arial" panose="020B0604020202020204" pitchFamily="34" charset="0"/>
                      </a:endParaRPr>
                    </a:p>
                  </a:txBody>
                  <a:tcPr marL="0" marR="0" marT="0" marB="0" anchor="ctr">
                    <a:lnT w="6350">
                      <a:solidFill>
                        <a:srgbClr val="849FC2"/>
                      </a:solidFill>
                      <a:prstDash val="solid"/>
                    </a:lnT>
                    <a:lnB w="6350">
                      <a:solidFill>
                        <a:srgbClr val="849FC2"/>
                      </a:solidFill>
                      <a:prstDash val="solid"/>
                    </a:lnB>
                  </a:tcPr>
                </a:tc>
                <a:tc>
                  <a:txBody>
                    <a:bodyPr/>
                    <a:lstStyle/>
                    <a:p>
                      <a:pPr marL="72390">
                        <a:lnSpc>
                          <a:spcPts val="595"/>
                        </a:lnSpc>
                      </a:pPr>
                      <a:r>
                        <a:rPr lang="ru-RU" sz="650" spc="10" dirty="0" smtClean="0">
                          <a:solidFill>
                            <a:srgbClr val="231F20"/>
                          </a:solidFill>
                          <a:latin typeface="Arial"/>
                          <a:cs typeface="Arial"/>
                        </a:rPr>
                        <a:t>Устройство веранд в МДОО</a:t>
                      </a:r>
                      <a:endParaRPr sz="650" dirty="0">
                        <a:latin typeface="Arial"/>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131763" indent="228600">
                        <a:lnSpc>
                          <a:spcPts val="595"/>
                        </a:lnSpc>
                      </a:pPr>
                      <a:r>
                        <a:rPr lang="ru-RU" sz="650" spc="-30" dirty="0" smtClean="0">
                          <a:solidFill>
                            <a:srgbClr val="231F20"/>
                          </a:solidFill>
                          <a:latin typeface="Calibri"/>
                          <a:cs typeface="Calibri"/>
                        </a:rPr>
                        <a:t>8,6</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72967">
                <a:tc>
                  <a:txBody>
                    <a:bodyPr/>
                    <a:lstStyle/>
                    <a:p>
                      <a:pPr marL="1270">
                        <a:lnSpc>
                          <a:spcPts val="600"/>
                        </a:lnSpc>
                      </a:pPr>
                      <a:r>
                        <a:rPr lang="ru-RU" sz="650" dirty="0" smtClean="0">
                          <a:latin typeface="Arial"/>
                          <a:cs typeface="Arial"/>
                        </a:rPr>
                        <a:t>Капитальный ремонт крыш зданий МОО</a:t>
                      </a:r>
                      <a:endParaRPr sz="650" dirty="0">
                        <a:latin typeface="Arial"/>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1755">
                        <a:lnSpc>
                          <a:spcPts val="600"/>
                        </a:lnSpc>
                      </a:pPr>
                      <a:r>
                        <a:rPr lang="ru-RU" sz="650" spc="-15" dirty="0" smtClean="0">
                          <a:solidFill>
                            <a:srgbClr val="231F20"/>
                          </a:solidFill>
                          <a:latin typeface="Arial"/>
                          <a:cs typeface="Arial"/>
                        </a:rPr>
                        <a:t>Проведение</a:t>
                      </a:r>
                      <a:r>
                        <a:rPr lang="ru-RU" sz="650" spc="-15" baseline="0" dirty="0" smtClean="0">
                          <a:solidFill>
                            <a:srgbClr val="231F20"/>
                          </a:solidFill>
                          <a:latin typeface="Arial"/>
                          <a:cs typeface="Arial"/>
                        </a:rPr>
                        <a:t> ремонтных работ кровли МБОУ СОШ №1 (софинансирование)</a:t>
                      </a:r>
                      <a:endParaRPr sz="650" dirty="0">
                        <a:latin typeface="Arial"/>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131763" indent="228600">
                        <a:lnSpc>
                          <a:spcPts val="600"/>
                        </a:lnSpc>
                      </a:pPr>
                      <a:r>
                        <a:rPr lang="ru-RU" sz="650" spc="-40" dirty="0" smtClean="0">
                          <a:solidFill>
                            <a:srgbClr val="231F20"/>
                          </a:solidFill>
                          <a:latin typeface="Calibri"/>
                          <a:cs typeface="Calibri"/>
                        </a:rPr>
                        <a:t>0,7</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159200">
                <a:tc rowSpan="2">
                  <a:txBody>
                    <a:bodyPr/>
                    <a:lstStyle/>
                    <a:p>
                      <a:pPr marL="1270">
                        <a:lnSpc>
                          <a:spcPts val="600"/>
                        </a:lnSpc>
                      </a:pPr>
                      <a:r>
                        <a:rPr lang="ru-RU" sz="650" dirty="0" smtClean="0">
                          <a:latin typeface="Arial"/>
                          <a:cs typeface="Arial"/>
                        </a:rPr>
                        <a:t>Совершенствование материально-технической базы МОО</a:t>
                      </a:r>
                      <a:endParaRPr sz="650" dirty="0">
                        <a:latin typeface="Arial"/>
                        <a:cs typeface="Arial"/>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72390">
                        <a:lnSpc>
                          <a:spcPts val="600"/>
                        </a:lnSpc>
                      </a:pPr>
                      <a:r>
                        <a:rPr lang="ru-RU" sz="650" spc="15" dirty="0" smtClean="0">
                          <a:solidFill>
                            <a:srgbClr val="231F20"/>
                          </a:solidFill>
                          <a:latin typeface="Arial" panose="020B0604020202020204" pitchFamily="34" charset="0"/>
                          <a:cs typeface="Arial" panose="020B0604020202020204" pitchFamily="34" charset="0"/>
                        </a:rPr>
                        <a:t>Устройство спортивных площадок в</a:t>
                      </a:r>
                      <a:r>
                        <a:rPr lang="ru-RU" sz="650" spc="15" baseline="0" dirty="0" smtClean="0">
                          <a:solidFill>
                            <a:srgbClr val="231F20"/>
                          </a:solidFill>
                          <a:latin typeface="Arial" panose="020B0604020202020204" pitchFamily="34" charset="0"/>
                          <a:cs typeface="Arial" panose="020B0604020202020204" pitchFamily="34" charset="0"/>
                        </a:rPr>
                        <a:t> МБОУ СОШ №8, лицей №6</a:t>
                      </a:r>
                      <a:endParaRPr sz="650" dirty="0">
                        <a:latin typeface="Arial" panose="020B0604020202020204" pitchFamily="34" charset="0"/>
                        <a:cs typeface="Arial" panose="020B0604020202020204" pitchFamily="34"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87313" algn="ctr">
                        <a:lnSpc>
                          <a:spcPct val="100000"/>
                        </a:lnSpc>
                      </a:pPr>
                      <a:r>
                        <a:rPr lang="ru-RU" sz="650" dirty="0" smtClean="0">
                          <a:latin typeface="+mn-lt"/>
                          <a:cs typeface="Arial" panose="020B0604020202020204" pitchFamily="34" charset="0"/>
                        </a:rPr>
                        <a:t>12,4</a:t>
                      </a:r>
                      <a:endParaRPr sz="650" dirty="0">
                        <a:latin typeface="+mn-lt"/>
                        <a:cs typeface="Arial" panose="020B0604020202020204" pitchFamily="34" charset="0"/>
                      </a:endParaRPr>
                    </a:p>
                  </a:txBody>
                  <a:tcPr marL="0" marR="0" marT="0" marB="0" anchor="ctr">
                    <a:lnT w="6350">
                      <a:solidFill>
                        <a:srgbClr val="849FC2"/>
                      </a:solidFill>
                      <a:prstDash val="solid"/>
                    </a:lnT>
                    <a:lnB w="6350">
                      <a:solidFill>
                        <a:srgbClr val="849FC2"/>
                      </a:solidFill>
                      <a:prstDash val="solid"/>
                    </a:lnB>
                  </a:tcPr>
                </a:tc>
              </a:tr>
              <a:tr h="143002">
                <a:tc vMerge="1">
                  <a:txBody>
                    <a:bodyPr/>
                    <a:lstStyle/>
                    <a:p>
                      <a:pPr>
                        <a:lnSpc>
                          <a:spcPct val="100000"/>
                        </a:lnSpc>
                      </a:pPr>
                      <a:endParaRPr sz="400" dirty="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72390">
                        <a:lnSpc>
                          <a:spcPts val="595"/>
                        </a:lnSpc>
                      </a:pPr>
                      <a:endParaRPr lang="ru-RU" sz="650" spc="-85" dirty="0" smtClean="0">
                        <a:solidFill>
                          <a:srgbClr val="231F20"/>
                        </a:solidFill>
                        <a:latin typeface="Arial"/>
                        <a:cs typeface="Arial"/>
                      </a:endParaRPr>
                    </a:p>
                    <a:p>
                      <a:pPr marL="72390">
                        <a:lnSpc>
                          <a:spcPts val="595"/>
                        </a:lnSpc>
                      </a:pPr>
                      <a:r>
                        <a:rPr lang="ru-RU" sz="650" spc="-85" dirty="0" smtClean="0">
                          <a:solidFill>
                            <a:srgbClr val="231F20"/>
                          </a:solidFill>
                          <a:latin typeface="Arial"/>
                          <a:cs typeface="Arial"/>
                        </a:rPr>
                        <a:t>Благоустройство территорий МБОУ СОШ № 8,  18</a:t>
                      </a:r>
                      <a:endParaRPr sz="650" dirty="0">
                        <a:latin typeface="Arial"/>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131763" indent="228600">
                        <a:lnSpc>
                          <a:spcPts val="595"/>
                        </a:lnSpc>
                      </a:pPr>
                      <a:r>
                        <a:rPr lang="ru-RU" sz="650" spc="-30" dirty="0" smtClean="0">
                          <a:solidFill>
                            <a:srgbClr val="231F20"/>
                          </a:solidFill>
                          <a:latin typeface="Calibri"/>
                          <a:cs typeface="Calibri"/>
                        </a:rPr>
                        <a:t>1,5</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bl>
          </a:graphicData>
        </a:graphic>
      </p:graphicFrame>
      <p:sp>
        <p:nvSpPr>
          <p:cNvPr id="146" name="object 110"/>
          <p:cNvSpPr txBox="1"/>
          <p:nvPr/>
        </p:nvSpPr>
        <p:spPr>
          <a:xfrm>
            <a:off x="538236" y="5041618"/>
            <a:ext cx="6117579" cy="350737"/>
          </a:xfrm>
          <a:prstGeom prst="rect">
            <a:avLst/>
          </a:prstGeom>
        </p:spPr>
        <p:txBody>
          <a:bodyPr vert="horz" wrap="square" lIns="0" tIns="12065" rIns="0" bIns="0" rtlCol="0">
            <a:spAutoFit/>
          </a:bodyPr>
          <a:lstStyle/>
          <a:p>
            <a:pPr marL="12700">
              <a:lnSpc>
                <a:spcPct val="100000"/>
              </a:lnSpc>
              <a:spcBef>
                <a:spcPts val="95"/>
              </a:spcBef>
            </a:pPr>
            <a:r>
              <a:rPr lang="ru-RU" sz="1100" b="1" spc="85" dirty="0" smtClean="0">
                <a:solidFill>
                  <a:srgbClr val="00669B"/>
                </a:solidFill>
                <a:cs typeface="Arial"/>
              </a:rPr>
              <a:t>Отдельные целевые показатели МП «Развитие образования в городе Невинномысске»</a:t>
            </a:r>
            <a:endParaRPr lang="ru-RU" sz="1100" b="1" dirty="0">
              <a:cs typeface="Arial"/>
            </a:endParaRPr>
          </a:p>
        </p:txBody>
      </p:sp>
      <p:graphicFrame>
        <p:nvGraphicFramePr>
          <p:cNvPr id="147" name="object 108"/>
          <p:cNvGraphicFramePr>
            <a:graphicFrameLocks noGrp="1"/>
          </p:cNvGraphicFramePr>
          <p:nvPr>
            <p:extLst>
              <p:ext uri="{D42A27DB-BD31-4B8C-83A1-F6EECF244321}">
                <p14:modId xmlns:p14="http://schemas.microsoft.com/office/powerpoint/2010/main" val="2071499792"/>
              </p:ext>
            </p:extLst>
          </p:nvPr>
        </p:nvGraphicFramePr>
        <p:xfrm>
          <a:off x="552581" y="5431478"/>
          <a:ext cx="5843905" cy="1061581"/>
        </p:xfrm>
        <a:graphic>
          <a:graphicData uri="http://schemas.openxmlformats.org/drawingml/2006/table">
            <a:tbl>
              <a:tblPr firstRow="1" bandRow="1">
                <a:tableStyleId>{2D5ABB26-0587-4C30-8999-92F81FD0307C}</a:tableStyleId>
              </a:tblPr>
              <a:tblGrid>
                <a:gridCol w="4256405"/>
                <a:gridCol w="688975"/>
                <a:gridCol w="482600"/>
                <a:gridCol w="415925"/>
              </a:tblGrid>
              <a:tr h="149218">
                <a:tc>
                  <a:txBody>
                    <a:bodyPr/>
                    <a:lstStyle/>
                    <a:p>
                      <a:pPr>
                        <a:lnSpc>
                          <a:spcPts val="595"/>
                        </a:lnSpc>
                      </a:pPr>
                      <a:r>
                        <a:rPr lang="ru-RU" sz="650" spc="35" dirty="0" smtClean="0">
                          <a:solidFill>
                            <a:srgbClr val="231F20"/>
                          </a:solidFill>
                          <a:latin typeface="Arial"/>
                          <a:cs typeface="Arial"/>
                        </a:rPr>
                        <a:t>Наименование</a:t>
                      </a:r>
                      <a:r>
                        <a:rPr lang="ru-RU" sz="650" spc="35" baseline="0" dirty="0" smtClean="0">
                          <a:solidFill>
                            <a:srgbClr val="231F20"/>
                          </a:solidFill>
                          <a:latin typeface="Arial"/>
                          <a:cs typeface="Arial"/>
                        </a:rPr>
                        <a:t> целевого показателя</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9055">
                        <a:lnSpc>
                          <a:spcPts val="595"/>
                        </a:lnSpc>
                      </a:pPr>
                      <a:r>
                        <a:rPr lang="ru-RU" sz="650" spc="-50" dirty="0" smtClean="0">
                          <a:solidFill>
                            <a:srgbClr val="231F20"/>
                          </a:solidFill>
                          <a:latin typeface="Arial"/>
                          <a:cs typeface="Arial"/>
                        </a:rPr>
                        <a:t>Ед. измерения</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25095">
                        <a:lnSpc>
                          <a:spcPts val="595"/>
                        </a:lnSpc>
                      </a:pPr>
                      <a:r>
                        <a:rPr lang="ru-RU" sz="650" spc="-45" dirty="0" smtClean="0">
                          <a:solidFill>
                            <a:srgbClr val="231F20"/>
                          </a:solidFill>
                          <a:latin typeface="Arial"/>
                          <a:cs typeface="Arial"/>
                        </a:rPr>
                        <a:t>2018 год</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6515">
                        <a:lnSpc>
                          <a:spcPts val="595"/>
                        </a:lnSpc>
                      </a:pPr>
                      <a:r>
                        <a:rPr lang="ru-RU" sz="650" spc="-45" dirty="0" smtClean="0">
                          <a:solidFill>
                            <a:srgbClr val="231F20"/>
                          </a:solidFill>
                          <a:latin typeface="Arial"/>
                          <a:cs typeface="Arial"/>
                        </a:rPr>
                        <a:t>2019 год</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r>
              <a:tr h="149160">
                <a:tc>
                  <a:txBody>
                    <a:bodyPr/>
                    <a:lstStyle/>
                    <a:p>
                      <a:pPr>
                        <a:lnSpc>
                          <a:spcPts val="600"/>
                        </a:lnSpc>
                      </a:pPr>
                      <a:r>
                        <a:rPr sz="650" dirty="0">
                          <a:solidFill>
                            <a:srgbClr val="FFFFFF"/>
                          </a:solidFill>
                          <a:latin typeface="Arial"/>
                          <a:cs typeface="Arial"/>
                        </a:rPr>
                        <a:t>1</a:t>
                      </a:r>
                      <a:endParaRPr sz="65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9055">
                        <a:lnSpc>
                          <a:spcPts val="600"/>
                        </a:lnSpc>
                      </a:pPr>
                      <a:r>
                        <a:rPr sz="650" dirty="0">
                          <a:solidFill>
                            <a:srgbClr val="FFFFFF"/>
                          </a:solidFill>
                          <a:latin typeface="Arial"/>
                          <a:cs typeface="Arial"/>
                        </a:rPr>
                        <a:t>2</a:t>
                      </a:r>
                      <a:endParaRPr sz="65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125095">
                        <a:lnSpc>
                          <a:spcPts val="600"/>
                        </a:lnSpc>
                      </a:pPr>
                      <a:r>
                        <a:rPr sz="650" dirty="0">
                          <a:solidFill>
                            <a:srgbClr val="FFFFFF"/>
                          </a:solidFill>
                          <a:latin typeface="Arial"/>
                          <a:cs typeface="Arial"/>
                        </a:rPr>
                        <a:t>3</a:t>
                      </a:r>
                      <a:endParaRPr sz="650" dirty="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5880">
                        <a:lnSpc>
                          <a:spcPts val="600"/>
                        </a:lnSpc>
                      </a:pPr>
                      <a:r>
                        <a:rPr sz="650" dirty="0" smtClean="0">
                          <a:solidFill>
                            <a:srgbClr val="FFFFFF"/>
                          </a:solidFill>
                          <a:latin typeface="Arial"/>
                          <a:cs typeface="Arial"/>
                        </a:rPr>
                        <a:t>4</a:t>
                      </a:r>
                      <a:endParaRPr sz="650" dirty="0">
                        <a:latin typeface="Arial"/>
                        <a:cs typeface="Arial"/>
                      </a:endParaRPr>
                    </a:p>
                  </a:txBody>
                  <a:tcPr marL="0" marR="0" marT="0" marB="0">
                    <a:lnT w="6350">
                      <a:solidFill>
                        <a:srgbClr val="849FC2"/>
                      </a:solidFill>
                      <a:prstDash val="solid"/>
                    </a:lnT>
                    <a:lnB w="6350">
                      <a:solidFill>
                        <a:srgbClr val="849FC2"/>
                      </a:solidFill>
                      <a:prstDash val="solid"/>
                    </a:lnB>
                    <a:solidFill>
                      <a:srgbClr val="A54686"/>
                    </a:solidFill>
                  </a:tcPr>
                </a:tc>
              </a:tr>
              <a:tr h="254401">
                <a:tc>
                  <a:txBody>
                    <a:bodyPr/>
                    <a:lstStyle/>
                    <a:p>
                      <a:pPr>
                        <a:lnSpc>
                          <a:spcPts val="600"/>
                        </a:lnSpc>
                      </a:pPr>
                      <a:r>
                        <a:rPr lang="ru-RU" sz="650" spc="-20" dirty="0" smtClean="0">
                          <a:solidFill>
                            <a:srgbClr val="231F20"/>
                          </a:solidFill>
                          <a:latin typeface="Arial"/>
                          <a:cs typeface="Arial"/>
                        </a:rPr>
                        <a:t>Доля детей в возрасте от 1 до 6 лет, получающих дошкольную образовательную услугу по их сопровождению в МДОУ в общей численности детей дошкольного возраста</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9055">
                        <a:lnSpc>
                          <a:spcPts val="600"/>
                        </a:lnSpc>
                      </a:pPr>
                      <a:r>
                        <a:rPr sz="650" dirty="0">
                          <a:solidFill>
                            <a:srgbClr val="231F20"/>
                          </a:solidFill>
                          <a:latin typeface="Arial"/>
                          <a:cs typeface="Arial"/>
                        </a:rPr>
                        <a:t>%</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25095">
                        <a:lnSpc>
                          <a:spcPts val="600"/>
                        </a:lnSpc>
                      </a:pPr>
                      <a:r>
                        <a:rPr lang="ru-RU" sz="650" spc="-30" dirty="0" smtClean="0">
                          <a:solidFill>
                            <a:srgbClr val="231F20"/>
                          </a:solidFill>
                          <a:latin typeface="Calibri"/>
                          <a:cs typeface="Calibri"/>
                        </a:rPr>
                        <a:t>75,0</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55880">
                        <a:lnSpc>
                          <a:spcPts val="600"/>
                        </a:lnSpc>
                      </a:pPr>
                      <a:r>
                        <a:rPr lang="ru-RU" sz="650" spc="-30" dirty="0" smtClean="0">
                          <a:solidFill>
                            <a:srgbClr val="231F20"/>
                          </a:solidFill>
                          <a:latin typeface="Calibri"/>
                          <a:cs typeface="Calibri"/>
                        </a:rPr>
                        <a:t>75,3</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254401">
                <a:tc>
                  <a:txBody>
                    <a:bodyPr/>
                    <a:lstStyle/>
                    <a:p>
                      <a:pPr>
                        <a:lnSpc>
                          <a:spcPts val="595"/>
                        </a:lnSpc>
                      </a:pPr>
                      <a:r>
                        <a:rPr lang="ru-RU" sz="650" spc="5" dirty="0" smtClean="0">
                          <a:solidFill>
                            <a:srgbClr val="231F20"/>
                          </a:solidFill>
                          <a:latin typeface="Arial"/>
                          <a:cs typeface="Arial"/>
                        </a:rPr>
                        <a:t>Доля детей, получающих бесплатное начальное общее, основное общее и среднее общее образование, в общей численности</a:t>
                      </a:r>
                      <a:r>
                        <a:rPr lang="ru-RU" sz="650" spc="5" baseline="0" dirty="0" smtClean="0">
                          <a:solidFill>
                            <a:srgbClr val="231F20"/>
                          </a:solidFill>
                          <a:latin typeface="Arial"/>
                          <a:cs typeface="Arial"/>
                        </a:rPr>
                        <a:t> детей в возрасте от 6,5 до 18 лет</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8419">
                        <a:lnSpc>
                          <a:spcPts val="595"/>
                        </a:lnSpc>
                      </a:pPr>
                      <a:r>
                        <a:rPr sz="650" dirty="0">
                          <a:solidFill>
                            <a:srgbClr val="231F20"/>
                          </a:solidFill>
                          <a:latin typeface="Arial"/>
                          <a:cs typeface="Arial"/>
                        </a:rPr>
                        <a:t>%</a:t>
                      </a:r>
                      <a:endParaRPr sz="65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25095">
                        <a:lnSpc>
                          <a:spcPts val="595"/>
                        </a:lnSpc>
                      </a:pPr>
                      <a:r>
                        <a:rPr lang="ru-RU" sz="650" spc="-60" dirty="0" smtClean="0">
                          <a:solidFill>
                            <a:srgbClr val="231F20"/>
                          </a:solidFill>
                          <a:latin typeface="Calibri"/>
                          <a:cs typeface="Calibri"/>
                        </a:rPr>
                        <a:t>99,92</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55880">
                        <a:lnSpc>
                          <a:spcPts val="595"/>
                        </a:lnSpc>
                      </a:pPr>
                      <a:r>
                        <a:rPr lang="ru-RU" sz="650" spc="-40" dirty="0" smtClean="0">
                          <a:solidFill>
                            <a:srgbClr val="231F20"/>
                          </a:solidFill>
                          <a:latin typeface="Calibri"/>
                          <a:cs typeface="Calibri"/>
                        </a:rPr>
                        <a:t>99,95</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r h="254401">
                <a:tc>
                  <a:txBody>
                    <a:bodyPr/>
                    <a:lstStyle/>
                    <a:p>
                      <a:pPr>
                        <a:lnSpc>
                          <a:spcPts val="600"/>
                        </a:lnSpc>
                      </a:pPr>
                      <a:r>
                        <a:rPr lang="ru-RU" sz="650" spc="-10" dirty="0" smtClean="0">
                          <a:solidFill>
                            <a:srgbClr val="231F20"/>
                          </a:solidFill>
                          <a:latin typeface="Arial"/>
                          <a:cs typeface="Arial"/>
                        </a:rPr>
                        <a:t>Доля</a:t>
                      </a:r>
                      <a:r>
                        <a:rPr lang="ru-RU" sz="650" spc="-10" baseline="0" dirty="0" smtClean="0">
                          <a:solidFill>
                            <a:srgbClr val="231F20"/>
                          </a:solidFill>
                          <a:latin typeface="Arial"/>
                          <a:cs typeface="Arial"/>
                        </a:rPr>
                        <a:t> детей в возрасте от 6,5 до 18 лет, охваченных организованным каникулярным отдыхом и занятостью во внеурочное время, в общей численности обучающихся</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59055">
                        <a:lnSpc>
                          <a:spcPts val="600"/>
                        </a:lnSpc>
                      </a:pPr>
                      <a:r>
                        <a:rPr lang="ru-RU" sz="650" spc="-50" dirty="0" smtClean="0">
                          <a:solidFill>
                            <a:srgbClr val="231F20"/>
                          </a:solidFill>
                          <a:latin typeface="Arial"/>
                          <a:cs typeface="Arial"/>
                        </a:rPr>
                        <a:t>%</a:t>
                      </a:r>
                      <a:r>
                        <a:rPr sz="650" spc="-50" dirty="0" smtClean="0">
                          <a:solidFill>
                            <a:srgbClr val="231F20"/>
                          </a:solidFill>
                          <a:latin typeface="Arial"/>
                          <a:cs typeface="Arial"/>
                        </a:rPr>
                        <a:t>.</a:t>
                      </a:r>
                      <a:endParaRPr sz="650" dirty="0">
                        <a:latin typeface="Arial"/>
                        <a:cs typeface="Arial"/>
                      </a:endParaRPr>
                    </a:p>
                  </a:txBody>
                  <a:tcPr marL="0" marR="0" marT="0" marB="0">
                    <a:lnT w="6350">
                      <a:solidFill>
                        <a:srgbClr val="849FC2"/>
                      </a:solidFill>
                      <a:prstDash val="solid"/>
                    </a:lnT>
                    <a:lnB w="6350">
                      <a:solidFill>
                        <a:srgbClr val="849FC2"/>
                      </a:solidFill>
                      <a:prstDash val="solid"/>
                    </a:lnB>
                  </a:tcPr>
                </a:tc>
                <a:tc>
                  <a:txBody>
                    <a:bodyPr/>
                    <a:lstStyle/>
                    <a:p>
                      <a:pPr marL="125095">
                        <a:lnSpc>
                          <a:spcPts val="600"/>
                        </a:lnSpc>
                      </a:pPr>
                      <a:r>
                        <a:rPr lang="ru-RU" sz="650" spc="-40" dirty="0" smtClean="0">
                          <a:solidFill>
                            <a:srgbClr val="231F20"/>
                          </a:solidFill>
                          <a:latin typeface="Calibri"/>
                          <a:cs typeface="Calibri"/>
                        </a:rPr>
                        <a:t>75,0</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c>
                  <a:txBody>
                    <a:bodyPr/>
                    <a:lstStyle/>
                    <a:p>
                      <a:pPr marL="55880">
                        <a:lnSpc>
                          <a:spcPts val="600"/>
                        </a:lnSpc>
                      </a:pPr>
                      <a:r>
                        <a:rPr lang="ru-RU" sz="650" spc="-40" dirty="0" smtClean="0">
                          <a:solidFill>
                            <a:srgbClr val="231F20"/>
                          </a:solidFill>
                          <a:latin typeface="Calibri"/>
                          <a:cs typeface="Calibri"/>
                        </a:rPr>
                        <a:t>75,1</a:t>
                      </a:r>
                      <a:endParaRPr sz="650" dirty="0">
                        <a:latin typeface="Calibri"/>
                        <a:cs typeface="Calibri"/>
                      </a:endParaRPr>
                    </a:p>
                  </a:txBody>
                  <a:tcPr marL="0" marR="0" marT="0" marB="0">
                    <a:lnT w="6350">
                      <a:solidFill>
                        <a:srgbClr val="849FC2"/>
                      </a:solidFill>
                      <a:prstDash val="solid"/>
                    </a:lnT>
                    <a:lnB w="6350">
                      <a:solidFill>
                        <a:srgbClr val="849FC2"/>
                      </a:solidFill>
                      <a:prstDash val="solid"/>
                    </a:lnB>
                  </a:tcPr>
                </a:tc>
              </a:tr>
            </a:tbl>
          </a:graphicData>
        </a:graphic>
      </p:graphicFrame>
      <p:pic>
        <p:nvPicPr>
          <p:cNvPr id="148" name="Рисунок 147"/>
          <p:cNvPicPr>
            <a:picLocks noChangeAspect="1"/>
          </p:cNvPicPr>
          <p:nvPr/>
        </p:nvPicPr>
        <p:blipFill rotWithShape="1">
          <a:blip r:embed="rId9" cstate="print">
            <a:extLst>
              <a:ext uri="{28A0092B-C50C-407E-A947-70E740481C1C}">
                <a14:useLocalDpi xmlns:a14="http://schemas.microsoft.com/office/drawing/2010/main" val="0"/>
              </a:ext>
            </a:extLst>
          </a:blip>
          <a:srcRect r="18762"/>
          <a:stretch/>
        </p:blipFill>
        <p:spPr>
          <a:xfrm>
            <a:off x="3162366" y="6618849"/>
            <a:ext cx="1732933" cy="1179047"/>
          </a:xfrm>
          <a:prstGeom prst="rect">
            <a:avLst/>
          </a:prstGeom>
          <a:ln>
            <a:noFill/>
          </a:ln>
          <a:effectLst>
            <a:softEdge rad="112500"/>
          </a:effectLst>
        </p:spPr>
      </p:pic>
      <p:pic>
        <p:nvPicPr>
          <p:cNvPr id="149" name="Рисунок 148" descr="800_500_summer13kids.jpg"/>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250"/>
                    </a14:imgEffect>
                    <a14:imgEffect>
                      <a14:saturation sat="175000"/>
                    </a14:imgEffect>
                  </a14:imgLayer>
                </a14:imgProps>
              </a:ext>
            </a:extLst>
          </a:blip>
          <a:srcRect l="11589" t="5423" r="10828"/>
          <a:stretch/>
        </p:blipFill>
        <p:spPr>
          <a:xfrm>
            <a:off x="1552871" y="6567443"/>
            <a:ext cx="1561244" cy="1158213"/>
          </a:xfrm>
          <a:prstGeom prst="rect">
            <a:avLst/>
          </a:prstGeom>
          <a:ln>
            <a:noFill/>
          </a:ln>
          <a:effectLst>
            <a:softEdge rad="112500"/>
          </a:effectLst>
        </p:spPr>
      </p:pic>
      <p:pic>
        <p:nvPicPr>
          <p:cNvPr id="150" name="Рисунок 1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6746" y="6620336"/>
            <a:ext cx="1468260" cy="1194388"/>
          </a:xfrm>
          <a:prstGeom prst="rect">
            <a:avLst/>
          </a:prstGeom>
          <a:ln>
            <a:noFill/>
          </a:ln>
          <a:effectLst>
            <a:softEdge rad="112500"/>
          </a:effectLst>
        </p:spPr>
      </p:pic>
      <p:sp>
        <p:nvSpPr>
          <p:cNvPr id="151" name="object 109"/>
          <p:cNvSpPr txBox="1"/>
          <p:nvPr/>
        </p:nvSpPr>
        <p:spPr>
          <a:xfrm>
            <a:off x="5749401" y="3709834"/>
            <a:ext cx="727716" cy="114134"/>
          </a:xfrm>
          <a:prstGeom prst="rect">
            <a:avLst/>
          </a:prstGeom>
        </p:spPr>
        <p:txBody>
          <a:bodyPr vert="horz" wrap="square" lIns="0" tIns="13970" rIns="0" bIns="0" rtlCol="0">
            <a:spAutoFit/>
          </a:bodyPr>
          <a:lstStyle/>
          <a:p>
            <a:pPr marL="12700">
              <a:lnSpc>
                <a:spcPct val="100000"/>
              </a:lnSpc>
              <a:spcBef>
                <a:spcPts val="110"/>
              </a:spcBef>
            </a:pPr>
            <a:r>
              <a:rPr lang="ru-RU" sz="650" spc="135" dirty="0">
                <a:solidFill>
                  <a:srgbClr val="231F20"/>
                </a:solidFill>
                <a:latin typeface="Arial"/>
                <a:cs typeface="Arial"/>
              </a:rPr>
              <a:t>м</a:t>
            </a:r>
            <a:r>
              <a:rPr lang="ru-RU" sz="650" spc="135" dirty="0" smtClean="0">
                <a:solidFill>
                  <a:srgbClr val="231F20"/>
                </a:solidFill>
                <a:latin typeface="Arial"/>
                <a:cs typeface="Arial"/>
              </a:rPr>
              <a:t>лн. рублей</a:t>
            </a:r>
            <a:endParaRPr sz="650" dirty="0">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6"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15</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717958" y="231399"/>
            <a:ext cx="4373459"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425191" y="232577"/>
            <a:ext cx="146939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9" name="object 59"/>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7"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8" cstate="print"/>
            <a:stretch>
              <a:fillRect/>
            </a:stretch>
          </a:blipFill>
        </p:spPr>
        <p:txBody>
          <a:bodyPr wrap="square" lIns="0" tIns="0" rIns="0" bIns="0" rtlCol="0"/>
          <a:lstStyle/>
          <a:p>
            <a:endParaRPr/>
          </a:p>
        </p:txBody>
      </p:sp>
      <p:sp>
        <p:nvSpPr>
          <p:cNvPr id="67" name="object 67"/>
          <p:cNvSpPr/>
          <p:nvPr/>
        </p:nvSpPr>
        <p:spPr>
          <a:xfrm>
            <a:off x="4915153" y="307340"/>
            <a:ext cx="125818" cy="83756"/>
          </a:xfrm>
          <a:prstGeom prst="rect">
            <a:avLst/>
          </a:prstGeom>
          <a:blipFill>
            <a:blip r:embed="rId9"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10"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11"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12"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13"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14" cstate="print"/>
            <a:stretch>
              <a:fillRect/>
            </a:stretch>
          </a:blipFill>
        </p:spPr>
        <p:txBody>
          <a:bodyPr wrap="square" lIns="0" tIns="0" rIns="0" bIns="0" rtlCol="0"/>
          <a:lstStyle/>
          <a:p>
            <a:endParaRPr/>
          </a:p>
        </p:txBody>
      </p:sp>
      <p:sp>
        <p:nvSpPr>
          <p:cNvPr id="78" name="object 78"/>
          <p:cNvSpPr/>
          <p:nvPr/>
        </p:nvSpPr>
        <p:spPr>
          <a:xfrm>
            <a:off x="6329" y="7918424"/>
            <a:ext cx="0" cy="2049780"/>
          </a:xfrm>
          <a:custGeom>
            <a:avLst/>
            <a:gdLst/>
            <a:ahLst/>
            <a:cxnLst/>
            <a:rect l="l" t="t" r="r" b="b"/>
            <a:pathLst>
              <a:path h="2049779">
                <a:moveTo>
                  <a:pt x="0" y="0"/>
                </a:moveTo>
                <a:lnTo>
                  <a:pt x="0" y="2049627"/>
                </a:lnTo>
              </a:path>
            </a:pathLst>
          </a:custGeom>
          <a:ln w="12659">
            <a:solidFill>
              <a:srgbClr val="00669B"/>
            </a:solidFill>
          </a:ln>
        </p:spPr>
        <p:txBody>
          <a:bodyPr wrap="square" lIns="0" tIns="0" rIns="0" bIns="0" rtlCol="0"/>
          <a:lstStyle/>
          <a:p>
            <a:endParaRPr/>
          </a:p>
        </p:txBody>
      </p:sp>
      <p:sp>
        <p:nvSpPr>
          <p:cNvPr id="94" name="object 94"/>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95" name="object 95"/>
          <p:cNvSpPr/>
          <p:nvPr/>
        </p:nvSpPr>
        <p:spPr>
          <a:xfrm>
            <a:off x="6456210" y="10414648"/>
            <a:ext cx="808355" cy="278765"/>
          </a:xfrm>
          <a:custGeom>
            <a:avLst/>
            <a:gdLst/>
            <a:ahLst/>
            <a:cxnLst/>
            <a:rect l="l" t="t" r="r" b="b"/>
            <a:pathLst>
              <a:path w="808354" h="278765">
                <a:moveTo>
                  <a:pt x="404100" y="0"/>
                </a:moveTo>
                <a:lnTo>
                  <a:pt x="354156" y="2576"/>
                </a:lnTo>
                <a:lnTo>
                  <a:pt x="306346" y="10306"/>
                </a:lnTo>
                <a:lnTo>
                  <a:pt x="260671" y="23190"/>
                </a:lnTo>
                <a:lnTo>
                  <a:pt x="217129" y="41226"/>
                </a:lnTo>
                <a:lnTo>
                  <a:pt x="175722" y="64415"/>
                </a:lnTo>
                <a:lnTo>
                  <a:pt x="136450" y="92756"/>
                </a:lnTo>
                <a:lnTo>
                  <a:pt x="99313" y="126250"/>
                </a:lnTo>
                <a:lnTo>
                  <a:pt x="65819" y="163387"/>
                </a:lnTo>
                <a:lnTo>
                  <a:pt x="37477" y="202660"/>
                </a:lnTo>
                <a:lnTo>
                  <a:pt x="14288" y="244066"/>
                </a:lnTo>
                <a:lnTo>
                  <a:pt x="0" y="278561"/>
                </a:lnTo>
                <a:lnTo>
                  <a:pt x="808200" y="278561"/>
                </a:lnTo>
                <a:lnTo>
                  <a:pt x="770722" y="202660"/>
                </a:lnTo>
                <a:lnTo>
                  <a:pt x="742381" y="163387"/>
                </a:lnTo>
                <a:lnTo>
                  <a:pt x="708887" y="126250"/>
                </a:lnTo>
                <a:lnTo>
                  <a:pt x="671750" y="92756"/>
                </a:lnTo>
                <a:lnTo>
                  <a:pt x="632478" y="64415"/>
                </a:lnTo>
                <a:lnTo>
                  <a:pt x="591071" y="41226"/>
                </a:lnTo>
                <a:lnTo>
                  <a:pt x="547529" y="23190"/>
                </a:lnTo>
                <a:lnTo>
                  <a:pt x="501853" y="10306"/>
                </a:lnTo>
                <a:lnTo>
                  <a:pt x="454044" y="2576"/>
                </a:lnTo>
                <a:lnTo>
                  <a:pt x="404100" y="0"/>
                </a:lnTo>
                <a:close/>
              </a:path>
            </a:pathLst>
          </a:custGeom>
          <a:solidFill>
            <a:srgbClr val="E9D9E6"/>
          </a:solidFill>
        </p:spPr>
        <p:txBody>
          <a:bodyPr wrap="square" lIns="0" tIns="0" rIns="0" bIns="0" rtlCol="0"/>
          <a:lstStyle/>
          <a:p>
            <a:endParaRPr/>
          </a:p>
        </p:txBody>
      </p:sp>
      <p:sp>
        <p:nvSpPr>
          <p:cNvPr id="96" name="object 96"/>
          <p:cNvSpPr/>
          <p:nvPr/>
        </p:nvSpPr>
        <p:spPr>
          <a:xfrm>
            <a:off x="6456210" y="10414648"/>
            <a:ext cx="808355" cy="278765"/>
          </a:xfrm>
          <a:custGeom>
            <a:avLst/>
            <a:gdLst/>
            <a:ahLst/>
            <a:cxnLst/>
            <a:rect l="l" t="t" r="r" b="b"/>
            <a:pathLst>
              <a:path w="808354" h="278765">
                <a:moveTo>
                  <a:pt x="808200" y="278561"/>
                </a:moveTo>
                <a:lnTo>
                  <a:pt x="0" y="278561"/>
                </a:lnTo>
                <a:lnTo>
                  <a:pt x="14288" y="244066"/>
                </a:lnTo>
                <a:lnTo>
                  <a:pt x="37477" y="202660"/>
                </a:lnTo>
                <a:lnTo>
                  <a:pt x="65819" y="163387"/>
                </a:lnTo>
                <a:lnTo>
                  <a:pt x="99313" y="126250"/>
                </a:lnTo>
                <a:lnTo>
                  <a:pt x="136450" y="92756"/>
                </a:lnTo>
                <a:lnTo>
                  <a:pt x="175722" y="64415"/>
                </a:lnTo>
                <a:lnTo>
                  <a:pt x="217129" y="41226"/>
                </a:lnTo>
                <a:lnTo>
                  <a:pt x="260671" y="23190"/>
                </a:lnTo>
                <a:lnTo>
                  <a:pt x="306346" y="10306"/>
                </a:lnTo>
                <a:lnTo>
                  <a:pt x="354156" y="2576"/>
                </a:lnTo>
                <a:lnTo>
                  <a:pt x="404100" y="0"/>
                </a:lnTo>
                <a:lnTo>
                  <a:pt x="454044" y="2576"/>
                </a:lnTo>
                <a:lnTo>
                  <a:pt x="501853" y="10306"/>
                </a:lnTo>
                <a:lnTo>
                  <a:pt x="547529" y="23190"/>
                </a:lnTo>
                <a:lnTo>
                  <a:pt x="591071" y="41226"/>
                </a:lnTo>
                <a:lnTo>
                  <a:pt x="632478" y="64415"/>
                </a:lnTo>
                <a:lnTo>
                  <a:pt x="671750" y="92756"/>
                </a:lnTo>
                <a:lnTo>
                  <a:pt x="708887" y="126250"/>
                </a:lnTo>
                <a:lnTo>
                  <a:pt x="742381" y="163387"/>
                </a:lnTo>
                <a:lnTo>
                  <a:pt x="770722" y="202660"/>
                </a:lnTo>
                <a:lnTo>
                  <a:pt x="793911" y="244066"/>
                </a:lnTo>
                <a:lnTo>
                  <a:pt x="808200" y="278561"/>
                </a:lnTo>
              </a:path>
            </a:pathLst>
          </a:custGeom>
          <a:ln w="152285">
            <a:solidFill>
              <a:srgbClr val="A54686"/>
            </a:solidFill>
          </a:ln>
        </p:spPr>
        <p:txBody>
          <a:bodyPr wrap="square" lIns="0" tIns="0" rIns="0" bIns="0" rtlCol="0"/>
          <a:lstStyle/>
          <a:p>
            <a:endParaRPr/>
          </a:p>
        </p:txBody>
      </p:sp>
      <p:sp>
        <p:nvSpPr>
          <p:cNvPr id="97" name="object 97"/>
          <p:cNvSpPr/>
          <p:nvPr/>
        </p:nvSpPr>
        <p:spPr>
          <a:xfrm>
            <a:off x="6340243" y="10308653"/>
            <a:ext cx="1041400" cy="384810"/>
          </a:xfrm>
          <a:custGeom>
            <a:avLst/>
            <a:gdLst/>
            <a:ahLst/>
            <a:cxnLst/>
            <a:rect l="l" t="t" r="r" b="b"/>
            <a:pathLst>
              <a:path w="1041400" h="384809">
                <a:moveTo>
                  <a:pt x="0" y="384555"/>
                </a:moveTo>
                <a:lnTo>
                  <a:pt x="26441" y="313643"/>
                </a:lnTo>
                <a:lnTo>
                  <a:pt x="48054" y="272579"/>
                </a:lnTo>
                <a:lnTo>
                  <a:pt x="73598" y="233143"/>
                </a:lnTo>
                <a:lnTo>
                  <a:pt x="103072" y="195335"/>
                </a:lnTo>
                <a:lnTo>
                  <a:pt x="136477" y="159156"/>
                </a:lnTo>
                <a:lnTo>
                  <a:pt x="172656" y="125755"/>
                </a:lnTo>
                <a:lnTo>
                  <a:pt x="210464" y="96284"/>
                </a:lnTo>
                <a:lnTo>
                  <a:pt x="249900" y="70742"/>
                </a:lnTo>
                <a:lnTo>
                  <a:pt x="290964" y="49130"/>
                </a:lnTo>
                <a:lnTo>
                  <a:pt x="333656" y="31446"/>
                </a:lnTo>
                <a:lnTo>
                  <a:pt x="377976" y="17691"/>
                </a:lnTo>
                <a:lnTo>
                  <a:pt x="423924" y="7865"/>
                </a:lnTo>
                <a:lnTo>
                  <a:pt x="471499" y="1968"/>
                </a:lnTo>
                <a:lnTo>
                  <a:pt x="520702" y="0"/>
                </a:lnTo>
                <a:lnTo>
                  <a:pt x="569902" y="1965"/>
                </a:lnTo>
                <a:lnTo>
                  <a:pt x="617474" y="7860"/>
                </a:lnTo>
                <a:lnTo>
                  <a:pt x="663420" y="17685"/>
                </a:lnTo>
                <a:lnTo>
                  <a:pt x="707739" y="31441"/>
                </a:lnTo>
                <a:lnTo>
                  <a:pt x="750431" y="49125"/>
                </a:lnTo>
                <a:lnTo>
                  <a:pt x="791496" y="70739"/>
                </a:lnTo>
                <a:lnTo>
                  <a:pt x="830934" y="96283"/>
                </a:lnTo>
                <a:lnTo>
                  <a:pt x="868745" y="125755"/>
                </a:lnTo>
                <a:lnTo>
                  <a:pt x="904928" y="159156"/>
                </a:lnTo>
                <a:lnTo>
                  <a:pt x="938329" y="195335"/>
                </a:lnTo>
                <a:lnTo>
                  <a:pt x="967800" y="233143"/>
                </a:lnTo>
                <a:lnTo>
                  <a:pt x="993341" y="272579"/>
                </a:lnTo>
                <a:lnTo>
                  <a:pt x="1014953" y="313643"/>
                </a:lnTo>
                <a:lnTo>
                  <a:pt x="1032636" y="356335"/>
                </a:lnTo>
                <a:lnTo>
                  <a:pt x="1041393" y="384555"/>
                </a:lnTo>
              </a:path>
            </a:pathLst>
          </a:custGeom>
          <a:ln w="12598">
            <a:solidFill>
              <a:srgbClr val="A54686"/>
            </a:solidFill>
          </a:ln>
        </p:spPr>
        <p:txBody>
          <a:bodyPr wrap="square" lIns="0" tIns="0" rIns="0" bIns="0" rtlCol="0"/>
          <a:lstStyle/>
          <a:p>
            <a:endParaRPr/>
          </a:p>
        </p:txBody>
      </p:sp>
      <p:sp>
        <p:nvSpPr>
          <p:cNvPr id="98" name="object 98"/>
          <p:cNvSpPr txBox="1"/>
          <p:nvPr/>
        </p:nvSpPr>
        <p:spPr>
          <a:xfrm>
            <a:off x="6784533" y="10480044"/>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14</a:t>
            </a:r>
            <a:endParaRPr sz="1000" dirty="0">
              <a:latin typeface="Arial"/>
              <a:cs typeface="Arial"/>
            </a:endParaRPr>
          </a:p>
        </p:txBody>
      </p:sp>
      <p:sp>
        <p:nvSpPr>
          <p:cNvPr id="118" name="object 118"/>
          <p:cNvSpPr/>
          <p:nvPr/>
        </p:nvSpPr>
        <p:spPr>
          <a:xfrm>
            <a:off x="1146263" y="9109761"/>
            <a:ext cx="308940" cy="413600"/>
          </a:xfrm>
          <a:prstGeom prst="rect">
            <a:avLst/>
          </a:prstGeom>
          <a:blipFill>
            <a:blip r:embed="rId15" cstate="print"/>
            <a:stretch>
              <a:fillRect/>
            </a:stretch>
          </a:blipFill>
        </p:spPr>
        <p:txBody>
          <a:bodyPr wrap="square" lIns="0" tIns="0" rIns="0" bIns="0" rtlCol="0"/>
          <a:lstStyle/>
          <a:p>
            <a:endParaRPr/>
          </a:p>
        </p:txBody>
      </p:sp>
      <p:pic>
        <p:nvPicPr>
          <p:cNvPr id="122" name="Picture 13" descr="Безимени-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839223" y="1154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2102789" y="769147"/>
            <a:ext cx="3995196" cy="954107"/>
          </a:xfrm>
          <a:prstGeom prst="rect">
            <a:avLst/>
          </a:prstGeom>
        </p:spPr>
        <p:txBody>
          <a:bodyPr wrap="none">
            <a:spAutoFit/>
          </a:bodyPr>
          <a:lstStyle/>
          <a:p>
            <a:pPr algn="ctr"/>
            <a:r>
              <a:rPr lang="ru-RU" altLang="ru-RU" sz="2800" dirty="0" smtClean="0">
                <a:ln w="3175" cmpd="sng">
                  <a:solidFill>
                    <a:schemeClr val="tx1"/>
                  </a:solidFill>
                  <a:prstDash val="solid"/>
                </a:ln>
                <a:cs typeface="Times New Roman" pitchFamily="18" charset="0"/>
              </a:rPr>
              <a:t>ПОДДЕРЖКА  МЕСТНЫХ  </a:t>
            </a:r>
          </a:p>
          <a:p>
            <a:pPr algn="ctr"/>
            <a:r>
              <a:rPr lang="ru-RU" altLang="ru-RU" sz="2800" dirty="0" smtClean="0">
                <a:ln w="3175" cmpd="sng">
                  <a:solidFill>
                    <a:schemeClr val="tx1"/>
                  </a:solidFill>
                  <a:prstDash val="solid"/>
                </a:ln>
                <a:cs typeface="Times New Roman" pitchFamily="18" charset="0"/>
              </a:rPr>
              <a:t>ИНИЦИАТИВ</a:t>
            </a:r>
            <a:endParaRPr lang="ru-RU" sz="2800" dirty="0"/>
          </a:p>
        </p:txBody>
      </p:sp>
      <p:pic>
        <p:nvPicPr>
          <p:cNvPr id="124" name="Рисунок 123" descr="Безымянный.png"/>
          <p:cNvPicPr>
            <a:picLocks noChangeAspect="1"/>
          </p:cNvPicPr>
          <p:nvPr>
            <p:custDataLst>
              <p:tags r:id="rId1"/>
            </p:custDataLst>
          </p:nvPr>
        </p:nvPicPr>
        <p:blipFill>
          <a:blip r:embed="rId17" cstate="print"/>
          <a:stretch>
            <a:fillRect/>
          </a:stretch>
        </p:blipFill>
        <p:spPr>
          <a:xfrm>
            <a:off x="150948" y="750195"/>
            <a:ext cx="2023215" cy="1794273"/>
          </a:xfrm>
          <a:prstGeom prst="rect">
            <a:avLst/>
          </a:prstGeom>
          <a:ln>
            <a:noFill/>
          </a:ln>
          <a:effectLst>
            <a:softEdge rad="112500"/>
          </a:effectLst>
        </p:spPr>
      </p:pic>
      <p:sp>
        <p:nvSpPr>
          <p:cNvPr id="125" name="Прямоугольник 124"/>
          <p:cNvSpPr>
            <a:spLocks noChangeArrowheads="1"/>
          </p:cNvSpPr>
          <p:nvPr/>
        </p:nvSpPr>
        <p:spPr bwMode="auto">
          <a:xfrm>
            <a:off x="1983422" y="1749677"/>
            <a:ext cx="4176464" cy="300339"/>
          </a:xfrm>
          <a:prstGeom prst="rect">
            <a:avLst/>
          </a:prstGeom>
          <a:noFill/>
          <a:ln w="9525">
            <a:noFill/>
            <a:miter lim="800000"/>
            <a:headEnd/>
            <a:tailEnd/>
          </a:ln>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00"/>
              </a:lnSpc>
            </a:pPr>
            <a:r>
              <a:rPr lang="ru-RU" sz="1600" b="1" dirty="0" smtClean="0">
                <a:solidFill>
                  <a:schemeClr val="tx1">
                    <a:lumMod val="75000"/>
                    <a:lumOff val="25000"/>
                  </a:schemeClr>
                </a:solidFill>
              </a:rPr>
              <a:t>Участие в конкурсном отборе 2019 года</a:t>
            </a:r>
          </a:p>
        </p:txBody>
      </p:sp>
      <p:grpSp>
        <p:nvGrpSpPr>
          <p:cNvPr id="126" name="Группа 125"/>
          <p:cNvGrpSpPr/>
          <p:nvPr/>
        </p:nvGrpSpPr>
        <p:grpSpPr>
          <a:xfrm>
            <a:off x="3467273" y="1986328"/>
            <a:ext cx="1059357" cy="1033926"/>
            <a:chOff x="2326599" y="1787934"/>
            <a:chExt cx="1080120" cy="1027836"/>
          </a:xfrm>
        </p:grpSpPr>
        <p:pic>
          <p:nvPicPr>
            <p:cNvPr id="127" name="Picture 2" descr="Картинки по запросу winner icon"/>
            <p:cNvPicPr>
              <a:picLocks noChangeAspect="1" noChangeArrowheads="1"/>
            </p:cNvPicPr>
            <p:nvPr/>
          </p:nvPicPr>
          <p:blipFill>
            <a:blip r:embed="rId18" cstate="print"/>
            <a:srcRect/>
            <a:stretch>
              <a:fillRect/>
            </a:stretch>
          </p:blipFill>
          <p:spPr bwMode="auto">
            <a:xfrm>
              <a:off x="2326599" y="2290899"/>
              <a:ext cx="504056" cy="523780"/>
            </a:xfrm>
            <a:prstGeom prst="rect">
              <a:avLst/>
            </a:prstGeom>
            <a:noFill/>
            <a:effectLst>
              <a:outerShdw blurRad="50800" dist="38100" dir="2700000" algn="tl" rotWithShape="0">
                <a:prstClr val="black">
                  <a:alpha val="40000"/>
                </a:prstClr>
              </a:outerShdw>
            </a:effectLst>
          </p:spPr>
        </p:pic>
        <p:pic>
          <p:nvPicPr>
            <p:cNvPr id="128" name="Picture 2" descr="Картинки по запросу winner icon"/>
            <p:cNvPicPr>
              <a:picLocks noChangeAspect="1" noChangeArrowheads="1"/>
            </p:cNvPicPr>
            <p:nvPr/>
          </p:nvPicPr>
          <p:blipFill>
            <a:blip r:embed="rId18" cstate="print"/>
            <a:srcRect/>
            <a:stretch>
              <a:fillRect/>
            </a:stretch>
          </p:blipFill>
          <p:spPr bwMode="auto">
            <a:xfrm>
              <a:off x="2902663" y="2291990"/>
              <a:ext cx="504056" cy="523780"/>
            </a:xfrm>
            <a:prstGeom prst="rect">
              <a:avLst/>
            </a:prstGeom>
            <a:noFill/>
            <a:effectLst>
              <a:outerShdw blurRad="50800" dist="38100" dir="2700000" algn="tl" rotWithShape="0">
                <a:prstClr val="black">
                  <a:alpha val="40000"/>
                </a:prstClr>
              </a:outerShdw>
            </a:effectLst>
          </p:spPr>
        </p:pic>
        <p:pic>
          <p:nvPicPr>
            <p:cNvPr id="129" name="Picture 2" descr="Картинки по запросу winner icon"/>
            <p:cNvPicPr>
              <a:picLocks noChangeAspect="1" noChangeArrowheads="1"/>
            </p:cNvPicPr>
            <p:nvPr/>
          </p:nvPicPr>
          <p:blipFill>
            <a:blip r:embed="rId18" cstate="print"/>
            <a:srcRect/>
            <a:stretch>
              <a:fillRect/>
            </a:stretch>
          </p:blipFill>
          <p:spPr bwMode="auto">
            <a:xfrm>
              <a:off x="2614631" y="1787934"/>
              <a:ext cx="504056" cy="523780"/>
            </a:xfrm>
            <a:prstGeom prst="rect">
              <a:avLst/>
            </a:prstGeom>
            <a:noFill/>
            <a:effectLst>
              <a:outerShdw blurRad="50800" dist="38100" dir="2700000" algn="tl" rotWithShape="0">
                <a:prstClr val="black">
                  <a:alpha val="40000"/>
                </a:prstClr>
              </a:outerShdw>
            </a:effectLst>
          </p:spPr>
        </p:pic>
      </p:grpSp>
      <p:sp>
        <p:nvSpPr>
          <p:cNvPr id="130" name="Прямоугольник 129"/>
          <p:cNvSpPr>
            <a:spLocks noChangeArrowheads="1"/>
          </p:cNvSpPr>
          <p:nvPr/>
        </p:nvSpPr>
        <p:spPr bwMode="auto">
          <a:xfrm rot="10800000" flipV="1">
            <a:off x="2948759" y="3433100"/>
            <a:ext cx="1890464" cy="913070"/>
          </a:xfrm>
          <a:prstGeom prst="rect">
            <a:avLst/>
          </a:prstGeom>
          <a:noFill/>
          <a:ln w="9525">
            <a:noFill/>
            <a:miter lim="800000"/>
            <a:headEnd/>
            <a:tailEnd/>
          </a:ln>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00"/>
              </a:lnSpc>
            </a:pPr>
            <a:r>
              <a:rPr lang="ru-RU" sz="1600" b="1" dirty="0" smtClean="0">
                <a:solidFill>
                  <a:schemeClr val="tx1">
                    <a:lumMod val="75000"/>
                    <a:lumOff val="25000"/>
                  </a:schemeClr>
                </a:solidFill>
              </a:rPr>
              <a:t>3 проекта стали победителями конкурсного отбора</a:t>
            </a:r>
          </a:p>
        </p:txBody>
      </p:sp>
      <p:sp>
        <p:nvSpPr>
          <p:cNvPr id="132" name="TextBox 131"/>
          <p:cNvSpPr txBox="1"/>
          <p:nvPr/>
        </p:nvSpPr>
        <p:spPr>
          <a:xfrm>
            <a:off x="2401755" y="7207926"/>
            <a:ext cx="2984468" cy="830997"/>
          </a:xfrm>
          <a:prstGeom prst="rect">
            <a:avLst/>
          </a:prstGeom>
          <a:noFill/>
        </p:spPr>
        <p:txBody>
          <a:bodyPr wrap="square" rtlCol="0">
            <a:spAutoFit/>
          </a:bodyPr>
          <a:lstStyle/>
          <a:p>
            <a:pPr algn="ctr"/>
            <a:r>
              <a:rPr lang="ru-RU" sz="1600" b="1" dirty="0" smtClean="0"/>
              <a:t>В голосовании </a:t>
            </a:r>
          </a:p>
          <a:p>
            <a:pPr algn="ctr"/>
            <a:r>
              <a:rPr lang="ru-RU" sz="1600" b="1" dirty="0" smtClean="0"/>
              <a:t>приняли участие </a:t>
            </a:r>
          </a:p>
          <a:p>
            <a:pPr algn="ctr"/>
            <a:r>
              <a:rPr lang="ru-RU" sz="1600" b="1" dirty="0" smtClean="0"/>
              <a:t>1048 чел.</a:t>
            </a:r>
            <a:endParaRPr lang="ru-RU" sz="1600" b="1" dirty="0"/>
          </a:p>
        </p:txBody>
      </p:sp>
      <p:graphicFrame>
        <p:nvGraphicFramePr>
          <p:cNvPr id="133" name="Диаграмма 132"/>
          <p:cNvGraphicFramePr/>
          <p:nvPr>
            <p:custDataLst>
              <p:tags r:id="rId2"/>
            </p:custDataLst>
            <p:extLst>
              <p:ext uri="{D42A27DB-BD31-4B8C-83A1-F6EECF244321}">
                <p14:modId xmlns:p14="http://schemas.microsoft.com/office/powerpoint/2010/main" val="2847370424"/>
              </p:ext>
            </p:extLst>
          </p:nvPr>
        </p:nvGraphicFramePr>
        <p:xfrm>
          <a:off x="-747154" y="3939853"/>
          <a:ext cx="4615162" cy="3384376"/>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34" name="Диаграмма 133"/>
          <p:cNvGraphicFramePr/>
          <p:nvPr>
            <p:custDataLst>
              <p:tags r:id="rId3"/>
            </p:custDataLst>
            <p:extLst>
              <p:ext uri="{D42A27DB-BD31-4B8C-83A1-F6EECF244321}">
                <p14:modId xmlns:p14="http://schemas.microsoft.com/office/powerpoint/2010/main" val="3546375543"/>
              </p:ext>
            </p:extLst>
          </p:nvPr>
        </p:nvGraphicFramePr>
        <p:xfrm>
          <a:off x="4284752" y="3950413"/>
          <a:ext cx="4071849" cy="3469465"/>
        </p:xfrm>
        <a:graphic>
          <a:graphicData uri="http://schemas.openxmlformats.org/drawingml/2006/chart">
            <c:chart xmlns:c="http://schemas.openxmlformats.org/drawingml/2006/chart" xmlns:r="http://schemas.openxmlformats.org/officeDocument/2006/relationships" r:id="rId20"/>
          </a:graphicData>
        </a:graphic>
      </p:graphicFrame>
      <p:sp>
        <p:nvSpPr>
          <p:cNvPr id="135" name="Овал 134"/>
          <p:cNvSpPr/>
          <p:nvPr/>
        </p:nvSpPr>
        <p:spPr bwMode="auto">
          <a:xfrm>
            <a:off x="278504" y="8985248"/>
            <a:ext cx="360040" cy="360080"/>
          </a:xfrm>
          <a:prstGeom prst="ellipse">
            <a:avLst/>
          </a:prstGeom>
          <a:solidFill>
            <a:srgbClr val="3F81D1"/>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b="1">
              <a:solidFill>
                <a:schemeClr val="tx1">
                  <a:lumMod val="85000"/>
                  <a:lumOff val="15000"/>
                </a:schemeClr>
              </a:solidFill>
            </a:endParaRPr>
          </a:p>
        </p:txBody>
      </p:sp>
      <p:sp>
        <p:nvSpPr>
          <p:cNvPr id="136" name="TextBox 135"/>
          <p:cNvSpPr txBox="1"/>
          <p:nvPr/>
        </p:nvSpPr>
        <p:spPr>
          <a:xfrm>
            <a:off x="653145" y="8868544"/>
            <a:ext cx="1857388" cy="584775"/>
          </a:xfrm>
          <a:prstGeom prst="rect">
            <a:avLst/>
          </a:prstGeom>
          <a:noFill/>
        </p:spPr>
        <p:txBody>
          <a:bodyPr wrap="square" rtlCol="0">
            <a:spAutoFit/>
          </a:bodyPr>
          <a:lstStyle/>
          <a:p>
            <a:r>
              <a:rPr lang="ru-RU" sz="1600" b="1" dirty="0" smtClean="0">
                <a:solidFill>
                  <a:schemeClr val="tx1">
                    <a:lumMod val="75000"/>
                    <a:lumOff val="25000"/>
                  </a:schemeClr>
                </a:solidFill>
              </a:rPr>
              <a:t>Средства бюджета города, млн. руб.</a:t>
            </a:r>
            <a:endParaRPr lang="ru-RU" sz="1600" b="1" dirty="0">
              <a:solidFill>
                <a:schemeClr val="tx1">
                  <a:lumMod val="75000"/>
                  <a:lumOff val="25000"/>
                </a:schemeClr>
              </a:solidFill>
            </a:endParaRPr>
          </a:p>
        </p:txBody>
      </p:sp>
      <p:sp>
        <p:nvSpPr>
          <p:cNvPr id="137" name="Овал 136"/>
          <p:cNvSpPr/>
          <p:nvPr/>
        </p:nvSpPr>
        <p:spPr bwMode="auto">
          <a:xfrm>
            <a:off x="2580281" y="8997129"/>
            <a:ext cx="360080" cy="360082"/>
          </a:xfrm>
          <a:prstGeom prst="ellipse">
            <a:avLst/>
          </a:prstGeom>
          <a:solidFill>
            <a:srgbClr val="FFFF0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b="1">
              <a:solidFill>
                <a:schemeClr val="tx1">
                  <a:lumMod val="85000"/>
                  <a:lumOff val="15000"/>
                </a:schemeClr>
              </a:solidFill>
            </a:endParaRPr>
          </a:p>
        </p:txBody>
      </p:sp>
      <p:sp>
        <p:nvSpPr>
          <p:cNvPr id="138" name="TextBox 137"/>
          <p:cNvSpPr txBox="1"/>
          <p:nvPr/>
        </p:nvSpPr>
        <p:spPr>
          <a:xfrm>
            <a:off x="2920531" y="8950617"/>
            <a:ext cx="2365264" cy="502702"/>
          </a:xfrm>
          <a:prstGeom prst="rect">
            <a:avLst/>
          </a:prstGeom>
          <a:noFill/>
        </p:spPr>
        <p:txBody>
          <a:bodyPr wrap="square" rtlCol="0">
            <a:spAutoFit/>
          </a:bodyPr>
          <a:lstStyle/>
          <a:p>
            <a:pPr>
              <a:lnSpc>
                <a:spcPts val="1600"/>
              </a:lnSpc>
            </a:pPr>
            <a:r>
              <a:rPr lang="ru-RU" sz="1600" b="1" dirty="0" smtClean="0">
                <a:solidFill>
                  <a:schemeClr val="tx1">
                    <a:lumMod val="75000"/>
                    <a:lumOff val="25000"/>
                  </a:schemeClr>
                </a:solidFill>
              </a:rPr>
              <a:t>Средства физ. и юр. лиц, млн. руб.</a:t>
            </a:r>
            <a:endParaRPr lang="ru-RU" sz="1600" b="1" dirty="0">
              <a:solidFill>
                <a:schemeClr val="tx1">
                  <a:lumMod val="75000"/>
                  <a:lumOff val="25000"/>
                </a:schemeClr>
              </a:solidFill>
            </a:endParaRPr>
          </a:p>
        </p:txBody>
      </p:sp>
      <p:sp>
        <p:nvSpPr>
          <p:cNvPr id="139" name="Овал 138"/>
          <p:cNvSpPr/>
          <p:nvPr/>
        </p:nvSpPr>
        <p:spPr bwMode="auto">
          <a:xfrm>
            <a:off x="4928355" y="8994476"/>
            <a:ext cx="360080" cy="360082"/>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ru-RU" b="1">
              <a:solidFill>
                <a:schemeClr val="tx1">
                  <a:lumMod val="85000"/>
                  <a:lumOff val="15000"/>
                </a:schemeClr>
              </a:solidFill>
            </a:endParaRPr>
          </a:p>
        </p:txBody>
      </p:sp>
      <p:sp>
        <p:nvSpPr>
          <p:cNvPr id="140" name="TextBox 139"/>
          <p:cNvSpPr txBox="1"/>
          <p:nvPr/>
        </p:nvSpPr>
        <p:spPr>
          <a:xfrm>
            <a:off x="5310315" y="8923166"/>
            <a:ext cx="2365264" cy="502702"/>
          </a:xfrm>
          <a:prstGeom prst="rect">
            <a:avLst/>
          </a:prstGeom>
          <a:noFill/>
        </p:spPr>
        <p:txBody>
          <a:bodyPr wrap="square" rtlCol="0">
            <a:spAutoFit/>
          </a:bodyPr>
          <a:lstStyle/>
          <a:p>
            <a:pPr>
              <a:lnSpc>
                <a:spcPts val="1600"/>
              </a:lnSpc>
            </a:pPr>
            <a:r>
              <a:rPr lang="ru-RU" sz="1600" b="1" dirty="0" smtClean="0">
                <a:solidFill>
                  <a:schemeClr val="tx1">
                    <a:lumMod val="75000"/>
                    <a:lumOff val="25000"/>
                  </a:schemeClr>
                </a:solidFill>
              </a:rPr>
              <a:t>Субсидия из краевого бюджета, млн. руб.</a:t>
            </a:r>
            <a:endParaRPr lang="ru-RU" sz="1600" b="1" dirty="0">
              <a:solidFill>
                <a:schemeClr val="tx1">
                  <a:lumMod val="75000"/>
                  <a:lumOff val="25000"/>
                </a:schemeClr>
              </a:solidFill>
            </a:endParaRPr>
          </a:p>
        </p:txBody>
      </p:sp>
      <p:sp>
        <p:nvSpPr>
          <p:cNvPr id="68" name="TextBox 67"/>
          <p:cNvSpPr txBox="1"/>
          <p:nvPr/>
        </p:nvSpPr>
        <p:spPr>
          <a:xfrm>
            <a:off x="1068397" y="7546574"/>
            <a:ext cx="1037656" cy="369332"/>
          </a:xfrm>
          <a:prstGeom prst="rect">
            <a:avLst/>
          </a:prstGeom>
          <a:noFill/>
        </p:spPr>
        <p:txBody>
          <a:bodyPr wrap="none" rtlCol="0">
            <a:spAutoFit/>
          </a:bodyPr>
          <a:lstStyle/>
          <a:p>
            <a:r>
              <a:rPr lang="ru-RU" b="1" dirty="0" smtClean="0"/>
              <a:t>2018 год</a:t>
            </a:r>
            <a:endParaRPr lang="ru-RU" b="1" dirty="0"/>
          </a:p>
        </p:txBody>
      </p:sp>
      <p:sp>
        <p:nvSpPr>
          <p:cNvPr id="141" name="TextBox 140"/>
          <p:cNvSpPr txBox="1"/>
          <p:nvPr/>
        </p:nvSpPr>
        <p:spPr>
          <a:xfrm>
            <a:off x="5641058" y="7546574"/>
            <a:ext cx="1037656" cy="369332"/>
          </a:xfrm>
          <a:prstGeom prst="rect">
            <a:avLst/>
          </a:prstGeom>
          <a:noFill/>
        </p:spPr>
        <p:txBody>
          <a:bodyPr wrap="none" rtlCol="0">
            <a:spAutoFit/>
          </a:bodyPr>
          <a:lstStyle/>
          <a:p>
            <a:r>
              <a:rPr lang="ru-RU" b="1" dirty="0" smtClean="0"/>
              <a:t>2019 год</a:t>
            </a:r>
            <a:endParaRPr lang="ru-RU" b="1" dirty="0"/>
          </a:p>
        </p:txBody>
      </p:sp>
      <p:pic>
        <p:nvPicPr>
          <p:cNvPr id="142" name="Picture 4" descr="Картинки по запросу participants icon"/>
          <p:cNvPicPr>
            <a:picLocks noChangeAspect="1" noChangeArrowheads="1"/>
          </p:cNvPicPr>
          <p:nvPr>
            <p:custDataLst>
              <p:tags r:id="rId4"/>
            </p:custDataLst>
          </p:nvPr>
        </p:nvPicPr>
        <p:blipFill>
          <a:blip r:embed="rId21" cstate="print"/>
          <a:srcRect/>
          <a:stretch>
            <a:fillRect/>
          </a:stretch>
        </p:blipFill>
        <p:spPr bwMode="auto">
          <a:xfrm>
            <a:off x="3326495" y="5977529"/>
            <a:ext cx="1134989" cy="75238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9377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15</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717958" y="231399"/>
            <a:ext cx="4373459"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425191" y="232577"/>
            <a:ext cx="146939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9" name="object 59"/>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7" name="object 67"/>
          <p:cNvSpPr/>
          <p:nvPr/>
        </p:nvSpPr>
        <p:spPr>
          <a:xfrm>
            <a:off x="4915153" y="307340"/>
            <a:ext cx="125818" cy="83756"/>
          </a:xfrm>
          <a:prstGeom prst="rect">
            <a:avLst/>
          </a:prstGeom>
          <a:blipFill>
            <a:blip r:embed="rId5"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6"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7"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8"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9"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10" cstate="print"/>
            <a:stretch>
              <a:fillRect/>
            </a:stretch>
          </a:blipFill>
        </p:spPr>
        <p:txBody>
          <a:bodyPr wrap="square" lIns="0" tIns="0" rIns="0" bIns="0" rtlCol="0"/>
          <a:lstStyle/>
          <a:p>
            <a:endParaRPr/>
          </a:p>
        </p:txBody>
      </p:sp>
      <p:sp>
        <p:nvSpPr>
          <p:cNvPr id="79" name="object 79"/>
          <p:cNvSpPr txBox="1"/>
          <p:nvPr/>
        </p:nvSpPr>
        <p:spPr>
          <a:xfrm>
            <a:off x="888094" y="682114"/>
            <a:ext cx="6016483" cy="1025281"/>
          </a:xfrm>
          <a:prstGeom prst="rect">
            <a:avLst/>
          </a:prstGeom>
        </p:spPr>
        <p:txBody>
          <a:bodyPr vert="horz" wrap="square" lIns="0" tIns="12065" rIns="0" bIns="0" rtlCol="0">
            <a:spAutoFit/>
          </a:bodyPr>
          <a:lstStyle/>
          <a:p>
            <a:pPr marL="12700">
              <a:lnSpc>
                <a:spcPct val="100000"/>
              </a:lnSpc>
              <a:spcBef>
                <a:spcPts val="95"/>
              </a:spcBef>
            </a:pPr>
            <a:r>
              <a:rPr lang="ru-RU" sz="1200" b="1" spc="200" dirty="0" smtClean="0">
                <a:solidFill>
                  <a:srgbClr val="00669B"/>
                </a:solidFill>
                <a:cs typeface="PMingLiU"/>
              </a:rPr>
              <a:t>МУНИЦИПАЛЬНАЯ ПРОГРАММА</a:t>
            </a:r>
          </a:p>
          <a:p>
            <a:pPr marL="12700">
              <a:lnSpc>
                <a:spcPct val="100000"/>
              </a:lnSpc>
              <a:spcBef>
                <a:spcPts val="95"/>
              </a:spcBef>
            </a:pPr>
            <a:r>
              <a:rPr lang="ru-RU" sz="1200" spc="200" dirty="0" smtClean="0">
                <a:solidFill>
                  <a:srgbClr val="00669B"/>
                </a:solidFill>
                <a:cs typeface="Arial"/>
              </a:rPr>
              <a:t>«СОЦИАЛЬНАЯ ПОДДЕРЖКА ГРАЖДАН В ГОРОДЕ НЕВИННОМЫССКЕ»</a:t>
            </a:r>
            <a:endParaRPr lang="ru-RU" sz="1200" dirty="0" smtClean="0">
              <a:cs typeface="Arial"/>
            </a:endParaRPr>
          </a:p>
          <a:p>
            <a:pPr marL="210185">
              <a:lnSpc>
                <a:spcPct val="100000"/>
              </a:lnSpc>
              <a:spcBef>
                <a:spcPts val="455"/>
              </a:spcBef>
            </a:pPr>
            <a:r>
              <a:rPr lang="ru-RU" sz="1100" spc="-145" dirty="0" smtClean="0">
                <a:solidFill>
                  <a:srgbClr val="A54686"/>
                </a:solidFill>
                <a:latin typeface="Arial Black"/>
                <a:cs typeface="Arial Black"/>
              </a:rPr>
              <a:t>Цель</a:t>
            </a:r>
            <a:r>
              <a:rPr sz="1100" spc="-145" dirty="0" smtClean="0">
                <a:solidFill>
                  <a:srgbClr val="A54686"/>
                </a:solidFill>
                <a:latin typeface="Arial Black"/>
                <a:cs typeface="Arial Black"/>
              </a:rPr>
              <a:t>:</a:t>
            </a:r>
            <a:endParaRPr sz="1100" dirty="0">
              <a:latin typeface="Arial Black"/>
              <a:cs typeface="Arial Black"/>
            </a:endParaRPr>
          </a:p>
          <a:p>
            <a:pPr marL="210185" marR="5080">
              <a:lnSpc>
                <a:spcPts val="1440"/>
              </a:lnSpc>
              <a:spcBef>
                <a:spcPts val="320"/>
              </a:spcBef>
            </a:pPr>
            <a:r>
              <a:rPr lang="ru-RU" sz="1200" spc="-10" dirty="0" smtClean="0">
                <a:solidFill>
                  <a:srgbClr val="00669B"/>
                </a:solidFill>
                <a:cs typeface="Arial"/>
              </a:rPr>
              <a:t>Обеспечение надлежащего уровня и качества жизни нуждающихся в социальной поддержке граждан, проживающих на территории города Невинномысска</a:t>
            </a:r>
            <a:endParaRPr sz="1200" dirty="0">
              <a:cs typeface="Arial"/>
            </a:endParaRPr>
          </a:p>
        </p:txBody>
      </p:sp>
      <p:sp>
        <p:nvSpPr>
          <p:cNvPr id="80" name="object 80"/>
          <p:cNvSpPr txBox="1"/>
          <p:nvPr/>
        </p:nvSpPr>
        <p:spPr>
          <a:xfrm>
            <a:off x="1159535" y="1740872"/>
            <a:ext cx="2309520" cy="35073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FFFFFF"/>
                </a:solidFill>
                <a:latin typeface="Arial"/>
                <a:cs typeface="Arial"/>
              </a:rPr>
              <a:t>финансирование программы</a:t>
            </a:r>
            <a:endParaRPr sz="1200" dirty="0">
              <a:latin typeface="Arial"/>
              <a:cs typeface="Arial"/>
            </a:endParaRPr>
          </a:p>
          <a:p>
            <a:pPr marL="12700">
              <a:lnSpc>
                <a:spcPct val="100000"/>
              </a:lnSpc>
              <a:spcBef>
                <a:spcPts val="40"/>
              </a:spcBef>
            </a:pPr>
            <a:r>
              <a:rPr sz="1000" spc="10" dirty="0" smtClean="0">
                <a:solidFill>
                  <a:srgbClr val="FFFFFF"/>
                </a:solidFill>
                <a:latin typeface="Arial"/>
                <a:cs typeface="Arial"/>
              </a:rPr>
              <a:t>(</a:t>
            </a:r>
            <a:r>
              <a:rPr lang="ru-RU" sz="1000" spc="10" dirty="0" smtClean="0">
                <a:solidFill>
                  <a:srgbClr val="FFFFFF"/>
                </a:solidFill>
                <a:latin typeface="Arial"/>
                <a:cs typeface="Arial"/>
              </a:rPr>
              <a:t>млн. рублей)</a:t>
            </a:r>
            <a:endParaRPr sz="1000" dirty="0">
              <a:latin typeface="Arial"/>
              <a:cs typeface="Arial"/>
            </a:endParaRPr>
          </a:p>
        </p:txBody>
      </p:sp>
      <p:sp>
        <p:nvSpPr>
          <p:cNvPr id="81" name="object 81"/>
          <p:cNvSpPr/>
          <p:nvPr/>
        </p:nvSpPr>
        <p:spPr>
          <a:xfrm>
            <a:off x="2121001" y="2065680"/>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82" name="object 82"/>
          <p:cNvSpPr/>
          <p:nvPr/>
        </p:nvSpPr>
        <p:spPr>
          <a:xfrm>
            <a:off x="1175194" y="2065680"/>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83" name="object 83"/>
          <p:cNvSpPr txBox="1"/>
          <p:nvPr/>
        </p:nvSpPr>
        <p:spPr>
          <a:xfrm>
            <a:off x="1159535" y="2051098"/>
            <a:ext cx="670560" cy="588645"/>
          </a:xfrm>
          <a:prstGeom prst="rect">
            <a:avLst/>
          </a:prstGeom>
        </p:spPr>
        <p:txBody>
          <a:bodyPr vert="horz" wrap="square" lIns="0" tIns="62230" rIns="0" bIns="0" rtlCol="0">
            <a:spAutoFit/>
          </a:bodyPr>
          <a:lstStyle/>
          <a:p>
            <a:pPr marL="12700">
              <a:lnSpc>
                <a:spcPct val="100000"/>
              </a:lnSpc>
              <a:spcBef>
                <a:spcPts val="490"/>
              </a:spcBef>
            </a:pPr>
            <a:r>
              <a:rPr sz="1200" spc="-70" dirty="0" smtClean="0">
                <a:solidFill>
                  <a:srgbClr val="00AEEF"/>
                </a:solidFill>
                <a:latin typeface="Arial"/>
                <a:cs typeface="Arial"/>
              </a:rPr>
              <a:t>201</a:t>
            </a:r>
            <a:r>
              <a:rPr lang="ru-RU" sz="1200" spc="-70" dirty="0" smtClean="0">
                <a:solidFill>
                  <a:srgbClr val="00AEEF"/>
                </a:solidFill>
                <a:latin typeface="Arial"/>
                <a:cs typeface="Arial"/>
              </a:rPr>
              <a:t>8</a:t>
            </a:r>
            <a:endParaRPr sz="1200" dirty="0">
              <a:latin typeface="Arial"/>
              <a:cs typeface="Arial"/>
            </a:endParaRPr>
          </a:p>
          <a:p>
            <a:pPr marL="52069">
              <a:lnSpc>
                <a:spcPct val="100000"/>
              </a:lnSpc>
              <a:spcBef>
                <a:spcPts val="560"/>
              </a:spcBef>
            </a:pPr>
            <a:r>
              <a:rPr lang="ru-RU" sz="1700" spc="95" dirty="0" smtClean="0">
                <a:solidFill>
                  <a:srgbClr val="FFFFFF"/>
                </a:solidFill>
                <a:latin typeface="Calibri"/>
                <a:cs typeface="Calibri"/>
              </a:rPr>
              <a:t>541,6</a:t>
            </a:r>
            <a:endParaRPr sz="1700" dirty="0">
              <a:latin typeface="Calibri"/>
              <a:cs typeface="Calibri"/>
            </a:endParaRPr>
          </a:p>
        </p:txBody>
      </p:sp>
      <p:sp>
        <p:nvSpPr>
          <p:cNvPr id="84" name="object 84"/>
          <p:cNvSpPr txBox="1"/>
          <p:nvPr/>
        </p:nvSpPr>
        <p:spPr>
          <a:xfrm>
            <a:off x="2529338" y="2055566"/>
            <a:ext cx="680720" cy="587375"/>
          </a:xfrm>
          <a:prstGeom prst="rect">
            <a:avLst/>
          </a:prstGeom>
        </p:spPr>
        <p:txBody>
          <a:bodyPr vert="horz" wrap="square" lIns="0" tIns="62229" rIns="0" bIns="0" rtlCol="0">
            <a:spAutoFit/>
          </a:bodyPr>
          <a:lstStyle/>
          <a:p>
            <a:pPr marL="362585">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spc="130" dirty="0" smtClean="0">
                <a:solidFill>
                  <a:srgbClr val="FFFFFF"/>
                </a:solidFill>
                <a:latin typeface="Calibri"/>
                <a:cs typeface="Calibri"/>
              </a:rPr>
              <a:t>538,2</a:t>
            </a:r>
            <a:endParaRPr sz="1700" dirty="0">
              <a:latin typeface="Calibri"/>
              <a:cs typeface="Calibri"/>
            </a:endParaRPr>
          </a:p>
        </p:txBody>
      </p:sp>
      <p:sp>
        <p:nvSpPr>
          <p:cNvPr id="85" name="object 85"/>
          <p:cNvSpPr txBox="1"/>
          <p:nvPr/>
        </p:nvSpPr>
        <p:spPr>
          <a:xfrm>
            <a:off x="4240053" y="1924729"/>
            <a:ext cx="2075040" cy="634789"/>
          </a:xfrm>
          <a:prstGeom prst="rect">
            <a:avLst/>
          </a:prstGeom>
        </p:spPr>
        <p:txBody>
          <a:bodyPr vert="horz" wrap="square" lIns="0" tIns="19050" rIns="0" bIns="0" rtlCol="0">
            <a:spAutoFit/>
          </a:bodyPr>
          <a:lstStyle/>
          <a:p>
            <a:pPr algn="just"/>
            <a:r>
              <a:rPr lang="ru-RU" sz="800" dirty="0" smtClean="0">
                <a:solidFill>
                  <a:srgbClr val="993366"/>
                </a:solidFill>
              </a:rPr>
              <a:t>ЭФФЕКТИВНОСТЬ ПРОГРАММЫ </a:t>
            </a:r>
          </a:p>
          <a:p>
            <a:pPr algn="just"/>
            <a:r>
              <a:rPr lang="ru-RU" sz="800" dirty="0" smtClean="0">
                <a:solidFill>
                  <a:srgbClr val="993366"/>
                </a:solidFill>
              </a:rPr>
              <a:t>ЗАКЛЮЧАЕТСЯ</a:t>
            </a:r>
            <a:r>
              <a:rPr lang="ru-RU" sz="800" dirty="0">
                <a:solidFill>
                  <a:srgbClr val="993366"/>
                </a:solidFill>
              </a:rPr>
              <a:t> </a:t>
            </a:r>
            <a:r>
              <a:rPr lang="ru-RU" sz="800" dirty="0" smtClean="0">
                <a:solidFill>
                  <a:srgbClr val="993366"/>
                </a:solidFill>
              </a:rPr>
              <a:t>В ОБЕСПЕЧЕНИИ </a:t>
            </a:r>
          </a:p>
          <a:p>
            <a:pPr algn="just"/>
            <a:r>
              <a:rPr lang="ru-RU" sz="800" dirty="0" smtClean="0">
                <a:solidFill>
                  <a:srgbClr val="993366"/>
                </a:solidFill>
              </a:rPr>
              <a:t>ДОСТУПНОСТИ</a:t>
            </a:r>
            <a:r>
              <a:rPr lang="ru-RU" sz="800" dirty="0">
                <a:solidFill>
                  <a:srgbClr val="993366"/>
                </a:solidFill>
              </a:rPr>
              <a:t> </a:t>
            </a:r>
            <a:r>
              <a:rPr lang="ru-RU" sz="800" dirty="0" smtClean="0">
                <a:solidFill>
                  <a:srgbClr val="993366"/>
                </a:solidFill>
              </a:rPr>
              <a:t>И КАЧЕСТВА СОЦ.УСЛУГ С УЧЕТОМ ИНДИВИДУАЛЬНОЙ НУЖДАЕМОСТИ ГРАЖДАН. </a:t>
            </a:r>
            <a:endParaRPr lang="ru-RU" sz="750" dirty="0">
              <a:solidFill>
                <a:srgbClr val="993366"/>
              </a:solidFill>
              <a:latin typeface="Arial"/>
              <a:cs typeface="Arial"/>
            </a:endParaRPr>
          </a:p>
        </p:txBody>
      </p:sp>
      <p:sp>
        <p:nvSpPr>
          <p:cNvPr id="86" name="object 86"/>
          <p:cNvSpPr/>
          <p:nvPr/>
        </p:nvSpPr>
        <p:spPr>
          <a:xfrm>
            <a:off x="3423005" y="1817725"/>
            <a:ext cx="747395" cy="748030"/>
          </a:xfrm>
          <a:custGeom>
            <a:avLst/>
            <a:gdLst/>
            <a:ahLst/>
            <a:cxnLst/>
            <a:rect l="l" t="t" r="r" b="b"/>
            <a:pathLst>
              <a:path w="747395" h="748030">
                <a:moveTo>
                  <a:pt x="373646" y="0"/>
                </a:moveTo>
                <a:lnTo>
                  <a:pt x="323313" y="3047"/>
                </a:lnTo>
                <a:lnTo>
                  <a:pt x="275500" y="12176"/>
                </a:lnTo>
                <a:lnTo>
                  <a:pt x="230206" y="27389"/>
                </a:lnTo>
                <a:lnTo>
                  <a:pt x="187431" y="48686"/>
                </a:lnTo>
                <a:lnTo>
                  <a:pt x="147175" y="76068"/>
                </a:lnTo>
                <a:lnTo>
                  <a:pt x="109435" y="109537"/>
                </a:lnTo>
                <a:lnTo>
                  <a:pt x="76000" y="147305"/>
                </a:lnTo>
                <a:lnTo>
                  <a:pt x="48641" y="187594"/>
                </a:lnTo>
                <a:lnTo>
                  <a:pt x="27362" y="230406"/>
                </a:lnTo>
                <a:lnTo>
                  <a:pt x="12161" y="275739"/>
                </a:lnTo>
                <a:lnTo>
                  <a:pt x="3040" y="323591"/>
                </a:lnTo>
                <a:lnTo>
                  <a:pt x="0" y="373964"/>
                </a:lnTo>
                <a:lnTo>
                  <a:pt x="3040" y="424336"/>
                </a:lnTo>
                <a:lnTo>
                  <a:pt x="12161" y="472189"/>
                </a:lnTo>
                <a:lnTo>
                  <a:pt x="27362" y="517521"/>
                </a:lnTo>
                <a:lnTo>
                  <a:pt x="48641" y="560333"/>
                </a:lnTo>
                <a:lnTo>
                  <a:pt x="76000" y="600623"/>
                </a:lnTo>
                <a:lnTo>
                  <a:pt x="109435" y="638390"/>
                </a:lnTo>
                <a:lnTo>
                  <a:pt x="147181" y="671859"/>
                </a:lnTo>
                <a:lnTo>
                  <a:pt x="187443" y="699241"/>
                </a:lnTo>
                <a:lnTo>
                  <a:pt x="230220" y="720537"/>
                </a:lnTo>
                <a:lnTo>
                  <a:pt x="275514" y="735748"/>
                </a:lnTo>
                <a:lnTo>
                  <a:pt x="323327" y="744873"/>
                </a:lnTo>
                <a:lnTo>
                  <a:pt x="373646" y="747915"/>
                </a:lnTo>
                <a:lnTo>
                  <a:pt x="423979" y="744873"/>
                </a:lnTo>
                <a:lnTo>
                  <a:pt x="471792" y="735745"/>
                </a:lnTo>
                <a:lnTo>
                  <a:pt x="517085" y="720532"/>
                </a:lnTo>
                <a:lnTo>
                  <a:pt x="559857" y="699236"/>
                </a:lnTo>
                <a:lnTo>
                  <a:pt x="600110" y="671855"/>
                </a:lnTo>
                <a:lnTo>
                  <a:pt x="637844" y="638390"/>
                </a:lnTo>
                <a:lnTo>
                  <a:pt x="671285" y="600623"/>
                </a:lnTo>
                <a:lnTo>
                  <a:pt x="698644" y="560333"/>
                </a:lnTo>
                <a:lnTo>
                  <a:pt x="719923" y="517521"/>
                </a:lnTo>
                <a:lnTo>
                  <a:pt x="735122" y="472189"/>
                </a:lnTo>
                <a:lnTo>
                  <a:pt x="744241" y="424336"/>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A54686"/>
          </a:solidFill>
        </p:spPr>
        <p:txBody>
          <a:bodyPr wrap="square" lIns="0" tIns="0" rIns="0" bIns="0" rtlCol="0"/>
          <a:lstStyle/>
          <a:p>
            <a:endParaRPr/>
          </a:p>
        </p:txBody>
      </p:sp>
      <p:sp>
        <p:nvSpPr>
          <p:cNvPr id="87" name="object 87"/>
          <p:cNvSpPr/>
          <p:nvPr/>
        </p:nvSpPr>
        <p:spPr>
          <a:xfrm>
            <a:off x="3643134" y="1969985"/>
            <a:ext cx="308927" cy="413600"/>
          </a:xfrm>
          <a:prstGeom prst="rect">
            <a:avLst/>
          </a:prstGeom>
          <a:blipFill>
            <a:blip r:embed="rId11" cstate="print"/>
            <a:stretch>
              <a:fillRect/>
            </a:stretch>
          </a:blipFill>
        </p:spPr>
        <p:txBody>
          <a:bodyPr wrap="square" lIns="0" tIns="0" rIns="0" bIns="0" rtlCol="0"/>
          <a:lstStyle/>
          <a:p>
            <a:endParaRPr/>
          </a:p>
        </p:txBody>
      </p:sp>
      <p:sp>
        <p:nvSpPr>
          <p:cNvPr id="88" name="object 88"/>
          <p:cNvSpPr txBox="1"/>
          <p:nvPr/>
        </p:nvSpPr>
        <p:spPr>
          <a:xfrm>
            <a:off x="4765294" y="3897632"/>
            <a:ext cx="2365756" cy="35073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00669B"/>
                </a:solidFill>
                <a:latin typeface="Arial"/>
                <a:cs typeface="Arial"/>
              </a:rPr>
              <a:t>финансирование программы</a:t>
            </a:r>
            <a:endParaRPr sz="1200" dirty="0">
              <a:latin typeface="Arial"/>
              <a:cs typeface="Arial"/>
            </a:endParaRPr>
          </a:p>
          <a:p>
            <a:pPr marL="12700">
              <a:lnSpc>
                <a:spcPct val="100000"/>
              </a:lnSpc>
              <a:spcBef>
                <a:spcPts val="45"/>
              </a:spcBef>
            </a:pPr>
            <a:r>
              <a:rPr sz="1000" spc="10" dirty="0" smtClean="0">
                <a:solidFill>
                  <a:srgbClr val="00669B"/>
                </a:solidFill>
                <a:latin typeface="Arial"/>
                <a:cs typeface="Arial"/>
              </a:rPr>
              <a:t>(</a:t>
            </a:r>
            <a:r>
              <a:rPr lang="ru-RU" sz="1000" spc="10" dirty="0" smtClean="0">
                <a:solidFill>
                  <a:srgbClr val="00669B"/>
                </a:solidFill>
                <a:latin typeface="Arial"/>
                <a:cs typeface="Arial"/>
              </a:rPr>
              <a:t>млн. рублей)</a:t>
            </a:r>
            <a:endParaRPr sz="1000" dirty="0">
              <a:latin typeface="Arial"/>
              <a:cs typeface="Arial"/>
            </a:endParaRPr>
          </a:p>
        </p:txBody>
      </p:sp>
      <p:sp>
        <p:nvSpPr>
          <p:cNvPr id="89" name="object 89"/>
          <p:cNvSpPr/>
          <p:nvPr/>
        </p:nvSpPr>
        <p:spPr>
          <a:xfrm>
            <a:off x="5726760" y="4222445"/>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90" name="object 90"/>
          <p:cNvSpPr/>
          <p:nvPr/>
        </p:nvSpPr>
        <p:spPr>
          <a:xfrm>
            <a:off x="4780953" y="4222432"/>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91" name="object 91"/>
          <p:cNvSpPr txBox="1"/>
          <p:nvPr/>
        </p:nvSpPr>
        <p:spPr>
          <a:xfrm>
            <a:off x="4765294" y="4207856"/>
            <a:ext cx="664845"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10" dirty="0" smtClean="0">
                <a:solidFill>
                  <a:srgbClr val="FFFFFF"/>
                </a:solidFill>
                <a:latin typeface="Calibri"/>
                <a:cs typeface="Calibri"/>
              </a:rPr>
              <a:t>43,1</a:t>
            </a:r>
            <a:endParaRPr sz="1700" dirty="0">
              <a:latin typeface="Calibri"/>
              <a:cs typeface="Calibri"/>
            </a:endParaRPr>
          </a:p>
        </p:txBody>
      </p:sp>
      <p:sp>
        <p:nvSpPr>
          <p:cNvPr id="92" name="object 92"/>
          <p:cNvSpPr txBox="1"/>
          <p:nvPr/>
        </p:nvSpPr>
        <p:spPr>
          <a:xfrm>
            <a:off x="6116376" y="4212325"/>
            <a:ext cx="699770" cy="587375"/>
          </a:xfrm>
          <a:prstGeom prst="rect">
            <a:avLst/>
          </a:prstGeom>
        </p:spPr>
        <p:txBody>
          <a:bodyPr vert="horz" wrap="square" lIns="0" tIns="62229" rIns="0" bIns="0" rtlCol="0">
            <a:spAutoFit/>
          </a:bodyPr>
          <a:lstStyle/>
          <a:p>
            <a:pPr marL="381000">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spc="65" dirty="0" smtClean="0">
                <a:solidFill>
                  <a:srgbClr val="FFFFFF"/>
                </a:solidFill>
                <a:latin typeface="Calibri"/>
                <a:cs typeface="Calibri"/>
              </a:rPr>
              <a:t>46,9</a:t>
            </a:r>
            <a:endParaRPr sz="1700" dirty="0">
              <a:latin typeface="Calibri"/>
              <a:cs typeface="Calibri"/>
            </a:endParaRPr>
          </a:p>
        </p:txBody>
      </p:sp>
      <p:sp>
        <p:nvSpPr>
          <p:cNvPr id="93" name="object 93"/>
          <p:cNvSpPr txBox="1"/>
          <p:nvPr/>
        </p:nvSpPr>
        <p:spPr>
          <a:xfrm>
            <a:off x="888095" y="3831315"/>
            <a:ext cx="3673852" cy="1687000"/>
          </a:xfrm>
          <a:prstGeom prst="rect">
            <a:avLst/>
          </a:prstGeom>
        </p:spPr>
        <p:txBody>
          <a:bodyPr vert="horz" wrap="square" lIns="0" tIns="12065" rIns="0" bIns="0" rtlCol="0">
            <a:spAutoFit/>
          </a:bodyPr>
          <a:lstStyle/>
          <a:p>
            <a:pPr marL="12700">
              <a:lnSpc>
                <a:spcPts val="2039"/>
              </a:lnSpc>
              <a:spcBef>
                <a:spcPts val="95"/>
              </a:spcBef>
            </a:pPr>
            <a:r>
              <a:rPr lang="ru-RU" sz="1400" b="1" spc="190" dirty="0" smtClean="0">
                <a:solidFill>
                  <a:srgbClr val="00669B"/>
                </a:solidFill>
                <a:cs typeface="Arial"/>
              </a:rPr>
              <a:t>МУНИЦИПАЛЬНАЯ ПРОГРАММА</a:t>
            </a:r>
          </a:p>
          <a:p>
            <a:pPr marL="12700">
              <a:lnSpc>
                <a:spcPts val="2039"/>
              </a:lnSpc>
            </a:pPr>
            <a:r>
              <a:rPr lang="ru-RU" sz="1400" spc="190" dirty="0" smtClean="0">
                <a:solidFill>
                  <a:srgbClr val="00669B"/>
                </a:solidFill>
                <a:cs typeface="Arial"/>
              </a:rPr>
              <a:t>«РАЗВИТИЕ ФИЗИЧЕСКОЙ КУЛЬТУРЫ, СПОРТА И МОЛОДЕЖНОЙ ПОЛИТИКИ В ГОРОДЕ НЕВИННОМЫССКЕ»</a:t>
            </a:r>
            <a:endParaRPr lang="ru-RU" sz="1400" dirty="0" smtClean="0">
              <a:cs typeface="Arial"/>
            </a:endParaRPr>
          </a:p>
          <a:p>
            <a:pPr marL="210185">
              <a:lnSpc>
                <a:spcPct val="100000"/>
              </a:lnSpc>
              <a:spcBef>
                <a:spcPts val="155"/>
              </a:spcBef>
            </a:pPr>
            <a:r>
              <a:rPr lang="ru-RU" sz="1400" b="1" spc="-145" dirty="0" smtClean="0">
                <a:solidFill>
                  <a:srgbClr val="A54686"/>
                </a:solidFill>
                <a:cs typeface="Arial Black"/>
              </a:rPr>
              <a:t>Цель</a:t>
            </a:r>
            <a:r>
              <a:rPr sz="1400" b="1" spc="-145" dirty="0" smtClean="0">
                <a:solidFill>
                  <a:srgbClr val="A54686"/>
                </a:solidFill>
                <a:cs typeface="Arial Black"/>
              </a:rPr>
              <a:t>:</a:t>
            </a:r>
            <a:endParaRPr sz="1400" b="1" dirty="0">
              <a:cs typeface="Arial Black"/>
            </a:endParaRPr>
          </a:p>
          <a:p>
            <a:pPr marL="210185" marR="5080" algn="just">
              <a:spcBef>
                <a:spcPts val="320"/>
              </a:spcBef>
            </a:pPr>
            <a:r>
              <a:rPr lang="ru-RU" sz="1200" dirty="0" smtClean="0">
                <a:solidFill>
                  <a:srgbClr val="00669B"/>
                </a:solidFill>
                <a:cs typeface="Arial"/>
              </a:rPr>
              <a:t>Укрепление физического и духовного здоровья населения города Невинномысска</a:t>
            </a:r>
            <a:endParaRPr sz="1200" dirty="0">
              <a:cs typeface="Arial"/>
            </a:endParaRPr>
          </a:p>
        </p:txBody>
      </p:sp>
      <p:sp>
        <p:nvSpPr>
          <p:cNvPr id="94" name="object 94"/>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95" name="object 95"/>
          <p:cNvSpPr/>
          <p:nvPr/>
        </p:nvSpPr>
        <p:spPr>
          <a:xfrm>
            <a:off x="6456210" y="10414648"/>
            <a:ext cx="808355" cy="278765"/>
          </a:xfrm>
          <a:custGeom>
            <a:avLst/>
            <a:gdLst/>
            <a:ahLst/>
            <a:cxnLst/>
            <a:rect l="l" t="t" r="r" b="b"/>
            <a:pathLst>
              <a:path w="808354" h="278765">
                <a:moveTo>
                  <a:pt x="404100" y="0"/>
                </a:moveTo>
                <a:lnTo>
                  <a:pt x="354156" y="2576"/>
                </a:lnTo>
                <a:lnTo>
                  <a:pt x="306346" y="10306"/>
                </a:lnTo>
                <a:lnTo>
                  <a:pt x="260671" y="23190"/>
                </a:lnTo>
                <a:lnTo>
                  <a:pt x="217129" y="41226"/>
                </a:lnTo>
                <a:lnTo>
                  <a:pt x="175722" y="64415"/>
                </a:lnTo>
                <a:lnTo>
                  <a:pt x="136450" y="92756"/>
                </a:lnTo>
                <a:lnTo>
                  <a:pt x="99313" y="126250"/>
                </a:lnTo>
                <a:lnTo>
                  <a:pt x="65819" y="163387"/>
                </a:lnTo>
                <a:lnTo>
                  <a:pt x="37477" y="202660"/>
                </a:lnTo>
                <a:lnTo>
                  <a:pt x="14288" y="244066"/>
                </a:lnTo>
                <a:lnTo>
                  <a:pt x="0" y="278561"/>
                </a:lnTo>
                <a:lnTo>
                  <a:pt x="808200" y="278561"/>
                </a:lnTo>
                <a:lnTo>
                  <a:pt x="770722" y="202660"/>
                </a:lnTo>
                <a:lnTo>
                  <a:pt x="742381" y="163387"/>
                </a:lnTo>
                <a:lnTo>
                  <a:pt x="708887" y="126250"/>
                </a:lnTo>
                <a:lnTo>
                  <a:pt x="671750" y="92756"/>
                </a:lnTo>
                <a:lnTo>
                  <a:pt x="632478" y="64415"/>
                </a:lnTo>
                <a:lnTo>
                  <a:pt x="591071" y="41226"/>
                </a:lnTo>
                <a:lnTo>
                  <a:pt x="547529" y="23190"/>
                </a:lnTo>
                <a:lnTo>
                  <a:pt x="501853" y="10306"/>
                </a:lnTo>
                <a:lnTo>
                  <a:pt x="454044" y="2576"/>
                </a:lnTo>
                <a:lnTo>
                  <a:pt x="404100" y="0"/>
                </a:lnTo>
                <a:close/>
              </a:path>
            </a:pathLst>
          </a:custGeom>
          <a:solidFill>
            <a:srgbClr val="E9D9E6"/>
          </a:solidFill>
        </p:spPr>
        <p:txBody>
          <a:bodyPr wrap="square" lIns="0" tIns="0" rIns="0" bIns="0" rtlCol="0"/>
          <a:lstStyle/>
          <a:p>
            <a:endParaRPr/>
          </a:p>
        </p:txBody>
      </p:sp>
      <p:sp>
        <p:nvSpPr>
          <p:cNvPr id="96" name="object 96"/>
          <p:cNvSpPr/>
          <p:nvPr/>
        </p:nvSpPr>
        <p:spPr>
          <a:xfrm>
            <a:off x="6456210" y="10414648"/>
            <a:ext cx="808355" cy="278765"/>
          </a:xfrm>
          <a:custGeom>
            <a:avLst/>
            <a:gdLst/>
            <a:ahLst/>
            <a:cxnLst/>
            <a:rect l="l" t="t" r="r" b="b"/>
            <a:pathLst>
              <a:path w="808354" h="278765">
                <a:moveTo>
                  <a:pt x="808200" y="278561"/>
                </a:moveTo>
                <a:lnTo>
                  <a:pt x="0" y="278561"/>
                </a:lnTo>
                <a:lnTo>
                  <a:pt x="14288" y="244066"/>
                </a:lnTo>
                <a:lnTo>
                  <a:pt x="37477" y="202660"/>
                </a:lnTo>
                <a:lnTo>
                  <a:pt x="65819" y="163387"/>
                </a:lnTo>
                <a:lnTo>
                  <a:pt x="99313" y="126250"/>
                </a:lnTo>
                <a:lnTo>
                  <a:pt x="136450" y="92756"/>
                </a:lnTo>
                <a:lnTo>
                  <a:pt x="175722" y="64415"/>
                </a:lnTo>
                <a:lnTo>
                  <a:pt x="217129" y="41226"/>
                </a:lnTo>
                <a:lnTo>
                  <a:pt x="260671" y="23190"/>
                </a:lnTo>
                <a:lnTo>
                  <a:pt x="306346" y="10306"/>
                </a:lnTo>
                <a:lnTo>
                  <a:pt x="354156" y="2576"/>
                </a:lnTo>
                <a:lnTo>
                  <a:pt x="404100" y="0"/>
                </a:lnTo>
                <a:lnTo>
                  <a:pt x="454044" y="2576"/>
                </a:lnTo>
                <a:lnTo>
                  <a:pt x="501853" y="10306"/>
                </a:lnTo>
                <a:lnTo>
                  <a:pt x="547529" y="23190"/>
                </a:lnTo>
                <a:lnTo>
                  <a:pt x="591071" y="41226"/>
                </a:lnTo>
                <a:lnTo>
                  <a:pt x="632478" y="64415"/>
                </a:lnTo>
                <a:lnTo>
                  <a:pt x="671750" y="92756"/>
                </a:lnTo>
                <a:lnTo>
                  <a:pt x="708887" y="126250"/>
                </a:lnTo>
                <a:lnTo>
                  <a:pt x="742381" y="163387"/>
                </a:lnTo>
                <a:lnTo>
                  <a:pt x="770722" y="202660"/>
                </a:lnTo>
                <a:lnTo>
                  <a:pt x="793911" y="244066"/>
                </a:lnTo>
                <a:lnTo>
                  <a:pt x="808200" y="278561"/>
                </a:lnTo>
              </a:path>
            </a:pathLst>
          </a:custGeom>
          <a:ln w="152285">
            <a:solidFill>
              <a:srgbClr val="A54686"/>
            </a:solidFill>
          </a:ln>
        </p:spPr>
        <p:txBody>
          <a:bodyPr wrap="square" lIns="0" tIns="0" rIns="0" bIns="0" rtlCol="0"/>
          <a:lstStyle/>
          <a:p>
            <a:endParaRPr/>
          </a:p>
        </p:txBody>
      </p:sp>
      <p:sp>
        <p:nvSpPr>
          <p:cNvPr id="97" name="object 97"/>
          <p:cNvSpPr/>
          <p:nvPr/>
        </p:nvSpPr>
        <p:spPr>
          <a:xfrm>
            <a:off x="6340243" y="10308653"/>
            <a:ext cx="1041400" cy="384810"/>
          </a:xfrm>
          <a:custGeom>
            <a:avLst/>
            <a:gdLst/>
            <a:ahLst/>
            <a:cxnLst/>
            <a:rect l="l" t="t" r="r" b="b"/>
            <a:pathLst>
              <a:path w="1041400" h="384809">
                <a:moveTo>
                  <a:pt x="0" y="384555"/>
                </a:moveTo>
                <a:lnTo>
                  <a:pt x="26441" y="313643"/>
                </a:lnTo>
                <a:lnTo>
                  <a:pt x="48054" y="272579"/>
                </a:lnTo>
                <a:lnTo>
                  <a:pt x="73598" y="233143"/>
                </a:lnTo>
                <a:lnTo>
                  <a:pt x="103072" y="195335"/>
                </a:lnTo>
                <a:lnTo>
                  <a:pt x="136477" y="159156"/>
                </a:lnTo>
                <a:lnTo>
                  <a:pt x="172656" y="125755"/>
                </a:lnTo>
                <a:lnTo>
                  <a:pt x="210464" y="96284"/>
                </a:lnTo>
                <a:lnTo>
                  <a:pt x="249900" y="70742"/>
                </a:lnTo>
                <a:lnTo>
                  <a:pt x="290964" y="49130"/>
                </a:lnTo>
                <a:lnTo>
                  <a:pt x="333656" y="31446"/>
                </a:lnTo>
                <a:lnTo>
                  <a:pt x="377976" y="17691"/>
                </a:lnTo>
                <a:lnTo>
                  <a:pt x="423924" y="7865"/>
                </a:lnTo>
                <a:lnTo>
                  <a:pt x="471499" y="1968"/>
                </a:lnTo>
                <a:lnTo>
                  <a:pt x="520702" y="0"/>
                </a:lnTo>
                <a:lnTo>
                  <a:pt x="569902" y="1965"/>
                </a:lnTo>
                <a:lnTo>
                  <a:pt x="617474" y="7860"/>
                </a:lnTo>
                <a:lnTo>
                  <a:pt x="663420" y="17685"/>
                </a:lnTo>
                <a:lnTo>
                  <a:pt x="707739" y="31441"/>
                </a:lnTo>
                <a:lnTo>
                  <a:pt x="750431" y="49125"/>
                </a:lnTo>
                <a:lnTo>
                  <a:pt x="791496" y="70739"/>
                </a:lnTo>
                <a:lnTo>
                  <a:pt x="830934" y="96283"/>
                </a:lnTo>
                <a:lnTo>
                  <a:pt x="868745" y="125755"/>
                </a:lnTo>
                <a:lnTo>
                  <a:pt x="904928" y="159156"/>
                </a:lnTo>
                <a:lnTo>
                  <a:pt x="938329" y="195335"/>
                </a:lnTo>
                <a:lnTo>
                  <a:pt x="967800" y="233143"/>
                </a:lnTo>
                <a:lnTo>
                  <a:pt x="993341" y="272579"/>
                </a:lnTo>
                <a:lnTo>
                  <a:pt x="1014953" y="313643"/>
                </a:lnTo>
                <a:lnTo>
                  <a:pt x="1032636" y="356335"/>
                </a:lnTo>
                <a:lnTo>
                  <a:pt x="1041393" y="384555"/>
                </a:lnTo>
              </a:path>
            </a:pathLst>
          </a:custGeom>
          <a:ln w="12598">
            <a:solidFill>
              <a:srgbClr val="A54686"/>
            </a:solidFill>
          </a:ln>
        </p:spPr>
        <p:txBody>
          <a:bodyPr wrap="square" lIns="0" tIns="0" rIns="0" bIns="0" rtlCol="0"/>
          <a:lstStyle/>
          <a:p>
            <a:endParaRPr/>
          </a:p>
        </p:txBody>
      </p:sp>
      <p:sp>
        <p:nvSpPr>
          <p:cNvPr id="98" name="object 98"/>
          <p:cNvSpPr txBox="1"/>
          <p:nvPr/>
        </p:nvSpPr>
        <p:spPr>
          <a:xfrm>
            <a:off x="6784533" y="10480044"/>
            <a:ext cx="154305" cy="177800"/>
          </a:xfrm>
          <a:prstGeom prst="rect">
            <a:avLst/>
          </a:prstGeom>
        </p:spPr>
        <p:txBody>
          <a:bodyPr vert="horz" wrap="square" lIns="0" tIns="12700" rIns="0" bIns="0" rtlCol="0">
            <a:spAutoFit/>
          </a:bodyPr>
          <a:lstStyle/>
          <a:p>
            <a:pPr marL="12700">
              <a:lnSpc>
                <a:spcPct val="100000"/>
              </a:lnSpc>
              <a:spcBef>
                <a:spcPts val="100"/>
              </a:spcBef>
            </a:pPr>
            <a:r>
              <a:rPr sz="1000" spc="-50" dirty="0">
                <a:solidFill>
                  <a:srgbClr val="231F20"/>
                </a:solidFill>
                <a:latin typeface="Arial"/>
                <a:cs typeface="Arial"/>
              </a:rPr>
              <a:t>15</a:t>
            </a:r>
            <a:endParaRPr sz="1000">
              <a:latin typeface="Arial"/>
              <a:cs typeface="Arial"/>
            </a:endParaRPr>
          </a:p>
        </p:txBody>
      </p:sp>
      <p:graphicFrame>
        <p:nvGraphicFramePr>
          <p:cNvPr id="99" name="object 99"/>
          <p:cNvGraphicFramePr>
            <a:graphicFrameLocks noGrp="1"/>
          </p:cNvGraphicFramePr>
          <p:nvPr>
            <p:extLst>
              <p:ext uri="{D42A27DB-BD31-4B8C-83A1-F6EECF244321}">
                <p14:modId xmlns:p14="http://schemas.microsoft.com/office/powerpoint/2010/main" val="1936685218"/>
              </p:ext>
            </p:extLst>
          </p:nvPr>
        </p:nvGraphicFramePr>
        <p:xfrm>
          <a:off x="1126840" y="2805392"/>
          <a:ext cx="4950459" cy="742046"/>
        </p:xfrm>
        <a:graphic>
          <a:graphicData uri="http://schemas.openxmlformats.org/drawingml/2006/table">
            <a:tbl>
              <a:tblPr firstRow="1" bandRow="1">
                <a:tableStyleId>{2D5ABB26-0587-4C30-8999-92F81FD0307C}</a:tableStyleId>
              </a:tblPr>
              <a:tblGrid>
                <a:gridCol w="380365"/>
                <a:gridCol w="2280285"/>
                <a:gridCol w="1909445"/>
                <a:gridCol w="380364"/>
              </a:tblGrid>
              <a:tr h="153862">
                <a:tc>
                  <a:txBody>
                    <a:bodyPr/>
                    <a:lstStyle/>
                    <a:p>
                      <a:pPr marL="67945">
                        <a:lnSpc>
                          <a:spcPts val="935"/>
                        </a:lnSpc>
                        <a:spcBef>
                          <a:spcPts val="204"/>
                        </a:spcBef>
                      </a:pPr>
                      <a:r>
                        <a:rPr lang="ru-RU" sz="800" spc="-20" dirty="0" smtClean="0">
                          <a:solidFill>
                            <a:srgbClr val="00669B"/>
                          </a:solidFill>
                          <a:latin typeface="Arial"/>
                          <a:cs typeface="Arial"/>
                        </a:rPr>
                        <a:t>2018</a:t>
                      </a:r>
                      <a:endParaRPr sz="800" dirty="0">
                        <a:latin typeface="Arial"/>
                        <a:cs typeface="Arial"/>
                      </a:endParaRPr>
                    </a:p>
                  </a:txBody>
                  <a:tcPr marL="0" marR="0" marT="26034" marB="0">
                    <a:solidFill>
                      <a:srgbClr val="C8D2E2"/>
                    </a:solidFill>
                  </a:tcPr>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63500">
                        <a:lnSpc>
                          <a:spcPts val="935"/>
                        </a:lnSpc>
                        <a:spcBef>
                          <a:spcPts val="175"/>
                        </a:spcBef>
                      </a:pPr>
                      <a:r>
                        <a:rPr lang="ru-RU" sz="800" spc="-20" dirty="0" smtClean="0">
                          <a:solidFill>
                            <a:srgbClr val="A54686"/>
                          </a:solidFill>
                          <a:latin typeface="Arial"/>
                          <a:cs typeface="Arial"/>
                        </a:rPr>
                        <a:t>2019</a:t>
                      </a:r>
                      <a:endParaRPr sz="800" dirty="0">
                        <a:latin typeface="Arial"/>
                        <a:cs typeface="Arial"/>
                      </a:endParaRPr>
                    </a:p>
                  </a:txBody>
                  <a:tcPr marL="0" marR="0" marT="22225" marB="0">
                    <a:solidFill>
                      <a:srgbClr val="E4CFE0"/>
                    </a:solidFill>
                  </a:tcPr>
                </a:tc>
              </a:tr>
              <a:tr h="121858">
                <a:tc>
                  <a:txBody>
                    <a:bodyPr/>
                    <a:lstStyle/>
                    <a:p>
                      <a:pPr marL="67945">
                        <a:lnSpc>
                          <a:spcPts val="860"/>
                        </a:lnSpc>
                      </a:pPr>
                      <a:r>
                        <a:rPr lang="ru-RU" sz="800" spc="-20" dirty="0" smtClean="0">
                          <a:solidFill>
                            <a:srgbClr val="00669B"/>
                          </a:solidFill>
                          <a:latin typeface="Arial"/>
                          <a:cs typeface="Arial"/>
                        </a:rPr>
                        <a:t>491,5</a:t>
                      </a:r>
                      <a:endParaRPr sz="800" dirty="0">
                        <a:latin typeface="Arial"/>
                        <a:cs typeface="Arial"/>
                      </a:endParaRPr>
                    </a:p>
                  </a:txBody>
                  <a:tcPr marL="0" marR="0" marT="0" marB="0">
                    <a:solidFill>
                      <a:srgbClr val="C8D2E2"/>
                    </a:solidFill>
                  </a:tcPr>
                </a:tc>
                <a:tc>
                  <a:txBody>
                    <a:bodyPr/>
                    <a:lstStyle/>
                    <a:p>
                      <a:pPr marL="143510">
                        <a:lnSpc>
                          <a:spcPts val="1080"/>
                        </a:lnSpc>
                      </a:pPr>
                      <a:r>
                        <a:rPr lang="ru-RU" sz="900" spc="105" baseline="0" dirty="0" smtClean="0">
                          <a:solidFill>
                            <a:srgbClr val="231F20"/>
                          </a:solidFill>
                          <a:latin typeface="+mj-lt"/>
                          <a:cs typeface="Arial"/>
                        </a:rPr>
                        <a:t>Предоставление мер социальной</a:t>
                      </a:r>
                    </a:p>
                    <a:p>
                      <a:pPr marL="143510">
                        <a:lnSpc>
                          <a:spcPts val="1080"/>
                        </a:lnSpc>
                      </a:pPr>
                      <a:r>
                        <a:rPr lang="ru-RU" sz="900" spc="105" baseline="0" dirty="0" smtClean="0">
                          <a:solidFill>
                            <a:srgbClr val="231F20"/>
                          </a:solidFill>
                          <a:latin typeface="+mj-lt"/>
                          <a:cs typeface="Arial"/>
                        </a:rPr>
                        <a:t>отдельным категориям граждан </a:t>
                      </a:r>
                      <a:endParaRPr sz="900" baseline="0" dirty="0">
                        <a:latin typeface="+mj-lt"/>
                        <a:cs typeface="Arial"/>
                      </a:endParaRPr>
                    </a:p>
                  </a:txBody>
                  <a:tcPr marL="0" marR="0" marT="0" marB="0"/>
                </a:tc>
                <a:tc>
                  <a:txBody>
                    <a:bodyPr/>
                    <a:lstStyle/>
                    <a:p>
                      <a:pPr marL="34925">
                        <a:lnSpc>
                          <a:spcPts val="1080"/>
                        </a:lnSpc>
                      </a:pPr>
                      <a:r>
                        <a:rPr lang="ru-RU" sz="900" spc="35" baseline="0" dirty="0" smtClean="0">
                          <a:solidFill>
                            <a:srgbClr val="231F20"/>
                          </a:solidFill>
                          <a:latin typeface="+mj-lt"/>
                          <a:cs typeface="Arial"/>
                        </a:rPr>
                        <a:t>поддержки и социальной помощи</a:t>
                      </a:r>
                    </a:p>
                    <a:p>
                      <a:pPr marL="34925">
                        <a:lnSpc>
                          <a:spcPts val="1080"/>
                        </a:lnSpc>
                      </a:pPr>
                      <a:endParaRPr sz="900" baseline="0" dirty="0">
                        <a:latin typeface="+mj-lt"/>
                        <a:cs typeface="Arial"/>
                      </a:endParaRPr>
                    </a:p>
                  </a:txBody>
                  <a:tcPr marL="0" marR="0" marT="0" marB="0"/>
                </a:tc>
                <a:tc>
                  <a:txBody>
                    <a:bodyPr/>
                    <a:lstStyle/>
                    <a:p>
                      <a:pPr marL="63500">
                        <a:lnSpc>
                          <a:spcPts val="860"/>
                        </a:lnSpc>
                      </a:pPr>
                      <a:r>
                        <a:rPr lang="ru-RU" sz="800" spc="-20" dirty="0" smtClean="0">
                          <a:solidFill>
                            <a:srgbClr val="A54686"/>
                          </a:solidFill>
                          <a:latin typeface="Arial"/>
                          <a:cs typeface="Arial"/>
                        </a:rPr>
                        <a:t>489,0</a:t>
                      </a:r>
                      <a:endParaRPr sz="800" dirty="0">
                        <a:latin typeface="Arial"/>
                        <a:cs typeface="Arial"/>
                      </a:endParaRPr>
                    </a:p>
                  </a:txBody>
                  <a:tcPr marL="0" marR="0" marT="0" marB="0">
                    <a:solidFill>
                      <a:srgbClr val="E4CFE0"/>
                    </a:solidFill>
                  </a:tcPr>
                </a:tc>
              </a:tr>
              <a:tr h="121678">
                <a:tc>
                  <a:txBody>
                    <a:bodyPr/>
                    <a:lstStyle/>
                    <a:p>
                      <a:pPr marL="67945">
                        <a:lnSpc>
                          <a:spcPts val="860"/>
                        </a:lnSpc>
                      </a:pPr>
                      <a:r>
                        <a:rPr lang="ru-RU" sz="800" spc="-20" dirty="0" smtClean="0">
                          <a:solidFill>
                            <a:srgbClr val="00669B"/>
                          </a:solidFill>
                          <a:latin typeface="Arial"/>
                          <a:cs typeface="Arial"/>
                        </a:rPr>
                        <a:t>22,6</a:t>
                      </a:r>
                      <a:endParaRPr sz="800" dirty="0">
                        <a:latin typeface="Arial"/>
                        <a:cs typeface="Arial"/>
                      </a:endParaRPr>
                    </a:p>
                  </a:txBody>
                  <a:tcPr marL="0" marR="0" marT="0" marB="0">
                    <a:solidFill>
                      <a:srgbClr val="C8D2E2"/>
                    </a:solidFill>
                  </a:tcPr>
                </a:tc>
                <a:tc>
                  <a:txBody>
                    <a:bodyPr/>
                    <a:lstStyle/>
                    <a:p>
                      <a:pPr marL="143510">
                        <a:lnSpc>
                          <a:spcPts val="1080"/>
                        </a:lnSpc>
                      </a:pPr>
                      <a:r>
                        <a:rPr lang="ru-RU" sz="900" spc="65" baseline="0" dirty="0" smtClean="0">
                          <a:solidFill>
                            <a:srgbClr val="231F20"/>
                          </a:solidFill>
                          <a:latin typeface="+mj-lt"/>
                          <a:cs typeface="Arial"/>
                        </a:rPr>
                        <a:t>Опека детей-сирот и детей</a:t>
                      </a:r>
                      <a:endParaRPr sz="900" baseline="0" dirty="0">
                        <a:latin typeface="+mj-lt"/>
                        <a:cs typeface="Arial"/>
                      </a:endParaRPr>
                    </a:p>
                  </a:txBody>
                  <a:tcPr marL="0" marR="0" marT="0" marB="0"/>
                </a:tc>
                <a:tc>
                  <a:txBody>
                    <a:bodyPr/>
                    <a:lstStyle/>
                    <a:p>
                      <a:pPr>
                        <a:lnSpc>
                          <a:spcPts val="1080"/>
                        </a:lnSpc>
                      </a:pPr>
                      <a:r>
                        <a:rPr lang="ru-RU" sz="900" baseline="0" dirty="0" smtClean="0">
                          <a:latin typeface="+mj-lt"/>
                          <a:cs typeface="Times New Roman"/>
                        </a:rPr>
                        <a:t>оставшихся без попечения родителей</a:t>
                      </a:r>
                      <a:endParaRPr sz="900" baseline="0" dirty="0">
                        <a:latin typeface="+mj-lt"/>
                        <a:cs typeface="Times New Roman"/>
                      </a:endParaRPr>
                    </a:p>
                  </a:txBody>
                  <a:tcPr marL="0" marR="0" marT="0" marB="0"/>
                </a:tc>
                <a:tc>
                  <a:txBody>
                    <a:bodyPr/>
                    <a:lstStyle/>
                    <a:p>
                      <a:pPr marL="63500">
                        <a:lnSpc>
                          <a:spcPts val="860"/>
                        </a:lnSpc>
                      </a:pPr>
                      <a:r>
                        <a:rPr lang="ru-RU" sz="800" spc="-20" dirty="0" smtClean="0">
                          <a:solidFill>
                            <a:srgbClr val="A54686"/>
                          </a:solidFill>
                          <a:latin typeface="Arial"/>
                          <a:cs typeface="Arial"/>
                        </a:rPr>
                        <a:t>20,8</a:t>
                      </a:r>
                      <a:endParaRPr sz="800" dirty="0">
                        <a:latin typeface="Arial"/>
                        <a:cs typeface="Arial"/>
                      </a:endParaRPr>
                    </a:p>
                  </a:txBody>
                  <a:tcPr marL="0" marR="0" marT="0" marB="0">
                    <a:solidFill>
                      <a:srgbClr val="E4CFE0"/>
                    </a:solidFill>
                  </a:tcPr>
                </a:tc>
              </a:tr>
              <a:tr h="178608">
                <a:tc>
                  <a:txBody>
                    <a:bodyPr/>
                    <a:lstStyle/>
                    <a:p>
                      <a:pPr marL="67945">
                        <a:lnSpc>
                          <a:spcPts val="885"/>
                        </a:lnSpc>
                      </a:pPr>
                      <a:r>
                        <a:rPr lang="ru-RU" sz="800" spc="-20" dirty="0" smtClean="0">
                          <a:solidFill>
                            <a:srgbClr val="00669B"/>
                          </a:solidFill>
                          <a:latin typeface="Arial"/>
                          <a:cs typeface="Arial"/>
                        </a:rPr>
                        <a:t>27,5</a:t>
                      </a:r>
                      <a:endParaRPr sz="800" dirty="0">
                        <a:latin typeface="Arial"/>
                        <a:cs typeface="Arial"/>
                      </a:endParaRPr>
                    </a:p>
                  </a:txBody>
                  <a:tcPr marL="0" marR="0" marT="0" marB="0">
                    <a:solidFill>
                      <a:srgbClr val="C8D2E2"/>
                    </a:solidFill>
                  </a:tcPr>
                </a:tc>
                <a:tc gridSpan="2">
                  <a:txBody>
                    <a:bodyPr/>
                    <a:lstStyle/>
                    <a:p>
                      <a:pPr marL="143510">
                        <a:lnSpc>
                          <a:spcPts val="1080"/>
                        </a:lnSpc>
                      </a:pPr>
                      <a:r>
                        <a:rPr lang="ru-RU" sz="900" spc="-20" baseline="0" dirty="0" smtClean="0">
                          <a:solidFill>
                            <a:srgbClr val="231F20"/>
                          </a:solidFill>
                          <a:latin typeface="+mj-lt"/>
                          <a:cs typeface="Arial"/>
                        </a:rPr>
                        <a:t>Обеспечение реализации программы и общепрограммные мероприятия</a:t>
                      </a:r>
                      <a:endParaRPr sz="900" baseline="0" dirty="0">
                        <a:latin typeface="+mj-lt"/>
                        <a:cs typeface="Arial"/>
                      </a:endParaRPr>
                    </a:p>
                  </a:txBody>
                  <a:tcPr marL="0" marR="0" marT="0" marB="0"/>
                </a:tc>
                <a:tc hMerge="1">
                  <a:txBody>
                    <a:bodyPr/>
                    <a:lstStyle/>
                    <a:p>
                      <a:endParaRPr/>
                    </a:p>
                  </a:txBody>
                  <a:tcPr marL="0" marR="0" marT="0" marB="0"/>
                </a:tc>
                <a:tc>
                  <a:txBody>
                    <a:bodyPr/>
                    <a:lstStyle/>
                    <a:p>
                      <a:pPr marL="63500">
                        <a:lnSpc>
                          <a:spcPts val="885"/>
                        </a:lnSpc>
                      </a:pPr>
                      <a:r>
                        <a:rPr lang="ru-RU" sz="800" spc="-20" dirty="0" smtClean="0">
                          <a:solidFill>
                            <a:srgbClr val="A54686"/>
                          </a:solidFill>
                          <a:latin typeface="Arial"/>
                          <a:cs typeface="Arial"/>
                        </a:rPr>
                        <a:t>28,4</a:t>
                      </a:r>
                      <a:endParaRPr sz="800" dirty="0">
                        <a:latin typeface="Arial"/>
                        <a:cs typeface="Arial"/>
                      </a:endParaRPr>
                    </a:p>
                  </a:txBody>
                  <a:tcPr marL="0" marR="0" marT="0" marB="0">
                    <a:solidFill>
                      <a:srgbClr val="E4CFE0"/>
                    </a:solidFill>
                  </a:tcPr>
                </a:tc>
              </a:tr>
            </a:tbl>
          </a:graphicData>
        </a:graphic>
      </p:graphicFrame>
      <p:sp>
        <p:nvSpPr>
          <p:cNvPr id="100" name="object 100"/>
          <p:cNvSpPr txBox="1"/>
          <p:nvPr/>
        </p:nvSpPr>
        <p:spPr>
          <a:xfrm>
            <a:off x="6456210" y="3079050"/>
            <a:ext cx="337820" cy="193643"/>
          </a:xfrm>
          <a:prstGeom prst="rect">
            <a:avLst/>
          </a:prstGeom>
        </p:spPr>
        <p:txBody>
          <a:bodyPr vert="horz" wrap="square" lIns="0" tIns="13970" rIns="0" bIns="0" rtlCol="0">
            <a:spAutoFit/>
          </a:bodyPr>
          <a:lstStyle/>
          <a:p>
            <a:pPr marL="12700">
              <a:lnSpc>
                <a:spcPts val="740"/>
              </a:lnSpc>
              <a:spcBef>
                <a:spcPts val="11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8</a:t>
            </a:r>
            <a:r>
              <a:rPr sz="650" spc="-30" dirty="0" smtClean="0">
                <a:solidFill>
                  <a:srgbClr val="231F20"/>
                </a:solidFill>
                <a:latin typeface="Arial"/>
                <a:cs typeface="Arial"/>
              </a:rPr>
              <a:t> </a:t>
            </a:r>
            <a:r>
              <a:rPr lang="ru-RU" sz="650" spc="-5" dirty="0" smtClean="0">
                <a:solidFill>
                  <a:srgbClr val="231F20"/>
                </a:solidFill>
                <a:latin typeface="Arial"/>
                <a:cs typeface="Arial"/>
              </a:rPr>
              <a:t>год</a:t>
            </a:r>
            <a:endParaRPr sz="650" dirty="0">
              <a:latin typeface="Arial"/>
              <a:cs typeface="Arial"/>
            </a:endParaRPr>
          </a:p>
          <a:p>
            <a:pPr marL="12700">
              <a:lnSpc>
                <a:spcPts val="740"/>
              </a:lnSpc>
            </a:pPr>
            <a:r>
              <a:rPr sz="650" spc="-40" dirty="0" smtClean="0">
                <a:solidFill>
                  <a:srgbClr val="231F20"/>
                </a:solidFill>
                <a:latin typeface="Arial"/>
                <a:cs typeface="Arial"/>
              </a:rPr>
              <a:t>201</a:t>
            </a:r>
            <a:r>
              <a:rPr lang="ru-RU" sz="650" spc="-40" dirty="0" smtClean="0">
                <a:solidFill>
                  <a:srgbClr val="231F20"/>
                </a:solidFill>
                <a:latin typeface="Arial"/>
                <a:cs typeface="Arial"/>
              </a:rPr>
              <a:t>9</a:t>
            </a:r>
            <a:r>
              <a:rPr sz="650" spc="-30" dirty="0" smtClean="0">
                <a:solidFill>
                  <a:srgbClr val="231F20"/>
                </a:solidFill>
                <a:latin typeface="Arial"/>
                <a:cs typeface="Arial"/>
              </a:rPr>
              <a:t> </a:t>
            </a:r>
            <a:r>
              <a:rPr lang="ru-RU" sz="650" spc="-5" dirty="0" smtClean="0">
                <a:solidFill>
                  <a:srgbClr val="231F20"/>
                </a:solidFill>
                <a:latin typeface="Arial"/>
                <a:cs typeface="Arial"/>
              </a:rPr>
              <a:t>год</a:t>
            </a:r>
            <a:endParaRPr sz="650" dirty="0">
              <a:latin typeface="Arial"/>
              <a:cs typeface="Arial"/>
            </a:endParaRPr>
          </a:p>
        </p:txBody>
      </p:sp>
      <p:sp>
        <p:nvSpPr>
          <p:cNvPr id="101" name="object 101"/>
          <p:cNvSpPr/>
          <p:nvPr/>
        </p:nvSpPr>
        <p:spPr>
          <a:xfrm>
            <a:off x="6320126" y="3108568"/>
            <a:ext cx="83096" cy="175729"/>
          </a:xfrm>
          <a:prstGeom prst="rect">
            <a:avLst/>
          </a:prstGeom>
          <a:blipFill>
            <a:blip r:embed="rId12" cstate="print"/>
            <a:stretch>
              <a:fillRect/>
            </a:stretch>
          </a:blipFill>
        </p:spPr>
        <p:txBody>
          <a:bodyPr wrap="square" lIns="0" tIns="0" rIns="0" bIns="0" rtlCol="0"/>
          <a:lstStyle/>
          <a:p>
            <a:endParaRPr/>
          </a:p>
        </p:txBody>
      </p:sp>
      <p:sp>
        <p:nvSpPr>
          <p:cNvPr id="111" name="object 111"/>
          <p:cNvSpPr txBox="1"/>
          <p:nvPr/>
        </p:nvSpPr>
        <p:spPr>
          <a:xfrm>
            <a:off x="4801716" y="7267668"/>
            <a:ext cx="2329333" cy="35073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00669B"/>
                </a:solidFill>
                <a:latin typeface="Arial"/>
                <a:cs typeface="Arial"/>
              </a:rPr>
              <a:t>финансирование программы</a:t>
            </a:r>
            <a:endParaRPr sz="1200" dirty="0">
              <a:latin typeface="Arial"/>
              <a:cs typeface="Arial"/>
            </a:endParaRPr>
          </a:p>
          <a:p>
            <a:pPr marL="12700">
              <a:lnSpc>
                <a:spcPct val="100000"/>
              </a:lnSpc>
              <a:spcBef>
                <a:spcPts val="45"/>
              </a:spcBef>
            </a:pPr>
            <a:r>
              <a:rPr lang="ru-RU" sz="1000" spc="10" dirty="0" smtClean="0">
                <a:solidFill>
                  <a:srgbClr val="00669B"/>
                </a:solidFill>
                <a:latin typeface="Arial"/>
                <a:cs typeface="Arial"/>
              </a:rPr>
              <a:t>(млн. рублей</a:t>
            </a:r>
            <a:r>
              <a:rPr sz="1000" spc="-10" dirty="0" smtClean="0">
                <a:solidFill>
                  <a:srgbClr val="00669B"/>
                </a:solidFill>
                <a:latin typeface="Arial"/>
                <a:cs typeface="Arial"/>
              </a:rPr>
              <a:t>)</a:t>
            </a:r>
            <a:endParaRPr sz="1000" dirty="0">
              <a:latin typeface="Arial"/>
              <a:cs typeface="Arial"/>
            </a:endParaRPr>
          </a:p>
        </p:txBody>
      </p:sp>
      <p:sp>
        <p:nvSpPr>
          <p:cNvPr id="112" name="object 112"/>
          <p:cNvSpPr/>
          <p:nvPr/>
        </p:nvSpPr>
        <p:spPr>
          <a:xfrm>
            <a:off x="5862570" y="7806539"/>
            <a:ext cx="1057773" cy="611852"/>
          </a:xfrm>
          <a:custGeom>
            <a:avLst/>
            <a:gdLst/>
            <a:ahLst/>
            <a:cxnLst/>
            <a:rect l="l" t="t" r="r" b="b"/>
            <a:pathLst>
              <a:path w="1096645" h="631190">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113" name="object 113"/>
          <p:cNvSpPr/>
          <p:nvPr/>
        </p:nvSpPr>
        <p:spPr>
          <a:xfrm>
            <a:off x="4764655" y="7795590"/>
            <a:ext cx="1097915" cy="631190"/>
          </a:xfrm>
          <a:custGeom>
            <a:avLst/>
            <a:gdLst/>
            <a:ahLst/>
            <a:cxnLst/>
            <a:rect l="l" t="t" r="r" b="b"/>
            <a:pathLst>
              <a:path w="1097914" h="631190">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114" name="object 114"/>
          <p:cNvSpPr txBox="1"/>
          <p:nvPr/>
        </p:nvSpPr>
        <p:spPr>
          <a:xfrm>
            <a:off x="4779565" y="7790651"/>
            <a:ext cx="671830"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85" dirty="0" smtClean="0">
                <a:solidFill>
                  <a:srgbClr val="FFFFFF"/>
                </a:solidFill>
                <a:latin typeface="Calibri"/>
                <a:cs typeface="Calibri"/>
              </a:rPr>
              <a:t>72,7</a:t>
            </a:r>
            <a:endParaRPr sz="1700" dirty="0">
              <a:latin typeface="Calibri"/>
              <a:cs typeface="Calibri"/>
            </a:endParaRPr>
          </a:p>
        </p:txBody>
      </p:sp>
      <p:sp>
        <p:nvSpPr>
          <p:cNvPr id="115" name="object 115"/>
          <p:cNvSpPr txBox="1"/>
          <p:nvPr/>
        </p:nvSpPr>
        <p:spPr>
          <a:xfrm>
            <a:off x="6302983" y="7767267"/>
            <a:ext cx="670560" cy="587375"/>
          </a:xfrm>
          <a:prstGeom prst="rect">
            <a:avLst/>
          </a:prstGeom>
        </p:spPr>
        <p:txBody>
          <a:bodyPr vert="horz" wrap="square" lIns="0" tIns="62229" rIns="0" bIns="0" rtlCol="0">
            <a:spAutoFit/>
          </a:bodyPr>
          <a:lstStyle/>
          <a:p>
            <a:pPr marL="351790">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spc="114" dirty="0" smtClean="0">
                <a:solidFill>
                  <a:srgbClr val="FFFFFF"/>
                </a:solidFill>
                <a:latin typeface="Calibri"/>
                <a:cs typeface="Calibri"/>
              </a:rPr>
              <a:t>88,4</a:t>
            </a:r>
            <a:endParaRPr sz="1700" dirty="0">
              <a:latin typeface="Calibri"/>
              <a:cs typeface="Calibri"/>
            </a:endParaRPr>
          </a:p>
        </p:txBody>
      </p:sp>
      <p:sp>
        <p:nvSpPr>
          <p:cNvPr id="116" name="object 116"/>
          <p:cNvSpPr txBox="1"/>
          <p:nvPr/>
        </p:nvSpPr>
        <p:spPr>
          <a:xfrm>
            <a:off x="665175" y="7131622"/>
            <a:ext cx="4083341" cy="1286891"/>
          </a:xfrm>
          <a:prstGeom prst="rect">
            <a:avLst/>
          </a:prstGeom>
        </p:spPr>
        <p:txBody>
          <a:bodyPr vert="horz" wrap="square" lIns="0" tIns="12065" rIns="0" bIns="0" rtlCol="0">
            <a:spAutoFit/>
          </a:bodyPr>
          <a:lstStyle/>
          <a:p>
            <a:pPr marL="12700">
              <a:lnSpc>
                <a:spcPts val="1680"/>
              </a:lnSpc>
              <a:spcBef>
                <a:spcPts val="95"/>
              </a:spcBef>
            </a:pPr>
            <a:r>
              <a:rPr lang="ru-RU" sz="1400" b="1" spc="229" dirty="0" smtClean="0">
                <a:solidFill>
                  <a:srgbClr val="00669B"/>
                </a:solidFill>
                <a:cs typeface="PMingLiU"/>
              </a:rPr>
              <a:t>МУНИЦИПАЛЬНАЯ ПРОГРАММА </a:t>
            </a:r>
          </a:p>
          <a:p>
            <a:pPr marL="12700">
              <a:lnSpc>
                <a:spcPts val="1680"/>
              </a:lnSpc>
              <a:spcBef>
                <a:spcPts val="95"/>
              </a:spcBef>
            </a:pPr>
            <a:r>
              <a:rPr lang="ru-RU" sz="1400" spc="229" dirty="0" smtClean="0">
                <a:solidFill>
                  <a:srgbClr val="00669B"/>
                </a:solidFill>
                <a:cs typeface="PMingLiU"/>
              </a:rPr>
              <a:t>«КУЛЬТУРА ГОРОДА НЕВИННОМЫССКА»</a:t>
            </a:r>
          </a:p>
          <a:p>
            <a:pPr marL="210185">
              <a:lnSpc>
                <a:spcPct val="100000"/>
              </a:lnSpc>
              <a:spcBef>
                <a:spcPts val="455"/>
              </a:spcBef>
            </a:pPr>
            <a:r>
              <a:rPr lang="ru-RU" sz="1200" spc="-145" dirty="0" smtClean="0">
                <a:solidFill>
                  <a:srgbClr val="A54686"/>
                </a:solidFill>
                <a:latin typeface="Arial Black"/>
                <a:cs typeface="Arial Black"/>
              </a:rPr>
              <a:t>Цель</a:t>
            </a:r>
            <a:r>
              <a:rPr lang="ru-RU" sz="1200" spc="-145" dirty="0">
                <a:solidFill>
                  <a:srgbClr val="A54686"/>
                </a:solidFill>
                <a:latin typeface="Arial Black"/>
                <a:cs typeface="Arial Black"/>
              </a:rPr>
              <a:t>:</a:t>
            </a:r>
            <a:endParaRPr lang="ru-RU" sz="1200" dirty="0">
              <a:latin typeface="Arial Black"/>
              <a:cs typeface="Arial Black"/>
            </a:endParaRPr>
          </a:p>
          <a:p>
            <a:pPr marL="210185" marR="5080">
              <a:lnSpc>
                <a:spcPts val="1440"/>
              </a:lnSpc>
            </a:pPr>
            <a:r>
              <a:rPr lang="ru-RU" sz="1000" spc="-10" dirty="0" smtClean="0">
                <a:solidFill>
                  <a:srgbClr val="00669B"/>
                </a:solidFill>
                <a:cs typeface="Arial"/>
              </a:rPr>
              <a:t>Развитие системы дополнительного образования в области искусств, сохранение и развитие культуры города, повышение доступности и качества  библиотечных услуг</a:t>
            </a:r>
            <a:endParaRPr sz="1000" dirty="0">
              <a:latin typeface="Arial"/>
              <a:cs typeface="Arial"/>
            </a:endParaRPr>
          </a:p>
        </p:txBody>
      </p:sp>
      <p:graphicFrame>
        <p:nvGraphicFramePr>
          <p:cNvPr id="119" name="object 119"/>
          <p:cNvGraphicFramePr>
            <a:graphicFrameLocks noGrp="1"/>
          </p:cNvGraphicFramePr>
          <p:nvPr>
            <p:extLst>
              <p:ext uri="{D42A27DB-BD31-4B8C-83A1-F6EECF244321}">
                <p14:modId xmlns:p14="http://schemas.microsoft.com/office/powerpoint/2010/main" val="693831316"/>
              </p:ext>
            </p:extLst>
          </p:nvPr>
        </p:nvGraphicFramePr>
        <p:xfrm>
          <a:off x="609175" y="8530413"/>
          <a:ext cx="4071459" cy="722529"/>
        </p:xfrm>
        <a:graphic>
          <a:graphicData uri="http://schemas.openxmlformats.org/drawingml/2006/table">
            <a:tbl>
              <a:tblPr firstRow="1" bandRow="1">
                <a:tableStyleId>{2D5ABB26-0587-4C30-8999-92F81FD0307C}</a:tableStyleId>
              </a:tblPr>
              <a:tblGrid>
                <a:gridCol w="382918"/>
                <a:gridCol w="3305624"/>
                <a:gridCol w="382917"/>
              </a:tblGrid>
              <a:tr h="169087">
                <a:tc>
                  <a:txBody>
                    <a:bodyPr/>
                    <a:lstStyle/>
                    <a:p>
                      <a:pPr marL="67310">
                        <a:lnSpc>
                          <a:spcPts val="930"/>
                        </a:lnSpc>
                        <a:spcBef>
                          <a:spcPts val="209"/>
                        </a:spcBef>
                      </a:pPr>
                      <a:r>
                        <a:rPr lang="ru-RU" sz="800" spc="-20" dirty="0" smtClean="0">
                          <a:solidFill>
                            <a:srgbClr val="00669B"/>
                          </a:solidFill>
                          <a:latin typeface="+mj-lt"/>
                          <a:cs typeface="Arial"/>
                        </a:rPr>
                        <a:t>2018</a:t>
                      </a:r>
                      <a:endParaRPr sz="800" dirty="0">
                        <a:latin typeface="+mj-lt"/>
                        <a:cs typeface="Arial"/>
                      </a:endParaRPr>
                    </a:p>
                  </a:txBody>
                  <a:tcPr marL="0" marR="0" marT="26669" marB="0">
                    <a:solidFill>
                      <a:srgbClr val="C8D2E2"/>
                    </a:solidFill>
                  </a:tcPr>
                </a:tc>
                <a:tc>
                  <a:txBody>
                    <a:bodyPr/>
                    <a:lstStyle/>
                    <a:p>
                      <a:pPr>
                        <a:lnSpc>
                          <a:spcPct val="100000"/>
                        </a:lnSpc>
                      </a:pPr>
                      <a:endParaRPr sz="700" dirty="0">
                        <a:latin typeface="+mj-lt"/>
                        <a:cs typeface="Times New Roman"/>
                      </a:endParaRPr>
                    </a:p>
                  </a:txBody>
                  <a:tcPr marL="0" marR="0" marT="0" marB="0"/>
                </a:tc>
                <a:tc>
                  <a:txBody>
                    <a:bodyPr/>
                    <a:lstStyle/>
                    <a:p>
                      <a:pPr marL="56515">
                        <a:lnSpc>
                          <a:spcPts val="930"/>
                        </a:lnSpc>
                        <a:spcBef>
                          <a:spcPts val="180"/>
                        </a:spcBef>
                      </a:pPr>
                      <a:r>
                        <a:rPr lang="ru-RU" sz="800" spc="-20" dirty="0" smtClean="0">
                          <a:solidFill>
                            <a:srgbClr val="A54686"/>
                          </a:solidFill>
                          <a:latin typeface="+mj-lt"/>
                          <a:cs typeface="Arial"/>
                        </a:rPr>
                        <a:t>2019</a:t>
                      </a:r>
                      <a:endParaRPr sz="800" dirty="0">
                        <a:latin typeface="+mj-lt"/>
                        <a:cs typeface="Arial"/>
                      </a:endParaRPr>
                    </a:p>
                  </a:txBody>
                  <a:tcPr marL="0" marR="0" marT="22860" marB="0">
                    <a:solidFill>
                      <a:srgbClr val="E4CFE0"/>
                    </a:solidFill>
                  </a:tcPr>
                </a:tc>
              </a:tr>
              <a:tr h="184298">
                <a:tc>
                  <a:txBody>
                    <a:bodyPr/>
                    <a:lstStyle/>
                    <a:p>
                      <a:pPr marL="67310">
                        <a:lnSpc>
                          <a:spcPts val="860"/>
                        </a:lnSpc>
                      </a:pPr>
                      <a:r>
                        <a:rPr lang="ru-RU" sz="800" spc="-20" dirty="0" smtClean="0">
                          <a:solidFill>
                            <a:srgbClr val="00669B"/>
                          </a:solidFill>
                          <a:latin typeface="+mj-lt"/>
                          <a:cs typeface="Arial"/>
                        </a:rPr>
                        <a:t>26</a:t>
                      </a:r>
                      <a:endParaRPr sz="800" dirty="0">
                        <a:latin typeface="+mj-lt"/>
                        <a:cs typeface="Arial"/>
                      </a:endParaRPr>
                    </a:p>
                  </a:txBody>
                  <a:tcPr marL="0" marR="0" marT="0" marB="0">
                    <a:solidFill>
                      <a:srgbClr val="C8D2E2"/>
                    </a:solidFill>
                  </a:tcPr>
                </a:tc>
                <a:tc>
                  <a:txBody>
                    <a:bodyPr/>
                    <a:lstStyle/>
                    <a:p>
                      <a:pPr marL="600710">
                        <a:lnSpc>
                          <a:spcPts val="860"/>
                        </a:lnSpc>
                      </a:pPr>
                      <a:r>
                        <a:rPr lang="ru-RU" sz="800" b="1" spc="90" dirty="0" smtClean="0">
                          <a:solidFill>
                            <a:srgbClr val="231F20"/>
                          </a:solidFill>
                          <a:latin typeface="+mj-lt"/>
                          <a:cs typeface="Arial"/>
                        </a:rPr>
                        <a:t>2 школы дополнительного образования</a:t>
                      </a:r>
                      <a:endParaRPr sz="800" b="1" dirty="0">
                        <a:latin typeface="+mj-lt"/>
                        <a:cs typeface="Arial"/>
                      </a:endParaRPr>
                    </a:p>
                  </a:txBody>
                  <a:tcPr marL="0" marR="0" marT="0" marB="0"/>
                </a:tc>
                <a:tc>
                  <a:txBody>
                    <a:bodyPr/>
                    <a:lstStyle/>
                    <a:p>
                      <a:pPr marL="56515">
                        <a:lnSpc>
                          <a:spcPts val="860"/>
                        </a:lnSpc>
                      </a:pPr>
                      <a:r>
                        <a:rPr lang="ru-RU" sz="800" spc="-20" dirty="0" smtClean="0">
                          <a:solidFill>
                            <a:srgbClr val="A54686"/>
                          </a:solidFill>
                          <a:latin typeface="+mj-lt"/>
                          <a:cs typeface="Arial"/>
                        </a:rPr>
                        <a:t>29,8</a:t>
                      </a:r>
                      <a:endParaRPr sz="800" dirty="0">
                        <a:latin typeface="+mj-lt"/>
                        <a:cs typeface="Arial"/>
                      </a:endParaRPr>
                    </a:p>
                  </a:txBody>
                  <a:tcPr marL="0" marR="0" marT="0" marB="0">
                    <a:solidFill>
                      <a:srgbClr val="E4CFE0"/>
                    </a:solidFill>
                  </a:tcPr>
                </a:tc>
              </a:tr>
              <a:tr h="184575">
                <a:tc>
                  <a:txBody>
                    <a:bodyPr/>
                    <a:lstStyle/>
                    <a:p>
                      <a:pPr marL="67310">
                        <a:lnSpc>
                          <a:spcPts val="860"/>
                        </a:lnSpc>
                      </a:pPr>
                      <a:r>
                        <a:rPr lang="ru-RU" sz="800" spc="-20" dirty="0" smtClean="0">
                          <a:solidFill>
                            <a:srgbClr val="00669B"/>
                          </a:solidFill>
                          <a:latin typeface="+mj-lt"/>
                          <a:cs typeface="Arial"/>
                        </a:rPr>
                        <a:t>25,7</a:t>
                      </a:r>
                      <a:endParaRPr sz="800" dirty="0">
                        <a:latin typeface="+mj-lt"/>
                        <a:cs typeface="Arial"/>
                      </a:endParaRPr>
                    </a:p>
                  </a:txBody>
                  <a:tcPr marL="0" marR="0" marT="0" marB="0">
                    <a:solidFill>
                      <a:srgbClr val="C8D2E2"/>
                    </a:solidFill>
                  </a:tcPr>
                </a:tc>
                <a:tc>
                  <a:txBody>
                    <a:bodyPr/>
                    <a:lstStyle/>
                    <a:p>
                      <a:pPr marL="600710">
                        <a:lnSpc>
                          <a:spcPts val="860"/>
                        </a:lnSpc>
                      </a:pPr>
                      <a:r>
                        <a:rPr lang="ru-RU" sz="800" b="1" spc="70" dirty="0" smtClean="0">
                          <a:solidFill>
                            <a:srgbClr val="231F20"/>
                          </a:solidFill>
                          <a:latin typeface="+mj-lt"/>
                          <a:cs typeface="Arial"/>
                        </a:rPr>
                        <a:t>3 учреждения культурно-досугового типа</a:t>
                      </a:r>
                      <a:endParaRPr sz="800" b="1" dirty="0">
                        <a:latin typeface="+mj-lt"/>
                        <a:cs typeface="Arial"/>
                      </a:endParaRPr>
                    </a:p>
                  </a:txBody>
                  <a:tcPr marL="0" marR="0" marT="0" marB="0"/>
                </a:tc>
                <a:tc>
                  <a:txBody>
                    <a:bodyPr/>
                    <a:lstStyle/>
                    <a:p>
                      <a:pPr marL="56515">
                        <a:lnSpc>
                          <a:spcPts val="860"/>
                        </a:lnSpc>
                      </a:pPr>
                      <a:r>
                        <a:rPr lang="ru-RU" sz="800" spc="-20" dirty="0" smtClean="0">
                          <a:solidFill>
                            <a:srgbClr val="A54686"/>
                          </a:solidFill>
                          <a:latin typeface="+mj-lt"/>
                          <a:cs typeface="Arial"/>
                        </a:rPr>
                        <a:t>34,7</a:t>
                      </a:r>
                      <a:endParaRPr sz="800" dirty="0">
                        <a:latin typeface="+mj-lt"/>
                        <a:cs typeface="Arial"/>
                      </a:endParaRPr>
                    </a:p>
                  </a:txBody>
                  <a:tcPr marL="0" marR="0" marT="0" marB="0">
                    <a:solidFill>
                      <a:srgbClr val="E4CFE0"/>
                    </a:solidFill>
                  </a:tcPr>
                </a:tc>
              </a:tr>
              <a:tr h="184569">
                <a:tc>
                  <a:txBody>
                    <a:bodyPr/>
                    <a:lstStyle/>
                    <a:p>
                      <a:pPr marL="67310">
                        <a:lnSpc>
                          <a:spcPts val="860"/>
                        </a:lnSpc>
                      </a:pPr>
                      <a:r>
                        <a:rPr lang="ru-RU" sz="800" spc="-20" dirty="0" smtClean="0">
                          <a:solidFill>
                            <a:srgbClr val="00669B"/>
                          </a:solidFill>
                          <a:latin typeface="+mj-lt"/>
                          <a:cs typeface="Arial"/>
                        </a:rPr>
                        <a:t>15,7</a:t>
                      </a:r>
                      <a:endParaRPr sz="800" dirty="0">
                        <a:latin typeface="+mj-lt"/>
                        <a:cs typeface="Arial"/>
                      </a:endParaRPr>
                    </a:p>
                  </a:txBody>
                  <a:tcPr marL="0" marR="0" marT="0" marB="0">
                    <a:solidFill>
                      <a:srgbClr val="C8D2E2"/>
                    </a:solidFill>
                  </a:tcPr>
                </a:tc>
                <a:tc>
                  <a:txBody>
                    <a:bodyPr/>
                    <a:lstStyle/>
                    <a:p>
                      <a:pPr marL="600710">
                        <a:lnSpc>
                          <a:spcPts val="860"/>
                        </a:lnSpc>
                      </a:pPr>
                      <a:r>
                        <a:rPr lang="ru-RU" sz="800" b="1" spc="65" dirty="0" smtClean="0">
                          <a:solidFill>
                            <a:srgbClr val="231F20"/>
                          </a:solidFill>
                          <a:latin typeface="+mj-lt"/>
                          <a:cs typeface="Arial"/>
                        </a:rPr>
                        <a:t>1 библиотека</a:t>
                      </a:r>
                      <a:endParaRPr sz="800" b="1" dirty="0">
                        <a:latin typeface="+mj-lt"/>
                        <a:cs typeface="Arial"/>
                      </a:endParaRPr>
                    </a:p>
                  </a:txBody>
                  <a:tcPr marL="0" marR="0" marT="0" marB="0"/>
                </a:tc>
                <a:tc>
                  <a:txBody>
                    <a:bodyPr/>
                    <a:lstStyle/>
                    <a:p>
                      <a:pPr marL="56515">
                        <a:lnSpc>
                          <a:spcPts val="860"/>
                        </a:lnSpc>
                      </a:pPr>
                      <a:r>
                        <a:rPr lang="ru-RU" sz="800" spc="-20" dirty="0" smtClean="0">
                          <a:solidFill>
                            <a:srgbClr val="A54686"/>
                          </a:solidFill>
                          <a:latin typeface="+mj-lt"/>
                          <a:cs typeface="Arial"/>
                        </a:rPr>
                        <a:t>18,5</a:t>
                      </a:r>
                      <a:endParaRPr sz="800" dirty="0">
                        <a:latin typeface="+mj-lt"/>
                        <a:cs typeface="Arial"/>
                      </a:endParaRPr>
                    </a:p>
                  </a:txBody>
                  <a:tcPr marL="0" marR="0" marT="0" marB="0">
                    <a:solidFill>
                      <a:srgbClr val="E4CFE0"/>
                    </a:solidFill>
                  </a:tcPr>
                </a:tc>
              </a:tr>
            </a:tbl>
          </a:graphicData>
        </a:graphic>
      </p:graphicFrame>
      <p:sp>
        <p:nvSpPr>
          <p:cNvPr id="120" name="object 120"/>
          <p:cNvSpPr txBox="1"/>
          <p:nvPr/>
        </p:nvSpPr>
        <p:spPr>
          <a:xfrm>
            <a:off x="5170354" y="9145348"/>
            <a:ext cx="418889" cy="193643"/>
          </a:xfrm>
          <a:prstGeom prst="rect">
            <a:avLst/>
          </a:prstGeom>
        </p:spPr>
        <p:txBody>
          <a:bodyPr vert="horz" wrap="square" lIns="0" tIns="13970" rIns="0" bIns="0" rtlCol="0">
            <a:spAutoFit/>
          </a:bodyPr>
          <a:lstStyle/>
          <a:p>
            <a:pPr marL="12700">
              <a:lnSpc>
                <a:spcPts val="740"/>
              </a:lnSpc>
              <a:spcBef>
                <a:spcPts val="11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8 год</a:t>
            </a:r>
            <a:endParaRPr sz="650" dirty="0">
              <a:latin typeface="Arial"/>
              <a:cs typeface="Arial"/>
            </a:endParaRPr>
          </a:p>
          <a:p>
            <a:pPr marL="12700">
              <a:lnSpc>
                <a:spcPts val="740"/>
              </a:lnSpc>
            </a:pPr>
            <a:r>
              <a:rPr sz="650" spc="-40" dirty="0" smtClean="0">
                <a:solidFill>
                  <a:srgbClr val="231F20"/>
                </a:solidFill>
                <a:latin typeface="Arial"/>
                <a:cs typeface="Arial"/>
              </a:rPr>
              <a:t>201</a:t>
            </a:r>
            <a:r>
              <a:rPr lang="ru-RU" sz="650" spc="-40" dirty="0" smtClean="0">
                <a:solidFill>
                  <a:srgbClr val="231F20"/>
                </a:solidFill>
                <a:latin typeface="Arial"/>
                <a:cs typeface="Arial"/>
              </a:rPr>
              <a:t>9 год</a:t>
            </a:r>
            <a:endParaRPr sz="650" dirty="0">
              <a:latin typeface="Arial"/>
              <a:cs typeface="Arial"/>
            </a:endParaRPr>
          </a:p>
        </p:txBody>
      </p:sp>
      <p:sp>
        <p:nvSpPr>
          <p:cNvPr id="121" name="object 121"/>
          <p:cNvSpPr/>
          <p:nvPr/>
        </p:nvSpPr>
        <p:spPr>
          <a:xfrm>
            <a:off x="4993513" y="9145348"/>
            <a:ext cx="83096" cy="175729"/>
          </a:xfrm>
          <a:prstGeom prst="rect">
            <a:avLst/>
          </a:prstGeom>
          <a:blipFill>
            <a:blip r:embed="rId13" cstate="print"/>
            <a:stretch>
              <a:fillRect/>
            </a:stretch>
          </a:blipFill>
        </p:spPr>
        <p:txBody>
          <a:bodyPr wrap="square" lIns="0" tIns="0" rIns="0" bIns="0" rtlCol="0"/>
          <a:lstStyle/>
          <a:p>
            <a:endParaRPr/>
          </a:p>
        </p:txBody>
      </p:sp>
      <p:pic>
        <p:nvPicPr>
          <p:cNvPr id="122" name="Picture 13" descr="Безимени-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839223" y="1154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4" name="object 119"/>
          <p:cNvGraphicFramePr>
            <a:graphicFrameLocks noGrp="1"/>
          </p:cNvGraphicFramePr>
          <p:nvPr>
            <p:extLst>
              <p:ext uri="{D42A27DB-BD31-4B8C-83A1-F6EECF244321}">
                <p14:modId xmlns:p14="http://schemas.microsoft.com/office/powerpoint/2010/main" val="796029559"/>
              </p:ext>
            </p:extLst>
          </p:nvPr>
        </p:nvGraphicFramePr>
        <p:xfrm>
          <a:off x="3488131" y="5692292"/>
          <a:ext cx="4039442" cy="946315"/>
        </p:xfrm>
        <a:graphic>
          <a:graphicData uri="http://schemas.openxmlformats.org/drawingml/2006/table">
            <a:tbl>
              <a:tblPr firstRow="1" bandRow="1">
                <a:tableStyleId>{2D5ABB26-0587-4C30-8999-92F81FD0307C}</a:tableStyleId>
              </a:tblPr>
              <a:tblGrid>
                <a:gridCol w="379907"/>
                <a:gridCol w="3279629"/>
                <a:gridCol w="379906"/>
              </a:tblGrid>
              <a:tr h="145421">
                <a:tc>
                  <a:txBody>
                    <a:bodyPr/>
                    <a:lstStyle/>
                    <a:p>
                      <a:pPr marL="67310">
                        <a:lnSpc>
                          <a:spcPts val="930"/>
                        </a:lnSpc>
                        <a:spcBef>
                          <a:spcPts val="209"/>
                        </a:spcBef>
                      </a:pPr>
                      <a:r>
                        <a:rPr lang="ru-RU" sz="800" spc="-20" dirty="0" smtClean="0">
                          <a:solidFill>
                            <a:srgbClr val="00669B"/>
                          </a:solidFill>
                          <a:latin typeface="Arial"/>
                          <a:cs typeface="Arial"/>
                        </a:rPr>
                        <a:t>2018</a:t>
                      </a:r>
                      <a:endParaRPr sz="800" dirty="0">
                        <a:latin typeface="Arial"/>
                        <a:cs typeface="Arial"/>
                      </a:endParaRPr>
                    </a:p>
                  </a:txBody>
                  <a:tcPr marL="0" marR="0" marT="26669" marB="0">
                    <a:solidFill>
                      <a:srgbClr val="C8D2E2"/>
                    </a:solidFill>
                  </a:tcPr>
                </a:tc>
                <a:tc>
                  <a:txBody>
                    <a:bodyPr/>
                    <a:lstStyle/>
                    <a:p>
                      <a:pPr>
                        <a:lnSpc>
                          <a:spcPct val="100000"/>
                        </a:lnSpc>
                      </a:pPr>
                      <a:endParaRPr sz="700">
                        <a:latin typeface="Times New Roman"/>
                        <a:cs typeface="Times New Roman"/>
                      </a:endParaRPr>
                    </a:p>
                  </a:txBody>
                  <a:tcPr marL="0" marR="0" marT="0" marB="0"/>
                </a:tc>
                <a:tc>
                  <a:txBody>
                    <a:bodyPr/>
                    <a:lstStyle/>
                    <a:p>
                      <a:pPr marL="56515">
                        <a:lnSpc>
                          <a:spcPts val="930"/>
                        </a:lnSpc>
                        <a:spcBef>
                          <a:spcPts val="180"/>
                        </a:spcBef>
                      </a:pPr>
                      <a:r>
                        <a:rPr lang="ru-RU" sz="800" spc="-20" dirty="0" smtClean="0">
                          <a:solidFill>
                            <a:srgbClr val="A54686"/>
                          </a:solidFill>
                          <a:latin typeface="Arial"/>
                          <a:cs typeface="Arial"/>
                        </a:rPr>
                        <a:t>2019</a:t>
                      </a:r>
                      <a:endParaRPr sz="800" dirty="0">
                        <a:latin typeface="Arial"/>
                        <a:cs typeface="Arial"/>
                      </a:endParaRPr>
                    </a:p>
                  </a:txBody>
                  <a:tcPr marL="0" marR="0" marT="22860" marB="0">
                    <a:solidFill>
                      <a:srgbClr val="E4CFE0"/>
                    </a:solidFill>
                  </a:tcPr>
                </a:tc>
              </a:tr>
              <a:tr h="114921">
                <a:tc>
                  <a:txBody>
                    <a:bodyPr/>
                    <a:lstStyle/>
                    <a:p>
                      <a:pPr marL="67310">
                        <a:lnSpc>
                          <a:spcPts val="860"/>
                        </a:lnSpc>
                      </a:pPr>
                      <a:r>
                        <a:rPr lang="ru-RU" sz="800" spc="-20" dirty="0" smtClean="0">
                          <a:solidFill>
                            <a:srgbClr val="00669B"/>
                          </a:solidFill>
                          <a:latin typeface="Arial"/>
                          <a:cs typeface="Arial"/>
                        </a:rPr>
                        <a:t>1,2</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90" dirty="0" smtClean="0">
                          <a:solidFill>
                            <a:srgbClr val="231F20"/>
                          </a:solidFill>
                          <a:latin typeface="Arial"/>
                          <a:cs typeface="Arial"/>
                        </a:rPr>
                        <a:t>Развитие физической культуры и массового спорта в городе</a:t>
                      </a:r>
                      <a:endParaRPr sz="800" dirty="0">
                        <a:latin typeface="Arial"/>
                        <a:cs typeface="Arial"/>
                      </a:endParaRPr>
                    </a:p>
                  </a:txBody>
                  <a:tcPr marL="0" marR="0" marT="0" marB="0"/>
                </a:tc>
                <a:tc>
                  <a:txBody>
                    <a:bodyPr/>
                    <a:lstStyle/>
                    <a:p>
                      <a:pPr marL="56515">
                        <a:lnSpc>
                          <a:spcPts val="860"/>
                        </a:lnSpc>
                      </a:pPr>
                      <a:r>
                        <a:rPr lang="ru-RU" sz="800" spc="-20" dirty="0" smtClean="0">
                          <a:solidFill>
                            <a:srgbClr val="A54686"/>
                          </a:solidFill>
                          <a:latin typeface="Arial"/>
                          <a:cs typeface="Arial"/>
                        </a:rPr>
                        <a:t>1,4</a:t>
                      </a:r>
                      <a:endParaRPr sz="800" dirty="0">
                        <a:latin typeface="Arial"/>
                        <a:cs typeface="Arial"/>
                      </a:endParaRPr>
                    </a:p>
                  </a:txBody>
                  <a:tcPr marL="0" marR="0" marT="0" marB="0">
                    <a:solidFill>
                      <a:srgbClr val="E4CFE0"/>
                    </a:solidFill>
                  </a:tcPr>
                </a:tc>
              </a:tr>
              <a:tr h="115094">
                <a:tc>
                  <a:txBody>
                    <a:bodyPr/>
                    <a:lstStyle/>
                    <a:p>
                      <a:pPr marL="67310">
                        <a:lnSpc>
                          <a:spcPts val="860"/>
                        </a:lnSpc>
                      </a:pPr>
                      <a:r>
                        <a:rPr lang="ru-RU" sz="800" spc="-20" dirty="0" smtClean="0">
                          <a:solidFill>
                            <a:srgbClr val="00669B"/>
                          </a:solidFill>
                          <a:latin typeface="Arial"/>
                          <a:cs typeface="Arial"/>
                        </a:rPr>
                        <a:t>0,7</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70" dirty="0" smtClean="0">
                          <a:solidFill>
                            <a:srgbClr val="231F20"/>
                          </a:solidFill>
                          <a:latin typeface="Arial"/>
                          <a:cs typeface="Arial"/>
                        </a:rPr>
                        <a:t>Развитие молодежной политики в городе</a:t>
                      </a:r>
                      <a:endParaRPr sz="800" dirty="0">
                        <a:latin typeface="Arial"/>
                        <a:cs typeface="Arial"/>
                      </a:endParaRPr>
                    </a:p>
                  </a:txBody>
                  <a:tcPr marL="0" marR="0" marT="0" marB="0"/>
                </a:tc>
                <a:tc>
                  <a:txBody>
                    <a:bodyPr/>
                    <a:lstStyle/>
                    <a:p>
                      <a:pPr marL="56515">
                        <a:lnSpc>
                          <a:spcPts val="860"/>
                        </a:lnSpc>
                      </a:pPr>
                      <a:r>
                        <a:rPr lang="ru-RU" sz="800" spc="-20" dirty="0" smtClean="0">
                          <a:solidFill>
                            <a:srgbClr val="A54686"/>
                          </a:solidFill>
                          <a:latin typeface="Arial"/>
                          <a:cs typeface="Arial"/>
                        </a:rPr>
                        <a:t>1,6</a:t>
                      </a:r>
                      <a:endParaRPr sz="800" dirty="0">
                        <a:latin typeface="Arial"/>
                        <a:cs typeface="Arial"/>
                      </a:endParaRPr>
                    </a:p>
                  </a:txBody>
                  <a:tcPr marL="0" marR="0" marT="0" marB="0">
                    <a:solidFill>
                      <a:srgbClr val="E4CFE0"/>
                    </a:solidFill>
                  </a:tcPr>
                </a:tc>
              </a:tr>
              <a:tr h="115090">
                <a:tc>
                  <a:txBody>
                    <a:bodyPr/>
                    <a:lstStyle/>
                    <a:p>
                      <a:pPr marL="67310">
                        <a:lnSpc>
                          <a:spcPts val="860"/>
                        </a:lnSpc>
                      </a:pPr>
                      <a:r>
                        <a:rPr lang="ru-RU" sz="800" spc="-20" dirty="0" smtClean="0">
                          <a:solidFill>
                            <a:srgbClr val="00669B"/>
                          </a:solidFill>
                          <a:latin typeface="Arial"/>
                          <a:cs typeface="Arial"/>
                        </a:rPr>
                        <a:t>0,4</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65" dirty="0" smtClean="0">
                          <a:solidFill>
                            <a:srgbClr val="231F20"/>
                          </a:solidFill>
                          <a:latin typeface="Arial"/>
                          <a:cs typeface="Arial"/>
                        </a:rPr>
                        <a:t>Развитие спортивно-культурной деятельности в городе</a:t>
                      </a:r>
                      <a:endParaRPr sz="800" dirty="0">
                        <a:latin typeface="Arial"/>
                        <a:cs typeface="Arial"/>
                      </a:endParaRPr>
                    </a:p>
                  </a:txBody>
                  <a:tcPr marL="0" marR="0" marT="0" marB="0"/>
                </a:tc>
                <a:tc>
                  <a:txBody>
                    <a:bodyPr/>
                    <a:lstStyle/>
                    <a:p>
                      <a:pPr marL="56515">
                        <a:lnSpc>
                          <a:spcPts val="860"/>
                        </a:lnSpc>
                      </a:pPr>
                      <a:r>
                        <a:rPr lang="ru-RU" sz="800" spc="-20" dirty="0" smtClean="0">
                          <a:solidFill>
                            <a:srgbClr val="A54686"/>
                          </a:solidFill>
                          <a:latin typeface="Arial"/>
                          <a:cs typeface="Arial"/>
                        </a:rPr>
                        <a:t>0,4</a:t>
                      </a:r>
                      <a:endParaRPr sz="800" dirty="0">
                        <a:latin typeface="Arial"/>
                        <a:cs typeface="Arial"/>
                      </a:endParaRPr>
                    </a:p>
                  </a:txBody>
                  <a:tcPr marL="0" marR="0" marT="0" marB="0">
                    <a:solidFill>
                      <a:srgbClr val="E4CFE0"/>
                    </a:solidFill>
                  </a:tcPr>
                </a:tc>
              </a:tr>
              <a:tr h="135567">
                <a:tc>
                  <a:txBody>
                    <a:bodyPr/>
                    <a:lstStyle/>
                    <a:p>
                      <a:pPr marL="67310">
                        <a:lnSpc>
                          <a:spcPts val="885"/>
                        </a:lnSpc>
                      </a:pPr>
                      <a:r>
                        <a:rPr lang="ru-RU" sz="800" spc="-20" dirty="0" smtClean="0">
                          <a:solidFill>
                            <a:srgbClr val="00669B"/>
                          </a:solidFill>
                          <a:latin typeface="Arial"/>
                          <a:cs typeface="Arial"/>
                        </a:rPr>
                        <a:t>40,8</a:t>
                      </a:r>
                      <a:endParaRPr sz="800" dirty="0">
                        <a:latin typeface="Arial"/>
                        <a:cs typeface="Arial"/>
                      </a:endParaRPr>
                    </a:p>
                  </a:txBody>
                  <a:tcPr marL="0" marR="0" marT="0" marB="0">
                    <a:solidFill>
                      <a:srgbClr val="C8D2E2"/>
                    </a:solidFill>
                  </a:tcPr>
                </a:tc>
                <a:tc>
                  <a:txBody>
                    <a:bodyPr/>
                    <a:lstStyle/>
                    <a:p>
                      <a:pPr marL="600710">
                        <a:lnSpc>
                          <a:spcPts val="885"/>
                        </a:lnSpc>
                      </a:pPr>
                      <a:r>
                        <a:rPr lang="ru-RU" sz="800" spc="100" dirty="0" smtClean="0">
                          <a:solidFill>
                            <a:srgbClr val="231F20"/>
                          </a:solidFill>
                          <a:latin typeface="Arial"/>
                          <a:cs typeface="Arial"/>
                        </a:rPr>
                        <a:t>Обеспечение реализации</a:t>
                      </a:r>
                      <a:r>
                        <a:rPr lang="ru-RU" sz="800" spc="100" baseline="0" dirty="0" smtClean="0">
                          <a:solidFill>
                            <a:srgbClr val="231F20"/>
                          </a:solidFill>
                          <a:latin typeface="Arial"/>
                          <a:cs typeface="Arial"/>
                        </a:rPr>
                        <a:t> программы и общепрограммные мероприятия</a:t>
                      </a:r>
                      <a:endParaRPr sz="800" dirty="0">
                        <a:latin typeface="Arial"/>
                        <a:cs typeface="Arial"/>
                      </a:endParaRPr>
                    </a:p>
                  </a:txBody>
                  <a:tcPr marL="0" marR="0" marT="0" marB="0"/>
                </a:tc>
                <a:tc>
                  <a:txBody>
                    <a:bodyPr/>
                    <a:lstStyle/>
                    <a:p>
                      <a:pPr marL="56515">
                        <a:lnSpc>
                          <a:spcPts val="885"/>
                        </a:lnSpc>
                      </a:pPr>
                      <a:r>
                        <a:rPr lang="ru-RU" sz="800" spc="-20" dirty="0" smtClean="0">
                          <a:solidFill>
                            <a:srgbClr val="A54686"/>
                          </a:solidFill>
                          <a:latin typeface="Arial"/>
                          <a:cs typeface="Arial"/>
                        </a:rPr>
                        <a:t>43,5</a:t>
                      </a:r>
                      <a:endParaRPr sz="800" dirty="0">
                        <a:latin typeface="Arial"/>
                        <a:cs typeface="Arial"/>
                      </a:endParaRPr>
                    </a:p>
                  </a:txBody>
                  <a:tcPr marL="0" marR="0" marT="0" marB="0">
                    <a:solidFill>
                      <a:srgbClr val="E4CFE0"/>
                    </a:solidFill>
                  </a:tcPr>
                </a:tc>
              </a:tr>
            </a:tbl>
          </a:graphicData>
        </a:graphic>
      </p:graphicFrame>
      <p:sp>
        <p:nvSpPr>
          <p:cNvPr id="125" name="object 120"/>
          <p:cNvSpPr txBox="1"/>
          <p:nvPr/>
        </p:nvSpPr>
        <p:spPr>
          <a:xfrm>
            <a:off x="7031877" y="5278779"/>
            <a:ext cx="337820" cy="193643"/>
          </a:xfrm>
          <a:prstGeom prst="rect">
            <a:avLst/>
          </a:prstGeom>
        </p:spPr>
        <p:txBody>
          <a:bodyPr vert="horz" wrap="square" lIns="0" tIns="13970" rIns="0" bIns="0" rtlCol="0">
            <a:spAutoFit/>
          </a:bodyPr>
          <a:lstStyle/>
          <a:p>
            <a:pPr marL="12700">
              <a:lnSpc>
                <a:spcPts val="740"/>
              </a:lnSpc>
              <a:spcBef>
                <a:spcPts val="110"/>
              </a:spcBef>
            </a:pPr>
            <a:r>
              <a:rPr lang="ru-RU" sz="650" spc="-40" dirty="0" smtClean="0">
                <a:solidFill>
                  <a:srgbClr val="231F20"/>
                </a:solidFill>
                <a:latin typeface="Arial"/>
                <a:cs typeface="Arial"/>
              </a:rPr>
              <a:t>2018 год</a:t>
            </a:r>
            <a:endParaRPr sz="650" dirty="0">
              <a:latin typeface="Arial"/>
              <a:cs typeface="Arial"/>
            </a:endParaRPr>
          </a:p>
          <a:p>
            <a:pPr marL="12700">
              <a:lnSpc>
                <a:spcPts val="740"/>
              </a:lnSpc>
            </a:pPr>
            <a:r>
              <a:rPr lang="ru-RU" sz="650" spc="-40" dirty="0" smtClean="0">
                <a:solidFill>
                  <a:srgbClr val="231F20"/>
                </a:solidFill>
                <a:latin typeface="Arial"/>
                <a:cs typeface="Arial"/>
              </a:rPr>
              <a:t>2019 год</a:t>
            </a:r>
            <a:endParaRPr sz="650" dirty="0">
              <a:latin typeface="Arial"/>
              <a:cs typeface="Arial"/>
            </a:endParaRPr>
          </a:p>
        </p:txBody>
      </p:sp>
      <p:sp>
        <p:nvSpPr>
          <p:cNvPr id="126" name="object 121"/>
          <p:cNvSpPr/>
          <p:nvPr/>
        </p:nvSpPr>
        <p:spPr>
          <a:xfrm>
            <a:off x="6893845" y="5298228"/>
            <a:ext cx="83096" cy="175729"/>
          </a:xfrm>
          <a:prstGeom prst="rect">
            <a:avLst/>
          </a:prstGeom>
          <a:blipFill>
            <a:blip r:embed="rId13" cstate="print"/>
            <a:stretch>
              <a:fillRect/>
            </a:stretch>
          </a:blipFill>
        </p:spPr>
        <p:txBody>
          <a:bodyPr wrap="square" lIns="0" tIns="0" rIns="0" bIns="0" rtlCol="0"/>
          <a:lstStyle/>
          <a:p>
            <a:endParaRPr/>
          </a:p>
        </p:txBody>
      </p:sp>
      <p:sp>
        <p:nvSpPr>
          <p:cNvPr id="127" name="object 86"/>
          <p:cNvSpPr/>
          <p:nvPr/>
        </p:nvSpPr>
        <p:spPr>
          <a:xfrm>
            <a:off x="552449" y="5778784"/>
            <a:ext cx="747395" cy="748030"/>
          </a:xfrm>
          <a:custGeom>
            <a:avLst/>
            <a:gdLst/>
            <a:ahLst/>
            <a:cxnLst/>
            <a:rect l="l" t="t" r="r" b="b"/>
            <a:pathLst>
              <a:path w="747395" h="748030">
                <a:moveTo>
                  <a:pt x="373646" y="0"/>
                </a:moveTo>
                <a:lnTo>
                  <a:pt x="323313" y="3047"/>
                </a:lnTo>
                <a:lnTo>
                  <a:pt x="275500" y="12176"/>
                </a:lnTo>
                <a:lnTo>
                  <a:pt x="230206" y="27389"/>
                </a:lnTo>
                <a:lnTo>
                  <a:pt x="187431" y="48686"/>
                </a:lnTo>
                <a:lnTo>
                  <a:pt x="147175" y="76068"/>
                </a:lnTo>
                <a:lnTo>
                  <a:pt x="109435" y="109537"/>
                </a:lnTo>
                <a:lnTo>
                  <a:pt x="76000" y="147305"/>
                </a:lnTo>
                <a:lnTo>
                  <a:pt x="48641" y="187594"/>
                </a:lnTo>
                <a:lnTo>
                  <a:pt x="27362" y="230406"/>
                </a:lnTo>
                <a:lnTo>
                  <a:pt x="12161" y="275739"/>
                </a:lnTo>
                <a:lnTo>
                  <a:pt x="3040" y="323591"/>
                </a:lnTo>
                <a:lnTo>
                  <a:pt x="0" y="373964"/>
                </a:lnTo>
                <a:lnTo>
                  <a:pt x="3040" y="424336"/>
                </a:lnTo>
                <a:lnTo>
                  <a:pt x="12161" y="472189"/>
                </a:lnTo>
                <a:lnTo>
                  <a:pt x="27362" y="517521"/>
                </a:lnTo>
                <a:lnTo>
                  <a:pt x="48641" y="560333"/>
                </a:lnTo>
                <a:lnTo>
                  <a:pt x="76000" y="600623"/>
                </a:lnTo>
                <a:lnTo>
                  <a:pt x="109435" y="638390"/>
                </a:lnTo>
                <a:lnTo>
                  <a:pt x="147181" y="671859"/>
                </a:lnTo>
                <a:lnTo>
                  <a:pt x="187443" y="699241"/>
                </a:lnTo>
                <a:lnTo>
                  <a:pt x="230220" y="720537"/>
                </a:lnTo>
                <a:lnTo>
                  <a:pt x="275514" y="735748"/>
                </a:lnTo>
                <a:lnTo>
                  <a:pt x="323327" y="744873"/>
                </a:lnTo>
                <a:lnTo>
                  <a:pt x="373646" y="747915"/>
                </a:lnTo>
                <a:lnTo>
                  <a:pt x="423979" y="744873"/>
                </a:lnTo>
                <a:lnTo>
                  <a:pt x="471792" y="735745"/>
                </a:lnTo>
                <a:lnTo>
                  <a:pt x="517085" y="720532"/>
                </a:lnTo>
                <a:lnTo>
                  <a:pt x="559857" y="699236"/>
                </a:lnTo>
                <a:lnTo>
                  <a:pt x="600110" y="671855"/>
                </a:lnTo>
                <a:lnTo>
                  <a:pt x="637844" y="638390"/>
                </a:lnTo>
                <a:lnTo>
                  <a:pt x="671285" y="600623"/>
                </a:lnTo>
                <a:lnTo>
                  <a:pt x="698644" y="560333"/>
                </a:lnTo>
                <a:lnTo>
                  <a:pt x="719923" y="517521"/>
                </a:lnTo>
                <a:lnTo>
                  <a:pt x="735122" y="472189"/>
                </a:lnTo>
                <a:lnTo>
                  <a:pt x="744241" y="424336"/>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A54686"/>
          </a:solidFill>
        </p:spPr>
        <p:txBody>
          <a:bodyPr wrap="square" lIns="0" tIns="0" rIns="0" bIns="0" rtlCol="0"/>
          <a:lstStyle/>
          <a:p>
            <a:endParaRPr/>
          </a:p>
        </p:txBody>
      </p:sp>
      <p:sp>
        <p:nvSpPr>
          <p:cNvPr id="128" name="object 87"/>
          <p:cNvSpPr/>
          <p:nvPr/>
        </p:nvSpPr>
        <p:spPr>
          <a:xfrm>
            <a:off x="771682" y="5926643"/>
            <a:ext cx="308927" cy="413600"/>
          </a:xfrm>
          <a:prstGeom prst="rect">
            <a:avLst/>
          </a:prstGeom>
          <a:blipFill>
            <a:blip r:embed="rId11" cstate="print"/>
            <a:stretch>
              <a:fillRect/>
            </a:stretch>
          </a:blipFill>
        </p:spPr>
        <p:txBody>
          <a:bodyPr wrap="square" lIns="0" tIns="0" rIns="0" bIns="0" rtlCol="0"/>
          <a:lstStyle/>
          <a:p>
            <a:endParaRPr/>
          </a:p>
        </p:txBody>
      </p:sp>
      <p:sp>
        <p:nvSpPr>
          <p:cNvPr id="129" name="object 85"/>
          <p:cNvSpPr txBox="1"/>
          <p:nvPr/>
        </p:nvSpPr>
        <p:spPr>
          <a:xfrm>
            <a:off x="1315956" y="5684407"/>
            <a:ext cx="2140695" cy="1004121"/>
          </a:xfrm>
          <a:prstGeom prst="rect">
            <a:avLst/>
          </a:prstGeom>
        </p:spPr>
        <p:txBody>
          <a:bodyPr vert="horz" wrap="square" lIns="0" tIns="19050" rIns="0" bIns="0" rtlCol="0">
            <a:spAutoFit/>
          </a:bodyPr>
          <a:lstStyle/>
          <a:p>
            <a:pPr algn="just"/>
            <a:r>
              <a:rPr lang="ru-RU" sz="800" dirty="0" smtClean="0">
                <a:solidFill>
                  <a:srgbClr val="993366"/>
                </a:solidFill>
              </a:rPr>
              <a:t>ЭФФЕКТИВНОСТЬ ПРОГРАММЫ ЗАКЛЮЧАЕТСЯ</a:t>
            </a:r>
          </a:p>
          <a:p>
            <a:pPr algn="just"/>
            <a:r>
              <a:rPr lang="ru-RU" sz="800" dirty="0" smtClean="0">
                <a:solidFill>
                  <a:srgbClr val="993366"/>
                </a:solidFill>
              </a:rPr>
              <a:t>В ПОВЫШЕНИИ ФИЗИЧЕСКОЙ АКТИВНОСТИ И ЗДОРОВЬЯ ВОСПИТАННИКОВ СПОРТИВНЫХ ШКОЛ, СПОСОБСТВУЕТ СПОРТИВНОМУ РАЗВИТИЮ И ДОСТИЖЕНИЯМ.</a:t>
            </a:r>
          </a:p>
          <a:p>
            <a:pPr algn="just"/>
            <a:r>
              <a:rPr lang="ru-RU" sz="800" dirty="0" smtClean="0">
                <a:solidFill>
                  <a:srgbClr val="993366"/>
                </a:solidFill>
              </a:rPr>
              <a:t>ДОЛЯ НАСЕЛЕНИЯ ГОРОДА, СИСТЕМАТИЧЕСКИ ЗАНИМАЮЩЕГО ФИЗИЧЕСКОЙ КУЛЬТУРОЙ И СПОРТОМ СОСТАВЛЯЕТ 40,5% .</a:t>
            </a:r>
            <a:endParaRPr lang="ru-RU" sz="800" dirty="0">
              <a:solidFill>
                <a:srgbClr val="993366"/>
              </a:solidFill>
            </a:endParaRPr>
          </a:p>
        </p:txBody>
      </p:sp>
      <p:graphicFrame>
        <p:nvGraphicFramePr>
          <p:cNvPr id="130" name="object 119"/>
          <p:cNvGraphicFramePr>
            <a:graphicFrameLocks noGrp="1"/>
          </p:cNvGraphicFramePr>
          <p:nvPr>
            <p:extLst>
              <p:ext uri="{D42A27DB-BD31-4B8C-83A1-F6EECF244321}">
                <p14:modId xmlns:p14="http://schemas.microsoft.com/office/powerpoint/2010/main" val="3566898826"/>
              </p:ext>
            </p:extLst>
          </p:nvPr>
        </p:nvGraphicFramePr>
        <p:xfrm>
          <a:off x="1533828" y="9406112"/>
          <a:ext cx="3787585" cy="953332"/>
        </p:xfrm>
        <a:graphic>
          <a:graphicData uri="http://schemas.openxmlformats.org/drawingml/2006/table">
            <a:tbl>
              <a:tblPr firstRow="1" bandRow="1">
                <a:tableStyleId>{2D5ABB26-0587-4C30-8999-92F81FD0307C}</a:tableStyleId>
              </a:tblPr>
              <a:tblGrid>
                <a:gridCol w="393201"/>
                <a:gridCol w="3394384"/>
              </a:tblGrid>
              <a:tr h="147832">
                <a:tc>
                  <a:txBody>
                    <a:bodyPr/>
                    <a:lstStyle/>
                    <a:p>
                      <a:pPr marL="67310">
                        <a:lnSpc>
                          <a:spcPts val="930"/>
                        </a:lnSpc>
                        <a:spcBef>
                          <a:spcPts val="209"/>
                        </a:spcBef>
                      </a:pPr>
                      <a:r>
                        <a:rPr lang="ru-RU" sz="800" spc="-20" dirty="0" smtClean="0">
                          <a:solidFill>
                            <a:srgbClr val="00669B"/>
                          </a:solidFill>
                          <a:latin typeface="Arial"/>
                          <a:cs typeface="Arial"/>
                        </a:rPr>
                        <a:t>2019</a:t>
                      </a:r>
                      <a:endParaRPr sz="800" dirty="0">
                        <a:latin typeface="Arial"/>
                        <a:cs typeface="Arial"/>
                      </a:endParaRPr>
                    </a:p>
                  </a:txBody>
                  <a:tcPr marL="0" marR="0" marT="26669" marB="0">
                    <a:solidFill>
                      <a:srgbClr val="C8D2E2"/>
                    </a:solidFill>
                  </a:tcPr>
                </a:tc>
                <a:tc>
                  <a:txBody>
                    <a:bodyPr/>
                    <a:lstStyle/>
                    <a:p>
                      <a:pPr>
                        <a:lnSpc>
                          <a:spcPct val="100000"/>
                        </a:lnSpc>
                      </a:pPr>
                      <a:endParaRPr sz="700">
                        <a:latin typeface="Times New Roman"/>
                        <a:cs typeface="Times New Roman"/>
                      </a:endParaRPr>
                    </a:p>
                  </a:txBody>
                  <a:tcPr marL="0" marR="0" marT="0" marB="0"/>
                </a:tc>
              </a:tr>
              <a:tr h="116826">
                <a:tc>
                  <a:txBody>
                    <a:bodyPr/>
                    <a:lstStyle/>
                    <a:p>
                      <a:pPr marL="67310">
                        <a:lnSpc>
                          <a:spcPts val="860"/>
                        </a:lnSpc>
                      </a:pPr>
                      <a:r>
                        <a:rPr lang="ru-RU" sz="800" spc="-20" dirty="0" smtClean="0">
                          <a:solidFill>
                            <a:srgbClr val="00669B"/>
                          </a:solidFill>
                          <a:latin typeface="Arial"/>
                          <a:cs typeface="Arial"/>
                        </a:rPr>
                        <a:t>4,5</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90" dirty="0" smtClean="0">
                          <a:solidFill>
                            <a:srgbClr val="231F20"/>
                          </a:solidFill>
                          <a:latin typeface="Arial"/>
                          <a:cs typeface="Arial"/>
                        </a:rPr>
                        <a:t>Капитальные и текущие ремонты МБУК «Городской Дворец культуры им. Горького» и МБУК «Культурно-Досуговый</a:t>
                      </a:r>
                      <a:r>
                        <a:rPr lang="ru-RU" sz="800" spc="90" baseline="0" dirty="0" smtClean="0">
                          <a:solidFill>
                            <a:srgbClr val="231F20"/>
                          </a:solidFill>
                          <a:latin typeface="Arial"/>
                          <a:cs typeface="Arial"/>
                        </a:rPr>
                        <a:t> Центр «РОДИНА»</a:t>
                      </a:r>
                      <a:endParaRPr sz="800" dirty="0">
                        <a:latin typeface="Arial"/>
                        <a:cs typeface="Arial"/>
                      </a:endParaRPr>
                    </a:p>
                  </a:txBody>
                  <a:tcPr marL="0" marR="0" marT="0" marB="0"/>
                </a:tc>
              </a:tr>
              <a:tr h="117002">
                <a:tc>
                  <a:txBody>
                    <a:bodyPr/>
                    <a:lstStyle/>
                    <a:p>
                      <a:pPr marL="67310">
                        <a:lnSpc>
                          <a:spcPts val="860"/>
                        </a:lnSpc>
                      </a:pPr>
                      <a:r>
                        <a:rPr lang="ru-RU" sz="800" spc="-20" dirty="0" smtClean="0">
                          <a:solidFill>
                            <a:srgbClr val="00669B"/>
                          </a:solidFill>
                          <a:latin typeface="Arial"/>
                          <a:cs typeface="Arial"/>
                        </a:rPr>
                        <a:t>0,5</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70" dirty="0" smtClean="0">
                          <a:solidFill>
                            <a:srgbClr val="231F20"/>
                          </a:solidFill>
                          <a:latin typeface="Arial"/>
                          <a:cs typeface="Arial"/>
                        </a:rPr>
                        <a:t>Приобретение музыкальной аппаратуры</a:t>
                      </a:r>
                      <a:endParaRPr sz="800" dirty="0">
                        <a:latin typeface="Arial"/>
                        <a:cs typeface="Arial"/>
                      </a:endParaRPr>
                    </a:p>
                  </a:txBody>
                  <a:tcPr marL="0" marR="0" marT="0" marB="0"/>
                </a:tc>
              </a:tr>
              <a:tr h="116998">
                <a:tc>
                  <a:txBody>
                    <a:bodyPr/>
                    <a:lstStyle/>
                    <a:p>
                      <a:pPr marL="67310">
                        <a:lnSpc>
                          <a:spcPts val="860"/>
                        </a:lnSpc>
                      </a:pPr>
                      <a:r>
                        <a:rPr lang="ru-RU" sz="800" spc="-20" dirty="0" smtClean="0">
                          <a:solidFill>
                            <a:srgbClr val="00669B"/>
                          </a:solidFill>
                          <a:latin typeface="Arial"/>
                          <a:cs typeface="Arial"/>
                        </a:rPr>
                        <a:t>1,2</a:t>
                      </a:r>
                      <a:endParaRPr sz="800" dirty="0">
                        <a:latin typeface="Arial"/>
                        <a:cs typeface="Arial"/>
                      </a:endParaRPr>
                    </a:p>
                  </a:txBody>
                  <a:tcPr marL="0" marR="0" marT="0" marB="0">
                    <a:solidFill>
                      <a:srgbClr val="C8D2E2"/>
                    </a:solidFill>
                  </a:tcPr>
                </a:tc>
                <a:tc>
                  <a:txBody>
                    <a:bodyPr/>
                    <a:lstStyle/>
                    <a:p>
                      <a:pPr marL="600710">
                        <a:lnSpc>
                          <a:spcPts val="860"/>
                        </a:lnSpc>
                      </a:pPr>
                      <a:r>
                        <a:rPr lang="ru-RU" sz="800" spc="65" dirty="0" smtClean="0">
                          <a:solidFill>
                            <a:srgbClr val="231F20"/>
                          </a:solidFill>
                          <a:latin typeface="Arial"/>
                          <a:cs typeface="Arial"/>
                        </a:rPr>
                        <a:t>Проведение</a:t>
                      </a:r>
                      <a:r>
                        <a:rPr lang="ru-RU" sz="800" spc="65" baseline="0" dirty="0" smtClean="0">
                          <a:solidFill>
                            <a:srgbClr val="231F20"/>
                          </a:solidFill>
                          <a:latin typeface="Arial"/>
                          <a:cs typeface="Arial"/>
                        </a:rPr>
                        <a:t> культурно-массовых мероприятий</a:t>
                      </a:r>
                      <a:endParaRPr sz="800" dirty="0">
                        <a:latin typeface="Arial"/>
                        <a:cs typeface="Arial"/>
                      </a:endParaRPr>
                    </a:p>
                  </a:txBody>
                  <a:tcPr marL="0" marR="0" marT="0" marB="0"/>
                </a:tc>
              </a:tr>
              <a:tr h="137814">
                <a:tc>
                  <a:txBody>
                    <a:bodyPr/>
                    <a:lstStyle/>
                    <a:p>
                      <a:pPr marL="67310">
                        <a:lnSpc>
                          <a:spcPts val="885"/>
                        </a:lnSpc>
                      </a:pPr>
                      <a:r>
                        <a:rPr lang="ru-RU" sz="800" spc="-20" dirty="0" smtClean="0">
                          <a:solidFill>
                            <a:srgbClr val="00669B"/>
                          </a:solidFill>
                          <a:latin typeface="Arial"/>
                          <a:cs typeface="Arial"/>
                        </a:rPr>
                        <a:t>1,1</a:t>
                      </a:r>
                      <a:endParaRPr sz="800" dirty="0">
                        <a:latin typeface="Arial"/>
                        <a:cs typeface="Arial"/>
                      </a:endParaRPr>
                    </a:p>
                  </a:txBody>
                  <a:tcPr marL="0" marR="0" marT="0" marB="0">
                    <a:solidFill>
                      <a:srgbClr val="C8D2E2"/>
                    </a:solidFill>
                  </a:tcPr>
                </a:tc>
                <a:tc>
                  <a:txBody>
                    <a:bodyPr/>
                    <a:lstStyle/>
                    <a:p>
                      <a:pPr marL="600710">
                        <a:lnSpc>
                          <a:spcPts val="885"/>
                        </a:lnSpc>
                      </a:pPr>
                      <a:r>
                        <a:rPr lang="ru-RU" sz="800" spc="100" dirty="0" smtClean="0">
                          <a:solidFill>
                            <a:srgbClr val="231F20"/>
                          </a:solidFill>
                          <a:latin typeface="Arial"/>
                          <a:cs typeface="Arial"/>
                        </a:rPr>
                        <a:t>Благоустройство территории парка культуры и отдыха «Шерстяник» (софинансирование)</a:t>
                      </a:r>
                      <a:endParaRPr sz="800" dirty="0">
                        <a:latin typeface="Arial"/>
                        <a:cs typeface="Arial"/>
                      </a:endParaRPr>
                    </a:p>
                  </a:txBody>
                  <a:tcPr marL="0" marR="0" marT="0" marB="0"/>
                </a:tc>
              </a:tr>
            </a:tbl>
          </a:graphicData>
        </a:graphic>
      </p:graphicFrame>
      <p:pic>
        <p:nvPicPr>
          <p:cNvPr id="131" name="Объект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62731" y="8637742"/>
            <a:ext cx="1818912" cy="1598516"/>
          </a:xfrm>
          <a:prstGeom prst="rect">
            <a:avLst/>
          </a:prstGeom>
          <a:ln>
            <a:noFill/>
          </a:ln>
          <a:effectLst>
            <a:softEdge rad="112500"/>
          </a:effectLst>
        </p:spPr>
      </p:pic>
      <p:pic>
        <p:nvPicPr>
          <p:cNvPr id="132" name="Picture 2" descr="Картинки по запросу theatre icon"/>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contrast="-69000"/>
                    </a14:imgEffect>
                  </a14:imgLayer>
                </a14:imgProps>
              </a:ext>
              <a:ext uri="{28A0092B-C50C-407E-A947-70E740481C1C}">
                <a14:useLocalDpi xmlns:a14="http://schemas.microsoft.com/office/drawing/2010/main" val="0"/>
              </a:ext>
            </a:extLst>
          </a:blip>
          <a:srcRect/>
          <a:stretch>
            <a:fillRect/>
          </a:stretch>
        </p:blipFill>
        <p:spPr bwMode="auto">
          <a:xfrm>
            <a:off x="220680" y="9285696"/>
            <a:ext cx="1079164" cy="1259469"/>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Похожее изображение"/>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68000"/>
                    </a14:imgEffect>
                  </a14:imgLayer>
                </a14:imgProps>
              </a:ext>
              <a:ext uri="{28A0092B-C50C-407E-A947-70E740481C1C}">
                <a14:useLocalDpi xmlns:a14="http://schemas.microsoft.com/office/drawing/2010/main" val="0"/>
              </a:ext>
            </a:extLst>
          </a:blip>
          <a:srcRect/>
          <a:stretch>
            <a:fillRect/>
          </a:stretch>
        </p:blipFill>
        <p:spPr bwMode="auto">
          <a:xfrm>
            <a:off x="5375368" y="4838972"/>
            <a:ext cx="820259" cy="76488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Картинки по запросу people icon"/>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contrast="-88000"/>
                    </a14:imgEffect>
                  </a14:imgLayer>
                </a14:imgProps>
              </a:ext>
              <a:ext uri="{28A0092B-C50C-407E-A947-70E740481C1C}">
                <a14:useLocalDpi xmlns:a14="http://schemas.microsoft.com/office/drawing/2010/main" val="0"/>
              </a:ext>
            </a:extLst>
          </a:blip>
          <a:srcRect/>
          <a:stretch>
            <a:fillRect/>
          </a:stretch>
        </p:blipFill>
        <p:spPr bwMode="auto">
          <a:xfrm>
            <a:off x="6340243" y="1114356"/>
            <a:ext cx="1068938" cy="118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130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lang="ru-RU" dirty="0"/>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15</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717958" y="231399"/>
            <a:ext cx="4373459"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425191" y="232577"/>
            <a:ext cx="146939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9" name="object 59"/>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7" name="object 67"/>
          <p:cNvSpPr/>
          <p:nvPr/>
        </p:nvSpPr>
        <p:spPr>
          <a:xfrm>
            <a:off x="4915153" y="307340"/>
            <a:ext cx="125818" cy="83756"/>
          </a:xfrm>
          <a:prstGeom prst="rect">
            <a:avLst/>
          </a:prstGeom>
          <a:blipFill>
            <a:blip r:embed="rId5"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6"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7"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8"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9"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10" cstate="print"/>
            <a:stretch>
              <a:fillRect/>
            </a:stretch>
          </a:blipFill>
        </p:spPr>
        <p:txBody>
          <a:bodyPr wrap="square" lIns="0" tIns="0" rIns="0" bIns="0" rtlCol="0"/>
          <a:lstStyle/>
          <a:p>
            <a:endParaRPr/>
          </a:p>
        </p:txBody>
      </p:sp>
      <p:sp>
        <p:nvSpPr>
          <p:cNvPr id="79" name="object 79"/>
          <p:cNvSpPr txBox="1"/>
          <p:nvPr/>
        </p:nvSpPr>
        <p:spPr>
          <a:xfrm>
            <a:off x="425450" y="645298"/>
            <a:ext cx="6956193" cy="381515"/>
          </a:xfrm>
          <a:prstGeom prst="rect">
            <a:avLst/>
          </a:prstGeom>
        </p:spPr>
        <p:txBody>
          <a:bodyPr vert="horz" wrap="square" lIns="0" tIns="12065" rIns="0" bIns="0" rtlCol="0">
            <a:spAutoFit/>
          </a:bodyPr>
          <a:lstStyle/>
          <a:p>
            <a:pPr marL="12700" algn="ctr">
              <a:lnSpc>
                <a:spcPct val="100000"/>
              </a:lnSpc>
              <a:spcBef>
                <a:spcPts val="95"/>
              </a:spcBef>
            </a:pPr>
            <a:r>
              <a:rPr lang="ru-RU" sz="1200" b="1" dirty="0" smtClean="0">
                <a:ln w="0"/>
                <a:solidFill>
                  <a:schemeClr val="tx2">
                    <a:lumMod val="75000"/>
                  </a:schemeClr>
                </a:solidFill>
                <a:effectLst>
                  <a:outerShdw blurRad="38100" dist="25400" dir="5400000" algn="ctr" rotWithShape="0">
                    <a:srgbClr val="6E747A">
                      <a:alpha val="43000"/>
                    </a:srgbClr>
                  </a:outerShdw>
                </a:effectLst>
                <a:cs typeface="PMingLiU"/>
              </a:rPr>
              <a:t>Сведения о расходах с учетом интересов целевых групп в социально-культурной сфере города Невинномысска</a:t>
            </a:r>
            <a:endParaRPr lang="ru-RU" sz="1200" b="1" dirty="0" smtClean="0">
              <a:ln w="0"/>
              <a:solidFill>
                <a:schemeClr val="tx2">
                  <a:lumMod val="75000"/>
                </a:schemeClr>
              </a:solidFill>
              <a:effectLst>
                <a:outerShdw blurRad="38100" dist="25400" dir="5400000" algn="ctr" rotWithShape="0">
                  <a:srgbClr val="6E747A">
                    <a:alpha val="43000"/>
                  </a:srgbClr>
                </a:outerShdw>
              </a:effectLst>
              <a:cs typeface="Arial"/>
            </a:endParaRPr>
          </a:p>
        </p:txBody>
      </p:sp>
      <p:sp>
        <p:nvSpPr>
          <p:cNvPr id="93" name="object 93"/>
          <p:cNvSpPr txBox="1"/>
          <p:nvPr/>
        </p:nvSpPr>
        <p:spPr>
          <a:xfrm>
            <a:off x="166269" y="4724797"/>
            <a:ext cx="7034857" cy="525144"/>
          </a:xfrm>
          <a:prstGeom prst="rect">
            <a:avLst/>
          </a:prstGeom>
        </p:spPr>
        <p:txBody>
          <a:bodyPr vert="horz" wrap="square" lIns="0" tIns="12065" rIns="0" bIns="0" rtlCol="0">
            <a:spAutoFit/>
          </a:bodyPr>
          <a:lstStyle/>
          <a:p>
            <a:pPr marL="12700">
              <a:lnSpc>
                <a:spcPts val="2039"/>
              </a:lnSpc>
              <a:spcBef>
                <a:spcPts val="95"/>
              </a:spcBef>
            </a:pPr>
            <a:r>
              <a:rPr lang="ru-RU" sz="1400" b="1" spc="190" dirty="0" smtClean="0">
                <a:solidFill>
                  <a:srgbClr val="00669B"/>
                </a:solidFill>
                <a:cs typeface="Arial"/>
              </a:rPr>
              <a:t>ПОДДЕРЖКА ОТДЕЛЬНЫХ КАТЕГОРИЙ ГРАЖДАН В 2018-2021 ГОДАХ</a:t>
            </a:r>
          </a:p>
          <a:p>
            <a:pPr marL="12700">
              <a:lnSpc>
                <a:spcPts val="2039"/>
              </a:lnSpc>
            </a:pPr>
            <a:r>
              <a:rPr lang="ru-RU" sz="1400" spc="190" dirty="0" smtClean="0">
                <a:solidFill>
                  <a:srgbClr val="00669B"/>
                </a:solidFill>
                <a:cs typeface="Arial"/>
              </a:rPr>
              <a:t>(ветеранов, пенсионеров и других категорий населения)</a:t>
            </a:r>
            <a:endParaRPr lang="ru-RU" sz="1400" dirty="0" smtClean="0">
              <a:cs typeface="Arial"/>
            </a:endParaRPr>
          </a:p>
        </p:txBody>
      </p:sp>
      <p:sp>
        <p:nvSpPr>
          <p:cNvPr id="94" name="object 94"/>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95" name="object 95"/>
          <p:cNvSpPr/>
          <p:nvPr/>
        </p:nvSpPr>
        <p:spPr>
          <a:xfrm>
            <a:off x="6456210" y="10414648"/>
            <a:ext cx="808355" cy="278765"/>
          </a:xfrm>
          <a:custGeom>
            <a:avLst/>
            <a:gdLst/>
            <a:ahLst/>
            <a:cxnLst/>
            <a:rect l="l" t="t" r="r" b="b"/>
            <a:pathLst>
              <a:path w="808354" h="278765">
                <a:moveTo>
                  <a:pt x="404100" y="0"/>
                </a:moveTo>
                <a:lnTo>
                  <a:pt x="354156" y="2576"/>
                </a:lnTo>
                <a:lnTo>
                  <a:pt x="306346" y="10306"/>
                </a:lnTo>
                <a:lnTo>
                  <a:pt x="260671" y="23190"/>
                </a:lnTo>
                <a:lnTo>
                  <a:pt x="217129" y="41226"/>
                </a:lnTo>
                <a:lnTo>
                  <a:pt x="175722" y="64415"/>
                </a:lnTo>
                <a:lnTo>
                  <a:pt x="136450" y="92756"/>
                </a:lnTo>
                <a:lnTo>
                  <a:pt x="99313" y="126250"/>
                </a:lnTo>
                <a:lnTo>
                  <a:pt x="65819" y="163387"/>
                </a:lnTo>
                <a:lnTo>
                  <a:pt x="37477" y="202660"/>
                </a:lnTo>
                <a:lnTo>
                  <a:pt x="14288" y="244066"/>
                </a:lnTo>
                <a:lnTo>
                  <a:pt x="0" y="278561"/>
                </a:lnTo>
                <a:lnTo>
                  <a:pt x="808200" y="278561"/>
                </a:lnTo>
                <a:lnTo>
                  <a:pt x="770722" y="202660"/>
                </a:lnTo>
                <a:lnTo>
                  <a:pt x="742381" y="163387"/>
                </a:lnTo>
                <a:lnTo>
                  <a:pt x="708887" y="126250"/>
                </a:lnTo>
                <a:lnTo>
                  <a:pt x="671750" y="92756"/>
                </a:lnTo>
                <a:lnTo>
                  <a:pt x="632478" y="64415"/>
                </a:lnTo>
                <a:lnTo>
                  <a:pt x="591071" y="41226"/>
                </a:lnTo>
                <a:lnTo>
                  <a:pt x="547529" y="23190"/>
                </a:lnTo>
                <a:lnTo>
                  <a:pt x="501853" y="10306"/>
                </a:lnTo>
                <a:lnTo>
                  <a:pt x="454044" y="2576"/>
                </a:lnTo>
                <a:lnTo>
                  <a:pt x="404100" y="0"/>
                </a:lnTo>
                <a:close/>
              </a:path>
            </a:pathLst>
          </a:custGeom>
          <a:solidFill>
            <a:srgbClr val="E9D9E6"/>
          </a:solidFill>
        </p:spPr>
        <p:txBody>
          <a:bodyPr wrap="square" lIns="0" tIns="0" rIns="0" bIns="0" rtlCol="0"/>
          <a:lstStyle/>
          <a:p>
            <a:endParaRPr/>
          </a:p>
        </p:txBody>
      </p:sp>
      <p:sp>
        <p:nvSpPr>
          <p:cNvPr id="98" name="object 98"/>
          <p:cNvSpPr txBox="1"/>
          <p:nvPr/>
        </p:nvSpPr>
        <p:spPr>
          <a:xfrm>
            <a:off x="6784533" y="10480044"/>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dirty="0" smtClean="0">
                <a:latin typeface="Arial"/>
                <a:cs typeface="Arial"/>
              </a:rPr>
              <a:t>16</a:t>
            </a:r>
            <a:endParaRPr sz="1000" dirty="0">
              <a:latin typeface="Arial"/>
              <a:cs typeface="Arial"/>
            </a:endParaRPr>
          </a:p>
        </p:txBody>
      </p:sp>
      <p:pic>
        <p:nvPicPr>
          <p:cNvPr id="122"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39223" y="1154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10" descr="Картинки по запросу people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88000"/>
                    </a14:imgEffect>
                  </a14:imgLayer>
                </a14:imgProps>
              </a:ext>
              <a:ext uri="{28A0092B-C50C-407E-A947-70E740481C1C}">
                <a14:useLocalDpi xmlns:a14="http://schemas.microsoft.com/office/drawing/2010/main" val="0"/>
              </a:ext>
            </a:extLst>
          </a:blip>
          <a:srcRect/>
          <a:stretch>
            <a:fillRect/>
          </a:stretch>
        </p:blipFill>
        <p:spPr bwMode="auto">
          <a:xfrm>
            <a:off x="6938838" y="4662051"/>
            <a:ext cx="513926" cy="567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2157618159"/>
              </p:ext>
            </p:extLst>
          </p:nvPr>
        </p:nvGraphicFramePr>
        <p:xfrm>
          <a:off x="166269" y="1600670"/>
          <a:ext cx="7203427" cy="2950373"/>
        </p:xfrm>
        <a:graphic>
          <a:graphicData uri="http://schemas.openxmlformats.org/drawingml/2006/table">
            <a:tbl>
              <a:tblPr firstRow="1" bandRow="1">
                <a:tableStyleId>{5C22544A-7EE6-4342-B048-85BDC9FD1C3A}</a:tableStyleId>
              </a:tblPr>
              <a:tblGrid>
                <a:gridCol w="1447046"/>
                <a:gridCol w="954097"/>
                <a:gridCol w="1200571"/>
                <a:gridCol w="1200571"/>
                <a:gridCol w="1200571"/>
                <a:gridCol w="1200571"/>
              </a:tblGrid>
              <a:tr h="355763">
                <a:tc rowSpan="3">
                  <a:txBody>
                    <a:bodyPr/>
                    <a:lstStyle/>
                    <a:p>
                      <a:pPr algn="ctr"/>
                      <a:r>
                        <a:rPr lang="ru-RU" sz="1100" dirty="0" smtClean="0"/>
                        <a:t>Наименование расходов</a:t>
                      </a:r>
                      <a:endParaRPr lang="ru-RU" sz="1100" dirty="0"/>
                    </a:p>
                  </a:txBody>
                  <a:tcPr anchor="ctr"/>
                </a:tc>
                <a:tc gridSpan="2">
                  <a:txBody>
                    <a:bodyPr/>
                    <a:lstStyle/>
                    <a:p>
                      <a:pPr algn="ctr"/>
                      <a:r>
                        <a:rPr lang="ru-RU" sz="1100" dirty="0" smtClean="0"/>
                        <a:t>2018 год</a:t>
                      </a:r>
                      <a:endParaRPr lang="ru-RU" sz="1100" dirty="0"/>
                    </a:p>
                  </a:txBody>
                  <a:tcPr/>
                </a:tc>
                <a:tc hMerge="1">
                  <a:txBody>
                    <a:bodyPr/>
                    <a:lstStyle/>
                    <a:p>
                      <a:endParaRPr lang="ru-RU" sz="1100" dirty="0"/>
                    </a:p>
                  </a:txBody>
                  <a:tcPr/>
                </a:tc>
                <a:tc>
                  <a:txBody>
                    <a:bodyPr/>
                    <a:lstStyle/>
                    <a:p>
                      <a:pPr algn="ctr"/>
                      <a:r>
                        <a:rPr lang="ru-RU" sz="1100" dirty="0" smtClean="0"/>
                        <a:t>2019 год</a:t>
                      </a:r>
                      <a:endParaRPr lang="ru-RU" sz="1100" dirty="0"/>
                    </a:p>
                  </a:txBody>
                  <a:tcPr/>
                </a:tc>
                <a:tc>
                  <a:txBody>
                    <a:bodyPr/>
                    <a:lstStyle/>
                    <a:p>
                      <a:pPr algn="ctr"/>
                      <a:r>
                        <a:rPr lang="ru-RU" sz="1100" dirty="0" smtClean="0"/>
                        <a:t>2020 год</a:t>
                      </a:r>
                      <a:endParaRPr lang="ru-RU" sz="1100" dirty="0"/>
                    </a:p>
                  </a:txBody>
                  <a:tcPr/>
                </a:tc>
                <a:tc>
                  <a:txBody>
                    <a:bodyPr/>
                    <a:lstStyle/>
                    <a:p>
                      <a:pPr algn="ctr"/>
                      <a:r>
                        <a:rPr lang="ru-RU" sz="1100" dirty="0" smtClean="0"/>
                        <a:t>2021 год</a:t>
                      </a:r>
                      <a:endParaRPr lang="ru-RU" sz="1100" dirty="0"/>
                    </a:p>
                  </a:txBody>
                  <a:tcPr/>
                </a:tc>
              </a:tr>
              <a:tr h="206409">
                <a:tc vMerge="1">
                  <a:txBody>
                    <a:bodyPr/>
                    <a:lstStyle/>
                    <a:p>
                      <a:endParaRPr lang="ru-RU" dirty="0"/>
                    </a:p>
                  </a:txBody>
                  <a:tcPr/>
                </a:tc>
                <a:tc gridSpan="2">
                  <a:txBody>
                    <a:bodyPr/>
                    <a:lstStyle/>
                    <a:p>
                      <a:pPr algn="ctr"/>
                      <a:r>
                        <a:rPr lang="ru-RU" sz="1000" b="1" dirty="0" smtClean="0"/>
                        <a:t>Исполнено</a:t>
                      </a:r>
                      <a:endParaRPr lang="ru-RU" sz="1000" b="1" dirty="0"/>
                    </a:p>
                  </a:txBody>
                  <a:tcPr/>
                </a:tc>
                <a:tc hMerge="1">
                  <a:txBody>
                    <a:bodyPr/>
                    <a:lstStyle/>
                    <a:p>
                      <a:endParaRPr lang="ru-RU" sz="1100" dirty="0"/>
                    </a:p>
                  </a:txBody>
                  <a:tcPr/>
                </a:tc>
                <a:tc gridSpan="3">
                  <a:txBody>
                    <a:bodyPr/>
                    <a:lstStyle/>
                    <a:p>
                      <a:pPr algn="ctr"/>
                      <a:r>
                        <a:rPr lang="ru-RU" sz="1000" b="1" dirty="0" smtClean="0"/>
                        <a:t>Предусмотрено в первоначальном бюджете</a:t>
                      </a:r>
                      <a:endParaRPr lang="ru-RU" sz="1000" b="1" dirty="0"/>
                    </a:p>
                  </a:txBody>
                  <a:tcPr/>
                </a:tc>
                <a:tc hMerge="1">
                  <a:txBody>
                    <a:bodyPr/>
                    <a:lstStyle/>
                    <a:p>
                      <a:endParaRPr lang="ru-RU" dirty="0"/>
                    </a:p>
                  </a:txBody>
                  <a:tcPr/>
                </a:tc>
                <a:tc hMerge="1">
                  <a:txBody>
                    <a:bodyPr/>
                    <a:lstStyle/>
                    <a:p>
                      <a:endParaRPr lang="ru-RU" dirty="0"/>
                    </a:p>
                  </a:txBody>
                  <a:tcPr/>
                </a:tc>
              </a:tr>
              <a:tr h="419769">
                <a:tc vMerge="1">
                  <a:txBody>
                    <a:bodyPr/>
                    <a:lstStyle/>
                    <a:p>
                      <a:endParaRPr lang="ru-RU" dirty="0"/>
                    </a:p>
                  </a:txBody>
                  <a:tcPr/>
                </a:tc>
                <a:tc>
                  <a:txBody>
                    <a:bodyPr/>
                    <a:lstStyle/>
                    <a:p>
                      <a:pPr algn="ctr"/>
                      <a:r>
                        <a:rPr lang="ru-RU" sz="1000" dirty="0" smtClean="0"/>
                        <a:t>Количество получателей</a:t>
                      </a:r>
                      <a:endParaRPr lang="ru-RU" sz="1000" dirty="0"/>
                    </a:p>
                  </a:txBody>
                  <a:tcPr/>
                </a:tc>
                <a:tc>
                  <a:txBody>
                    <a:bodyPr/>
                    <a:lstStyle/>
                    <a:p>
                      <a:pPr algn="ctr"/>
                      <a:r>
                        <a:rPr lang="ru-RU" sz="1000" dirty="0" smtClean="0"/>
                        <a:t>Объем расходов (тыс. рублей)</a:t>
                      </a:r>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r>
              <a:tr h="355763">
                <a:tc>
                  <a:txBody>
                    <a:bodyPr/>
                    <a:lstStyle/>
                    <a:p>
                      <a:pPr algn="just" fontAlgn="ctr"/>
                      <a:r>
                        <a:rPr lang="ru-RU" sz="900" b="0" i="0" u="none" strike="noStrike" dirty="0">
                          <a:solidFill>
                            <a:srgbClr val="000000"/>
                          </a:solidFill>
                          <a:effectLst/>
                          <a:latin typeface="+mn-lt"/>
                        </a:rPr>
                        <a:t>Выплаты инвалидам компенсаций страховых премий по договорам обязательного страхования гражданской ответственности владельцев транспортных средств </a:t>
                      </a:r>
                    </a:p>
                  </a:txBody>
                  <a:tcPr marL="9525" marR="9525" marT="9525" marB="0" anchor="ctr"/>
                </a:tc>
                <a:tc>
                  <a:txBody>
                    <a:bodyPr/>
                    <a:lstStyle/>
                    <a:p>
                      <a:pPr algn="ctr"/>
                      <a:r>
                        <a:rPr lang="ru-RU" sz="900" b="1" dirty="0" smtClean="0"/>
                        <a:t>4 человека</a:t>
                      </a:r>
                      <a:endParaRPr lang="ru-RU" sz="900" b="1" dirty="0"/>
                    </a:p>
                  </a:txBody>
                  <a:tcPr anchor="ctr"/>
                </a:tc>
                <a:tc>
                  <a:txBody>
                    <a:bodyPr/>
                    <a:lstStyle/>
                    <a:p>
                      <a:pPr algn="ctr"/>
                      <a:r>
                        <a:rPr lang="ru-RU" sz="900" dirty="0" smtClean="0"/>
                        <a:t>13,32</a:t>
                      </a:r>
                      <a:endParaRPr lang="ru-RU" sz="900" dirty="0"/>
                    </a:p>
                  </a:txBody>
                  <a:tcPr anchor="ctr"/>
                </a:tc>
                <a:tc>
                  <a:txBody>
                    <a:bodyPr/>
                    <a:lstStyle/>
                    <a:p>
                      <a:pPr algn="ctr"/>
                      <a:r>
                        <a:rPr lang="ru-RU" sz="900" dirty="0" smtClean="0"/>
                        <a:t>6,60</a:t>
                      </a:r>
                      <a:endParaRPr lang="ru-RU" sz="900" dirty="0"/>
                    </a:p>
                  </a:txBody>
                  <a:tcPr anchor="ctr"/>
                </a:tc>
                <a:tc>
                  <a:txBody>
                    <a:bodyPr/>
                    <a:lstStyle/>
                    <a:p>
                      <a:pPr algn="ctr"/>
                      <a:r>
                        <a:rPr lang="ru-RU" sz="900" dirty="0" smtClean="0"/>
                        <a:t>6,60</a:t>
                      </a:r>
                      <a:endParaRPr lang="ru-RU" sz="900" dirty="0"/>
                    </a:p>
                  </a:txBody>
                  <a:tcPr anchor="ctr"/>
                </a:tc>
                <a:tc>
                  <a:txBody>
                    <a:bodyPr/>
                    <a:lstStyle/>
                    <a:p>
                      <a:pPr algn="ctr"/>
                      <a:r>
                        <a:rPr lang="ru-RU" sz="900" dirty="0" smtClean="0"/>
                        <a:t>6,60</a:t>
                      </a:r>
                      <a:endParaRPr lang="ru-RU" sz="900" dirty="0"/>
                    </a:p>
                  </a:txBody>
                  <a:tcPr anchor="ctr"/>
                </a:tc>
              </a:tr>
              <a:tr h="355763">
                <a:tc>
                  <a:txBody>
                    <a:bodyPr/>
                    <a:lstStyle/>
                    <a:p>
                      <a:pPr algn="just" fontAlgn="ctr"/>
                      <a:r>
                        <a:rPr lang="ru-RU" sz="900" b="0" i="0" u="none" strike="noStrike" dirty="0">
                          <a:solidFill>
                            <a:srgbClr val="000000"/>
                          </a:solidFill>
                          <a:effectLst/>
                          <a:latin typeface="+mn-lt"/>
                        </a:rPr>
                        <a:t>Ежемесячная доплата к пенсии гражданам, ставшим инвалидами при исполнении служебных обязанностей в районах боевых действий</a:t>
                      </a:r>
                    </a:p>
                  </a:txBody>
                  <a:tcPr marL="9525" marR="9525" marT="9525" marB="0" anchor="ctr"/>
                </a:tc>
                <a:tc>
                  <a:txBody>
                    <a:bodyPr/>
                    <a:lstStyle/>
                    <a:p>
                      <a:pPr algn="ctr"/>
                      <a:r>
                        <a:rPr lang="ru-RU" sz="900" b="1" dirty="0" smtClean="0"/>
                        <a:t>6 человек</a:t>
                      </a:r>
                      <a:endParaRPr lang="ru-RU" sz="900" b="1" dirty="0"/>
                    </a:p>
                  </a:txBody>
                  <a:tcPr anchor="ctr"/>
                </a:tc>
                <a:tc>
                  <a:txBody>
                    <a:bodyPr/>
                    <a:lstStyle/>
                    <a:p>
                      <a:pPr algn="ctr"/>
                      <a:r>
                        <a:rPr lang="ru-RU" sz="900" dirty="0" smtClean="0"/>
                        <a:t>58,25</a:t>
                      </a:r>
                      <a:endParaRPr lang="ru-RU" sz="900" dirty="0"/>
                    </a:p>
                  </a:txBody>
                  <a:tcPr anchor="ctr"/>
                </a:tc>
                <a:tc>
                  <a:txBody>
                    <a:bodyPr/>
                    <a:lstStyle/>
                    <a:p>
                      <a:pPr algn="ctr"/>
                      <a:r>
                        <a:rPr lang="ru-RU" sz="900" dirty="0" smtClean="0"/>
                        <a:t>76,66</a:t>
                      </a:r>
                      <a:endParaRPr lang="ru-RU" sz="900" dirty="0"/>
                    </a:p>
                  </a:txBody>
                  <a:tcPr anchor="ctr"/>
                </a:tc>
                <a:tc>
                  <a:txBody>
                    <a:bodyPr/>
                    <a:lstStyle/>
                    <a:p>
                      <a:pPr algn="ctr"/>
                      <a:r>
                        <a:rPr lang="ru-RU" sz="900" dirty="0" smtClean="0"/>
                        <a:t>76,66</a:t>
                      </a:r>
                      <a:endParaRPr lang="ru-RU" sz="900" dirty="0"/>
                    </a:p>
                  </a:txBody>
                  <a:tcPr anchor="ctr"/>
                </a:tc>
                <a:tc>
                  <a:txBody>
                    <a:bodyPr/>
                    <a:lstStyle/>
                    <a:p>
                      <a:pPr algn="ctr"/>
                      <a:r>
                        <a:rPr lang="ru-RU" sz="900" dirty="0" smtClean="0"/>
                        <a:t>76,66</a:t>
                      </a:r>
                      <a:endParaRPr lang="ru-RU" sz="900" dirty="0"/>
                    </a:p>
                  </a:txBody>
                  <a:tcPr anchor="ctr"/>
                </a:tc>
              </a:tr>
            </a:tbl>
          </a:graphicData>
        </a:graphic>
      </p:graphicFrame>
      <p:sp>
        <p:nvSpPr>
          <p:cNvPr id="123" name="object 116"/>
          <p:cNvSpPr txBox="1"/>
          <p:nvPr/>
        </p:nvSpPr>
        <p:spPr>
          <a:xfrm>
            <a:off x="176521" y="885044"/>
            <a:ext cx="6921213" cy="679032"/>
          </a:xfrm>
          <a:prstGeom prst="rect">
            <a:avLst/>
          </a:prstGeom>
        </p:spPr>
        <p:txBody>
          <a:bodyPr vert="horz" wrap="square" lIns="0" tIns="12065" rIns="0" bIns="0" rtlCol="0">
            <a:spAutoFit/>
          </a:bodyPr>
          <a:lstStyle/>
          <a:p>
            <a:pPr marL="12700">
              <a:lnSpc>
                <a:spcPts val="1680"/>
              </a:lnSpc>
              <a:spcBef>
                <a:spcPts val="95"/>
              </a:spcBef>
            </a:pPr>
            <a:r>
              <a:rPr lang="ru-RU" sz="1200" b="1" spc="229" dirty="0" smtClean="0">
                <a:solidFill>
                  <a:srgbClr val="00669B"/>
                </a:solidFill>
                <a:cs typeface="PMingLiU"/>
              </a:rPr>
              <a:t>ПОДДЕРЖКА ИНВАЛИДОВ</a:t>
            </a:r>
          </a:p>
          <a:p>
            <a:pPr marL="12700">
              <a:lnSpc>
                <a:spcPts val="1680"/>
              </a:lnSpc>
              <a:spcBef>
                <a:spcPts val="95"/>
              </a:spcBef>
            </a:pPr>
            <a:r>
              <a:rPr lang="ru-RU" sz="1200" spc="229" dirty="0" smtClean="0">
                <a:solidFill>
                  <a:srgbClr val="00669B"/>
                </a:solidFill>
                <a:cs typeface="PMingLiU"/>
              </a:rPr>
              <a:t>На предоставление мер социальной поддержки, социальное обеспечение инвалидов</a:t>
            </a:r>
            <a:endParaRPr lang="ru-RU" sz="1200" spc="229" dirty="0" smtClean="0">
              <a:solidFill>
                <a:srgbClr val="00669B"/>
              </a:solidFill>
              <a:cs typeface="PMingLiU"/>
            </a:endParaRPr>
          </a:p>
        </p:txBody>
      </p:sp>
      <p:graphicFrame>
        <p:nvGraphicFramePr>
          <p:cNvPr id="135" name="Таблица 134"/>
          <p:cNvGraphicFramePr>
            <a:graphicFrameLocks noGrp="1"/>
          </p:cNvGraphicFramePr>
          <p:nvPr>
            <p:extLst>
              <p:ext uri="{D42A27DB-BD31-4B8C-83A1-F6EECF244321}">
                <p14:modId xmlns:p14="http://schemas.microsoft.com/office/powerpoint/2010/main" val="3258795167"/>
              </p:ext>
            </p:extLst>
          </p:nvPr>
        </p:nvGraphicFramePr>
        <p:xfrm>
          <a:off x="128394" y="5273717"/>
          <a:ext cx="7253251" cy="5109716"/>
        </p:xfrm>
        <a:graphic>
          <a:graphicData uri="http://schemas.openxmlformats.org/drawingml/2006/table">
            <a:tbl>
              <a:tblPr firstRow="1" bandRow="1">
                <a:tableStyleId>{5C22544A-7EE6-4342-B048-85BDC9FD1C3A}</a:tableStyleId>
              </a:tblPr>
              <a:tblGrid>
                <a:gridCol w="2979045"/>
                <a:gridCol w="890422"/>
                <a:gridCol w="809476"/>
                <a:gridCol w="890422"/>
                <a:gridCol w="890422"/>
                <a:gridCol w="793464"/>
              </a:tblGrid>
              <a:tr h="355763">
                <a:tc rowSpan="3">
                  <a:txBody>
                    <a:bodyPr/>
                    <a:lstStyle/>
                    <a:p>
                      <a:pPr algn="ctr"/>
                      <a:r>
                        <a:rPr lang="ru-RU" sz="1100" dirty="0" smtClean="0"/>
                        <a:t>Наименование расходов</a:t>
                      </a:r>
                      <a:endParaRPr lang="ru-RU" sz="1100" dirty="0"/>
                    </a:p>
                  </a:txBody>
                  <a:tcPr anchor="ctr"/>
                </a:tc>
                <a:tc gridSpan="2">
                  <a:txBody>
                    <a:bodyPr/>
                    <a:lstStyle/>
                    <a:p>
                      <a:pPr algn="ctr"/>
                      <a:r>
                        <a:rPr lang="ru-RU" sz="1100" dirty="0" smtClean="0"/>
                        <a:t>2018 год</a:t>
                      </a:r>
                      <a:endParaRPr lang="ru-RU" sz="1100" dirty="0"/>
                    </a:p>
                  </a:txBody>
                  <a:tcPr/>
                </a:tc>
                <a:tc hMerge="1">
                  <a:txBody>
                    <a:bodyPr/>
                    <a:lstStyle/>
                    <a:p>
                      <a:endParaRPr lang="ru-RU" sz="1100" dirty="0"/>
                    </a:p>
                  </a:txBody>
                  <a:tcPr/>
                </a:tc>
                <a:tc>
                  <a:txBody>
                    <a:bodyPr/>
                    <a:lstStyle/>
                    <a:p>
                      <a:pPr algn="ctr"/>
                      <a:r>
                        <a:rPr lang="ru-RU" sz="1100" dirty="0" smtClean="0"/>
                        <a:t>2019 год</a:t>
                      </a:r>
                      <a:endParaRPr lang="ru-RU" sz="1100" dirty="0"/>
                    </a:p>
                  </a:txBody>
                  <a:tcPr/>
                </a:tc>
                <a:tc>
                  <a:txBody>
                    <a:bodyPr/>
                    <a:lstStyle/>
                    <a:p>
                      <a:pPr algn="ctr"/>
                      <a:r>
                        <a:rPr lang="ru-RU" sz="1100" dirty="0" smtClean="0"/>
                        <a:t>2020 год</a:t>
                      </a:r>
                      <a:endParaRPr lang="ru-RU" sz="1100" dirty="0"/>
                    </a:p>
                  </a:txBody>
                  <a:tcPr/>
                </a:tc>
                <a:tc>
                  <a:txBody>
                    <a:bodyPr/>
                    <a:lstStyle/>
                    <a:p>
                      <a:pPr algn="ctr"/>
                      <a:r>
                        <a:rPr lang="ru-RU" sz="1100" dirty="0" smtClean="0"/>
                        <a:t>2021 год</a:t>
                      </a:r>
                      <a:endParaRPr lang="ru-RU" sz="1100" dirty="0"/>
                    </a:p>
                  </a:txBody>
                  <a:tcPr/>
                </a:tc>
              </a:tr>
              <a:tr h="206409">
                <a:tc vMerge="1">
                  <a:txBody>
                    <a:bodyPr/>
                    <a:lstStyle/>
                    <a:p>
                      <a:endParaRPr lang="ru-RU" dirty="0"/>
                    </a:p>
                  </a:txBody>
                  <a:tcPr/>
                </a:tc>
                <a:tc gridSpan="2">
                  <a:txBody>
                    <a:bodyPr/>
                    <a:lstStyle/>
                    <a:p>
                      <a:pPr algn="ctr"/>
                      <a:r>
                        <a:rPr lang="ru-RU" sz="1000" b="1" dirty="0" smtClean="0"/>
                        <a:t>Исполнено</a:t>
                      </a:r>
                      <a:endParaRPr lang="ru-RU" sz="1000" b="1" dirty="0"/>
                    </a:p>
                  </a:txBody>
                  <a:tcPr/>
                </a:tc>
                <a:tc hMerge="1">
                  <a:txBody>
                    <a:bodyPr/>
                    <a:lstStyle/>
                    <a:p>
                      <a:endParaRPr lang="ru-RU" sz="1100" dirty="0"/>
                    </a:p>
                  </a:txBody>
                  <a:tcPr/>
                </a:tc>
                <a:tc gridSpan="3">
                  <a:txBody>
                    <a:bodyPr/>
                    <a:lstStyle/>
                    <a:p>
                      <a:pPr algn="ctr"/>
                      <a:r>
                        <a:rPr lang="ru-RU" sz="1000" b="1" dirty="0" smtClean="0"/>
                        <a:t>Предусмотрено в первоначальном бюджете</a:t>
                      </a:r>
                      <a:endParaRPr lang="ru-RU" sz="1000" b="1" dirty="0"/>
                    </a:p>
                  </a:txBody>
                  <a:tcPr/>
                </a:tc>
                <a:tc hMerge="1">
                  <a:txBody>
                    <a:bodyPr/>
                    <a:lstStyle/>
                    <a:p>
                      <a:endParaRPr lang="ru-RU"/>
                    </a:p>
                  </a:txBody>
                  <a:tcPr/>
                </a:tc>
                <a:tc hMerge="1">
                  <a:txBody>
                    <a:bodyPr/>
                    <a:lstStyle/>
                    <a:p>
                      <a:endParaRPr lang="ru-RU"/>
                    </a:p>
                  </a:txBody>
                  <a:tcPr/>
                </a:tc>
              </a:tr>
              <a:tr h="419769">
                <a:tc vMerge="1">
                  <a:txBody>
                    <a:bodyPr/>
                    <a:lstStyle/>
                    <a:p>
                      <a:endParaRPr lang="ru-RU" dirty="0"/>
                    </a:p>
                  </a:txBody>
                  <a:tcPr/>
                </a:tc>
                <a:tc>
                  <a:txBody>
                    <a:bodyPr/>
                    <a:lstStyle/>
                    <a:p>
                      <a:pPr algn="ctr"/>
                      <a:r>
                        <a:rPr lang="ru-RU" sz="1000" dirty="0" smtClean="0"/>
                        <a:t>Количество получателей</a:t>
                      </a:r>
                      <a:endParaRPr lang="ru-RU" sz="1000" dirty="0"/>
                    </a:p>
                  </a:txBody>
                  <a:tcPr/>
                </a:tc>
                <a:tc>
                  <a:txBody>
                    <a:bodyPr/>
                    <a:lstStyle/>
                    <a:p>
                      <a:pPr algn="ctr"/>
                      <a:r>
                        <a:rPr lang="ru-RU" sz="1000" dirty="0" smtClean="0"/>
                        <a:t>Объем расходов (тыс. рублей)</a:t>
                      </a:r>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r>
              <a:tr h="355763">
                <a:tc>
                  <a:txBody>
                    <a:bodyPr/>
                    <a:lstStyle/>
                    <a:p>
                      <a:pPr algn="just" fontAlgn="ctr"/>
                      <a:r>
                        <a:rPr lang="ru-RU" sz="800" b="0" i="0" u="none" strike="noStrike" dirty="0">
                          <a:solidFill>
                            <a:srgbClr val="000000"/>
                          </a:solidFill>
                          <a:effectLst/>
                          <a:latin typeface="+mn-lt"/>
                        </a:rPr>
                        <a:t>Осуществление ежегодной денежной выплаты лицам, награжденным нагрудным знаком «Почетный донор России»</a:t>
                      </a:r>
                    </a:p>
                  </a:txBody>
                  <a:tcPr marL="9525" marR="9525" marT="9525" marB="0" anchor="ctr"/>
                </a:tc>
                <a:tc>
                  <a:txBody>
                    <a:bodyPr/>
                    <a:lstStyle/>
                    <a:p>
                      <a:pPr algn="ctr" fontAlgn="ctr"/>
                      <a:r>
                        <a:rPr lang="ru-RU" sz="800" b="1" i="0" u="none" strike="noStrike" dirty="0">
                          <a:solidFill>
                            <a:srgbClr val="000000"/>
                          </a:solidFill>
                          <a:effectLst/>
                          <a:latin typeface="+mn-lt"/>
                        </a:rPr>
                        <a:t>476 человек</a:t>
                      </a:r>
                    </a:p>
                  </a:txBody>
                  <a:tcPr marL="9525" marR="9525" marT="9525" marB="0" anchor="ctr"/>
                </a:tc>
                <a:tc>
                  <a:txBody>
                    <a:bodyPr/>
                    <a:lstStyle/>
                    <a:p>
                      <a:pPr algn="ctr" fontAlgn="ctr"/>
                      <a:r>
                        <a:rPr lang="ru-RU" sz="800" b="0" i="0" u="none" strike="noStrike">
                          <a:solidFill>
                            <a:srgbClr val="000000"/>
                          </a:solidFill>
                          <a:effectLst/>
                          <a:latin typeface="+mn-lt"/>
                        </a:rPr>
                        <a:t>6 847,20</a:t>
                      </a:r>
                    </a:p>
                  </a:txBody>
                  <a:tcPr marL="9525" marR="9525" marT="9525" marB="0" anchor="ctr"/>
                </a:tc>
                <a:tc>
                  <a:txBody>
                    <a:bodyPr/>
                    <a:lstStyle/>
                    <a:p>
                      <a:pPr algn="ctr" fontAlgn="ctr"/>
                      <a:r>
                        <a:rPr lang="ru-RU" sz="800" b="0" i="0" u="none" strike="noStrike">
                          <a:solidFill>
                            <a:srgbClr val="000000"/>
                          </a:solidFill>
                          <a:effectLst/>
                          <a:latin typeface="+mn-lt"/>
                        </a:rPr>
                        <a:t>6 100,90</a:t>
                      </a:r>
                    </a:p>
                  </a:txBody>
                  <a:tcPr marL="9525" marR="9525" marT="9525" marB="0" anchor="ctr"/>
                </a:tc>
                <a:tc>
                  <a:txBody>
                    <a:bodyPr/>
                    <a:lstStyle/>
                    <a:p>
                      <a:pPr algn="ctr" fontAlgn="ctr"/>
                      <a:r>
                        <a:rPr lang="ru-RU" sz="800" b="0" i="0" u="none" strike="noStrike">
                          <a:solidFill>
                            <a:srgbClr val="000000"/>
                          </a:solidFill>
                          <a:effectLst/>
                          <a:latin typeface="+mn-lt"/>
                        </a:rPr>
                        <a:t>6 682,00</a:t>
                      </a:r>
                    </a:p>
                  </a:txBody>
                  <a:tcPr marL="9525" marR="9525" marT="9525" marB="0" anchor="ctr"/>
                </a:tc>
                <a:tc>
                  <a:txBody>
                    <a:bodyPr/>
                    <a:lstStyle/>
                    <a:p>
                      <a:pPr algn="ctr" fontAlgn="ctr"/>
                      <a:r>
                        <a:rPr lang="ru-RU" sz="800" b="0" i="0" u="none" strike="noStrike">
                          <a:solidFill>
                            <a:srgbClr val="000000"/>
                          </a:solidFill>
                          <a:effectLst/>
                          <a:latin typeface="+mn-lt"/>
                        </a:rPr>
                        <a:t>6 949,10</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Оплата жилищно-коммунальных услуг отдельным категориям граждан</a:t>
                      </a:r>
                    </a:p>
                  </a:txBody>
                  <a:tcPr marL="9525" marR="9525" marT="9525" marB="0" anchor="ctr"/>
                </a:tc>
                <a:tc>
                  <a:txBody>
                    <a:bodyPr/>
                    <a:lstStyle/>
                    <a:p>
                      <a:pPr algn="ctr" fontAlgn="ctr"/>
                      <a:r>
                        <a:rPr lang="ru-RU" sz="800" b="1" i="0" u="none" strike="noStrike" dirty="0">
                          <a:solidFill>
                            <a:srgbClr val="000000"/>
                          </a:solidFill>
                          <a:effectLst/>
                          <a:latin typeface="+mn-lt"/>
                        </a:rPr>
                        <a:t>13195 человек</a:t>
                      </a:r>
                    </a:p>
                  </a:txBody>
                  <a:tcPr marL="9525" marR="9525" marT="9525" marB="0" anchor="ctr"/>
                </a:tc>
                <a:tc>
                  <a:txBody>
                    <a:bodyPr/>
                    <a:lstStyle/>
                    <a:p>
                      <a:pPr algn="ctr" fontAlgn="ctr"/>
                      <a:r>
                        <a:rPr lang="ru-RU" sz="800" b="0" i="0" u="none" strike="noStrike">
                          <a:solidFill>
                            <a:srgbClr val="000000"/>
                          </a:solidFill>
                          <a:effectLst/>
                          <a:latin typeface="+mn-lt"/>
                        </a:rPr>
                        <a:t>94 770,00</a:t>
                      </a:r>
                    </a:p>
                  </a:txBody>
                  <a:tcPr marL="9525" marR="9525" marT="9525" marB="0" anchor="ctr"/>
                </a:tc>
                <a:tc>
                  <a:txBody>
                    <a:bodyPr/>
                    <a:lstStyle/>
                    <a:p>
                      <a:pPr algn="ctr" fontAlgn="ctr"/>
                      <a:r>
                        <a:rPr lang="ru-RU" sz="800" b="0" i="0" u="none" strike="noStrike">
                          <a:solidFill>
                            <a:srgbClr val="000000"/>
                          </a:solidFill>
                          <a:effectLst/>
                          <a:latin typeface="+mn-lt"/>
                        </a:rPr>
                        <a:t>88 373,40</a:t>
                      </a:r>
                    </a:p>
                  </a:txBody>
                  <a:tcPr marL="9525" marR="9525" marT="9525" marB="0" anchor="ctr"/>
                </a:tc>
                <a:tc>
                  <a:txBody>
                    <a:bodyPr/>
                    <a:lstStyle/>
                    <a:p>
                      <a:pPr algn="ctr" fontAlgn="ctr"/>
                      <a:r>
                        <a:rPr lang="ru-RU" sz="800" b="0" i="0" u="none" strike="noStrike">
                          <a:solidFill>
                            <a:srgbClr val="000000"/>
                          </a:solidFill>
                          <a:effectLst/>
                          <a:latin typeface="+mn-lt"/>
                        </a:rPr>
                        <a:t>88 373,40</a:t>
                      </a:r>
                    </a:p>
                  </a:txBody>
                  <a:tcPr marL="9525" marR="9525" marT="9525" marB="0" anchor="ctr"/>
                </a:tc>
                <a:tc>
                  <a:txBody>
                    <a:bodyPr/>
                    <a:lstStyle/>
                    <a:p>
                      <a:pPr algn="ctr" fontAlgn="ctr"/>
                      <a:r>
                        <a:rPr lang="ru-RU" sz="800" b="0" i="0" u="none" strike="noStrike">
                          <a:solidFill>
                            <a:srgbClr val="000000"/>
                          </a:solidFill>
                          <a:effectLst/>
                          <a:latin typeface="+mn-lt"/>
                        </a:rPr>
                        <a:t>88 373,40</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Предоставление государственной социальной помощи малоимущим семьям, малоимущим одиноко проживающим гражданам</a:t>
                      </a:r>
                    </a:p>
                  </a:txBody>
                  <a:tcPr marL="9525" marR="9525" marT="9525" marB="0" anchor="ctr"/>
                </a:tc>
                <a:tc>
                  <a:txBody>
                    <a:bodyPr/>
                    <a:lstStyle/>
                    <a:p>
                      <a:pPr algn="ctr" fontAlgn="ctr"/>
                      <a:r>
                        <a:rPr lang="ru-RU" sz="800" b="1" i="0" u="none" strike="noStrike" dirty="0">
                          <a:solidFill>
                            <a:srgbClr val="000000"/>
                          </a:solidFill>
                          <a:effectLst/>
                          <a:latin typeface="+mn-lt"/>
                        </a:rPr>
                        <a:t>644 семей</a:t>
                      </a:r>
                    </a:p>
                  </a:txBody>
                  <a:tcPr marL="9525" marR="9525" marT="9525" marB="0" anchor="ctr"/>
                </a:tc>
                <a:tc>
                  <a:txBody>
                    <a:bodyPr/>
                    <a:lstStyle/>
                    <a:p>
                      <a:pPr algn="ctr" fontAlgn="ctr"/>
                      <a:r>
                        <a:rPr lang="ru-RU" sz="800" b="0" i="0" u="none" strike="noStrike">
                          <a:solidFill>
                            <a:srgbClr val="000000"/>
                          </a:solidFill>
                          <a:effectLst/>
                          <a:latin typeface="+mn-lt"/>
                        </a:rPr>
                        <a:t>2 714,00</a:t>
                      </a:r>
                    </a:p>
                  </a:txBody>
                  <a:tcPr marL="9525" marR="9525" marT="9525" marB="0" anchor="ctr"/>
                </a:tc>
                <a:tc>
                  <a:txBody>
                    <a:bodyPr/>
                    <a:lstStyle/>
                    <a:p>
                      <a:pPr algn="ctr" fontAlgn="ctr"/>
                      <a:r>
                        <a:rPr lang="ru-RU" sz="800" b="0" i="0" u="none" strike="noStrike">
                          <a:solidFill>
                            <a:srgbClr val="000000"/>
                          </a:solidFill>
                          <a:effectLst/>
                          <a:latin typeface="+mn-lt"/>
                        </a:rPr>
                        <a:t>2 556,81</a:t>
                      </a:r>
                    </a:p>
                  </a:txBody>
                  <a:tcPr marL="9525" marR="9525" marT="9525" marB="0" anchor="ctr"/>
                </a:tc>
                <a:tc>
                  <a:txBody>
                    <a:bodyPr/>
                    <a:lstStyle/>
                    <a:p>
                      <a:pPr algn="ctr" fontAlgn="ctr"/>
                      <a:r>
                        <a:rPr lang="ru-RU" sz="800" b="0" i="0" u="none" strike="noStrike">
                          <a:solidFill>
                            <a:srgbClr val="000000"/>
                          </a:solidFill>
                          <a:effectLst/>
                          <a:latin typeface="+mn-lt"/>
                        </a:rPr>
                        <a:t>2 556,81</a:t>
                      </a:r>
                    </a:p>
                  </a:txBody>
                  <a:tcPr marL="9525" marR="9525" marT="9525" marB="0" anchor="ctr"/>
                </a:tc>
                <a:tc>
                  <a:txBody>
                    <a:bodyPr/>
                    <a:lstStyle/>
                    <a:p>
                      <a:pPr algn="ctr" fontAlgn="ctr"/>
                      <a:r>
                        <a:rPr lang="ru-RU" sz="800" b="0" i="0" u="none" strike="noStrike">
                          <a:solidFill>
                            <a:srgbClr val="000000"/>
                          </a:solidFill>
                          <a:effectLst/>
                          <a:latin typeface="+mn-lt"/>
                        </a:rPr>
                        <a:t>2 556,81</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Компенсация отдельным категориям граждан оплаты взноса на капитальный ремонт общего имущества в многоквартирном доме за счет средств краевого бюджета</a:t>
                      </a:r>
                    </a:p>
                  </a:txBody>
                  <a:tcPr marL="9525" marR="9525" marT="9525" marB="0" anchor="ctr"/>
                </a:tc>
                <a:tc>
                  <a:txBody>
                    <a:bodyPr/>
                    <a:lstStyle/>
                    <a:p>
                      <a:pPr algn="ctr" fontAlgn="ctr"/>
                      <a:r>
                        <a:rPr lang="ru-RU" sz="800" b="1" i="0" u="none" strike="noStrike" dirty="0">
                          <a:solidFill>
                            <a:srgbClr val="000000"/>
                          </a:solidFill>
                          <a:effectLst/>
                          <a:latin typeface="+mn-lt"/>
                        </a:rPr>
                        <a:t>1837 человек</a:t>
                      </a:r>
                    </a:p>
                  </a:txBody>
                  <a:tcPr marL="9525" marR="9525" marT="9525" marB="0" anchor="ctr"/>
                </a:tc>
                <a:tc>
                  <a:txBody>
                    <a:bodyPr/>
                    <a:lstStyle/>
                    <a:p>
                      <a:pPr algn="ctr" fontAlgn="ctr"/>
                      <a:r>
                        <a:rPr lang="ru-RU" sz="800" b="0" i="0" u="none" strike="noStrike" dirty="0">
                          <a:solidFill>
                            <a:srgbClr val="000000"/>
                          </a:solidFill>
                          <a:effectLst/>
                          <a:latin typeface="+mn-lt"/>
                        </a:rPr>
                        <a:t>3 020,19</a:t>
                      </a:r>
                    </a:p>
                  </a:txBody>
                  <a:tcPr marL="9525" marR="9525" marT="9525" marB="0" anchor="ctr"/>
                </a:tc>
                <a:tc>
                  <a:txBody>
                    <a:bodyPr/>
                    <a:lstStyle/>
                    <a:p>
                      <a:pPr algn="ctr" fontAlgn="ctr"/>
                      <a:r>
                        <a:rPr lang="ru-RU" sz="800" b="0" i="0" u="none" strike="noStrike">
                          <a:solidFill>
                            <a:srgbClr val="000000"/>
                          </a:solidFill>
                          <a:effectLst/>
                          <a:latin typeface="+mn-lt"/>
                        </a:rPr>
                        <a:t>3 509,30</a:t>
                      </a:r>
                    </a:p>
                  </a:txBody>
                  <a:tcPr marL="9525" marR="9525" marT="9525" marB="0" anchor="ctr"/>
                </a:tc>
                <a:tc>
                  <a:txBody>
                    <a:bodyPr/>
                    <a:lstStyle/>
                    <a:p>
                      <a:pPr algn="ctr" fontAlgn="ctr"/>
                      <a:r>
                        <a:rPr lang="ru-RU" sz="800" b="0" i="0" u="none" strike="noStrike">
                          <a:solidFill>
                            <a:srgbClr val="000000"/>
                          </a:solidFill>
                          <a:effectLst/>
                          <a:latin typeface="+mn-lt"/>
                        </a:rPr>
                        <a:t>3 773,94</a:t>
                      </a:r>
                    </a:p>
                  </a:txBody>
                  <a:tcPr marL="9525" marR="9525" marT="9525" marB="0" anchor="ctr"/>
                </a:tc>
                <a:tc>
                  <a:txBody>
                    <a:bodyPr/>
                    <a:lstStyle/>
                    <a:p>
                      <a:pPr algn="ctr" fontAlgn="ctr"/>
                      <a:r>
                        <a:rPr lang="ru-RU" sz="800" b="0" i="0" u="none" strike="noStrike">
                          <a:solidFill>
                            <a:srgbClr val="000000"/>
                          </a:solidFill>
                          <a:effectLst/>
                          <a:latin typeface="+mn-lt"/>
                        </a:rPr>
                        <a:t>3 735,00</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Обеспечение мер социальной поддержки ветеранов труда и тружеников тыла</a:t>
                      </a:r>
                    </a:p>
                  </a:txBody>
                  <a:tcPr marL="9525" marR="9525" marT="9525" marB="0" anchor="ctr"/>
                </a:tc>
                <a:tc>
                  <a:txBody>
                    <a:bodyPr/>
                    <a:lstStyle/>
                    <a:p>
                      <a:pPr algn="ctr" fontAlgn="ctr"/>
                      <a:r>
                        <a:rPr lang="ru-RU" sz="800" b="1" i="0" u="none" strike="noStrike">
                          <a:solidFill>
                            <a:srgbClr val="000000"/>
                          </a:solidFill>
                          <a:effectLst/>
                          <a:latin typeface="+mn-lt"/>
                        </a:rPr>
                        <a:t>12399 человек</a:t>
                      </a:r>
                    </a:p>
                  </a:txBody>
                  <a:tcPr marL="9525" marR="9525" marT="9525" marB="0" anchor="ctr"/>
                </a:tc>
                <a:tc>
                  <a:txBody>
                    <a:bodyPr/>
                    <a:lstStyle/>
                    <a:p>
                      <a:pPr algn="ctr" fontAlgn="ctr"/>
                      <a:r>
                        <a:rPr lang="ru-RU" sz="800" b="0" i="0" u="none" strike="noStrike" dirty="0">
                          <a:solidFill>
                            <a:srgbClr val="000000"/>
                          </a:solidFill>
                          <a:effectLst/>
                          <a:latin typeface="+mn-lt"/>
                        </a:rPr>
                        <a:t>225 177,07</a:t>
                      </a:r>
                    </a:p>
                  </a:txBody>
                  <a:tcPr marL="9525" marR="9525" marT="9525" marB="0" anchor="ctr"/>
                </a:tc>
                <a:tc>
                  <a:txBody>
                    <a:bodyPr/>
                    <a:lstStyle/>
                    <a:p>
                      <a:pPr algn="ctr" fontAlgn="ctr"/>
                      <a:r>
                        <a:rPr lang="ru-RU" sz="800" b="0" i="0" u="none" strike="noStrike">
                          <a:solidFill>
                            <a:srgbClr val="000000"/>
                          </a:solidFill>
                          <a:effectLst/>
                          <a:latin typeface="+mn-lt"/>
                        </a:rPr>
                        <a:t>215 894,03</a:t>
                      </a:r>
                    </a:p>
                  </a:txBody>
                  <a:tcPr marL="9525" marR="9525" marT="9525" marB="0" anchor="ctr"/>
                </a:tc>
                <a:tc>
                  <a:txBody>
                    <a:bodyPr/>
                    <a:lstStyle/>
                    <a:p>
                      <a:pPr algn="ctr" fontAlgn="ctr"/>
                      <a:r>
                        <a:rPr lang="ru-RU" sz="800" b="0" i="0" u="none" strike="noStrike">
                          <a:solidFill>
                            <a:srgbClr val="000000"/>
                          </a:solidFill>
                          <a:effectLst/>
                          <a:latin typeface="+mn-lt"/>
                        </a:rPr>
                        <a:t>210 544,02</a:t>
                      </a:r>
                    </a:p>
                  </a:txBody>
                  <a:tcPr marL="9525" marR="9525" marT="9525" marB="0" anchor="ctr"/>
                </a:tc>
                <a:tc>
                  <a:txBody>
                    <a:bodyPr/>
                    <a:lstStyle/>
                    <a:p>
                      <a:pPr algn="ctr" fontAlgn="ctr"/>
                      <a:r>
                        <a:rPr lang="ru-RU" sz="800" b="0" i="0" u="none" strike="noStrike">
                          <a:solidFill>
                            <a:srgbClr val="000000"/>
                          </a:solidFill>
                          <a:effectLst/>
                          <a:latin typeface="+mn-lt"/>
                        </a:rPr>
                        <a:t>205 342,08</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Обеспечение мер социальной поддержки реабилитированных лиц и лиц, признанных пострадавшими от политических репрессий</a:t>
                      </a:r>
                    </a:p>
                  </a:txBody>
                  <a:tcPr marL="9525" marR="9525" marT="9525" marB="0" anchor="ctr"/>
                </a:tc>
                <a:tc>
                  <a:txBody>
                    <a:bodyPr/>
                    <a:lstStyle/>
                    <a:p>
                      <a:pPr algn="ctr" fontAlgn="ctr"/>
                      <a:r>
                        <a:rPr lang="ru-RU" sz="800" b="1" i="0" u="none" strike="noStrike">
                          <a:solidFill>
                            <a:srgbClr val="000000"/>
                          </a:solidFill>
                          <a:effectLst/>
                          <a:latin typeface="+mn-lt"/>
                        </a:rPr>
                        <a:t>268 человек</a:t>
                      </a:r>
                    </a:p>
                  </a:txBody>
                  <a:tcPr marL="9525" marR="9525" marT="9525" marB="0" anchor="ctr"/>
                </a:tc>
                <a:tc>
                  <a:txBody>
                    <a:bodyPr/>
                    <a:lstStyle/>
                    <a:p>
                      <a:pPr algn="ctr" fontAlgn="ctr"/>
                      <a:r>
                        <a:rPr lang="ru-RU" sz="800" b="0" i="0" u="none" strike="noStrike" dirty="0">
                          <a:solidFill>
                            <a:srgbClr val="000000"/>
                          </a:solidFill>
                          <a:effectLst/>
                          <a:latin typeface="+mn-lt"/>
                        </a:rPr>
                        <a:t>4 802,50</a:t>
                      </a:r>
                    </a:p>
                  </a:txBody>
                  <a:tcPr marL="9525" marR="9525" marT="9525" marB="0" anchor="ctr"/>
                </a:tc>
                <a:tc>
                  <a:txBody>
                    <a:bodyPr/>
                    <a:lstStyle/>
                    <a:p>
                      <a:pPr algn="ctr" fontAlgn="ctr"/>
                      <a:r>
                        <a:rPr lang="ru-RU" sz="800" b="0" i="0" u="none" strike="noStrike">
                          <a:solidFill>
                            <a:srgbClr val="000000"/>
                          </a:solidFill>
                          <a:effectLst/>
                          <a:latin typeface="+mn-lt"/>
                        </a:rPr>
                        <a:t>4 715,98</a:t>
                      </a:r>
                    </a:p>
                  </a:txBody>
                  <a:tcPr marL="9525" marR="9525" marT="9525" marB="0" anchor="ctr"/>
                </a:tc>
                <a:tc>
                  <a:txBody>
                    <a:bodyPr/>
                    <a:lstStyle/>
                    <a:p>
                      <a:pPr algn="ctr" fontAlgn="ctr"/>
                      <a:r>
                        <a:rPr lang="ru-RU" sz="800" b="0" i="0" u="none" strike="noStrike">
                          <a:solidFill>
                            <a:srgbClr val="000000"/>
                          </a:solidFill>
                          <a:effectLst/>
                          <a:latin typeface="+mn-lt"/>
                        </a:rPr>
                        <a:t>4 623,43</a:t>
                      </a:r>
                    </a:p>
                  </a:txBody>
                  <a:tcPr marL="9525" marR="9525" marT="9525" marB="0" anchor="ctr"/>
                </a:tc>
                <a:tc>
                  <a:txBody>
                    <a:bodyPr/>
                    <a:lstStyle/>
                    <a:p>
                      <a:pPr algn="ctr" fontAlgn="ctr"/>
                      <a:r>
                        <a:rPr lang="ru-RU" sz="800" b="0" i="0" u="none" strike="noStrike">
                          <a:solidFill>
                            <a:srgbClr val="000000"/>
                          </a:solidFill>
                          <a:effectLst/>
                          <a:latin typeface="+mn-lt"/>
                        </a:rPr>
                        <a:t>4 530,87</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Ежемесячная денежная выплата семьям погибших ветеранов боевых действий</a:t>
                      </a:r>
                    </a:p>
                  </a:txBody>
                  <a:tcPr marL="9525" marR="9525" marT="9525" marB="0" anchor="ctr"/>
                </a:tc>
                <a:tc>
                  <a:txBody>
                    <a:bodyPr/>
                    <a:lstStyle/>
                    <a:p>
                      <a:pPr algn="ctr" fontAlgn="ctr"/>
                      <a:r>
                        <a:rPr lang="ru-RU" sz="800" b="1" i="0" u="none" strike="noStrike">
                          <a:solidFill>
                            <a:srgbClr val="000000"/>
                          </a:solidFill>
                          <a:effectLst/>
                          <a:latin typeface="+mn-lt"/>
                        </a:rPr>
                        <a:t>17 человек</a:t>
                      </a:r>
                    </a:p>
                  </a:txBody>
                  <a:tcPr marL="9525" marR="9525" marT="9525" marB="0" anchor="ctr"/>
                </a:tc>
                <a:tc>
                  <a:txBody>
                    <a:bodyPr/>
                    <a:lstStyle/>
                    <a:p>
                      <a:pPr algn="ctr" fontAlgn="ctr"/>
                      <a:r>
                        <a:rPr lang="ru-RU" sz="800" b="0" i="0" u="none" strike="noStrike" dirty="0">
                          <a:solidFill>
                            <a:srgbClr val="000000"/>
                          </a:solidFill>
                          <a:effectLst/>
                          <a:latin typeface="+mn-lt"/>
                        </a:rPr>
                        <a:t>164,24</a:t>
                      </a:r>
                    </a:p>
                  </a:txBody>
                  <a:tcPr marL="9525" marR="9525" marT="9525" marB="0" anchor="ctr"/>
                </a:tc>
                <a:tc>
                  <a:txBody>
                    <a:bodyPr/>
                    <a:lstStyle/>
                    <a:p>
                      <a:pPr algn="ctr" fontAlgn="ctr"/>
                      <a:r>
                        <a:rPr lang="ru-RU" sz="800" b="0" i="0" u="none" strike="noStrike">
                          <a:solidFill>
                            <a:srgbClr val="000000"/>
                          </a:solidFill>
                          <a:effectLst/>
                          <a:latin typeface="+mn-lt"/>
                        </a:rPr>
                        <a:t>162,90</a:t>
                      </a:r>
                    </a:p>
                  </a:txBody>
                  <a:tcPr marL="9525" marR="9525" marT="9525" marB="0" anchor="ctr"/>
                </a:tc>
                <a:tc>
                  <a:txBody>
                    <a:bodyPr/>
                    <a:lstStyle/>
                    <a:p>
                      <a:pPr algn="ctr" fontAlgn="ctr"/>
                      <a:r>
                        <a:rPr lang="ru-RU" sz="800" b="0" i="0" u="none" strike="noStrike">
                          <a:solidFill>
                            <a:srgbClr val="000000"/>
                          </a:solidFill>
                          <a:effectLst/>
                          <a:latin typeface="+mn-lt"/>
                        </a:rPr>
                        <a:t>162,90</a:t>
                      </a:r>
                    </a:p>
                  </a:txBody>
                  <a:tcPr marL="9525" marR="9525" marT="9525" marB="0" anchor="ctr"/>
                </a:tc>
                <a:tc>
                  <a:txBody>
                    <a:bodyPr/>
                    <a:lstStyle/>
                    <a:p>
                      <a:pPr algn="ctr" fontAlgn="ctr"/>
                      <a:r>
                        <a:rPr lang="ru-RU" sz="800" b="0" i="0" u="none" strike="noStrike">
                          <a:solidFill>
                            <a:srgbClr val="000000"/>
                          </a:solidFill>
                          <a:effectLst/>
                          <a:latin typeface="+mn-lt"/>
                        </a:rPr>
                        <a:t>162,90</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Предоставление гражданам субсидий на оплату жилого помещения и коммунальных услуг</a:t>
                      </a:r>
                    </a:p>
                  </a:txBody>
                  <a:tcPr marL="9525" marR="9525" marT="9525" marB="0" anchor="ctr"/>
                </a:tc>
                <a:tc>
                  <a:txBody>
                    <a:bodyPr/>
                    <a:lstStyle/>
                    <a:p>
                      <a:pPr algn="ctr" fontAlgn="ctr"/>
                      <a:r>
                        <a:rPr lang="ru-RU" sz="800" b="1" i="0" u="none" strike="noStrike" dirty="0">
                          <a:solidFill>
                            <a:srgbClr val="000000"/>
                          </a:solidFill>
                          <a:effectLst/>
                          <a:latin typeface="+mn-lt"/>
                        </a:rPr>
                        <a:t>1467 человек</a:t>
                      </a:r>
                    </a:p>
                  </a:txBody>
                  <a:tcPr marL="9525" marR="9525" marT="9525" marB="0" anchor="ctr"/>
                </a:tc>
                <a:tc>
                  <a:txBody>
                    <a:bodyPr/>
                    <a:lstStyle/>
                    <a:p>
                      <a:pPr algn="ctr" fontAlgn="ctr"/>
                      <a:r>
                        <a:rPr lang="ru-RU" sz="800" b="0" i="0" u="none" strike="noStrike" dirty="0">
                          <a:solidFill>
                            <a:srgbClr val="000000"/>
                          </a:solidFill>
                          <a:effectLst/>
                          <a:latin typeface="+mn-lt"/>
                        </a:rPr>
                        <a:t>26 800,00</a:t>
                      </a:r>
                    </a:p>
                  </a:txBody>
                  <a:tcPr marL="9525" marR="9525" marT="9525" marB="0" anchor="ctr"/>
                </a:tc>
                <a:tc>
                  <a:txBody>
                    <a:bodyPr/>
                    <a:lstStyle/>
                    <a:p>
                      <a:pPr algn="ctr" fontAlgn="ctr"/>
                      <a:r>
                        <a:rPr lang="ru-RU" sz="800" b="0" i="0" u="none" strike="noStrike">
                          <a:solidFill>
                            <a:srgbClr val="000000"/>
                          </a:solidFill>
                          <a:effectLst/>
                          <a:latin typeface="+mn-lt"/>
                        </a:rPr>
                        <a:t>31 166,30</a:t>
                      </a:r>
                    </a:p>
                  </a:txBody>
                  <a:tcPr marL="9525" marR="9525" marT="9525" marB="0" anchor="ctr"/>
                </a:tc>
                <a:tc>
                  <a:txBody>
                    <a:bodyPr/>
                    <a:lstStyle/>
                    <a:p>
                      <a:pPr algn="ctr" fontAlgn="ctr"/>
                      <a:r>
                        <a:rPr lang="ru-RU" sz="800" b="0" i="0" u="none" strike="noStrike">
                          <a:solidFill>
                            <a:srgbClr val="000000"/>
                          </a:solidFill>
                          <a:effectLst/>
                          <a:latin typeface="+mn-lt"/>
                        </a:rPr>
                        <a:t>33 020,90</a:t>
                      </a:r>
                    </a:p>
                  </a:txBody>
                  <a:tcPr marL="9525" marR="9525" marT="9525" marB="0" anchor="ctr"/>
                </a:tc>
                <a:tc>
                  <a:txBody>
                    <a:bodyPr/>
                    <a:lstStyle/>
                    <a:p>
                      <a:pPr algn="ctr" fontAlgn="ctr"/>
                      <a:r>
                        <a:rPr lang="ru-RU" sz="800" b="0" i="0" u="none" strike="noStrike">
                          <a:solidFill>
                            <a:srgbClr val="000000"/>
                          </a:solidFill>
                          <a:effectLst/>
                          <a:latin typeface="+mn-lt"/>
                        </a:rPr>
                        <a:t>33 147,00</a:t>
                      </a:r>
                    </a:p>
                  </a:txBody>
                  <a:tcPr marL="9525" marR="9525" marT="9525" marB="0" anchor="ctr"/>
                </a:tc>
              </a:tr>
              <a:tr h="355763">
                <a:tc>
                  <a:txBody>
                    <a:bodyPr/>
                    <a:lstStyle/>
                    <a:p>
                      <a:pPr algn="just" fontAlgn="ctr"/>
                      <a:r>
                        <a:rPr lang="ru-RU" sz="800" b="0" i="0" u="none" strike="noStrike" dirty="0">
                          <a:solidFill>
                            <a:srgbClr val="000000"/>
                          </a:solidFill>
                          <a:effectLst/>
                          <a:latin typeface="+mn-lt"/>
                        </a:rPr>
                        <a:t>Выплата ежегодной денежной компенсации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одежды и обуви и школьных письменных принадлежностей</a:t>
                      </a:r>
                    </a:p>
                  </a:txBody>
                  <a:tcPr marL="9525" marR="9525" marT="9525" marB="0" anchor="ctr"/>
                </a:tc>
                <a:tc>
                  <a:txBody>
                    <a:bodyPr/>
                    <a:lstStyle/>
                    <a:p>
                      <a:pPr algn="ctr" fontAlgn="ctr"/>
                      <a:r>
                        <a:rPr lang="ru-RU" sz="800" b="1" i="0" u="none" strike="noStrike" dirty="0">
                          <a:solidFill>
                            <a:srgbClr val="000000"/>
                          </a:solidFill>
                          <a:effectLst/>
                          <a:latin typeface="+mn-lt"/>
                        </a:rPr>
                        <a:t>608 семей</a:t>
                      </a:r>
                    </a:p>
                  </a:txBody>
                  <a:tcPr marL="9525" marR="9525" marT="9525" marB="0" anchor="ctr"/>
                </a:tc>
                <a:tc>
                  <a:txBody>
                    <a:bodyPr/>
                    <a:lstStyle/>
                    <a:p>
                      <a:pPr algn="ctr" fontAlgn="ctr"/>
                      <a:r>
                        <a:rPr lang="ru-RU" sz="800" b="0" i="0" u="none" strike="noStrike">
                          <a:solidFill>
                            <a:srgbClr val="000000"/>
                          </a:solidFill>
                          <a:effectLst/>
                          <a:latin typeface="+mn-lt"/>
                        </a:rPr>
                        <a:t>1 242,28</a:t>
                      </a:r>
                    </a:p>
                  </a:txBody>
                  <a:tcPr marL="9525" marR="9525" marT="9525" marB="0" anchor="ctr"/>
                </a:tc>
                <a:tc>
                  <a:txBody>
                    <a:bodyPr/>
                    <a:lstStyle/>
                    <a:p>
                      <a:pPr algn="ctr" fontAlgn="ctr"/>
                      <a:r>
                        <a:rPr lang="ru-RU" sz="800" b="0" i="0" u="none" strike="noStrike">
                          <a:solidFill>
                            <a:srgbClr val="000000"/>
                          </a:solidFill>
                          <a:effectLst/>
                          <a:latin typeface="+mn-lt"/>
                        </a:rPr>
                        <a:t>1 422,66</a:t>
                      </a:r>
                    </a:p>
                  </a:txBody>
                  <a:tcPr marL="9525" marR="9525" marT="9525" marB="0" anchor="ctr"/>
                </a:tc>
                <a:tc>
                  <a:txBody>
                    <a:bodyPr/>
                    <a:lstStyle/>
                    <a:p>
                      <a:pPr algn="ctr" fontAlgn="ctr"/>
                      <a:r>
                        <a:rPr lang="ru-RU" sz="800" b="0" i="0" u="none" strike="noStrike">
                          <a:solidFill>
                            <a:srgbClr val="000000"/>
                          </a:solidFill>
                          <a:effectLst/>
                          <a:latin typeface="+mn-lt"/>
                        </a:rPr>
                        <a:t>1 422,66</a:t>
                      </a:r>
                    </a:p>
                  </a:txBody>
                  <a:tcPr marL="9525" marR="9525" marT="9525" marB="0" anchor="ctr"/>
                </a:tc>
                <a:tc>
                  <a:txBody>
                    <a:bodyPr/>
                    <a:lstStyle/>
                    <a:p>
                      <a:pPr algn="ctr" fontAlgn="ctr"/>
                      <a:r>
                        <a:rPr lang="ru-RU" sz="800" b="0" i="0" u="none" strike="noStrike" dirty="0">
                          <a:solidFill>
                            <a:srgbClr val="000000"/>
                          </a:solidFill>
                          <a:effectLst/>
                          <a:latin typeface="+mn-lt"/>
                        </a:rPr>
                        <a:t>1 422,66</a:t>
                      </a:r>
                    </a:p>
                  </a:txBody>
                  <a:tcPr marL="9525" marR="9525" marT="9525" marB="0" anchor="ctr"/>
                </a:tc>
              </a:tr>
            </a:tbl>
          </a:graphicData>
        </a:graphic>
      </p:graphicFrame>
      <p:sp>
        <p:nvSpPr>
          <p:cNvPr id="96" name="object 96"/>
          <p:cNvSpPr/>
          <p:nvPr/>
        </p:nvSpPr>
        <p:spPr>
          <a:xfrm>
            <a:off x="6456210" y="10414648"/>
            <a:ext cx="808355" cy="278765"/>
          </a:xfrm>
          <a:custGeom>
            <a:avLst/>
            <a:gdLst/>
            <a:ahLst/>
            <a:cxnLst/>
            <a:rect l="l" t="t" r="r" b="b"/>
            <a:pathLst>
              <a:path w="808354" h="278765">
                <a:moveTo>
                  <a:pt x="808200" y="278561"/>
                </a:moveTo>
                <a:lnTo>
                  <a:pt x="0" y="278561"/>
                </a:lnTo>
                <a:lnTo>
                  <a:pt x="14288" y="244066"/>
                </a:lnTo>
                <a:lnTo>
                  <a:pt x="37477" y="202660"/>
                </a:lnTo>
                <a:lnTo>
                  <a:pt x="65819" y="163387"/>
                </a:lnTo>
                <a:lnTo>
                  <a:pt x="99313" y="126250"/>
                </a:lnTo>
                <a:lnTo>
                  <a:pt x="136450" y="92756"/>
                </a:lnTo>
                <a:lnTo>
                  <a:pt x="175722" y="64415"/>
                </a:lnTo>
                <a:lnTo>
                  <a:pt x="217129" y="41226"/>
                </a:lnTo>
                <a:lnTo>
                  <a:pt x="260671" y="23190"/>
                </a:lnTo>
                <a:lnTo>
                  <a:pt x="306346" y="10306"/>
                </a:lnTo>
                <a:lnTo>
                  <a:pt x="354156" y="2576"/>
                </a:lnTo>
                <a:lnTo>
                  <a:pt x="404100" y="0"/>
                </a:lnTo>
                <a:lnTo>
                  <a:pt x="454044" y="2576"/>
                </a:lnTo>
                <a:lnTo>
                  <a:pt x="501853" y="10306"/>
                </a:lnTo>
                <a:lnTo>
                  <a:pt x="547529" y="23190"/>
                </a:lnTo>
                <a:lnTo>
                  <a:pt x="591071" y="41226"/>
                </a:lnTo>
                <a:lnTo>
                  <a:pt x="632478" y="64415"/>
                </a:lnTo>
                <a:lnTo>
                  <a:pt x="671750" y="92756"/>
                </a:lnTo>
                <a:lnTo>
                  <a:pt x="708887" y="126250"/>
                </a:lnTo>
                <a:lnTo>
                  <a:pt x="742381" y="163387"/>
                </a:lnTo>
                <a:lnTo>
                  <a:pt x="770722" y="202660"/>
                </a:lnTo>
                <a:lnTo>
                  <a:pt x="793911" y="244066"/>
                </a:lnTo>
                <a:lnTo>
                  <a:pt x="808200" y="278561"/>
                </a:lnTo>
              </a:path>
            </a:pathLst>
          </a:custGeom>
          <a:ln w="152285">
            <a:solidFill>
              <a:srgbClr val="A54686"/>
            </a:solidFill>
          </a:ln>
        </p:spPr>
        <p:txBody>
          <a:bodyPr wrap="square" lIns="0" tIns="0" rIns="0" bIns="0" rtlCol="0"/>
          <a:lstStyle/>
          <a:p>
            <a:endParaRPr/>
          </a:p>
        </p:txBody>
      </p:sp>
      <p:sp>
        <p:nvSpPr>
          <p:cNvPr id="97" name="object 97"/>
          <p:cNvSpPr/>
          <p:nvPr/>
        </p:nvSpPr>
        <p:spPr>
          <a:xfrm>
            <a:off x="6340243" y="10308653"/>
            <a:ext cx="1041400" cy="384810"/>
          </a:xfrm>
          <a:custGeom>
            <a:avLst/>
            <a:gdLst/>
            <a:ahLst/>
            <a:cxnLst/>
            <a:rect l="l" t="t" r="r" b="b"/>
            <a:pathLst>
              <a:path w="1041400" h="384809">
                <a:moveTo>
                  <a:pt x="0" y="384555"/>
                </a:moveTo>
                <a:lnTo>
                  <a:pt x="26441" y="313643"/>
                </a:lnTo>
                <a:lnTo>
                  <a:pt x="48054" y="272579"/>
                </a:lnTo>
                <a:lnTo>
                  <a:pt x="73598" y="233143"/>
                </a:lnTo>
                <a:lnTo>
                  <a:pt x="103072" y="195335"/>
                </a:lnTo>
                <a:lnTo>
                  <a:pt x="136477" y="159156"/>
                </a:lnTo>
                <a:lnTo>
                  <a:pt x="172656" y="125755"/>
                </a:lnTo>
                <a:lnTo>
                  <a:pt x="210464" y="96284"/>
                </a:lnTo>
                <a:lnTo>
                  <a:pt x="249900" y="70742"/>
                </a:lnTo>
                <a:lnTo>
                  <a:pt x="290964" y="49130"/>
                </a:lnTo>
                <a:lnTo>
                  <a:pt x="333656" y="31446"/>
                </a:lnTo>
                <a:lnTo>
                  <a:pt x="377976" y="17691"/>
                </a:lnTo>
                <a:lnTo>
                  <a:pt x="423924" y="7865"/>
                </a:lnTo>
                <a:lnTo>
                  <a:pt x="471499" y="1968"/>
                </a:lnTo>
                <a:lnTo>
                  <a:pt x="520702" y="0"/>
                </a:lnTo>
                <a:lnTo>
                  <a:pt x="569902" y="1965"/>
                </a:lnTo>
                <a:lnTo>
                  <a:pt x="617474" y="7860"/>
                </a:lnTo>
                <a:lnTo>
                  <a:pt x="663420" y="17685"/>
                </a:lnTo>
                <a:lnTo>
                  <a:pt x="707739" y="31441"/>
                </a:lnTo>
                <a:lnTo>
                  <a:pt x="750431" y="49125"/>
                </a:lnTo>
                <a:lnTo>
                  <a:pt x="791496" y="70739"/>
                </a:lnTo>
                <a:lnTo>
                  <a:pt x="830934" y="96283"/>
                </a:lnTo>
                <a:lnTo>
                  <a:pt x="868745" y="125755"/>
                </a:lnTo>
                <a:lnTo>
                  <a:pt x="904928" y="159156"/>
                </a:lnTo>
                <a:lnTo>
                  <a:pt x="938329" y="195335"/>
                </a:lnTo>
                <a:lnTo>
                  <a:pt x="967800" y="233143"/>
                </a:lnTo>
                <a:lnTo>
                  <a:pt x="993341" y="272579"/>
                </a:lnTo>
                <a:lnTo>
                  <a:pt x="1014953" y="313643"/>
                </a:lnTo>
                <a:lnTo>
                  <a:pt x="1032636" y="356335"/>
                </a:lnTo>
                <a:lnTo>
                  <a:pt x="1041393" y="384555"/>
                </a:lnTo>
              </a:path>
            </a:pathLst>
          </a:custGeom>
          <a:ln w="12598">
            <a:solidFill>
              <a:srgbClr val="A54686"/>
            </a:solidFill>
          </a:ln>
        </p:spPr>
        <p:txBody>
          <a:bodyPr wrap="square" lIns="0" tIns="0" rIns="0" bIns="0" rtlCol="0"/>
          <a:lstStyle/>
          <a:p>
            <a:endParaRPr/>
          </a:p>
        </p:txBody>
      </p:sp>
    </p:spTree>
    <p:extLst>
      <p:ext uri="{BB962C8B-B14F-4D97-AF65-F5344CB8AC3E}">
        <p14:creationId xmlns:p14="http://schemas.microsoft.com/office/powerpoint/2010/main" val="3562336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3" cstate="print"/>
            <a:stretch>
              <a:fillRect/>
            </a:stretch>
          </a:blipFill>
        </p:spPr>
        <p:txBody>
          <a:bodyPr wrap="square" lIns="0" tIns="0" rIns="0" bIns="0" rtlCol="0"/>
          <a:lstStyle/>
          <a:p>
            <a:endParaRPr lang="ru-RU" dirty="0"/>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15</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717958" y="231399"/>
            <a:ext cx="4373459"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425191" y="232577"/>
            <a:ext cx="146939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9" name="object 59"/>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5" cstate="print"/>
            <a:stretch>
              <a:fillRect/>
            </a:stretch>
          </a:blipFill>
        </p:spPr>
        <p:txBody>
          <a:bodyPr wrap="square" lIns="0" tIns="0" rIns="0" bIns="0" rtlCol="0"/>
          <a:lstStyle/>
          <a:p>
            <a:endParaRPr/>
          </a:p>
        </p:txBody>
      </p:sp>
      <p:sp>
        <p:nvSpPr>
          <p:cNvPr id="67" name="object 67"/>
          <p:cNvSpPr/>
          <p:nvPr/>
        </p:nvSpPr>
        <p:spPr>
          <a:xfrm>
            <a:off x="4915153" y="307340"/>
            <a:ext cx="125818" cy="83756"/>
          </a:xfrm>
          <a:prstGeom prst="rect">
            <a:avLst/>
          </a:prstGeom>
          <a:blipFill>
            <a:blip r:embed="rId6"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7"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8"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9"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10"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11" cstate="print"/>
            <a:stretch>
              <a:fillRect/>
            </a:stretch>
          </a:blipFill>
        </p:spPr>
        <p:txBody>
          <a:bodyPr wrap="square" lIns="0" tIns="0" rIns="0" bIns="0" rtlCol="0"/>
          <a:lstStyle/>
          <a:p>
            <a:endParaRPr/>
          </a:p>
        </p:txBody>
      </p:sp>
      <p:sp>
        <p:nvSpPr>
          <p:cNvPr id="93" name="object 93"/>
          <p:cNvSpPr txBox="1"/>
          <p:nvPr/>
        </p:nvSpPr>
        <p:spPr>
          <a:xfrm>
            <a:off x="229708" y="3516343"/>
            <a:ext cx="7034857" cy="794448"/>
          </a:xfrm>
          <a:prstGeom prst="rect">
            <a:avLst/>
          </a:prstGeom>
        </p:spPr>
        <p:txBody>
          <a:bodyPr vert="horz" wrap="square" lIns="0" tIns="12065" rIns="0" bIns="0" rtlCol="0">
            <a:spAutoFit/>
          </a:bodyPr>
          <a:lstStyle/>
          <a:p>
            <a:pPr marL="12700" algn="ctr">
              <a:lnSpc>
                <a:spcPts val="2039"/>
              </a:lnSpc>
              <a:spcBef>
                <a:spcPts val="95"/>
              </a:spcBef>
            </a:pPr>
            <a:r>
              <a:rPr lang="ru-RU" sz="1400" b="1" spc="190" dirty="0" smtClean="0">
                <a:solidFill>
                  <a:srgbClr val="993366"/>
                </a:solidFill>
                <a:cs typeface="Arial"/>
              </a:rPr>
              <a:t>ПОДДЕРЖКА ОТДЕЛЬНЫХ КАТЕГОРИЙ ГРАЖДАН </a:t>
            </a:r>
          </a:p>
          <a:p>
            <a:pPr marL="12700" algn="ctr">
              <a:lnSpc>
                <a:spcPts val="2039"/>
              </a:lnSpc>
              <a:spcBef>
                <a:spcPts val="95"/>
              </a:spcBef>
            </a:pPr>
            <a:r>
              <a:rPr lang="ru-RU" sz="1400" b="1" spc="190" dirty="0" smtClean="0">
                <a:solidFill>
                  <a:srgbClr val="993366"/>
                </a:solidFill>
                <a:cs typeface="Arial"/>
              </a:rPr>
              <a:t>В 2018-2021 ГОДАХ</a:t>
            </a:r>
          </a:p>
          <a:p>
            <a:pPr marL="12700" algn="ctr">
              <a:lnSpc>
                <a:spcPts val="2039"/>
              </a:lnSpc>
            </a:pPr>
            <a:r>
              <a:rPr lang="ru-RU" sz="1400" b="1" spc="190" dirty="0" smtClean="0">
                <a:solidFill>
                  <a:srgbClr val="993366"/>
                </a:solidFill>
                <a:cs typeface="Arial"/>
              </a:rPr>
              <a:t>ПОДДЕРЖКА МАТЕРИНСТВА И ДЕТСТВА</a:t>
            </a:r>
            <a:endParaRPr lang="ru-RU" sz="1400" b="1" dirty="0" smtClean="0">
              <a:solidFill>
                <a:srgbClr val="993366"/>
              </a:solidFill>
              <a:cs typeface="Arial"/>
            </a:endParaRPr>
          </a:p>
        </p:txBody>
      </p:sp>
      <p:sp>
        <p:nvSpPr>
          <p:cNvPr id="94" name="object 94"/>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95" name="object 95"/>
          <p:cNvSpPr/>
          <p:nvPr/>
        </p:nvSpPr>
        <p:spPr>
          <a:xfrm>
            <a:off x="6456210" y="10414648"/>
            <a:ext cx="808355" cy="278765"/>
          </a:xfrm>
          <a:custGeom>
            <a:avLst/>
            <a:gdLst/>
            <a:ahLst/>
            <a:cxnLst/>
            <a:rect l="l" t="t" r="r" b="b"/>
            <a:pathLst>
              <a:path w="808354" h="278765">
                <a:moveTo>
                  <a:pt x="404100" y="0"/>
                </a:moveTo>
                <a:lnTo>
                  <a:pt x="354156" y="2576"/>
                </a:lnTo>
                <a:lnTo>
                  <a:pt x="306346" y="10306"/>
                </a:lnTo>
                <a:lnTo>
                  <a:pt x="260671" y="23190"/>
                </a:lnTo>
                <a:lnTo>
                  <a:pt x="217129" y="41226"/>
                </a:lnTo>
                <a:lnTo>
                  <a:pt x="175722" y="64415"/>
                </a:lnTo>
                <a:lnTo>
                  <a:pt x="136450" y="92756"/>
                </a:lnTo>
                <a:lnTo>
                  <a:pt x="99313" y="126250"/>
                </a:lnTo>
                <a:lnTo>
                  <a:pt x="65819" y="163387"/>
                </a:lnTo>
                <a:lnTo>
                  <a:pt x="37477" y="202660"/>
                </a:lnTo>
                <a:lnTo>
                  <a:pt x="14288" y="244066"/>
                </a:lnTo>
                <a:lnTo>
                  <a:pt x="0" y="278561"/>
                </a:lnTo>
                <a:lnTo>
                  <a:pt x="808200" y="278561"/>
                </a:lnTo>
                <a:lnTo>
                  <a:pt x="770722" y="202660"/>
                </a:lnTo>
                <a:lnTo>
                  <a:pt x="742381" y="163387"/>
                </a:lnTo>
                <a:lnTo>
                  <a:pt x="708887" y="126250"/>
                </a:lnTo>
                <a:lnTo>
                  <a:pt x="671750" y="92756"/>
                </a:lnTo>
                <a:lnTo>
                  <a:pt x="632478" y="64415"/>
                </a:lnTo>
                <a:lnTo>
                  <a:pt x="591071" y="41226"/>
                </a:lnTo>
                <a:lnTo>
                  <a:pt x="547529" y="23190"/>
                </a:lnTo>
                <a:lnTo>
                  <a:pt x="501853" y="10306"/>
                </a:lnTo>
                <a:lnTo>
                  <a:pt x="454044" y="2576"/>
                </a:lnTo>
                <a:lnTo>
                  <a:pt x="404100" y="0"/>
                </a:lnTo>
                <a:close/>
              </a:path>
            </a:pathLst>
          </a:custGeom>
          <a:solidFill>
            <a:srgbClr val="E9D9E6"/>
          </a:solidFill>
        </p:spPr>
        <p:txBody>
          <a:bodyPr wrap="square" lIns="0" tIns="0" rIns="0" bIns="0" rtlCol="0"/>
          <a:lstStyle/>
          <a:p>
            <a:endParaRPr/>
          </a:p>
        </p:txBody>
      </p:sp>
      <p:sp>
        <p:nvSpPr>
          <p:cNvPr id="98" name="object 98"/>
          <p:cNvSpPr txBox="1"/>
          <p:nvPr/>
        </p:nvSpPr>
        <p:spPr>
          <a:xfrm>
            <a:off x="6784533" y="10480044"/>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dirty="0" smtClean="0">
                <a:latin typeface="Arial"/>
                <a:cs typeface="Arial"/>
              </a:rPr>
              <a:t>17</a:t>
            </a:r>
            <a:endParaRPr sz="1000" dirty="0">
              <a:latin typeface="Arial"/>
              <a:cs typeface="Arial"/>
            </a:endParaRPr>
          </a:p>
        </p:txBody>
      </p:sp>
      <p:pic>
        <p:nvPicPr>
          <p:cNvPr id="122" name="Picture 13" descr="Безимени-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39223" y="1154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Таблица 8"/>
          <p:cNvGraphicFramePr>
            <a:graphicFrameLocks noGrp="1"/>
          </p:cNvGraphicFramePr>
          <p:nvPr>
            <p:extLst>
              <p:ext uri="{D42A27DB-BD31-4B8C-83A1-F6EECF244321}">
                <p14:modId xmlns:p14="http://schemas.microsoft.com/office/powerpoint/2010/main" val="3993463343"/>
              </p:ext>
            </p:extLst>
          </p:nvPr>
        </p:nvGraphicFramePr>
        <p:xfrm>
          <a:off x="218451" y="826287"/>
          <a:ext cx="7203427" cy="2468474"/>
        </p:xfrm>
        <a:graphic>
          <a:graphicData uri="http://schemas.openxmlformats.org/drawingml/2006/table">
            <a:tbl>
              <a:tblPr firstRow="1" bandRow="1">
                <a:tableStyleId>{5C22544A-7EE6-4342-B048-85BDC9FD1C3A}</a:tableStyleId>
              </a:tblPr>
              <a:tblGrid>
                <a:gridCol w="1447046"/>
                <a:gridCol w="954097"/>
                <a:gridCol w="1200571"/>
                <a:gridCol w="1200571"/>
                <a:gridCol w="1200571"/>
                <a:gridCol w="1200571"/>
              </a:tblGrid>
              <a:tr h="285344">
                <a:tc rowSpan="3">
                  <a:txBody>
                    <a:bodyPr/>
                    <a:lstStyle/>
                    <a:p>
                      <a:pPr algn="ctr"/>
                      <a:r>
                        <a:rPr lang="ru-RU" sz="1100" dirty="0" smtClean="0"/>
                        <a:t>Наименование расходов</a:t>
                      </a:r>
                      <a:endParaRPr lang="ru-RU" sz="1100" dirty="0"/>
                    </a:p>
                  </a:txBody>
                  <a:tcPr anchor="ctr"/>
                </a:tc>
                <a:tc gridSpan="2">
                  <a:txBody>
                    <a:bodyPr/>
                    <a:lstStyle/>
                    <a:p>
                      <a:pPr algn="ctr"/>
                      <a:r>
                        <a:rPr lang="ru-RU" sz="1100" dirty="0" smtClean="0"/>
                        <a:t>2018 год</a:t>
                      </a:r>
                      <a:endParaRPr lang="ru-RU" sz="1100" dirty="0"/>
                    </a:p>
                  </a:txBody>
                  <a:tcPr anchor="ctr"/>
                </a:tc>
                <a:tc hMerge="1">
                  <a:txBody>
                    <a:bodyPr/>
                    <a:lstStyle/>
                    <a:p>
                      <a:endParaRPr lang="ru-RU" sz="1100" dirty="0"/>
                    </a:p>
                  </a:txBody>
                  <a:tcPr/>
                </a:tc>
                <a:tc>
                  <a:txBody>
                    <a:bodyPr/>
                    <a:lstStyle/>
                    <a:p>
                      <a:pPr algn="ctr"/>
                      <a:r>
                        <a:rPr lang="ru-RU" sz="1100" dirty="0" smtClean="0"/>
                        <a:t>2019 год</a:t>
                      </a:r>
                      <a:endParaRPr lang="ru-RU" sz="1100" dirty="0"/>
                    </a:p>
                  </a:txBody>
                  <a:tcPr/>
                </a:tc>
                <a:tc>
                  <a:txBody>
                    <a:bodyPr/>
                    <a:lstStyle/>
                    <a:p>
                      <a:pPr algn="ctr"/>
                      <a:r>
                        <a:rPr lang="ru-RU" sz="1100" dirty="0" smtClean="0"/>
                        <a:t>2020 год</a:t>
                      </a:r>
                      <a:endParaRPr lang="ru-RU" sz="1100" dirty="0"/>
                    </a:p>
                  </a:txBody>
                  <a:tcPr/>
                </a:tc>
                <a:tc>
                  <a:txBody>
                    <a:bodyPr/>
                    <a:lstStyle/>
                    <a:p>
                      <a:pPr algn="ctr"/>
                      <a:r>
                        <a:rPr lang="ru-RU" sz="1100" dirty="0" smtClean="0"/>
                        <a:t>2021 год</a:t>
                      </a:r>
                      <a:endParaRPr lang="ru-RU" sz="1100" dirty="0"/>
                    </a:p>
                  </a:txBody>
                  <a:tcPr/>
                </a:tc>
              </a:tr>
              <a:tr h="206409">
                <a:tc vMerge="1">
                  <a:txBody>
                    <a:bodyPr/>
                    <a:lstStyle/>
                    <a:p>
                      <a:endParaRPr lang="ru-RU" dirty="0"/>
                    </a:p>
                  </a:txBody>
                  <a:tcPr/>
                </a:tc>
                <a:tc gridSpan="2">
                  <a:txBody>
                    <a:bodyPr/>
                    <a:lstStyle/>
                    <a:p>
                      <a:pPr algn="ctr"/>
                      <a:r>
                        <a:rPr lang="ru-RU" sz="1000" b="1" dirty="0" smtClean="0"/>
                        <a:t>Исполнено</a:t>
                      </a:r>
                      <a:endParaRPr lang="ru-RU" sz="1000" b="1" dirty="0"/>
                    </a:p>
                  </a:txBody>
                  <a:tcPr anchor="ctr"/>
                </a:tc>
                <a:tc hMerge="1">
                  <a:txBody>
                    <a:bodyPr/>
                    <a:lstStyle/>
                    <a:p>
                      <a:endParaRPr lang="ru-RU" sz="1100" dirty="0"/>
                    </a:p>
                  </a:txBody>
                  <a:tcPr/>
                </a:tc>
                <a:tc gridSpan="3">
                  <a:txBody>
                    <a:bodyPr/>
                    <a:lstStyle/>
                    <a:p>
                      <a:pPr algn="ctr"/>
                      <a:r>
                        <a:rPr lang="ru-RU" sz="1000" b="1" dirty="0" smtClean="0"/>
                        <a:t>Предусмотрено в первоначальном бюджете</a:t>
                      </a:r>
                      <a:endParaRPr lang="ru-RU" sz="1000" b="1" dirty="0"/>
                    </a:p>
                  </a:txBody>
                  <a:tcPr/>
                </a:tc>
                <a:tc hMerge="1">
                  <a:txBody>
                    <a:bodyPr/>
                    <a:lstStyle/>
                    <a:p>
                      <a:endParaRPr lang="ru-RU" dirty="0"/>
                    </a:p>
                  </a:txBody>
                  <a:tcPr/>
                </a:tc>
                <a:tc hMerge="1">
                  <a:txBody>
                    <a:bodyPr/>
                    <a:lstStyle/>
                    <a:p>
                      <a:endParaRPr lang="ru-RU" dirty="0"/>
                    </a:p>
                  </a:txBody>
                  <a:tcPr/>
                </a:tc>
              </a:tr>
              <a:tr h="419769">
                <a:tc vMerge="1">
                  <a:txBody>
                    <a:bodyPr/>
                    <a:lstStyle/>
                    <a:p>
                      <a:endParaRPr lang="ru-RU" dirty="0"/>
                    </a:p>
                  </a:txBody>
                  <a:tcPr/>
                </a:tc>
                <a:tc>
                  <a:txBody>
                    <a:bodyPr/>
                    <a:lstStyle/>
                    <a:p>
                      <a:pPr algn="ctr"/>
                      <a:r>
                        <a:rPr lang="ru-RU" sz="1000" dirty="0" smtClean="0"/>
                        <a:t>Количество получателей</a:t>
                      </a:r>
                      <a:endParaRPr lang="ru-RU" sz="1000" dirty="0"/>
                    </a:p>
                  </a:txBody>
                  <a:tcPr anchor="ctr"/>
                </a:tc>
                <a:tc>
                  <a:txBody>
                    <a:bodyPr/>
                    <a:lstStyle/>
                    <a:p>
                      <a:pPr algn="ctr"/>
                      <a:r>
                        <a:rPr lang="ru-RU" sz="1000" dirty="0" smtClean="0"/>
                        <a:t>Объем расходов (тыс. рублей)</a:t>
                      </a:r>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000" dirty="0" smtClean="0"/>
                        <a:t>Объем расходов (тыс. рублей)</a:t>
                      </a:r>
                    </a:p>
                    <a:p>
                      <a:endParaRPr lang="ru-RU" sz="1000" dirty="0"/>
                    </a:p>
                  </a:txBody>
                  <a:tcPr/>
                </a:tc>
              </a:tr>
              <a:tr h="355763">
                <a:tc>
                  <a:txBody>
                    <a:bodyPr/>
                    <a:lstStyle/>
                    <a:p>
                      <a:pPr algn="l" fontAlgn="b"/>
                      <a:r>
                        <a:rPr lang="ru-RU" sz="900" b="0" i="0" u="none" strike="noStrike">
                          <a:solidFill>
                            <a:srgbClr val="000000"/>
                          </a:solidFill>
                          <a:effectLst/>
                          <a:latin typeface="+mn-lt"/>
                        </a:rPr>
                        <a:t>Организация отдыха и оздоровление детей и подростков в каникулярное время</a:t>
                      </a:r>
                    </a:p>
                  </a:txBody>
                  <a:tcPr marL="9525" marR="9525" marT="9525" marB="0" anchor="b"/>
                </a:tc>
                <a:tc>
                  <a:txBody>
                    <a:bodyPr/>
                    <a:lstStyle/>
                    <a:p>
                      <a:pPr algn="ctr" fontAlgn="b"/>
                      <a:r>
                        <a:rPr lang="ru-RU" sz="900" b="1" i="0" u="none" strike="noStrike" dirty="0" smtClean="0">
                          <a:solidFill>
                            <a:srgbClr val="000000"/>
                          </a:solidFill>
                          <a:effectLst/>
                          <a:latin typeface="Calibri" panose="020F0502020204030204" pitchFamily="34" charset="0"/>
                        </a:rPr>
                        <a:t>3188 детей</a:t>
                      </a:r>
                      <a:endParaRPr lang="ru-RU"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8769,87</a:t>
                      </a: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9852,25</a:t>
                      </a: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9852,25</a:t>
                      </a: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9852,25</a:t>
                      </a:r>
                    </a:p>
                  </a:txBody>
                  <a:tcPr marL="9525" marR="9525" marT="9525" marB="0" anchor="ctr"/>
                </a:tc>
              </a:tr>
              <a:tr h="355763">
                <a:tc>
                  <a:txBody>
                    <a:bodyPr/>
                    <a:lstStyle/>
                    <a:p>
                      <a:pPr algn="l" fontAlgn="b"/>
                      <a:r>
                        <a:rPr lang="ru-RU" sz="900" b="0" i="0" u="none" strike="noStrike" dirty="0">
                          <a:solidFill>
                            <a:srgbClr val="000000"/>
                          </a:solidFill>
                          <a:effectLst/>
                          <a:latin typeface="+mn-lt"/>
                        </a:rPr>
                        <a:t>Организация бесплатного горячего питания школьников с целью социальной поддержки отдельных категорий учащихся</a:t>
                      </a:r>
                    </a:p>
                  </a:txBody>
                  <a:tcPr marL="9525" marR="9525" marT="9525" marB="0" anchor="b"/>
                </a:tc>
                <a:tc>
                  <a:txBody>
                    <a:bodyPr/>
                    <a:lstStyle/>
                    <a:p>
                      <a:pPr algn="ctr" fontAlgn="b"/>
                      <a:r>
                        <a:rPr lang="ru-RU" sz="900" b="1" i="0" u="none" strike="noStrike" dirty="0" smtClean="0">
                          <a:solidFill>
                            <a:srgbClr val="000000"/>
                          </a:solidFill>
                          <a:effectLst/>
                          <a:latin typeface="Calibri" panose="020F0502020204030204" pitchFamily="34" charset="0"/>
                        </a:rPr>
                        <a:t>298 учащихся</a:t>
                      </a:r>
                      <a:endParaRPr lang="ru-RU"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6283,46</a:t>
                      </a: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7021,44</a:t>
                      </a:r>
                    </a:p>
                  </a:txBody>
                  <a:tcPr marL="9525" marR="9525" marT="9525" marB="0" anchor="ctr"/>
                </a:tc>
                <a:tc>
                  <a:txBody>
                    <a:bodyPr/>
                    <a:lstStyle/>
                    <a:p>
                      <a:pPr algn="ctr" fontAlgn="b"/>
                      <a:r>
                        <a:rPr lang="ru-RU" sz="900" b="0" i="0" u="none" strike="noStrike">
                          <a:solidFill>
                            <a:srgbClr val="000000"/>
                          </a:solidFill>
                          <a:effectLst/>
                          <a:latin typeface="Calibri" panose="020F0502020204030204" pitchFamily="34" charset="0"/>
                        </a:rPr>
                        <a:t>7021,44</a:t>
                      </a:r>
                    </a:p>
                  </a:txBody>
                  <a:tcPr marL="9525" marR="9525" marT="9525" marB="0" anchor="ctr"/>
                </a:tc>
                <a:tc>
                  <a:txBody>
                    <a:bodyPr/>
                    <a:lstStyle/>
                    <a:p>
                      <a:pPr algn="ctr" fontAlgn="b"/>
                      <a:r>
                        <a:rPr lang="ru-RU" sz="900" b="0" i="0" u="none" strike="noStrike" dirty="0">
                          <a:solidFill>
                            <a:srgbClr val="000000"/>
                          </a:solidFill>
                          <a:effectLst/>
                          <a:latin typeface="Calibri" panose="020F0502020204030204" pitchFamily="34" charset="0"/>
                        </a:rPr>
                        <a:t>7021,44</a:t>
                      </a:r>
                    </a:p>
                  </a:txBody>
                  <a:tcPr marL="9525" marR="9525" marT="9525" marB="0" anchor="ctr"/>
                </a:tc>
              </a:tr>
            </a:tbl>
          </a:graphicData>
        </a:graphic>
      </p:graphicFrame>
      <p:graphicFrame>
        <p:nvGraphicFramePr>
          <p:cNvPr id="135" name="Таблица 134"/>
          <p:cNvGraphicFramePr>
            <a:graphicFrameLocks noGrp="1"/>
          </p:cNvGraphicFramePr>
          <p:nvPr>
            <p:extLst>
              <p:ext uri="{D42A27DB-BD31-4B8C-83A1-F6EECF244321}">
                <p14:modId xmlns:p14="http://schemas.microsoft.com/office/powerpoint/2010/main" val="3878155687"/>
              </p:ext>
            </p:extLst>
          </p:nvPr>
        </p:nvGraphicFramePr>
        <p:xfrm>
          <a:off x="172518" y="4430473"/>
          <a:ext cx="7259257" cy="5726441"/>
        </p:xfrm>
        <a:graphic>
          <a:graphicData uri="http://schemas.openxmlformats.org/drawingml/2006/table">
            <a:tbl>
              <a:tblPr firstRow="1" bandRow="1">
                <a:tableStyleId>{21E4AEA4-8DFA-4A89-87EB-49C32662AFE0}</a:tableStyleId>
              </a:tblPr>
              <a:tblGrid>
                <a:gridCol w="2990581"/>
                <a:gridCol w="893870"/>
                <a:gridCol w="812610"/>
                <a:gridCol w="893870"/>
                <a:gridCol w="893870"/>
                <a:gridCol w="774456"/>
              </a:tblGrid>
              <a:tr h="373059">
                <a:tc rowSpan="3">
                  <a:txBody>
                    <a:bodyPr/>
                    <a:lstStyle/>
                    <a:p>
                      <a:pPr algn="ctr"/>
                      <a:r>
                        <a:rPr lang="ru-RU" sz="1100" dirty="0" smtClean="0"/>
                        <a:t>Наименование расходов</a:t>
                      </a:r>
                      <a:endParaRPr lang="ru-RU" sz="1100" dirty="0"/>
                    </a:p>
                  </a:txBody>
                  <a:tcPr anchor="ctr">
                    <a:solidFill>
                      <a:srgbClr val="993366"/>
                    </a:solidFill>
                  </a:tcPr>
                </a:tc>
                <a:tc gridSpan="2">
                  <a:txBody>
                    <a:bodyPr/>
                    <a:lstStyle/>
                    <a:p>
                      <a:pPr algn="ctr"/>
                      <a:r>
                        <a:rPr lang="ru-RU" sz="900" dirty="0" smtClean="0"/>
                        <a:t>2018 год</a:t>
                      </a:r>
                      <a:endParaRPr lang="ru-RU" sz="900" dirty="0"/>
                    </a:p>
                  </a:txBody>
                  <a:tcPr>
                    <a:solidFill>
                      <a:srgbClr val="993366"/>
                    </a:solidFill>
                  </a:tcPr>
                </a:tc>
                <a:tc hMerge="1">
                  <a:txBody>
                    <a:bodyPr/>
                    <a:lstStyle/>
                    <a:p>
                      <a:endParaRPr lang="ru-RU" sz="1100" dirty="0"/>
                    </a:p>
                  </a:txBody>
                  <a:tcPr/>
                </a:tc>
                <a:tc>
                  <a:txBody>
                    <a:bodyPr/>
                    <a:lstStyle/>
                    <a:p>
                      <a:pPr algn="ctr"/>
                      <a:r>
                        <a:rPr lang="ru-RU" sz="900" dirty="0" smtClean="0"/>
                        <a:t>2019 год</a:t>
                      </a:r>
                      <a:endParaRPr lang="ru-RU" sz="900" dirty="0"/>
                    </a:p>
                  </a:txBody>
                  <a:tcPr>
                    <a:solidFill>
                      <a:srgbClr val="993366"/>
                    </a:solidFill>
                  </a:tcPr>
                </a:tc>
                <a:tc>
                  <a:txBody>
                    <a:bodyPr/>
                    <a:lstStyle/>
                    <a:p>
                      <a:pPr algn="ctr"/>
                      <a:r>
                        <a:rPr lang="ru-RU" sz="900" dirty="0" smtClean="0"/>
                        <a:t>2020 год</a:t>
                      </a:r>
                      <a:endParaRPr lang="ru-RU" sz="900" dirty="0"/>
                    </a:p>
                  </a:txBody>
                  <a:tcPr>
                    <a:solidFill>
                      <a:srgbClr val="993366"/>
                    </a:solidFill>
                  </a:tcPr>
                </a:tc>
                <a:tc>
                  <a:txBody>
                    <a:bodyPr/>
                    <a:lstStyle/>
                    <a:p>
                      <a:pPr algn="ctr"/>
                      <a:r>
                        <a:rPr lang="ru-RU" sz="900" dirty="0" smtClean="0"/>
                        <a:t>2021 год</a:t>
                      </a:r>
                      <a:endParaRPr lang="ru-RU" sz="900" dirty="0"/>
                    </a:p>
                  </a:txBody>
                  <a:tcPr>
                    <a:solidFill>
                      <a:srgbClr val="993366"/>
                    </a:solidFill>
                  </a:tcPr>
                </a:tc>
              </a:tr>
              <a:tr h="415504">
                <a:tc vMerge="1">
                  <a:txBody>
                    <a:bodyPr/>
                    <a:lstStyle/>
                    <a:p>
                      <a:endParaRPr lang="ru-RU" dirty="0"/>
                    </a:p>
                  </a:txBody>
                  <a:tcPr/>
                </a:tc>
                <a:tc gridSpan="2">
                  <a:txBody>
                    <a:bodyPr/>
                    <a:lstStyle/>
                    <a:p>
                      <a:pPr algn="ctr"/>
                      <a:r>
                        <a:rPr lang="ru-RU" sz="900" dirty="0" smtClean="0"/>
                        <a:t>Исполнено</a:t>
                      </a:r>
                      <a:endParaRPr lang="ru-RU" sz="900" b="1" dirty="0"/>
                    </a:p>
                  </a:txBody>
                  <a:tcPr/>
                </a:tc>
                <a:tc hMerge="1">
                  <a:txBody>
                    <a:bodyPr/>
                    <a:lstStyle/>
                    <a:p>
                      <a:endParaRPr lang="ru-RU" sz="1100" dirty="0"/>
                    </a:p>
                  </a:txBody>
                  <a:tcPr/>
                </a:tc>
                <a:tc gridSpan="3">
                  <a:txBody>
                    <a:bodyPr/>
                    <a:lstStyle/>
                    <a:p>
                      <a:pPr algn="ctr"/>
                      <a:r>
                        <a:rPr lang="ru-RU" sz="900" dirty="0" smtClean="0"/>
                        <a:t>Предусмотрено в первоначальном бюджете</a:t>
                      </a:r>
                      <a:endParaRPr lang="ru-RU" sz="900" b="1" dirty="0"/>
                    </a:p>
                  </a:txBody>
                  <a:tcPr/>
                </a:tc>
                <a:tc hMerge="1">
                  <a:txBody>
                    <a:bodyPr/>
                    <a:lstStyle/>
                    <a:p>
                      <a:endParaRPr lang="ru-RU"/>
                    </a:p>
                  </a:txBody>
                  <a:tcPr/>
                </a:tc>
                <a:tc hMerge="1">
                  <a:txBody>
                    <a:bodyPr/>
                    <a:lstStyle/>
                    <a:p>
                      <a:endParaRPr lang="ru-RU"/>
                    </a:p>
                  </a:txBody>
                  <a:tcPr/>
                </a:tc>
              </a:tr>
              <a:tr h="894933">
                <a:tc vMerge="1">
                  <a:txBody>
                    <a:bodyPr/>
                    <a:lstStyle/>
                    <a:p>
                      <a:endParaRPr lang="ru-RU" dirty="0"/>
                    </a:p>
                  </a:txBody>
                  <a:tcPr/>
                </a:tc>
                <a:tc>
                  <a:txBody>
                    <a:bodyPr/>
                    <a:lstStyle/>
                    <a:p>
                      <a:pPr algn="ctr"/>
                      <a:r>
                        <a:rPr lang="ru-RU" sz="900" dirty="0" smtClean="0"/>
                        <a:t>Количество получателей</a:t>
                      </a:r>
                      <a:endParaRPr lang="ru-RU" sz="900" dirty="0"/>
                    </a:p>
                  </a:txBody>
                  <a:tcPr/>
                </a:tc>
                <a:tc>
                  <a:txBody>
                    <a:bodyPr/>
                    <a:lstStyle/>
                    <a:p>
                      <a:pPr algn="ctr"/>
                      <a:r>
                        <a:rPr lang="ru-RU" sz="900" dirty="0" smtClean="0"/>
                        <a:t>Объем расходов (тыс. рублей)</a:t>
                      </a:r>
                      <a:endParaRPr lang="ru-RU" sz="9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900" dirty="0" smtClean="0"/>
                        <a:t>Объем расходов (тыс. рублей)</a:t>
                      </a:r>
                    </a:p>
                    <a:p>
                      <a:endParaRPr lang="ru-RU" sz="9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900" dirty="0" smtClean="0"/>
                        <a:t>Объем расходов (тыс. рублей)</a:t>
                      </a:r>
                    </a:p>
                    <a:p>
                      <a:endParaRPr lang="ru-RU" sz="900"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900" dirty="0" smtClean="0"/>
                        <a:t>Объем расходов (тыс. рублей)</a:t>
                      </a:r>
                    </a:p>
                    <a:p>
                      <a:endParaRPr lang="ru-RU" sz="900" dirty="0"/>
                    </a:p>
                  </a:txBody>
                  <a:tcPr/>
                </a:tc>
              </a:tr>
              <a:tr h="355377">
                <a:tc>
                  <a:txBody>
                    <a:bodyPr/>
                    <a:lstStyle/>
                    <a:p>
                      <a:pPr algn="just" fontAlgn="ctr"/>
                      <a:r>
                        <a:rPr lang="ru-RU" sz="800" u="none" strike="noStrike">
                          <a:effectLst/>
                        </a:rPr>
                        <a:t>Выплата ежегодного социального пособия на проезд учащимся (студентам)</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68 человек</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86,16</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88,04</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88,04</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88,04</a:t>
                      </a:r>
                      <a:endParaRPr lang="ru-RU" sz="800" b="0" i="0" u="none" strike="noStrike">
                        <a:solidFill>
                          <a:srgbClr val="000000"/>
                        </a:solidFill>
                        <a:effectLst/>
                        <a:latin typeface="+mn-lt"/>
                      </a:endParaRPr>
                    </a:p>
                  </a:txBody>
                  <a:tcPr marL="9525" marR="9525" marT="9525" marB="0" anchor="ctr"/>
                </a:tc>
              </a:tr>
              <a:tr h="649226">
                <a:tc>
                  <a:txBody>
                    <a:bodyPr/>
                    <a:lstStyle/>
                    <a:p>
                      <a:pPr algn="just" fontAlgn="ctr"/>
                      <a:r>
                        <a:rPr lang="ru-RU" sz="800" u="none" strike="noStrike">
                          <a:effectLst/>
                        </a:rPr>
                        <a:t>Выплаты государственных пособий лицам, не подлежащим обязательному социальному страхованию на случай временной нетрудоспособности и в связи с материнством, и лицам, уволенным в связи с ликвидацией организаций (прекращением деятельности, полномочий физическими лицами)</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1023 человек</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45 667,83</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51 137,90</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53 288,50</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55 309,50</a:t>
                      </a:r>
                      <a:endParaRPr lang="ru-RU" sz="800" b="0" i="0" u="none" strike="noStrike" dirty="0">
                        <a:solidFill>
                          <a:srgbClr val="000000"/>
                        </a:solidFill>
                        <a:effectLst/>
                        <a:latin typeface="+mn-lt"/>
                      </a:endParaRPr>
                    </a:p>
                  </a:txBody>
                  <a:tcPr marL="9525" marR="9525" marT="9525" marB="0" anchor="ctr"/>
                </a:tc>
              </a:tr>
              <a:tr h="393531">
                <a:tc>
                  <a:txBody>
                    <a:bodyPr/>
                    <a:lstStyle/>
                    <a:p>
                      <a:pPr algn="just" fontAlgn="ctr"/>
                      <a:r>
                        <a:rPr lang="ru-RU" sz="800" u="none" strike="noStrike">
                          <a:effectLst/>
                        </a:rPr>
                        <a:t>Ежемесячная денежная выплата, назначаемая в случае рождения третьего ребенка или последующих детей до достижения ребенком возраста трех лет, за счет средств краевого бюджета</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489 семей</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36 350,00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35 238,01</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36 193,22</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37 349,68</a:t>
                      </a:r>
                      <a:endParaRPr lang="ru-RU" sz="800" b="0" i="0" u="none" strike="noStrike" dirty="0">
                        <a:solidFill>
                          <a:srgbClr val="000000"/>
                        </a:solidFill>
                        <a:effectLst/>
                        <a:latin typeface="+mn-lt"/>
                      </a:endParaRPr>
                    </a:p>
                  </a:txBody>
                  <a:tcPr marL="9525" marR="9525" marT="9525" marB="0" anchor="ctr"/>
                </a:tc>
              </a:tr>
              <a:tr h="196721">
                <a:tc>
                  <a:txBody>
                    <a:bodyPr/>
                    <a:lstStyle/>
                    <a:p>
                      <a:pPr algn="just" fontAlgn="ctr"/>
                      <a:r>
                        <a:rPr lang="ru-RU" sz="800" u="none" strike="noStrike">
                          <a:effectLst/>
                        </a:rPr>
                        <a:t>Выплата пособия на ребёнка</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4234 человек</a:t>
                      </a:r>
                      <a:endParaRPr lang="ru-RU" sz="800" b="1"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28 447,54</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30 819,26</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30 799,30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30 799,30</a:t>
                      </a:r>
                      <a:endParaRPr lang="ru-RU" sz="800" b="0" i="0" u="none" strike="noStrike" dirty="0">
                        <a:solidFill>
                          <a:srgbClr val="000000"/>
                        </a:solidFill>
                        <a:effectLst/>
                        <a:latin typeface="+mn-lt"/>
                      </a:endParaRPr>
                    </a:p>
                  </a:txBody>
                  <a:tcPr marL="9525" marR="9525" marT="9525" marB="0" anchor="ctr"/>
                </a:tc>
              </a:tr>
              <a:tr h="373059">
                <a:tc>
                  <a:txBody>
                    <a:bodyPr/>
                    <a:lstStyle/>
                    <a:p>
                      <a:pPr algn="just" fontAlgn="ctr"/>
                      <a:r>
                        <a:rPr lang="ru-RU" sz="800" u="none" strike="noStrike">
                          <a:effectLst/>
                        </a:rPr>
                        <a:t>Выплата ежемесячной денежной компенсации на каждого ребенка в возрасте до 18 лет многодетным семьям</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988 семей</a:t>
                      </a:r>
                      <a:endParaRPr lang="ru-RU" sz="800" b="1"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12 310,91</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12 942,45</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13 848,46</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14 815,97</a:t>
                      </a:r>
                      <a:endParaRPr lang="ru-RU" sz="800" b="0" i="0" u="none" strike="noStrike" dirty="0">
                        <a:solidFill>
                          <a:srgbClr val="000000"/>
                        </a:solidFill>
                        <a:effectLst/>
                        <a:latin typeface="+mn-lt"/>
                      </a:endParaRPr>
                    </a:p>
                  </a:txBody>
                  <a:tcPr marL="9525" marR="9525" marT="9525" marB="0" anchor="ctr"/>
                </a:tc>
              </a:tr>
              <a:tr h="393531">
                <a:tc>
                  <a:txBody>
                    <a:bodyPr/>
                    <a:lstStyle/>
                    <a:p>
                      <a:pPr algn="just" fontAlgn="ctr"/>
                      <a:r>
                        <a:rPr lang="ru-RU" sz="800" u="none" strike="noStrike">
                          <a:effectLst/>
                        </a:rPr>
                        <a:t>Выплата денежной компенсации семьям, в которых в период с 1 января 2011 года по 31 декабря 2015 года родился третий или последующий ребенок</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4 779,00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5 277,00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5 906,00</a:t>
                      </a:r>
                      <a:endParaRPr lang="ru-RU" sz="800" b="0" i="0" u="none" strike="noStrike" dirty="0">
                        <a:solidFill>
                          <a:srgbClr val="000000"/>
                        </a:solidFill>
                        <a:effectLst/>
                        <a:latin typeface="+mn-lt"/>
                      </a:endParaRPr>
                    </a:p>
                  </a:txBody>
                  <a:tcPr marL="9525" marR="9525" marT="9525" marB="0" anchor="ctr"/>
                </a:tc>
              </a:tr>
              <a:tr h="373059">
                <a:tc>
                  <a:txBody>
                    <a:bodyPr/>
                    <a:lstStyle/>
                    <a:p>
                      <a:pPr algn="just" fontAlgn="ctr"/>
                      <a:r>
                        <a:rPr lang="ru-RU" sz="800" u="none" strike="noStrike">
                          <a:effectLst/>
                        </a:rPr>
                        <a:t>Выплата денежных средств на содержание ребенка опекуну (попечителю)</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149 человек</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10 628,55</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10 512,59</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10 512,59</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10 512,59</a:t>
                      </a:r>
                      <a:endParaRPr lang="ru-RU" sz="800" b="0" i="0" u="none" strike="noStrike" dirty="0">
                        <a:solidFill>
                          <a:srgbClr val="000000"/>
                        </a:solidFill>
                        <a:effectLst/>
                        <a:latin typeface="+mn-lt"/>
                      </a:endParaRPr>
                    </a:p>
                  </a:txBody>
                  <a:tcPr marL="9525" marR="9525" marT="9525" marB="0" anchor="ctr"/>
                </a:tc>
              </a:tr>
              <a:tr h="521379">
                <a:tc>
                  <a:txBody>
                    <a:bodyPr/>
                    <a:lstStyle/>
                    <a:p>
                      <a:pPr algn="just" fontAlgn="ctr"/>
                      <a:r>
                        <a:rPr lang="ru-RU" sz="800" u="none" strike="noStrike" dirty="0">
                          <a:effectLst/>
                        </a:rPr>
                        <a:t>Обеспечение бесплатного проезда детей-сирот и детей, оставшихся без попечения родителей, находящихся под опекой (попечительством), обучающихся в муниципальных образовательных учреждениях</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138 человек</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936,96</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975,38</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975,38</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975,38</a:t>
                      </a:r>
                      <a:endParaRPr lang="ru-RU" sz="800" b="0" i="0" u="none" strike="noStrike" dirty="0">
                        <a:solidFill>
                          <a:srgbClr val="000000"/>
                        </a:solidFill>
                        <a:effectLst/>
                        <a:latin typeface="+mn-lt"/>
                      </a:endParaRPr>
                    </a:p>
                  </a:txBody>
                  <a:tcPr marL="9525" marR="9525" marT="9525" marB="0" anchor="ctr"/>
                </a:tc>
              </a:tr>
              <a:tr h="393531">
                <a:tc>
                  <a:txBody>
                    <a:bodyPr/>
                    <a:lstStyle/>
                    <a:p>
                      <a:pPr algn="just" fontAlgn="ctr"/>
                      <a:r>
                        <a:rPr lang="ru-RU" sz="800" u="none" strike="noStrike">
                          <a:effectLst/>
                        </a:rPr>
                        <a:t>Выплата на содержание детей-сирот и детей, оставшихся без попечения родителей, в приемных семьях, а также на вознаграждение, причитающееся приемным родителям</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20 семей</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8 332,99</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8 771,50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8 771,50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8 771,50</a:t>
                      </a:r>
                      <a:endParaRPr lang="ru-RU" sz="800" b="0" i="0" u="none" strike="noStrike" dirty="0">
                        <a:solidFill>
                          <a:srgbClr val="000000"/>
                        </a:solidFill>
                        <a:effectLst/>
                        <a:latin typeface="+mn-lt"/>
                      </a:endParaRPr>
                    </a:p>
                  </a:txBody>
                  <a:tcPr marL="9525" marR="9525" marT="9525" marB="0" anchor="ctr"/>
                </a:tc>
              </a:tr>
              <a:tr h="393531">
                <a:tc>
                  <a:txBody>
                    <a:bodyPr/>
                    <a:lstStyle/>
                    <a:p>
                      <a:pPr algn="just" fontAlgn="ctr"/>
                      <a:r>
                        <a:rPr lang="ru-RU" sz="800" u="none" strike="noStrike" dirty="0">
                          <a:effectLst/>
                        </a:rPr>
                        <a:t>Выплата единовременного пособия усыновителям</a:t>
                      </a:r>
                      <a:endParaRPr lang="ru-RU" sz="800" b="0"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dirty="0">
                          <a:effectLst/>
                        </a:rPr>
                        <a:t>3 </a:t>
                      </a:r>
                      <a:r>
                        <a:rPr lang="ru-RU" sz="800" u="none" strike="noStrike" dirty="0" smtClean="0">
                          <a:effectLst/>
                        </a:rPr>
                        <a:t>человека</a:t>
                      </a:r>
                      <a:endParaRPr lang="ru-RU" sz="800" b="1" i="0" u="none" strike="noStrike" dirty="0">
                        <a:solidFill>
                          <a:srgbClr val="000000"/>
                        </a:solidFill>
                        <a:effectLst/>
                        <a:latin typeface="+mn-lt"/>
                      </a:endParaRPr>
                    </a:p>
                  </a:txBody>
                  <a:tcPr marL="9525" marR="9525" marT="9525" marB="0" anchor="ctr"/>
                </a:tc>
                <a:tc>
                  <a:txBody>
                    <a:bodyPr/>
                    <a:lstStyle/>
                    <a:p>
                      <a:pPr algn="ctr" fontAlgn="ctr"/>
                      <a:r>
                        <a:rPr lang="ru-RU" sz="800" u="none" strike="noStrike">
                          <a:effectLst/>
                        </a:rPr>
                        <a:t>450,00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570,00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a:effectLst/>
                        </a:rPr>
                        <a:t>570,00</a:t>
                      </a:r>
                      <a:endParaRPr lang="ru-RU" sz="800" b="0" i="0" u="none" strike="noStrike">
                        <a:solidFill>
                          <a:srgbClr val="000000"/>
                        </a:solidFill>
                        <a:effectLst/>
                        <a:latin typeface="+mn-lt"/>
                      </a:endParaRPr>
                    </a:p>
                  </a:txBody>
                  <a:tcPr marL="9525" marR="9525" marT="9525" marB="0" anchor="ctr"/>
                </a:tc>
                <a:tc>
                  <a:txBody>
                    <a:bodyPr/>
                    <a:lstStyle/>
                    <a:p>
                      <a:pPr algn="ctr" fontAlgn="ctr"/>
                      <a:r>
                        <a:rPr lang="ru-RU" sz="800" u="none" strike="noStrike" dirty="0">
                          <a:effectLst/>
                        </a:rPr>
                        <a:t>570,00</a:t>
                      </a:r>
                      <a:endParaRPr lang="ru-RU" sz="800" b="0" i="0" u="none" strike="noStrike" dirty="0">
                        <a:solidFill>
                          <a:srgbClr val="000000"/>
                        </a:solidFill>
                        <a:effectLst/>
                        <a:latin typeface="+mn-lt"/>
                      </a:endParaRPr>
                    </a:p>
                  </a:txBody>
                  <a:tcPr marL="9525" marR="9525" marT="9525" marB="0" anchor="ctr"/>
                </a:tc>
              </a:tr>
            </a:tbl>
          </a:graphicData>
        </a:graphic>
      </p:graphicFrame>
      <p:sp>
        <p:nvSpPr>
          <p:cNvPr id="96" name="object 96"/>
          <p:cNvSpPr/>
          <p:nvPr/>
        </p:nvSpPr>
        <p:spPr>
          <a:xfrm>
            <a:off x="6456210" y="10414648"/>
            <a:ext cx="808355" cy="278765"/>
          </a:xfrm>
          <a:custGeom>
            <a:avLst/>
            <a:gdLst/>
            <a:ahLst/>
            <a:cxnLst/>
            <a:rect l="l" t="t" r="r" b="b"/>
            <a:pathLst>
              <a:path w="808354" h="278765">
                <a:moveTo>
                  <a:pt x="808200" y="278561"/>
                </a:moveTo>
                <a:lnTo>
                  <a:pt x="0" y="278561"/>
                </a:lnTo>
                <a:lnTo>
                  <a:pt x="14288" y="244066"/>
                </a:lnTo>
                <a:lnTo>
                  <a:pt x="37477" y="202660"/>
                </a:lnTo>
                <a:lnTo>
                  <a:pt x="65819" y="163387"/>
                </a:lnTo>
                <a:lnTo>
                  <a:pt x="99313" y="126250"/>
                </a:lnTo>
                <a:lnTo>
                  <a:pt x="136450" y="92756"/>
                </a:lnTo>
                <a:lnTo>
                  <a:pt x="175722" y="64415"/>
                </a:lnTo>
                <a:lnTo>
                  <a:pt x="217129" y="41226"/>
                </a:lnTo>
                <a:lnTo>
                  <a:pt x="260671" y="23190"/>
                </a:lnTo>
                <a:lnTo>
                  <a:pt x="306346" y="10306"/>
                </a:lnTo>
                <a:lnTo>
                  <a:pt x="354156" y="2576"/>
                </a:lnTo>
                <a:lnTo>
                  <a:pt x="404100" y="0"/>
                </a:lnTo>
                <a:lnTo>
                  <a:pt x="454044" y="2576"/>
                </a:lnTo>
                <a:lnTo>
                  <a:pt x="501853" y="10306"/>
                </a:lnTo>
                <a:lnTo>
                  <a:pt x="547529" y="23190"/>
                </a:lnTo>
                <a:lnTo>
                  <a:pt x="591071" y="41226"/>
                </a:lnTo>
                <a:lnTo>
                  <a:pt x="632478" y="64415"/>
                </a:lnTo>
                <a:lnTo>
                  <a:pt x="671750" y="92756"/>
                </a:lnTo>
                <a:lnTo>
                  <a:pt x="708887" y="126250"/>
                </a:lnTo>
                <a:lnTo>
                  <a:pt x="742381" y="163387"/>
                </a:lnTo>
                <a:lnTo>
                  <a:pt x="770722" y="202660"/>
                </a:lnTo>
                <a:lnTo>
                  <a:pt x="793911" y="244066"/>
                </a:lnTo>
                <a:lnTo>
                  <a:pt x="808200" y="278561"/>
                </a:lnTo>
              </a:path>
            </a:pathLst>
          </a:custGeom>
          <a:ln w="152285">
            <a:solidFill>
              <a:srgbClr val="A54686"/>
            </a:solidFill>
          </a:ln>
        </p:spPr>
        <p:txBody>
          <a:bodyPr wrap="square" lIns="0" tIns="0" rIns="0" bIns="0" rtlCol="0"/>
          <a:lstStyle/>
          <a:p>
            <a:endParaRPr/>
          </a:p>
        </p:txBody>
      </p:sp>
      <p:sp>
        <p:nvSpPr>
          <p:cNvPr id="97" name="object 97"/>
          <p:cNvSpPr/>
          <p:nvPr/>
        </p:nvSpPr>
        <p:spPr>
          <a:xfrm>
            <a:off x="6340243" y="10308653"/>
            <a:ext cx="1041400" cy="384810"/>
          </a:xfrm>
          <a:custGeom>
            <a:avLst/>
            <a:gdLst/>
            <a:ahLst/>
            <a:cxnLst/>
            <a:rect l="l" t="t" r="r" b="b"/>
            <a:pathLst>
              <a:path w="1041400" h="384809">
                <a:moveTo>
                  <a:pt x="0" y="384555"/>
                </a:moveTo>
                <a:lnTo>
                  <a:pt x="26441" y="313643"/>
                </a:lnTo>
                <a:lnTo>
                  <a:pt x="48054" y="272579"/>
                </a:lnTo>
                <a:lnTo>
                  <a:pt x="73598" y="233143"/>
                </a:lnTo>
                <a:lnTo>
                  <a:pt x="103072" y="195335"/>
                </a:lnTo>
                <a:lnTo>
                  <a:pt x="136477" y="159156"/>
                </a:lnTo>
                <a:lnTo>
                  <a:pt x="172656" y="125755"/>
                </a:lnTo>
                <a:lnTo>
                  <a:pt x="210464" y="96284"/>
                </a:lnTo>
                <a:lnTo>
                  <a:pt x="249900" y="70742"/>
                </a:lnTo>
                <a:lnTo>
                  <a:pt x="290964" y="49130"/>
                </a:lnTo>
                <a:lnTo>
                  <a:pt x="333656" y="31446"/>
                </a:lnTo>
                <a:lnTo>
                  <a:pt x="377976" y="17691"/>
                </a:lnTo>
                <a:lnTo>
                  <a:pt x="423924" y="7865"/>
                </a:lnTo>
                <a:lnTo>
                  <a:pt x="471499" y="1968"/>
                </a:lnTo>
                <a:lnTo>
                  <a:pt x="520702" y="0"/>
                </a:lnTo>
                <a:lnTo>
                  <a:pt x="569902" y="1965"/>
                </a:lnTo>
                <a:lnTo>
                  <a:pt x="617474" y="7860"/>
                </a:lnTo>
                <a:lnTo>
                  <a:pt x="663420" y="17685"/>
                </a:lnTo>
                <a:lnTo>
                  <a:pt x="707739" y="31441"/>
                </a:lnTo>
                <a:lnTo>
                  <a:pt x="750431" y="49125"/>
                </a:lnTo>
                <a:lnTo>
                  <a:pt x="791496" y="70739"/>
                </a:lnTo>
                <a:lnTo>
                  <a:pt x="830934" y="96283"/>
                </a:lnTo>
                <a:lnTo>
                  <a:pt x="868745" y="125755"/>
                </a:lnTo>
                <a:lnTo>
                  <a:pt x="904928" y="159156"/>
                </a:lnTo>
                <a:lnTo>
                  <a:pt x="938329" y="195335"/>
                </a:lnTo>
                <a:lnTo>
                  <a:pt x="967800" y="233143"/>
                </a:lnTo>
                <a:lnTo>
                  <a:pt x="993341" y="272579"/>
                </a:lnTo>
                <a:lnTo>
                  <a:pt x="1014953" y="313643"/>
                </a:lnTo>
                <a:lnTo>
                  <a:pt x="1032636" y="356335"/>
                </a:lnTo>
                <a:lnTo>
                  <a:pt x="1041393" y="384555"/>
                </a:lnTo>
              </a:path>
            </a:pathLst>
          </a:custGeom>
          <a:ln w="12598">
            <a:solidFill>
              <a:srgbClr val="A54686"/>
            </a:solidFill>
          </a:ln>
        </p:spPr>
        <p:txBody>
          <a:bodyPr wrap="square" lIns="0" tIns="0" rIns="0" bIns="0" rtlCol="0"/>
          <a:lstStyle/>
          <a:p>
            <a:endParaRPr/>
          </a:p>
        </p:txBody>
      </p:sp>
      <p:pic>
        <p:nvPicPr>
          <p:cNvPr id="68" name="Рисунок 6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94453" y="3360158"/>
            <a:ext cx="1487161" cy="1078334"/>
          </a:xfrm>
          <a:prstGeom prst="rect">
            <a:avLst/>
          </a:prstGeom>
          <a:ln>
            <a:noFill/>
          </a:ln>
          <a:effectLst>
            <a:softEdge rad="112500"/>
          </a:effectLst>
        </p:spPr>
      </p:pic>
    </p:spTree>
    <p:extLst>
      <p:ext uri="{BB962C8B-B14F-4D97-AF65-F5344CB8AC3E}">
        <p14:creationId xmlns:p14="http://schemas.microsoft.com/office/powerpoint/2010/main" val="598533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981"/>
            <a:ext cx="7554620" cy="6590572"/>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4" name="object 4"/>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6" name="object 6"/>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8" name="object 8"/>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0" name="object 10"/>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1" name="object 11"/>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2" name="object 12"/>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5368521" y="237408"/>
            <a:ext cx="1934171"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5" name="object 15"/>
          <p:cNvSpPr/>
          <p:nvPr/>
        </p:nvSpPr>
        <p:spPr>
          <a:xfrm>
            <a:off x="673036" y="263537"/>
            <a:ext cx="105943" cy="105943"/>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8" name="object 18"/>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19" name="object 19"/>
          <p:cNvSpPr txBox="1"/>
          <p:nvPr/>
        </p:nvSpPr>
        <p:spPr>
          <a:xfrm>
            <a:off x="621026"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20</a:t>
            </a:r>
            <a:endParaRPr sz="1000">
              <a:latin typeface="Arial"/>
              <a:cs typeface="Arial"/>
            </a:endParaRPr>
          </a:p>
        </p:txBody>
      </p:sp>
      <p:sp>
        <p:nvSpPr>
          <p:cNvPr id="21" name="object 21"/>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2" name="object 22"/>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4" name="object 24"/>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6" name="object 26"/>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8" name="object 28"/>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9" name="object 29"/>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4" name="object 34"/>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5" name="object 35"/>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6" name="object 36"/>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7" name="object 37"/>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8" name="object 38"/>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9" name="object 39"/>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0" name="object 40"/>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1" name="object 41"/>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3" name="object 43"/>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4" name="object 44"/>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5" name="object 45"/>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8" name="object 48"/>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9" name="object 49"/>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0" name="object 50"/>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1" name="object 51"/>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2" name="object 52"/>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4" name="object 54"/>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5" name="object 55"/>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6" name="object 56"/>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7" name="object 57"/>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8" name="object 58"/>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9" name="object 59"/>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0" name="object 60"/>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1" name="object 61"/>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2" name="object 62"/>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3" name="object 63"/>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5" name="object 65"/>
          <p:cNvSpPr/>
          <p:nvPr/>
        </p:nvSpPr>
        <p:spPr>
          <a:xfrm>
            <a:off x="4974297" y="32016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28"/>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6" name="object 66"/>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3" name="object 73"/>
          <p:cNvSpPr/>
          <p:nvPr/>
        </p:nvSpPr>
        <p:spPr>
          <a:xfrm>
            <a:off x="4866430" y="336226"/>
            <a:ext cx="91554" cy="50101"/>
          </a:xfrm>
          <a:prstGeom prst="rect">
            <a:avLst/>
          </a:prstGeom>
          <a:blipFill>
            <a:blip r:embed="rId5" cstate="print"/>
            <a:stretch>
              <a:fillRect/>
            </a:stretch>
          </a:blipFill>
        </p:spPr>
        <p:txBody>
          <a:bodyPr wrap="square" lIns="0" tIns="0" rIns="0" bIns="0" rtlCol="0"/>
          <a:lstStyle/>
          <a:p>
            <a:endParaRPr/>
          </a:p>
        </p:txBody>
      </p:sp>
      <p:sp>
        <p:nvSpPr>
          <p:cNvPr id="75" name="object 75"/>
          <p:cNvSpPr/>
          <p:nvPr/>
        </p:nvSpPr>
        <p:spPr>
          <a:xfrm>
            <a:off x="4932962" y="383425"/>
            <a:ext cx="27276" cy="36703"/>
          </a:xfrm>
          <a:prstGeom prst="rect">
            <a:avLst/>
          </a:prstGeom>
          <a:blipFill>
            <a:blip r:embed="rId6" cstate="print"/>
            <a:stretch>
              <a:fillRect/>
            </a:stretch>
          </a:blipFill>
        </p:spPr>
        <p:txBody>
          <a:bodyPr wrap="square" lIns="0" tIns="0" rIns="0" bIns="0" rtlCol="0"/>
          <a:lstStyle/>
          <a:p>
            <a:endParaRPr/>
          </a:p>
        </p:txBody>
      </p:sp>
      <p:sp>
        <p:nvSpPr>
          <p:cNvPr id="76" name="object 76"/>
          <p:cNvSpPr/>
          <p:nvPr/>
        </p:nvSpPr>
        <p:spPr>
          <a:xfrm>
            <a:off x="4953486" y="383425"/>
            <a:ext cx="69274" cy="42456"/>
          </a:xfrm>
          <a:prstGeom prst="rect">
            <a:avLst/>
          </a:prstGeom>
          <a:blipFill>
            <a:blip r:embed="rId7" cstate="print"/>
            <a:stretch>
              <a:fillRect/>
            </a:stretch>
          </a:blipFill>
        </p:spPr>
        <p:txBody>
          <a:bodyPr wrap="square" lIns="0" tIns="0" rIns="0" bIns="0" rtlCol="0"/>
          <a:lstStyle/>
          <a:p>
            <a:endParaRPr/>
          </a:p>
        </p:txBody>
      </p:sp>
      <p:sp>
        <p:nvSpPr>
          <p:cNvPr id="77" name="object 77"/>
          <p:cNvSpPr/>
          <p:nvPr/>
        </p:nvSpPr>
        <p:spPr>
          <a:xfrm>
            <a:off x="4877218" y="343966"/>
            <a:ext cx="63919" cy="84962"/>
          </a:xfrm>
          <a:prstGeom prst="rect">
            <a:avLst/>
          </a:prstGeom>
          <a:blipFill>
            <a:blip r:embed="rId8" cstate="print"/>
            <a:stretch>
              <a:fillRect/>
            </a:stretch>
          </a:blipFill>
        </p:spPr>
        <p:txBody>
          <a:bodyPr wrap="square" lIns="0" tIns="0" rIns="0" bIns="0" rtlCol="0"/>
          <a:lstStyle/>
          <a:p>
            <a:endParaRPr/>
          </a:p>
        </p:txBody>
      </p:sp>
      <p:sp>
        <p:nvSpPr>
          <p:cNvPr id="78" name="object 78"/>
          <p:cNvSpPr/>
          <p:nvPr/>
        </p:nvSpPr>
        <p:spPr>
          <a:xfrm>
            <a:off x="5066949" y="433235"/>
            <a:ext cx="107126" cy="32573"/>
          </a:xfrm>
          <a:prstGeom prst="rect">
            <a:avLst/>
          </a:prstGeom>
          <a:blipFill>
            <a:blip r:embed="rId9" cstate="print"/>
            <a:stretch>
              <a:fillRect/>
            </a:stretch>
          </a:blipFill>
        </p:spPr>
        <p:txBody>
          <a:bodyPr wrap="square" lIns="0" tIns="0" rIns="0" bIns="0" rtlCol="0"/>
          <a:lstStyle/>
          <a:p>
            <a:endParaRPr/>
          </a:p>
        </p:txBody>
      </p:sp>
      <p:sp>
        <p:nvSpPr>
          <p:cNvPr id="81" name="object 81"/>
          <p:cNvSpPr/>
          <p:nvPr/>
        </p:nvSpPr>
        <p:spPr>
          <a:xfrm>
            <a:off x="5077320" y="458711"/>
            <a:ext cx="86486" cy="38963"/>
          </a:xfrm>
          <a:prstGeom prst="rect">
            <a:avLst/>
          </a:prstGeom>
          <a:blipFill>
            <a:blip r:embed="rId10" cstate="print"/>
            <a:stretch>
              <a:fillRect/>
            </a:stretch>
          </a:blipFill>
        </p:spPr>
        <p:txBody>
          <a:bodyPr wrap="square" lIns="0" tIns="0" rIns="0" bIns="0" rtlCol="0"/>
          <a:lstStyle/>
          <a:p>
            <a:endParaRPr/>
          </a:p>
        </p:txBody>
      </p:sp>
      <p:sp>
        <p:nvSpPr>
          <p:cNvPr id="83" name="object 83"/>
          <p:cNvSpPr/>
          <p:nvPr/>
        </p:nvSpPr>
        <p:spPr>
          <a:xfrm>
            <a:off x="4856632" y="7266241"/>
            <a:ext cx="2091055" cy="2091055"/>
          </a:xfrm>
          <a:custGeom>
            <a:avLst/>
            <a:gdLst/>
            <a:ahLst/>
            <a:cxnLst/>
            <a:rect l="l" t="t" r="r" b="b"/>
            <a:pathLst>
              <a:path w="2091054" h="2091054">
                <a:moveTo>
                  <a:pt x="0" y="1045476"/>
                </a:moveTo>
                <a:lnTo>
                  <a:pt x="1059" y="994969"/>
                </a:lnTo>
                <a:lnTo>
                  <a:pt x="4238" y="945338"/>
                </a:lnTo>
                <a:lnTo>
                  <a:pt x="9535" y="896586"/>
                </a:lnTo>
                <a:lnTo>
                  <a:pt x="16952" y="848711"/>
                </a:lnTo>
                <a:lnTo>
                  <a:pt x="26488" y="801713"/>
                </a:lnTo>
                <a:lnTo>
                  <a:pt x="38143" y="755594"/>
                </a:lnTo>
                <a:lnTo>
                  <a:pt x="51917" y="710351"/>
                </a:lnTo>
                <a:lnTo>
                  <a:pt x="67811" y="665987"/>
                </a:lnTo>
                <a:lnTo>
                  <a:pt x="85823" y="622500"/>
                </a:lnTo>
                <a:lnTo>
                  <a:pt x="105954" y="579891"/>
                </a:lnTo>
                <a:lnTo>
                  <a:pt x="128205" y="538160"/>
                </a:lnTo>
                <a:lnTo>
                  <a:pt x="152575" y="497307"/>
                </a:lnTo>
                <a:lnTo>
                  <a:pt x="179063" y="457332"/>
                </a:lnTo>
                <a:lnTo>
                  <a:pt x="207671" y="418234"/>
                </a:lnTo>
                <a:lnTo>
                  <a:pt x="238398" y="380015"/>
                </a:lnTo>
                <a:lnTo>
                  <a:pt x="271244" y="342673"/>
                </a:lnTo>
                <a:lnTo>
                  <a:pt x="306209" y="306209"/>
                </a:lnTo>
                <a:lnTo>
                  <a:pt x="342673" y="271246"/>
                </a:lnTo>
                <a:lnTo>
                  <a:pt x="380015" y="238402"/>
                </a:lnTo>
                <a:lnTo>
                  <a:pt x="418234" y="207676"/>
                </a:lnTo>
                <a:lnTo>
                  <a:pt x="457332" y="179069"/>
                </a:lnTo>
                <a:lnTo>
                  <a:pt x="497307" y="152580"/>
                </a:lnTo>
                <a:lnTo>
                  <a:pt x="538160" y="128211"/>
                </a:lnTo>
                <a:lnTo>
                  <a:pt x="579891" y="105960"/>
                </a:lnTo>
                <a:lnTo>
                  <a:pt x="622500" y="85828"/>
                </a:lnTo>
                <a:lnTo>
                  <a:pt x="665987" y="67815"/>
                </a:lnTo>
                <a:lnTo>
                  <a:pt x="710351" y="51921"/>
                </a:lnTo>
                <a:lnTo>
                  <a:pt x="755594" y="38146"/>
                </a:lnTo>
                <a:lnTo>
                  <a:pt x="801713" y="26491"/>
                </a:lnTo>
                <a:lnTo>
                  <a:pt x="848711" y="16954"/>
                </a:lnTo>
                <a:lnTo>
                  <a:pt x="896586" y="9536"/>
                </a:lnTo>
                <a:lnTo>
                  <a:pt x="945338" y="4238"/>
                </a:lnTo>
                <a:lnTo>
                  <a:pt x="994969" y="1059"/>
                </a:lnTo>
                <a:lnTo>
                  <a:pt x="1045476" y="0"/>
                </a:lnTo>
                <a:lnTo>
                  <a:pt x="1095984" y="1059"/>
                </a:lnTo>
                <a:lnTo>
                  <a:pt x="1145614" y="4238"/>
                </a:lnTo>
                <a:lnTo>
                  <a:pt x="1194367" y="9535"/>
                </a:lnTo>
                <a:lnTo>
                  <a:pt x="1242242" y="16952"/>
                </a:lnTo>
                <a:lnTo>
                  <a:pt x="1289239" y="26488"/>
                </a:lnTo>
                <a:lnTo>
                  <a:pt x="1335359" y="38143"/>
                </a:lnTo>
                <a:lnTo>
                  <a:pt x="1380601" y="51917"/>
                </a:lnTo>
                <a:lnTo>
                  <a:pt x="1424965" y="67811"/>
                </a:lnTo>
                <a:lnTo>
                  <a:pt x="1468452" y="85823"/>
                </a:lnTo>
                <a:lnTo>
                  <a:pt x="1511061" y="105954"/>
                </a:lnTo>
                <a:lnTo>
                  <a:pt x="1552792" y="128205"/>
                </a:lnTo>
                <a:lnTo>
                  <a:pt x="1593645" y="152575"/>
                </a:lnTo>
                <a:lnTo>
                  <a:pt x="1633621" y="179063"/>
                </a:lnTo>
                <a:lnTo>
                  <a:pt x="1672718" y="207671"/>
                </a:lnTo>
                <a:lnTo>
                  <a:pt x="1710938" y="238398"/>
                </a:lnTo>
                <a:lnTo>
                  <a:pt x="1748280" y="271244"/>
                </a:lnTo>
                <a:lnTo>
                  <a:pt x="1784743" y="306209"/>
                </a:lnTo>
                <a:lnTo>
                  <a:pt x="1819708" y="342673"/>
                </a:lnTo>
                <a:lnTo>
                  <a:pt x="1852554" y="380015"/>
                </a:lnTo>
                <a:lnTo>
                  <a:pt x="1883281" y="418234"/>
                </a:lnTo>
                <a:lnTo>
                  <a:pt x="1911889" y="457332"/>
                </a:lnTo>
                <a:lnTo>
                  <a:pt x="1938378" y="497307"/>
                </a:lnTo>
                <a:lnTo>
                  <a:pt x="1962747" y="538160"/>
                </a:lnTo>
                <a:lnTo>
                  <a:pt x="1984998" y="579891"/>
                </a:lnTo>
                <a:lnTo>
                  <a:pt x="2005129" y="622500"/>
                </a:lnTo>
                <a:lnTo>
                  <a:pt x="2023142" y="665987"/>
                </a:lnTo>
                <a:lnTo>
                  <a:pt x="2039035" y="710351"/>
                </a:lnTo>
                <a:lnTo>
                  <a:pt x="2052809" y="755594"/>
                </a:lnTo>
                <a:lnTo>
                  <a:pt x="2064464" y="801713"/>
                </a:lnTo>
                <a:lnTo>
                  <a:pt x="2074000" y="848711"/>
                </a:lnTo>
                <a:lnTo>
                  <a:pt x="2081417" y="896586"/>
                </a:lnTo>
                <a:lnTo>
                  <a:pt x="2086715" y="945338"/>
                </a:lnTo>
                <a:lnTo>
                  <a:pt x="2089893" y="994969"/>
                </a:lnTo>
                <a:lnTo>
                  <a:pt x="2090953" y="1045476"/>
                </a:lnTo>
                <a:lnTo>
                  <a:pt x="2089893" y="1095984"/>
                </a:lnTo>
                <a:lnTo>
                  <a:pt x="2086715" y="1145614"/>
                </a:lnTo>
                <a:lnTo>
                  <a:pt x="2081417" y="1194367"/>
                </a:lnTo>
                <a:lnTo>
                  <a:pt x="2074000" y="1242242"/>
                </a:lnTo>
                <a:lnTo>
                  <a:pt x="2064464" y="1289239"/>
                </a:lnTo>
                <a:lnTo>
                  <a:pt x="2052809" y="1335359"/>
                </a:lnTo>
                <a:lnTo>
                  <a:pt x="2039035" y="1380601"/>
                </a:lnTo>
                <a:lnTo>
                  <a:pt x="2023142" y="1424965"/>
                </a:lnTo>
                <a:lnTo>
                  <a:pt x="2005129" y="1468452"/>
                </a:lnTo>
                <a:lnTo>
                  <a:pt x="1984998" y="1511061"/>
                </a:lnTo>
                <a:lnTo>
                  <a:pt x="1962747" y="1552792"/>
                </a:lnTo>
                <a:lnTo>
                  <a:pt x="1938378" y="1593645"/>
                </a:lnTo>
                <a:lnTo>
                  <a:pt x="1911889" y="1633621"/>
                </a:lnTo>
                <a:lnTo>
                  <a:pt x="1883281" y="1672718"/>
                </a:lnTo>
                <a:lnTo>
                  <a:pt x="1852554" y="1710938"/>
                </a:lnTo>
                <a:lnTo>
                  <a:pt x="1819708" y="1748280"/>
                </a:lnTo>
                <a:lnTo>
                  <a:pt x="1784743" y="1784743"/>
                </a:lnTo>
                <a:lnTo>
                  <a:pt x="1748280" y="1819708"/>
                </a:lnTo>
                <a:lnTo>
                  <a:pt x="1710938" y="1852554"/>
                </a:lnTo>
                <a:lnTo>
                  <a:pt x="1672718" y="1883281"/>
                </a:lnTo>
                <a:lnTo>
                  <a:pt x="1633621" y="1911889"/>
                </a:lnTo>
                <a:lnTo>
                  <a:pt x="1593645" y="1938378"/>
                </a:lnTo>
                <a:lnTo>
                  <a:pt x="1552792" y="1962747"/>
                </a:lnTo>
                <a:lnTo>
                  <a:pt x="1511061" y="1984998"/>
                </a:lnTo>
                <a:lnTo>
                  <a:pt x="1468452" y="2005129"/>
                </a:lnTo>
                <a:lnTo>
                  <a:pt x="1424965" y="2023142"/>
                </a:lnTo>
                <a:lnTo>
                  <a:pt x="1380601" y="2039035"/>
                </a:lnTo>
                <a:lnTo>
                  <a:pt x="1335359" y="2052809"/>
                </a:lnTo>
                <a:lnTo>
                  <a:pt x="1289239" y="2064464"/>
                </a:lnTo>
                <a:lnTo>
                  <a:pt x="1242242" y="2074000"/>
                </a:lnTo>
                <a:lnTo>
                  <a:pt x="1194367" y="2081417"/>
                </a:lnTo>
                <a:lnTo>
                  <a:pt x="1145614" y="2086715"/>
                </a:lnTo>
                <a:lnTo>
                  <a:pt x="1095984" y="2089893"/>
                </a:lnTo>
                <a:lnTo>
                  <a:pt x="1045476" y="2090953"/>
                </a:lnTo>
                <a:lnTo>
                  <a:pt x="994969" y="2089893"/>
                </a:lnTo>
                <a:lnTo>
                  <a:pt x="945338" y="2086714"/>
                </a:lnTo>
                <a:lnTo>
                  <a:pt x="896586" y="2081416"/>
                </a:lnTo>
                <a:lnTo>
                  <a:pt x="848711" y="2073999"/>
                </a:lnTo>
                <a:lnTo>
                  <a:pt x="801713" y="2064462"/>
                </a:lnTo>
                <a:lnTo>
                  <a:pt x="755594" y="2052806"/>
                </a:lnTo>
                <a:lnTo>
                  <a:pt x="710351" y="2039031"/>
                </a:lnTo>
                <a:lnTo>
                  <a:pt x="665987" y="2023137"/>
                </a:lnTo>
                <a:lnTo>
                  <a:pt x="622500" y="2005124"/>
                </a:lnTo>
                <a:lnTo>
                  <a:pt x="579891" y="1984993"/>
                </a:lnTo>
                <a:lnTo>
                  <a:pt x="538160" y="1962742"/>
                </a:lnTo>
                <a:lnTo>
                  <a:pt x="497307" y="1938372"/>
                </a:lnTo>
                <a:lnTo>
                  <a:pt x="457332" y="1911884"/>
                </a:lnTo>
                <a:lnTo>
                  <a:pt x="418234" y="1883277"/>
                </a:lnTo>
                <a:lnTo>
                  <a:pt x="380015" y="1852551"/>
                </a:lnTo>
                <a:lnTo>
                  <a:pt x="342673" y="1819706"/>
                </a:lnTo>
                <a:lnTo>
                  <a:pt x="306209" y="1784743"/>
                </a:lnTo>
                <a:lnTo>
                  <a:pt x="271244" y="1748280"/>
                </a:lnTo>
                <a:lnTo>
                  <a:pt x="238398" y="1710938"/>
                </a:lnTo>
                <a:lnTo>
                  <a:pt x="207671" y="1672718"/>
                </a:lnTo>
                <a:lnTo>
                  <a:pt x="179063" y="1633621"/>
                </a:lnTo>
                <a:lnTo>
                  <a:pt x="152575" y="1593645"/>
                </a:lnTo>
                <a:lnTo>
                  <a:pt x="128205" y="1552792"/>
                </a:lnTo>
                <a:lnTo>
                  <a:pt x="105954" y="1511061"/>
                </a:lnTo>
                <a:lnTo>
                  <a:pt x="85823" y="1468452"/>
                </a:lnTo>
                <a:lnTo>
                  <a:pt x="67811" y="1424965"/>
                </a:lnTo>
                <a:lnTo>
                  <a:pt x="51917" y="1380601"/>
                </a:lnTo>
                <a:lnTo>
                  <a:pt x="38143" y="1335359"/>
                </a:lnTo>
                <a:lnTo>
                  <a:pt x="26488" y="1289239"/>
                </a:lnTo>
                <a:lnTo>
                  <a:pt x="16952" y="1242242"/>
                </a:lnTo>
                <a:lnTo>
                  <a:pt x="9535" y="1194367"/>
                </a:lnTo>
                <a:lnTo>
                  <a:pt x="4238" y="1145614"/>
                </a:lnTo>
                <a:lnTo>
                  <a:pt x="1059" y="1095984"/>
                </a:lnTo>
                <a:lnTo>
                  <a:pt x="0" y="1045476"/>
                </a:lnTo>
                <a:close/>
              </a:path>
            </a:pathLst>
          </a:custGeom>
          <a:ln w="12598">
            <a:solidFill>
              <a:srgbClr val="FFFFFF"/>
            </a:solidFill>
          </a:ln>
        </p:spPr>
        <p:txBody>
          <a:bodyPr wrap="square" lIns="0" tIns="0" rIns="0" bIns="0" rtlCol="0"/>
          <a:lstStyle/>
          <a:p>
            <a:endParaRPr/>
          </a:p>
        </p:txBody>
      </p:sp>
      <p:sp>
        <p:nvSpPr>
          <p:cNvPr id="84" name="object 84"/>
          <p:cNvSpPr txBox="1"/>
          <p:nvPr/>
        </p:nvSpPr>
        <p:spPr>
          <a:xfrm>
            <a:off x="806753" y="4529774"/>
            <a:ext cx="5960745" cy="181460"/>
          </a:xfrm>
          <a:prstGeom prst="rect">
            <a:avLst/>
          </a:prstGeom>
        </p:spPr>
        <p:txBody>
          <a:bodyPr vert="horz" wrap="square" lIns="0" tIns="12065" rIns="0" bIns="0" rtlCol="0">
            <a:spAutoFit/>
          </a:bodyPr>
          <a:lstStyle/>
          <a:p>
            <a:pPr marL="210185">
              <a:lnSpc>
                <a:spcPct val="100000"/>
              </a:lnSpc>
              <a:spcBef>
                <a:spcPts val="455"/>
              </a:spcBef>
            </a:pPr>
            <a:endParaRPr sz="1100" dirty="0">
              <a:latin typeface="Arial Black"/>
              <a:cs typeface="Arial Black"/>
            </a:endParaRPr>
          </a:p>
        </p:txBody>
      </p:sp>
      <p:sp>
        <p:nvSpPr>
          <p:cNvPr id="93" name="object 93"/>
          <p:cNvSpPr txBox="1"/>
          <p:nvPr/>
        </p:nvSpPr>
        <p:spPr>
          <a:xfrm>
            <a:off x="445565" y="3703540"/>
            <a:ext cx="6656852" cy="2435923"/>
          </a:xfrm>
          <a:prstGeom prst="rect">
            <a:avLst/>
          </a:prstGeom>
        </p:spPr>
        <p:txBody>
          <a:bodyPr vert="horz" wrap="square" lIns="0" tIns="12065" rIns="0" bIns="0" rtlCol="0">
            <a:spAutoFit/>
          </a:bodyPr>
          <a:lstStyle/>
          <a:p>
            <a:pPr marL="12700">
              <a:lnSpc>
                <a:spcPts val="1800"/>
              </a:lnSpc>
            </a:pPr>
            <a:r>
              <a:rPr lang="ru-RU" sz="1200" b="1" spc="220" dirty="0" smtClean="0">
                <a:solidFill>
                  <a:srgbClr val="00669B"/>
                </a:solidFill>
                <a:cs typeface="Arial"/>
              </a:rPr>
              <a:t>МУНИЦИПАЛЬНАЯ ПРОГРАММА </a:t>
            </a:r>
          </a:p>
          <a:p>
            <a:pPr marL="12700">
              <a:lnSpc>
                <a:spcPts val="1800"/>
              </a:lnSpc>
            </a:pPr>
            <a:r>
              <a:rPr lang="ru-RU" sz="1200" spc="220" dirty="0" smtClean="0">
                <a:solidFill>
                  <a:srgbClr val="00669B"/>
                </a:solidFill>
                <a:cs typeface="Arial"/>
              </a:rPr>
              <a:t>«РАЗВИТИЕ ЖИЛИЩНО-КОММУНАЛЬНОГО ХОЗЯЙСТВА ГОРОДА НЕВИННОМЫССКА»</a:t>
            </a:r>
            <a:endParaRPr lang="ru-RU" sz="1200" dirty="0" smtClean="0">
              <a:cs typeface="Arial"/>
            </a:endParaRPr>
          </a:p>
          <a:p>
            <a:pPr algn="just">
              <a:defRPr/>
            </a:pPr>
            <a:r>
              <a:rPr lang="ru-RU" sz="1600" b="1" dirty="0" smtClean="0">
                <a:solidFill>
                  <a:srgbClr val="993366"/>
                </a:solidFill>
                <a:cs typeface="Times New Roman" panose="02020603050405020304" pitchFamily="18" charset="0"/>
              </a:rPr>
              <a:t>Цель: </a:t>
            </a:r>
            <a:r>
              <a:rPr lang="ru-RU" sz="1050" dirty="0" smtClean="0">
                <a:solidFill>
                  <a:srgbClr val="0070C0"/>
                </a:solidFill>
                <a:cs typeface="Times New Roman" panose="02020603050405020304" pitchFamily="18" charset="0"/>
              </a:rPr>
              <a:t>Улучшение </a:t>
            </a:r>
            <a:r>
              <a:rPr lang="ru-RU" sz="1050" dirty="0">
                <a:solidFill>
                  <a:srgbClr val="0070C0"/>
                </a:solidFill>
                <a:cs typeface="Times New Roman" panose="02020603050405020304" pitchFamily="18" charset="0"/>
              </a:rPr>
              <a:t>жилищный условий населения города, социальная поддержка населения, обеспечение экологической безопасности населения города, развитие современной транспортной инфраструктуры города, повышение уровня благоустройства территории города, обеспечение устойчивого функционирования систем коммунальной инфраструктуры, создание комфортных условий проживания и отдыха граждан на территории города</a:t>
            </a:r>
          </a:p>
          <a:p>
            <a:pPr marL="320040">
              <a:lnSpc>
                <a:spcPct val="100000"/>
              </a:lnSpc>
              <a:spcBef>
                <a:spcPts val="360"/>
              </a:spcBef>
            </a:pPr>
            <a:endParaRPr lang="ru-RU" sz="1050" spc="80" dirty="0">
              <a:solidFill>
                <a:srgbClr val="231F20"/>
              </a:solidFill>
              <a:latin typeface="Arial"/>
              <a:cs typeface="Arial"/>
            </a:endParaRPr>
          </a:p>
          <a:p>
            <a:pPr marL="320040">
              <a:lnSpc>
                <a:spcPct val="100000"/>
              </a:lnSpc>
              <a:spcBef>
                <a:spcPts val="360"/>
              </a:spcBef>
            </a:pPr>
            <a:endParaRPr lang="ru-RU" sz="1200" spc="80" dirty="0" smtClean="0">
              <a:solidFill>
                <a:srgbClr val="231F20"/>
              </a:solidFill>
              <a:latin typeface="Arial"/>
              <a:cs typeface="Arial"/>
            </a:endParaRPr>
          </a:p>
          <a:p>
            <a:pPr marL="320040">
              <a:lnSpc>
                <a:spcPct val="100000"/>
              </a:lnSpc>
              <a:spcBef>
                <a:spcPts val="360"/>
              </a:spcBef>
            </a:pPr>
            <a:r>
              <a:rPr lang="ru-RU" sz="1200" spc="80" dirty="0" smtClean="0">
                <a:solidFill>
                  <a:srgbClr val="231F20"/>
                </a:solidFill>
                <a:latin typeface="Arial"/>
                <a:cs typeface="Arial"/>
              </a:rPr>
              <a:t>финансирование программы</a:t>
            </a:r>
            <a:endParaRPr sz="1200" dirty="0">
              <a:latin typeface="Arial"/>
              <a:cs typeface="Arial"/>
            </a:endParaRPr>
          </a:p>
          <a:p>
            <a:pPr marL="320040">
              <a:lnSpc>
                <a:spcPct val="100000"/>
              </a:lnSpc>
              <a:spcBef>
                <a:spcPts val="40"/>
              </a:spcBef>
            </a:pPr>
            <a:r>
              <a:rPr sz="1000" spc="175" dirty="0" smtClean="0">
                <a:solidFill>
                  <a:srgbClr val="231F20"/>
                </a:solidFill>
                <a:latin typeface="Arial"/>
                <a:cs typeface="Arial"/>
              </a:rPr>
              <a:t>(</a:t>
            </a:r>
            <a:r>
              <a:rPr lang="ru-RU" sz="1000" spc="175" dirty="0" smtClean="0">
                <a:solidFill>
                  <a:srgbClr val="231F20"/>
                </a:solidFill>
                <a:latin typeface="Arial"/>
                <a:cs typeface="Arial"/>
              </a:rPr>
              <a:t>млн. рублей)</a:t>
            </a:r>
            <a:endParaRPr sz="1000" dirty="0">
              <a:latin typeface="Arial"/>
              <a:cs typeface="Arial"/>
            </a:endParaRPr>
          </a:p>
        </p:txBody>
      </p:sp>
      <p:sp>
        <p:nvSpPr>
          <p:cNvPr id="94" name="object 94"/>
          <p:cNvSpPr/>
          <p:nvPr/>
        </p:nvSpPr>
        <p:spPr>
          <a:xfrm>
            <a:off x="1920395" y="6247370"/>
            <a:ext cx="1096645" cy="631190"/>
          </a:xfrm>
          <a:custGeom>
            <a:avLst/>
            <a:gdLst/>
            <a:ahLst/>
            <a:cxnLst/>
            <a:rect l="l" t="t" r="r" b="b"/>
            <a:pathLst>
              <a:path w="1096645" h="631190">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95" name="object 95"/>
          <p:cNvSpPr/>
          <p:nvPr/>
        </p:nvSpPr>
        <p:spPr>
          <a:xfrm>
            <a:off x="808748" y="6238337"/>
            <a:ext cx="1097915" cy="631190"/>
          </a:xfrm>
          <a:custGeom>
            <a:avLst/>
            <a:gdLst/>
            <a:ahLst/>
            <a:cxnLst/>
            <a:rect l="l" t="t" r="r" b="b"/>
            <a:pathLst>
              <a:path w="1097914" h="631190">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96" name="object 96"/>
          <p:cNvSpPr txBox="1"/>
          <p:nvPr/>
        </p:nvSpPr>
        <p:spPr>
          <a:xfrm>
            <a:off x="795825" y="6247370"/>
            <a:ext cx="865652" cy="586058"/>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   </a:t>
            </a:r>
            <a:r>
              <a:rPr sz="1200" spc="-70" dirty="0" smtClean="0">
                <a:solidFill>
                  <a:srgbClr val="00AEEF"/>
                </a:solidFill>
                <a:latin typeface="Arial"/>
                <a:cs typeface="Arial"/>
              </a:rPr>
              <a:t>201</a:t>
            </a:r>
            <a:r>
              <a:rPr lang="ru-RU" sz="1200" spc="-70" dirty="0" smtClean="0">
                <a:solidFill>
                  <a:srgbClr val="00AEEF"/>
                </a:solidFill>
                <a:latin typeface="Arial"/>
                <a:cs typeface="Arial"/>
              </a:rPr>
              <a:t>8</a:t>
            </a:r>
            <a:endParaRPr sz="1200" dirty="0">
              <a:latin typeface="Arial"/>
              <a:cs typeface="Arial"/>
            </a:endParaRPr>
          </a:p>
          <a:p>
            <a:pPr marL="52069">
              <a:lnSpc>
                <a:spcPct val="100000"/>
              </a:lnSpc>
              <a:spcBef>
                <a:spcPts val="560"/>
              </a:spcBef>
            </a:pPr>
            <a:r>
              <a:rPr lang="ru-RU" sz="1700" spc="185" dirty="0" smtClean="0">
                <a:solidFill>
                  <a:srgbClr val="FFFFFF"/>
                </a:solidFill>
                <a:latin typeface="Calibri"/>
                <a:cs typeface="Calibri"/>
              </a:rPr>
              <a:t>140,1</a:t>
            </a:r>
            <a:endParaRPr sz="1700" dirty="0">
              <a:latin typeface="Calibri"/>
              <a:cs typeface="Calibri"/>
            </a:endParaRPr>
          </a:p>
        </p:txBody>
      </p:sp>
      <p:sp>
        <p:nvSpPr>
          <p:cNvPr id="97" name="object 97"/>
          <p:cNvSpPr txBox="1"/>
          <p:nvPr/>
        </p:nvSpPr>
        <p:spPr>
          <a:xfrm>
            <a:off x="2323692" y="6239450"/>
            <a:ext cx="700893" cy="586057"/>
          </a:xfrm>
          <a:prstGeom prst="rect">
            <a:avLst/>
          </a:prstGeom>
        </p:spPr>
        <p:txBody>
          <a:bodyPr vert="horz" wrap="square" lIns="0" tIns="62229" rIns="0" bIns="0" rtlCol="0">
            <a:spAutoFit/>
          </a:bodyPr>
          <a:lstStyle/>
          <a:p>
            <a:pPr marL="12700">
              <a:lnSpc>
                <a:spcPct val="100000"/>
              </a:lnSpc>
              <a:spcBef>
                <a:spcPts val="489"/>
              </a:spcBef>
            </a:pPr>
            <a:r>
              <a:rPr lang="ru-RU" sz="1200" spc="-70" dirty="0" smtClean="0">
                <a:solidFill>
                  <a:srgbClr val="00669B"/>
                </a:solidFill>
                <a:latin typeface="Arial"/>
                <a:cs typeface="Arial"/>
              </a:rPr>
              <a:t>      </a:t>
            </a:r>
            <a:r>
              <a:rPr sz="1200" spc="-70" dirty="0" smtClean="0">
                <a:solidFill>
                  <a:srgbClr val="00669B"/>
                </a:solidFill>
                <a:latin typeface="Arial"/>
                <a:cs typeface="Arial"/>
              </a:rPr>
              <a:t>201</a:t>
            </a:r>
            <a:r>
              <a:rPr lang="ru-RU" sz="1200" spc="-70" dirty="0" smtClean="0">
                <a:solidFill>
                  <a:srgbClr val="00669B"/>
                </a:solidFill>
                <a:latin typeface="Arial"/>
                <a:cs typeface="Arial"/>
              </a:rPr>
              <a:t>9</a:t>
            </a:r>
            <a:endParaRPr sz="1200" dirty="0">
              <a:latin typeface="Arial"/>
              <a:cs typeface="Arial"/>
            </a:endParaRPr>
          </a:p>
          <a:p>
            <a:pPr marL="70485">
              <a:lnSpc>
                <a:spcPct val="100000"/>
              </a:lnSpc>
              <a:spcBef>
                <a:spcPts val="550"/>
              </a:spcBef>
            </a:pPr>
            <a:r>
              <a:rPr lang="ru-RU" sz="1700" spc="20" dirty="0" smtClean="0">
                <a:solidFill>
                  <a:srgbClr val="FFFFFF"/>
                </a:solidFill>
                <a:latin typeface="Calibri"/>
                <a:cs typeface="Calibri"/>
              </a:rPr>
              <a:t>886,5</a:t>
            </a:r>
            <a:endParaRPr sz="1700" dirty="0">
              <a:latin typeface="Calibri"/>
              <a:cs typeface="Calibri"/>
            </a:endParaRPr>
          </a:p>
        </p:txBody>
      </p:sp>
      <p:graphicFrame>
        <p:nvGraphicFramePr>
          <p:cNvPr id="98" name="object 98"/>
          <p:cNvGraphicFramePr>
            <a:graphicFrameLocks noGrp="1"/>
          </p:cNvGraphicFramePr>
          <p:nvPr>
            <p:extLst>
              <p:ext uri="{D42A27DB-BD31-4B8C-83A1-F6EECF244321}">
                <p14:modId xmlns:p14="http://schemas.microsoft.com/office/powerpoint/2010/main" val="1198684557"/>
              </p:ext>
            </p:extLst>
          </p:nvPr>
        </p:nvGraphicFramePr>
        <p:xfrm>
          <a:off x="3209858" y="5203629"/>
          <a:ext cx="3614419" cy="1674931"/>
        </p:xfrm>
        <a:graphic>
          <a:graphicData uri="http://schemas.openxmlformats.org/drawingml/2006/table">
            <a:tbl>
              <a:tblPr firstRow="1" bandRow="1">
                <a:tableStyleId>{2D5ABB26-0587-4C30-8999-92F81FD0307C}</a:tableStyleId>
              </a:tblPr>
              <a:tblGrid>
                <a:gridCol w="3234055"/>
                <a:gridCol w="380364"/>
              </a:tblGrid>
              <a:tr h="178674">
                <a:tc>
                  <a:txBody>
                    <a:bodyPr/>
                    <a:lstStyle/>
                    <a:p>
                      <a:pPr>
                        <a:lnSpc>
                          <a:spcPct val="100000"/>
                        </a:lnSpc>
                      </a:pPr>
                      <a:endParaRPr sz="600" dirty="0">
                        <a:latin typeface="Times New Roman"/>
                        <a:cs typeface="Times New Roman"/>
                      </a:endParaRPr>
                    </a:p>
                  </a:txBody>
                  <a:tcPr marL="0" marR="0" marT="0" marB="0"/>
                </a:tc>
                <a:tc>
                  <a:txBody>
                    <a:bodyPr/>
                    <a:lstStyle/>
                    <a:p>
                      <a:pPr marL="106680">
                        <a:lnSpc>
                          <a:spcPts val="930"/>
                        </a:lnSpc>
                        <a:spcBef>
                          <a:spcPts val="180"/>
                        </a:spcBef>
                      </a:pPr>
                      <a:r>
                        <a:rPr sz="800" spc="-20" dirty="0" smtClean="0">
                          <a:solidFill>
                            <a:srgbClr val="A54686"/>
                          </a:solidFill>
                          <a:latin typeface="Arial"/>
                          <a:cs typeface="Arial"/>
                        </a:rPr>
                        <a:t>201</a:t>
                      </a:r>
                      <a:r>
                        <a:rPr lang="ru-RU" sz="800" spc="-20" dirty="0" smtClean="0">
                          <a:solidFill>
                            <a:srgbClr val="A54686"/>
                          </a:solidFill>
                          <a:latin typeface="Arial"/>
                          <a:cs typeface="Arial"/>
                        </a:rPr>
                        <a:t>9</a:t>
                      </a:r>
                      <a:endParaRPr sz="800" dirty="0">
                        <a:latin typeface="Arial"/>
                        <a:cs typeface="Arial"/>
                      </a:endParaRPr>
                    </a:p>
                  </a:txBody>
                  <a:tcPr marL="0" marR="0" marT="22860" marB="0">
                    <a:solidFill>
                      <a:srgbClr val="E4CFE0"/>
                    </a:solidFill>
                  </a:tcPr>
                </a:tc>
              </a:tr>
              <a:tr h="141178">
                <a:tc>
                  <a:txBody>
                    <a:bodyPr/>
                    <a:lstStyle/>
                    <a:p>
                      <a:pPr marL="600710">
                        <a:lnSpc>
                          <a:spcPts val="860"/>
                        </a:lnSpc>
                      </a:pPr>
                      <a:r>
                        <a:rPr lang="ru-RU" sz="900" spc="100" dirty="0" smtClean="0">
                          <a:solidFill>
                            <a:srgbClr val="231F20"/>
                          </a:solidFill>
                          <a:latin typeface="+mn-lt"/>
                          <a:cs typeface="Arial"/>
                        </a:rPr>
                        <a:t>Содержание и ремонт жилищного фонда, оказание социальной помощи населению города</a:t>
                      </a:r>
                      <a:endParaRPr sz="900" dirty="0">
                        <a:latin typeface="+mn-lt"/>
                        <a:cs typeface="Arial"/>
                      </a:endParaRPr>
                    </a:p>
                  </a:txBody>
                  <a:tcPr marL="0" marR="0" marT="0" marB="0"/>
                </a:tc>
                <a:tc>
                  <a:txBody>
                    <a:bodyPr/>
                    <a:lstStyle/>
                    <a:p>
                      <a:pPr marL="106680">
                        <a:lnSpc>
                          <a:spcPts val="860"/>
                        </a:lnSpc>
                      </a:pPr>
                      <a:r>
                        <a:rPr lang="ru-RU" sz="800" spc="-15" dirty="0" smtClean="0">
                          <a:solidFill>
                            <a:srgbClr val="A54686"/>
                          </a:solidFill>
                          <a:latin typeface="Arial"/>
                          <a:cs typeface="Arial"/>
                        </a:rPr>
                        <a:t>1,4</a:t>
                      </a:r>
                      <a:endParaRPr sz="800" dirty="0">
                        <a:latin typeface="Arial"/>
                        <a:cs typeface="Arial"/>
                      </a:endParaRPr>
                    </a:p>
                  </a:txBody>
                  <a:tcPr marL="0" marR="0" marT="0" marB="0" anchor="ctr">
                    <a:solidFill>
                      <a:srgbClr val="E4CFE0"/>
                    </a:solidFill>
                  </a:tcPr>
                </a:tc>
              </a:tr>
              <a:tr h="141178">
                <a:tc>
                  <a:txBody>
                    <a:bodyPr/>
                    <a:lstStyle/>
                    <a:p>
                      <a:pPr marL="600710">
                        <a:lnSpc>
                          <a:spcPts val="860"/>
                        </a:lnSpc>
                      </a:pPr>
                      <a:r>
                        <a:rPr lang="ru-RU" sz="900" spc="65" dirty="0" smtClean="0">
                          <a:solidFill>
                            <a:srgbClr val="231F20"/>
                          </a:solidFill>
                          <a:latin typeface="+mn-lt"/>
                          <a:cs typeface="Arial"/>
                        </a:rPr>
                        <a:t>Улучшение экологической обстановки</a:t>
                      </a:r>
                      <a:endParaRPr sz="900" dirty="0">
                        <a:latin typeface="+mn-lt"/>
                        <a:cs typeface="Arial"/>
                      </a:endParaRPr>
                    </a:p>
                  </a:txBody>
                  <a:tcPr marL="0" marR="0" marT="0" marB="0"/>
                </a:tc>
                <a:tc>
                  <a:txBody>
                    <a:bodyPr/>
                    <a:lstStyle/>
                    <a:p>
                      <a:pPr marL="106680">
                        <a:lnSpc>
                          <a:spcPts val="860"/>
                        </a:lnSpc>
                      </a:pPr>
                      <a:r>
                        <a:rPr lang="ru-RU" sz="800" dirty="0" smtClean="0">
                          <a:solidFill>
                            <a:srgbClr val="A54686"/>
                          </a:solidFill>
                          <a:latin typeface="Arial"/>
                          <a:cs typeface="Arial"/>
                        </a:rPr>
                        <a:t>12,8</a:t>
                      </a:r>
                      <a:endParaRPr sz="800" dirty="0">
                        <a:latin typeface="Arial"/>
                        <a:cs typeface="Arial"/>
                      </a:endParaRPr>
                    </a:p>
                  </a:txBody>
                  <a:tcPr marL="0" marR="0" marT="0" marB="0" anchor="ctr">
                    <a:solidFill>
                      <a:srgbClr val="E4CFE0"/>
                    </a:solidFill>
                  </a:tcPr>
                </a:tc>
              </a:tr>
              <a:tr h="184455">
                <a:tc>
                  <a:txBody>
                    <a:bodyPr/>
                    <a:lstStyle/>
                    <a:p>
                      <a:pPr marL="600710">
                        <a:lnSpc>
                          <a:spcPts val="885"/>
                        </a:lnSpc>
                      </a:pPr>
                      <a:r>
                        <a:rPr lang="ru-RU" sz="900" spc="65" dirty="0" smtClean="0">
                          <a:solidFill>
                            <a:srgbClr val="231F20"/>
                          </a:solidFill>
                          <a:latin typeface="+mn-lt"/>
                          <a:cs typeface="Arial"/>
                        </a:rPr>
                        <a:t>Организация благоустройства</a:t>
                      </a:r>
                      <a:r>
                        <a:rPr lang="ru-RU" sz="900" spc="65" baseline="0" dirty="0" smtClean="0">
                          <a:solidFill>
                            <a:srgbClr val="231F20"/>
                          </a:solidFill>
                          <a:latin typeface="+mn-lt"/>
                          <a:cs typeface="Arial"/>
                        </a:rPr>
                        <a:t> территории города</a:t>
                      </a:r>
                      <a:endParaRPr sz="900" dirty="0">
                        <a:latin typeface="+mn-lt"/>
                        <a:cs typeface="Arial"/>
                      </a:endParaRPr>
                    </a:p>
                  </a:txBody>
                  <a:tcPr marL="0" marR="0" marT="0" marB="0"/>
                </a:tc>
                <a:tc>
                  <a:txBody>
                    <a:bodyPr/>
                    <a:lstStyle/>
                    <a:p>
                      <a:pPr marL="106680">
                        <a:lnSpc>
                          <a:spcPts val="885"/>
                        </a:lnSpc>
                      </a:pPr>
                      <a:r>
                        <a:rPr lang="ru-RU" sz="800" spc="-15" dirty="0" smtClean="0">
                          <a:solidFill>
                            <a:srgbClr val="A54686"/>
                          </a:solidFill>
                          <a:latin typeface="Arial"/>
                          <a:cs typeface="Arial"/>
                        </a:rPr>
                        <a:t>27,4</a:t>
                      </a:r>
                      <a:endParaRPr sz="800" dirty="0">
                        <a:latin typeface="Arial"/>
                        <a:cs typeface="Arial"/>
                      </a:endParaRPr>
                    </a:p>
                  </a:txBody>
                  <a:tcPr marL="0" marR="0" marT="0" marB="0" anchor="ctr">
                    <a:solidFill>
                      <a:srgbClr val="E4CFE0"/>
                    </a:solidFill>
                  </a:tcPr>
                </a:tc>
              </a:tr>
              <a:tr h="184455">
                <a:tc>
                  <a:txBody>
                    <a:bodyPr/>
                    <a:lstStyle/>
                    <a:p>
                      <a:pPr marL="600710">
                        <a:lnSpc>
                          <a:spcPts val="885"/>
                        </a:lnSpc>
                      </a:pPr>
                      <a:r>
                        <a:rPr lang="ru-RU" sz="900" dirty="0" smtClean="0">
                          <a:latin typeface="+mn-lt"/>
                          <a:cs typeface="Arial"/>
                        </a:rPr>
                        <a:t>Развитие</a:t>
                      </a:r>
                      <a:r>
                        <a:rPr lang="ru-RU" sz="900" baseline="0" dirty="0" smtClean="0">
                          <a:latin typeface="+mn-lt"/>
                          <a:cs typeface="Arial"/>
                        </a:rPr>
                        <a:t> систем коммунальной инфраструктуры</a:t>
                      </a:r>
                      <a:endParaRPr sz="900" dirty="0">
                        <a:latin typeface="+mn-lt"/>
                        <a:cs typeface="Arial"/>
                      </a:endParaRPr>
                    </a:p>
                  </a:txBody>
                  <a:tcPr marL="0" marR="0" marT="0" marB="0"/>
                </a:tc>
                <a:tc>
                  <a:txBody>
                    <a:bodyPr/>
                    <a:lstStyle/>
                    <a:p>
                      <a:pPr marL="106680">
                        <a:lnSpc>
                          <a:spcPts val="885"/>
                        </a:lnSpc>
                      </a:pPr>
                      <a:r>
                        <a:rPr lang="ru-RU" sz="800" dirty="0" smtClean="0">
                          <a:solidFill>
                            <a:srgbClr val="993366"/>
                          </a:solidFill>
                          <a:latin typeface="Arial"/>
                          <a:cs typeface="Arial"/>
                        </a:rPr>
                        <a:t>1,0</a:t>
                      </a:r>
                      <a:endParaRPr sz="800" dirty="0">
                        <a:solidFill>
                          <a:srgbClr val="993366"/>
                        </a:solidFill>
                        <a:latin typeface="Arial"/>
                        <a:cs typeface="Arial"/>
                      </a:endParaRPr>
                    </a:p>
                  </a:txBody>
                  <a:tcPr marL="0" marR="0" marT="0" marB="0" anchor="ctr">
                    <a:solidFill>
                      <a:srgbClr val="E4CFE0"/>
                    </a:solidFill>
                  </a:tcPr>
                </a:tc>
              </a:tr>
              <a:tr h="184455">
                <a:tc>
                  <a:txBody>
                    <a:bodyPr/>
                    <a:lstStyle/>
                    <a:p>
                      <a:pPr marL="600710">
                        <a:lnSpc>
                          <a:spcPts val="885"/>
                        </a:lnSpc>
                      </a:pPr>
                      <a:r>
                        <a:rPr lang="ru-RU" sz="900" dirty="0" smtClean="0">
                          <a:latin typeface="+mn-lt"/>
                          <a:cs typeface="Arial"/>
                        </a:rPr>
                        <a:t>Энергосбережение и повышение энергетической эффективности использования электрической энергии при эксплуатации объектов наружного освещения</a:t>
                      </a:r>
                      <a:endParaRPr sz="900" dirty="0">
                        <a:latin typeface="+mn-lt"/>
                        <a:cs typeface="Arial"/>
                      </a:endParaRPr>
                    </a:p>
                  </a:txBody>
                  <a:tcPr marL="0" marR="0" marT="0" marB="0"/>
                </a:tc>
                <a:tc>
                  <a:txBody>
                    <a:bodyPr/>
                    <a:lstStyle/>
                    <a:p>
                      <a:pPr marL="106680">
                        <a:lnSpc>
                          <a:spcPts val="885"/>
                        </a:lnSpc>
                      </a:pPr>
                      <a:r>
                        <a:rPr lang="ru-RU" sz="800" dirty="0" smtClean="0">
                          <a:solidFill>
                            <a:srgbClr val="993366"/>
                          </a:solidFill>
                          <a:latin typeface="Arial"/>
                          <a:cs typeface="Arial"/>
                        </a:rPr>
                        <a:t>31,0</a:t>
                      </a:r>
                      <a:endParaRPr sz="800" dirty="0">
                        <a:solidFill>
                          <a:srgbClr val="993366"/>
                        </a:solidFill>
                        <a:latin typeface="Arial"/>
                        <a:cs typeface="Arial"/>
                      </a:endParaRPr>
                    </a:p>
                  </a:txBody>
                  <a:tcPr marL="0" marR="0" marT="0" marB="0" anchor="ctr">
                    <a:solidFill>
                      <a:srgbClr val="E4CFE0"/>
                    </a:solidFill>
                  </a:tcPr>
                </a:tc>
              </a:tr>
              <a:tr h="37545">
                <a:tc>
                  <a:txBody>
                    <a:bodyPr/>
                    <a:lstStyle/>
                    <a:p>
                      <a:pPr>
                        <a:lnSpc>
                          <a:spcPct val="100000"/>
                        </a:lnSpc>
                      </a:pPr>
                      <a:endParaRPr sz="900" dirty="0">
                        <a:latin typeface="+mn-lt"/>
                        <a:cs typeface="Times New Roman"/>
                      </a:endParaRPr>
                    </a:p>
                  </a:txBody>
                  <a:tcPr marL="0" marR="0" marT="0" marB="0"/>
                </a:tc>
                <a:tc>
                  <a:txBody>
                    <a:bodyPr/>
                    <a:lstStyle/>
                    <a:p>
                      <a:pPr>
                        <a:lnSpc>
                          <a:spcPct val="100000"/>
                        </a:lnSpc>
                      </a:pPr>
                      <a:endParaRPr sz="100" dirty="0">
                        <a:latin typeface="Times New Roman"/>
                        <a:cs typeface="Times New Roman"/>
                      </a:endParaRPr>
                    </a:p>
                  </a:txBody>
                  <a:tcPr marL="0" marR="0" marT="0" marB="0">
                    <a:solidFill>
                      <a:srgbClr val="E4CFE0"/>
                    </a:solidFill>
                  </a:tcPr>
                </a:tc>
              </a:tr>
            </a:tbl>
          </a:graphicData>
        </a:graphic>
      </p:graphicFrame>
      <p:sp>
        <p:nvSpPr>
          <p:cNvPr id="99" name="object 99"/>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100" name="object 100"/>
          <p:cNvSpPr/>
          <p:nvPr/>
        </p:nvSpPr>
        <p:spPr>
          <a:xfrm>
            <a:off x="278176"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101" name="object 101"/>
          <p:cNvSpPr/>
          <p:nvPr/>
        </p:nvSpPr>
        <p:spPr>
          <a:xfrm>
            <a:off x="278176"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102" name="object 102"/>
          <p:cNvSpPr/>
          <p:nvPr/>
        </p:nvSpPr>
        <p:spPr>
          <a:xfrm>
            <a:off x="161891" y="10311828"/>
            <a:ext cx="1039494" cy="381635"/>
          </a:xfrm>
          <a:custGeom>
            <a:avLst/>
            <a:gdLst/>
            <a:ahLst/>
            <a:cxnLst/>
            <a:rect l="l" t="t" r="r" b="b"/>
            <a:pathLst>
              <a:path w="1039494"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103" name="object 103"/>
          <p:cNvSpPr txBox="1"/>
          <p:nvPr/>
        </p:nvSpPr>
        <p:spPr>
          <a:xfrm>
            <a:off x="605086"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18</a:t>
            </a:r>
            <a:endParaRPr sz="1000" dirty="0">
              <a:latin typeface="Arial"/>
              <a:cs typeface="Arial"/>
            </a:endParaRPr>
          </a:p>
        </p:txBody>
      </p:sp>
      <p:sp>
        <p:nvSpPr>
          <p:cNvPr id="106" name="object 106"/>
          <p:cNvSpPr txBox="1"/>
          <p:nvPr/>
        </p:nvSpPr>
        <p:spPr>
          <a:xfrm>
            <a:off x="445565" y="923501"/>
            <a:ext cx="4621384" cy="2730876"/>
          </a:xfrm>
          <a:prstGeom prst="rect">
            <a:avLst/>
          </a:prstGeom>
        </p:spPr>
        <p:txBody>
          <a:bodyPr vert="horz" wrap="square" lIns="0" tIns="12065" rIns="0" bIns="0" rtlCol="0">
            <a:spAutoFit/>
          </a:bodyPr>
          <a:lstStyle/>
          <a:p>
            <a:pPr marL="12700">
              <a:lnSpc>
                <a:spcPts val="1370"/>
              </a:lnSpc>
              <a:spcBef>
                <a:spcPts val="95"/>
              </a:spcBef>
            </a:pPr>
            <a:r>
              <a:rPr lang="ru-RU" spc="40" dirty="0" smtClean="0">
                <a:solidFill>
                  <a:srgbClr val="A54686"/>
                </a:solidFill>
                <a:latin typeface="+mj-lt"/>
                <a:cs typeface="Arial"/>
              </a:rPr>
              <a:t>Проект «Благоустройство Зоны отдыха»</a:t>
            </a:r>
            <a:endParaRPr dirty="0">
              <a:latin typeface="+mj-lt"/>
              <a:cs typeface="Arial"/>
            </a:endParaRPr>
          </a:p>
          <a:p>
            <a:r>
              <a:rPr lang="ru-RU" sz="1100" dirty="0" smtClean="0"/>
              <a:t>В </a:t>
            </a:r>
            <a:r>
              <a:rPr lang="ru-RU" sz="1100" dirty="0"/>
              <a:t>рамках данной программы предусмотрены средства бюджета города на благоустройство Зоны отдыха в сумме 4,0 млн. рублей в 2019 году и 9,0 млн. рублей в 2020 году. </a:t>
            </a:r>
          </a:p>
          <a:p>
            <a:pPr algn="ctr"/>
            <a:r>
              <a:rPr lang="ru-RU" sz="1100" b="1" dirty="0"/>
              <a:t>В проекте благоустройства зоны отдыха предусмотрены следующие виды работ:</a:t>
            </a:r>
          </a:p>
          <a:p>
            <a:r>
              <a:rPr lang="ru-RU" sz="1100" dirty="0" smtClean="0"/>
              <a:t>очистка </a:t>
            </a:r>
            <a:r>
              <a:rPr lang="ru-RU" sz="1100" dirty="0"/>
              <a:t>чаш прудов, проведение гидротехнических мероприятий;</a:t>
            </a:r>
          </a:p>
          <a:p>
            <a:r>
              <a:rPr lang="ru-RU" sz="1100" dirty="0" smtClean="0"/>
              <a:t>обустройство </a:t>
            </a:r>
            <a:r>
              <a:rPr lang="ru-RU" sz="1100" dirty="0"/>
              <a:t>сети прогулочных дорожек общей площадью 8 547 </a:t>
            </a:r>
            <a:r>
              <a:rPr lang="ru-RU" sz="1100" dirty="0" err="1"/>
              <a:t>кв.м</a:t>
            </a:r>
            <a:r>
              <a:rPr lang="ru-RU" sz="1100" dirty="0"/>
              <a:t>;</a:t>
            </a:r>
          </a:p>
          <a:p>
            <a:r>
              <a:rPr lang="ru-RU" sz="1100" dirty="0" smtClean="0"/>
              <a:t>восстановление </a:t>
            </a:r>
            <a:r>
              <a:rPr lang="ru-RU" sz="1100" dirty="0"/>
              <a:t>фонтана длиной 100 м;</a:t>
            </a:r>
          </a:p>
          <a:p>
            <a:r>
              <a:rPr lang="ru-RU" sz="1100" dirty="0"/>
              <a:t>замена освещения - 68 </a:t>
            </a:r>
            <a:r>
              <a:rPr lang="ru-RU" sz="1100" dirty="0" err="1"/>
              <a:t>светоточек</a:t>
            </a:r>
            <a:r>
              <a:rPr lang="ru-RU" sz="1100" dirty="0"/>
              <a:t>;</a:t>
            </a:r>
          </a:p>
          <a:p>
            <a:r>
              <a:rPr lang="ru-RU" sz="1100" dirty="0"/>
              <a:t>устройство зоны для активного отдыха на площади 10 200 кв. м;</a:t>
            </a:r>
          </a:p>
          <a:p>
            <a:r>
              <a:rPr lang="ru-RU" sz="1100" dirty="0"/>
              <a:t>устройство зоны для спокойного отдыха и рыбалки на территории площадью 11 285 </a:t>
            </a:r>
            <a:r>
              <a:rPr lang="ru-RU" sz="1100" dirty="0" err="1"/>
              <a:t>кв.м</a:t>
            </a:r>
            <a:r>
              <a:rPr lang="ru-RU" sz="1100" dirty="0"/>
              <a:t>;</a:t>
            </a:r>
          </a:p>
          <a:p>
            <a:r>
              <a:rPr lang="ru-RU" sz="1100" dirty="0"/>
              <a:t>устройство зоны для купания на площади 14 850кв.м.</a:t>
            </a:r>
          </a:p>
          <a:p>
            <a:r>
              <a:rPr lang="ru-RU" sz="1100" dirty="0"/>
              <a:t>Общая стоимость проекта «Благоустройство Зоны отдыха» ориентировочно составит </a:t>
            </a:r>
            <a:r>
              <a:rPr lang="ru-RU" sz="1100" b="1" dirty="0"/>
              <a:t>260,00 млн. рублей.</a:t>
            </a:r>
          </a:p>
        </p:txBody>
      </p:sp>
      <p:sp>
        <p:nvSpPr>
          <p:cNvPr id="112" name="object 112"/>
          <p:cNvSpPr/>
          <p:nvPr/>
        </p:nvSpPr>
        <p:spPr>
          <a:xfrm>
            <a:off x="7529245" y="1549"/>
            <a:ext cx="26750" cy="7657401"/>
          </a:xfrm>
          <a:prstGeom prst="rect">
            <a:avLst/>
          </a:prstGeom>
          <a:blipFill>
            <a:blip r:embed="rId11" cstate="print"/>
            <a:stretch>
              <a:fillRect/>
            </a:stretch>
          </a:blipFill>
        </p:spPr>
        <p:txBody>
          <a:bodyPr wrap="square" lIns="0" tIns="0" rIns="0" bIns="0" rtlCol="0"/>
          <a:lstStyle/>
          <a:p>
            <a:endParaRPr/>
          </a:p>
        </p:txBody>
      </p:sp>
      <p:sp>
        <p:nvSpPr>
          <p:cNvPr id="114" name="object 11"/>
          <p:cNvSpPr txBox="1"/>
          <p:nvPr/>
        </p:nvSpPr>
        <p:spPr>
          <a:xfrm>
            <a:off x="785015" y="231848"/>
            <a:ext cx="4373459"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pic>
        <p:nvPicPr>
          <p:cNvPr id="115" name="Picture 13" descr="Безимени-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56632" y="157155"/>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Рисунок 116"/>
          <p:cNvPicPr>
            <a:picLocks noChangeAspect="1"/>
          </p:cNvPicPr>
          <p:nvPr/>
        </p:nvPicPr>
        <p:blipFill rotWithShape="1">
          <a:blip r:embed="rId13">
            <a:extLst>
              <a:ext uri="{28A0092B-C50C-407E-A947-70E740481C1C}">
                <a14:useLocalDpi xmlns:a14="http://schemas.microsoft.com/office/drawing/2010/main" val="0"/>
              </a:ext>
            </a:extLst>
          </a:blip>
          <a:srcRect l="3226" t="19454" r="-1162" b="14676"/>
          <a:stretch/>
        </p:blipFill>
        <p:spPr>
          <a:xfrm>
            <a:off x="4875402" y="994970"/>
            <a:ext cx="2679218" cy="2774799"/>
          </a:xfrm>
          <a:prstGeom prst="ellipse">
            <a:avLst/>
          </a:prstGeom>
          <a:ln>
            <a:noFill/>
          </a:ln>
          <a:effectLst>
            <a:softEdge rad="112500"/>
          </a:effectLst>
        </p:spPr>
      </p:pic>
      <p:pic>
        <p:nvPicPr>
          <p:cNvPr id="118" name="Picture 9" descr="http://moziru.com/images/asphalt-clipart-zigzag-road-1.jpg"/>
          <p:cNvPicPr>
            <a:picLocks noChangeAspect="1" noChangeArrowheads="1"/>
          </p:cNvPicPr>
          <p:nvPr/>
        </p:nvPicPr>
        <p:blipFill>
          <a:blip r:embed="rId14" cstate="print">
            <a:clrChange>
              <a:clrFrom>
                <a:srgbClr val="FFFFFF"/>
              </a:clrFrom>
              <a:clrTo>
                <a:srgbClr val="FFFFFF">
                  <a:alpha val="0"/>
                </a:srgbClr>
              </a:clrTo>
            </a:clrChange>
            <a:duotone>
              <a:schemeClr val="accent6">
                <a:shade val="45000"/>
                <a:satMod val="135000"/>
              </a:schemeClr>
              <a:prstClr val="white"/>
            </a:duotone>
          </a:blip>
          <a:srcRect/>
          <a:stretch>
            <a:fillRect/>
          </a:stretch>
        </p:blipFill>
        <p:spPr bwMode="auto">
          <a:xfrm>
            <a:off x="939009" y="6839464"/>
            <a:ext cx="2232248" cy="3840155"/>
          </a:xfrm>
          <a:prstGeom prst="rect">
            <a:avLst/>
          </a:prstGeom>
        </p:spPr>
      </p:pic>
      <p:sp>
        <p:nvSpPr>
          <p:cNvPr id="119" name="Скругленный прямоугольник 118"/>
          <p:cNvSpPr/>
          <p:nvPr/>
        </p:nvSpPr>
        <p:spPr>
          <a:xfrm>
            <a:off x="3171257" y="7150236"/>
            <a:ext cx="4131435" cy="653638"/>
          </a:xfrm>
          <a:prstGeom prst="roundRect">
            <a:avLst>
              <a:gd name="adj" fmla="val 50000"/>
            </a:avLst>
          </a:prstGeom>
          <a:solidFill>
            <a:srgbClr val="FFDE75">
              <a:alpha val="74000"/>
            </a:srgb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1548000" rIns="144000" rtlCol="0" anchor="ctr"/>
          <a:lstStyle/>
          <a:p>
            <a:pPr algn="just">
              <a:defRPr/>
            </a:pPr>
            <a:r>
              <a:rPr lang="ru-RU" sz="1050" b="1" dirty="0">
                <a:solidFill>
                  <a:schemeClr val="tx1"/>
                </a:solidFill>
              </a:rPr>
              <a:t>Капитальный ремонт и ремонт автомобильных дорог общего пользования местного значения в границах города</a:t>
            </a:r>
          </a:p>
        </p:txBody>
      </p:sp>
      <p:sp>
        <p:nvSpPr>
          <p:cNvPr id="120" name="Скругленный прямоугольник 119"/>
          <p:cNvSpPr/>
          <p:nvPr/>
        </p:nvSpPr>
        <p:spPr>
          <a:xfrm>
            <a:off x="3131281" y="7906197"/>
            <a:ext cx="4179287" cy="536393"/>
          </a:xfrm>
          <a:prstGeom prst="roundRect">
            <a:avLst>
              <a:gd name="adj" fmla="val 50000"/>
            </a:avLst>
          </a:prstGeom>
          <a:solidFill>
            <a:srgbClr val="FFDE75">
              <a:alpha val="74000"/>
            </a:srgb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1548000" rIns="144000" rtlCol="0" anchor="ctr"/>
          <a:lstStyle/>
          <a:p>
            <a:pPr algn="just">
              <a:lnSpc>
                <a:spcPts val="2100"/>
              </a:lnSpc>
              <a:defRPr/>
            </a:pPr>
            <a:r>
              <a:rPr lang="ru-RU" b="1" dirty="0" smtClean="0">
                <a:solidFill>
                  <a:schemeClr val="tx1"/>
                </a:solidFill>
              </a:rPr>
              <a:t>Содержание дорог</a:t>
            </a:r>
          </a:p>
        </p:txBody>
      </p:sp>
      <p:sp>
        <p:nvSpPr>
          <p:cNvPr id="121" name="Скругленный прямоугольник 120"/>
          <p:cNvSpPr/>
          <p:nvPr/>
        </p:nvSpPr>
        <p:spPr>
          <a:xfrm>
            <a:off x="3144903" y="8546811"/>
            <a:ext cx="4157790" cy="606604"/>
          </a:xfrm>
          <a:prstGeom prst="roundRect">
            <a:avLst>
              <a:gd name="adj" fmla="val 50000"/>
            </a:avLst>
          </a:prstGeom>
          <a:solidFill>
            <a:srgbClr val="F5B7B1">
              <a:alpha val="73725"/>
            </a:srgb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1548000" rIns="144000" rtlCol="0" anchor="ctr"/>
          <a:lstStyle/>
          <a:p>
            <a:pPr algn="just">
              <a:defRPr/>
            </a:pPr>
            <a:r>
              <a:rPr lang="ru-RU" sz="900" b="1" dirty="0" smtClean="0">
                <a:solidFill>
                  <a:schemeClr val="tx1"/>
                </a:solidFill>
              </a:rPr>
              <a:t>Ремонт автомобильных дорог общего пользования местного значения в границах города</a:t>
            </a:r>
          </a:p>
        </p:txBody>
      </p:sp>
      <p:sp>
        <p:nvSpPr>
          <p:cNvPr id="122" name="Скругленный прямоугольник 121"/>
          <p:cNvSpPr/>
          <p:nvPr/>
        </p:nvSpPr>
        <p:spPr>
          <a:xfrm>
            <a:off x="3147034" y="9270119"/>
            <a:ext cx="4163534" cy="659053"/>
          </a:xfrm>
          <a:prstGeom prst="roundRect">
            <a:avLst>
              <a:gd name="adj" fmla="val 50000"/>
            </a:avLst>
          </a:prstGeom>
          <a:solidFill>
            <a:srgbClr val="83AEE1">
              <a:alpha val="73725"/>
            </a:srgb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1548000" rIns="144000" rtlCol="0" anchor="ctr"/>
          <a:lstStyle/>
          <a:p>
            <a:pPr algn="just">
              <a:defRPr/>
            </a:pPr>
            <a:r>
              <a:rPr lang="ru-RU" sz="900" b="1" dirty="0" smtClean="0">
                <a:solidFill>
                  <a:schemeClr val="tx1"/>
                </a:solidFill>
              </a:rPr>
              <a:t>Строительство объекта «Путепровод через железную дорогу в г. Невинномысск, с участками автодорожных подходов к путепроводу от </a:t>
            </a:r>
          </a:p>
          <a:p>
            <a:pPr algn="just">
              <a:defRPr/>
            </a:pPr>
            <a:r>
              <a:rPr lang="ru-RU" sz="900" b="1" dirty="0" smtClean="0">
                <a:solidFill>
                  <a:schemeClr val="tx1"/>
                </a:solidFill>
              </a:rPr>
              <a:t>ул. Степная и ул. Партизанская»</a:t>
            </a:r>
          </a:p>
        </p:txBody>
      </p:sp>
      <p:sp>
        <p:nvSpPr>
          <p:cNvPr id="124" name="Скругленный прямоугольник 123"/>
          <p:cNvSpPr/>
          <p:nvPr/>
        </p:nvSpPr>
        <p:spPr>
          <a:xfrm>
            <a:off x="3235471" y="7237264"/>
            <a:ext cx="1016128" cy="454681"/>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fontAlgn="auto">
              <a:spcBef>
                <a:spcPts val="0"/>
              </a:spcBef>
              <a:spcAft>
                <a:spcPts val="0"/>
              </a:spcAft>
              <a:defRPr/>
            </a:pPr>
            <a:r>
              <a:rPr lang="ru-RU" sz="2600" b="1" dirty="0" smtClean="0">
                <a:solidFill>
                  <a:schemeClr val="tx1">
                    <a:lumMod val="75000"/>
                    <a:lumOff val="25000"/>
                  </a:schemeClr>
                </a:solidFill>
                <a:ea typeface="Tahoma" pitchFamily="34" charset="0"/>
                <a:cs typeface="Tahoma" pitchFamily="34" charset="0"/>
              </a:rPr>
              <a:t>10,5</a:t>
            </a:r>
            <a:endParaRPr lang="ru-RU" sz="2600" b="1" dirty="0">
              <a:solidFill>
                <a:schemeClr val="tx1">
                  <a:lumMod val="75000"/>
                  <a:lumOff val="25000"/>
                </a:schemeClr>
              </a:solidFill>
              <a:ea typeface="Tahoma" pitchFamily="34" charset="0"/>
              <a:cs typeface="Tahoma" pitchFamily="34" charset="0"/>
            </a:endParaRPr>
          </a:p>
        </p:txBody>
      </p:sp>
      <p:sp>
        <p:nvSpPr>
          <p:cNvPr id="125" name="Скругленный прямоугольник 124"/>
          <p:cNvSpPr/>
          <p:nvPr/>
        </p:nvSpPr>
        <p:spPr>
          <a:xfrm>
            <a:off x="3209858" y="7964873"/>
            <a:ext cx="1041511" cy="420365"/>
          </a:xfrm>
          <a:prstGeom prst="roundRect">
            <a:avLst>
              <a:gd name="adj" fmla="val 50000"/>
            </a:avLst>
          </a:prstGeom>
          <a:solidFill>
            <a:srgbClr val="FFDE75">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fontAlgn="auto">
              <a:spcBef>
                <a:spcPts val="0"/>
              </a:spcBef>
              <a:spcAft>
                <a:spcPts val="0"/>
              </a:spcAft>
              <a:defRPr/>
            </a:pPr>
            <a:r>
              <a:rPr lang="ru-RU" sz="2600" b="1" dirty="0" smtClean="0">
                <a:solidFill>
                  <a:schemeClr val="tx1">
                    <a:lumMod val="75000"/>
                    <a:lumOff val="25000"/>
                  </a:schemeClr>
                </a:solidFill>
                <a:ea typeface="Tahoma" pitchFamily="34" charset="0"/>
                <a:cs typeface="Tahoma" pitchFamily="34" charset="0"/>
              </a:rPr>
              <a:t>25,9</a:t>
            </a:r>
            <a:endParaRPr lang="ru-RU" sz="2600" b="1" dirty="0">
              <a:solidFill>
                <a:schemeClr val="tx1">
                  <a:lumMod val="75000"/>
                  <a:lumOff val="25000"/>
                </a:schemeClr>
              </a:solidFill>
              <a:ea typeface="Tahoma" pitchFamily="34" charset="0"/>
              <a:cs typeface="Tahoma" pitchFamily="34" charset="0"/>
            </a:endParaRPr>
          </a:p>
        </p:txBody>
      </p:sp>
      <p:sp>
        <p:nvSpPr>
          <p:cNvPr id="126" name="Скругленный прямоугольник 125"/>
          <p:cNvSpPr/>
          <p:nvPr/>
        </p:nvSpPr>
        <p:spPr>
          <a:xfrm>
            <a:off x="3223016" y="8611372"/>
            <a:ext cx="1061338" cy="469482"/>
          </a:xfrm>
          <a:prstGeom prst="roundRect">
            <a:avLst>
              <a:gd name="adj" fmla="val 50000"/>
            </a:avLst>
          </a:prstGeom>
          <a:solidFill>
            <a:srgbClr val="F5B7B1">
              <a:alpha val="80000"/>
            </a:srgb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fontAlgn="auto">
              <a:spcBef>
                <a:spcPts val="0"/>
              </a:spcBef>
              <a:spcAft>
                <a:spcPts val="0"/>
              </a:spcAft>
              <a:defRPr/>
            </a:pPr>
            <a:r>
              <a:rPr lang="ru-RU" sz="2600" b="1" dirty="0" smtClean="0">
                <a:solidFill>
                  <a:schemeClr val="tx1">
                    <a:lumMod val="75000"/>
                    <a:lumOff val="25000"/>
                  </a:schemeClr>
                </a:solidFill>
                <a:ea typeface="Tahoma" pitchFamily="34" charset="0"/>
                <a:cs typeface="Tahoma" pitchFamily="34" charset="0"/>
              </a:rPr>
              <a:t>7,4</a:t>
            </a:r>
            <a:endParaRPr lang="ru-RU" sz="2600" b="1" dirty="0">
              <a:solidFill>
                <a:schemeClr val="tx1">
                  <a:lumMod val="75000"/>
                  <a:lumOff val="25000"/>
                </a:schemeClr>
              </a:solidFill>
              <a:ea typeface="Tahoma" pitchFamily="34" charset="0"/>
              <a:cs typeface="Tahoma" pitchFamily="34" charset="0"/>
            </a:endParaRPr>
          </a:p>
        </p:txBody>
      </p:sp>
      <p:sp>
        <p:nvSpPr>
          <p:cNvPr id="127" name="Скругленный прямоугольник 126"/>
          <p:cNvSpPr/>
          <p:nvPr/>
        </p:nvSpPr>
        <p:spPr>
          <a:xfrm>
            <a:off x="3235471" y="9347645"/>
            <a:ext cx="1164834" cy="504000"/>
          </a:xfrm>
          <a:prstGeom prst="roundRect">
            <a:avLst>
              <a:gd name="adj" fmla="val 50000"/>
            </a:avLst>
          </a:prstGeom>
          <a:solidFill>
            <a:schemeClr val="tx2">
              <a:lumMod val="40000"/>
              <a:lumOff val="60000"/>
              <a:alpha val="80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fontAlgn="auto">
              <a:spcBef>
                <a:spcPts val="0"/>
              </a:spcBef>
              <a:spcAft>
                <a:spcPts val="0"/>
              </a:spcAft>
              <a:defRPr/>
            </a:pPr>
            <a:r>
              <a:rPr lang="ru-RU" sz="2600" b="1" dirty="0" smtClean="0">
                <a:solidFill>
                  <a:schemeClr val="tx1">
                    <a:lumMod val="75000"/>
                    <a:lumOff val="25000"/>
                  </a:schemeClr>
                </a:solidFill>
                <a:ea typeface="Tahoma" pitchFamily="34" charset="0"/>
                <a:cs typeface="Tahoma" pitchFamily="34" charset="0"/>
              </a:rPr>
              <a:t>743,4</a:t>
            </a:r>
            <a:endParaRPr lang="ru-RU" sz="2600" b="1" dirty="0">
              <a:solidFill>
                <a:schemeClr val="tx1">
                  <a:lumMod val="75000"/>
                  <a:lumOff val="25000"/>
                </a:schemeClr>
              </a:solidFill>
              <a:ea typeface="Tahoma" pitchFamily="34" charset="0"/>
              <a:cs typeface="Tahoma" pitchFamily="34" charset="0"/>
            </a:endParaRPr>
          </a:p>
        </p:txBody>
      </p:sp>
      <p:pic>
        <p:nvPicPr>
          <p:cNvPr id="129" name="Рисунок 1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720" y="7094842"/>
            <a:ext cx="1863135" cy="1596406"/>
          </a:xfrm>
          <a:prstGeom prst="ellipse">
            <a:avLst/>
          </a:prstGeom>
          <a:ln>
            <a:noFill/>
          </a:ln>
          <a:effectLst>
            <a:softEdge rad="112500"/>
          </a:effectLst>
        </p:spPr>
      </p:pic>
      <p:sp>
        <p:nvSpPr>
          <p:cNvPr id="130" name="Прямоугольник 129"/>
          <p:cNvSpPr/>
          <p:nvPr>
            <p:custDataLst>
              <p:tags r:id="rId1"/>
            </p:custDataLst>
          </p:nvPr>
        </p:nvSpPr>
        <p:spPr>
          <a:xfrm rot="10800000" flipV="1">
            <a:off x="2961313" y="6609054"/>
            <a:ext cx="4394321" cy="523220"/>
          </a:xfrm>
          <a:prstGeom prst="rect">
            <a:avLst/>
          </a:prstGeom>
        </p:spPr>
        <p:txBody>
          <a:bodyPr wrap="square">
            <a:spAutoFit/>
          </a:bodyPr>
          <a:lstStyle/>
          <a:p>
            <a:pPr algn="ctr">
              <a:spcBef>
                <a:spcPct val="0"/>
              </a:spcBef>
              <a:defRPr/>
            </a:pPr>
            <a:r>
              <a:rPr lang="ru-RU" altLang="ru-RU" sz="1400" dirty="0" smtClean="0">
                <a:ln w="3175" cmpd="sng">
                  <a:solidFill>
                    <a:schemeClr val="tx1"/>
                  </a:solidFill>
                  <a:prstDash val="solid"/>
                </a:ln>
                <a:cs typeface="Times New Roman" pitchFamily="18" charset="0"/>
              </a:rPr>
              <a:t>Дорожный  фонд </a:t>
            </a:r>
          </a:p>
          <a:p>
            <a:pPr algn="ctr">
              <a:spcBef>
                <a:spcPct val="0"/>
              </a:spcBef>
              <a:defRPr/>
            </a:pPr>
            <a:r>
              <a:rPr lang="ru-RU" altLang="ru-RU" sz="1400" dirty="0" smtClean="0">
                <a:ln w="3175" cmpd="sng">
                  <a:solidFill>
                    <a:schemeClr val="tx1"/>
                  </a:solidFill>
                  <a:prstDash val="solid"/>
                </a:ln>
                <a:cs typeface="Times New Roman" pitchFamily="18" charset="0"/>
              </a:rPr>
              <a:t>в 2019 году</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75" y="9156"/>
            <a:ext cx="7554112" cy="6590572"/>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305423" y="17424"/>
            <a:ext cx="857250" cy="384810"/>
          </a:xfrm>
          <a:custGeom>
            <a:avLst/>
            <a:gdLst/>
            <a:ahLst/>
            <a:cxnLst/>
            <a:rect l="l" t="t" r="r" b="b"/>
            <a:pathLst>
              <a:path w="857250" h="384810">
                <a:moveTo>
                  <a:pt x="0" y="0"/>
                </a:moveTo>
                <a:lnTo>
                  <a:pt x="7897" y="51131"/>
                </a:lnTo>
                <a:lnTo>
                  <a:pt x="20778" y="96807"/>
                </a:lnTo>
                <a:lnTo>
                  <a:pt x="38813" y="140348"/>
                </a:lnTo>
                <a:lnTo>
                  <a:pt x="62002" y="181755"/>
                </a:lnTo>
                <a:lnTo>
                  <a:pt x="90343" y="221028"/>
                </a:lnTo>
                <a:lnTo>
                  <a:pt x="123837" y="258165"/>
                </a:lnTo>
                <a:lnTo>
                  <a:pt x="160974" y="291658"/>
                </a:lnTo>
                <a:lnTo>
                  <a:pt x="200246" y="319998"/>
                </a:lnTo>
                <a:lnTo>
                  <a:pt x="241653" y="343184"/>
                </a:lnTo>
                <a:lnTo>
                  <a:pt x="285195" y="361218"/>
                </a:lnTo>
                <a:lnTo>
                  <a:pt x="330870" y="374099"/>
                </a:lnTo>
                <a:lnTo>
                  <a:pt x="378680" y="381827"/>
                </a:lnTo>
                <a:lnTo>
                  <a:pt x="428624" y="384403"/>
                </a:lnTo>
                <a:lnTo>
                  <a:pt x="478567" y="381827"/>
                </a:lnTo>
                <a:lnTo>
                  <a:pt x="526375" y="374099"/>
                </a:lnTo>
                <a:lnTo>
                  <a:pt x="572048" y="361218"/>
                </a:lnTo>
                <a:lnTo>
                  <a:pt x="615587" y="343184"/>
                </a:lnTo>
                <a:lnTo>
                  <a:pt x="656991" y="319998"/>
                </a:lnTo>
                <a:lnTo>
                  <a:pt x="696262" y="291658"/>
                </a:lnTo>
                <a:lnTo>
                  <a:pt x="733398" y="258165"/>
                </a:lnTo>
                <a:lnTo>
                  <a:pt x="766892" y="221028"/>
                </a:lnTo>
                <a:lnTo>
                  <a:pt x="795234" y="181755"/>
                </a:lnTo>
                <a:lnTo>
                  <a:pt x="818423" y="140348"/>
                </a:lnTo>
                <a:lnTo>
                  <a:pt x="836459" y="96807"/>
                </a:lnTo>
                <a:lnTo>
                  <a:pt x="849342" y="51131"/>
                </a:lnTo>
                <a:lnTo>
                  <a:pt x="857072" y="3321"/>
                </a:lnTo>
                <a:lnTo>
                  <a:pt x="857244" y="0"/>
                </a:lnTo>
              </a:path>
            </a:pathLst>
          </a:custGeom>
          <a:ln w="152273">
            <a:solidFill>
              <a:srgbClr val="00669B"/>
            </a:solidFill>
          </a:ln>
        </p:spPr>
        <p:txBody>
          <a:bodyPr wrap="square" lIns="0" tIns="0" rIns="0" bIns="0" rtlCol="0"/>
          <a:lstStyle/>
          <a:p>
            <a:endParaRPr/>
          </a:p>
        </p:txBody>
      </p:sp>
      <p:sp>
        <p:nvSpPr>
          <p:cNvPr id="4" name="object 4"/>
          <p:cNvSpPr/>
          <p:nvPr/>
        </p:nvSpPr>
        <p:spPr>
          <a:xfrm>
            <a:off x="5425059" y="17424"/>
            <a:ext cx="1110615" cy="643255"/>
          </a:xfrm>
          <a:custGeom>
            <a:avLst/>
            <a:gdLst/>
            <a:ahLst/>
            <a:cxnLst/>
            <a:rect l="l" t="t" r="r" b="b"/>
            <a:pathLst>
              <a:path w="1110615" h="643255">
                <a:moveTo>
                  <a:pt x="1103388" y="0"/>
                </a:moveTo>
                <a:lnTo>
                  <a:pt x="6705" y="0"/>
                </a:lnTo>
                <a:lnTo>
                  <a:pt x="2007" y="37918"/>
                </a:lnTo>
                <a:lnTo>
                  <a:pt x="0" y="88176"/>
                </a:lnTo>
                <a:lnTo>
                  <a:pt x="2007" y="138433"/>
                </a:lnTo>
                <a:lnTo>
                  <a:pt x="8028" y="187028"/>
                </a:lnTo>
                <a:lnTo>
                  <a:pt x="18063" y="233962"/>
                </a:lnTo>
                <a:lnTo>
                  <a:pt x="32113" y="279234"/>
                </a:lnTo>
                <a:lnTo>
                  <a:pt x="50176" y="322844"/>
                </a:lnTo>
                <a:lnTo>
                  <a:pt x="72254" y="364791"/>
                </a:lnTo>
                <a:lnTo>
                  <a:pt x="98346" y="405076"/>
                </a:lnTo>
                <a:lnTo>
                  <a:pt x="128452" y="443698"/>
                </a:lnTo>
                <a:lnTo>
                  <a:pt x="162572" y="480656"/>
                </a:lnTo>
                <a:lnTo>
                  <a:pt x="199531" y="514773"/>
                </a:lnTo>
                <a:lnTo>
                  <a:pt x="238151" y="544876"/>
                </a:lnTo>
                <a:lnTo>
                  <a:pt x="278435" y="570966"/>
                </a:lnTo>
                <a:lnTo>
                  <a:pt x="320381" y="593042"/>
                </a:lnTo>
                <a:lnTo>
                  <a:pt x="363989" y="611104"/>
                </a:lnTo>
                <a:lnTo>
                  <a:pt x="409261" y="625153"/>
                </a:lnTo>
                <a:lnTo>
                  <a:pt x="456195" y="635188"/>
                </a:lnTo>
                <a:lnTo>
                  <a:pt x="504792" y="641209"/>
                </a:lnTo>
                <a:lnTo>
                  <a:pt x="555053" y="643216"/>
                </a:lnTo>
                <a:lnTo>
                  <a:pt x="605310" y="641209"/>
                </a:lnTo>
                <a:lnTo>
                  <a:pt x="653906" y="635188"/>
                </a:lnTo>
                <a:lnTo>
                  <a:pt x="700839" y="625153"/>
                </a:lnTo>
                <a:lnTo>
                  <a:pt x="746110" y="611104"/>
                </a:lnTo>
                <a:lnTo>
                  <a:pt x="789719" y="593042"/>
                </a:lnTo>
                <a:lnTo>
                  <a:pt x="831665" y="570966"/>
                </a:lnTo>
                <a:lnTo>
                  <a:pt x="871947" y="544876"/>
                </a:lnTo>
                <a:lnTo>
                  <a:pt x="910566" y="514773"/>
                </a:lnTo>
                <a:lnTo>
                  <a:pt x="947521" y="480656"/>
                </a:lnTo>
                <a:lnTo>
                  <a:pt x="981641" y="443698"/>
                </a:lnTo>
                <a:lnTo>
                  <a:pt x="1011747" y="405076"/>
                </a:lnTo>
                <a:lnTo>
                  <a:pt x="1037839" y="364791"/>
                </a:lnTo>
                <a:lnTo>
                  <a:pt x="1059917" y="322844"/>
                </a:lnTo>
                <a:lnTo>
                  <a:pt x="1077981" y="279234"/>
                </a:lnTo>
                <a:lnTo>
                  <a:pt x="1092030" y="233962"/>
                </a:lnTo>
                <a:lnTo>
                  <a:pt x="1102066" y="187028"/>
                </a:lnTo>
                <a:lnTo>
                  <a:pt x="1108087" y="138433"/>
                </a:lnTo>
                <a:lnTo>
                  <a:pt x="1110094" y="88176"/>
                </a:lnTo>
                <a:lnTo>
                  <a:pt x="1108087" y="37918"/>
                </a:lnTo>
                <a:lnTo>
                  <a:pt x="1103388" y="0"/>
                </a:lnTo>
                <a:close/>
              </a:path>
            </a:pathLst>
          </a:custGeom>
          <a:solidFill>
            <a:srgbClr val="2B74A5"/>
          </a:solidFill>
        </p:spPr>
        <p:txBody>
          <a:bodyPr wrap="square" lIns="0" tIns="0" rIns="0" bIns="0" rtlCol="0"/>
          <a:lstStyle/>
          <a:p>
            <a:endParaRPr/>
          </a:p>
        </p:txBody>
      </p:sp>
      <p:sp>
        <p:nvSpPr>
          <p:cNvPr id="5" name="object 5"/>
          <p:cNvSpPr/>
          <p:nvPr/>
        </p:nvSpPr>
        <p:spPr>
          <a:xfrm>
            <a:off x="5425059" y="17424"/>
            <a:ext cx="1110615" cy="643255"/>
          </a:xfrm>
          <a:custGeom>
            <a:avLst/>
            <a:gdLst/>
            <a:ahLst/>
            <a:cxnLst/>
            <a:rect l="l" t="t" r="r" b="b"/>
            <a:pathLst>
              <a:path w="1110615" h="643255">
                <a:moveTo>
                  <a:pt x="1110094" y="88176"/>
                </a:moveTo>
                <a:lnTo>
                  <a:pt x="1108087" y="37918"/>
                </a:lnTo>
                <a:lnTo>
                  <a:pt x="1103388" y="0"/>
                </a:lnTo>
                <a:lnTo>
                  <a:pt x="6705" y="0"/>
                </a:lnTo>
                <a:lnTo>
                  <a:pt x="2007" y="37918"/>
                </a:lnTo>
                <a:lnTo>
                  <a:pt x="0" y="88176"/>
                </a:lnTo>
                <a:lnTo>
                  <a:pt x="2007" y="138433"/>
                </a:lnTo>
                <a:lnTo>
                  <a:pt x="8028" y="187028"/>
                </a:lnTo>
                <a:lnTo>
                  <a:pt x="18063" y="233962"/>
                </a:lnTo>
                <a:lnTo>
                  <a:pt x="32113" y="279234"/>
                </a:lnTo>
                <a:lnTo>
                  <a:pt x="50176" y="322844"/>
                </a:lnTo>
                <a:lnTo>
                  <a:pt x="72254" y="364791"/>
                </a:lnTo>
                <a:lnTo>
                  <a:pt x="98346" y="405076"/>
                </a:lnTo>
                <a:lnTo>
                  <a:pt x="128452" y="443698"/>
                </a:lnTo>
                <a:lnTo>
                  <a:pt x="162572" y="480656"/>
                </a:lnTo>
                <a:lnTo>
                  <a:pt x="199531" y="514773"/>
                </a:lnTo>
                <a:lnTo>
                  <a:pt x="238151" y="544876"/>
                </a:lnTo>
                <a:lnTo>
                  <a:pt x="278435" y="570966"/>
                </a:lnTo>
                <a:lnTo>
                  <a:pt x="320381" y="593042"/>
                </a:lnTo>
                <a:lnTo>
                  <a:pt x="363989" y="611104"/>
                </a:lnTo>
                <a:lnTo>
                  <a:pt x="409261" y="625153"/>
                </a:lnTo>
                <a:lnTo>
                  <a:pt x="456195" y="635188"/>
                </a:lnTo>
                <a:lnTo>
                  <a:pt x="504792" y="641209"/>
                </a:lnTo>
                <a:lnTo>
                  <a:pt x="555053" y="643216"/>
                </a:lnTo>
                <a:lnTo>
                  <a:pt x="605310" y="641209"/>
                </a:lnTo>
                <a:lnTo>
                  <a:pt x="653906" y="635188"/>
                </a:lnTo>
                <a:lnTo>
                  <a:pt x="700839" y="625153"/>
                </a:lnTo>
                <a:lnTo>
                  <a:pt x="746110" y="611104"/>
                </a:lnTo>
                <a:lnTo>
                  <a:pt x="789719" y="593042"/>
                </a:lnTo>
                <a:lnTo>
                  <a:pt x="831665" y="570966"/>
                </a:lnTo>
                <a:lnTo>
                  <a:pt x="871947" y="544876"/>
                </a:lnTo>
                <a:lnTo>
                  <a:pt x="910566" y="514773"/>
                </a:lnTo>
                <a:lnTo>
                  <a:pt x="947521" y="480656"/>
                </a:lnTo>
                <a:lnTo>
                  <a:pt x="981641" y="443698"/>
                </a:lnTo>
                <a:lnTo>
                  <a:pt x="1011747" y="405076"/>
                </a:lnTo>
                <a:lnTo>
                  <a:pt x="1037839" y="364791"/>
                </a:lnTo>
                <a:lnTo>
                  <a:pt x="1059917" y="322844"/>
                </a:lnTo>
                <a:lnTo>
                  <a:pt x="1077981" y="279234"/>
                </a:lnTo>
                <a:lnTo>
                  <a:pt x="1092030" y="233962"/>
                </a:lnTo>
                <a:lnTo>
                  <a:pt x="1102066" y="187028"/>
                </a:lnTo>
                <a:lnTo>
                  <a:pt x="1108087" y="138433"/>
                </a:lnTo>
                <a:lnTo>
                  <a:pt x="1110094" y="88176"/>
                </a:lnTo>
              </a:path>
            </a:pathLst>
          </a:custGeom>
          <a:ln w="152273">
            <a:solidFill>
              <a:srgbClr val="00669B"/>
            </a:solidFill>
          </a:ln>
        </p:spPr>
        <p:txBody>
          <a:bodyPr wrap="square" lIns="0" tIns="0" rIns="0" bIns="0" rtlCol="0"/>
          <a:lstStyle/>
          <a:p>
            <a:endParaRPr/>
          </a:p>
        </p:txBody>
      </p:sp>
      <p:sp>
        <p:nvSpPr>
          <p:cNvPr id="6" name="object 6"/>
          <p:cNvSpPr/>
          <p:nvPr/>
        </p:nvSpPr>
        <p:spPr>
          <a:xfrm>
            <a:off x="4813528" y="17424"/>
            <a:ext cx="441959" cy="283845"/>
          </a:xfrm>
          <a:custGeom>
            <a:avLst/>
            <a:gdLst/>
            <a:ahLst/>
            <a:cxnLst/>
            <a:rect l="l" t="t" r="r" b="b"/>
            <a:pathLst>
              <a:path w="441960" h="283845">
                <a:moveTo>
                  <a:pt x="431848" y="0"/>
                </a:moveTo>
                <a:lnTo>
                  <a:pt x="9628" y="0"/>
                </a:lnTo>
                <a:lnTo>
                  <a:pt x="4040" y="18757"/>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lnTo>
                  <a:pt x="437435" y="18755"/>
                </a:lnTo>
                <a:lnTo>
                  <a:pt x="431848" y="0"/>
                </a:lnTo>
                <a:close/>
              </a:path>
            </a:pathLst>
          </a:custGeom>
          <a:solidFill>
            <a:srgbClr val="849FC2"/>
          </a:solidFill>
        </p:spPr>
        <p:txBody>
          <a:bodyPr wrap="square" lIns="0" tIns="0" rIns="0" bIns="0" rtlCol="0"/>
          <a:lstStyle/>
          <a:p>
            <a:endParaRPr/>
          </a:p>
        </p:txBody>
      </p:sp>
      <p:sp>
        <p:nvSpPr>
          <p:cNvPr id="7" name="object 7"/>
          <p:cNvSpPr/>
          <p:nvPr/>
        </p:nvSpPr>
        <p:spPr>
          <a:xfrm>
            <a:off x="4813528" y="17424"/>
            <a:ext cx="441959" cy="283845"/>
          </a:xfrm>
          <a:custGeom>
            <a:avLst/>
            <a:gdLst/>
            <a:ahLst/>
            <a:cxnLst/>
            <a:rect l="l" t="t" r="r" b="b"/>
            <a:pathLst>
              <a:path w="441960" h="283845">
                <a:moveTo>
                  <a:pt x="441477" y="62801"/>
                </a:moveTo>
                <a:lnTo>
                  <a:pt x="437436" y="18757"/>
                </a:lnTo>
                <a:lnTo>
                  <a:pt x="431848" y="0"/>
                </a:lnTo>
                <a:lnTo>
                  <a:pt x="9628" y="0"/>
                </a:lnTo>
                <a:lnTo>
                  <a:pt x="4040" y="18755"/>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path>
            </a:pathLst>
          </a:custGeom>
          <a:ln w="152273">
            <a:solidFill>
              <a:srgbClr val="00669B"/>
            </a:solidFill>
          </a:ln>
        </p:spPr>
        <p:txBody>
          <a:bodyPr wrap="square" lIns="0" tIns="0" rIns="0" bIns="0" rtlCol="0"/>
          <a:lstStyle/>
          <a:p>
            <a:endParaRPr/>
          </a:p>
        </p:txBody>
      </p:sp>
      <p:sp>
        <p:nvSpPr>
          <p:cNvPr id="8" name="object 8"/>
          <p:cNvSpPr/>
          <p:nvPr/>
        </p:nvSpPr>
        <p:spPr>
          <a:xfrm>
            <a:off x="3608407"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9" name="object 9"/>
          <p:cNvSpPr/>
          <p:nvPr/>
        </p:nvSpPr>
        <p:spPr>
          <a:xfrm>
            <a:off x="3608407"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6657466" y="9816"/>
            <a:ext cx="6985" cy="99060"/>
          </a:xfrm>
          <a:custGeom>
            <a:avLst/>
            <a:gdLst/>
            <a:ahLst/>
            <a:cxnLst/>
            <a:rect l="l" t="t" r="r" b="b"/>
            <a:pathLst>
              <a:path w="6984" h="99060">
                <a:moveTo>
                  <a:pt x="6515" y="98946"/>
                </a:moveTo>
                <a:lnTo>
                  <a:pt x="4872" y="48506"/>
                </a:lnTo>
                <a:lnTo>
                  <a:pt x="0" y="0"/>
                </a:lnTo>
              </a:path>
            </a:pathLst>
          </a:custGeom>
          <a:ln w="12598">
            <a:solidFill>
              <a:srgbClr val="00669B"/>
            </a:solidFill>
          </a:ln>
        </p:spPr>
        <p:txBody>
          <a:bodyPr wrap="square" lIns="0" tIns="0" rIns="0" bIns="0" rtlCol="0"/>
          <a:lstStyle/>
          <a:p>
            <a:endParaRPr/>
          </a:p>
        </p:txBody>
      </p:sp>
      <p:sp>
        <p:nvSpPr>
          <p:cNvPr id="11" name="object 11"/>
          <p:cNvSpPr/>
          <p:nvPr/>
        </p:nvSpPr>
        <p:spPr>
          <a:xfrm>
            <a:off x="5306377" y="9816"/>
            <a:ext cx="1357630" cy="777875"/>
          </a:xfrm>
          <a:custGeom>
            <a:avLst/>
            <a:gdLst/>
            <a:ahLst/>
            <a:cxnLst/>
            <a:rect l="l" t="t" r="r" b="b"/>
            <a:pathLst>
              <a:path w="1357629" h="777875">
                <a:moveTo>
                  <a:pt x="6514" y="0"/>
                </a:moveTo>
                <a:lnTo>
                  <a:pt x="1643" y="48506"/>
                </a:lnTo>
                <a:lnTo>
                  <a:pt x="0" y="98946"/>
                </a:lnTo>
                <a:lnTo>
                  <a:pt x="1643" y="149385"/>
                </a:lnTo>
                <a:lnTo>
                  <a:pt x="6572" y="198464"/>
                </a:lnTo>
                <a:lnTo>
                  <a:pt x="14787" y="246183"/>
                </a:lnTo>
                <a:lnTo>
                  <a:pt x="26288" y="292541"/>
                </a:lnTo>
                <a:lnTo>
                  <a:pt x="41076" y="337538"/>
                </a:lnTo>
                <a:lnTo>
                  <a:pt x="59150" y="381173"/>
                </a:lnTo>
                <a:lnTo>
                  <a:pt x="80511" y="423448"/>
                </a:lnTo>
                <a:lnTo>
                  <a:pt x="105158" y="464361"/>
                </a:lnTo>
                <a:lnTo>
                  <a:pt x="133091" y="503912"/>
                </a:lnTo>
                <a:lnTo>
                  <a:pt x="164311" y="542102"/>
                </a:lnTo>
                <a:lnTo>
                  <a:pt x="198818" y="578929"/>
                </a:lnTo>
                <a:lnTo>
                  <a:pt x="235646" y="613436"/>
                </a:lnTo>
                <a:lnTo>
                  <a:pt x="273835" y="644656"/>
                </a:lnTo>
                <a:lnTo>
                  <a:pt x="313386" y="672589"/>
                </a:lnTo>
                <a:lnTo>
                  <a:pt x="354299" y="697236"/>
                </a:lnTo>
                <a:lnTo>
                  <a:pt x="396574" y="718597"/>
                </a:lnTo>
                <a:lnTo>
                  <a:pt x="440210" y="736671"/>
                </a:lnTo>
                <a:lnTo>
                  <a:pt x="485207" y="751459"/>
                </a:lnTo>
                <a:lnTo>
                  <a:pt x="531564" y="762960"/>
                </a:lnTo>
                <a:lnTo>
                  <a:pt x="579283" y="771176"/>
                </a:lnTo>
                <a:lnTo>
                  <a:pt x="628362" y="776105"/>
                </a:lnTo>
                <a:lnTo>
                  <a:pt x="678802" y="777748"/>
                </a:lnTo>
                <a:lnTo>
                  <a:pt x="729241" y="776105"/>
                </a:lnTo>
                <a:lnTo>
                  <a:pt x="778321" y="771176"/>
                </a:lnTo>
                <a:lnTo>
                  <a:pt x="826039" y="762960"/>
                </a:lnTo>
                <a:lnTo>
                  <a:pt x="872397" y="751459"/>
                </a:lnTo>
                <a:lnTo>
                  <a:pt x="917394" y="736671"/>
                </a:lnTo>
                <a:lnTo>
                  <a:pt x="961030" y="718597"/>
                </a:lnTo>
                <a:lnTo>
                  <a:pt x="1003304" y="697236"/>
                </a:lnTo>
                <a:lnTo>
                  <a:pt x="1044217" y="672589"/>
                </a:lnTo>
                <a:lnTo>
                  <a:pt x="1083769" y="644656"/>
                </a:lnTo>
                <a:lnTo>
                  <a:pt x="1121958" y="613436"/>
                </a:lnTo>
                <a:lnTo>
                  <a:pt x="1158786" y="578929"/>
                </a:lnTo>
                <a:lnTo>
                  <a:pt x="1193289" y="542102"/>
                </a:lnTo>
                <a:lnTo>
                  <a:pt x="1224508" y="503912"/>
                </a:lnTo>
                <a:lnTo>
                  <a:pt x="1252440" y="464361"/>
                </a:lnTo>
                <a:lnTo>
                  <a:pt x="1277087" y="423448"/>
                </a:lnTo>
                <a:lnTo>
                  <a:pt x="1298448" y="381173"/>
                </a:lnTo>
                <a:lnTo>
                  <a:pt x="1316523" y="337538"/>
                </a:lnTo>
                <a:lnTo>
                  <a:pt x="1331312" y="292541"/>
                </a:lnTo>
                <a:lnTo>
                  <a:pt x="1342815" y="246183"/>
                </a:lnTo>
                <a:lnTo>
                  <a:pt x="1351031" y="198464"/>
                </a:lnTo>
                <a:lnTo>
                  <a:pt x="1355961" y="149385"/>
                </a:lnTo>
                <a:lnTo>
                  <a:pt x="1357604" y="98946"/>
                </a:lnTo>
              </a:path>
            </a:pathLst>
          </a:custGeom>
          <a:ln w="12598">
            <a:solidFill>
              <a:srgbClr val="00669B"/>
            </a:solidFill>
          </a:ln>
        </p:spPr>
        <p:txBody>
          <a:bodyPr wrap="square" lIns="0" tIns="0" rIns="0" bIns="0" rtlCol="0"/>
          <a:lstStyle/>
          <a:p>
            <a:endParaRPr/>
          </a:p>
        </p:txBody>
      </p:sp>
      <p:sp>
        <p:nvSpPr>
          <p:cNvPr id="12" name="object 12"/>
          <p:cNvSpPr/>
          <p:nvPr/>
        </p:nvSpPr>
        <p:spPr>
          <a:xfrm>
            <a:off x="3475392"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3" name="object 13"/>
          <p:cNvSpPr txBox="1"/>
          <p:nvPr/>
        </p:nvSpPr>
        <p:spPr>
          <a:xfrm>
            <a:off x="336645" y="222031"/>
            <a:ext cx="6842070" cy="182101"/>
          </a:xfrm>
          <a:prstGeom prst="rect">
            <a:avLst/>
          </a:prstGeom>
        </p:spPr>
        <p:txBody>
          <a:bodyPr vert="horz" wrap="square" lIns="0" tIns="12700" rIns="0" bIns="0" rtlCol="0">
            <a:spAutoFit/>
          </a:bodyPr>
          <a:lstStyle/>
          <a:p>
            <a:pPr marL="12700">
              <a:lnSpc>
                <a:spcPct val="100000"/>
              </a:lnSpc>
              <a:spcBef>
                <a:spcPts val="100"/>
              </a:spcBef>
            </a:pPr>
            <a:r>
              <a:rPr lang="ru-RU" sz="1100" b="1" spc="-10" dirty="0" smtClean="0">
                <a:solidFill>
                  <a:srgbClr val="FFFFFF"/>
                </a:solidFill>
                <a:cs typeface="Bookman Old Style"/>
              </a:rPr>
              <a:t>ПРОЕКТ БЮДЖЕТА НА  2019 ГОД И НА ПЛАНОВЫЙ ПЕРИОД 2020 и 2021 годов</a:t>
            </a:r>
            <a:r>
              <a:rPr sz="1100" b="1" dirty="0" smtClean="0">
                <a:solidFill>
                  <a:srgbClr val="FFFFFF"/>
                </a:solidFill>
                <a:cs typeface="Bookman Old Style"/>
              </a:rPr>
              <a:t> </a:t>
            </a:r>
            <a:r>
              <a:rPr lang="ru-RU" sz="1100" b="1" spc="185" dirty="0" smtClean="0">
                <a:solidFill>
                  <a:srgbClr val="BCC8DC"/>
                </a:solidFill>
                <a:cs typeface="Bookman Old Style"/>
              </a:rPr>
              <a:t>ОСНОВНЫЕ ПАРАМЕТРЫ</a:t>
            </a:r>
            <a:endParaRPr sz="1100" b="1" dirty="0">
              <a:cs typeface="Bookman Old Style"/>
            </a:endParaRPr>
          </a:p>
        </p:txBody>
      </p:sp>
      <p:sp>
        <p:nvSpPr>
          <p:cNvPr id="14" name="object 14"/>
          <p:cNvSpPr/>
          <p:nvPr/>
        </p:nvSpPr>
        <p:spPr>
          <a:xfrm>
            <a:off x="7101052" y="264795"/>
            <a:ext cx="105943" cy="10594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875" y="7839124"/>
            <a:ext cx="7553325" cy="2848610"/>
          </a:xfrm>
          <a:custGeom>
            <a:avLst/>
            <a:gdLst/>
            <a:ahLst/>
            <a:cxnLst/>
            <a:rect l="l" t="t" r="r" b="b"/>
            <a:pathLst>
              <a:path w="7553325" h="2848609">
                <a:moveTo>
                  <a:pt x="0" y="2848292"/>
                </a:moveTo>
                <a:lnTo>
                  <a:pt x="7552753" y="2848292"/>
                </a:lnTo>
                <a:lnTo>
                  <a:pt x="7552753" y="0"/>
                </a:lnTo>
                <a:lnTo>
                  <a:pt x="0" y="0"/>
                </a:lnTo>
                <a:lnTo>
                  <a:pt x="0" y="2848292"/>
                </a:lnTo>
                <a:close/>
              </a:path>
            </a:pathLst>
          </a:custGeom>
          <a:solidFill>
            <a:srgbClr val="00669B"/>
          </a:solidFill>
        </p:spPr>
        <p:txBody>
          <a:bodyPr wrap="square" lIns="0" tIns="0" rIns="0" bIns="0" rtlCol="0"/>
          <a:lstStyle/>
          <a:p>
            <a:endParaRPr/>
          </a:p>
        </p:txBody>
      </p:sp>
      <p:sp>
        <p:nvSpPr>
          <p:cNvPr id="16" name="object 16"/>
          <p:cNvSpPr/>
          <p:nvPr/>
        </p:nvSpPr>
        <p:spPr>
          <a:xfrm>
            <a:off x="398041" y="7839126"/>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2"/>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17" name="object 17"/>
          <p:cNvSpPr txBox="1"/>
          <p:nvPr/>
        </p:nvSpPr>
        <p:spPr>
          <a:xfrm>
            <a:off x="728974" y="7124779"/>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18" name="object 18"/>
          <p:cNvSpPr txBox="1"/>
          <p:nvPr/>
        </p:nvSpPr>
        <p:spPr>
          <a:xfrm>
            <a:off x="336645" y="453569"/>
            <a:ext cx="5942045" cy="671338"/>
          </a:xfrm>
          <a:prstGeom prst="rect">
            <a:avLst/>
          </a:prstGeom>
        </p:spPr>
        <p:txBody>
          <a:bodyPr vert="horz" wrap="square" lIns="0" tIns="12065" rIns="0" bIns="0" rtlCol="0">
            <a:spAutoFit/>
          </a:bodyPr>
          <a:lstStyle/>
          <a:p>
            <a:pPr marL="12700">
              <a:lnSpc>
                <a:spcPct val="100000"/>
              </a:lnSpc>
              <a:spcBef>
                <a:spcPts val="95"/>
              </a:spcBef>
            </a:pPr>
            <a:r>
              <a:rPr lang="ru-RU" sz="1400" b="1" spc="300" dirty="0" smtClean="0">
                <a:solidFill>
                  <a:srgbClr val="FFFFFF"/>
                </a:solidFill>
                <a:cs typeface="Arial"/>
              </a:rPr>
              <a:t>Основные показатели </a:t>
            </a:r>
          </a:p>
          <a:p>
            <a:pPr marL="12700">
              <a:lnSpc>
                <a:spcPct val="100000"/>
              </a:lnSpc>
              <a:spcBef>
                <a:spcPts val="95"/>
              </a:spcBef>
            </a:pPr>
            <a:r>
              <a:rPr lang="ru-RU" sz="1400" b="1" spc="300" dirty="0" smtClean="0">
                <a:solidFill>
                  <a:srgbClr val="FFFFFF"/>
                </a:solidFill>
                <a:cs typeface="Arial"/>
              </a:rPr>
              <a:t>социально-экономического развития города Невинномысска на 2019-2021 годы</a:t>
            </a:r>
            <a:endParaRPr sz="1400" b="1" dirty="0">
              <a:cs typeface="Arial"/>
            </a:endParaRPr>
          </a:p>
        </p:txBody>
      </p:sp>
      <p:sp>
        <p:nvSpPr>
          <p:cNvPr id="20" name="object 20"/>
          <p:cNvSpPr/>
          <p:nvPr/>
        </p:nvSpPr>
        <p:spPr>
          <a:xfrm>
            <a:off x="6438590"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21" name="object 21"/>
          <p:cNvSpPr/>
          <p:nvPr/>
        </p:nvSpPr>
        <p:spPr>
          <a:xfrm>
            <a:off x="6438590"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22" name="object 22"/>
          <p:cNvSpPr/>
          <p:nvPr/>
        </p:nvSpPr>
        <p:spPr>
          <a:xfrm>
            <a:off x="6327014"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23" name="object 23"/>
          <p:cNvSpPr txBox="1"/>
          <p:nvPr/>
        </p:nvSpPr>
        <p:spPr>
          <a:xfrm>
            <a:off x="6804693" y="10495165"/>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1</a:t>
            </a:r>
            <a:endParaRPr sz="1000">
              <a:latin typeface="Trebuchet MS"/>
              <a:cs typeface="Trebuchet MS"/>
            </a:endParaRPr>
          </a:p>
        </p:txBody>
      </p:sp>
      <p:sp>
        <p:nvSpPr>
          <p:cNvPr id="26" name="object 26"/>
          <p:cNvSpPr txBox="1"/>
          <p:nvPr/>
        </p:nvSpPr>
        <p:spPr>
          <a:xfrm>
            <a:off x="4464684" y="5437596"/>
            <a:ext cx="2167255" cy="704680"/>
          </a:xfrm>
          <a:prstGeom prst="rect">
            <a:avLst/>
          </a:prstGeom>
        </p:spPr>
        <p:txBody>
          <a:bodyPr vert="horz" wrap="square" lIns="0" tIns="12065" rIns="0" bIns="0" rtlCol="0">
            <a:spAutoFit/>
          </a:bodyPr>
          <a:lstStyle/>
          <a:p>
            <a:pPr marL="38100">
              <a:lnSpc>
                <a:spcPts val="5390"/>
              </a:lnSpc>
              <a:spcBef>
                <a:spcPts val="95"/>
              </a:spcBef>
              <a:tabLst>
                <a:tab pos="1281430" algn="l"/>
              </a:tabLst>
            </a:pPr>
            <a:r>
              <a:rPr sz="3600" spc="97" baseline="-30092" dirty="0">
                <a:solidFill>
                  <a:srgbClr val="00669B"/>
                </a:solidFill>
                <a:latin typeface="Calibri"/>
                <a:cs typeface="Calibri"/>
              </a:rPr>
              <a:t>	</a:t>
            </a:r>
            <a:endParaRPr sz="1100" dirty="0">
              <a:latin typeface="Bookman Old Style"/>
              <a:cs typeface="Bookman Old Style"/>
            </a:endParaRPr>
          </a:p>
        </p:txBody>
      </p:sp>
      <p:sp>
        <p:nvSpPr>
          <p:cNvPr id="32" name="object 32"/>
          <p:cNvSpPr txBox="1"/>
          <p:nvPr/>
        </p:nvSpPr>
        <p:spPr>
          <a:xfrm>
            <a:off x="5418473" y="2759663"/>
            <a:ext cx="1850894" cy="1428596"/>
          </a:xfrm>
          <a:prstGeom prst="rect">
            <a:avLst/>
          </a:prstGeom>
        </p:spPr>
        <p:txBody>
          <a:bodyPr vert="horz" wrap="square" lIns="0" tIns="17780" rIns="0" bIns="0" rtlCol="0">
            <a:spAutoFit/>
          </a:bodyPr>
          <a:lstStyle/>
          <a:p>
            <a:pPr marL="12700" marR="34925">
              <a:lnSpc>
                <a:spcPts val="950"/>
              </a:lnSpc>
              <a:spcBef>
                <a:spcPts val="140"/>
              </a:spcBef>
            </a:pPr>
            <a:r>
              <a:rPr lang="ru-RU" sz="1100" b="1" spc="355" dirty="0" smtClean="0">
                <a:solidFill>
                  <a:srgbClr val="A54686"/>
                </a:solidFill>
                <a:latin typeface="+mj-lt"/>
                <a:cs typeface="PMingLiU"/>
              </a:rPr>
              <a:t>СБАЛАНСИРОВАННОСТЬ БЮДЖЕТА ПО ДОХОДАМ И РАСХОДАМ – ОСНОВОПОЛАГАЮЩЕЕ ТРЕБОВАНИЕ,ПРЕДЪЯВЛЯЕМОЕ К СОСТАВЛЕНИЮ И УТВЕРЖДЕНИЮ БЮДЖЕТА.</a:t>
            </a:r>
            <a:endParaRPr lang="ru-RU" sz="1100" b="1" dirty="0">
              <a:latin typeface="+mj-lt"/>
              <a:cs typeface="PMingLiU"/>
            </a:endParaRPr>
          </a:p>
        </p:txBody>
      </p:sp>
      <p:sp>
        <p:nvSpPr>
          <p:cNvPr id="33" name="object 33"/>
          <p:cNvSpPr/>
          <p:nvPr/>
        </p:nvSpPr>
        <p:spPr>
          <a:xfrm>
            <a:off x="4630204" y="2728671"/>
            <a:ext cx="747395" cy="748030"/>
          </a:xfrm>
          <a:custGeom>
            <a:avLst/>
            <a:gdLst/>
            <a:ahLst/>
            <a:cxnLst/>
            <a:rect l="l" t="t" r="r" b="b"/>
            <a:pathLst>
              <a:path w="747395" h="748029">
                <a:moveTo>
                  <a:pt x="373646" y="0"/>
                </a:moveTo>
                <a:lnTo>
                  <a:pt x="323313" y="3047"/>
                </a:lnTo>
                <a:lnTo>
                  <a:pt x="275500" y="12176"/>
                </a:lnTo>
                <a:lnTo>
                  <a:pt x="230206" y="27389"/>
                </a:lnTo>
                <a:lnTo>
                  <a:pt x="187431" y="48686"/>
                </a:lnTo>
                <a:lnTo>
                  <a:pt x="147175" y="76068"/>
                </a:lnTo>
                <a:lnTo>
                  <a:pt x="109435" y="109537"/>
                </a:lnTo>
                <a:lnTo>
                  <a:pt x="75995" y="147305"/>
                </a:lnTo>
                <a:lnTo>
                  <a:pt x="48636" y="187594"/>
                </a:lnTo>
                <a:lnTo>
                  <a:pt x="27357" y="230406"/>
                </a:lnTo>
                <a:lnTo>
                  <a:pt x="12158" y="275739"/>
                </a:lnTo>
                <a:lnTo>
                  <a:pt x="3039" y="323591"/>
                </a:lnTo>
                <a:lnTo>
                  <a:pt x="0" y="373964"/>
                </a:lnTo>
                <a:lnTo>
                  <a:pt x="3039" y="424336"/>
                </a:lnTo>
                <a:lnTo>
                  <a:pt x="12158" y="472189"/>
                </a:lnTo>
                <a:lnTo>
                  <a:pt x="27357" y="517521"/>
                </a:lnTo>
                <a:lnTo>
                  <a:pt x="48636" y="560333"/>
                </a:lnTo>
                <a:lnTo>
                  <a:pt x="75995" y="600623"/>
                </a:lnTo>
                <a:lnTo>
                  <a:pt x="109435" y="638390"/>
                </a:lnTo>
                <a:lnTo>
                  <a:pt x="147175" y="671859"/>
                </a:lnTo>
                <a:lnTo>
                  <a:pt x="187431" y="699241"/>
                </a:lnTo>
                <a:lnTo>
                  <a:pt x="230206" y="720537"/>
                </a:lnTo>
                <a:lnTo>
                  <a:pt x="275500" y="735748"/>
                </a:lnTo>
                <a:lnTo>
                  <a:pt x="323313" y="744873"/>
                </a:lnTo>
                <a:lnTo>
                  <a:pt x="373646" y="747915"/>
                </a:lnTo>
                <a:lnTo>
                  <a:pt x="423974" y="744873"/>
                </a:lnTo>
                <a:lnTo>
                  <a:pt x="471784" y="735748"/>
                </a:lnTo>
                <a:lnTo>
                  <a:pt x="517075" y="720537"/>
                </a:lnTo>
                <a:lnTo>
                  <a:pt x="559849" y="699241"/>
                </a:lnTo>
                <a:lnTo>
                  <a:pt x="600105" y="671859"/>
                </a:lnTo>
                <a:lnTo>
                  <a:pt x="637844" y="638390"/>
                </a:lnTo>
                <a:lnTo>
                  <a:pt x="671285" y="600623"/>
                </a:lnTo>
                <a:lnTo>
                  <a:pt x="698644" y="560333"/>
                </a:lnTo>
                <a:lnTo>
                  <a:pt x="719923" y="517521"/>
                </a:lnTo>
                <a:lnTo>
                  <a:pt x="735122" y="472189"/>
                </a:lnTo>
                <a:lnTo>
                  <a:pt x="744241" y="424336"/>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A54686"/>
          </a:solidFill>
        </p:spPr>
        <p:txBody>
          <a:bodyPr wrap="square" lIns="0" tIns="0" rIns="0" bIns="0" rtlCol="0"/>
          <a:lstStyle/>
          <a:p>
            <a:endParaRPr/>
          </a:p>
        </p:txBody>
      </p:sp>
      <p:sp>
        <p:nvSpPr>
          <p:cNvPr id="34" name="object 34"/>
          <p:cNvSpPr/>
          <p:nvPr/>
        </p:nvSpPr>
        <p:spPr>
          <a:xfrm>
            <a:off x="907161" y="4757597"/>
            <a:ext cx="3554729" cy="2396490"/>
          </a:xfrm>
          <a:custGeom>
            <a:avLst/>
            <a:gdLst/>
            <a:ahLst/>
            <a:cxnLst/>
            <a:rect l="l" t="t" r="r" b="b"/>
            <a:pathLst>
              <a:path w="3554729" h="2396490">
                <a:moveTo>
                  <a:pt x="0" y="0"/>
                </a:moveTo>
                <a:lnTo>
                  <a:pt x="0" y="390258"/>
                </a:lnTo>
                <a:lnTo>
                  <a:pt x="1608493" y="2349995"/>
                </a:lnTo>
                <a:lnTo>
                  <a:pt x="1628688" y="2369900"/>
                </a:lnTo>
                <a:lnTo>
                  <a:pt x="1652104" y="2384261"/>
                </a:lnTo>
                <a:lnTo>
                  <a:pt x="1677712" y="2392966"/>
                </a:lnTo>
                <a:lnTo>
                  <a:pt x="1704479" y="2395905"/>
                </a:lnTo>
                <a:lnTo>
                  <a:pt x="1704479" y="2396223"/>
                </a:lnTo>
                <a:lnTo>
                  <a:pt x="3554399" y="2396223"/>
                </a:lnTo>
                <a:lnTo>
                  <a:pt x="3554399" y="2149640"/>
                </a:lnTo>
                <a:lnTo>
                  <a:pt x="1763369" y="2149640"/>
                </a:lnTo>
                <a:lnTo>
                  <a:pt x="0" y="0"/>
                </a:lnTo>
                <a:close/>
              </a:path>
            </a:pathLst>
          </a:custGeom>
          <a:solidFill>
            <a:srgbClr val="8ED8F8"/>
          </a:solidFill>
        </p:spPr>
        <p:txBody>
          <a:bodyPr wrap="square" lIns="0" tIns="0" rIns="0" bIns="0" rtlCol="0"/>
          <a:lstStyle/>
          <a:p>
            <a:endParaRPr/>
          </a:p>
        </p:txBody>
      </p:sp>
      <p:sp>
        <p:nvSpPr>
          <p:cNvPr id="35" name="object 35"/>
          <p:cNvSpPr/>
          <p:nvPr/>
        </p:nvSpPr>
        <p:spPr>
          <a:xfrm>
            <a:off x="907161" y="4436694"/>
            <a:ext cx="3554729" cy="2396490"/>
          </a:xfrm>
          <a:custGeom>
            <a:avLst/>
            <a:gdLst/>
            <a:ahLst/>
            <a:cxnLst/>
            <a:rect l="l" t="t" r="r" b="b"/>
            <a:pathLst>
              <a:path w="3554729" h="2396490">
                <a:moveTo>
                  <a:pt x="0" y="0"/>
                </a:moveTo>
                <a:lnTo>
                  <a:pt x="0" y="390258"/>
                </a:lnTo>
                <a:lnTo>
                  <a:pt x="1608493" y="2349995"/>
                </a:lnTo>
                <a:lnTo>
                  <a:pt x="1628688" y="2369900"/>
                </a:lnTo>
                <a:lnTo>
                  <a:pt x="1652104" y="2384261"/>
                </a:lnTo>
                <a:lnTo>
                  <a:pt x="1677712" y="2392966"/>
                </a:lnTo>
                <a:lnTo>
                  <a:pt x="1704479" y="2395905"/>
                </a:lnTo>
                <a:lnTo>
                  <a:pt x="1704479" y="2396223"/>
                </a:lnTo>
                <a:lnTo>
                  <a:pt x="3554399" y="2396223"/>
                </a:lnTo>
                <a:lnTo>
                  <a:pt x="3554399" y="2149652"/>
                </a:lnTo>
                <a:lnTo>
                  <a:pt x="1763369" y="2149652"/>
                </a:lnTo>
                <a:lnTo>
                  <a:pt x="0" y="0"/>
                </a:lnTo>
                <a:close/>
              </a:path>
            </a:pathLst>
          </a:custGeom>
          <a:solidFill>
            <a:srgbClr val="8ED8F8"/>
          </a:solidFill>
        </p:spPr>
        <p:txBody>
          <a:bodyPr wrap="square" lIns="0" tIns="0" rIns="0" bIns="0" rtlCol="0"/>
          <a:lstStyle/>
          <a:p>
            <a:endParaRPr/>
          </a:p>
        </p:txBody>
      </p:sp>
      <p:sp>
        <p:nvSpPr>
          <p:cNvPr id="36" name="object 36"/>
          <p:cNvSpPr/>
          <p:nvPr/>
        </p:nvSpPr>
        <p:spPr>
          <a:xfrm>
            <a:off x="972197" y="3978693"/>
            <a:ext cx="3489960" cy="2170430"/>
          </a:xfrm>
          <a:custGeom>
            <a:avLst/>
            <a:gdLst/>
            <a:ahLst/>
            <a:cxnLst/>
            <a:rect l="l" t="t" r="r" b="b"/>
            <a:pathLst>
              <a:path w="3489960" h="2170429">
                <a:moveTo>
                  <a:pt x="354228" y="0"/>
                </a:moveTo>
                <a:lnTo>
                  <a:pt x="0" y="0"/>
                </a:lnTo>
                <a:lnTo>
                  <a:pt x="0" y="462343"/>
                </a:lnTo>
                <a:lnTo>
                  <a:pt x="245186" y="462343"/>
                </a:lnTo>
                <a:lnTo>
                  <a:pt x="1563065" y="2084120"/>
                </a:lnTo>
                <a:lnTo>
                  <a:pt x="1600845" y="2121014"/>
                </a:lnTo>
                <a:lnTo>
                  <a:pt x="1644549" y="2147616"/>
                </a:lnTo>
                <a:lnTo>
                  <a:pt x="1692275" y="2163732"/>
                </a:lnTo>
                <a:lnTo>
                  <a:pt x="1742122" y="2169172"/>
                </a:lnTo>
                <a:lnTo>
                  <a:pt x="1742122" y="2169909"/>
                </a:lnTo>
                <a:lnTo>
                  <a:pt x="3489363" y="2169909"/>
                </a:lnTo>
                <a:lnTo>
                  <a:pt x="3489363" y="1707565"/>
                </a:lnTo>
                <a:lnTo>
                  <a:pt x="1851164" y="1707565"/>
                </a:lnTo>
                <a:lnTo>
                  <a:pt x="544728" y="99809"/>
                </a:lnTo>
                <a:lnTo>
                  <a:pt x="516453" y="66274"/>
                </a:lnTo>
                <a:lnTo>
                  <a:pt x="482368" y="38626"/>
                </a:lnTo>
                <a:lnTo>
                  <a:pt x="443370" y="17766"/>
                </a:lnTo>
                <a:lnTo>
                  <a:pt x="400358" y="4591"/>
                </a:lnTo>
                <a:lnTo>
                  <a:pt x="354228" y="0"/>
                </a:lnTo>
                <a:close/>
              </a:path>
            </a:pathLst>
          </a:custGeom>
          <a:solidFill>
            <a:srgbClr val="00A4D3"/>
          </a:solidFill>
        </p:spPr>
        <p:txBody>
          <a:bodyPr wrap="square" lIns="0" tIns="0" rIns="0" bIns="0" rtlCol="0"/>
          <a:lstStyle/>
          <a:p>
            <a:endParaRPr/>
          </a:p>
        </p:txBody>
      </p:sp>
      <p:sp>
        <p:nvSpPr>
          <p:cNvPr id="37" name="object 37"/>
          <p:cNvSpPr/>
          <p:nvPr/>
        </p:nvSpPr>
        <p:spPr>
          <a:xfrm>
            <a:off x="907161" y="3987291"/>
            <a:ext cx="3554729" cy="1104265"/>
          </a:xfrm>
          <a:custGeom>
            <a:avLst/>
            <a:gdLst/>
            <a:ahLst/>
            <a:cxnLst/>
            <a:rect l="l" t="t" r="r" b="b"/>
            <a:pathLst>
              <a:path w="3554729" h="1104264">
                <a:moveTo>
                  <a:pt x="1309179" y="0"/>
                </a:moveTo>
                <a:lnTo>
                  <a:pt x="0" y="0"/>
                </a:lnTo>
                <a:lnTo>
                  <a:pt x="0" y="616445"/>
                </a:lnTo>
                <a:lnTo>
                  <a:pt x="1178509" y="616445"/>
                </a:lnTo>
                <a:lnTo>
                  <a:pt x="1554746" y="1008913"/>
                </a:lnTo>
                <a:lnTo>
                  <a:pt x="1593263" y="1042804"/>
                </a:lnTo>
                <a:lnTo>
                  <a:pt x="1635672" y="1069195"/>
                </a:lnTo>
                <a:lnTo>
                  <a:pt x="1681009" y="1088069"/>
                </a:lnTo>
                <a:lnTo>
                  <a:pt x="1728308" y="1099409"/>
                </a:lnTo>
                <a:lnTo>
                  <a:pt x="1776602" y="1103198"/>
                </a:lnTo>
                <a:lnTo>
                  <a:pt x="1776602" y="1104036"/>
                </a:lnTo>
                <a:lnTo>
                  <a:pt x="3554399" y="1104036"/>
                </a:lnTo>
                <a:lnTo>
                  <a:pt x="3554399" y="487578"/>
                </a:lnTo>
                <a:lnTo>
                  <a:pt x="1907273" y="487578"/>
                </a:lnTo>
                <a:lnTo>
                  <a:pt x="1516589" y="79961"/>
                </a:lnTo>
                <a:lnTo>
                  <a:pt x="1481639" y="52566"/>
                </a:lnTo>
                <a:lnTo>
                  <a:pt x="1442900" y="30351"/>
                </a:lnTo>
                <a:lnTo>
                  <a:pt x="1400896" y="13837"/>
                </a:lnTo>
                <a:lnTo>
                  <a:pt x="1356147" y="3546"/>
                </a:lnTo>
                <a:lnTo>
                  <a:pt x="1309179" y="0"/>
                </a:lnTo>
                <a:close/>
              </a:path>
            </a:pathLst>
          </a:custGeom>
          <a:solidFill>
            <a:srgbClr val="0095DA"/>
          </a:solidFill>
        </p:spPr>
        <p:txBody>
          <a:bodyPr wrap="square" lIns="0" tIns="0" rIns="0" bIns="0" rtlCol="0"/>
          <a:lstStyle/>
          <a:p>
            <a:endParaRPr/>
          </a:p>
        </p:txBody>
      </p:sp>
      <p:sp>
        <p:nvSpPr>
          <p:cNvPr id="38" name="object 38"/>
          <p:cNvSpPr/>
          <p:nvPr/>
        </p:nvSpPr>
        <p:spPr>
          <a:xfrm>
            <a:off x="907161" y="2721432"/>
            <a:ext cx="3554729" cy="1688464"/>
          </a:xfrm>
          <a:custGeom>
            <a:avLst/>
            <a:gdLst/>
            <a:ahLst/>
            <a:cxnLst/>
            <a:rect l="l" t="t" r="r" b="b"/>
            <a:pathLst>
              <a:path w="3554729" h="1688464">
                <a:moveTo>
                  <a:pt x="0" y="1688134"/>
                </a:moveTo>
                <a:lnTo>
                  <a:pt x="3554399" y="1688134"/>
                </a:lnTo>
                <a:lnTo>
                  <a:pt x="3554399" y="0"/>
                </a:lnTo>
                <a:lnTo>
                  <a:pt x="0" y="0"/>
                </a:lnTo>
                <a:lnTo>
                  <a:pt x="0" y="1688134"/>
                </a:lnTo>
                <a:close/>
              </a:path>
            </a:pathLst>
          </a:custGeom>
          <a:solidFill>
            <a:srgbClr val="0095DA"/>
          </a:solidFill>
        </p:spPr>
        <p:txBody>
          <a:bodyPr wrap="square" lIns="0" tIns="0" rIns="0" bIns="0" rtlCol="0"/>
          <a:lstStyle/>
          <a:p>
            <a:endParaRPr/>
          </a:p>
        </p:txBody>
      </p:sp>
      <p:sp>
        <p:nvSpPr>
          <p:cNvPr id="39" name="object 39"/>
          <p:cNvSpPr/>
          <p:nvPr/>
        </p:nvSpPr>
        <p:spPr>
          <a:xfrm>
            <a:off x="907161" y="4599724"/>
            <a:ext cx="3554729" cy="2744470"/>
          </a:xfrm>
          <a:custGeom>
            <a:avLst/>
            <a:gdLst/>
            <a:ahLst/>
            <a:cxnLst/>
            <a:rect l="l" t="t" r="r" b="b"/>
            <a:pathLst>
              <a:path w="3554729" h="2744470">
                <a:moveTo>
                  <a:pt x="1426451" y="0"/>
                </a:moveTo>
                <a:lnTo>
                  <a:pt x="0" y="0"/>
                </a:lnTo>
                <a:lnTo>
                  <a:pt x="0" y="123291"/>
                </a:lnTo>
                <a:lnTo>
                  <a:pt x="1395933" y="123291"/>
                </a:lnTo>
                <a:lnTo>
                  <a:pt x="3351606" y="2719463"/>
                </a:lnTo>
                <a:lnTo>
                  <a:pt x="3361754" y="2730077"/>
                </a:lnTo>
                <a:lnTo>
                  <a:pt x="3373718" y="2737764"/>
                </a:lnTo>
                <a:lnTo>
                  <a:pt x="3386923" y="2742441"/>
                </a:lnTo>
                <a:lnTo>
                  <a:pt x="3400793" y="2744025"/>
                </a:lnTo>
                <a:lnTo>
                  <a:pt x="3400793" y="2744266"/>
                </a:lnTo>
                <a:lnTo>
                  <a:pt x="3554399" y="2744266"/>
                </a:lnTo>
                <a:lnTo>
                  <a:pt x="3554399" y="2620975"/>
                </a:lnTo>
                <a:lnTo>
                  <a:pt x="3431311" y="2620975"/>
                </a:lnTo>
                <a:lnTo>
                  <a:pt x="1478876" y="29095"/>
                </a:lnTo>
                <a:lnTo>
                  <a:pt x="1469194" y="17177"/>
                </a:lnTo>
                <a:lnTo>
                  <a:pt x="1456869" y="7994"/>
                </a:lnTo>
                <a:lnTo>
                  <a:pt x="1442441" y="2088"/>
                </a:lnTo>
                <a:lnTo>
                  <a:pt x="1426451" y="0"/>
                </a:lnTo>
                <a:close/>
              </a:path>
            </a:pathLst>
          </a:custGeom>
          <a:solidFill>
            <a:srgbClr val="0095DA"/>
          </a:solidFill>
        </p:spPr>
        <p:txBody>
          <a:bodyPr wrap="square" lIns="0" tIns="0" rIns="0" bIns="0" rtlCol="0"/>
          <a:lstStyle/>
          <a:p>
            <a:endParaRPr/>
          </a:p>
        </p:txBody>
      </p:sp>
      <p:sp>
        <p:nvSpPr>
          <p:cNvPr id="40" name="object 40"/>
          <p:cNvSpPr/>
          <p:nvPr/>
        </p:nvSpPr>
        <p:spPr>
          <a:xfrm>
            <a:off x="907161" y="4454855"/>
            <a:ext cx="3554729" cy="2067560"/>
          </a:xfrm>
          <a:custGeom>
            <a:avLst/>
            <a:gdLst/>
            <a:ahLst/>
            <a:cxnLst/>
            <a:rect l="l" t="t" r="r" b="b"/>
            <a:pathLst>
              <a:path w="3554729" h="2067559">
                <a:moveTo>
                  <a:pt x="400443" y="0"/>
                </a:moveTo>
                <a:lnTo>
                  <a:pt x="0" y="0"/>
                </a:lnTo>
                <a:lnTo>
                  <a:pt x="0" y="308229"/>
                </a:lnTo>
                <a:lnTo>
                  <a:pt x="328142" y="308229"/>
                </a:lnTo>
                <a:lnTo>
                  <a:pt x="1741665" y="2011540"/>
                </a:lnTo>
                <a:lnTo>
                  <a:pt x="1766843" y="2035766"/>
                </a:lnTo>
                <a:lnTo>
                  <a:pt x="1795854" y="2053220"/>
                </a:lnTo>
                <a:lnTo>
                  <a:pt x="1827463" y="2063784"/>
                </a:lnTo>
                <a:lnTo>
                  <a:pt x="1860435" y="2067344"/>
                </a:lnTo>
                <a:lnTo>
                  <a:pt x="1860435" y="2067521"/>
                </a:lnTo>
                <a:lnTo>
                  <a:pt x="3554399" y="2067521"/>
                </a:lnTo>
                <a:lnTo>
                  <a:pt x="3554399" y="1759292"/>
                </a:lnTo>
                <a:lnTo>
                  <a:pt x="1932736" y="1759292"/>
                </a:lnTo>
                <a:lnTo>
                  <a:pt x="524078" y="61849"/>
                </a:lnTo>
                <a:lnTo>
                  <a:pt x="500000" y="36342"/>
                </a:lnTo>
                <a:lnTo>
                  <a:pt x="470676" y="16841"/>
                </a:lnTo>
                <a:lnTo>
                  <a:pt x="437144" y="4382"/>
                </a:lnTo>
                <a:lnTo>
                  <a:pt x="400443" y="0"/>
                </a:lnTo>
                <a:close/>
              </a:path>
            </a:pathLst>
          </a:custGeom>
          <a:solidFill>
            <a:srgbClr val="00ADE3"/>
          </a:solidFill>
        </p:spPr>
        <p:txBody>
          <a:bodyPr wrap="square" lIns="0" tIns="0" rIns="0" bIns="0" rtlCol="0"/>
          <a:lstStyle/>
          <a:p>
            <a:endParaRPr/>
          </a:p>
        </p:txBody>
      </p:sp>
      <p:sp>
        <p:nvSpPr>
          <p:cNvPr id="41" name="object 41"/>
          <p:cNvSpPr/>
          <p:nvPr/>
        </p:nvSpPr>
        <p:spPr>
          <a:xfrm>
            <a:off x="907161" y="3978693"/>
            <a:ext cx="3554729" cy="1645285"/>
          </a:xfrm>
          <a:custGeom>
            <a:avLst/>
            <a:gdLst/>
            <a:ahLst/>
            <a:cxnLst/>
            <a:rect l="l" t="t" r="r" b="b"/>
            <a:pathLst>
              <a:path w="3554729" h="1645285">
                <a:moveTo>
                  <a:pt x="1079842" y="0"/>
                </a:moveTo>
                <a:lnTo>
                  <a:pt x="0" y="0"/>
                </a:lnTo>
                <a:lnTo>
                  <a:pt x="0" y="462343"/>
                </a:lnTo>
                <a:lnTo>
                  <a:pt x="970800" y="462343"/>
                </a:lnTo>
                <a:lnTo>
                  <a:pt x="1866150" y="1559420"/>
                </a:lnTo>
                <a:lnTo>
                  <a:pt x="1903938" y="1596316"/>
                </a:lnTo>
                <a:lnTo>
                  <a:pt x="1947645" y="1622920"/>
                </a:lnTo>
                <a:lnTo>
                  <a:pt x="1995368" y="1639037"/>
                </a:lnTo>
                <a:lnTo>
                  <a:pt x="2045208" y="1644472"/>
                </a:lnTo>
                <a:lnTo>
                  <a:pt x="2045208" y="1645208"/>
                </a:lnTo>
                <a:lnTo>
                  <a:pt x="3554399" y="1645208"/>
                </a:lnTo>
                <a:lnTo>
                  <a:pt x="3554399" y="1182865"/>
                </a:lnTo>
                <a:lnTo>
                  <a:pt x="2154250" y="1182865"/>
                </a:lnTo>
                <a:lnTo>
                  <a:pt x="1270342" y="99809"/>
                </a:lnTo>
                <a:lnTo>
                  <a:pt x="1242074" y="66274"/>
                </a:lnTo>
                <a:lnTo>
                  <a:pt x="1207992" y="38626"/>
                </a:lnTo>
                <a:lnTo>
                  <a:pt x="1168994" y="17766"/>
                </a:lnTo>
                <a:lnTo>
                  <a:pt x="1125978" y="4591"/>
                </a:lnTo>
                <a:lnTo>
                  <a:pt x="1079842" y="0"/>
                </a:lnTo>
                <a:close/>
              </a:path>
            </a:pathLst>
          </a:custGeom>
          <a:solidFill>
            <a:srgbClr val="00A4D3"/>
          </a:solidFill>
        </p:spPr>
        <p:txBody>
          <a:bodyPr wrap="square" lIns="0" tIns="0" rIns="0" bIns="0" rtlCol="0"/>
          <a:lstStyle/>
          <a:p>
            <a:endParaRPr/>
          </a:p>
        </p:txBody>
      </p:sp>
      <p:sp>
        <p:nvSpPr>
          <p:cNvPr id="42" name="object 42"/>
          <p:cNvSpPr txBox="1"/>
          <p:nvPr/>
        </p:nvSpPr>
        <p:spPr>
          <a:xfrm>
            <a:off x="907161" y="2710842"/>
            <a:ext cx="4224692" cy="1486946"/>
          </a:xfrm>
          <a:prstGeom prst="rect">
            <a:avLst/>
          </a:prstGeom>
        </p:spPr>
        <p:txBody>
          <a:bodyPr vert="horz" wrap="square" lIns="0" tIns="50165" rIns="0" bIns="0" rtlCol="0">
            <a:spAutoFit/>
          </a:bodyPr>
          <a:lstStyle/>
          <a:p>
            <a:pPr marL="126364" marR="1758314">
              <a:lnSpc>
                <a:spcPts val="3000"/>
              </a:lnSpc>
              <a:spcBef>
                <a:spcPts val="395"/>
              </a:spcBef>
            </a:pPr>
            <a:r>
              <a:rPr lang="ru-RU" sz="2700" spc="-150" dirty="0" smtClean="0">
                <a:solidFill>
                  <a:srgbClr val="FFFFFF"/>
                </a:solidFill>
                <a:cs typeface="Arial"/>
              </a:rPr>
              <a:t>Структура</a:t>
            </a:r>
          </a:p>
          <a:p>
            <a:pPr marL="126364" marR="1758314">
              <a:lnSpc>
                <a:spcPts val="3000"/>
              </a:lnSpc>
              <a:spcBef>
                <a:spcPts val="395"/>
              </a:spcBef>
            </a:pPr>
            <a:r>
              <a:rPr lang="ru-RU" sz="2700" spc="-150" dirty="0" smtClean="0">
                <a:solidFill>
                  <a:srgbClr val="FFFFFF"/>
                </a:solidFill>
                <a:cs typeface="Arial"/>
              </a:rPr>
              <a:t>экономики</a:t>
            </a:r>
            <a:endParaRPr sz="2700" dirty="0">
              <a:cs typeface="Arial"/>
            </a:endParaRPr>
          </a:p>
          <a:p>
            <a:pPr marL="126364" marR="172720">
              <a:lnSpc>
                <a:spcPct val="100000"/>
              </a:lnSpc>
            </a:pPr>
            <a:r>
              <a:rPr lang="ru-RU" sz="1000" spc="660" dirty="0" smtClean="0">
                <a:solidFill>
                  <a:srgbClr val="FFFFFF"/>
                </a:solidFill>
                <a:cs typeface="Arial"/>
              </a:rPr>
              <a:t>ГОРОДА НЕВИННОМЫССКА В РАЗРЕЗЕ ОСНОВНЫХ ВИДОВ ЭКОНОМИЧЕСКОЙ</a:t>
            </a:r>
          </a:p>
          <a:p>
            <a:pPr marL="126364" marR="172720">
              <a:lnSpc>
                <a:spcPct val="100000"/>
              </a:lnSpc>
            </a:pPr>
            <a:r>
              <a:rPr lang="ru-RU" sz="1000" spc="660" dirty="0" smtClean="0">
                <a:solidFill>
                  <a:srgbClr val="FFFFFF"/>
                </a:solidFill>
                <a:cs typeface="Arial"/>
              </a:rPr>
              <a:t>ДЕЯТЕЛЬНОСТИ</a:t>
            </a:r>
            <a:endParaRPr lang="ru-RU" sz="1000" dirty="0">
              <a:cs typeface="Arial"/>
            </a:endParaRPr>
          </a:p>
        </p:txBody>
      </p:sp>
      <p:sp>
        <p:nvSpPr>
          <p:cNvPr id="44" name="object 44"/>
          <p:cNvSpPr/>
          <p:nvPr/>
        </p:nvSpPr>
        <p:spPr>
          <a:xfrm>
            <a:off x="3927011" y="4581616"/>
            <a:ext cx="482752" cy="431368"/>
          </a:xfrm>
          <a:prstGeom prst="rect">
            <a:avLst/>
          </a:prstGeom>
          <a:blipFill>
            <a:blip r:embed="rId4" cstate="print"/>
            <a:stretch>
              <a:fillRect/>
            </a:stretch>
          </a:blipFill>
        </p:spPr>
        <p:txBody>
          <a:bodyPr wrap="square" lIns="0" tIns="0" rIns="0" bIns="0" rtlCol="0"/>
          <a:lstStyle/>
          <a:p>
            <a:endParaRPr/>
          </a:p>
        </p:txBody>
      </p:sp>
      <p:sp>
        <p:nvSpPr>
          <p:cNvPr id="45" name="object 45"/>
          <p:cNvSpPr/>
          <p:nvPr/>
        </p:nvSpPr>
        <p:spPr>
          <a:xfrm>
            <a:off x="3939298" y="6088830"/>
            <a:ext cx="513816" cy="514464"/>
          </a:xfrm>
          <a:prstGeom prst="rect">
            <a:avLst/>
          </a:prstGeom>
          <a:blipFill>
            <a:blip r:embed="rId5" cstate="print"/>
            <a:stretch>
              <a:fillRect/>
            </a:stretch>
          </a:blipFill>
        </p:spPr>
        <p:txBody>
          <a:bodyPr wrap="square" lIns="0" tIns="0" rIns="0" bIns="0" rtlCol="0"/>
          <a:lstStyle/>
          <a:p>
            <a:endParaRPr/>
          </a:p>
        </p:txBody>
      </p:sp>
      <p:sp>
        <p:nvSpPr>
          <p:cNvPr id="46" name="object 46"/>
          <p:cNvSpPr txBox="1"/>
          <p:nvPr/>
        </p:nvSpPr>
        <p:spPr>
          <a:xfrm>
            <a:off x="1156690" y="7836068"/>
            <a:ext cx="6279160" cy="776623"/>
          </a:xfrm>
          <a:prstGeom prst="rect">
            <a:avLst/>
          </a:prstGeom>
        </p:spPr>
        <p:txBody>
          <a:bodyPr vert="horz" wrap="square" lIns="0" tIns="139700" rIns="0" bIns="0" rtlCol="0">
            <a:spAutoFit/>
          </a:bodyPr>
          <a:lstStyle/>
          <a:p>
            <a:pPr marL="2326640">
              <a:lnSpc>
                <a:spcPct val="100000"/>
              </a:lnSpc>
              <a:tabLst>
                <a:tab pos="3753485" algn="l"/>
              </a:tabLst>
            </a:pPr>
            <a:r>
              <a:rPr lang="ru-RU" sz="1600" cap="all" spc="765" dirty="0" smtClean="0">
                <a:solidFill>
                  <a:srgbClr val="FFFFFF"/>
                </a:solidFill>
                <a:cs typeface="Arial"/>
              </a:rPr>
              <a:t>ПОНЯТИЕ БЮДЖЕТА</a:t>
            </a:r>
            <a:endParaRPr lang="ru-RU" sz="1600" cap="all" dirty="0" smtClean="0">
              <a:cs typeface="Arial"/>
            </a:endParaRPr>
          </a:p>
          <a:p>
            <a:pPr lvl="0" algn="just" fontAlgn="base">
              <a:lnSpc>
                <a:spcPct val="115000"/>
              </a:lnSpc>
              <a:spcBef>
                <a:spcPct val="0"/>
              </a:spcBef>
              <a:spcAft>
                <a:spcPct val="0"/>
              </a:spcAft>
            </a:pPr>
            <a:r>
              <a:rPr lang="ru-RU" sz="1100" b="1" spc="465" dirty="0" smtClean="0">
                <a:solidFill>
                  <a:srgbClr val="FFFFFF"/>
                </a:solidFill>
                <a:cs typeface="PMingLiU"/>
              </a:rPr>
              <a:t>БЮДЖЕТ</a:t>
            </a:r>
            <a:r>
              <a:rPr sz="750" spc="250" dirty="0" smtClean="0">
                <a:solidFill>
                  <a:srgbClr val="FFFFFF"/>
                </a:solidFill>
                <a:latin typeface="PMingLiU"/>
                <a:cs typeface="PMingLiU"/>
              </a:rPr>
              <a:t> </a:t>
            </a:r>
            <a:r>
              <a:rPr sz="750" spc="-35" dirty="0">
                <a:solidFill>
                  <a:srgbClr val="FFFFFF"/>
                </a:solidFill>
                <a:latin typeface="PMingLiU"/>
                <a:cs typeface="PMingLiU"/>
              </a:rPr>
              <a:t>—</a:t>
            </a:r>
            <a:r>
              <a:rPr sz="750" spc="65" dirty="0">
                <a:solidFill>
                  <a:srgbClr val="FFFFFF"/>
                </a:solidFill>
                <a:latin typeface="PMingLiU"/>
                <a:cs typeface="PMingLiU"/>
              </a:rPr>
              <a:t> </a:t>
            </a:r>
            <a:r>
              <a:rPr lang="ru-RU" sz="1100" dirty="0" smtClean="0">
                <a:solidFill>
                  <a:schemeClr val="bg1"/>
                </a:solidFill>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r>
              <a:rPr lang="ru-RU" sz="1100" i="1" dirty="0" smtClean="0">
                <a:solidFill>
                  <a:schemeClr val="bg1"/>
                </a:solidFill>
                <a:cs typeface="Times New Roman" pitchFamily="18" charset="0"/>
              </a:rPr>
              <a:t>.</a:t>
            </a:r>
            <a:endParaRPr lang="ru-RU" sz="1100" dirty="0">
              <a:solidFill>
                <a:schemeClr val="bg1"/>
              </a:solidFill>
              <a:ea typeface="Calibri" pitchFamily="34" charset="0"/>
              <a:cs typeface="Times New Roman" pitchFamily="18" charset="0"/>
            </a:endParaRPr>
          </a:p>
        </p:txBody>
      </p:sp>
      <p:sp>
        <p:nvSpPr>
          <p:cNvPr id="47" name="object 47"/>
          <p:cNvSpPr txBox="1"/>
          <p:nvPr/>
        </p:nvSpPr>
        <p:spPr>
          <a:xfrm>
            <a:off x="2345969" y="8958091"/>
            <a:ext cx="1470572" cy="1863331"/>
          </a:xfrm>
          <a:prstGeom prst="rect">
            <a:avLst/>
          </a:prstGeom>
        </p:spPr>
        <p:txBody>
          <a:bodyPr vert="horz" wrap="square" lIns="0" tIns="16510" rIns="0" bIns="0" rtlCol="0">
            <a:spAutoFit/>
          </a:bodyPr>
          <a:lstStyle/>
          <a:p>
            <a:pPr algn="ctr"/>
            <a:r>
              <a:rPr lang="ru-RU" sz="1000" b="1" dirty="0" smtClean="0">
                <a:solidFill>
                  <a:srgbClr val="E6E6E6"/>
                </a:solidFill>
                <a:latin typeface="+mj-lt"/>
                <a:cs typeface="Times New Roman" panose="02020603050405020304" pitchFamily="18" charset="0"/>
              </a:rPr>
              <a:t>РАСХОДЫ БЮДЖЕТА</a:t>
            </a:r>
            <a:endParaRPr lang="ru-RU" sz="1000" b="1" dirty="0">
              <a:solidFill>
                <a:srgbClr val="E6E6E6"/>
              </a:solidFill>
              <a:latin typeface="+mj-lt"/>
              <a:cs typeface="Times New Roman" panose="02020603050405020304" pitchFamily="18" charset="0"/>
            </a:endParaRPr>
          </a:p>
          <a:p>
            <a:pPr algn="ctr"/>
            <a:r>
              <a:rPr lang="ru-RU" sz="1000" dirty="0">
                <a:solidFill>
                  <a:srgbClr val="E6E6E6"/>
                </a:solidFill>
                <a:cs typeface="Times New Roman" panose="02020603050405020304" pitchFamily="18" charset="0"/>
              </a:rPr>
              <a:t>выплачиваемые </a:t>
            </a:r>
            <a:r>
              <a:rPr lang="ru-RU" sz="1000" dirty="0" smtClean="0">
                <a:solidFill>
                  <a:srgbClr val="E6E6E6"/>
                </a:solidFill>
                <a:cs typeface="Times New Roman" panose="02020603050405020304" pitchFamily="18" charset="0"/>
              </a:rPr>
              <a:t>из бюджета денежные средства (соцвыплаты населению, содержание </a:t>
            </a:r>
            <a:r>
              <a:rPr lang="ru-RU" sz="1000" dirty="0">
                <a:solidFill>
                  <a:srgbClr val="E6E6E6"/>
                </a:solidFill>
                <a:cs typeface="Times New Roman" panose="02020603050405020304" pitchFamily="18" charset="0"/>
              </a:rPr>
              <a:t>гос</a:t>
            </a:r>
            <a:r>
              <a:rPr lang="ru-RU" sz="1000" dirty="0" smtClean="0">
                <a:solidFill>
                  <a:srgbClr val="E6E6E6"/>
                </a:solidFill>
                <a:cs typeface="Times New Roman" panose="02020603050405020304" pitchFamily="18" charset="0"/>
              </a:rPr>
              <a:t>. (</a:t>
            </a:r>
            <a:r>
              <a:rPr lang="ru-RU" sz="1000" dirty="0">
                <a:solidFill>
                  <a:srgbClr val="E6E6E6"/>
                </a:solidFill>
                <a:cs typeface="Times New Roman" panose="02020603050405020304" pitchFamily="18" charset="0"/>
              </a:rPr>
              <a:t>муниципальных)</a:t>
            </a:r>
          </a:p>
          <a:p>
            <a:pPr algn="ctr"/>
            <a:r>
              <a:rPr lang="ru-RU" sz="1000" dirty="0" smtClean="0">
                <a:solidFill>
                  <a:srgbClr val="E6E6E6"/>
                </a:solidFill>
                <a:cs typeface="Times New Roman" panose="02020603050405020304" pitchFamily="18" charset="0"/>
              </a:rPr>
              <a:t>учреждений (образование</a:t>
            </a:r>
            <a:r>
              <a:rPr lang="ru-RU" sz="1000" dirty="0">
                <a:solidFill>
                  <a:srgbClr val="E6E6E6"/>
                </a:solidFill>
                <a:cs typeface="Times New Roman" panose="02020603050405020304" pitchFamily="18" charset="0"/>
              </a:rPr>
              <a:t>,</a:t>
            </a:r>
          </a:p>
          <a:p>
            <a:pPr algn="ctr"/>
            <a:r>
              <a:rPr lang="ru-RU" sz="1000" dirty="0">
                <a:solidFill>
                  <a:srgbClr val="E6E6E6"/>
                </a:solidFill>
                <a:cs typeface="Times New Roman" panose="02020603050405020304" pitchFamily="18" charset="0"/>
              </a:rPr>
              <a:t>культура, </a:t>
            </a:r>
            <a:r>
              <a:rPr lang="ru-RU" sz="1000" dirty="0" smtClean="0">
                <a:solidFill>
                  <a:srgbClr val="E6E6E6"/>
                </a:solidFill>
                <a:cs typeface="Times New Roman" panose="02020603050405020304" pitchFamily="18" charset="0"/>
              </a:rPr>
              <a:t>ЖКХ, физкультура и спорт) капстроительство </a:t>
            </a:r>
            <a:r>
              <a:rPr lang="ru-RU" sz="1000" dirty="0">
                <a:solidFill>
                  <a:srgbClr val="E6E6E6"/>
                </a:solidFill>
                <a:cs typeface="Times New Roman" panose="02020603050405020304" pitchFamily="18" charset="0"/>
              </a:rPr>
              <a:t>и</a:t>
            </a:r>
          </a:p>
          <a:p>
            <a:pPr algn="ctr"/>
            <a:r>
              <a:rPr lang="ru-RU" sz="1000" dirty="0">
                <a:solidFill>
                  <a:srgbClr val="E6E6E6"/>
                </a:solidFill>
                <a:cs typeface="Times New Roman" panose="02020603050405020304" pitchFamily="18" charset="0"/>
              </a:rPr>
              <a:t>другое)</a:t>
            </a:r>
            <a:endParaRPr sz="1100" dirty="0">
              <a:cs typeface="Times New Roman" panose="02020603050405020304" pitchFamily="18" charset="0"/>
            </a:endParaRPr>
          </a:p>
        </p:txBody>
      </p:sp>
      <p:sp>
        <p:nvSpPr>
          <p:cNvPr id="48" name="object 48"/>
          <p:cNvSpPr txBox="1"/>
          <p:nvPr/>
        </p:nvSpPr>
        <p:spPr>
          <a:xfrm>
            <a:off x="5473779" y="9001270"/>
            <a:ext cx="1356360" cy="936154"/>
          </a:xfrm>
          <a:prstGeom prst="rect">
            <a:avLst/>
          </a:prstGeom>
        </p:spPr>
        <p:txBody>
          <a:bodyPr vert="horz" wrap="square" lIns="0" tIns="12700" rIns="0" bIns="0" rtlCol="0">
            <a:spAutoFit/>
          </a:bodyPr>
          <a:lstStyle/>
          <a:p>
            <a:pPr algn="ctr"/>
            <a:r>
              <a:rPr lang="ru-RU" sz="1000" b="1" dirty="0">
                <a:solidFill>
                  <a:srgbClr val="E6E6E6"/>
                </a:solidFill>
                <a:cs typeface="Times New Roman" panose="02020603050405020304" pitchFamily="18" charset="0"/>
              </a:rPr>
              <a:t>ДЕФИЦИТ</a:t>
            </a:r>
          </a:p>
          <a:p>
            <a:pPr algn="ctr"/>
            <a:r>
              <a:rPr lang="ru-RU" sz="1000" dirty="0">
                <a:solidFill>
                  <a:srgbClr val="E6E6E6"/>
                </a:solidFill>
                <a:cs typeface="Times New Roman" panose="02020603050405020304" pitchFamily="18" charset="0"/>
              </a:rPr>
              <a:t>расходная </a:t>
            </a:r>
            <a:r>
              <a:rPr lang="ru-RU" sz="1000" dirty="0" smtClean="0">
                <a:solidFill>
                  <a:srgbClr val="E6E6E6"/>
                </a:solidFill>
                <a:cs typeface="Times New Roman" panose="02020603050405020304" pitchFamily="18" charset="0"/>
              </a:rPr>
              <a:t>часть бюджета превышает доходную</a:t>
            </a:r>
            <a:r>
              <a:rPr lang="ru-RU" sz="1000" dirty="0">
                <a:solidFill>
                  <a:srgbClr val="E6E6E6"/>
                </a:solidFill>
                <a:cs typeface="Times New Roman" panose="02020603050405020304" pitchFamily="18" charset="0"/>
              </a:rPr>
              <a:t>, </a:t>
            </a:r>
            <a:r>
              <a:rPr lang="ru-RU" sz="1000" dirty="0" smtClean="0">
                <a:solidFill>
                  <a:srgbClr val="E6E6E6"/>
                </a:solidFill>
                <a:cs typeface="Times New Roman" panose="02020603050405020304" pitchFamily="18" charset="0"/>
              </a:rPr>
              <a:t>образует отрицательный</a:t>
            </a:r>
            <a:endParaRPr lang="ru-RU" sz="1000" dirty="0">
              <a:solidFill>
                <a:srgbClr val="E6E6E6"/>
              </a:solidFill>
              <a:cs typeface="Times New Roman" panose="02020603050405020304" pitchFamily="18" charset="0"/>
            </a:endParaRPr>
          </a:p>
          <a:p>
            <a:pPr algn="ctr"/>
            <a:r>
              <a:rPr lang="ru-RU" sz="1000" dirty="0">
                <a:solidFill>
                  <a:srgbClr val="E6E6E6"/>
                </a:solidFill>
                <a:cs typeface="Times New Roman" panose="02020603050405020304" pitchFamily="18" charset="0"/>
              </a:rPr>
              <a:t>остаток</a:t>
            </a:r>
            <a:endParaRPr sz="1000" dirty="0">
              <a:cs typeface="Times New Roman" panose="02020603050405020304" pitchFamily="18" charset="0"/>
            </a:endParaRPr>
          </a:p>
        </p:txBody>
      </p:sp>
      <p:sp>
        <p:nvSpPr>
          <p:cNvPr id="49" name="object 49"/>
          <p:cNvSpPr txBox="1"/>
          <p:nvPr/>
        </p:nvSpPr>
        <p:spPr>
          <a:xfrm>
            <a:off x="3945220" y="8983647"/>
            <a:ext cx="1399540" cy="782265"/>
          </a:xfrm>
          <a:prstGeom prst="rect">
            <a:avLst/>
          </a:prstGeom>
        </p:spPr>
        <p:txBody>
          <a:bodyPr vert="horz" wrap="square" lIns="0" tIns="12700" rIns="0" bIns="0" rtlCol="0">
            <a:spAutoFit/>
          </a:bodyPr>
          <a:lstStyle/>
          <a:p>
            <a:pPr algn="ctr"/>
            <a:r>
              <a:rPr lang="ru-RU" sz="1000" b="1" dirty="0">
                <a:solidFill>
                  <a:srgbClr val="E6E6E6"/>
                </a:solidFill>
                <a:cs typeface="Times New Roman" panose="02020603050405020304" pitchFamily="18" charset="0"/>
              </a:rPr>
              <a:t>ПРОФИЦИТ</a:t>
            </a:r>
          </a:p>
          <a:p>
            <a:pPr algn="ctr"/>
            <a:r>
              <a:rPr lang="ru-RU" sz="1000" dirty="0" smtClean="0">
                <a:solidFill>
                  <a:srgbClr val="E6E6E6"/>
                </a:solidFill>
                <a:cs typeface="Times New Roman" panose="02020603050405020304" pitchFamily="18" charset="0"/>
              </a:rPr>
              <a:t>Превышение доходов над расходами </a:t>
            </a:r>
            <a:r>
              <a:rPr lang="ru-RU" sz="1000" dirty="0">
                <a:solidFill>
                  <a:srgbClr val="E6E6E6"/>
                </a:solidFill>
                <a:cs typeface="Times New Roman" panose="02020603050405020304" pitchFamily="18" charset="0"/>
              </a:rPr>
              <a:t>образует</a:t>
            </a:r>
          </a:p>
          <a:p>
            <a:pPr algn="ctr"/>
            <a:r>
              <a:rPr lang="ru-RU" sz="1000" dirty="0">
                <a:solidFill>
                  <a:srgbClr val="E6E6E6"/>
                </a:solidFill>
                <a:cs typeface="Times New Roman" panose="02020603050405020304" pitchFamily="18" charset="0"/>
              </a:rPr>
              <a:t>п</a:t>
            </a:r>
            <a:r>
              <a:rPr lang="ru-RU" sz="1000" dirty="0" smtClean="0">
                <a:solidFill>
                  <a:srgbClr val="E6E6E6"/>
                </a:solidFill>
                <a:cs typeface="Times New Roman" panose="02020603050405020304" pitchFamily="18" charset="0"/>
              </a:rPr>
              <a:t>оложительный остаток </a:t>
            </a:r>
            <a:r>
              <a:rPr lang="ru-RU" sz="1000" dirty="0">
                <a:solidFill>
                  <a:srgbClr val="E6E6E6"/>
                </a:solidFill>
                <a:cs typeface="Times New Roman" panose="02020603050405020304" pitchFamily="18" charset="0"/>
              </a:rPr>
              <a:t>бюджета</a:t>
            </a:r>
            <a:endParaRPr sz="1000" dirty="0">
              <a:cs typeface="Times New Roman" panose="02020603050405020304" pitchFamily="18" charset="0"/>
            </a:endParaRPr>
          </a:p>
        </p:txBody>
      </p:sp>
      <p:sp>
        <p:nvSpPr>
          <p:cNvPr id="50" name="object 50"/>
          <p:cNvSpPr/>
          <p:nvPr/>
        </p:nvSpPr>
        <p:spPr>
          <a:xfrm>
            <a:off x="3945220" y="5131511"/>
            <a:ext cx="464324" cy="444617"/>
          </a:xfrm>
          <a:prstGeom prst="rect">
            <a:avLst/>
          </a:prstGeom>
          <a:blipFill>
            <a:blip r:embed="rId6" cstate="print"/>
            <a:stretch>
              <a:fillRect/>
            </a:stretch>
          </a:blipFill>
        </p:spPr>
        <p:txBody>
          <a:bodyPr wrap="square" lIns="0" tIns="0" rIns="0" bIns="0" rtlCol="0"/>
          <a:lstStyle/>
          <a:p>
            <a:endParaRPr/>
          </a:p>
        </p:txBody>
      </p:sp>
      <p:sp>
        <p:nvSpPr>
          <p:cNvPr id="51" name="object 51"/>
          <p:cNvSpPr/>
          <p:nvPr/>
        </p:nvSpPr>
        <p:spPr>
          <a:xfrm>
            <a:off x="3995571" y="5698021"/>
            <a:ext cx="413973" cy="396419"/>
          </a:xfrm>
          <a:prstGeom prst="rect">
            <a:avLst/>
          </a:prstGeom>
          <a:blipFill>
            <a:blip r:embed="rId7" cstate="print"/>
            <a:stretch>
              <a:fillRect/>
            </a:stretch>
          </a:blipFill>
        </p:spPr>
        <p:txBody>
          <a:bodyPr wrap="square" lIns="0" tIns="0" rIns="0" bIns="0" rtlCol="0"/>
          <a:lstStyle/>
          <a:p>
            <a:endParaRPr/>
          </a:p>
        </p:txBody>
      </p:sp>
      <p:sp>
        <p:nvSpPr>
          <p:cNvPr id="52" name="object 52"/>
          <p:cNvSpPr/>
          <p:nvPr/>
        </p:nvSpPr>
        <p:spPr>
          <a:xfrm>
            <a:off x="4148691" y="6560119"/>
            <a:ext cx="291172" cy="298780"/>
          </a:xfrm>
          <a:prstGeom prst="rect">
            <a:avLst/>
          </a:prstGeom>
          <a:blipFill>
            <a:blip r:embed="rId8" cstate="print"/>
            <a:stretch>
              <a:fillRect/>
            </a:stretch>
          </a:blipFill>
        </p:spPr>
        <p:txBody>
          <a:bodyPr wrap="square" lIns="0" tIns="0" rIns="0" bIns="0" rtlCol="0"/>
          <a:lstStyle/>
          <a:p>
            <a:endParaRPr/>
          </a:p>
        </p:txBody>
      </p:sp>
      <p:sp>
        <p:nvSpPr>
          <p:cNvPr id="53" name="object 53"/>
          <p:cNvSpPr/>
          <p:nvPr/>
        </p:nvSpPr>
        <p:spPr>
          <a:xfrm>
            <a:off x="885545" y="8709469"/>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5" y="163977"/>
                </a:lnTo>
                <a:lnTo>
                  <a:pt x="272783" y="136702"/>
                </a:lnTo>
                <a:lnTo>
                  <a:pt x="270285"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54" name="object 54"/>
          <p:cNvSpPr/>
          <p:nvPr/>
        </p:nvSpPr>
        <p:spPr>
          <a:xfrm>
            <a:off x="882370" y="8816682"/>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55" name="object 55"/>
          <p:cNvSpPr txBox="1"/>
          <p:nvPr/>
        </p:nvSpPr>
        <p:spPr>
          <a:xfrm>
            <a:off x="398041" y="8951252"/>
            <a:ext cx="1777833" cy="1093889"/>
          </a:xfrm>
          <a:prstGeom prst="rect">
            <a:avLst/>
          </a:prstGeom>
        </p:spPr>
        <p:txBody>
          <a:bodyPr vert="horz" wrap="square" lIns="0" tIns="16510" rIns="0" bIns="0" rtlCol="0">
            <a:spAutoFit/>
          </a:bodyPr>
          <a:lstStyle/>
          <a:p>
            <a:pPr algn="ctr"/>
            <a:r>
              <a:rPr lang="ru-RU" sz="1000" b="1" dirty="0" smtClean="0">
                <a:solidFill>
                  <a:srgbClr val="E6E6E6"/>
                </a:solidFill>
                <a:latin typeface="+mj-lt"/>
                <a:cs typeface="Times New Roman" panose="02020603050405020304" pitchFamily="18" charset="0"/>
              </a:rPr>
              <a:t>ДОХОДЫ БЮДЖЕТА</a:t>
            </a:r>
            <a:endParaRPr lang="ru-RU" sz="1000" b="1" dirty="0">
              <a:solidFill>
                <a:srgbClr val="E6E6E6"/>
              </a:solidFill>
              <a:latin typeface="+mj-lt"/>
              <a:cs typeface="Times New Roman" panose="02020603050405020304" pitchFamily="18" charset="0"/>
            </a:endParaRPr>
          </a:p>
          <a:p>
            <a:pPr algn="ctr"/>
            <a:r>
              <a:rPr lang="ru-RU" sz="1000" dirty="0">
                <a:solidFill>
                  <a:srgbClr val="E6E6E6"/>
                </a:solidFill>
                <a:cs typeface="Times New Roman" panose="02020603050405020304" pitchFamily="18" charset="0"/>
              </a:rPr>
              <a:t>поступающие </a:t>
            </a:r>
            <a:r>
              <a:rPr lang="ru-RU" sz="1000" dirty="0" smtClean="0">
                <a:solidFill>
                  <a:srgbClr val="E6E6E6"/>
                </a:solidFill>
                <a:cs typeface="Times New Roman" panose="02020603050405020304" pitchFamily="18" charset="0"/>
              </a:rPr>
              <a:t>в бюджет денежные средства </a:t>
            </a:r>
            <a:r>
              <a:rPr lang="ru-RU" sz="1000" dirty="0">
                <a:solidFill>
                  <a:srgbClr val="E6E6E6"/>
                </a:solidFill>
                <a:cs typeface="Times New Roman" panose="02020603050405020304" pitchFamily="18" charset="0"/>
              </a:rPr>
              <a:t>(налоги</a:t>
            </a:r>
          </a:p>
          <a:p>
            <a:pPr algn="ctr"/>
            <a:r>
              <a:rPr lang="ru-RU" sz="1000" dirty="0">
                <a:solidFill>
                  <a:srgbClr val="E6E6E6"/>
                </a:solidFill>
                <a:cs typeface="Times New Roman" panose="02020603050405020304" pitchFamily="18" charset="0"/>
              </a:rPr>
              <a:t>юридических </a:t>
            </a:r>
            <a:r>
              <a:rPr lang="ru-RU" sz="1000" dirty="0" smtClean="0">
                <a:solidFill>
                  <a:srgbClr val="E6E6E6"/>
                </a:solidFill>
                <a:cs typeface="Times New Roman" panose="02020603050405020304" pitchFamily="18" charset="0"/>
              </a:rPr>
              <a:t>и физических </a:t>
            </a:r>
            <a:r>
              <a:rPr lang="ru-RU" sz="1000" dirty="0">
                <a:solidFill>
                  <a:srgbClr val="E6E6E6"/>
                </a:solidFill>
                <a:cs typeface="Times New Roman" panose="02020603050405020304" pitchFamily="18" charset="0"/>
              </a:rPr>
              <a:t>лиц</a:t>
            </a:r>
            <a:r>
              <a:rPr lang="ru-RU" sz="1000" dirty="0" smtClean="0">
                <a:solidFill>
                  <a:srgbClr val="E6E6E6"/>
                </a:solidFill>
                <a:cs typeface="Times New Roman" panose="02020603050405020304" pitchFamily="18" charset="0"/>
              </a:rPr>
              <a:t>, административные платежи </a:t>
            </a:r>
            <a:r>
              <a:rPr lang="ru-RU" sz="1000" dirty="0">
                <a:solidFill>
                  <a:srgbClr val="E6E6E6"/>
                </a:solidFill>
                <a:cs typeface="Times New Roman" panose="02020603050405020304" pitchFamily="18" charset="0"/>
              </a:rPr>
              <a:t>и сборы</a:t>
            </a:r>
            <a:r>
              <a:rPr lang="ru-RU" sz="1000" dirty="0" smtClean="0">
                <a:solidFill>
                  <a:srgbClr val="E6E6E6"/>
                </a:solidFill>
                <a:cs typeface="Times New Roman" panose="02020603050405020304" pitchFamily="18" charset="0"/>
              </a:rPr>
              <a:t>, безвозмездные поступления</a:t>
            </a:r>
            <a:r>
              <a:rPr lang="ru-RU" sz="1000" dirty="0">
                <a:solidFill>
                  <a:srgbClr val="E6E6E6"/>
                </a:solidFill>
                <a:cs typeface="Times New Roman" panose="02020603050405020304" pitchFamily="18" charset="0"/>
              </a:rPr>
              <a:t>)</a:t>
            </a:r>
            <a:endParaRPr sz="1000" dirty="0">
              <a:cs typeface="Times New Roman" panose="02020603050405020304" pitchFamily="18" charset="0"/>
            </a:endParaRPr>
          </a:p>
        </p:txBody>
      </p:sp>
      <p:sp>
        <p:nvSpPr>
          <p:cNvPr id="56" name="object 56"/>
          <p:cNvSpPr/>
          <p:nvPr/>
        </p:nvSpPr>
        <p:spPr>
          <a:xfrm>
            <a:off x="2292019" y="8716302"/>
            <a:ext cx="0" cy="1970405"/>
          </a:xfrm>
          <a:custGeom>
            <a:avLst/>
            <a:gdLst/>
            <a:ahLst/>
            <a:cxnLst/>
            <a:rect l="l" t="t" r="r" b="b"/>
            <a:pathLst>
              <a:path h="1970404">
                <a:moveTo>
                  <a:pt x="0" y="0"/>
                </a:moveTo>
                <a:lnTo>
                  <a:pt x="0" y="1969922"/>
                </a:lnTo>
              </a:path>
            </a:pathLst>
          </a:custGeom>
          <a:ln w="12598">
            <a:solidFill>
              <a:srgbClr val="E6E7E8"/>
            </a:solidFill>
          </a:ln>
        </p:spPr>
        <p:txBody>
          <a:bodyPr wrap="square" lIns="0" tIns="0" rIns="0" bIns="0" rtlCol="0"/>
          <a:lstStyle/>
          <a:p>
            <a:endParaRPr/>
          </a:p>
        </p:txBody>
      </p:sp>
      <p:sp>
        <p:nvSpPr>
          <p:cNvPr id="57" name="object 57"/>
          <p:cNvSpPr/>
          <p:nvPr/>
        </p:nvSpPr>
        <p:spPr>
          <a:xfrm>
            <a:off x="3870972" y="8716302"/>
            <a:ext cx="0" cy="1977389"/>
          </a:xfrm>
          <a:custGeom>
            <a:avLst/>
            <a:gdLst/>
            <a:ahLst/>
            <a:cxnLst/>
            <a:rect l="l" t="t" r="r" b="b"/>
            <a:pathLst>
              <a:path h="1977390">
                <a:moveTo>
                  <a:pt x="0" y="0"/>
                </a:moveTo>
                <a:lnTo>
                  <a:pt x="0" y="1977097"/>
                </a:lnTo>
              </a:path>
            </a:pathLst>
          </a:custGeom>
          <a:ln w="12598">
            <a:solidFill>
              <a:srgbClr val="E6E7E8"/>
            </a:solidFill>
          </a:ln>
        </p:spPr>
        <p:txBody>
          <a:bodyPr wrap="square" lIns="0" tIns="0" rIns="0" bIns="0" rtlCol="0"/>
          <a:lstStyle/>
          <a:p>
            <a:endParaRPr/>
          </a:p>
        </p:txBody>
      </p:sp>
      <p:sp>
        <p:nvSpPr>
          <p:cNvPr id="58" name="object 58"/>
          <p:cNvSpPr/>
          <p:nvPr/>
        </p:nvSpPr>
        <p:spPr>
          <a:xfrm>
            <a:off x="5390172" y="8716302"/>
            <a:ext cx="0" cy="1970405"/>
          </a:xfrm>
          <a:custGeom>
            <a:avLst/>
            <a:gdLst/>
            <a:ahLst/>
            <a:cxnLst/>
            <a:rect l="l" t="t" r="r" b="b"/>
            <a:pathLst>
              <a:path h="1970404">
                <a:moveTo>
                  <a:pt x="0" y="0"/>
                </a:moveTo>
                <a:lnTo>
                  <a:pt x="0" y="1969922"/>
                </a:lnTo>
              </a:path>
            </a:pathLst>
          </a:custGeom>
          <a:ln w="12598">
            <a:solidFill>
              <a:srgbClr val="E6E7E8"/>
            </a:solidFill>
          </a:ln>
        </p:spPr>
        <p:txBody>
          <a:bodyPr wrap="square" lIns="0" tIns="0" rIns="0" bIns="0" rtlCol="0"/>
          <a:lstStyle/>
          <a:p>
            <a:endParaRPr/>
          </a:p>
        </p:txBody>
      </p:sp>
      <p:sp>
        <p:nvSpPr>
          <p:cNvPr id="59" name="object 59"/>
          <p:cNvSpPr/>
          <p:nvPr/>
        </p:nvSpPr>
        <p:spPr>
          <a:xfrm>
            <a:off x="2408643" y="8665679"/>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5" y="163977"/>
                </a:lnTo>
                <a:lnTo>
                  <a:pt x="272783" y="136702"/>
                </a:lnTo>
                <a:lnTo>
                  <a:pt x="270285"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60" name="object 60"/>
          <p:cNvSpPr/>
          <p:nvPr/>
        </p:nvSpPr>
        <p:spPr>
          <a:xfrm>
            <a:off x="2405468" y="8669490"/>
            <a:ext cx="274320" cy="162560"/>
          </a:xfrm>
          <a:custGeom>
            <a:avLst/>
            <a:gdLst/>
            <a:ahLst/>
            <a:cxnLst/>
            <a:rect l="l" t="t" r="r" b="b"/>
            <a:pathLst>
              <a:path w="274319" h="162559">
                <a:moveTo>
                  <a:pt x="274040" y="0"/>
                </a:moveTo>
                <a:lnTo>
                  <a:pt x="0" y="0"/>
                </a:lnTo>
                <a:lnTo>
                  <a:pt x="137020" y="162394"/>
                </a:lnTo>
                <a:lnTo>
                  <a:pt x="274040" y="0"/>
                </a:lnTo>
                <a:close/>
              </a:path>
            </a:pathLst>
          </a:custGeom>
          <a:solidFill>
            <a:srgbClr val="00669B"/>
          </a:solidFill>
        </p:spPr>
        <p:txBody>
          <a:bodyPr wrap="square" lIns="0" tIns="0" rIns="0" bIns="0" rtlCol="0"/>
          <a:lstStyle/>
          <a:p>
            <a:endParaRPr/>
          </a:p>
        </p:txBody>
      </p:sp>
      <p:sp>
        <p:nvSpPr>
          <p:cNvPr id="61" name="object 61"/>
          <p:cNvSpPr/>
          <p:nvPr/>
        </p:nvSpPr>
        <p:spPr>
          <a:xfrm>
            <a:off x="3925404" y="8689784"/>
            <a:ext cx="273685" cy="273050"/>
          </a:xfrm>
          <a:custGeom>
            <a:avLst/>
            <a:gdLst/>
            <a:ahLst/>
            <a:cxnLst/>
            <a:rect l="l" t="t" r="r" b="b"/>
            <a:pathLst>
              <a:path w="273685" h="273050">
                <a:moveTo>
                  <a:pt x="136702" y="0"/>
                </a:moveTo>
                <a:lnTo>
                  <a:pt x="84224" y="9983"/>
                </a:lnTo>
                <a:lnTo>
                  <a:pt x="40043" y="39941"/>
                </a:lnTo>
                <a:lnTo>
                  <a:pt x="10010" y="84024"/>
                </a:lnTo>
                <a:lnTo>
                  <a:pt x="0" y="136385"/>
                </a:lnTo>
                <a:lnTo>
                  <a:pt x="2502" y="163595"/>
                </a:lnTo>
                <a:lnTo>
                  <a:pt x="22524" y="211819"/>
                </a:lnTo>
                <a:lnTo>
                  <a:pt x="61095" y="250299"/>
                </a:lnTo>
                <a:lnTo>
                  <a:pt x="109428" y="270273"/>
                </a:lnTo>
                <a:lnTo>
                  <a:pt x="136702" y="272770"/>
                </a:lnTo>
                <a:lnTo>
                  <a:pt x="163977" y="270273"/>
                </a:lnTo>
                <a:lnTo>
                  <a:pt x="212310" y="250299"/>
                </a:lnTo>
                <a:lnTo>
                  <a:pt x="250881" y="211819"/>
                </a:lnTo>
                <a:lnTo>
                  <a:pt x="270902" y="163595"/>
                </a:lnTo>
                <a:lnTo>
                  <a:pt x="273405" y="136385"/>
                </a:lnTo>
                <a:lnTo>
                  <a:pt x="270902" y="109169"/>
                </a:lnTo>
                <a:lnTo>
                  <a:pt x="250881" y="60949"/>
                </a:lnTo>
                <a:lnTo>
                  <a:pt x="212310" y="22465"/>
                </a:lnTo>
                <a:lnTo>
                  <a:pt x="163977" y="2495"/>
                </a:lnTo>
                <a:lnTo>
                  <a:pt x="136702" y="0"/>
                </a:lnTo>
                <a:close/>
              </a:path>
            </a:pathLst>
          </a:custGeom>
          <a:solidFill>
            <a:srgbClr val="A54686"/>
          </a:solidFill>
        </p:spPr>
        <p:txBody>
          <a:bodyPr wrap="square" lIns="0" tIns="0" rIns="0" bIns="0" rtlCol="0"/>
          <a:lstStyle/>
          <a:p>
            <a:endParaRPr/>
          </a:p>
        </p:txBody>
      </p:sp>
      <p:sp>
        <p:nvSpPr>
          <p:cNvPr id="62" name="object 62"/>
          <p:cNvSpPr/>
          <p:nvPr/>
        </p:nvSpPr>
        <p:spPr>
          <a:xfrm>
            <a:off x="3929214" y="8692324"/>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63" name="object 63"/>
          <p:cNvSpPr/>
          <p:nvPr/>
        </p:nvSpPr>
        <p:spPr>
          <a:xfrm>
            <a:off x="5493537" y="8686622"/>
            <a:ext cx="273685" cy="273050"/>
          </a:xfrm>
          <a:custGeom>
            <a:avLst/>
            <a:gdLst/>
            <a:ahLst/>
            <a:cxnLst/>
            <a:rect l="l" t="t" r="r" b="b"/>
            <a:pathLst>
              <a:path w="273685" h="273050">
                <a:moveTo>
                  <a:pt x="136702" y="0"/>
                </a:moveTo>
                <a:lnTo>
                  <a:pt x="84224" y="9983"/>
                </a:lnTo>
                <a:lnTo>
                  <a:pt x="40043" y="39941"/>
                </a:lnTo>
                <a:lnTo>
                  <a:pt x="10010" y="84024"/>
                </a:lnTo>
                <a:lnTo>
                  <a:pt x="0" y="136385"/>
                </a:lnTo>
                <a:lnTo>
                  <a:pt x="2502" y="163595"/>
                </a:lnTo>
                <a:lnTo>
                  <a:pt x="22524" y="211819"/>
                </a:lnTo>
                <a:lnTo>
                  <a:pt x="61095" y="250299"/>
                </a:lnTo>
                <a:lnTo>
                  <a:pt x="109428" y="270273"/>
                </a:lnTo>
                <a:lnTo>
                  <a:pt x="136702" y="272770"/>
                </a:lnTo>
                <a:lnTo>
                  <a:pt x="163977" y="270273"/>
                </a:lnTo>
                <a:lnTo>
                  <a:pt x="212310" y="250299"/>
                </a:lnTo>
                <a:lnTo>
                  <a:pt x="250881" y="211819"/>
                </a:lnTo>
                <a:lnTo>
                  <a:pt x="270902" y="163595"/>
                </a:lnTo>
                <a:lnTo>
                  <a:pt x="273405" y="136385"/>
                </a:lnTo>
                <a:lnTo>
                  <a:pt x="270902" y="109169"/>
                </a:lnTo>
                <a:lnTo>
                  <a:pt x="250881" y="60949"/>
                </a:lnTo>
                <a:lnTo>
                  <a:pt x="212310" y="22465"/>
                </a:lnTo>
                <a:lnTo>
                  <a:pt x="163977" y="2495"/>
                </a:lnTo>
                <a:lnTo>
                  <a:pt x="136702" y="0"/>
                </a:lnTo>
                <a:close/>
              </a:path>
            </a:pathLst>
          </a:custGeom>
          <a:solidFill>
            <a:srgbClr val="A54686"/>
          </a:solidFill>
        </p:spPr>
        <p:txBody>
          <a:bodyPr wrap="square" lIns="0" tIns="0" rIns="0" bIns="0" rtlCol="0"/>
          <a:lstStyle/>
          <a:p>
            <a:endParaRPr/>
          </a:p>
        </p:txBody>
      </p:sp>
      <p:sp>
        <p:nvSpPr>
          <p:cNvPr id="64" name="object 64"/>
          <p:cNvSpPr/>
          <p:nvPr/>
        </p:nvSpPr>
        <p:spPr>
          <a:xfrm>
            <a:off x="5600750" y="8689149"/>
            <a:ext cx="187960" cy="274320"/>
          </a:xfrm>
          <a:custGeom>
            <a:avLst/>
            <a:gdLst/>
            <a:ahLst/>
            <a:cxnLst/>
            <a:rect l="l" t="t" r="r" b="b"/>
            <a:pathLst>
              <a:path w="187960" h="274320">
                <a:moveTo>
                  <a:pt x="187769" y="0"/>
                </a:moveTo>
                <a:lnTo>
                  <a:pt x="0" y="137020"/>
                </a:lnTo>
                <a:lnTo>
                  <a:pt x="187769" y="274040"/>
                </a:lnTo>
                <a:lnTo>
                  <a:pt x="187769" y="0"/>
                </a:lnTo>
                <a:close/>
              </a:path>
            </a:pathLst>
          </a:custGeom>
          <a:solidFill>
            <a:srgbClr val="00669B"/>
          </a:solidFill>
        </p:spPr>
        <p:txBody>
          <a:bodyPr wrap="square" lIns="0" tIns="0" rIns="0" bIns="0" rtlCol="0"/>
          <a:lstStyle/>
          <a:p>
            <a:endParaRPr/>
          </a:p>
        </p:txBody>
      </p:sp>
      <p:sp>
        <p:nvSpPr>
          <p:cNvPr id="65" name="object 65"/>
          <p:cNvSpPr/>
          <p:nvPr/>
        </p:nvSpPr>
        <p:spPr>
          <a:xfrm>
            <a:off x="5681" y="7839126"/>
            <a:ext cx="215684" cy="2854083"/>
          </a:xfrm>
          <a:prstGeom prst="rect">
            <a:avLst/>
          </a:prstGeom>
          <a:blipFill>
            <a:blip r:embed="rId9" cstate="print"/>
            <a:stretch>
              <a:fillRect/>
            </a:stretch>
          </a:blipFill>
        </p:spPr>
        <p:txBody>
          <a:bodyPr wrap="square" lIns="0" tIns="0" rIns="0" bIns="0" rtlCol="0"/>
          <a:lstStyle/>
          <a:p>
            <a:endParaRPr/>
          </a:p>
        </p:txBody>
      </p:sp>
      <p:pic>
        <p:nvPicPr>
          <p:cNvPr id="66" name="Рисунок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H="1">
            <a:off x="4784899" y="2766614"/>
            <a:ext cx="478879" cy="616970"/>
          </a:xfrm>
          <a:prstGeom prst="rect">
            <a:avLst/>
          </a:prstGeom>
        </p:spPr>
      </p:pic>
      <p:sp>
        <p:nvSpPr>
          <p:cNvPr id="19" name="object 19"/>
          <p:cNvSpPr txBox="1"/>
          <p:nvPr/>
        </p:nvSpPr>
        <p:spPr>
          <a:xfrm>
            <a:off x="100080" y="1117739"/>
            <a:ext cx="7000972" cy="1715854"/>
          </a:xfrm>
          <a:prstGeom prst="rect">
            <a:avLst/>
          </a:prstGeom>
        </p:spPr>
        <p:txBody>
          <a:bodyPr vert="horz" wrap="square" lIns="0" tIns="22860" rIns="0" bIns="0" rtlCol="0">
            <a:spAutoFit/>
          </a:bodyPr>
          <a:lstStyle/>
          <a:p>
            <a:pPr marL="210185" marR="5080" indent="-198120" algn="just"/>
            <a:r>
              <a:rPr lang="ru-RU" sz="1000" cap="all" dirty="0" smtClean="0">
                <a:solidFill>
                  <a:srgbClr val="231F20"/>
                </a:solidFill>
                <a:cs typeface="Arial"/>
              </a:rPr>
              <a:t>На сегодняшний день в городе Невинномысске проживает свыше 117,0 тыс. человек. Благодаря интенсивному миграционному приросту численность населения к концу 2021 года вырастет и составит 117,76 тыс. человек.</a:t>
            </a:r>
            <a:endParaRPr lang="ru-RU" sz="1000" cap="all" dirty="0"/>
          </a:p>
          <a:p>
            <a:pPr marL="210185" marR="5080" indent="-198120" algn="just"/>
            <a:r>
              <a:rPr lang="ru-RU" sz="1000" cap="all" dirty="0" smtClean="0"/>
              <a:t>Современный </a:t>
            </a:r>
            <a:r>
              <a:rPr lang="ru-RU" sz="1000" cap="all" dirty="0"/>
              <a:t>Невинномысск - крупнейший промышленный город Ставропольского края, который уверенно лидирует среди других городов по объему промышленного производства (26,49% в общекраевой отгрузке промышленной продукции по итогам 2017 года и 26,42% - по итогам 9 месяцев 2018 года).</a:t>
            </a:r>
          </a:p>
          <a:p>
            <a:pPr marL="210185" marR="5080" indent="-198120" algn="just"/>
            <a:r>
              <a:rPr lang="ru-RU" sz="1000" cap="all" dirty="0" smtClean="0"/>
              <a:t>Исходя </a:t>
            </a:r>
            <a:r>
              <a:rPr lang="ru-RU" sz="1000" cap="all" dirty="0"/>
              <a:t>из запланированных мероприятий по развитию города, до конца 2021 года ожидается прирост общего выпуска товаров и услуг на 9%. Планируется умеренный, но стабильный рост объемов строительных работ на 54,75</a:t>
            </a:r>
            <a:r>
              <a:rPr lang="ru-RU" sz="1000" cap="all" dirty="0" smtClean="0"/>
              <a:t>%; </a:t>
            </a:r>
            <a:r>
              <a:rPr lang="ru-RU" sz="1000" cap="all" dirty="0"/>
              <a:t>рост промышленного производства на 6,58</a:t>
            </a:r>
            <a:r>
              <a:rPr lang="ru-RU" sz="1000" cap="all" dirty="0" smtClean="0"/>
              <a:t>%. </a:t>
            </a:r>
            <a:r>
              <a:rPr lang="ru-RU" sz="1000" cap="all" dirty="0"/>
              <a:t>Предполагается, что к концу 2021 года доля продукции, отгруженной градообразующими предприятиями, в общем объеме отгрузки будет составлять 47,6</a:t>
            </a:r>
            <a:r>
              <a:rPr lang="ru-RU" sz="1000" cap="all" dirty="0" smtClean="0"/>
              <a:t>%.</a:t>
            </a:r>
            <a:endParaRPr lang="ru-RU" sz="1000" cap="all" dirty="0"/>
          </a:p>
        </p:txBody>
      </p:sp>
      <p:sp>
        <p:nvSpPr>
          <p:cNvPr id="67" name="TextBox 66"/>
          <p:cNvSpPr txBox="1"/>
          <p:nvPr/>
        </p:nvSpPr>
        <p:spPr>
          <a:xfrm>
            <a:off x="4491227" y="4510302"/>
            <a:ext cx="2768418" cy="584775"/>
          </a:xfrm>
          <a:prstGeom prst="rect">
            <a:avLst/>
          </a:prstGeom>
          <a:noFill/>
        </p:spPr>
        <p:txBody>
          <a:bodyPr wrap="square" rtlCol="0">
            <a:spAutoFit/>
          </a:bodyPr>
          <a:lstStyle/>
          <a:p>
            <a:r>
              <a:rPr lang="ru-RU" sz="1600" dirty="0" smtClean="0"/>
              <a:t>Промышленное производство</a:t>
            </a:r>
            <a:endParaRPr lang="ru-RU" sz="1600" dirty="0"/>
          </a:p>
        </p:txBody>
      </p:sp>
      <p:sp>
        <p:nvSpPr>
          <p:cNvPr id="68" name="TextBox 67"/>
          <p:cNvSpPr txBox="1"/>
          <p:nvPr/>
        </p:nvSpPr>
        <p:spPr>
          <a:xfrm>
            <a:off x="4509692" y="5239581"/>
            <a:ext cx="2025981" cy="307777"/>
          </a:xfrm>
          <a:prstGeom prst="rect">
            <a:avLst/>
          </a:prstGeom>
          <a:noFill/>
        </p:spPr>
        <p:txBody>
          <a:bodyPr wrap="square" rtlCol="0">
            <a:spAutoFit/>
          </a:bodyPr>
          <a:lstStyle/>
          <a:p>
            <a:r>
              <a:rPr lang="ru-RU" sz="1400" dirty="0" smtClean="0"/>
              <a:t>Сельское хозяйство</a:t>
            </a:r>
            <a:endParaRPr lang="ru-RU" sz="1400" dirty="0"/>
          </a:p>
        </p:txBody>
      </p:sp>
      <p:sp>
        <p:nvSpPr>
          <p:cNvPr id="69" name="TextBox 68"/>
          <p:cNvSpPr txBox="1"/>
          <p:nvPr/>
        </p:nvSpPr>
        <p:spPr>
          <a:xfrm>
            <a:off x="4556547" y="5754268"/>
            <a:ext cx="1134541" cy="276999"/>
          </a:xfrm>
          <a:prstGeom prst="rect">
            <a:avLst/>
          </a:prstGeom>
          <a:noFill/>
        </p:spPr>
        <p:txBody>
          <a:bodyPr wrap="none" rtlCol="0">
            <a:spAutoFit/>
          </a:bodyPr>
          <a:lstStyle/>
          <a:p>
            <a:r>
              <a:rPr lang="ru-RU" sz="1200" dirty="0" smtClean="0"/>
              <a:t>Строительство</a:t>
            </a:r>
            <a:endParaRPr lang="ru-RU" sz="1200" dirty="0"/>
          </a:p>
        </p:txBody>
      </p:sp>
      <p:sp>
        <p:nvSpPr>
          <p:cNvPr id="70" name="TextBox 69"/>
          <p:cNvSpPr txBox="1"/>
          <p:nvPr/>
        </p:nvSpPr>
        <p:spPr>
          <a:xfrm>
            <a:off x="4532967" y="6211675"/>
            <a:ext cx="1957587" cy="261610"/>
          </a:xfrm>
          <a:prstGeom prst="rect">
            <a:avLst/>
          </a:prstGeom>
          <a:noFill/>
        </p:spPr>
        <p:txBody>
          <a:bodyPr wrap="none" rtlCol="0">
            <a:spAutoFit/>
          </a:bodyPr>
          <a:lstStyle/>
          <a:p>
            <a:r>
              <a:rPr lang="ru-RU" sz="1100" dirty="0" smtClean="0"/>
              <a:t>Торговля и услуги населению</a:t>
            </a:r>
            <a:endParaRPr lang="ru-RU" sz="1100" dirty="0"/>
          </a:p>
        </p:txBody>
      </p:sp>
      <p:sp>
        <p:nvSpPr>
          <p:cNvPr id="71" name="TextBox 70"/>
          <p:cNvSpPr txBox="1"/>
          <p:nvPr/>
        </p:nvSpPr>
        <p:spPr>
          <a:xfrm>
            <a:off x="4524906" y="6594955"/>
            <a:ext cx="2830647" cy="276999"/>
          </a:xfrm>
          <a:prstGeom prst="rect">
            <a:avLst/>
          </a:prstGeom>
          <a:noFill/>
        </p:spPr>
        <p:txBody>
          <a:bodyPr wrap="none" rtlCol="0">
            <a:spAutoFit/>
          </a:bodyPr>
          <a:lstStyle/>
          <a:p>
            <a:r>
              <a:rPr lang="ru-RU" sz="1200" dirty="0" smtClean="0"/>
              <a:t>Малое и среднее предпринимательство</a:t>
            </a:r>
            <a:endParaRPr lang="ru-RU" sz="1200" dirty="0"/>
          </a:p>
        </p:txBody>
      </p:sp>
      <p:sp>
        <p:nvSpPr>
          <p:cNvPr id="72" name="TextBox 71"/>
          <p:cNvSpPr txBox="1"/>
          <p:nvPr/>
        </p:nvSpPr>
        <p:spPr>
          <a:xfrm>
            <a:off x="4541852" y="6929776"/>
            <a:ext cx="974947" cy="276999"/>
          </a:xfrm>
          <a:prstGeom prst="rect">
            <a:avLst/>
          </a:prstGeom>
          <a:noFill/>
        </p:spPr>
        <p:txBody>
          <a:bodyPr wrap="none" rtlCol="0">
            <a:spAutoFit/>
          </a:bodyPr>
          <a:lstStyle/>
          <a:p>
            <a:r>
              <a:rPr lang="ru-RU" sz="1200" dirty="0" smtClean="0"/>
              <a:t>Инвестиции</a:t>
            </a:r>
            <a:endParaRPr lang="ru-RU" sz="1200" dirty="0"/>
          </a:p>
        </p:txBody>
      </p:sp>
      <p:sp>
        <p:nvSpPr>
          <p:cNvPr id="74" name="AutoShape 4" descr="C:\Users\NeRoLv\Desktop\i.webp"/>
          <p:cNvSpPr>
            <a:spLocks noChangeAspect="1" noChangeArrowheads="1"/>
          </p:cNvSpPr>
          <p:nvPr/>
        </p:nvSpPr>
        <p:spPr bwMode="auto">
          <a:xfrm>
            <a:off x="459051" y="388345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20117" y="6855392"/>
            <a:ext cx="319879" cy="323906"/>
          </a:xfrm>
          <a:prstGeom prst="rect">
            <a:avLst/>
          </a:prstGeom>
        </p:spPr>
      </p:pic>
    </p:spTree>
    <p:extLst>
      <p:ext uri="{BB962C8B-B14F-4D97-AF65-F5344CB8AC3E}">
        <p14:creationId xmlns:p14="http://schemas.microsoft.com/office/powerpoint/2010/main" val="489736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981"/>
            <a:ext cx="755462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4" name="object 4"/>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6" name="object 6"/>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8" name="object 8"/>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0" name="object 10"/>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1" name="object 11"/>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2" name="object 12"/>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3" name="object 13"/>
          <p:cNvSpPr txBox="1"/>
          <p:nvPr/>
        </p:nvSpPr>
        <p:spPr>
          <a:xfrm>
            <a:off x="815686" y="229135"/>
            <a:ext cx="4095753"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4" name="object 14"/>
          <p:cNvSpPr txBox="1"/>
          <p:nvPr/>
        </p:nvSpPr>
        <p:spPr>
          <a:xfrm>
            <a:off x="5530908" y="277605"/>
            <a:ext cx="1828742"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5" name="object 15"/>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8" name="object 18"/>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19" name="object 19"/>
          <p:cNvSpPr txBox="1"/>
          <p:nvPr/>
        </p:nvSpPr>
        <p:spPr>
          <a:xfrm>
            <a:off x="621026"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16</a:t>
            </a:r>
            <a:endParaRPr sz="1000">
              <a:latin typeface="Arial"/>
              <a:cs typeface="Arial"/>
            </a:endParaRPr>
          </a:p>
        </p:txBody>
      </p:sp>
      <p:sp>
        <p:nvSpPr>
          <p:cNvPr id="21" name="object 21"/>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2" name="object 22"/>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4" name="object 24"/>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6" name="object 26"/>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8" name="object 28"/>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9" name="object 29"/>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4" name="object 34"/>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5" name="object 35"/>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6" name="object 36"/>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7" name="object 37"/>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8" name="object 38"/>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9" name="object 39"/>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0" name="object 40"/>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1" name="object 41"/>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3" name="object 43"/>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4" name="object 44"/>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5" name="object 45"/>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8" name="object 48"/>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9" name="object 49"/>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0" name="object 50"/>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1" name="object 51"/>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2" name="object 52"/>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4" name="object 54"/>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5" name="object 55"/>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6" name="object 56"/>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7" name="object 57"/>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8" name="object 58"/>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9" name="object 59"/>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0" name="object 60"/>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1" name="object 61"/>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2" name="object 62"/>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3" name="object 63"/>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6" name="object 66"/>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8" name="object 68"/>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0" name="object 70"/>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75" name="object 75"/>
          <p:cNvSpPr/>
          <p:nvPr/>
        </p:nvSpPr>
        <p:spPr>
          <a:xfrm>
            <a:off x="4932962" y="383425"/>
            <a:ext cx="27276" cy="36703"/>
          </a:xfrm>
          <a:prstGeom prst="rect">
            <a:avLst/>
          </a:prstGeom>
          <a:blipFill>
            <a:blip r:embed="rId4" cstate="print"/>
            <a:stretch>
              <a:fillRect/>
            </a:stretch>
          </a:blipFill>
        </p:spPr>
        <p:txBody>
          <a:bodyPr wrap="square" lIns="0" tIns="0" rIns="0" bIns="0" rtlCol="0"/>
          <a:lstStyle/>
          <a:p>
            <a:endParaRPr/>
          </a:p>
        </p:txBody>
      </p:sp>
      <p:sp>
        <p:nvSpPr>
          <p:cNvPr id="76" name="object 76"/>
          <p:cNvSpPr/>
          <p:nvPr/>
        </p:nvSpPr>
        <p:spPr>
          <a:xfrm>
            <a:off x="4953486" y="383425"/>
            <a:ext cx="69274" cy="42456"/>
          </a:xfrm>
          <a:prstGeom prst="rect">
            <a:avLst/>
          </a:prstGeom>
          <a:blipFill>
            <a:blip r:embed="rId5" cstate="print"/>
            <a:stretch>
              <a:fillRect/>
            </a:stretch>
          </a:blipFill>
        </p:spPr>
        <p:txBody>
          <a:bodyPr wrap="square" lIns="0" tIns="0" rIns="0" bIns="0" rtlCol="0"/>
          <a:lstStyle/>
          <a:p>
            <a:endParaRPr/>
          </a:p>
        </p:txBody>
      </p:sp>
      <p:sp>
        <p:nvSpPr>
          <p:cNvPr id="77" name="object 77"/>
          <p:cNvSpPr/>
          <p:nvPr/>
        </p:nvSpPr>
        <p:spPr>
          <a:xfrm>
            <a:off x="4877218" y="343966"/>
            <a:ext cx="63919" cy="84962"/>
          </a:xfrm>
          <a:prstGeom prst="rect">
            <a:avLst/>
          </a:prstGeom>
          <a:blipFill>
            <a:blip r:embed="rId6" cstate="print"/>
            <a:stretch>
              <a:fillRect/>
            </a:stretch>
          </a:blipFill>
        </p:spPr>
        <p:txBody>
          <a:bodyPr wrap="square" lIns="0" tIns="0" rIns="0" bIns="0" rtlCol="0"/>
          <a:lstStyle/>
          <a:p>
            <a:endParaRPr/>
          </a:p>
        </p:txBody>
      </p:sp>
      <p:sp>
        <p:nvSpPr>
          <p:cNvPr id="78" name="object 78"/>
          <p:cNvSpPr/>
          <p:nvPr/>
        </p:nvSpPr>
        <p:spPr>
          <a:xfrm>
            <a:off x="5066949" y="433235"/>
            <a:ext cx="107126" cy="32573"/>
          </a:xfrm>
          <a:prstGeom prst="rect">
            <a:avLst/>
          </a:prstGeom>
          <a:blipFill>
            <a:blip r:embed="rId7" cstate="print"/>
            <a:stretch>
              <a:fillRect/>
            </a:stretch>
          </a:blipFill>
        </p:spPr>
        <p:txBody>
          <a:bodyPr wrap="square" lIns="0" tIns="0" rIns="0" bIns="0" rtlCol="0"/>
          <a:lstStyle/>
          <a:p>
            <a:endParaRPr/>
          </a:p>
        </p:txBody>
      </p:sp>
      <p:sp>
        <p:nvSpPr>
          <p:cNvPr id="107" name="object 107"/>
          <p:cNvSpPr txBox="1"/>
          <p:nvPr/>
        </p:nvSpPr>
        <p:spPr>
          <a:xfrm>
            <a:off x="728006" y="6246043"/>
            <a:ext cx="3500754" cy="653384"/>
          </a:xfrm>
          <a:prstGeom prst="rect">
            <a:avLst/>
          </a:prstGeom>
        </p:spPr>
        <p:txBody>
          <a:bodyPr vert="horz" wrap="square" lIns="0" tIns="12065" rIns="0" bIns="0" rtlCol="0">
            <a:spAutoFit/>
          </a:bodyPr>
          <a:lstStyle/>
          <a:p>
            <a:pPr marL="12700" algn="ctr">
              <a:lnSpc>
                <a:spcPts val="2520"/>
              </a:lnSpc>
              <a:spcBef>
                <a:spcPts val="95"/>
              </a:spcBef>
            </a:pPr>
            <a:r>
              <a:rPr lang="ru-RU" sz="2100" spc="220" dirty="0" smtClean="0">
                <a:solidFill>
                  <a:srgbClr val="00669B"/>
                </a:solidFill>
                <a:latin typeface="Arial"/>
                <a:cs typeface="Arial"/>
              </a:rPr>
              <a:t>Обеспечение жильем молодых семей</a:t>
            </a:r>
            <a:endParaRPr sz="2100" dirty="0">
              <a:latin typeface="Arial"/>
              <a:cs typeface="Arial"/>
            </a:endParaRPr>
          </a:p>
        </p:txBody>
      </p:sp>
      <p:sp>
        <p:nvSpPr>
          <p:cNvPr id="108" name="object 108"/>
          <p:cNvSpPr txBox="1"/>
          <p:nvPr/>
        </p:nvSpPr>
        <p:spPr>
          <a:xfrm>
            <a:off x="4585964" y="6084781"/>
            <a:ext cx="3664739" cy="54822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00669B"/>
                </a:solidFill>
                <a:latin typeface="Arial"/>
                <a:cs typeface="Arial"/>
              </a:rPr>
              <a:t>финансирование </a:t>
            </a:r>
          </a:p>
          <a:p>
            <a:pPr marL="12700">
              <a:lnSpc>
                <a:spcPct val="100000"/>
              </a:lnSpc>
              <a:spcBef>
                <a:spcPts val="95"/>
              </a:spcBef>
            </a:pPr>
            <a:r>
              <a:rPr lang="ru-RU" sz="1200" spc="80" dirty="0" smtClean="0">
                <a:solidFill>
                  <a:srgbClr val="00669B"/>
                </a:solidFill>
                <a:latin typeface="Arial"/>
                <a:cs typeface="Arial"/>
              </a:rPr>
              <a:t>подпрограммы</a:t>
            </a:r>
            <a:endParaRPr sz="1200" dirty="0">
              <a:latin typeface="Arial"/>
              <a:cs typeface="Arial"/>
            </a:endParaRPr>
          </a:p>
          <a:p>
            <a:pPr marL="12700">
              <a:lnSpc>
                <a:spcPct val="100000"/>
              </a:lnSpc>
              <a:spcBef>
                <a:spcPts val="40"/>
              </a:spcBef>
            </a:pPr>
            <a:r>
              <a:rPr sz="1000" spc="175" dirty="0" smtClean="0">
                <a:solidFill>
                  <a:srgbClr val="00669B"/>
                </a:solidFill>
                <a:latin typeface="Arial"/>
                <a:cs typeface="Arial"/>
              </a:rPr>
              <a:t>(</a:t>
            </a:r>
            <a:r>
              <a:rPr lang="ru-RU" sz="1000" spc="175" dirty="0" smtClean="0">
                <a:solidFill>
                  <a:srgbClr val="00669B"/>
                </a:solidFill>
                <a:latin typeface="Arial"/>
                <a:cs typeface="Arial"/>
              </a:rPr>
              <a:t>млн. рублей</a:t>
            </a:r>
            <a:r>
              <a:rPr sz="1000" spc="-10" dirty="0" smtClean="0">
                <a:solidFill>
                  <a:srgbClr val="00669B"/>
                </a:solidFill>
                <a:latin typeface="Arial"/>
                <a:cs typeface="Arial"/>
              </a:rPr>
              <a:t>)</a:t>
            </a:r>
            <a:endParaRPr sz="1000" dirty="0">
              <a:latin typeface="Arial"/>
              <a:cs typeface="Arial"/>
            </a:endParaRPr>
          </a:p>
        </p:txBody>
      </p:sp>
      <p:sp>
        <p:nvSpPr>
          <p:cNvPr id="109" name="object 109"/>
          <p:cNvSpPr/>
          <p:nvPr/>
        </p:nvSpPr>
        <p:spPr>
          <a:xfrm>
            <a:off x="5547271" y="6692760"/>
            <a:ext cx="1096645" cy="631190"/>
          </a:xfrm>
          <a:custGeom>
            <a:avLst/>
            <a:gdLst/>
            <a:ahLst/>
            <a:cxnLst/>
            <a:rect l="l" t="t" r="r" b="b"/>
            <a:pathLst>
              <a:path w="1096645" h="631190">
                <a:moveTo>
                  <a:pt x="230670" y="0"/>
                </a:moveTo>
                <a:lnTo>
                  <a:pt x="0" y="0"/>
                </a:lnTo>
                <a:lnTo>
                  <a:pt x="0" y="352132"/>
                </a:lnTo>
                <a:lnTo>
                  <a:pt x="156108" y="352132"/>
                </a:lnTo>
                <a:lnTo>
                  <a:pt x="370801" y="576325"/>
                </a:lnTo>
                <a:lnTo>
                  <a:pt x="398642" y="599854"/>
                </a:lnTo>
                <a:lnTo>
                  <a:pt x="429741" y="616685"/>
                </a:lnTo>
                <a:lnTo>
                  <a:pt x="463018" y="626798"/>
                </a:lnTo>
                <a:lnTo>
                  <a:pt x="497395" y="630173"/>
                </a:lnTo>
                <a:lnTo>
                  <a:pt x="497395" y="630656"/>
                </a:lnTo>
                <a:lnTo>
                  <a:pt x="1096060" y="630656"/>
                </a:lnTo>
                <a:lnTo>
                  <a:pt x="1096060" y="278523"/>
                </a:lnTo>
                <a:lnTo>
                  <a:pt x="571957" y="278523"/>
                </a:lnTo>
                <a:lnTo>
                  <a:pt x="366509" y="63982"/>
                </a:lnTo>
                <a:lnTo>
                  <a:pt x="339342" y="37499"/>
                </a:lnTo>
                <a:lnTo>
                  <a:pt x="306976" y="17337"/>
                </a:lnTo>
                <a:lnTo>
                  <a:pt x="270416" y="4501"/>
                </a:lnTo>
                <a:lnTo>
                  <a:pt x="230670" y="0"/>
                </a:lnTo>
                <a:close/>
              </a:path>
            </a:pathLst>
          </a:custGeom>
          <a:solidFill>
            <a:srgbClr val="0095DA"/>
          </a:solidFill>
        </p:spPr>
        <p:txBody>
          <a:bodyPr wrap="square" lIns="0" tIns="0" rIns="0" bIns="0" rtlCol="0"/>
          <a:lstStyle/>
          <a:p>
            <a:endParaRPr/>
          </a:p>
        </p:txBody>
      </p:sp>
      <p:sp>
        <p:nvSpPr>
          <p:cNvPr id="110" name="object 110"/>
          <p:cNvSpPr/>
          <p:nvPr/>
        </p:nvSpPr>
        <p:spPr>
          <a:xfrm>
            <a:off x="4601629" y="6692760"/>
            <a:ext cx="1097280" cy="631190"/>
          </a:xfrm>
          <a:custGeom>
            <a:avLst/>
            <a:gdLst/>
            <a:ahLst/>
            <a:cxnLst/>
            <a:rect l="l" t="t" r="r" b="b"/>
            <a:pathLst>
              <a:path w="1097279" h="631190">
                <a:moveTo>
                  <a:pt x="1097127" y="0"/>
                </a:moveTo>
                <a:lnTo>
                  <a:pt x="817168" y="0"/>
                </a:lnTo>
                <a:lnTo>
                  <a:pt x="817168" y="482"/>
                </a:lnTo>
                <a:lnTo>
                  <a:pt x="782786" y="3858"/>
                </a:lnTo>
                <a:lnTo>
                  <a:pt x="749509" y="13971"/>
                </a:lnTo>
                <a:lnTo>
                  <a:pt x="718413" y="30802"/>
                </a:lnTo>
                <a:lnTo>
                  <a:pt x="690575" y="54330"/>
                </a:lnTo>
                <a:lnTo>
                  <a:pt x="475881" y="278523"/>
                </a:lnTo>
                <a:lnTo>
                  <a:pt x="0" y="278523"/>
                </a:lnTo>
                <a:lnTo>
                  <a:pt x="0" y="630656"/>
                </a:lnTo>
                <a:lnTo>
                  <a:pt x="550443" y="630656"/>
                </a:lnTo>
                <a:lnTo>
                  <a:pt x="590190" y="626154"/>
                </a:lnTo>
                <a:lnTo>
                  <a:pt x="626749" y="613319"/>
                </a:lnTo>
                <a:lnTo>
                  <a:pt x="659115" y="593157"/>
                </a:lnTo>
                <a:lnTo>
                  <a:pt x="891730" y="352132"/>
                </a:lnTo>
                <a:lnTo>
                  <a:pt x="1097127" y="352132"/>
                </a:lnTo>
                <a:lnTo>
                  <a:pt x="1097127" y="0"/>
                </a:lnTo>
                <a:close/>
              </a:path>
            </a:pathLst>
          </a:custGeom>
          <a:solidFill>
            <a:srgbClr val="8ED8F8"/>
          </a:solidFill>
        </p:spPr>
        <p:txBody>
          <a:bodyPr wrap="square" lIns="0" tIns="0" rIns="0" bIns="0" rtlCol="0"/>
          <a:lstStyle/>
          <a:p>
            <a:endParaRPr/>
          </a:p>
        </p:txBody>
      </p:sp>
      <p:sp>
        <p:nvSpPr>
          <p:cNvPr id="111" name="object 111"/>
          <p:cNvSpPr txBox="1"/>
          <p:nvPr/>
        </p:nvSpPr>
        <p:spPr>
          <a:xfrm>
            <a:off x="4585965" y="6678176"/>
            <a:ext cx="480984" cy="586058"/>
          </a:xfrm>
          <a:prstGeom prst="rect">
            <a:avLst/>
          </a:prstGeom>
        </p:spPr>
        <p:txBody>
          <a:bodyPr vert="horz" wrap="square" lIns="0" tIns="62230" rIns="0" bIns="0" rtlCol="0">
            <a:spAutoFit/>
          </a:bodyPr>
          <a:lstStyle/>
          <a:p>
            <a:pPr marL="12700">
              <a:lnSpc>
                <a:spcPct val="100000"/>
              </a:lnSpc>
              <a:spcBef>
                <a:spcPts val="490"/>
              </a:spcBef>
            </a:pPr>
            <a:r>
              <a:rPr sz="1200" spc="-70" dirty="0" smtClean="0">
                <a:solidFill>
                  <a:srgbClr val="00AEEF"/>
                </a:solidFill>
                <a:latin typeface="Arial"/>
                <a:cs typeface="Arial"/>
              </a:rPr>
              <a:t>201</a:t>
            </a:r>
            <a:r>
              <a:rPr lang="ru-RU" sz="1200" spc="-70" dirty="0" smtClean="0">
                <a:solidFill>
                  <a:srgbClr val="00AEEF"/>
                </a:solidFill>
                <a:latin typeface="Arial"/>
                <a:cs typeface="Arial"/>
              </a:rPr>
              <a:t>8</a:t>
            </a:r>
            <a:endParaRPr sz="1200" dirty="0">
              <a:latin typeface="Arial"/>
              <a:cs typeface="Arial"/>
            </a:endParaRPr>
          </a:p>
          <a:p>
            <a:pPr marL="52069">
              <a:lnSpc>
                <a:spcPct val="100000"/>
              </a:lnSpc>
              <a:spcBef>
                <a:spcPts val="560"/>
              </a:spcBef>
            </a:pPr>
            <a:r>
              <a:rPr lang="ru-RU" sz="1700" spc="-180" dirty="0" smtClean="0">
                <a:solidFill>
                  <a:srgbClr val="FFFFFF"/>
                </a:solidFill>
                <a:latin typeface="Calibri"/>
                <a:cs typeface="Calibri"/>
              </a:rPr>
              <a:t>72,8</a:t>
            </a:r>
            <a:endParaRPr sz="1700" dirty="0">
              <a:latin typeface="Calibri"/>
              <a:cs typeface="Calibri"/>
            </a:endParaRPr>
          </a:p>
        </p:txBody>
      </p:sp>
      <p:sp>
        <p:nvSpPr>
          <p:cNvPr id="112" name="object 112"/>
          <p:cNvSpPr txBox="1"/>
          <p:nvPr/>
        </p:nvSpPr>
        <p:spPr>
          <a:xfrm>
            <a:off x="6289842" y="6682645"/>
            <a:ext cx="346710" cy="587375"/>
          </a:xfrm>
          <a:prstGeom prst="rect">
            <a:avLst/>
          </a:prstGeom>
        </p:spPr>
        <p:txBody>
          <a:bodyPr vert="horz" wrap="square" lIns="0" tIns="62229" rIns="0" bIns="0" rtlCol="0">
            <a:spAutoFit/>
          </a:bodyPr>
          <a:lstStyle/>
          <a:p>
            <a:pPr marL="27940">
              <a:lnSpc>
                <a:spcPct val="100000"/>
              </a:lnSpc>
              <a:spcBef>
                <a:spcPts val="489"/>
              </a:spcBef>
            </a:pPr>
            <a:r>
              <a:rPr sz="1200" spc="-70" dirty="0" smtClean="0">
                <a:solidFill>
                  <a:srgbClr val="00669B"/>
                </a:solidFill>
                <a:latin typeface="Arial"/>
                <a:cs typeface="Arial"/>
              </a:rPr>
              <a:t>201</a:t>
            </a:r>
            <a:r>
              <a:rPr lang="ru-RU" sz="1200" spc="-70" dirty="0" smtClean="0">
                <a:solidFill>
                  <a:srgbClr val="00669B"/>
                </a:solidFill>
                <a:latin typeface="Arial"/>
                <a:cs typeface="Arial"/>
              </a:rPr>
              <a:t>9</a:t>
            </a:r>
            <a:endParaRPr sz="1200" dirty="0">
              <a:latin typeface="Arial"/>
              <a:cs typeface="Arial"/>
            </a:endParaRPr>
          </a:p>
          <a:p>
            <a:pPr marL="12700">
              <a:lnSpc>
                <a:spcPct val="100000"/>
              </a:lnSpc>
              <a:spcBef>
                <a:spcPts val="550"/>
              </a:spcBef>
            </a:pPr>
            <a:r>
              <a:rPr lang="ru-RU" sz="1700" spc="65" dirty="0" smtClean="0">
                <a:solidFill>
                  <a:srgbClr val="FFFFFF"/>
                </a:solidFill>
                <a:latin typeface="Calibri"/>
                <a:cs typeface="Calibri"/>
              </a:rPr>
              <a:t>0,5</a:t>
            </a:r>
            <a:endParaRPr sz="1700" dirty="0">
              <a:latin typeface="Calibri"/>
              <a:cs typeface="Calibri"/>
            </a:endParaRPr>
          </a:p>
        </p:txBody>
      </p:sp>
      <p:sp>
        <p:nvSpPr>
          <p:cNvPr id="113" name="object 113"/>
          <p:cNvSpPr/>
          <p:nvPr/>
        </p:nvSpPr>
        <p:spPr>
          <a:xfrm>
            <a:off x="1876" y="9968052"/>
            <a:ext cx="7546340" cy="725170"/>
          </a:xfrm>
          <a:custGeom>
            <a:avLst/>
            <a:gdLst/>
            <a:ahLst/>
            <a:cxnLst/>
            <a:rect l="l" t="t" r="r" b="b"/>
            <a:pathLst>
              <a:path w="7546340" h="725170">
                <a:moveTo>
                  <a:pt x="0" y="725157"/>
                </a:moveTo>
                <a:lnTo>
                  <a:pt x="7545768" y="725157"/>
                </a:lnTo>
                <a:lnTo>
                  <a:pt x="7545768" y="0"/>
                </a:lnTo>
                <a:lnTo>
                  <a:pt x="0" y="0"/>
                </a:lnTo>
                <a:lnTo>
                  <a:pt x="0" y="725157"/>
                </a:lnTo>
                <a:close/>
              </a:path>
            </a:pathLst>
          </a:custGeom>
          <a:solidFill>
            <a:srgbClr val="FFFFFF"/>
          </a:solidFill>
        </p:spPr>
        <p:txBody>
          <a:bodyPr wrap="square" lIns="0" tIns="0" rIns="0" bIns="0" rtlCol="0"/>
          <a:lstStyle/>
          <a:p>
            <a:endParaRPr/>
          </a:p>
        </p:txBody>
      </p:sp>
      <p:sp>
        <p:nvSpPr>
          <p:cNvPr id="114" name="object 114"/>
          <p:cNvSpPr/>
          <p:nvPr/>
        </p:nvSpPr>
        <p:spPr>
          <a:xfrm>
            <a:off x="285796"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115" name="object 115"/>
          <p:cNvSpPr/>
          <p:nvPr/>
        </p:nvSpPr>
        <p:spPr>
          <a:xfrm>
            <a:off x="285796"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116" name="object 116"/>
          <p:cNvSpPr/>
          <p:nvPr/>
        </p:nvSpPr>
        <p:spPr>
          <a:xfrm>
            <a:off x="169498" y="10311828"/>
            <a:ext cx="1039494" cy="381635"/>
          </a:xfrm>
          <a:custGeom>
            <a:avLst/>
            <a:gdLst/>
            <a:ahLst/>
            <a:cxnLst/>
            <a:rect l="l" t="t" r="r" b="b"/>
            <a:pathLst>
              <a:path w="1039494"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117" name="object 117"/>
          <p:cNvSpPr txBox="1"/>
          <p:nvPr/>
        </p:nvSpPr>
        <p:spPr>
          <a:xfrm>
            <a:off x="612645"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dirty="0" smtClean="0">
                <a:latin typeface="Arial"/>
                <a:cs typeface="Arial"/>
              </a:rPr>
              <a:t>19</a:t>
            </a:r>
            <a:endParaRPr sz="1000" dirty="0">
              <a:latin typeface="Arial"/>
              <a:cs typeface="Arial"/>
            </a:endParaRPr>
          </a:p>
        </p:txBody>
      </p:sp>
      <p:graphicFrame>
        <p:nvGraphicFramePr>
          <p:cNvPr id="118" name="object 118"/>
          <p:cNvGraphicFramePr>
            <a:graphicFrameLocks noGrp="1"/>
          </p:cNvGraphicFramePr>
          <p:nvPr>
            <p:extLst>
              <p:ext uri="{D42A27DB-BD31-4B8C-83A1-F6EECF244321}">
                <p14:modId xmlns:p14="http://schemas.microsoft.com/office/powerpoint/2010/main" val="1597490386"/>
              </p:ext>
            </p:extLst>
          </p:nvPr>
        </p:nvGraphicFramePr>
        <p:xfrm>
          <a:off x="721245" y="7497203"/>
          <a:ext cx="5934075" cy="1462955"/>
        </p:xfrm>
        <a:graphic>
          <a:graphicData uri="http://schemas.openxmlformats.org/drawingml/2006/table">
            <a:tbl>
              <a:tblPr firstRow="1" bandRow="1">
                <a:tableStyleId>{2D5ABB26-0587-4C30-8999-92F81FD0307C}</a:tableStyleId>
              </a:tblPr>
              <a:tblGrid>
                <a:gridCol w="380365"/>
                <a:gridCol w="4208780"/>
                <a:gridCol w="1344930"/>
              </a:tblGrid>
              <a:tr h="125401">
                <a:tc>
                  <a:txBody>
                    <a:bodyPr/>
                    <a:lstStyle/>
                    <a:p>
                      <a:pPr marL="56515">
                        <a:lnSpc>
                          <a:spcPts val="930"/>
                        </a:lnSpc>
                        <a:spcBef>
                          <a:spcPts val="40"/>
                        </a:spcBef>
                      </a:pPr>
                      <a:r>
                        <a:rPr sz="800" spc="-20" dirty="0" smtClean="0">
                          <a:solidFill>
                            <a:srgbClr val="00669B"/>
                          </a:solidFill>
                          <a:latin typeface="Arial"/>
                          <a:cs typeface="Arial"/>
                        </a:rPr>
                        <a:t>201</a:t>
                      </a:r>
                      <a:r>
                        <a:rPr lang="ru-RU" sz="800" spc="-20" dirty="0" smtClean="0">
                          <a:solidFill>
                            <a:srgbClr val="00669B"/>
                          </a:solidFill>
                          <a:latin typeface="Arial"/>
                          <a:cs typeface="Arial"/>
                        </a:rPr>
                        <a:t>8</a:t>
                      </a:r>
                      <a:endParaRPr sz="800" dirty="0">
                        <a:latin typeface="Arial"/>
                        <a:cs typeface="Arial"/>
                      </a:endParaRPr>
                    </a:p>
                  </a:txBody>
                  <a:tcPr marL="0" marR="0" marT="5080" marB="0">
                    <a:solidFill>
                      <a:srgbClr val="C8D2E2"/>
                    </a:solidFill>
                  </a:tcPr>
                </a:tc>
                <a:tc>
                  <a:txBody>
                    <a:bodyPr/>
                    <a:lstStyle/>
                    <a:p>
                      <a:pPr marL="132715">
                        <a:lnSpc>
                          <a:spcPts val="885"/>
                        </a:lnSpc>
                      </a:pPr>
                      <a:r>
                        <a:rPr lang="ru-RU" sz="800" spc="45" dirty="0" smtClean="0">
                          <a:solidFill>
                            <a:srgbClr val="231F20"/>
                          </a:solidFill>
                          <a:latin typeface="Arial"/>
                          <a:cs typeface="Arial"/>
                        </a:rPr>
                        <a:t>Количество семей</a:t>
                      </a:r>
                      <a:endParaRPr sz="800" dirty="0">
                        <a:latin typeface="Arial"/>
                        <a:cs typeface="Arial"/>
                      </a:endParaRPr>
                    </a:p>
                  </a:txBody>
                  <a:tcPr marL="0" marR="0" marT="0" marB="0"/>
                </a:tc>
                <a:tc>
                  <a:txBody>
                    <a:bodyPr/>
                    <a:lstStyle/>
                    <a:p>
                      <a:pPr marL="34290">
                        <a:lnSpc>
                          <a:spcPts val="885"/>
                        </a:lnSpc>
                      </a:pPr>
                      <a:r>
                        <a:rPr sz="800" spc="-20" dirty="0" smtClean="0">
                          <a:solidFill>
                            <a:srgbClr val="A54686"/>
                          </a:solidFill>
                          <a:latin typeface="Arial"/>
                          <a:cs typeface="Arial"/>
                        </a:rPr>
                        <a:t>201</a:t>
                      </a:r>
                      <a:r>
                        <a:rPr lang="ru-RU" sz="800" spc="-20" dirty="0" smtClean="0">
                          <a:solidFill>
                            <a:srgbClr val="A54686"/>
                          </a:solidFill>
                          <a:latin typeface="Arial"/>
                          <a:cs typeface="Arial"/>
                        </a:rPr>
                        <a:t>9</a:t>
                      </a:r>
                      <a:endParaRPr sz="800" dirty="0">
                        <a:latin typeface="Arial"/>
                        <a:cs typeface="Arial"/>
                      </a:endParaRPr>
                    </a:p>
                  </a:txBody>
                  <a:tcPr marL="0" marR="0" marT="0" marB="0">
                    <a:solidFill>
                      <a:srgbClr val="E4CFE0"/>
                    </a:solidFill>
                  </a:tcPr>
                </a:tc>
              </a:tr>
              <a:tr h="121679">
                <a:tc>
                  <a:txBody>
                    <a:bodyPr/>
                    <a:lstStyle/>
                    <a:p>
                      <a:pPr marL="56515">
                        <a:lnSpc>
                          <a:spcPts val="860"/>
                        </a:lnSpc>
                      </a:pPr>
                      <a:r>
                        <a:rPr lang="ru-RU" sz="800" dirty="0" smtClean="0">
                          <a:solidFill>
                            <a:srgbClr val="00669B"/>
                          </a:solidFill>
                          <a:latin typeface="Arial"/>
                          <a:cs typeface="Arial"/>
                        </a:rPr>
                        <a:t>83</a:t>
                      </a:r>
                      <a:endParaRPr sz="800" dirty="0">
                        <a:latin typeface="Arial"/>
                        <a:cs typeface="Arial"/>
                      </a:endParaRPr>
                    </a:p>
                  </a:txBody>
                  <a:tcPr marL="0" marR="0" marT="0" marB="0">
                    <a:solidFill>
                      <a:srgbClr val="C8D2E2"/>
                    </a:solidFill>
                  </a:tcPr>
                </a:tc>
                <a:tc>
                  <a:txBody>
                    <a:bodyPr/>
                    <a:lstStyle/>
                    <a:p>
                      <a:pPr marL="132715">
                        <a:lnSpc>
                          <a:spcPts val="860"/>
                        </a:lnSpc>
                      </a:pPr>
                      <a:r>
                        <a:rPr lang="ru-RU" sz="800" spc="60" dirty="0" smtClean="0">
                          <a:solidFill>
                            <a:srgbClr val="231F20"/>
                          </a:solidFill>
                          <a:latin typeface="Arial"/>
                          <a:cs typeface="Arial"/>
                        </a:rPr>
                        <a:t>Молодые семьи</a:t>
                      </a:r>
                      <a:endParaRPr sz="800" dirty="0">
                        <a:latin typeface="Arial"/>
                        <a:cs typeface="Arial"/>
                      </a:endParaRPr>
                    </a:p>
                  </a:txBody>
                  <a:tcPr marL="0" marR="0" marT="0" marB="0"/>
                </a:tc>
                <a:tc>
                  <a:txBody>
                    <a:bodyPr/>
                    <a:lstStyle/>
                    <a:p>
                      <a:pPr marL="34290">
                        <a:lnSpc>
                          <a:spcPts val="860"/>
                        </a:lnSpc>
                      </a:pPr>
                      <a:r>
                        <a:rPr lang="ru-RU" sz="800" dirty="0" smtClean="0">
                          <a:solidFill>
                            <a:srgbClr val="A54686"/>
                          </a:solidFill>
                          <a:latin typeface="Arial"/>
                          <a:cs typeface="Arial"/>
                        </a:rPr>
                        <a:t>12</a:t>
                      </a:r>
                      <a:endParaRPr sz="800" dirty="0">
                        <a:latin typeface="Arial"/>
                        <a:cs typeface="Arial"/>
                      </a:endParaRPr>
                    </a:p>
                  </a:txBody>
                  <a:tcPr marL="0" marR="0" marT="0" marB="0">
                    <a:solidFill>
                      <a:srgbClr val="E4CFE0"/>
                    </a:solidFill>
                  </a:tcPr>
                </a:tc>
              </a:tr>
              <a:tr h="121861">
                <a:tc>
                  <a:txBody>
                    <a:bodyPr/>
                    <a:lstStyle/>
                    <a:p>
                      <a:pPr marL="56515">
                        <a:lnSpc>
                          <a:spcPts val="860"/>
                        </a:lnSpc>
                      </a:pPr>
                      <a:r>
                        <a:rPr lang="ru-RU" sz="800" dirty="0" smtClean="0">
                          <a:solidFill>
                            <a:srgbClr val="00669B"/>
                          </a:solidFill>
                          <a:latin typeface="Arial"/>
                          <a:cs typeface="Arial"/>
                        </a:rPr>
                        <a:t>18</a:t>
                      </a:r>
                      <a:endParaRPr sz="800" dirty="0">
                        <a:latin typeface="Arial"/>
                        <a:cs typeface="Arial"/>
                      </a:endParaRPr>
                    </a:p>
                  </a:txBody>
                  <a:tcPr marL="0" marR="0" marT="0" marB="0">
                    <a:solidFill>
                      <a:srgbClr val="C8D2E2"/>
                    </a:solidFill>
                  </a:tcPr>
                </a:tc>
                <a:tc>
                  <a:txBody>
                    <a:bodyPr/>
                    <a:lstStyle/>
                    <a:p>
                      <a:pPr marL="132715">
                        <a:lnSpc>
                          <a:spcPts val="860"/>
                        </a:lnSpc>
                      </a:pPr>
                      <a:r>
                        <a:rPr lang="ru-RU" sz="800" spc="60" dirty="0" smtClean="0">
                          <a:solidFill>
                            <a:srgbClr val="231F20"/>
                          </a:solidFill>
                          <a:latin typeface="Arial"/>
                          <a:cs typeface="Arial"/>
                        </a:rPr>
                        <a:t>Многодетные молодые семьи</a:t>
                      </a:r>
                      <a:endParaRPr sz="800" dirty="0">
                        <a:latin typeface="Arial"/>
                        <a:cs typeface="Arial"/>
                      </a:endParaRPr>
                    </a:p>
                  </a:txBody>
                  <a:tcPr marL="0" marR="0" marT="0" marB="0"/>
                </a:tc>
                <a:tc>
                  <a:txBody>
                    <a:bodyPr/>
                    <a:lstStyle/>
                    <a:p>
                      <a:pPr marL="34290">
                        <a:lnSpc>
                          <a:spcPts val="860"/>
                        </a:lnSpc>
                      </a:pPr>
                      <a:endParaRPr sz="800" dirty="0">
                        <a:latin typeface="Arial"/>
                        <a:cs typeface="Arial"/>
                      </a:endParaRPr>
                    </a:p>
                  </a:txBody>
                  <a:tcPr marL="0" marR="0" marT="0" marB="0">
                    <a:solidFill>
                      <a:srgbClr val="E4CFE0"/>
                    </a:solidFill>
                  </a:tcPr>
                </a:tc>
              </a:tr>
              <a:tr h="182699">
                <a:tc>
                  <a:txBody>
                    <a:bodyPr/>
                    <a:lstStyle/>
                    <a:p>
                      <a:pPr>
                        <a:lnSpc>
                          <a:spcPct val="100000"/>
                        </a:lnSpc>
                      </a:pPr>
                      <a:endParaRPr sz="800" dirty="0">
                        <a:latin typeface="Times New Roman"/>
                        <a:cs typeface="Times New Roman"/>
                      </a:endParaRPr>
                    </a:p>
                  </a:txBody>
                  <a:tcPr marL="0" marR="0" marT="0" marB="0">
                    <a:solidFill>
                      <a:srgbClr val="C8D2E2"/>
                    </a:solidFill>
                  </a:tcPr>
                </a:tc>
                <a:tc>
                  <a:txBody>
                    <a:bodyPr/>
                    <a:lstStyle/>
                    <a:p>
                      <a:pPr marL="132715">
                        <a:lnSpc>
                          <a:spcPts val="935"/>
                        </a:lnSpc>
                        <a:spcBef>
                          <a:spcPts val="405"/>
                        </a:spcBef>
                      </a:pPr>
                      <a:r>
                        <a:rPr lang="ru-RU" sz="800" spc="165" dirty="0" smtClean="0">
                          <a:solidFill>
                            <a:srgbClr val="231F20"/>
                          </a:solidFill>
                          <a:latin typeface="Arial"/>
                          <a:cs typeface="Arial"/>
                        </a:rPr>
                        <a:t>Объемы финансирования (млн. рублей)</a:t>
                      </a:r>
                      <a:endParaRPr sz="800" dirty="0">
                        <a:latin typeface="Arial"/>
                        <a:cs typeface="Arial"/>
                      </a:endParaRPr>
                    </a:p>
                  </a:txBody>
                  <a:tcPr marL="0" marR="0" marT="51435" marB="0"/>
                </a:tc>
                <a:tc>
                  <a:txBody>
                    <a:bodyPr/>
                    <a:lstStyle/>
                    <a:p>
                      <a:pPr>
                        <a:lnSpc>
                          <a:spcPct val="100000"/>
                        </a:lnSpc>
                      </a:pPr>
                      <a:endParaRPr sz="800">
                        <a:latin typeface="Times New Roman"/>
                        <a:cs typeface="Times New Roman"/>
                      </a:endParaRPr>
                    </a:p>
                  </a:txBody>
                  <a:tcPr marL="0" marR="0" marT="0" marB="0">
                    <a:solidFill>
                      <a:srgbClr val="E4CFE0"/>
                    </a:solidFill>
                  </a:tcPr>
                </a:tc>
              </a:tr>
              <a:tr h="121856">
                <a:tc>
                  <a:txBody>
                    <a:bodyPr/>
                    <a:lstStyle/>
                    <a:p>
                      <a:pPr marL="56515">
                        <a:lnSpc>
                          <a:spcPts val="860"/>
                        </a:lnSpc>
                      </a:pPr>
                      <a:r>
                        <a:rPr lang="ru-RU" sz="800" spc="-15" dirty="0" smtClean="0">
                          <a:solidFill>
                            <a:srgbClr val="00669B"/>
                          </a:solidFill>
                          <a:latin typeface="Arial"/>
                          <a:cs typeface="Arial"/>
                        </a:rPr>
                        <a:t>69,2</a:t>
                      </a:r>
                      <a:endParaRPr sz="800" dirty="0">
                        <a:latin typeface="Arial"/>
                        <a:cs typeface="Arial"/>
                      </a:endParaRPr>
                    </a:p>
                  </a:txBody>
                  <a:tcPr marL="0" marR="0" marT="0" marB="0">
                    <a:solidFill>
                      <a:srgbClr val="C8D2E2"/>
                    </a:solidFill>
                  </a:tcPr>
                </a:tc>
                <a:tc>
                  <a:txBody>
                    <a:bodyPr/>
                    <a:lstStyle/>
                    <a:p>
                      <a:pPr marL="132715">
                        <a:lnSpc>
                          <a:spcPts val="860"/>
                        </a:lnSpc>
                      </a:pPr>
                      <a:r>
                        <a:rPr lang="ru-RU" sz="800" spc="60" dirty="0" smtClean="0">
                          <a:solidFill>
                            <a:srgbClr val="231F20"/>
                          </a:solidFill>
                          <a:latin typeface="Arial"/>
                          <a:cs typeface="Arial"/>
                        </a:rPr>
                        <a:t>Средства краевого бюджета</a:t>
                      </a:r>
                      <a:endParaRPr sz="800" dirty="0">
                        <a:latin typeface="Arial"/>
                        <a:cs typeface="Arial"/>
                      </a:endParaRPr>
                    </a:p>
                  </a:txBody>
                  <a:tcPr marL="0" marR="0" marT="0" marB="0"/>
                </a:tc>
                <a:tc>
                  <a:txBody>
                    <a:bodyPr/>
                    <a:lstStyle/>
                    <a:p>
                      <a:pPr marL="34290">
                        <a:lnSpc>
                          <a:spcPts val="860"/>
                        </a:lnSpc>
                      </a:pPr>
                      <a:endParaRPr sz="800" dirty="0">
                        <a:latin typeface="Arial"/>
                        <a:cs typeface="Arial"/>
                      </a:endParaRPr>
                    </a:p>
                  </a:txBody>
                  <a:tcPr marL="0" marR="0" marT="0" marB="0">
                    <a:solidFill>
                      <a:srgbClr val="E4CFE0"/>
                    </a:solidFill>
                  </a:tcPr>
                </a:tc>
              </a:tr>
              <a:tr h="121676">
                <a:tc>
                  <a:txBody>
                    <a:bodyPr/>
                    <a:lstStyle/>
                    <a:p>
                      <a:pPr>
                        <a:lnSpc>
                          <a:spcPct val="100000"/>
                        </a:lnSpc>
                      </a:pPr>
                      <a:endParaRPr sz="600">
                        <a:latin typeface="Times New Roman"/>
                        <a:cs typeface="Times New Roman"/>
                      </a:endParaRPr>
                    </a:p>
                  </a:txBody>
                  <a:tcPr marL="0" marR="0" marT="0" marB="0">
                    <a:solidFill>
                      <a:srgbClr val="C8D2E2"/>
                    </a:solidFill>
                  </a:tcPr>
                </a:tc>
                <a:tc>
                  <a:txBody>
                    <a:bodyPr/>
                    <a:lstStyle/>
                    <a:p>
                      <a:pPr>
                        <a:lnSpc>
                          <a:spcPct val="100000"/>
                        </a:lnSpc>
                      </a:pPr>
                      <a:endParaRPr sz="600" dirty="0">
                        <a:latin typeface="Times New Roman"/>
                        <a:cs typeface="Times New Roman"/>
                      </a:endParaRPr>
                    </a:p>
                  </a:txBody>
                  <a:tcPr marL="0" marR="0" marT="0" marB="0"/>
                </a:tc>
                <a:tc>
                  <a:txBody>
                    <a:bodyPr/>
                    <a:lstStyle/>
                    <a:p>
                      <a:pPr marL="34290">
                        <a:lnSpc>
                          <a:spcPts val="860"/>
                        </a:lnSpc>
                      </a:pPr>
                      <a:endParaRPr sz="800" dirty="0">
                        <a:latin typeface="Arial"/>
                        <a:cs typeface="Arial"/>
                      </a:endParaRPr>
                    </a:p>
                  </a:txBody>
                  <a:tcPr marL="0" marR="0" marT="0" marB="0">
                    <a:solidFill>
                      <a:srgbClr val="E4CFE0"/>
                    </a:solidFill>
                  </a:tcPr>
                </a:tc>
              </a:tr>
              <a:tr h="243717">
                <a:tc>
                  <a:txBody>
                    <a:bodyPr/>
                    <a:lstStyle/>
                    <a:p>
                      <a:pPr>
                        <a:lnSpc>
                          <a:spcPct val="100000"/>
                        </a:lnSpc>
                      </a:pPr>
                      <a:endParaRPr sz="800">
                        <a:latin typeface="Times New Roman"/>
                        <a:cs typeface="Times New Roman"/>
                      </a:endParaRPr>
                    </a:p>
                  </a:txBody>
                  <a:tcPr marL="0" marR="0" marT="0" marB="0">
                    <a:solidFill>
                      <a:srgbClr val="C8D2E2"/>
                    </a:solidFill>
                  </a:tcPr>
                </a:tc>
                <a:tc>
                  <a:txBody>
                    <a:bodyPr/>
                    <a:lstStyle/>
                    <a:p>
                      <a:pPr marR="252729" algn="r">
                        <a:lnSpc>
                          <a:spcPts val="740"/>
                        </a:lnSpc>
                        <a:spcBef>
                          <a:spcPts val="26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8</a:t>
                      </a:r>
                      <a:r>
                        <a:rPr sz="650" spc="-30" dirty="0" smtClean="0">
                          <a:solidFill>
                            <a:srgbClr val="231F20"/>
                          </a:solidFill>
                          <a:latin typeface="Arial"/>
                          <a:cs typeface="Arial"/>
                        </a:rPr>
                        <a:t> </a:t>
                      </a:r>
                      <a:r>
                        <a:rPr lang="ru-RU" sz="650" spc="-5" dirty="0" smtClean="0">
                          <a:solidFill>
                            <a:srgbClr val="231F20"/>
                          </a:solidFill>
                          <a:latin typeface="Arial"/>
                          <a:cs typeface="Arial"/>
                        </a:rPr>
                        <a:t>год</a:t>
                      </a:r>
                      <a:endParaRPr lang="ru-RU" sz="650" spc="0" dirty="0">
                        <a:solidFill>
                          <a:schemeClr val="tx1"/>
                        </a:solidFill>
                        <a:latin typeface="Arial"/>
                        <a:cs typeface="Arial"/>
                      </a:endParaRPr>
                    </a:p>
                    <a:p>
                      <a:pPr marR="252729" algn="r">
                        <a:lnSpc>
                          <a:spcPts val="740"/>
                        </a:lnSpc>
                        <a:spcBef>
                          <a:spcPts val="26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9 год</a:t>
                      </a:r>
                      <a:endParaRPr sz="650" dirty="0">
                        <a:latin typeface="Arial"/>
                        <a:cs typeface="Arial"/>
                      </a:endParaRPr>
                    </a:p>
                  </a:txBody>
                  <a:tcPr marL="0" marR="0" marT="33020" marB="0"/>
                </a:tc>
                <a:tc>
                  <a:txBody>
                    <a:bodyPr/>
                    <a:lstStyle/>
                    <a:p>
                      <a:pPr marL="34290">
                        <a:lnSpc>
                          <a:spcPts val="885"/>
                        </a:lnSpc>
                      </a:pPr>
                      <a:endParaRPr sz="800" dirty="0">
                        <a:latin typeface="Arial"/>
                        <a:cs typeface="Arial"/>
                      </a:endParaRPr>
                    </a:p>
                  </a:txBody>
                  <a:tcPr marL="0" marR="0" marT="0" marB="0">
                    <a:solidFill>
                      <a:srgbClr val="E4CFE0"/>
                    </a:solidFill>
                  </a:tcPr>
                </a:tc>
              </a:tr>
              <a:tr h="121676">
                <a:tc>
                  <a:txBody>
                    <a:bodyPr/>
                    <a:lstStyle/>
                    <a:p>
                      <a:pPr>
                        <a:lnSpc>
                          <a:spcPct val="100000"/>
                        </a:lnSpc>
                      </a:pPr>
                      <a:endParaRPr sz="600">
                        <a:latin typeface="Times New Roman"/>
                        <a:cs typeface="Times New Roman"/>
                      </a:endParaRPr>
                    </a:p>
                  </a:txBody>
                  <a:tcPr marL="0" marR="0" marT="0" marB="0">
                    <a:solidFill>
                      <a:srgbClr val="C8D2E2"/>
                    </a:solidFill>
                  </a:tcPr>
                </a:tc>
                <a:tc>
                  <a:txBody>
                    <a:bodyPr/>
                    <a:lstStyle/>
                    <a:p>
                      <a:pPr>
                        <a:lnSpc>
                          <a:spcPct val="100000"/>
                        </a:lnSpc>
                      </a:pPr>
                      <a:endParaRPr sz="600" dirty="0">
                        <a:latin typeface="Times New Roman"/>
                        <a:cs typeface="Times New Roman"/>
                      </a:endParaRPr>
                    </a:p>
                  </a:txBody>
                  <a:tcPr marL="0" marR="0" marT="0" marB="0"/>
                </a:tc>
                <a:tc>
                  <a:txBody>
                    <a:bodyPr/>
                    <a:lstStyle/>
                    <a:p>
                      <a:pPr marL="34290">
                        <a:lnSpc>
                          <a:spcPts val="860"/>
                        </a:lnSpc>
                      </a:pPr>
                      <a:endParaRPr sz="800" dirty="0">
                        <a:latin typeface="Arial"/>
                        <a:cs typeface="Arial"/>
                      </a:endParaRPr>
                    </a:p>
                  </a:txBody>
                  <a:tcPr marL="0" marR="0" marT="0" marB="0">
                    <a:solidFill>
                      <a:srgbClr val="E4CFE0"/>
                    </a:solidFill>
                  </a:tcPr>
                </a:tc>
              </a:tr>
              <a:tr h="121871">
                <a:tc>
                  <a:txBody>
                    <a:bodyPr/>
                    <a:lstStyle/>
                    <a:p>
                      <a:pPr marL="56515">
                        <a:lnSpc>
                          <a:spcPts val="860"/>
                        </a:lnSpc>
                      </a:pPr>
                      <a:r>
                        <a:rPr lang="ru-RU" sz="800" spc="-15" dirty="0" smtClean="0">
                          <a:solidFill>
                            <a:srgbClr val="00669B"/>
                          </a:solidFill>
                          <a:latin typeface="Arial"/>
                          <a:cs typeface="Arial"/>
                        </a:rPr>
                        <a:t>3,6</a:t>
                      </a:r>
                      <a:endParaRPr sz="800" dirty="0">
                        <a:latin typeface="Arial"/>
                        <a:cs typeface="Arial"/>
                      </a:endParaRPr>
                    </a:p>
                  </a:txBody>
                  <a:tcPr marL="0" marR="0" marT="0" marB="0">
                    <a:solidFill>
                      <a:srgbClr val="C8D2E2"/>
                    </a:solidFill>
                  </a:tcPr>
                </a:tc>
                <a:tc>
                  <a:txBody>
                    <a:bodyPr/>
                    <a:lstStyle/>
                    <a:p>
                      <a:pPr marL="132715">
                        <a:lnSpc>
                          <a:spcPts val="860"/>
                        </a:lnSpc>
                      </a:pPr>
                      <a:r>
                        <a:rPr lang="ru-RU" sz="800" spc="60" dirty="0" smtClean="0">
                          <a:solidFill>
                            <a:srgbClr val="231F20"/>
                          </a:solidFill>
                          <a:latin typeface="Arial"/>
                          <a:cs typeface="Arial"/>
                        </a:rPr>
                        <a:t>Средства бюджета города</a:t>
                      </a:r>
                      <a:endParaRPr sz="800" dirty="0">
                        <a:latin typeface="Arial"/>
                        <a:cs typeface="Arial"/>
                      </a:endParaRPr>
                    </a:p>
                  </a:txBody>
                  <a:tcPr marL="0" marR="0" marT="0" marB="0"/>
                </a:tc>
                <a:tc>
                  <a:txBody>
                    <a:bodyPr/>
                    <a:lstStyle/>
                    <a:p>
                      <a:pPr marL="34290">
                        <a:lnSpc>
                          <a:spcPts val="860"/>
                        </a:lnSpc>
                      </a:pPr>
                      <a:r>
                        <a:rPr lang="ru-RU" sz="800" spc="-15" dirty="0" smtClean="0">
                          <a:solidFill>
                            <a:srgbClr val="A54686"/>
                          </a:solidFill>
                          <a:latin typeface="Arial"/>
                          <a:cs typeface="Arial"/>
                        </a:rPr>
                        <a:t>0,5</a:t>
                      </a:r>
                      <a:endParaRPr sz="800" dirty="0">
                        <a:latin typeface="Arial"/>
                        <a:cs typeface="Arial"/>
                      </a:endParaRPr>
                    </a:p>
                  </a:txBody>
                  <a:tcPr marL="0" marR="0" marT="0" marB="0">
                    <a:solidFill>
                      <a:srgbClr val="E4CFE0"/>
                    </a:solidFill>
                  </a:tcPr>
                </a:tc>
              </a:tr>
              <a:tr h="175316">
                <a:tc>
                  <a:txBody>
                    <a:bodyPr/>
                    <a:lstStyle/>
                    <a:p>
                      <a:pPr>
                        <a:lnSpc>
                          <a:spcPct val="100000"/>
                        </a:lnSpc>
                      </a:pPr>
                      <a:endParaRPr sz="800">
                        <a:latin typeface="Times New Roman"/>
                        <a:cs typeface="Times New Roman"/>
                      </a:endParaRPr>
                    </a:p>
                  </a:txBody>
                  <a:tcPr marL="0" marR="0" marT="0" marB="0">
                    <a:solidFill>
                      <a:srgbClr val="C8D2E2"/>
                    </a:solidFill>
                  </a:tcPr>
                </a:tc>
                <a:tc>
                  <a:txBody>
                    <a:bodyPr/>
                    <a:lstStyle/>
                    <a:p>
                      <a:pPr marL="132715">
                        <a:lnSpc>
                          <a:spcPts val="885"/>
                        </a:lnSpc>
                      </a:pPr>
                      <a:endParaRPr sz="800" dirty="0">
                        <a:latin typeface="Arial"/>
                        <a:cs typeface="Arial"/>
                      </a:endParaRPr>
                    </a:p>
                  </a:txBody>
                  <a:tcPr marL="0" marR="0" marT="0" marB="0"/>
                </a:tc>
                <a:tc>
                  <a:txBody>
                    <a:bodyPr/>
                    <a:lstStyle/>
                    <a:p>
                      <a:pPr>
                        <a:lnSpc>
                          <a:spcPct val="100000"/>
                        </a:lnSpc>
                      </a:pPr>
                      <a:endParaRPr sz="800" dirty="0">
                        <a:latin typeface="Times New Roman"/>
                        <a:cs typeface="Times New Roman"/>
                      </a:endParaRPr>
                    </a:p>
                  </a:txBody>
                  <a:tcPr marL="0" marR="0" marT="0" marB="0">
                    <a:solidFill>
                      <a:srgbClr val="E4CFE0"/>
                    </a:solidFill>
                  </a:tcPr>
                </a:tc>
              </a:tr>
            </a:tbl>
          </a:graphicData>
        </a:graphic>
      </p:graphicFrame>
      <p:sp>
        <p:nvSpPr>
          <p:cNvPr id="119" name="object 119"/>
          <p:cNvSpPr/>
          <p:nvPr/>
        </p:nvSpPr>
        <p:spPr>
          <a:xfrm>
            <a:off x="4601629" y="8331844"/>
            <a:ext cx="83096" cy="175729"/>
          </a:xfrm>
          <a:prstGeom prst="rect">
            <a:avLst/>
          </a:prstGeom>
          <a:blipFill>
            <a:blip r:embed="rId8" cstate="print"/>
            <a:stretch>
              <a:fillRect/>
            </a:stretch>
          </a:blipFill>
        </p:spPr>
        <p:txBody>
          <a:bodyPr wrap="square" lIns="0" tIns="0" rIns="0" bIns="0" rtlCol="0"/>
          <a:lstStyle/>
          <a:p>
            <a:endParaRPr/>
          </a:p>
        </p:txBody>
      </p:sp>
      <p:sp>
        <p:nvSpPr>
          <p:cNvPr id="120" name="object 120"/>
          <p:cNvSpPr txBox="1"/>
          <p:nvPr/>
        </p:nvSpPr>
        <p:spPr>
          <a:xfrm>
            <a:off x="1589685" y="9292443"/>
            <a:ext cx="5080000" cy="1096454"/>
          </a:xfrm>
          <a:prstGeom prst="rect">
            <a:avLst/>
          </a:prstGeom>
        </p:spPr>
        <p:txBody>
          <a:bodyPr vert="horz" wrap="square" lIns="0" tIns="19050" rIns="0" bIns="0" rtlCol="0">
            <a:spAutoFit/>
          </a:bodyPr>
          <a:lstStyle/>
          <a:p>
            <a:pPr algn="just"/>
            <a:r>
              <a:rPr lang="ru-RU" sz="1000" dirty="0" smtClean="0">
                <a:solidFill>
                  <a:srgbClr val="993366"/>
                </a:solidFill>
              </a:rPr>
              <a:t>В 2018 ГОДУ 90 МОЛОДЫМ СЕМЬЯМ ВЫДАНЫ ИЗВЕЩЕНИЯ О ПРЕДОСТАВЛЕНИИ СОЦИАЛЬНОЙ ВЫПЛАТЫ НА ПРИОБРЕТЕНИЕ ЖИЛЬЯ ИЛИ СТРОИТЕЛЬСТВО ИНДИВИДУАЛЬНОГО ЖИЛОГО ДОМА, ИЗ НИХ 51 МОЛОДАЯ СЕМЬЯ ПРИОБРЕЛА ЖИЛЬЕ. СРОК ДЕЙСТВИЯ ИЗВЕЩЕНИЙ О ПРЕДОСТАВЛЕНИИ СОЦИАЛЬНОЙ ВЫПЛАТЫ НА ПРИОБРЕТЕНИЕ ЖИЛЬЯ ИЛИ СТРОИТЕЛЬСТВО ИНДИВИДУАЛЬНОГО ЖИЛОГО ДОМА, ВЫДАННЫХ В ОТЧЕТНОМ ГОДУ 2 МОЛОДЫМ СЕМЬЯМ ДО 20.03.2019 Г. И 36 МОЛОДЫМ СЕМЬЯМ ДО 14.06.2019 Г. </a:t>
            </a:r>
            <a:endParaRPr lang="ru-RU" sz="1000" dirty="0">
              <a:solidFill>
                <a:srgbClr val="993366"/>
              </a:solidFill>
            </a:endParaRPr>
          </a:p>
        </p:txBody>
      </p:sp>
      <p:sp>
        <p:nvSpPr>
          <p:cNvPr id="121" name="object 121"/>
          <p:cNvSpPr/>
          <p:nvPr/>
        </p:nvSpPr>
        <p:spPr>
          <a:xfrm>
            <a:off x="721245" y="9294990"/>
            <a:ext cx="747395" cy="748030"/>
          </a:xfrm>
          <a:custGeom>
            <a:avLst/>
            <a:gdLst/>
            <a:ahLst/>
            <a:cxnLst/>
            <a:rect l="l" t="t" r="r" b="b"/>
            <a:pathLst>
              <a:path w="747394" h="748029">
                <a:moveTo>
                  <a:pt x="373646" y="0"/>
                </a:moveTo>
                <a:lnTo>
                  <a:pt x="323313" y="3041"/>
                </a:lnTo>
                <a:lnTo>
                  <a:pt x="275500" y="12167"/>
                </a:lnTo>
                <a:lnTo>
                  <a:pt x="230206" y="27378"/>
                </a:lnTo>
                <a:lnTo>
                  <a:pt x="187431" y="48673"/>
                </a:lnTo>
                <a:lnTo>
                  <a:pt x="147175" y="76055"/>
                </a:lnTo>
                <a:lnTo>
                  <a:pt x="109435" y="109524"/>
                </a:lnTo>
                <a:lnTo>
                  <a:pt x="76000" y="147292"/>
                </a:lnTo>
                <a:lnTo>
                  <a:pt x="48641" y="187582"/>
                </a:lnTo>
                <a:lnTo>
                  <a:pt x="27362" y="230393"/>
                </a:lnTo>
                <a:lnTo>
                  <a:pt x="12161" y="275726"/>
                </a:lnTo>
                <a:lnTo>
                  <a:pt x="3040" y="323579"/>
                </a:lnTo>
                <a:lnTo>
                  <a:pt x="0" y="373951"/>
                </a:lnTo>
                <a:lnTo>
                  <a:pt x="3040" y="424323"/>
                </a:lnTo>
                <a:lnTo>
                  <a:pt x="12161" y="472176"/>
                </a:lnTo>
                <a:lnTo>
                  <a:pt x="27362" y="517509"/>
                </a:lnTo>
                <a:lnTo>
                  <a:pt x="48641" y="560320"/>
                </a:lnTo>
                <a:lnTo>
                  <a:pt x="76000" y="600610"/>
                </a:lnTo>
                <a:lnTo>
                  <a:pt x="109435" y="638378"/>
                </a:lnTo>
                <a:lnTo>
                  <a:pt x="147175" y="671847"/>
                </a:lnTo>
                <a:lnTo>
                  <a:pt x="187431" y="699232"/>
                </a:lnTo>
                <a:lnTo>
                  <a:pt x="230206" y="720531"/>
                </a:lnTo>
                <a:lnTo>
                  <a:pt x="275500" y="735744"/>
                </a:lnTo>
                <a:lnTo>
                  <a:pt x="323313" y="744872"/>
                </a:lnTo>
                <a:lnTo>
                  <a:pt x="373646" y="747915"/>
                </a:lnTo>
                <a:lnTo>
                  <a:pt x="423974" y="744872"/>
                </a:lnTo>
                <a:lnTo>
                  <a:pt x="471784" y="735744"/>
                </a:lnTo>
                <a:lnTo>
                  <a:pt x="517075" y="720531"/>
                </a:lnTo>
                <a:lnTo>
                  <a:pt x="559849" y="699232"/>
                </a:lnTo>
                <a:lnTo>
                  <a:pt x="600105" y="671847"/>
                </a:lnTo>
                <a:lnTo>
                  <a:pt x="637844" y="638378"/>
                </a:lnTo>
                <a:lnTo>
                  <a:pt x="671285" y="600610"/>
                </a:lnTo>
                <a:lnTo>
                  <a:pt x="698644" y="560320"/>
                </a:lnTo>
                <a:lnTo>
                  <a:pt x="719923" y="517509"/>
                </a:lnTo>
                <a:lnTo>
                  <a:pt x="735122" y="472176"/>
                </a:lnTo>
                <a:lnTo>
                  <a:pt x="744241" y="424323"/>
                </a:lnTo>
                <a:lnTo>
                  <a:pt x="747280" y="373951"/>
                </a:lnTo>
                <a:lnTo>
                  <a:pt x="744241" y="323579"/>
                </a:lnTo>
                <a:lnTo>
                  <a:pt x="735122" y="275726"/>
                </a:lnTo>
                <a:lnTo>
                  <a:pt x="719923" y="230393"/>
                </a:lnTo>
                <a:lnTo>
                  <a:pt x="698644" y="187582"/>
                </a:lnTo>
                <a:lnTo>
                  <a:pt x="671285" y="147292"/>
                </a:lnTo>
                <a:lnTo>
                  <a:pt x="637844" y="109524"/>
                </a:lnTo>
                <a:lnTo>
                  <a:pt x="600105" y="76055"/>
                </a:lnTo>
                <a:lnTo>
                  <a:pt x="559849" y="48673"/>
                </a:lnTo>
                <a:lnTo>
                  <a:pt x="517075" y="27378"/>
                </a:lnTo>
                <a:lnTo>
                  <a:pt x="471784" y="12167"/>
                </a:lnTo>
                <a:lnTo>
                  <a:pt x="423974" y="3041"/>
                </a:lnTo>
                <a:lnTo>
                  <a:pt x="373646" y="0"/>
                </a:lnTo>
                <a:close/>
              </a:path>
            </a:pathLst>
          </a:custGeom>
          <a:solidFill>
            <a:srgbClr val="A54686"/>
          </a:solidFill>
        </p:spPr>
        <p:txBody>
          <a:bodyPr wrap="square" lIns="0" tIns="0" rIns="0" bIns="0" rtlCol="0"/>
          <a:lstStyle/>
          <a:p>
            <a:endParaRPr/>
          </a:p>
        </p:txBody>
      </p:sp>
      <p:sp>
        <p:nvSpPr>
          <p:cNvPr id="122" name="object 122"/>
          <p:cNvSpPr/>
          <p:nvPr/>
        </p:nvSpPr>
        <p:spPr>
          <a:xfrm>
            <a:off x="941374" y="9447238"/>
            <a:ext cx="308927" cy="413600"/>
          </a:xfrm>
          <a:prstGeom prst="rect">
            <a:avLst/>
          </a:prstGeom>
          <a:blipFill>
            <a:blip r:embed="rId9" cstate="print"/>
            <a:stretch>
              <a:fillRect/>
            </a:stretch>
          </a:blipFill>
        </p:spPr>
        <p:txBody>
          <a:bodyPr wrap="square" lIns="0" tIns="0" rIns="0" bIns="0" rtlCol="0"/>
          <a:lstStyle/>
          <a:p>
            <a:endParaRPr/>
          </a:p>
        </p:txBody>
      </p:sp>
      <p:sp>
        <p:nvSpPr>
          <p:cNvPr id="123" name="object 123"/>
          <p:cNvSpPr/>
          <p:nvPr/>
        </p:nvSpPr>
        <p:spPr>
          <a:xfrm>
            <a:off x="2310968" y="6936422"/>
            <a:ext cx="3520719" cy="391401"/>
          </a:xfrm>
          <a:prstGeom prst="rect">
            <a:avLst/>
          </a:prstGeom>
          <a:blipFill>
            <a:blip r:embed="rId10" cstate="print"/>
            <a:stretch>
              <a:fillRect/>
            </a:stretch>
          </a:blipFill>
        </p:spPr>
        <p:txBody>
          <a:bodyPr wrap="square" lIns="0" tIns="0" rIns="0" bIns="0" rtlCol="0"/>
          <a:lstStyle/>
          <a:p>
            <a:endParaRPr/>
          </a:p>
        </p:txBody>
      </p:sp>
      <p:sp>
        <p:nvSpPr>
          <p:cNvPr id="124" name="object 124"/>
          <p:cNvSpPr/>
          <p:nvPr/>
        </p:nvSpPr>
        <p:spPr>
          <a:xfrm>
            <a:off x="3631082" y="6889470"/>
            <a:ext cx="438975" cy="456742"/>
          </a:xfrm>
          <a:prstGeom prst="rect">
            <a:avLst/>
          </a:prstGeom>
          <a:blipFill>
            <a:blip r:embed="rId11" cstate="print"/>
            <a:stretch>
              <a:fillRect/>
            </a:stretch>
          </a:blipFill>
        </p:spPr>
        <p:txBody>
          <a:bodyPr wrap="square" lIns="0" tIns="0" rIns="0" bIns="0" rtlCol="0"/>
          <a:lstStyle/>
          <a:p>
            <a:endParaRPr/>
          </a:p>
        </p:txBody>
      </p:sp>
      <p:sp>
        <p:nvSpPr>
          <p:cNvPr id="125" name="object 125"/>
          <p:cNvSpPr/>
          <p:nvPr/>
        </p:nvSpPr>
        <p:spPr>
          <a:xfrm>
            <a:off x="4073232" y="6939584"/>
            <a:ext cx="428193" cy="424395"/>
          </a:xfrm>
          <a:prstGeom prst="rect">
            <a:avLst/>
          </a:prstGeom>
          <a:blipFill>
            <a:blip r:embed="rId12" cstate="print"/>
            <a:stretch>
              <a:fillRect/>
            </a:stretch>
          </a:blipFill>
        </p:spPr>
        <p:txBody>
          <a:bodyPr wrap="square" lIns="0" tIns="0" rIns="0" bIns="0" rtlCol="0"/>
          <a:lstStyle/>
          <a:p>
            <a:endParaRPr/>
          </a:p>
        </p:txBody>
      </p:sp>
      <p:pic>
        <p:nvPicPr>
          <p:cNvPr id="126" name="Picture 13" descr="Безимени-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16049" y="138636"/>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Рисунок 1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6084" y="716091"/>
            <a:ext cx="5955048" cy="537261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424"/>
            <a:ext cx="7543330" cy="6590572"/>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17</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554623" y="269191"/>
            <a:ext cx="4248097"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2" name="object 12"/>
          <p:cNvSpPr txBox="1"/>
          <p:nvPr/>
        </p:nvSpPr>
        <p:spPr>
          <a:xfrm>
            <a:off x="5230660" y="279565"/>
            <a:ext cx="2031396" cy="197490"/>
          </a:xfrm>
          <a:prstGeom prst="rect">
            <a:avLst/>
          </a:prstGeom>
        </p:spPr>
        <p:txBody>
          <a:bodyPr vert="horz" wrap="square" lIns="0" tIns="12700" rIns="0" bIns="0" rtlCol="0">
            <a:spAutoFit/>
          </a:bodyPr>
          <a:lstStyle/>
          <a:p>
            <a:pPr marL="12700">
              <a:lnSpc>
                <a:spcPct val="100000"/>
              </a:lnSpc>
              <a:spcBef>
                <a:spcPts val="100"/>
              </a:spcBef>
            </a:pPr>
            <a:r>
              <a:rPr lang="ru-RU" sz="1200" dirty="0">
                <a:solidFill>
                  <a:srgbClr val="993366"/>
                </a:solidFill>
              </a:rPr>
              <a:t>ОСНОВНЫЕ ПАРАМЕТРЫ</a:t>
            </a:r>
            <a:endParaRPr lang="ru-RU" sz="12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4"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5"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6"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7"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8" cstate="print"/>
            <a:stretch>
              <a:fillRect/>
            </a:stretch>
          </a:blipFill>
        </p:spPr>
        <p:txBody>
          <a:bodyPr wrap="square" lIns="0" tIns="0" rIns="0" bIns="0" rtlCol="0"/>
          <a:lstStyle/>
          <a:p>
            <a:endParaRPr/>
          </a:p>
        </p:txBody>
      </p:sp>
      <p:sp>
        <p:nvSpPr>
          <p:cNvPr id="78" name="object 78"/>
          <p:cNvSpPr txBox="1"/>
          <p:nvPr/>
        </p:nvSpPr>
        <p:spPr>
          <a:xfrm>
            <a:off x="766028" y="487784"/>
            <a:ext cx="6776356" cy="1004762"/>
          </a:xfrm>
          <a:prstGeom prst="rect">
            <a:avLst/>
          </a:prstGeom>
        </p:spPr>
        <p:txBody>
          <a:bodyPr vert="horz" wrap="square" lIns="0" tIns="12065" rIns="0" bIns="0" rtlCol="0">
            <a:spAutoFit/>
          </a:bodyPr>
          <a:lstStyle/>
          <a:p>
            <a:pPr marL="12700" marR="621030">
              <a:lnSpc>
                <a:spcPct val="100000"/>
              </a:lnSpc>
              <a:spcBef>
                <a:spcPts val="95"/>
              </a:spcBef>
            </a:pPr>
            <a:r>
              <a:rPr lang="ru-RU" sz="1200" b="1" spc="140" dirty="0" smtClean="0">
                <a:solidFill>
                  <a:srgbClr val="00669B"/>
                </a:solidFill>
                <a:cs typeface="Arial"/>
              </a:rPr>
              <a:t>МУНИЦИПАЛЬНАЯ ПРОГРАММА </a:t>
            </a:r>
          </a:p>
          <a:p>
            <a:pPr marL="12700" marR="621030">
              <a:lnSpc>
                <a:spcPct val="100000"/>
              </a:lnSpc>
              <a:spcBef>
                <a:spcPts val="95"/>
              </a:spcBef>
            </a:pPr>
            <a:r>
              <a:rPr lang="ru-RU" sz="1000" spc="140" dirty="0" smtClean="0">
                <a:solidFill>
                  <a:srgbClr val="00669B"/>
                </a:solidFill>
                <a:cs typeface="Arial"/>
              </a:rPr>
              <a:t>«Межнациональные отношения, поддержка казачества, профилактика экстремизма, терроризма, правонарушений и наркомании в городе Невинномысске»</a:t>
            </a:r>
            <a:endParaRPr sz="1000" dirty="0">
              <a:cs typeface="Arial"/>
            </a:endParaRPr>
          </a:p>
          <a:p>
            <a:pPr marL="210185">
              <a:lnSpc>
                <a:spcPct val="100000"/>
              </a:lnSpc>
              <a:spcBef>
                <a:spcPts val="455"/>
              </a:spcBef>
            </a:pPr>
            <a:r>
              <a:rPr lang="ru-RU" sz="1000" spc="-145" dirty="0" smtClean="0">
                <a:solidFill>
                  <a:srgbClr val="A54686"/>
                </a:solidFill>
                <a:latin typeface="Arial Black"/>
                <a:cs typeface="Arial Black"/>
              </a:rPr>
              <a:t>Цель</a:t>
            </a:r>
            <a:r>
              <a:rPr sz="1000" spc="-145" dirty="0" smtClean="0">
                <a:solidFill>
                  <a:srgbClr val="A54686"/>
                </a:solidFill>
                <a:latin typeface="Arial Black"/>
                <a:cs typeface="Arial Black"/>
              </a:rPr>
              <a:t>:</a:t>
            </a:r>
            <a:endParaRPr sz="1000" dirty="0">
              <a:latin typeface="Arial Black"/>
              <a:cs typeface="Arial Black"/>
            </a:endParaRPr>
          </a:p>
          <a:p>
            <a:pPr marL="210185" marR="5080" algn="just">
              <a:lnSpc>
                <a:spcPts val="700"/>
              </a:lnSpc>
            </a:pPr>
            <a:r>
              <a:rPr lang="ru-RU" sz="650" spc="25" dirty="0" smtClean="0">
                <a:solidFill>
                  <a:srgbClr val="00669B"/>
                </a:solidFill>
                <a:latin typeface="Arial"/>
                <a:cs typeface="Arial"/>
              </a:rPr>
              <a:t>Стабилизация и гармонизация межнациональных и межконфессиональных отношений в городе, укрепление общероссийской гражданской идентичности населения города, сохранение и развитие традиционной казачьей культуры, недопущение террористических проявлений на территории города,</a:t>
            </a:r>
          </a:p>
          <a:p>
            <a:pPr marL="210185" marR="5080" algn="just">
              <a:lnSpc>
                <a:spcPts val="700"/>
              </a:lnSpc>
            </a:pPr>
            <a:r>
              <a:rPr lang="ru-RU" sz="650" spc="25" dirty="0" smtClean="0">
                <a:solidFill>
                  <a:srgbClr val="00669B"/>
                </a:solidFill>
                <a:latin typeface="Arial"/>
                <a:cs typeface="Arial"/>
              </a:rPr>
              <a:t>укрепление общественного порядка</a:t>
            </a:r>
            <a:r>
              <a:rPr sz="650" spc="15" dirty="0" smtClean="0">
                <a:solidFill>
                  <a:srgbClr val="00669B"/>
                </a:solidFill>
                <a:latin typeface="Arial"/>
                <a:cs typeface="Arial"/>
              </a:rPr>
              <a:t>.</a:t>
            </a:r>
            <a:endParaRPr sz="650" dirty="0">
              <a:latin typeface="Arial"/>
              <a:cs typeface="Arial"/>
            </a:endParaRPr>
          </a:p>
        </p:txBody>
      </p:sp>
      <p:sp>
        <p:nvSpPr>
          <p:cNvPr id="79" name="object 79"/>
          <p:cNvSpPr txBox="1"/>
          <p:nvPr/>
        </p:nvSpPr>
        <p:spPr>
          <a:xfrm>
            <a:off x="1159535" y="1535312"/>
            <a:ext cx="2309520" cy="350737"/>
          </a:xfrm>
          <a:prstGeom prst="rect">
            <a:avLst/>
          </a:prstGeom>
        </p:spPr>
        <p:txBody>
          <a:bodyPr vert="horz" wrap="square" lIns="0" tIns="12065" rIns="0" bIns="0" rtlCol="0">
            <a:spAutoFit/>
          </a:bodyPr>
          <a:lstStyle/>
          <a:p>
            <a:pPr marL="12700">
              <a:lnSpc>
                <a:spcPct val="100000"/>
              </a:lnSpc>
              <a:spcBef>
                <a:spcPts val="95"/>
              </a:spcBef>
            </a:pPr>
            <a:r>
              <a:rPr lang="ru-RU" sz="1200" b="1" spc="80" dirty="0" smtClean="0">
                <a:solidFill>
                  <a:srgbClr val="231F20"/>
                </a:solidFill>
                <a:cs typeface="Arial"/>
              </a:rPr>
              <a:t>финансирование программы</a:t>
            </a:r>
            <a:endParaRPr sz="1200" b="1" dirty="0">
              <a:cs typeface="Arial"/>
            </a:endParaRPr>
          </a:p>
          <a:p>
            <a:pPr marL="12700">
              <a:lnSpc>
                <a:spcPct val="100000"/>
              </a:lnSpc>
              <a:spcBef>
                <a:spcPts val="40"/>
              </a:spcBef>
            </a:pPr>
            <a:r>
              <a:rPr sz="1000" b="1" spc="10" dirty="0" smtClean="0">
                <a:solidFill>
                  <a:srgbClr val="231F20"/>
                </a:solidFill>
                <a:cs typeface="Arial"/>
              </a:rPr>
              <a:t>(</a:t>
            </a:r>
            <a:r>
              <a:rPr lang="ru-RU" sz="1000" b="1" spc="10" dirty="0" smtClean="0">
                <a:solidFill>
                  <a:srgbClr val="231F20"/>
                </a:solidFill>
                <a:cs typeface="Arial"/>
              </a:rPr>
              <a:t>млн. рублей)</a:t>
            </a:r>
            <a:endParaRPr sz="1000" b="1" dirty="0">
              <a:cs typeface="Arial"/>
            </a:endParaRPr>
          </a:p>
        </p:txBody>
      </p:sp>
      <p:sp>
        <p:nvSpPr>
          <p:cNvPr id="80" name="object 80"/>
          <p:cNvSpPr/>
          <p:nvPr/>
        </p:nvSpPr>
        <p:spPr>
          <a:xfrm>
            <a:off x="2121001" y="1860118"/>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81" name="object 81"/>
          <p:cNvSpPr/>
          <p:nvPr/>
        </p:nvSpPr>
        <p:spPr>
          <a:xfrm>
            <a:off x="1175194" y="1860118"/>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82" name="object 82"/>
          <p:cNvSpPr txBox="1"/>
          <p:nvPr/>
        </p:nvSpPr>
        <p:spPr>
          <a:xfrm>
            <a:off x="1159535" y="1845537"/>
            <a:ext cx="798830"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95" dirty="0" smtClean="0">
                <a:solidFill>
                  <a:srgbClr val="FFFFFF"/>
                </a:solidFill>
                <a:latin typeface="Calibri"/>
                <a:cs typeface="Calibri"/>
              </a:rPr>
              <a:t>21,3</a:t>
            </a:r>
            <a:endParaRPr sz="1700" dirty="0">
              <a:latin typeface="Calibri"/>
              <a:cs typeface="Calibri"/>
            </a:endParaRPr>
          </a:p>
        </p:txBody>
      </p:sp>
      <p:sp>
        <p:nvSpPr>
          <p:cNvPr id="83" name="object 83"/>
          <p:cNvSpPr txBox="1"/>
          <p:nvPr/>
        </p:nvSpPr>
        <p:spPr>
          <a:xfrm>
            <a:off x="2420611" y="1850006"/>
            <a:ext cx="789940" cy="587375"/>
          </a:xfrm>
          <a:prstGeom prst="rect">
            <a:avLst/>
          </a:prstGeom>
        </p:spPr>
        <p:txBody>
          <a:bodyPr vert="horz" wrap="square" lIns="0" tIns="62229" rIns="0" bIns="0" rtlCol="0">
            <a:spAutoFit/>
          </a:bodyPr>
          <a:lstStyle/>
          <a:p>
            <a:pPr marL="471170">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spc="110" dirty="0" smtClean="0">
                <a:solidFill>
                  <a:srgbClr val="FFFFFF"/>
                </a:solidFill>
                <a:latin typeface="Calibri"/>
                <a:cs typeface="Calibri"/>
              </a:rPr>
              <a:t>     1,4</a:t>
            </a:r>
            <a:endParaRPr sz="1700" dirty="0">
              <a:latin typeface="Calibri"/>
              <a:cs typeface="Calibri"/>
            </a:endParaRPr>
          </a:p>
        </p:txBody>
      </p:sp>
      <p:sp>
        <p:nvSpPr>
          <p:cNvPr id="84" name="object 84"/>
          <p:cNvSpPr txBox="1"/>
          <p:nvPr/>
        </p:nvSpPr>
        <p:spPr>
          <a:xfrm>
            <a:off x="4200315" y="1491419"/>
            <a:ext cx="2583180" cy="1265731"/>
          </a:xfrm>
          <a:prstGeom prst="rect">
            <a:avLst/>
          </a:prstGeom>
        </p:spPr>
        <p:txBody>
          <a:bodyPr vert="horz" wrap="square" lIns="0" tIns="19050" rIns="0" bIns="0" rtlCol="0">
            <a:spAutoFit/>
          </a:bodyPr>
          <a:lstStyle/>
          <a:p>
            <a:pPr algn="just"/>
            <a:r>
              <a:rPr lang="ru-RU" sz="900" dirty="0" smtClean="0">
                <a:solidFill>
                  <a:srgbClr val="993366"/>
                </a:solidFill>
              </a:rPr>
              <a:t>ЭФФЕКТИВНОСТЬ ПРОГРАММЫ ЗАКЛЮЧАЕТСЯ</a:t>
            </a:r>
          </a:p>
          <a:p>
            <a:pPr algn="just"/>
            <a:r>
              <a:rPr lang="ru-RU" sz="900" dirty="0" smtClean="0">
                <a:solidFill>
                  <a:srgbClr val="993366"/>
                </a:solidFill>
              </a:rPr>
              <a:t>В ПОВЫШЕНИИ УРОВНЯ БЕЗОПАСНОСТИ НАСЕЛЕНИЯ, СОХРАНЕНИЯ ОБЩЕСТВЕННОГО ПОРЯДКА:</a:t>
            </a:r>
          </a:p>
          <a:p>
            <a:pPr algn="just"/>
            <a:r>
              <a:rPr lang="ru-RU" sz="900" dirty="0" smtClean="0">
                <a:solidFill>
                  <a:srgbClr val="993366"/>
                </a:solidFill>
              </a:rPr>
              <a:t>ВОЗРОЖДЕНИЕ ТРАДИЦИОННЫХ КАЗАЧЬИХ ВИДОВ СПОРТА, ФИЗИЧЕСКОЕ РАЗВИТИЕ МОЛОДЕЖИ;</a:t>
            </a:r>
          </a:p>
          <a:p>
            <a:pPr algn="just"/>
            <a:r>
              <a:rPr lang="ru-RU" sz="900" dirty="0" smtClean="0">
                <a:solidFill>
                  <a:srgbClr val="993366"/>
                </a:solidFill>
              </a:rPr>
              <a:t>УЧАСТИЕ В МЕРОПРИЯТИЯХ, СНИЖЕНИЕ УДЕЛЬНОГО ВЕСА ПРЕСТУПЛЕНИЙ И ПРАВОНАРУШЕНИЙ, СОВЕРШАЕМЫХ В ОБЩЕСТВЕННЫХ МЕСТАХ ГОРОДА</a:t>
            </a:r>
            <a:endParaRPr lang="ru-RU" sz="900" dirty="0">
              <a:solidFill>
                <a:srgbClr val="993366"/>
              </a:solidFill>
              <a:latin typeface="Arial"/>
              <a:cs typeface="Arial"/>
            </a:endParaRPr>
          </a:p>
        </p:txBody>
      </p:sp>
      <p:sp>
        <p:nvSpPr>
          <p:cNvPr id="85" name="object 85"/>
          <p:cNvSpPr/>
          <p:nvPr/>
        </p:nvSpPr>
        <p:spPr>
          <a:xfrm>
            <a:off x="3423005" y="1612188"/>
            <a:ext cx="747395" cy="748030"/>
          </a:xfrm>
          <a:custGeom>
            <a:avLst/>
            <a:gdLst/>
            <a:ahLst/>
            <a:cxnLst/>
            <a:rect l="l" t="t" r="r" b="b"/>
            <a:pathLst>
              <a:path w="747395" h="748030">
                <a:moveTo>
                  <a:pt x="373646" y="0"/>
                </a:moveTo>
                <a:lnTo>
                  <a:pt x="323313" y="3042"/>
                </a:lnTo>
                <a:lnTo>
                  <a:pt x="275500" y="12170"/>
                </a:lnTo>
                <a:lnTo>
                  <a:pt x="230206" y="27384"/>
                </a:lnTo>
                <a:lnTo>
                  <a:pt x="187431" y="48683"/>
                </a:lnTo>
                <a:lnTo>
                  <a:pt x="147175" y="76067"/>
                </a:lnTo>
                <a:lnTo>
                  <a:pt x="109435" y="109537"/>
                </a:lnTo>
                <a:lnTo>
                  <a:pt x="76000" y="147305"/>
                </a:lnTo>
                <a:lnTo>
                  <a:pt x="48641" y="187594"/>
                </a:lnTo>
                <a:lnTo>
                  <a:pt x="27362" y="230406"/>
                </a:lnTo>
                <a:lnTo>
                  <a:pt x="12161" y="275739"/>
                </a:lnTo>
                <a:lnTo>
                  <a:pt x="3040" y="323591"/>
                </a:lnTo>
                <a:lnTo>
                  <a:pt x="0" y="373964"/>
                </a:lnTo>
                <a:lnTo>
                  <a:pt x="3040" y="424336"/>
                </a:lnTo>
                <a:lnTo>
                  <a:pt x="12162" y="472189"/>
                </a:lnTo>
                <a:lnTo>
                  <a:pt x="27364" y="517521"/>
                </a:lnTo>
                <a:lnTo>
                  <a:pt x="48645" y="560333"/>
                </a:lnTo>
                <a:lnTo>
                  <a:pt x="76003" y="600623"/>
                </a:lnTo>
                <a:lnTo>
                  <a:pt x="109435" y="638390"/>
                </a:lnTo>
                <a:lnTo>
                  <a:pt x="147181" y="671859"/>
                </a:lnTo>
                <a:lnTo>
                  <a:pt x="187443" y="699241"/>
                </a:lnTo>
                <a:lnTo>
                  <a:pt x="230220" y="720537"/>
                </a:lnTo>
                <a:lnTo>
                  <a:pt x="275514" y="735748"/>
                </a:lnTo>
                <a:lnTo>
                  <a:pt x="323327" y="744873"/>
                </a:lnTo>
                <a:lnTo>
                  <a:pt x="373646" y="747915"/>
                </a:lnTo>
                <a:lnTo>
                  <a:pt x="423979" y="744873"/>
                </a:lnTo>
                <a:lnTo>
                  <a:pt x="471792" y="735745"/>
                </a:lnTo>
                <a:lnTo>
                  <a:pt x="517085" y="720532"/>
                </a:lnTo>
                <a:lnTo>
                  <a:pt x="559857" y="699236"/>
                </a:lnTo>
                <a:lnTo>
                  <a:pt x="600110" y="671855"/>
                </a:lnTo>
                <a:lnTo>
                  <a:pt x="637844" y="638390"/>
                </a:lnTo>
                <a:lnTo>
                  <a:pt x="671288" y="600618"/>
                </a:lnTo>
                <a:lnTo>
                  <a:pt x="698647" y="560327"/>
                </a:lnTo>
                <a:lnTo>
                  <a:pt x="719924" y="517517"/>
                </a:lnTo>
                <a:lnTo>
                  <a:pt x="735122" y="472186"/>
                </a:lnTo>
                <a:lnTo>
                  <a:pt x="744241" y="424335"/>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A54686"/>
          </a:solidFill>
        </p:spPr>
        <p:txBody>
          <a:bodyPr wrap="square" lIns="0" tIns="0" rIns="0" bIns="0" rtlCol="0"/>
          <a:lstStyle/>
          <a:p>
            <a:endParaRPr/>
          </a:p>
        </p:txBody>
      </p:sp>
      <p:sp>
        <p:nvSpPr>
          <p:cNvPr id="86" name="object 86"/>
          <p:cNvSpPr/>
          <p:nvPr/>
        </p:nvSpPr>
        <p:spPr>
          <a:xfrm>
            <a:off x="3643134" y="1764449"/>
            <a:ext cx="308927" cy="413600"/>
          </a:xfrm>
          <a:prstGeom prst="rect">
            <a:avLst/>
          </a:prstGeom>
          <a:blipFill>
            <a:blip r:embed="rId9" cstate="print"/>
            <a:stretch>
              <a:fillRect/>
            </a:stretch>
          </a:blipFill>
        </p:spPr>
        <p:txBody>
          <a:bodyPr wrap="square" lIns="0" tIns="0" rIns="0" bIns="0" rtlCol="0"/>
          <a:lstStyle/>
          <a:p>
            <a:endParaRPr/>
          </a:p>
        </p:txBody>
      </p:sp>
      <p:graphicFrame>
        <p:nvGraphicFramePr>
          <p:cNvPr id="87" name="object 87"/>
          <p:cNvGraphicFramePr>
            <a:graphicFrameLocks noGrp="1"/>
          </p:cNvGraphicFramePr>
          <p:nvPr>
            <p:extLst>
              <p:ext uri="{D42A27DB-BD31-4B8C-83A1-F6EECF244321}">
                <p14:modId xmlns:p14="http://schemas.microsoft.com/office/powerpoint/2010/main" val="910590540"/>
              </p:ext>
            </p:extLst>
          </p:nvPr>
        </p:nvGraphicFramePr>
        <p:xfrm>
          <a:off x="888094" y="2820523"/>
          <a:ext cx="4994909" cy="611109"/>
        </p:xfrm>
        <a:graphic>
          <a:graphicData uri="http://schemas.openxmlformats.org/drawingml/2006/table">
            <a:tbl>
              <a:tblPr firstRow="1" bandRow="1">
                <a:tableStyleId>{2D5ABB26-0587-4C30-8999-92F81FD0307C}</a:tableStyleId>
              </a:tblPr>
              <a:tblGrid>
                <a:gridCol w="527956"/>
                <a:gridCol w="4086589"/>
                <a:gridCol w="380364"/>
              </a:tblGrid>
              <a:tr h="153909">
                <a:tc>
                  <a:txBody>
                    <a:bodyPr/>
                    <a:lstStyle/>
                    <a:p>
                      <a:pPr marL="67310">
                        <a:lnSpc>
                          <a:spcPts val="935"/>
                        </a:lnSpc>
                        <a:spcBef>
                          <a:spcPts val="204"/>
                        </a:spcBef>
                      </a:pPr>
                      <a:r>
                        <a:rPr sz="800" spc="-20" dirty="0" smtClean="0">
                          <a:solidFill>
                            <a:srgbClr val="00669B"/>
                          </a:solidFill>
                          <a:latin typeface="Arial"/>
                          <a:cs typeface="Arial"/>
                        </a:rPr>
                        <a:t>201</a:t>
                      </a:r>
                      <a:r>
                        <a:rPr lang="ru-RU" sz="800" spc="-20" dirty="0" smtClean="0">
                          <a:solidFill>
                            <a:srgbClr val="00669B"/>
                          </a:solidFill>
                          <a:latin typeface="Arial"/>
                          <a:cs typeface="Arial"/>
                        </a:rPr>
                        <a:t>8</a:t>
                      </a:r>
                      <a:endParaRPr sz="800" dirty="0">
                        <a:latin typeface="Arial"/>
                        <a:cs typeface="Arial"/>
                      </a:endParaRPr>
                    </a:p>
                  </a:txBody>
                  <a:tcPr marL="0" marR="0" marT="26034" marB="0">
                    <a:solidFill>
                      <a:srgbClr val="C8D2E2"/>
                    </a:solidFill>
                  </a:tcPr>
                </a:tc>
                <a:tc>
                  <a:txBody>
                    <a:bodyPr/>
                    <a:lstStyle/>
                    <a:p>
                      <a:pPr>
                        <a:lnSpc>
                          <a:spcPct val="100000"/>
                        </a:lnSpc>
                      </a:pPr>
                      <a:endParaRPr sz="700" dirty="0">
                        <a:latin typeface="Times New Roman"/>
                        <a:cs typeface="Times New Roman"/>
                      </a:endParaRPr>
                    </a:p>
                  </a:txBody>
                  <a:tcPr marL="0" marR="0" marT="0" marB="0"/>
                </a:tc>
                <a:tc>
                  <a:txBody>
                    <a:bodyPr/>
                    <a:lstStyle/>
                    <a:p>
                      <a:pPr marL="20955">
                        <a:lnSpc>
                          <a:spcPts val="935"/>
                        </a:lnSpc>
                        <a:spcBef>
                          <a:spcPts val="175"/>
                        </a:spcBef>
                      </a:pPr>
                      <a:r>
                        <a:rPr sz="800" spc="-20" dirty="0" smtClean="0">
                          <a:solidFill>
                            <a:srgbClr val="A54686"/>
                          </a:solidFill>
                          <a:latin typeface="Arial"/>
                          <a:cs typeface="Arial"/>
                        </a:rPr>
                        <a:t>201</a:t>
                      </a:r>
                      <a:r>
                        <a:rPr lang="ru-RU" sz="800" spc="-20" dirty="0" smtClean="0">
                          <a:solidFill>
                            <a:srgbClr val="A54686"/>
                          </a:solidFill>
                          <a:latin typeface="Arial"/>
                          <a:cs typeface="Arial"/>
                        </a:rPr>
                        <a:t>9</a:t>
                      </a:r>
                      <a:endParaRPr sz="800" dirty="0">
                        <a:latin typeface="Arial"/>
                        <a:cs typeface="Arial"/>
                      </a:endParaRPr>
                    </a:p>
                  </a:txBody>
                  <a:tcPr marL="0" marR="0" marT="22225" marB="0">
                    <a:solidFill>
                      <a:srgbClr val="E4CFE0"/>
                    </a:solidFill>
                  </a:tcPr>
                </a:tc>
              </a:tr>
              <a:tr h="121858">
                <a:tc>
                  <a:txBody>
                    <a:bodyPr/>
                    <a:lstStyle/>
                    <a:p>
                      <a:pPr marL="67310">
                        <a:lnSpc>
                          <a:spcPts val="860"/>
                        </a:lnSpc>
                      </a:pPr>
                      <a:r>
                        <a:rPr lang="ru-RU" sz="800" spc="10" dirty="0" smtClean="0">
                          <a:solidFill>
                            <a:srgbClr val="00669B"/>
                          </a:solidFill>
                          <a:latin typeface="Arial"/>
                          <a:cs typeface="Arial"/>
                        </a:rPr>
                        <a:t>0,07</a:t>
                      </a:r>
                      <a:endParaRPr sz="800" dirty="0">
                        <a:latin typeface="Arial"/>
                        <a:cs typeface="Arial"/>
                      </a:endParaRPr>
                    </a:p>
                  </a:txBody>
                  <a:tcPr marL="0" marR="0" marT="0" marB="0">
                    <a:solidFill>
                      <a:srgbClr val="C8D2E2"/>
                    </a:solidFill>
                  </a:tcPr>
                </a:tc>
                <a:tc>
                  <a:txBody>
                    <a:bodyPr/>
                    <a:lstStyle/>
                    <a:p>
                      <a:pPr marL="587375">
                        <a:lnSpc>
                          <a:spcPts val="860"/>
                        </a:lnSpc>
                      </a:pPr>
                      <a:r>
                        <a:rPr lang="ru-RU" sz="800" dirty="0" smtClean="0">
                          <a:solidFill>
                            <a:schemeClr val="tx1"/>
                          </a:solidFill>
                          <a:effectLst/>
                          <a:latin typeface="+mn-lt"/>
                          <a:ea typeface="+mn-ea"/>
                          <a:cs typeface="+mn-cs"/>
                        </a:rPr>
                        <a:t>Межнациональные отношения, поддержка казачества и профилактика экстремизма в городе Невинномысске</a:t>
                      </a:r>
                      <a:endParaRPr sz="800" dirty="0">
                        <a:latin typeface="Arial"/>
                        <a:cs typeface="Arial"/>
                      </a:endParaRPr>
                    </a:p>
                  </a:txBody>
                  <a:tcPr marL="0" marR="0" marT="0" marB="0"/>
                </a:tc>
                <a:tc>
                  <a:txBody>
                    <a:bodyPr/>
                    <a:lstStyle/>
                    <a:p>
                      <a:pPr marL="20955">
                        <a:lnSpc>
                          <a:spcPts val="860"/>
                        </a:lnSpc>
                      </a:pPr>
                      <a:r>
                        <a:rPr lang="ru-RU" sz="800" spc="-20" dirty="0" smtClean="0">
                          <a:solidFill>
                            <a:srgbClr val="A54686"/>
                          </a:solidFill>
                          <a:latin typeface="Arial"/>
                          <a:cs typeface="Arial"/>
                        </a:rPr>
                        <a:t>0,04</a:t>
                      </a:r>
                      <a:endParaRPr sz="800" dirty="0">
                        <a:latin typeface="Arial"/>
                        <a:cs typeface="Arial"/>
                      </a:endParaRPr>
                    </a:p>
                  </a:txBody>
                  <a:tcPr marL="0" marR="0" marT="0" marB="0">
                    <a:solidFill>
                      <a:srgbClr val="E4CFE0"/>
                    </a:solidFill>
                  </a:tcPr>
                </a:tc>
              </a:tr>
              <a:tr h="121678">
                <a:tc>
                  <a:txBody>
                    <a:bodyPr/>
                    <a:lstStyle/>
                    <a:p>
                      <a:pPr marL="67310">
                        <a:lnSpc>
                          <a:spcPts val="860"/>
                        </a:lnSpc>
                      </a:pPr>
                      <a:r>
                        <a:rPr lang="ru-RU" sz="800" spc="-20" dirty="0" smtClean="0">
                          <a:solidFill>
                            <a:srgbClr val="00669B"/>
                          </a:solidFill>
                          <a:latin typeface="Arial"/>
                          <a:cs typeface="Arial"/>
                        </a:rPr>
                        <a:t>21,2</a:t>
                      </a:r>
                      <a:endParaRPr sz="800" dirty="0">
                        <a:latin typeface="Arial"/>
                        <a:cs typeface="Arial"/>
                      </a:endParaRPr>
                    </a:p>
                  </a:txBody>
                  <a:tcPr marL="0" marR="0" marT="0" marB="0">
                    <a:solidFill>
                      <a:srgbClr val="C8D2E2"/>
                    </a:solidFill>
                  </a:tcPr>
                </a:tc>
                <a:tc>
                  <a:txBody>
                    <a:bodyPr/>
                    <a:lstStyle/>
                    <a:p>
                      <a:pPr marL="587375">
                        <a:lnSpc>
                          <a:spcPts val="860"/>
                        </a:lnSpc>
                      </a:pPr>
                      <a:r>
                        <a:rPr lang="ru-RU" sz="800" dirty="0" smtClean="0">
                          <a:solidFill>
                            <a:schemeClr val="tx1"/>
                          </a:solidFill>
                          <a:effectLst/>
                          <a:latin typeface="+mn-lt"/>
                          <a:ea typeface="+mn-ea"/>
                          <a:cs typeface="+mn-cs"/>
                        </a:rPr>
                        <a:t>Профилактика терроризма, правонарушений и наркомании в городе Невинномысске</a:t>
                      </a:r>
                      <a:endParaRPr sz="800" dirty="0">
                        <a:latin typeface="Arial"/>
                        <a:cs typeface="Arial"/>
                      </a:endParaRPr>
                    </a:p>
                  </a:txBody>
                  <a:tcPr marL="0" marR="0" marT="0" marB="0"/>
                </a:tc>
                <a:tc>
                  <a:txBody>
                    <a:bodyPr/>
                    <a:lstStyle/>
                    <a:p>
                      <a:pPr marL="20955">
                        <a:lnSpc>
                          <a:spcPts val="860"/>
                        </a:lnSpc>
                      </a:pPr>
                      <a:r>
                        <a:rPr lang="ru-RU" sz="800" spc="-20" dirty="0" smtClean="0">
                          <a:solidFill>
                            <a:srgbClr val="A54686"/>
                          </a:solidFill>
                          <a:latin typeface="Arial"/>
                          <a:cs typeface="Arial"/>
                        </a:rPr>
                        <a:t>1,3</a:t>
                      </a:r>
                      <a:endParaRPr sz="800" dirty="0">
                        <a:latin typeface="Arial"/>
                        <a:cs typeface="Arial"/>
                      </a:endParaRPr>
                    </a:p>
                  </a:txBody>
                  <a:tcPr marL="0" marR="0" marT="0" marB="0">
                    <a:solidFill>
                      <a:srgbClr val="E4CFE0"/>
                    </a:solidFill>
                  </a:tcPr>
                </a:tc>
              </a:tr>
            </a:tbl>
          </a:graphicData>
        </a:graphic>
      </p:graphicFrame>
      <p:sp>
        <p:nvSpPr>
          <p:cNvPr id="88" name="object 88"/>
          <p:cNvSpPr/>
          <p:nvPr/>
        </p:nvSpPr>
        <p:spPr>
          <a:xfrm>
            <a:off x="5988050" y="2931027"/>
            <a:ext cx="83096" cy="175729"/>
          </a:xfrm>
          <a:prstGeom prst="rect">
            <a:avLst/>
          </a:prstGeom>
          <a:blipFill>
            <a:blip r:embed="rId10" cstate="print"/>
            <a:stretch>
              <a:fillRect/>
            </a:stretch>
          </a:blipFill>
        </p:spPr>
        <p:txBody>
          <a:bodyPr wrap="square" lIns="0" tIns="0" rIns="0" bIns="0" rtlCol="0"/>
          <a:lstStyle/>
          <a:p>
            <a:endParaRPr/>
          </a:p>
        </p:txBody>
      </p:sp>
      <p:sp>
        <p:nvSpPr>
          <p:cNvPr id="89" name="object 89"/>
          <p:cNvSpPr txBox="1"/>
          <p:nvPr/>
        </p:nvSpPr>
        <p:spPr>
          <a:xfrm>
            <a:off x="873275" y="2911857"/>
            <a:ext cx="6496422" cy="2886688"/>
          </a:xfrm>
          <a:prstGeom prst="rect">
            <a:avLst/>
          </a:prstGeom>
        </p:spPr>
        <p:txBody>
          <a:bodyPr vert="horz" wrap="square" lIns="0" tIns="13970" rIns="0" bIns="0" rtlCol="0">
            <a:spAutoFit/>
          </a:bodyPr>
          <a:lstStyle/>
          <a:p>
            <a:pPr marL="5208905">
              <a:lnSpc>
                <a:spcPts val="740"/>
              </a:lnSpc>
              <a:spcBef>
                <a:spcPts val="110"/>
              </a:spcBef>
            </a:pPr>
            <a:r>
              <a:rPr sz="650" spc="-40" dirty="0" smtClean="0">
                <a:solidFill>
                  <a:srgbClr val="231F20"/>
                </a:solidFill>
                <a:latin typeface="Arial"/>
                <a:cs typeface="Arial"/>
              </a:rPr>
              <a:t>20</a:t>
            </a:r>
            <a:r>
              <a:rPr lang="ru-RU" sz="650" spc="-40" dirty="0" smtClean="0">
                <a:solidFill>
                  <a:srgbClr val="231F20"/>
                </a:solidFill>
                <a:latin typeface="Arial"/>
                <a:cs typeface="Arial"/>
              </a:rPr>
              <a:t>18 год</a:t>
            </a:r>
            <a:endParaRPr sz="650" dirty="0">
              <a:latin typeface="Arial"/>
              <a:cs typeface="Arial"/>
            </a:endParaRPr>
          </a:p>
          <a:p>
            <a:pPr marL="5208905">
              <a:lnSpc>
                <a:spcPts val="740"/>
              </a:lnSpc>
            </a:pPr>
            <a:r>
              <a:rPr sz="650" spc="-40" dirty="0" smtClean="0">
                <a:solidFill>
                  <a:srgbClr val="231F20"/>
                </a:solidFill>
                <a:latin typeface="Arial"/>
                <a:cs typeface="Arial"/>
              </a:rPr>
              <a:t>201</a:t>
            </a:r>
            <a:r>
              <a:rPr lang="ru-RU" sz="650" spc="-40" dirty="0" smtClean="0">
                <a:solidFill>
                  <a:srgbClr val="231F20"/>
                </a:solidFill>
                <a:latin typeface="Arial"/>
                <a:cs typeface="Arial"/>
              </a:rPr>
              <a:t>9 год</a:t>
            </a:r>
            <a:endParaRPr sz="650" dirty="0">
              <a:latin typeface="Arial"/>
              <a:cs typeface="Arial"/>
            </a:endParaRPr>
          </a:p>
          <a:p>
            <a:pPr>
              <a:lnSpc>
                <a:spcPct val="100000"/>
              </a:lnSpc>
            </a:pPr>
            <a:endParaRPr sz="600" dirty="0">
              <a:latin typeface="Times New Roman"/>
              <a:cs typeface="Times New Roman"/>
            </a:endParaRPr>
          </a:p>
          <a:p>
            <a:pPr marL="210185" marR="5080" algn="just">
              <a:lnSpc>
                <a:spcPts val="700"/>
              </a:lnSpc>
              <a:spcBef>
                <a:spcPts val="480"/>
              </a:spcBef>
            </a:pPr>
            <a:endParaRPr lang="ru-RU" sz="650" spc="-25" dirty="0" smtClean="0">
              <a:solidFill>
                <a:srgbClr val="231F20"/>
              </a:solidFill>
              <a:latin typeface="Arial"/>
              <a:cs typeface="Arial"/>
            </a:endParaRPr>
          </a:p>
          <a:p>
            <a:endParaRPr lang="ru-RU" sz="800" dirty="0" smtClean="0"/>
          </a:p>
          <a:p>
            <a:pPr algn="just"/>
            <a:r>
              <a:rPr lang="ru-RU" sz="800" dirty="0" smtClean="0"/>
              <a:t>В 2018 году в рамках данной программы были предусмотрены средства на обеспечение </a:t>
            </a:r>
            <a:r>
              <a:rPr lang="ru-RU" sz="800" dirty="0"/>
              <a:t>техническими средствами отдела МВД России города Невинномысска для проведения мероприятий по профилактике правонарушений на территории города Невинномысска в 2018 году в сумме 2632,20 тыс. </a:t>
            </a:r>
            <a:r>
              <a:rPr lang="ru-RU" sz="800" dirty="0" smtClean="0"/>
              <a:t>рублей; на приобретение </a:t>
            </a:r>
            <a:r>
              <a:rPr lang="ru-RU" sz="800" dirty="0"/>
              <a:t>средств инженерно-технической защищенности мест массового пребывания людей на территории года муниципальным казенным учреждением «Управление по чрезвычайным ситуациям и гражданской обороне города Невинномысска» (установка систем видеонаблюдения на территории города) в 2018 году в сумме 18527,68 тыс. </a:t>
            </a:r>
            <a:r>
              <a:rPr lang="ru-RU" sz="800" dirty="0" smtClean="0"/>
              <a:t>рублей.</a:t>
            </a:r>
            <a:r>
              <a:rPr lang="ru-RU" sz="800" dirty="0"/>
              <a:t> </a:t>
            </a:r>
            <a:endParaRPr lang="ru-RU" sz="800" dirty="0" smtClean="0"/>
          </a:p>
          <a:p>
            <a:pPr algn="just"/>
            <a:r>
              <a:rPr lang="ru-RU" sz="800" dirty="0" smtClean="0"/>
              <a:t>В  </a:t>
            </a:r>
            <a:r>
              <a:rPr lang="ru-RU" sz="800" dirty="0"/>
              <a:t>2019 </a:t>
            </a:r>
            <a:r>
              <a:rPr lang="ru-RU" sz="800" dirty="0" smtClean="0"/>
              <a:t>году</a:t>
            </a:r>
            <a:r>
              <a:rPr lang="ru-RU" sz="800" dirty="0"/>
              <a:t> </a:t>
            </a:r>
            <a:r>
              <a:rPr lang="ru-RU" sz="800" dirty="0" smtClean="0"/>
              <a:t>предусмотрено выделить на приобретение </a:t>
            </a:r>
            <a:r>
              <a:rPr lang="ru-RU" sz="800" dirty="0"/>
              <a:t>средств инженерно-технической защищенности мест массового пребывания людей на территории города (приобретение мобильных металлических ограждений и переносных арочных металлодетекторов для использования при проведении массовых мероприятий на территории города) за счет средств краевого бюджета в сумме 1225,00 тыс. рублей и софинансирование за счет средств бюджета города в сумме 64,47 тыс. рублей;</a:t>
            </a:r>
          </a:p>
          <a:p>
            <a:pPr algn="just"/>
            <a:endParaRPr lang="ru-RU" sz="800" dirty="0"/>
          </a:p>
          <a:p>
            <a:pPr marL="12700" marR="438150">
              <a:lnSpc>
                <a:spcPct val="100000"/>
              </a:lnSpc>
            </a:pPr>
            <a:r>
              <a:rPr lang="ru-RU" sz="1200" b="1" spc="140" dirty="0" smtClean="0">
                <a:solidFill>
                  <a:srgbClr val="00669B"/>
                </a:solidFill>
                <a:cs typeface="Arial"/>
              </a:rPr>
              <a:t>МУНИЦИПАЛЬНАЯ ПРОГРАММА </a:t>
            </a:r>
            <a:r>
              <a:rPr lang="ru-RU" sz="1200" spc="140" dirty="0" smtClean="0">
                <a:solidFill>
                  <a:srgbClr val="00669B"/>
                </a:solidFill>
                <a:cs typeface="Arial"/>
              </a:rPr>
              <a:t>«Развитие муниципальной службы и противодействие коррупции в администрации города Невинномысска и ее органах»</a:t>
            </a:r>
          </a:p>
          <a:p>
            <a:pPr marL="12700" marR="438150" algn="just"/>
            <a:r>
              <a:rPr lang="ru-RU" sz="1100" spc="-145" dirty="0" smtClean="0">
                <a:solidFill>
                  <a:srgbClr val="A54686"/>
                </a:solidFill>
                <a:latin typeface="Arial Black"/>
                <a:cs typeface="Arial Black"/>
              </a:rPr>
              <a:t>Цель</a:t>
            </a:r>
            <a:r>
              <a:rPr sz="1100" spc="-145" dirty="0" smtClean="0">
                <a:solidFill>
                  <a:srgbClr val="A54686"/>
                </a:solidFill>
                <a:latin typeface="Arial Black"/>
                <a:cs typeface="Arial Black"/>
              </a:rPr>
              <a:t>:</a:t>
            </a:r>
            <a:r>
              <a:rPr lang="ru-RU" sz="1100" dirty="0">
                <a:latin typeface="Arial Black"/>
                <a:cs typeface="Arial Black"/>
              </a:rPr>
              <a:t> </a:t>
            </a:r>
            <a:r>
              <a:rPr lang="ru-RU" sz="700" dirty="0">
                <a:solidFill>
                  <a:srgbClr val="0070C0"/>
                </a:solidFill>
                <a:latin typeface="Times New Roman" panose="02020603050405020304" pitchFamily="18" charset="0"/>
                <a:cs typeface="Times New Roman" panose="02020603050405020304" pitchFamily="18" charset="0"/>
              </a:rPr>
              <a:t>Повышение профессионально уровня кадрового состава администрации города Невинномысска, создание эффективной системы противодействия коррупции в администрации города Невинномысска и ее органах, формирование в обществе антикоррупционного сознания и нетерпимости к коррупционному поведению</a:t>
            </a:r>
          </a:p>
          <a:p>
            <a:pPr marL="12700" marR="438150">
              <a:lnSpc>
                <a:spcPct val="100000"/>
              </a:lnSpc>
            </a:pPr>
            <a:endParaRPr sz="800" dirty="0">
              <a:cs typeface="Arial"/>
            </a:endParaRPr>
          </a:p>
        </p:txBody>
      </p:sp>
      <p:sp>
        <p:nvSpPr>
          <p:cNvPr id="90" name="object 90"/>
          <p:cNvSpPr txBox="1"/>
          <p:nvPr/>
        </p:nvSpPr>
        <p:spPr>
          <a:xfrm>
            <a:off x="829703" y="5860551"/>
            <a:ext cx="2643631" cy="350737"/>
          </a:xfrm>
          <a:prstGeom prst="rect">
            <a:avLst/>
          </a:prstGeom>
        </p:spPr>
        <p:txBody>
          <a:bodyPr vert="horz" wrap="square" lIns="0" tIns="12065" rIns="0" bIns="0" rtlCol="0">
            <a:spAutoFit/>
          </a:bodyPr>
          <a:lstStyle/>
          <a:p>
            <a:pPr marL="12700">
              <a:lnSpc>
                <a:spcPct val="100000"/>
              </a:lnSpc>
              <a:spcBef>
                <a:spcPts val="95"/>
              </a:spcBef>
            </a:pPr>
            <a:r>
              <a:rPr lang="ru-RU" sz="1100" spc="80" dirty="0" smtClean="0">
                <a:solidFill>
                  <a:srgbClr val="231F20"/>
                </a:solidFill>
                <a:latin typeface="+mj-lt"/>
                <a:cs typeface="Arial"/>
              </a:rPr>
              <a:t>финансирование программы</a:t>
            </a:r>
            <a:endParaRPr sz="1100" dirty="0">
              <a:latin typeface="+mj-lt"/>
              <a:cs typeface="Arial"/>
            </a:endParaRPr>
          </a:p>
          <a:p>
            <a:pPr marL="12700">
              <a:lnSpc>
                <a:spcPct val="100000"/>
              </a:lnSpc>
              <a:spcBef>
                <a:spcPts val="40"/>
              </a:spcBef>
            </a:pPr>
            <a:r>
              <a:rPr sz="1100" spc="10" dirty="0" smtClean="0">
                <a:solidFill>
                  <a:srgbClr val="231F20"/>
                </a:solidFill>
                <a:latin typeface="+mj-lt"/>
                <a:cs typeface="Arial"/>
              </a:rPr>
              <a:t>(</a:t>
            </a:r>
            <a:r>
              <a:rPr lang="ru-RU" sz="1100" spc="10" dirty="0" smtClean="0">
                <a:solidFill>
                  <a:srgbClr val="231F20"/>
                </a:solidFill>
                <a:latin typeface="+mj-lt"/>
                <a:cs typeface="Arial"/>
              </a:rPr>
              <a:t>тыс. рублей</a:t>
            </a:r>
            <a:r>
              <a:rPr sz="1100" spc="-10" dirty="0" smtClean="0">
                <a:solidFill>
                  <a:srgbClr val="231F20"/>
                </a:solidFill>
                <a:latin typeface="+mj-lt"/>
                <a:cs typeface="Arial"/>
              </a:rPr>
              <a:t>)</a:t>
            </a:r>
            <a:endParaRPr sz="1100" dirty="0">
              <a:latin typeface="+mj-lt"/>
              <a:cs typeface="Arial"/>
            </a:endParaRPr>
          </a:p>
        </p:txBody>
      </p:sp>
      <p:sp>
        <p:nvSpPr>
          <p:cNvPr id="91" name="object 91"/>
          <p:cNvSpPr/>
          <p:nvPr/>
        </p:nvSpPr>
        <p:spPr>
          <a:xfrm>
            <a:off x="1966687" y="6324231"/>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92" name="object 92"/>
          <p:cNvSpPr/>
          <p:nvPr/>
        </p:nvSpPr>
        <p:spPr>
          <a:xfrm>
            <a:off x="859946" y="6320964"/>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93" name="object 93"/>
          <p:cNvSpPr txBox="1"/>
          <p:nvPr/>
        </p:nvSpPr>
        <p:spPr>
          <a:xfrm>
            <a:off x="850796" y="6328254"/>
            <a:ext cx="800100"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95" dirty="0" smtClean="0">
                <a:solidFill>
                  <a:srgbClr val="FFFFFF"/>
                </a:solidFill>
                <a:latin typeface="Calibri"/>
                <a:cs typeface="Calibri"/>
              </a:rPr>
              <a:t>123,5</a:t>
            </a:r>
            <a:endParaRPr sz="1700" dirty="0">
              <a:latin typeface="Calibri"/>
              <a:cs typeface="Calibri"/>
            </a:endParaRPr>
          </a:p>
        </p:txBody>
      </p:sp>
      <p:sp>
        <p:nvSpPr>
          <p:cNvPr id="94" name="object 94"/>
          <p:cNvSpPr txBox="1"/>
          <p:nvPr/>
        </p:nvSpPr>
        <p:spPr>
          <a:xfrm>
            <a:off x="2405234" y="6312597"/>
            <a:ext cx="767715" cy="588010"/>
          </a:xfrm>
          <a:prstGeom prst="rect">
            <a:avLst/>
          </a:prstGeom>
        </p:spPr>
        <p:txBody>
          <a:bodyPr vert="horz" wrap="square" lIns="0" tIns="62230" rIns="0" bIns="0" rtlCol="0">
            <a:spAutoFit/>
          </a:bodyPr>
          <a:lstStyle/>
          <a:p>
            <a:pPr marL="448945">
              <a:lnSpc>
                <a:spcPct val="100000"/>
              </a:lnSpc>
              <a:spcBef>
                <a:spcPts val="490"/>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5"/>
              </a:spcBef>
            </a:pPr>
            <a:r>
              <a:rPr lang="ru-RU" sz="1700" spc="80" dirty="0" smtClean="0">
                <a:solidFill>
                  <a:srgbClr val="FFFFFF"/>
                </a:solidFill>
                <a:latin typeface="Calibri"/>
                <a:cs typeface="Calibri"/>
              </a:rPr>
              <a:t>123,5</a:t>
            </a:r>
            <a:endParaRPr sz="1700" dirty="0">
              <a:latin typeface="Calibri"/>
              <a:cs typeface="Calibri"/>
            </a:endParaRPr>
          </a:p>
        </p:txBody>
      </p:sp>
      <p:sp>
        <p:nvSpPr>
          <p:cNvPr id="95" name="object 95"/>
          <p:cNvSpPr txBox="1"/>
          <p:nvPr/>
        </p:nvSpPr>
        <p:spPr>
          <a:xfrm>
            <a:off x="4200315" y="5911352"/>
            <a:ext cx="2686558" cy="1060868"/>
          </a:xfrm>
          <a:prstGeom prst="rect">
            <a:avLst/>
          </a:prstGeom>
        </p:spPr>
        <p:txBody>
          <a:bodyPr vert="horz" wrap="square" lIns="0" tIns="19050" rIns="0" bIns="0" rtlCol="0">
            <a:spAutoFit/>
          </a:bodyPr>
          <a:lstStyle/>
          <a:p>
            <a:pPr marL="12700" marR="5080" algn="just">
              <a:lnSpc>
                <a:spcPct val="94300"/>
              </a:lnSpc>
              <a:spcBef>
                <a:spcPts val="150"/>
              </a:spcBef>
            </a:pPr>
            <a:r>
              <a:rPr lang="ru-RU" sz="800" b="1" spc="315" dirty="0" smtClean="0">
                <a:solidFill>
                  <a:srgbClr val="A54686"/>
                </a:solidFill>
                <a:cs typeface="Arial"/>
              </a:rPr>
              <a:t>ЭФФЕКТИВНОСТЬ ПРОГРАММЫ ЗАКЛЮЧАЕТСЯ В ОБЕСПЕЧЕНИИ ПОВЫШЕНИЯ ПРОФЕССИОНАЛЬНОГО УРОВНЯ МУНИЦИПАЛЬНЫХ СЛУЖАЩИХ И ПОВЫШЕНИИ УРОВНЯ УДОВЛЕТВОРЕННОСТИ НАСЕЛЕНИЯ ГОРОДА ПРЕДПРИНЯТЫМИ АНТИКОРРУПЦИОННЫМИ МЕРАМИ</a:t>
            </a:r>
            <a:endParaRPr lang="ru-RU" sz="800" b="1" dirty="0">
              <a:cs typeface="Arial"/>
            </a:endParaRPr>
          </a:p>
        </p:txBody>
      </p:sp>
      <p:sp>
        <p:nvSpPr>
          <p:cNvPr id="96" name="object 96"/>
          <p:cNvSpPr/>
          <p:nvPr/>
        </p:nvSpPr>
        <p:spPr>
          <a:xfrm>
            <a:off x="3364978" y="5875287"/>
            <a:ext cx="747395" cy="748030"/>
          </a:xfrm>
          <a:custGeom>
            <a:avLst/>
            <a:gdLst/>
            <a:ahLst/>
            <a:cxnLst/>
            <a:rect l="l" t="t" r="r" b="b"/>
            <a:pathLst>
              <a:path w="747395" h="748029">
                <a:moveTo>
                  <a:pt x="373646" y="0"/>
                </a:moveTo>
                <a:lnTo>
                  <a:pt x="323313" y="3041"/>
                </a:lnTo>
                <a:lnTo>
                  <a:pt x="275500" y="12167"/>
                </a:lnTo>
                <a:lnTo>
                  <a:pt x="230206" y="27378"/>
                </a:lnTo>
                <a:lnTo>
                  <a:pt x="187431" y="48673"/>
                </a:lnTo>
                <a:lnTo>
                  <a:pt x="147175" y="76055"/>
                </a:lnTo>
                <a:lnTo>
                  <a:pt x="109435" y="109524"/>
                </a:lnTo>
                <a:lnTo>
                  <a:pt x="76000" y="147292"/>
                </a:lnTo>
                <a:lnTo>
                  <a:pt x="48641" y="187582"/>
                </a:lnTo>
                <a:lnTo>
                  <a:pt x="27362" y="230393"/>
                </a:lnTo>
                <a:lnTo>
                  <a:pt x="12161" y="275726"/>
                </a:lnTo>
                <a:lnTo>
                  <a:pt x="3040" y="323579"/>
                </a:lnTo>
                <a:lnTo>
                  <a:pt x="0" y="373951"/>
                </a:lnTo>
                <a:lnTo>
                  <a:pt x="3040" y="424323"/>
                </a:lnTo>
                <a:lnTo>
                  <a:pt x="12161" y="472176"/>
                </a:lnTo>
                <a:lnTo>
                  <a:pt x="27362" y="517509"/>
                </a:lnTo>
                <a:lnTo>
                  <a:pt x="48641" y="560320"/>
                </a:lnTo>
                <a:lnTo>
                  <a:pt x="76000" y="600610"/>
                </a:lnTo>
                <a:lnTo>
                  <a:pt x="109435" y="638378"/>
                </a:lnTo>
                <a:lnTo>
                  <a:pt x="147175" y="671847"/>
                </a:lnTo>
                <a:lnTo>
                  <a:pt x="187431" y="699232"/>
                </a:lnTo>
                <a:lnTo>
                  <a:pt x="230206" y="720531"/>
                </a:lnTo>
                <a:lnTo>
                  <a:pt x="275500" y="735744"/>
                </a:lnTo>
                <a:lnTo>
                  <a:pt x="323313" y="744872"/>
                </a:lnTo>
                <a:lnTo>
                  <a:pt x="373646" y="747915"/>
                </a:lnTo>
                <a:lnTo>
                  <a:pt x="423974" y="744872"/>
                </a:lnTo>
                <a:lnTo>
                  <a:pt x="471784" y="735744"/>
                </a:lnTo>
                <a:lnTo>
                  <a:pt x="517075" y="720531"/>
                </a:lnTo>
                <a:lnTo>
                  <a:pt x="559849" y="699232"/>
                </a:lnTo>
                <a:lnTo>
                  <a:pt x="600105" y="671847"/>
                </a:lnTo>
                <a:lnTo>
                  <a:pt x="637844" y="638378"/>
                </a:lnTo>
                <a:lnTo>
                  <a:pt x="671285" y="600610"/>
                </a:lnTo>
                <a:lnTo>
                  <a:pt x="698644" y="560320"/>
                </a:lnTo>
                <a:lnTo>
                  <a:pt x="719923" y="517509"/>
                </a:lnTo>
                <a:lnTo>
                  <a:pt x="735122" y="472176"/>
                </a:lnTo>
                <a:lnTo>
                  <a:pt x="744241" y="424323"/>
                </a:lnTo>
                <a:lnTo>
                  <a:pt x="747280" y="373951"/>
                </a:lnTo>
                <a:lnTo>
                  <a:pt x="744241" y="323579"/>
                </a:lnTo>
                <a:lnTo>
                  <a:pt x="735122" y="275726"/>
                </a:lnTo>
                <a:lnTo>
                  <a:pt x="719923" y="230393"/>
                </a:lnTo>
                <a:lnTo>
                  <a:pt x="698644" y="187582"/>
                </a:lnTo>
                <a:lnTo>
                  <a:pt x="671285" y="147292"/>
                </a:lnTo>
                <a:lnTo>
                  <a:pt x="637844" y="109524"/>
                </a:lnTo>
                <a:lnTo>
                  <a:pt x="600105" y="76055"/>
                </a:lnTo>
                <a:lnTo>
                  <a:pt x="559849" y="48673"/>
                </a:lnTo>
                <a:lnTo>
                  <a:pt x="517075" y="27378"/>
                </a:lnTo>
                <a:lnTo>
                  <a:pt x="471784" y="12167"/>
                </a:lnTo>
                <a:lnTo>
                  <a:pt x="423974" y="3041"/>
                </a:lnTo>
                <a:lnTo>
                  <a:pt x="373646" y="0"/>
                </a:lnTo>
                <a:close/>
              </a:path>
            </a:pathLst>
          </a:custGeom>
          <a:solidFill>
            <a:srgbClr val="A54686"/>
          </a:solidFill>
        </p:spPr>
        <p:txBody>
          <a:bodyPr wrap="square" lIns="0" tIns="0" rIns="0" bIns="0" rtlCol="0"/>
          <a:lstStyle/>
          <a:p>
            <a:endParaRPr/>
          </a:p>
        </p:txBody>
      </p:sp>
      <p:sp>
        <p:nvSpPr>
          <p:cNvPr id="97" name="object 97"/>
          <p:cNvSpPr/>
          <p:nvPr/>
        </p:nvSpPr>
        <p:spPr>
          <a:xfrm>
            <a:off x="3584211" y="6026283"/>
            <a:ext cx="308927" cy="413600"/>
          </a:xfrm>
          <a:prstGeom prst="rect">
            <a:avLst/>
          </a:prstGeom>
          <a:blipFill>
            <a:blip r:embed="rId9" cstate="print"/>
            <a:stretch>
              <a:fillRect/>
            </a:stretch>
          </a:blipFill>
        </p:spPr>
        <p:txBody>
          <a:bodyPr wrap="square" lIns="0" tIns="0" rIns="0" bIns="0" rtlCol="0"/>
          <a:lstStyle/>
          <a:p>
            <a:endParaRPr/>
          </a:p>
        </p:txBody>
      </p:sp>
      <p:sp>
        <p:nvSpPr>
          <p:cNvPr id="99" name="object 99"/>
          <p:cNvSpPr/>
          <p:nvPr/>
        </p:nvSpPr>
        <p:spPr>
          <a:xfrm>
            <a:off x="0" y="9968052"/>
            <a:ext cx="7556500" cy="725170"/>
          </a:xfrm>
          <a:custGeom>
            <a:avLst/>
            <a:gdLst/>
            <a:ahLst/>
            <a:cxnLst/>
            <a:rect l="l" t="t" r="r" b="b"/>
            <a:pathLst>
              <a:path w="7556500" h="725170">
                <a:moveTo>
                  <a:pt x="0" y="725157"/>
                </a:moveTo>
                <a:lnTo>
                  <a:pt x="7555992" y="725157"/>
                </a:lnTo>
                <a:lnTo>
                  <a:pt x="7555992" y="0"/>
                </a:lnTo>
                <a:lnTo>
                  <a:pt x="0" y="0"/>
                </a:lnTo>
                <a:lnTo>
                  <a:pt x="0" y="725157"/>
                </a:lnTo>
                <a:close/>
              </a:path>
            </a:pathLst>
          </a:custGeom>
          <a:solidFill>
            <a:srgbClr val="FFFFFF"/>
          </a:solidFill>
        </p:spPr>
        <p:txBody>
          <a:bodyPr wrap="square" lIns="0" tIns="0" rIns="0" bIns="0" rtlCol="0"/>
          <a:lstStyle/>
          <a:p>
            <a:endParaRPr/>
          </a:p>
        </p:txBody>
      </p:sp>
      <p:sp>
        <p:nvSpPr>
          <p:cNvPr id="100" name="object 100"/>
          <p:cNvSpPr/>
          <p:nvPr/>
        </p:nvSpPr>
        <p:spPr>
          <a:xfrm>
            <a:off x="6449919"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101" name="object 101"/>
          <p:cNvSpPr/>
          <p:nvPr/>
        </p:nvSpPr>
        <p:spPr>
          <a:xfrm>
            <a:off x="6449919"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102" name="object 102"/>
          <p:cNvSpPr/>
          <p:nvPr/>
        </p:nvSpPr>
        <p:spPr>
          <a:xfrm>
            <a:off x="6333621" y="10311828"/>
            <a:ext cx="1039494" cy="381635"/>
          </a:xfrm>
          <a:custGeom>
            <a:avLst/>
            <a:gdLst/>
            <a:ahLst/>
            <a:cxnLst/>
            <a:rect l="l" t="t" r="r" b="b"/>
            <a:pathLst>
              <a:path w="1039495"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103" name="object 103"/>
          <p:cNvSpPr txBox="1"/>
          <p:nvPr/>
        </p:nvSpPr>
        <p:spPr>
          <a:xfrm>
            <a:off x="6776972"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20</a:t>
            </a:r>
            <a:endParaRPr sz="1000" dirty="0">
              <a:latin typeface="Arial"/>
              <a:cs typeface="Arial"/>
            </a:endParaRPr>
          </a:p>
        </p:txBody>
      </p:sp>
      <p:sp>
        <p:nvSpPr>
          <p:cNvPr id="104" name="object 104"/>
          <p:cNvSpPr txBox="1"/>
          <p:nvPr/>
        </p:nvSpPr>
        <p:spPr>
          <a:xfrm>
            <a:off x="829703" y="6742191"/>
            <a:ext cx="6101574" cy="2394886"/>
          </a:xfrm>
          <a:prstGeom prst="rect">
            <a:avLst/>
          </a:prstGeom>
        </p:spPr>
        <p:txBody>
          <a:bodyPr vert="horz" wrap="square" lIns="0" tIns="12065" rIns="0" bIns="0" rtlCol="0">
            <a:spAutoFit/>
          </a:bodyPr>
          <a:lstStyle/>
          <a:p>
            <a:pPr marL="12700">
              <a:lnSpc>
                <a:spcPts val="2160"/>
              </a:lnSpc>
              <a:spcBef>
                <a:spcPts val="95"/>
              </a:spcBef>
            </a:pPr>
            <a:endParaRPr lang="ru-RU" sz="1800" spc="195" dirty="0" smtClean="0">
              <a:solidFill>
                <a:srgbClr val="00669B"/>
              </a:solidFill>
              <a:latin typeface="Arial"/>
              <a:cs typeface="Arial"/>
            </a:endParaRPr>
          </a:p>
          <a:p>
            <a:pPr marL="12700">
              <a:lnSpc>
                <a:spcPts val="2160"/>
              </a:lnSpc>
              <a:spcBef>
                <a:spcPts val="95"/>
              </a:spcBef>
            </a:pPr>
            <a:endParaRPr lang="ru-RU" spc="195" dirty="0">
              <a:solidFill>
                <a:srgbClr val="00669B"/>
              </a:solidFill>
              <a:latin typeface="Arial"/>
              <a:cs typeface="Arial"/>
            </a:endParaRPr>
          </a:p>
          <a:p>
            <a:pPr marL="12700">
              <a:lnSpc>
                <a:spcPts val="2160"/>
              </a:lnSpc>
              <a:spcBef>
                <a:spcPts val="95"/>
              </a:spcBef>
            </a:pPr>
            <a:r>
              <a:rPr lang="ru-RU" sz="1800" b="1" spc="195" dirty="0" smtClean="0">
                <a:solidFill>
                  <a:srgbClr val="00669B"/>
                </a:solidFill>
                <a:latin typeface="+mj-lt"/>
                <a:cs typeface="Arial"/>
              </a:rPr>
              <a:t>МУНИЦИПАЛЬНАЯ ПРОГРАММА</a:t>
            </a:r>
            <a:endParaRPr lang="ru-RU" sz="1800" b="1" dirty="0" smtClean="0">
              <a:latin typeface="+mj-lt"/>
              <a:cs typeface="Arial"/>
            </a:endParaRPr>
          </a:p>
          <a:p>
            <a:pPr marL="210185" algn="just">
              <a:lnSpc>
                <a:spcPct val="100000"/>
              </a:lnSpc>
              <a:spcBef>
                <a:spcPts val="455"/>
              </a:spcBef>
            </a:pPr>
            <a:r>
              <a:rPr sz="1800" spc="-110" dirty="0" smtClean="0">
                <a:solidFill>
                  <a:srgbClr val="00669B"/>
                </a:solidFill>
                <a:latin typeface="+mj-lt"/>
                <a:cs typeface="Arial"/>
              </a:rPr>
              <a:t>«</a:t>
            </a:r>
            <a:r>
              <a:rPr lang="ru-RU" sz="1800" spc="-110" dirty="0" smtClean="0">
                <a:solidFill>
                  <a:srgbClr val="00669B"/>
                </a:solidFill>
                <a:latin typeface="+mj-lt"/>
                <a:cs typeface="Arial"/>
              </a:rPr>
              <a:t>Поддержка субъектов малого и среднего предпринимательства в городе Невинномысске</a:t>
            </a:r>
            <a:r>
              <a:rPr sz="1800" spc="50" dirty="0" smtClean="0">
                <a:solidFill>
                  <a:srgbClr val="00669B"/>
                </a:solidFill>
                <a:latin typeface="+mj-lt"/>
                <a:cs typeface="Arial"/>
              </a:rPr>
              <a:t>»</a:t>
            </a:r>
            <a:r>
              <a:rPr lang="ru-RU" sz="2400" spc="-145" dirty="0">
                <a:solidFill>
                  <a:srgbClr val="A54686"/>
                </a:solidFill>
                <a:latin typeface="Arial Black"/>
                <a:cs typeface="Arial Black"/>
              </a:rPr>
              <a:t> </a:t>
            </a:r>
            <a:r>
              <a:rPr lang="ru-RU" sz="2400" spc="-145" dirty="0" smtClean="0">
                <a:solidFill>
                  <a:srgbClr val="A54686"/>
                </a:solidFill>
                <a:latin typeface="Arial Black"/>
                <a:cs typeface="Arial Black"/>
              </a:rPr>
              <a:t>          </a:t>
            </a:r>
          </a:p>
          <a:p>
            <a:pPr marL="210185" algn="just">
              <a:lnSpc>
                <a:spcPct val="100000"/>
              </a:lnSpc>
              <a:spcBef>
                <a:spcPts val="455"/>
              </a:spcBef>
            </a:pPr>
            <a:r>
              <a:rPr lang="ru-RU" sz="1400" b="1" spc="-145" dirty="0" smtClean="0">
                <a:solidFill>
                  <a:srgbClr val="A54686"/>
                </a:solidFill>
                <a:cs typeface="Arial Black"/>
              </a:rPr>
              <a:t>Цель: </a:t>
            </a:r>
            <a:r>
              <a:rPr lang="ru-RU" sz="1400" spc="-145" dirty="0" smtClean="0">
                <a:solidFill>
                  <a:srgbClr val="0070C0"/>
                </a:solidFill>
                <a:cs typeface="Arial Black"/>
              </a:rPr>
              <a:t>Увеличение уровня (степени) участия субъектов малого и среднего предпринимательства в экономике города, поддержка пищевой и перерабатывающей промышленности и развитие потребительского рынка в городе</a:t>
            </a:r>
          </a:p>
          <a:p>
            <a:pPr marL="210185" marR="5080" algn="just">
              <a:lnSpc>
                <a:spcPts val="700"/>
              </a:lnSpc>
            </a:pPr>
            <a:endParaRPr lang="ru-RU" sz="1200" spc="80" dirty="0" smtClean="0">
              <a:solidFill>
                <a:srgbClr val="0070C0"/>
              </a:solidFill>
              <a:latin typeface="Arial"/>
              <a:cs typeface="Arial"/>
            </a:endParaRPr>
          </a:p>
        </p:txBody>
      </p:sp>
      <p:sp>
        <p:nvSpPr>
          <p:cNvPr id="105" name="object 105"/>
          <p:cNvSpPr/>
          <p:nvPr/>
        </p:nvSpPr>
        <p:spPr>
          <a:xfrm>
            <a:off x="1883241" y="9460088"/>
            <a:ext cx="1096645" cy="630555"/>
          </a:xfrm>
          <a:custGeom>
            <a:avLst/>
            <a:gdLst/>
            <a:ahLst/>
            <a:cxnLst/>
            <a:rect l="l" t="t" r="r" b="b"/>
            <a:pathLst>
              <a:path w="1096645" h="630554">
                <a:moveTo>
                  <a:pt x="230720" y="0"/>
                </a:moveTo>
                <a:lnTo>
                  <a:pt x="0" y="0"/>
                </a:lnTo>
                <a:lnTo>
                  <a:pt x="0" y="351929"/>
                </a:lnTo>
                <a:lnTo>
                  <a:pt x="156133" y="351929"/>
                </a:lnTo>
                <a:lnTo>
                  <a:pt x="370865" y="575995"/>
                </a:lnTo>
                <a:lnTo>
                  <a:pt x="398713" y="599509"/>
                </a:lnTo>
                <a:lnTo>
                  <a:pt x="429817" y="616332"/>
                </a:lnTo>
                <a:lnTo>
                  <a:pt x="463100" y="626443"/>
                </a:lnTo>
                <a:lnTo>
                  <a:pt x="497484" y="629818"/>
                </a:lnTo>
                <a:lnTo>
                  <a:pt x="497484" y="630300"/>
                </a:lnTo>
                <a:lnTo>
                  <a:pt x="1096264" y="630300"/>
                </a:lnTo>
                <a:lnTo>
                  <a:pt x="1096264" y="278358"/>
                </a:lnTo>
                <a:lnTo>
                  <a:pt x="572058" y="278358"/>
                </a:lnTo>
                <a:lnTo>
                  <a:pt x="366572" y="63944"/>
                </a:lnTo>
                <a:lnTo>
                  <a:pt x="339404" y="37477"/>
                </a:lnTo>
                <a:lnTo>
                  <a:pt x="307033" y="17327"/>
                </a:lnTo>
                <a:lnTo>
                  <a:pt x="270469" y="4499"/>
                </a:lnTo>
                <a:lnTo>
                  <a:pt x="230720" y="0"/>
                </a:lnTo>
                <a:close/>
              </a:path>
            </a:pathLst>
          </a:custGeom>
          <a:solidFill>
            <a:srgbClr val="0095DA"/>
          </a:solidFill>
        </p:spPr>
        <p:txBody>
          <a:bodyPr wrap="square" lIns="0" tIns="0" rIns="0" bIns="0" rtlCol="0"/>
          <a:lstStyle/>
          <a:p>
            <a:endParaRPr/>
          </a:p>
        </p:txBody>
      </p:sp>
      <p:sp>
        <p:nvSpPr>
          <p:cNvPr id="106" name="object 106"/>
          <p:cNvSpPr/>
          <p:nvPr/>
        </p:nvSpPr>
        <p:spPr>
          <a:xfrm>
            <a:off x="776479" y="9460088"/>
            <a:ext cx="1097915" cy="630555"/>
          </a:xfrm>
          <a:custGeom>
            <a:avLst/>
            <a:gdLst/>
            <a:ahLst/>
            <a:cxnLst/>
            <a:rect l="l" t="t" r="r" b="b"/>
            <a:pathLst>
              <a:path w="1097914" h="630554">
                <a:moveTo>
                  <a:pt x="1097318" y="0"/>
                </a:moveTo>
                <a:lnTo>
                  <a:pt x="817308" y="0"/>
                </a:lnTo>
                <a:lnTo>
                  <a:pt x="817308" y="482"/>
                </a:lnTo>
                <a:lnTo>
                  <a:pt x="782924" y="3857"/>
                </a:lnTo>
                <a:lnTo>
                  <a:pt x="749641" y="13968"/>
                </a:lnTo>
                <a:lnTo>
                  <a:pt x="718537" y="30791"/>
                </a:lnTo>
                <a:lnTo>
                  <a:pt x="690689" y="54305"/>
                </a:lnTo>
                <a:lnTo>
                  <a:pt x="475970" y="278371"/>
                </a:lnTo>
                <a:lnTo>
                  <a:pt x="0" y="278371"/>
                </a:lnTo>
                <a:lnTo>
                  <a:pt x="0" y="630300"/>
                </a:lnTo>
                <a:lnTo>
                  <a:pt x="550545" y="630300"/>
                </a:lnTo>
                <a:lnTo>
                  <a:pt x="590299" y="625801"/>
                </a:lnTo>
                <a:lnTo>
                  <a:pt x="626862" y="612973"/>
                </a:lnTo>
                <a:lnTo>
                  <a:pt x="659230" y="592823"/>
                </a:lnTo>
                <a:lnTo>
                  <a:pt x="891882" y="351942"/>
                </a:lnTo>
                <a:lnTo>
                  <a:pt x="1097318" y="351942"/>
                </a:lnTo>
                <a:lnTo>
                  <a:pt x="1097318" y="0"/>
                </a:lnTo>
                <a:close/>
              </a:path>
            </a:pathLst>
          </a:custGeom>
          <a:solidFill>
            <a:srgbClr val="8ED8F8"/>
          </a:solidFill>
        </p:spPr>
        <p:txBody>
          <a:bodyPr wrap="square" lIns="0" tIns="0" rIns="0" bIns="0" rtlCol="0"/>
          <a:lstStyle/>
          <a:p>
            <a:endParaRPr/>
          </a:p>
        </p:txBody>
      </p:sp>
      <p:pic>
        <p:nvPicPr>
          <p:cNvPr id="116"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90795" y="125072"/>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object 94"/>
          <p:cNvSpPr txBox="1"/>
          <p:nvPr/>
        </p:nvSpPr>
        <p:spPr>
          <a:xfrm>
            <a:off x="2194562" y="9459847"/>
            <a:ext cx="763331" cy="586058"/>
          </a:xfrm>
          <a:prstGeom prst="rect">
            <a:avLst/>
          </a:prstGeom>
        </p:spPr>
        <p:txBody>
          <a:bodyPr vert="horz" wrap="square" lIns="0" tIns="62230" rIns="0" bIns="0" rtlCol="0">
            <a:spAutoFit/>
          </a:bodyPr>
          <a:lstStyle/>
          <a:p>
            <a:pPr marL="448945">
              <a:lnSpc>
                <a:spcPct val="100000"/>
              </a:lnSpc>
              <a:spcBef>
                <a:spcPts val="490"/>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5"/>
              </a:spcBef>
            </a:pPr>
            <a:r>
              <a:rPr lang="ru-RU" sz="1700" spc="80" dirty="0" smtClean="0">
                <a:solidFill>
                  <a:srgbClr val="FFFFFF"/>
                </a:solidFill>
                <a:latin typeface="Calibri"/>
                <a:cs typeface="Calibri"/>
              </a:rPr>
              <a:t>      898</a:t>
            </a:r>
            <a:endParaRPr sz="1700" dirty="0">
              <a:latin typeface="Calibri"/>
              <a:cs typeface="Calibri"/>
            </a:endParaRPr>
          </a:p>
        </p:txBody>
      </p:sp>
      <p:sp>
        <p:nvSpPr>
          <p:cNvPr id="118" name="object 93"/>
          <p:cNvSpPr txBox="1"/>
          <p:nvPr/>
        </p:nvSpPr>
        <p:spPr>
          <a:xfrm>
            <a:off x="829703" y="9458553"/>
            <a:ext cx="800100" cy="588645"/>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95" dirty="0" smtClean="0">
                <a:solidFill>
                  <a:srgbClr val="FFFFFF"/>
                </a:solidFill>
                <a:latin typeface="Calibri"/>
                <a:cs typeface="Calibri"/>
              </a:rPr>
              <a:t>113,8</a:t>
            </a:r>
            <a:endParaRPr sz="1700" dirty="0">
              <a:latin typeface="Calibri"/>
              <a:cs typeface="Calibri"/>
            </a:endParaRPr>
          </a:p>
        </p:txBody>
      </p:sp>
      <p:sp>
        <p:nvSpPr>
          <p:cNvPr id="119" name="object 90"/>
          <p:cNvSpPr txBox="1"/>
          <p:nvPr/>
        </p:nvSpPr>
        <p:spPr>
          <a:xfrm>
            <a:off x="799185" y="9080582"/>
            <a:ext cx="2643631" cy="350737"/>
          </a:xfrm>
          <a:prstGeom prst="rect">
            <a:avLst/>
          </a:prstGeom>
        </p:spPr>
        <p:txBody>
          <a:bodyPr vert="horz" wrap="square" lIns="0" tIns="12065" rIns="0" bIns="0" rtlCol="0">
            <a:spAutoFit/>
          </a:bodyPr>
          <a:lstStyle/>
          <a:p>
            <a:pPr marL="12700">
              <a:lnSpc>
                <a:spcPct val="100000"/>
              </a:lnSpc>
              <a:spcBef>
                <a:spcPts val="95"/>
              </a:spcBef>
            </a:pPr>
            <a:r>
              <a:rPr lang="ru-RU" sz="1100" b="1" spc="80" dirty="0" smtClean="0">
                <a:solidFill>
                  <a:srgbClr val="231F20"/>
                </a:solidFill>
                <a:latin typeface="+mj-lt"/>
                <a:cs typeface="Arial"/>
              </a:rPr>
              <a:t>финансирование программы</a:t>
            </a:r>
            <a:endParaRPr sz="1100" b="1" dirty="0">
              <a:latin typeface="+mj-lt"/>
              <a:cs typeface="Arial"/>
            </a:endParaRPr>
          </a:p>
          <a:p>
            <a:pPr marL="12700">
              <a:lnSpc>
                <a:spcPct val="100000"/>
              </a:lnSpc>
              <a:spcBef>
                <a:spcPts val="40"/>
              </a:spcBef>
            </a:pPr>
            <a:r>
              <a:rPr sz="1100" b="1" spc="10" dirty="0" smtClean="0">
                <a:solidFill>
                  <a:srgbClr val="231F20"/>
                </a:solidFill>
                <a:latin typeface="+mj-lt"/>
                <a:cs typeface="Arial"/>
              </a:rPr>
              <a:t>(</a:t>
            </a:r>
            <a:r>
              <a:rPr lang="ru-RU" sz="1100" b="1" spc="10" dirty="0" smtClean="0">
                <a:solidFill>
                  <a:srgbClr val="231F20"/>
                </a:solidFill>
                <a:latin typeface="+mj-lt"/>
                <a:cs typeface="Arial"/>
              </a:rPr>
              <a:t>тыс. рублей</a:t>
            </a:r>
            <a:r>
              <a:rPr sz="1100" b="1" spc="-10" dirty="0" smtClean="0">
                <a:solidFill>
                  <a:srgbClr val="231F20"/>
                </a:solidFill>
                <a:latin typeface="+mj-lt"/>
                <a:cs typeface="Arial"/>
              </a:rPr>
              <a:t>)</a:t>
            </a:r>
            <a:endParaRPr sz="1100" b="1" dirty="0">
              <a:latin typeface="+mj-lt"/>
              <a:cs typeface="Arial"/>
            </a:endParaRPr>
          </a:p>
        </p:txBody>
      </p:sp>
      <p:sp>
        <p:nvSpPr>
          <p:cNvPr id="120" name="TextBox 119"/>
          <p:cNvSpPr txBox="1"/>
          <p:nvPr/>
        </p:nvSpPr>
        <p:spPr>
          <a:xfrm>
            <a:off x="4464050" y="9458553"/>
            <a:ext cx="184731" cy="369332"/>
          </a:xfrm>
          <a:prstGeom prst="rect">
            <a:avLst/>
          </a:prstGeom>
          <a:noFill/>
        </p:spPr>
        <p:txBody>
          <a:bodyPr wrap="none" rtlCol="0">
            <a:spAutoFit/>
          </a:bodyPr>
          <a:lstStyle/>
          <a:p>
            <a:endParaRPr lang="ru-RU" dirty="0"/>
          </a:p>
        </p:txBody>
      </p:sp>
      <p:graphicFrame>
        <p:nvGraphicFramePr>
          <p:cNvPr id="123" name="Диаграмма 122"/>
          <p:cNvGraphicFramePr/>
          <p:nvPr>
            <p:custDataLst>
              <p:tags r:id="rId1"/>
            </p:custDataLst>
            <p:extLst>
              <p:ext uri="{D42A27DB-BD31-4B8C-83A1-F6EECF244321}">
                <p14:modId xmlns:p14="http://schemas.microsoft.com/office/powerpoint/2010/main" val="1853681821"/>
              </p:ext>
            </p:extLst>
          </p:nvPr>
        </p:nvGraphicFramePr>
        <p:xfrm>
          <a:off x="2911975" y="8809800"/>
          <a:ext cx="3389137" cy="1808540"/>
        </p:xfrm>
        <a:graphic>
          <a:graphicData uri="http://schemas.openxmlformats.org/drawingml/2006/chart">
            <c:chart xmlns:c="http://schemas.openxmlformats.org/drawingml/2006/chart" xmlns:r="http://schemas.openxmlformats.org/officeDocument/2006/relationships" r:id="rId12"/>
          </a:graphicData>
        </a:graphic>
      </p:graphicFrame>
      <p:pic>
        <p:nvPicPr>
          <p:cNvPr id="124" name="Picture 74" descr="ÐÐ°ÑÑÐ¸Ð½ÐºÐ¸ Ð¿Ð¾ Ð·Ð°Ð¿ÑÐ¾ÑÑ ÐºÐ»Ð¸Ð¿Ð°ÑÑ Ð¡Ð¾Ð·Ð´Ð°Ð½Ð¸Ðµ Ð¸ ÑÐ°Ð·Ð²Ð¸ÑÐ¸Ðµ ÑÐµÐ½ÑÑÐ¾Ð² Ð²ÑÐµÐ¼ÑÐ¿ÑÐµÐ¿ÑÐ¾Ð²Ð¾Ð¶Ð´ÐµÐ½Ð¸Ñ Ð´ÐµÑÐµÐ¹ Ð´Ð¾ÑÐºÐ¾Ð»ÑÐ½Ð¾Ð³Ð¾ Ð²Ð¾Ð·ÑÐ°ÑÑÐ°"/>
          <p:cNvPicPr>
            <a:picLocks noChangeAspect="1" noChangeArrowheads="1"/>
          </p:cNvPicPr>
          <p:nvPr/>
        </p:nvPicPr>
        <p:blipFill>
          <a:blip r:embed="rId13" cstate="print">
            <a:biLevel thresh="50000"/>
            <a:extLst>
              <a:ext uri="{28A0092B-C50C-407E-A947-70E740481C1C}">
                <a14:useLocalDpi xmlns:a14="http://schemas.microsoft.com/office/drawing/2010/main" val="0"/>
              </a:ext>
            </a:extLst>
          </a:blip>
          <a:srcRect/>
          <a:stretch>
            <a:fillRect/>
          </a:stretch>
        </p:blipFill>
        <p:spPr bwMode="auto">
          <a:xfrm>
            <a:off x="5077400" y="9226001"/>
            <a:ext cx="278685" cy="27868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25" name="Овал 124"/>
          <p:cNvSpPr/>
          <p:nvPr/>
        </p:nvSpPr>
        <p:spPr>
          <a:xfrm>
            <a:off x="4410001" y="9475013"/>
            <a:ext cx="561587" cy="555724"/>
          </a:xfrm>
          <a:prstGeom prst="ellipse">
            <a:avLst/>
          </a:prstGeom>
          <a:solidFill>
            <a:schemeClr val="accent6">
              <a:lumMod val="75000"/>
            </a:schemeClr>
          </a:solidFill>
          <a:ln>
            <a:noFill/>
          </a:ln>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900" dirty="0" smtClean="0">
                <a:ln>
                  <a:solidFill>
                    <a:schemeClr val="bg1"/>
                  </a:solidFill>
                </a:ln>
                <a:solidFill>
                  <a:schemeClr val="bg1"/>
                </a:solidFill>
                <a:ea typeface="Tahoma" pitchFamily="34" charset="0"/>
                <a:cs typeface="Tahoma" pitchFamily="34" charset="0"/>
              </a:rPr>
              <a:t>0,9</a:t>
            </a:r>
            <a:endParaRPr lang="ru-RU" sz="900" dirty="0">
              <a:ln>
                <a:solidFill>
                  <a:schemeClr val="bg1"/>
                </a:solidFill>
              </a:ln>
              <a:solidFill>
                <a:schemeClr val="bg1"/>
              </a:solidFill>
              <a:ea typeface="Tahoma" pitchFamily="34" charset="0"/>
              <a:cs typeface="Tahoma" pitchFamily="34" charset="0"/>
            </a:endParaRPr>
          </a:p>
        </p:txBody>
      </p:sp>
      <p:grpSp>
        <p:nvGrpSpPr>
          <p:cNvPr id="126" name="Группа 59"/>
          <p:cNvGrpSpPr/>
          <p:nvPr/>
        </p:nvGrpSpPr>
        <p:grpSpPr>
          <a:xfrm>
            <a:off x="4903196" y="10062177"/>
            <a:ext cx="432820" cy="488542"/>
            <a:chOff x="3713200" y="1374552"/>
            <a:chExt cx="786792" cy="786792"/>
          </a:xfrm>
          <a:solidFill>
            <a:srgbClr val="339933"/>
          </a:solidFill>
        </p:grpSpPr>
        <p:sp>
          <p:nvSpPr>
            <p:cNvPr id="127" name="Овал 11"/>
            <p:cNvSpPr/>
            <p:nvPr/>
          </p:nvSpPr>
          <p:spPr>
            <a:xfrm>
              <a:off x="3713200" y="1374552"/>
              <a:ext cx="786792" cy="786792"/>
            </a:xfrm>
            <a:prstGeom prst="flowChartConnector">
              <a:avLst/>
            </a:prstGeom>
            <a:grp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8" name="Picture 44" descr="Картинки по запросу shaking hands icon"/>
            <p:cNvPicPr>
              <a:picLocks noChangeAspect="1" noChangeArrowheads="1"/>
            </p:cNvPicPr>
            <p:nvPr/>
          </p:nvPicPr>
          <p:blipFill>
            <a:blip r:embed="rId14" cstate="print">
              <a:biLevel thresh="25000"/>
              <a:extLst>
                <a:ext uri="{BEBA8EAE-BF5A-486C-A8C5-ECC9F3942E4B}">
                  <a14:imgProps xmlns:a14="http://schemas.microsoft.com/office/drawing/2010/main">
                    <a14:imgLayer r:embed="rId15">
                      <a14:imgEffect>
                        <a14:brightnessContrast contrast="-24000"/>
                      </a14:imgEffect>
                    </a14:imgLayer>
                  </a14:imgProps>
                </a:ext>
                <a:ext uri="{28A0092B-C50C-407E-A947-70E740481C1C}">
                  <a14:useLocalDpi xmlns:a14="http://schemas.microsoft.com/office/drawing/2010/main" val="0"/>
                </a:ext>
              </a:extLst>
            </a:blip>
            <a:srcRect/>
            <a:stretch>
              <a:fillRect/>
            </a:stretch>
          </p:blipFill>
          <p:spPr bwMode="auto">
            <a:xfrm>
              <a:off x="3765788" y="1465243"/>
              <a:ext cx="692962" cy="692962"/>
            </a:xfrm>
            <a:prstGeom prst="flowChartConnector">
              <a:avLst/>
            </a:prstGeom>
            <a:grpFill/>
            <a:extLst/>
          </p:spPr>
        </p:pic>
      </p:grpSp>
      <p:pic>
        <p:nvPicPr>
          <p:cNvPr id="129" name="Picture 5"/>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bwMode="auto">
          <a:xfrm>
            <a:off x="3802128" y="9404537"/>
            <a:ext cx="404772" cy="474591"/>
          </a:xfrm>
          <a:prstGeom prst="rect">
            <a:avLst/>
          </a:prstGeom>
          <a:noFill/>
          <a:extLst>
            <a:ext uri="{909E8E84-426E-40DD-AFC4-6F175D3DCCD1}">
              <a14:hiddenFill xmlns:a14="http://schemas.microsoft.com/office/drawing/2010/main">
                <a:solidFill>
                  <a:srgbClr val="FFFFFF"/>
                </a:solidFill>
              </a14:hiddenFill>
            </a:ext>
          </a:extLst>
        </p:spPr>
      </p:pic>
      <p:sp>
        <p:nvSpPr>
          <p:cNvPr id="130" name="Прямоугольник 129"/>
          <p:cNvSpPr/>
          <p:nvPr/>
        </p:nvSpPr>
        <p:spPr>
          <a:xfrm>
            <a:off x="2862724" y="8863074"/>
            <a:ext cx="1533880" cy="605294"/>
          </a:xfrm>
          <a:prstGeom prst="rect">
            <a:avLst/>
          </a:prstGeom>
        </p:spPr>
        <p:txBody>
          <a:bodyPr wrap="square">
            <a:spAutoFit/>
          </a:bodyPr>
          <a:lstStyle/>
          <a:p>
            <a:pPr lvl="0" algn="ctr">
              <a:lnSpc>
                <a:spcPts val="1000"/>
              </a:lnSpc>
            </a:pPr>
            <a:r>
              <a:rPr lang="ru-RU" sz="900" b="1" dirty="0">
                <a:solidFill>
                  <a:schemeClr val="accent2">
                    <a:lumMod val="60000"/>
                    <a:lumOff val="40000"/>
                  </a:schemeClr>
                </a:solidFill>
              </a:rPr>
              <a:t>Создание и развитие дошкольных образовательных </a:t>
            </a:r>
          </a:p>
          <a:p>
            <a:pPr lvl="0" algn="ctr">
              <a:lnSpc>
                <a:spcPts val="1000"/>
              </a:lnSpc>
            </a:pPr>
            <a:r>
              <a:rPr lang="ru-RU" sz="900" b="1" dirty="0">
                <a:solidFill>
                  <a:schemeClr val="accent2">
                    <a:lumMod val="60000"/>
                    <a:lumOff val="40000"/>
                  </a:schemeClr>
                </a:solidFill>
              </a:rPr>
              <a:t>центров</a:t>
            </a:r>
          </a:p>
        </p:txBody>
      </p:sp>
      <p:sp>
        <p:nvSpPr>
          <p:cNvPr id="131" name="Прямоугольник 130"/>
          <p:cNvSpPr/>
          <p:nvPr/>
        </p:nvSpPr>
        <p:spPr>
          <a:xfrm>
            <a:off x="2241203" y="10118490"/>
            <a:ext cx="1913003" cy="605294"/>
          </a:xfrm>
          <a:prstGeom prst="rect">
            <a:avLst/>
          </a:prstGeom>
        </p:spPr>
        <p:txBody>
          <a:bodyPr wrap="square">
            <a:spAutoFit/>
          </a:bodyPr>
          <a:lstStyle/>
          <a:p>
            <a:pPr lvl="0" algn="ctr">
              <a:lnSpc>
                <a:spcPts val="1000"/>
              </a:lnSpc>
            </a:pPr>
            <a:r>
              <a:rPr lang="ru-RU" sz="900" b="1" dirty="0">
                <a:solidFill>
                  <a:srgbClr val="00A249"/>
                </a:solidFill>
              </a:rPr>
              <a:t>Субсидирование расходов, связанных с началом предпринимательской деятельности</a:t>
            </a:r>
          </a:p>
        </p:txBody>
      </p:sp>
      <p:sp>
        <p:nvSpPr>
          <p:cNvPr id="132" name="Прямоугольник 131"/>
          <p:cNvSpPr/>
          <p:nvPr/>
        </p:nvSpPr>
        <p:spPr>
          <a:xfrm>
            <a:off x="5320995" y="9429862"/>
            <a:ext cx="1475853" cy="605294"/>
          </a:xfrm>
          <a:prstGeom prst="rect">
            <a:avLst/>
          </a:prstGeom>
        </p:spPr>
        <p:txBody>
          <a:bodyPr wrap="square">
            <a:spAutoFit/>
          </a:bodyPr>
          <a:lstStyle/>
          <a:p>
            <a:pPr lvl="0" algn="ctr">
              <a:lnSpc>
                <a:spcPts val="1000"/>
              </a:lnSpc>
            </a:pPr>
            <a:r>
              <a:rPr lang="ru-RU" sz="800" b="1" dirty="0">
                <a:solidFill>
                  <a:schemeClr val="tx2">
                    <a:lumMod val="60000"/>
                    <a:lumOff val="40000"/>
                  </a:schemeClr>
                </a:solidFill>
              </a:rPr>
              <a:t>Создание и развитие центров </a:t>
            </a:r>
            <a:endParaRPr lang="ru-RU" sz="800" b="1" dirty="0" smtClean="0">
              <a:solidFill>
                <a:schemeClr val="tx2">
                  <a:lumMod val="60000"/>
                  <a:lumOff val="40000"/>
                </a:schemeClr>
              </a:solidFill>
            </a:endParaRPr>
          </a:p>
          <a:p>
            <a:pPr lvl="0" algn="ctr">
              <a:lnSpc>
                <a:spcPts val="1000"/>
              </a:lnSpc>
            </a:pPr>
            <a:r>
              <a:rPr lang="ru-RU" sz="800" b="1" dirty="0" smtClean="0">
                <a:solidFill>
                  <a:schemeClr val="tx2">
                    <a:lumMod val="60000"/>
                    <a:lumOff val="40000"/>
                  </a:schemeClr>
                </a:solidFill>
              </a:rPr>
              <a:t>времяпрепровождения </a:t>
            </a:r>
            <a:r>
              <a:rPr lang="ru-RU" sz="800" b="1" dirty="0">
                <a:solidFill>
                  <a:schemeClr val="tx2">
                    <a:lumMod val="60000"/>
                    <a:lumOff val="40000"/>
                  </a:schemeClr>
                </a:solidFill>
              </a:rPr>
              <a:t>детей дошкольного возраста</a:t>
            </a:r>
          </a:p>
        </p:txBody>
      </p:sp>
      <p:sp>
        <p:nvSpPr>
          <p:cNvPr id="133" name="Прямоугольник 132"/>
          <p:cNvSpPr/>
          <p:nvPr/>
        </p:nvSpPr>
        <p:spPr>
          <a:xfrm>
            <a:off x="5134654" y="8690239"/>
            <a:ext cx="1754009" cy="592470"/>
          </a:xfrm>
          <a:prstGeom prst="rect">
            <a:avLst/>
          </a:prstGeom>
        </p:spPr>
        <p:txBody>
          <a:bodyPr wrap="square">
            <a:spAutoFit/>
          </a:bodyPr>
          <a:lstStyle/>
          <a:p>
            <a:pPr lvl="0" algn="ctr">
              <a:lnSpc>
                <a:spcPts val="1300"/>
              </a:lnSpc>
            </a:pPr>
            <a:r>
              <a:rPr lang="ru-RU" sz="800" b="1" dirty="0">
                <a:solidFill>
                  <a:srgbClr val="FFC000"/>
                </a:solidFill>
              </a:rPr>
              <a:t>Обеспечение занятости, </a:t>
            </a:r>
            <a:r>
              <a:rPr lang="ru-RU" sz="800" b="1" dirty="0" smtClean="0">
                <a:solidFill>
                  <a:srgbClr val="FFC000"/>
                </a:solidFill>
              </a:rPr>
              <a:t>оказание</a:t>
            </a:r>
          </a:p>
          <a:p>
            <a:pPr lvl="0" algn="ctr">
              <a:lnSpc>
                <a:spcPts val="1300"/>
              </a:lnSpc>
            </a:pPr>
            <a:r>
              <a:rPr lang="ru-RU" sz="800" b="1" dirty="0" smtClean="0">
                <a:solidFill>
                  <a:srgbClr val="FFC000"/>
                </a:solidFill>
              </a:rPr>
              <a:t> </a:t>
            </a:r>
            <a:r>
              <a:rPr lang="ru-RU" sz="800" b="1" dirty="0">
                <a:solidFill>
                  <a:srgbClr val="FFC000"/>
                </a:solidFill>
              </a:rPr>
              <a:t>поддержки инвалидам, гражданам пожилого возраста</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19</a:t>
            </a:r>
            <a:endParaRPr sz="1000">
              <a:latin typeface="Arial"/>
              <a:cs typeface="Arial"/>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2" name="object 12"/>
          <p:cNvSpPr txBox="1"/>
          <p:nvPr/>
        </p:nvSpPr>
        <p:spPr>
          <a:xfrm>
            <a:off x="5435188" y="290147"/>
            <a:ext cx="1955942"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5"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6"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4913985" y="326326"/>
            <a:ext cx="63919" cy="84962"/>
          </a:xfrm>
          <a:prstGeom prst="rect">
            <a:avLst/>
          </a:prstGeom>
          <a:blipFill>
            <a:blip r:embed="rId8" cstate="print"/>
            <a:stretch>
              <a:fillRect/>
            </a:stretch>
          </a:blipFill>
        </p:spPr>
        <p:txBody>
          <a:bodyPr wrap="square" lIns="0" tIns="0" rIns="0" bIns="0" rtlCol="0"/>
          <a:lstStyle/>
          <a:p>
            <a:endParaRPr/>
          </a:p>
        </p:txBody>
      </p:sp>
      <p:sp>
        <p:nvSpPr>
          <p:cNvPr id="74" name="object 74"/>
          <p:cNvSpPr/>
          <p:nvPr/>
        </p:nvSpPr>
        <p:spPr>
          <a:xfrm>
            <a:off x="5081040" y="425665"/>
            <a:ext cx="107121" cy="32586"/>
          </a:xfrm>
          <a:prstGeom prst="rect">
            <a:avLst/>
          </a:prstGeom>
          <a:blipFill>
            <a:blip r:embed="rId9" cstate="print"/>
            <a:stretch>
              <a:fillRect/>
            </a:stretch>
          </a:blipFill>
        </p:spPr>
        <p:txBody>
          <a:bodyPr wrap="square" lIns="0" tIns="0" rIns="0" bIns="0" rtlCol="0"/>
          <a:lstStyle/>
          <a:p>
            <a:endParaRPr/>
          </a:p>
        </p:txBody>
      </p:sp>
      <p:sp>
        <p:nvSpPr>
          <p:cNvPr id="82" name="object 82"/>
          <p:cNvSpPr/>
          <p:nvPr/>
        </p:nvSpPr>
        <p:spPr>
          <a:xfrm>
            <a:off x="1544689" y="4779921"/>
            <a:ext cx="1108075" cy="638175"/>
          </a:xfrm>
          <a:custGeom>
            <a:avLst/>
            <a:gdLst/>
            <a:ahLst/>
            <a:cxnLst/>
            <a:rect l="l" t="t" r="r" b="b"/>
            <a:pathLst>
              <a:path w="1108075" h="638175">
                <a:moveTo>
                  <a:pt x="233172" y="0"/>
                </a:moveTo>
                <a:lnTo>
                  <a:pt x="0" y="0"/>
                </a:lnTo>
                <a:lnTo>
                  <a:pt x="0" y="356031"/>
                </a:lnTo>
                <a:lnTo>
                  <a:pt x="157797" y="356031"/>
                </a:lnTo>
                <a:lnTo>
                  <a:pt x="374815" y="582714"/>
                </a:lnTo>
                <a:lnTo>
                  <a:pt x="402960" y="606501"/>
                </a:lnTo>
                <a:lnTo>
                  <a:pt x="434397" y="623519"/>
                </a:lnTo>
                <a:lnTo>
                  <a:pt x="468033" y="633745"/>
                </a:lnTo>
                <a:lnTo>
                  <a:pt x="502780" y="637159"/>
                </a:lnTo>
                <a:lnTo>
                  <a:pt x="502780" y="637641"/>
                </a:lnTo>
                <a:lnTo>
                  <a:pt x="1107948" y="637641"/>
                </a:lnTo>
                <a:lnTo>
                  <a:pt x="1107948" y="281609"/>
                </a:lnTo>
                <a:lnTo>
                  <a:pt x="578154" y="281609"/>
                </a:lnTo>
                <a:lnTo>
                  <a:pt x="370484" y="64693"/>
                </a:lnTo>
                <a:lnTo>
                  <a:pt x="343026" y="37917"/>
                </a:lnTo>
                <a:lnTo>
                  <a:pt x="310310" y="17530"/>
                </a:lnTo>
                <a:lnTo>
                  <a:pt x="273352" y="4552"/>
                </a:lnTo>
                <a:lnTo>
                  <a:pt x="233172" y="0"/>
                </a:lnTo>
                <a:close/>
              </a:path>
            </a:pathLst>
          </a:custGeom>
          <a:solidFill>
            <a:srgbClr val="0095DA"/>
          </a:solidFill>
        </p:spPr>
        <p:txBody>
          <a:bodyPr wrap="square" lIns="0" tIns="0" rIns="0" bIns="0" rtlCol="0"/>
          <a:lstStyle/>
          <a:p>
            <a:endParaRPr/>
          </a:p>
        </p:txBody>
      </p:sp>
      <p:sp>
        <p:nvSpPr>
          <p:cNvPr id="84" name="object 84"/>
          <p:cNvSpPr/>
          <p:nvPr/>
        </p:nvSpPr>
        <p:spPr>
          <a:xfrm>
            <a:off x="1812937" y="5243767"/>
            <a:ext cx="1108075" cy="638175"/>
          </a:xfrm>
          <a:custGeom>
            <a:avLst/>
            <a:gdLst/>
            <a:ahLst/>
            <a:cxnLst/>
            <a:rect l="l" t="t" r="r" b="b"/>
            <a:pathLst>
              <a:path w="1108075" h="638175">
                <a:moveTo>
                  <a:pt x="233172" y="0"/>
                </a:moveTo>
                <a:lnTo>
                  <a:pt x="0" y="0"/>
                </a:lnTo>
                <a:lnTo>
                  <a:pt x="0" y="356044"/>
                </a:lnTo>
                <a:lnTo>
                  <a:pt x="157797" y="356044"/>
                </a:lnTo>
                <a:lnTo>
                  <a:pt x="374815" y="582714"/>
                </a:lnTo>
                <a:lnTo>
                  <a:pt x="402960" y="606501"/>
                </a:lnTo>
                <a:lnTo>
                  <a:pt x="434397" y="623519"/>
                </a:lnTo>
                <a:lnTo>
                  <a:pt x="468033" y="633745"/>
                </a:lnTo>
                <a:lnTo>
                  <a:pt x="502780" y="637159"/>
                </a:lnTo>
                <a:lnTo>
                  <a:pt x="502780" y="637641"/>
                </a:lnTo>
                <a:lnTo>
                  <a:pt x="1107948" y="637641"/>
                </a:lnTo>
                <a:lnTo>
                  <a:pt x="1107948" y="281609"/>
                </a:lnTo>
                <a:lnTo>
                  <a:pt x="578154" y="281609"/>
                </a:lnTo>
                <a:lnTo>
                  <a:pt x="370484" y="64693"/>
                </a:lnTo>
                <a:lnTo>
                  <a:pt x="343026" y="37917"/>
                </a:lnTo>
                <a:lnTo>
                  <a:pt x="310310" y="17530"/>
                </a:lnTo>
                <a:lnTo>
                  <a:pt x="273352" y="4552"/>
                </a:lnTo>
                <a:lnTo>
                  <a:pt x="233172" y="0"/>
                </a:lnTo>
                <a:close/>
              </a:path>
            </a:pathLst>
          </a:custGeom>
          <a:solidFill>
            <a:srgbClr val="A54686"/>
          </a:solidFill>
        </p:spPr>
        <p:txBody>
          <a:bodyPr wrap="square" lIns="0" tIns="0" rIns="0" bIns="0" rtlCol="0"/>
          <a:lstStyle/>
          <a:p>
            <a:endParaRPr dirty="0"/>
          </a:p>
        </p:txBody>
      </p:sp>
      <p:sp>
        <p:nvSpPr>
          <p:cNvPr id="86" name="object 86"/>
          <p:cNvSpPr/>
          <p:nvPr/>
        </p:nvSpPr>
        <p:spPr>
          <a:xfrm>
            <a:off x="2081185" y="5814884"/>
            <a:ext cx="1108075" cy="638175"/>
          </a:xfrm>
          <a:custGeom>
            <a:avLst/>
            <a:gdLst/>
            <a:ahLst/>
            <a:cxnLst/>
            <a:rect l="l" t="t" r="r" b="b"/>
            <a:pathLst>
              <a:path w="1108075" h="638175">
                <a:moveTo>
                  <a:pt x="233172" y="0"/>
                </a:moveTo>
                <a:lnTo>
                  <a:pt x="0" y="0"/>
                </a:lnTo>
                <a:lnTo>
                  <a:pt x="0" y="356044"/>
                </a:lnTo>
                <a:lnTo>
                  <a:pt x="157797" y="356044"/>
                </a:lnTo>
                <a:lnTo>
                  <a:pt x="374815" y="582714"/>
                </a:lnTo>
                <a:lnTo>
                  <a:pt x="402960" y="606501"/>
                </a:lnTo>
                <a:lnTo>
                  <a:pt x="434397" y="623519"/>
                </a:lnTo>
                <a:lnTo>
                  <a:pt x="468033" y="633745"/>
                </a:lnTo>
                <a:lnTo>
                  <a:pt x="502780" y="637159"/>
                </a:lnTo>
                <a:lnTo>
                  <a:pt x="502780" y="637641"/>
                </a:lnTo>
                <a:lnTo>
                  <a:pt x="1107948" y="637641"/>
                </a:lnTo>
                <a:lnTo>
                  <a:pt x="1107948" y="281609"/>
                </a:lnTo>
                <a:lnTo>
                  <a:pt x="578154" y="281609"/>
                </a:lnTo>
                <a:lnTo>
                  <a:pt x="370484" y="64693"/>
                </a:lnTo>
                <a:lnTo>
                  <a:pt x="343026" y="37917"/>
                </a:lnTo>
                <a:lnTo>
                  <a:pt x="310310" y="17530"/>
                </a:lnTo>
                <a:lnTo>
                  <a:pt x="273352" y="4552"/>
                </a:lnTo>
                <a:lnTo>
                  <a:pt x="233172" y="0"/>
                </a:lnTo>
                <a:close/>
              </a:path>
            </a:pathLst>
          </a:custGeom>
          <a:solidFill>
            <a:srgbClr val="4EA391"/>
          </a:solidFill>
        </p:spPr>
        <p:txBody>
          <a:bodyPr wrap="square" lIns="0" tIns="0" rIns="0" bIns="0" rtlCol="0"/>
          <a:lstStyle/>
          <a:p>
            <a:endParaRPr/>
          </a:p>
        </p:txBody>
      </p:sp>
      <p:sp>
        <p:nvSpPr>
          <p:cNvPr id="88" name="object 88"/>
          <p:cNvSpPr/>
          <p:nvPr/>
        </p:nvSpPr>
        <p:spPr>
          <a:xfrm>
            <a:off x="548729" y="9758116"/>
            <a:ext cx="3458122" cy="638777"/>
          </a:xfrm>
          <a:custGeom>
            <a:avLst/>
            <a:gdLst/>
            <a:ahLst/>
            <a:cxnLst/>
            <a:rect l="l" t="t" r="r" b="b"/>
            <a:pathLst>
              <a:path w="7555230" h="725170">
                <a:moveTo>
                  <a:pt x="0" y="725157"/>
                </a:moveTo>
                <a:lnTo>
                  <a:pt x="7554620" y="725157"/>
                </a:lnTo>
                <a:lnTo>
                  <a:pt x="7554620" y="0"/>
                </a:lnTo>
                <a:lnTo>
                  <a:pt x="0" y="0"/>
                </a:lnTo>
                <a:lnTo>
                  <a:pt x="0" y="725157"/>
                </a:lnTo>
                <a:close/>
              </a:path>
            </a:pathLst>
          </a:custGeom>
          <a:solidFill>
            <a:srgbClr val="FFFFFF"/>
          </a:solidFill>
        </p:spPr>
        <p:txBody>
          <a:bodyPr wrap="square" lIns="0" tIns="0" rIns="0" bIns="0" rtlCol="0"/>
          <a:lstStyle/>
          <a:p>
            <a:r>
              <a:rPr lang="ru-RU" sz="1000" dirty="0" smtClean="0"/>
              <a:t>В 2019 году на благоустройство привокзальной площади учтено </a:t>
            </a:r>
            <a:r>
              <a:rPr lang="ru-RU" sz="1000" dirty="0"/>
              <a:t>софинансирование с федеральным и краевым б</a:t>
            </a:r>
            <a:r>
              <a:rPr lang="ru-RU" sz="1000" dirty="0" smtClean="0"/>
              <a:t>юджетом </a:t>
            </a:r>
            <a:r>
              <a:rPr lang="ru-RU" sz="1000" dirty="0"/>
              <a:t>в сумме </a:t>
            </a:r>
            <a:r>
              <a:rPr lang="ru-RU" sz="1000" dirty="0" smtClean="0"/>
              <a:t>2,65 млн. </a:t>
            </a:r>
            <a:r>
              <a:rPr lang="ru-RU" sz="1000" dirty="0"/>
              <a:t>рублей. Общая стоимость проекта ориентировочно составит </a:t>
            </a:r>
            <a:r>
              <a:rPr lang="ru-RU" sz="1000" dirty="0" smtClean="0"/>
              <a:t>53,00 </a:t>
            </a:r>
            <a:r>
              <a:rPr lang="ru-RU" sz="1000" dirty="0"/>
              <a:t>млн. </a:t>
            </a:r>
            <a:r>
              <a:rPr lang="ru-RU" sz="1000" dirty="0" smtClean="0"/>
              <a:t>рублей</a:t>
            </a:r>
            <a:endParaRPr lang="ru-RU" sz="1000" dirty="0"/>
          </a:p>
        </p:txBody>
      </p:sp>
      <p:sp>
        <p:nvSpPr>
          <p:cNvPr id="89" name="object 89"/>
          <p:cNvSpPr/>
          <p:nvPr/>
        </p:nvSpPr>
        <p:spPr>
          <a:xfrm>
            <a:off x="6449919"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90" name="object 90"/>
          <p:cNvSpPr/>
          <p:nvPr/>
        </p:nvSpPr>
        <p:spPr>
          <a:xfrm>
            <a:off x="6449919"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91" name="object 91"/>
          <p:cNvSpPr/>
          <p:nvPr/>
        </p:nvSpPr>
        <p:spPr>
          <a:xfrm>
            <a:off x="6333621" y="10311828"/>
            <a:ext cx="1039494" cy="381635"/>
          </a:xfrm>
          <a:custGeom>
            <a:avLst/>
            <a:gdLst/>
            <a:ahLst/>
            <a:cxnLst/>
            <a:rect l="l" t="t" r="r" b="b"/>
            <a:pathLst>
              <a:path w="1039495"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92" name="object 92"/>
          <p:cNvSpPr txBox="1"/>
          <p:nvPr/>
        </p:nvSpPr>
        <p:spPr>
          <a:xfrm>
            <a:off x="6776972"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21</a:t>
            </a:r>
            <a:endParaRPr sz="1000" dirty="0">
              <a:latin typeface="Arial"/>
              <a:cs typeface="Arial"/>
            </a:endParaRPr>
          </a:p>
        </p:txBody>
      </p:sp>
      <p:sp>
        <p:nvSpPr>
          <p:cNvPr id="93" name="object 93"/>
          <p:cNvSpPr txBox="1"/>
          <p:nvPr/>
        </p:nvSpPr>
        <p:spPr>
          <a:xfrm>
            <a:off x="888072" y="669437"/>
            <a:ext cx="6503058" cy="809837"/>
          </a:xfrm>
          <a:prstGeom prst="rect">
            <a:avLst/>
          </a:prstGeom>
        </p:spPr>
        <p:txBody>
          <a:bodyPr vert="horz" wrap="square" lIns="0" tIns="12065" rIns="0" bIns="0" rtlCol="0">
            <a:spAutoFit/>
          </a:bodyPr>
          <a:lstStyle/>
          <a:p>
            <a:pPr marL="12700" marR="5080">
              <a:lnSpc>
                <a:spcPct val="100000"/>
              </a:lnSpc>
              <a:spcBef>
                <a:spcPts val="95"/>
              </a:spcBef>
            </a:pPr>
            <a:r>
              <a:rPr lang="ru-RU" sz="1700" b="1" spc="165" dirty="0" smtClean="0">
                <a:solidFill>
                  <a:srgbClr val="00669B"/>
                </a:solidFill>
                <a:cs typeface="Bookman Old Style"/>
              </a:rPr>
              <a:t>МУНИЦИПАЛЬНАЯ ПРОГРАММА</a:t>
            </a:r>
            <a:r>
              <a:rPr lang="ru-RU" sz="1700" b="0" spc="165" dirty="0" smtClean="0">
                <a:solidFill>
                  <a:srgbClr val="00669B"/>
                </a:solidFill>
                <a:cs typeface="Bookman Old Style"/>
              </a:rPr>
              <a:t> </a:t>
            </a:r>
          </a:p>
          <a:p>
            <a:pPr marL="12700" marR="5080">
              <a:lnSpc>
                <a:spcPct val="100000"/>
              </a:lnSpc>
              <a:spcBef>
                <a:spcPts val="95"/>
              </a:spcBef>
            </a:pPr>
            <a:r>
              <a:rPr lang="ru-RU" sz="1700" b="0" spc="165" dirty="0" smtClean="0">
                <a:solidFill>
                  <a:srgbClr val="00669B"/>
                </a:solidFill>
                <a:cs typeface="Bookman Old Style"/>
              </a:rPr>
              <a:t>«ФОРМИРОВАНИЕ СОВРЕМЕННОЙ ГОРОДСКОЙ СРЕДЫ В ГОРОДЕ НЕВИННОМЫССКЕ»</a:t>
            </a:r>
            <a:endParaRPr lang="ru-RU" sz="1700" dirty="0">
              <a:cs typeface="Arial"/>
            </a:endParaRPr>
          </a:p>
        </p:txBody>
      </p:sp>
      <p:sp>
        <p:nvSpPr>
          <p:cNvPr id="94" name="object 94"/>
          <p:cNvSpPr txBox="1"/>
          <p:nvPr/>
        </p:nvSpPr>
        <p:spPr>
          <a:xfrm>
            <a:off x="1159535" y="1497873"/>
            <a:ext cx="2414880" cy="35073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231F20"/>
                </a:solidFill>
                <a:latin typeface="Arial"/>
                <a:cs typeface="Arial"/>
              </a:rPr>
              <a:t>финансирование программы</a:t>
            </a:r>
            <a:endParaRPr sz="1200" dirty="0">
              <a:latin typeface="Arial"/>
              <a:cs typeface="Arial"/>
            </a:endParaRPr>
          </a:p>
          <a:p>
            <a:pPr marL="12700">
              <a:lnSpc>
                <a:spcPct val="100000"/>
              </a:lnSpc>
              <a:spcBef>
                <a:spcPts val="40"/>
              </a:spcBef>
            </a:pPr>
            <a:r>
              <a:rPr sz="1000" spc="175" dirty="0" smtClean="0">
                <a:solidFill>
                  <a:srgbClr val="231F20"/>
                </a:solidFill>
                <a:latin typeface="Arial"/>
                <a:cs typeface="Arial"/>
              </a:rPr>
              <a:t>(</a:t>
            </a:r>
            <a:r>
              <a:rPr lang="ru-RU" sz="1000" spc="175" dirty="0" smtClean="0">
                <a:solidFill>
                  <a:srgbClr val="231F20"/>
                </a:solidFill>
                <a:latin typeface="Arial"/>
                <a:cs typeface="Arial"/>
              </a:rPr>
              <a:t>млн. рублей</a:t>
            </a:r>
            <a:r>
              <a:rPr sz="1000" spc="-10" dirty="0" smtClean="0">
                <a:solidFill>
                  <a:srgbClr val="231F20"/>
                </a:solidFill>
                <a:latin typeface="Arial"/>
                <a:cs typeface="Arial"/>
              </a:rPr>
              <a:t>)</a:t>
            </a:r>
            <a:endParaRPr sz="1000" dirty="0">
              <a:latin typeface="Arial"/>
              <a:cs typeface="Arial"/>
            </a:endParaRPr>
          </a:p>
        </p:txBody>
      </p:sp>
      <p:sp>
        <p:nvSpPr>
          <p:cNvPr id="95" name="object 95"/>
          <p:cNvSpPr/>
          <p:nvPr/>
        </p:nvSpPr>
        <p:spPr>
          <a:xfrm>
            <a:off x="2121001" y="1822678"/>
            <a:ext cx="1096645" cy="631190"/>
          </a:xfrm>
          <a:custGeom>
            <a:avLst/>
            <a:gdLst/>
            <a:ahLst/>
            <a:cxnLst/>
            <a:rect l="l" t="t" r="r" b="b"/>
            <a:pathLst>
              <a:path w="1096645" h="631189">
                <a:moveTo>
                  <a:pt x="230720" y="0"/>
                </a:moveTo>
                <a:lnTo>
                  <a:pt x="0" y="0"/>
                </a:lnTo>
                <a:lnTo>
                  <a:pt x="0" y="352132"/>
                </a:lnTo>
                <a:lnTo>
                  <a:pt x="156133" y="352132"/>
                </a:lnTo>
                <a:lnTo>
                  <a:pt x="370865" y="576326"/>
                </a:lnTo>
                <a:lnTo>
                  <a:pt x="398713" y="599854"/>
                </a:lnTo>
                <a:lnTo>
                  <a:pt x="429817" y="616685"/>
                </a:lnTo>
                <a:lnTo>
                  <a:pt x="463100" y="626798"/>
                </a:lnTo>
                <a:lnTo>
                  <a:pt x="497484" y="630174"/>
                </a:lnTo>
                <a:lnTo>
                  <a:pt x="497484" y="630656"/>
                </a:lnTo>
                <a:lnTo>
                  <a:pt x="1096264" y="630656"/>
                </a:lnTo>
                <a:lnTo>
                  <a:pt x="1096264" y="278523"/>
                </a:lnTo>
                <a:lnTo>
                  <a:pt x="572058" y="278523"/>
                </a:lnTo>
                <a:lnTo>
                  <a:pt x="366572" y="63982"/>
                </a:lnTo>
                <a:lnTo>
                  <a:pt x="339404" y="37499"/>
                </a:lnTo>
                <a:lnTo>
                  <a:pt x="307033" y="17337"/>
                </a:lnTo>
                <a:lnTo>
                  <a:pt x="270469" y="4501"/>
                </a:lnTo>
                <a:lnTo>
                  <a:pt x="230720" y="0"/>
                </a:lnTo>
                <a:close/>
              </a:path>
            </a:pathLst>
          </a:custGeom>
          <a:solidFill>
            <a:srgbClr val="0095DA"/>
          </a:solidFill>
        </p:spPr>
        <p:txBody>
          <a:bodyPr wrap="square" lIns="0" tIns="0" rIns="0" bIns="0" rtlCol="0"/>
          <a:lstStyle/>
          <a:p>
            <a:endParaRPr/>
          </a:p>
        </p:txBody>
      </p:sp>
      <p:sp>
        <p:nvSpPr>
          <p:cNvPr id="96" name="object 96"/>
          <p:cNvSpPr/>
          <p:nvPr/>
        </p:nvSpPr>
        <p:spPr>
          <a:xfrm>
            <a:off x="1175194" y="1822678"/>
            <a:ext cx="1097915" cy="631190"/>
          </a:xfrm>
          <a:custGeom>
            <a:avLst/>
            <a:gdLst/>
            <a:ahLst/>
            <a:cxnLst/>
            <a:rect l="l" t="t" r="r" b="b"/>
            <a:pathLst>
              <a:path w="1097914" h="631189">
                <a:moveTo>
                  <a:pt x="1097318" y="0"/>
                </a:moveTo>
                <a:lnTo>
                  <a:pt x="817308" y="0"/>
                </a:lnTo>
                <a:lnTo>
                  <a:pt x="817308" y="482"/>
                </a:lnTo>
                <a:lnTo>
                  <a:pt x="782924" y="3858"/>
                </a:lnTo>
                <a:lnTo>
                  <a:pt x="749641" y="13971"/>
                </a:lnTo>
                <a:lnTo>
                  <a:pt x="718537" y="30802"/>
                </a:lnTo>
                <a:lnTo>
                  <a:pt x="690689" y="54330"/>
                </a:lnTo>
                <a:lnTo>
                  <a:pt x="475970" y="278523"/>
                </a:lnTo>
                <a:lnTo>
                  <a:pt x="0" y="278523"/>
                </a:lnTo>
                <a:lnTo>
                  <a:pt x="0" y="630656"/>
                </a:lnTo>
                <a:lnTo>
                  <a:pt x="550545" y="630656"/>
                </a:lnTo>
                <a:lnTo>
                  <a:pt x="590299" y="626154"/>
                </a:lnTo>
                <a:lnTo>
                  <a:pt x="626862" y="613319"/>
                </a:lnTo>
                <a:lnTo>
                  <a:pt x="659230" y="593157"/>
                </a:lnTo>
                <a:lnTo>
                  <a:pt x="891882" y="352132"/>
                </a:lnTo>
                <a:lnTo>
                  <a:pt x="1097318" y="352132"/>
                </a:lnTo>
                <a:lnTo>
                  <a:pt x="1097318" y="0"/>
                </a:lnTo>
                <a:close/>
              </a:path>
            </a:pathLst>
          </a:custGeom>
          <a:solidFill>
            <a:srgbClr val="8ED8F8"/>
          </a:solidFill>
        </p:spPr>
        <p:txBody>
          <a:bodyPr wrap="square" lIns="0" tIns="0" rIns="0" bIns="0" rtlCol="0"/>
          <a:lstStyle/>
          <a:p>
            <a:endParaRPr/>
          </a:p>
        </p:txBody>
      </p:sp>
      <p:sp>
        <p:nvSpPr>
          <p:cNvPr id="97" name="object 97"/>
          <p:cNvSpPr txBox="1"/>
          <p:nvPr/>
        </p:nvSpPr>
        <p:spPr>
          <a:xfrm>
            <a:off x="1159535" y="1808094"/>
            <a:ext cx="760642" cy="586058"/>
          </a:xfrm>
          <a:prstGeom prst="rect">
            <a:avLst/>
          </a:prstGeom>
        </p:spPr>
        <p:txBody>
          <a:bodyPr vert="horz" wrap="square" lIns="0" tIns="62230" rIns="0" bIns="0" rtlCol="0">
            <a:spAutoFit/>
          </a:bodyPr>
          <a:lstStyle/>
          <a:p>
            <a:pPr marL="12700">
              <a:lnSpc>
                <a:spcPct val="100000"/>
              </a:lnSpc>
              <a:spcBef>
                <a:spcPts val="490"/>
              </a:spcBef>
            </a:pPr>
            <a:r>
              <a:rPr lang="ru-RU" sz="1200" spc="-70" dirty="0" smtClean="0">
                <a:solidFill>
                  <a:srgbClr val="00AEEF"/>
                </a:solidFill>
                <a:latin typeface="Arial"/>
                <a:cs typeface="Arial"/>
              </a:rPr>
              <a:t>2018</a:t>
            </a:r>
            <a:endParaRPr sz="1200" dirty="0">
              <a:latin typeface="Arial"/>
              <a:cs typeface="Arial"/>
            </a:endParaRPr>
          </a:p>
          <a:p>
            <a:pPr marL="52069">
              <a:lnSpc>
                <a:spcPct val="100000"/>
              </a:lnSpc>
              <a:spcBef>
                <a:spcPts val="560"/>
              </a:spcBef>
            </a:pPr>
            <a:r>
              <a:rPr lang="ru-RU" sz="1700" spc="105" dirty="0" smtClean="0">
                <a:solidFill>
                  <a:srgbClr val="FFFFFF"/>
                </a:solidFill>
                <a:latin typeface="Calibri"/>
                <a:cs typeface="Calibri"/>
              </a:rPr>
              <a:t>24,03</a:t>
            </a:r>
            <a:endParaRPr sz="1700" dirty="0">
              <a:latin typeface="Calibri"/>
              <a:cs typeface="Calibri"/>
            </a:endParaRPr>
          </a:p>
        </p:txBody>
      </p:sp>
      <p:sp>
        <p:nvSpPr>
          <p:cNvPr id="98" name="object 98"/>
          <p:cNvSpPr txBox="1"/>
          <p:nvPr/>
        </p:nvSpPr>
        <p:spPr>
          <a:xfrm>
            <a:off x="2670093" y="1812563"/>
            <a:ext cx="540385" cy="587375"/>
          </a:xfrm>
          <a:prstGeom prst="rect">
            <a:avLst/>
          </a:prstGeom>
        </p:spPr>
        <p:txBody>
          <a:bodyPr vert="horz" wrap="square" lIns="0" tIns="62229" rIns="0" bIns="0" rtlCol="0">
            <a:spAutoFit/>
          </a:bodyPr>
          <a:lstStyle/>
          <a:p>
            <a:pPr marL="221615">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dirty="0" smtClean="0">
                <a:solidFill>
                  <a:srgbClr val="FFFFFF"/>
                </a:solidFill>
                <a:latin typeface="Calibri"/>
                <a:cs typeface="Calibri"/>
              </a:rPr>
              <a:t>90,2</a:t>
            </a:r>
            <a:endParaRPr sz="1700" dirty="0">
              <a:latin typeface="Calibri"/>
              <a:cs typeface="Calibri"/>
            </a:endParaRPr>
          </a:p>
        </p:txBody>
      </p:sp>
      <p:sp>
        <p:nvSpPr>
          <p:cNvPr id="103" name="object 103"/>
          <p:cNvSpPr txBox="1"/>
          <p:nvPr/>
        </p:nvSpPr>
        <p:spPr>
          <a:xfrm>
            <a:off x="3691897" y="1504100"/>
            <a:ext cx="3685735" cy="886140"/>
          </a:xfrm>
          <a:prstGeom prst="rect">
            <a:avLst/>
          </a:prstGeom>
        </p:spPr>
        <p:txBody>
          <a:bodyPr vert="horz" wrap="square" lIns="0" tIns="24130" rIns="0" bIns="0" rtlCol="0">
            <a:spAutoFit/>
          </a:bodyPr>
          <a:lstStyle/>
          <a:p>
            <a:pPr algn="just"/>
            <a:r>
              <a:rPr lang="ru-RU" sz="1200" dirty="0">
                <a:solidFill>
                  <a:schemeClr val="tx2">
                    <a:lumMod val="75000"/>
                  </a:schemeClr>
                </a:solidFill>
              </a:rPr>
              <a:t>По подпрограмме «Благоустройство дворовых территорий»</a:t>
            </a:r>
            <a:r>
              <a:rPr lang="ru-RU" sz="800" dirty="0">
                <a:solidFill>
                  <a:schemeClr val="tx2">
                    <a:lumMod val="75000"/>
                  </a:schemeClr>
                </a:solidFill>
              </a:rPr>
              <a:t> предусмотрены средства в 2019 году, по заключенным в 2018 году муниципальным контрактам в сумме 32914,30 тыс. рублей, в том числе за счет средств федерального и краевого бюджетов в сумме 31268,58 тыс. рублей и средств бюджета города в сумме 1645,72 тыс. рублей. Также предусмотрены расходы на проведение строительного контроля в сумме 100,00 тыс. рублей.</a:t>
            </a:r>
          </a:p>
        </p:txBody>
      </p:sp>
      <p:sp>
        <p:nvSpPr>
          <p:cNvPr id="104" name="object 104"/>
          <p:cNvSpPr txBox="1"/>
          <p:nvPr/>
        </p:nvSpPr>
        <p:spPr>
          <a:xfrm>
            <a:off x="888056" y="3523169"/>
            <a:ext cx="6319194" cy="393698"/>
          </a:xfrm>
          <a:prstGeom prst="rect">
            <a:avLst/>
          </a:prstGeom>
        </p:spPr>
        <p:txBody>
          <a:bodyPr vert="horz" wrap="square" lIns="0" tIns="24130" rIns="0" bIns="0" rtlCol="0">
            <a:spAutoFit/>
          </a:bodyPr>
          <a:lstStyle/>
          <a:p>
            <a:pPr algn="ctr"/>
            <a:r>
              <a:rPr lang="ru-RU" sz="1200" b="1" dirty="0">
                <a:solidFill>
                  <a:srgbClr val="993366"/>
                </a:solidFill>
              </a:rPr>
              <a:t>По подпрограмме «Благоустройство общественных территорий» предусмотрены средства в 2019 году</a:t>
            </a:r>
            <a:r>
              <a:rPr lang="ru-RU" sz="1200" b="1" dirty="0" smtClean="0">
                <a:solidFill>
                  <a:srgbClr val="993366"/>
                </a:solidFill>
              </a:rPr>
              <a:t>:</a:t>
            </a:r>
            <a:endParaRPr lang="ru-RU" sz="1200" b="1" dirty="0">
              <a:solidFill>
                <a:srgbClr val="993366"/>
              </a:solidFill>
            </a:endParaRPr>
          </a:p>
        </p:txBody>
      </p:sp>
      <p:sp>
        <p:nvSpPr>
          <p:cNvPr id="105" name="object 105"/>
          <p:cNvSpPr txBox="1"/>
          <p:nvPr/>
        </p:nvSpPr>
        <p:spPr>
          <a:xfrm>
            <a:off x="1514277" y="3877609"/>
            <a:ext cx="5570954" cy="319959"/>
          </a:xfrm>
          <a:prstGeom prst="rect">
            <a:avLst/>
          </a:prstGeom>
        </p:spPr>
        <p:txBody>
          <a:bodyPr vert="horz" wrap="square" lIns="0" tIns="12065" rIns="0" bIns="0" rtlCol="0">
            <a:spAutoFit/>
          </a:bodyPr>
          <a:lstStyle/>
          <a:p>
            <a:r>
              <a:rPr lang="ru-RU" sz="2000" b="1" dirty="0" smtClean="0"/>
              <a:t>Благоустройство </a:t>
            </a:r>
            <a:r>
              <a:rPr lang="ru-RU" sz="2000" b="1" dirty="0"/>
              <a:t>скейт – парка и парка </a:t>
            </a:r>
            <a:r>
              <a:rPr lang="ru-RU" sz="2000" b="1" dirty="0" smtClean="0"/>
              <a:t>Победы</a:t>
            </a:r>
            <a:endParaRPr lang="ru-RU" sz="2000" b="1" dirty="0"/>
          </a:p>
        </p:txBody>
      </p:sp>
      <p:sp>
        <p:nvSpPr>
          <p:cNvPr id="106" name="object 106"/>
          <p:cNvSpPr txBox="1"/>
          <p:nvPr/>
        </p:nvSpPr>
        <p:spPr>
          <a:xfrm>
            <a:off x="1091666" y="4370588"/>
            <a:ext cx="2058670" cy="350737"/>
          </a:xfrm>
          <a:prstGeom prst="rect">
            <a:avLst/>
          </a:prstGeom>
        </p:spPr>
        <p:txBody>
          <a:bodyPr vert="horz" wrap="square" lIns="0" tIns="12065" rIns="0" bIns="0" rtlCol="0">
            <a:spAutoFit/>
          </a:bodyPr>
          <a:lstStyle/>
          <a:p>
            <a:pPr marL="12700">
              <a:lnSpc>
                <a:spcPct val="100000"/>
              </a:lnSpc>
              <a:spcBef>
                <a:spcPts val="95"/>
              </a:spcBef>
            </a:pPr>
            <a:r>
              <a:rPr lang="ru-RU" sz="1200" spc="80" dirty="0" smtClean="0">
                <a:solidFill>
                  <a:srgbClr val="231F20"/>
                </a:solidFill>
                <a:latin typeface="Arial"/>
                <a:cs typeface="Arial"/>
              </a:rPr>
              <a:t>финансирование проекта</a:t>
            </a:r>
            <a:endParaRPr sz="1200" dirty="0">
              <a:latin typeface="Arial"/>
              <a:cs typeface="Arial"/>
            </a:endParaRPr>
          </a:p>
          <a:p>
            <a:pPr marL="12700">
              <a:lnSpc>
                <a:spcPct val="100000"/>
              </a:lnSpc>
              <a:spcBef>
                <a:spcPts val="40"/>
              </a:spcBef>
            </a:pPr>
            <a:r>
              <a:rPr sz="1000" spc="175" dirty="0" smtClean="0">
                <a:solidFill>
                  <a:srgbClr val="231F20"/>
                </a:solidFill>
                <a:latin typeface="Arial"/>
                <a:cs typeface="Arial"/>
              </a:rPr>
              <a:t>(</a:t>
            </a:r>
            <a:r>
              <a:rPr lang="ru-RU" sz="1000" spc="175" dirty="0" smtClean="0">
                <a:solidFill>
                  <a:srgbClr val="231F20"/>
                </a:solidFill>
                <a:latin typeface="Arial"/>
                <a:cs typeface="Arial"/>
              </a:rPr>
              <a:t>млн. рублей</a:t>
            </a:r>
            <a:endParaRPr sz="1000" dirty="0">
              <a:latin typeface="Arial"/>
              <a:cs typeface="Arial"/>
            </a:endParaRPr>
          </a:p>
        </p:txBody>
      </p:sp>
      <p:sp>
        <p:nvSpPr>
          <p:cNvPr id="117" name="object 117"/>
          <p:cNvSpPr txBox="1"/>
          <p:nvPr/>
        </p:nvSpPr>
        <p:spPr>
          <a:xfrm>
            <a:off x="888056" y="5924896"/>
            <a:ext cx="1142615" cy="320088"/>
          </a:xfrm>
          <a:prstGeom prst="rect">
            <a:avLst/>
          </a:prstGeom>
        </p:spPr>
        <p:txBody>
          <a:bodyPr vert="horz" wrap="square" lIns="0" tIns="24130" rIns="0" bIns="0" rtlCol="0">
            <a:spAutoFit/>
          </a:bodyPr>
          <a:lstStyle/>
          <a:p>
            <a:pPr marL="12700" marR="5080">
              <a:lnSpc>
                <a:spcPct val="89600"/>
              </a:lnSpc>
              <a:spcBef>
                <a:spcPts val="190"/>
              </a:spcBef>
            </a:pPr>
            <a:r>
              <a:rPr lang="ru-RU" sz="650" spc="35" dirty="0" smtClean="0">
                <a:solidFill>
                  <a:srgbClr val="231F20"/>
                </a:solidFill>
                <a:latin typeface="Arial"/>
                <a:cs typeface="Arial"/>
              </a:rPr>
              <a:t>Средства бюджета города</a:t>
            </a:r>
            <a:r>
              <a:rPr sz="650" spc="-50" dirty="0" smtClean="0">
                <a:solidFill>
                  <a:srgbClr val="231F20"/>
                </a:solidFill>
                <a:latin typeface="Arial"/>
                <a:cs typeface="Arial"/>
              </a:rPr>
              <a:t>  </a:t>
            </a:r>
            <a:r>
              <a:rPr lang="ru-RU" sz="650" spc="-20" dirty="0">
                <a:solidFill>
                  <a:srgbClr val="231F20"/>
                </a:solidFill>
                <a:latin typeface="Arial"/>
                <a:cs typeface="Arial"/>
              </a:rPr>
              <a:t>К</a:t>
            </a:r>
            <a:r>
              <a:rPr lang="ru-RU" sz="650" spc="-20" dirty="0" smtClean="0">
                <a:solidFill>
                  <a:srgbClr val="231F20"/>
                </a:solidFill>
                <a:latin typeface="Arial"/>
                <a:cs typeface="Arial"/>
              </a:rPr>
              <a:t>раевой бюджет</a:t>
            </a:r>
          </a:p>
          <a:p>
            <a:pPr marL="12700" marR="5080">
              <a:lnSpc>
                <a:spcPct val="89600"/>
              </a:lnSpc>
              <a:spcBef>
                <a:spcPts val="190"/>
              </a:spcBef>
            </a:pPr>
            <a:r>
              <a:rPr lang="ru-RU" sz="650" dirty="0" smtClean="0">
                <a:latin typeface="Arial"/>
                <a:cs typeface="Arial"/>
              </a:rPr>
              <a:t>Федеральный бюджет</a:t>
            </a:r>
            <a:endParaRPr sz="650" dirty="0">
              <a:latin typeface="Arial"/>
              <a:cs typeface="Arial"/>
            </a:endParaRPr>
          </a:p>
        </p:txBody>
      </p:sp>
      <p:sp>
        <p:nvSpPr>
          <p:cNvPr id="118" name="object 118"/>
          <p:cNvSpPr/>
          <p:nvPr/>
        </p:nvSpPr>
        <p:spPr>
          <a:xfrm>
            <a:off x="803548" y="5958416"/>
            <a:ext cx="83096" cy="263905"/>
          </a:xfrm>
          <a:prstGeom prst="rect">
            <a:avLst/>
          </a:prstGeom>
          <a:blipFill>
            <a:blip r:embed="rId10" cstate="print"/>
            <a:stretch>
              <a:fillRect/>
            </a:stretch>
          </a:blipFill>
        </p:spPr>
        <p:txBody>
          <a:bodyPr wrap="square" lIns="0" tIns="0" rIns="0" bIns="0" rtlCol="0"/>
          <a:lstStyle/>
          <a:p>
            <a:endParaRPr/>
          </a:p>
        </p:txBody>
      </p:sp>
      <p:sp>
        <p:nvSpPr>
          <p:cNvPr id="136" name="object 11"/>
          <p:cNvSpPr txBox="1"/>
          <p:nvPr/>
        </p:nvSpPr>
        <p:spPr>
          <a:xfrm>
            <a:off x="758560" y="298367"/>
            <a:ext cx="4248097"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pic>
        <p:nvPicPr>
          <p:cNvPr id="137"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84792" y="16816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Рисунок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814" y="2493411"/>
            <a:ext cx="1796400" cy="1013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Рисунок 1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6715" y="2513798"/>
            <a:ext cx="1904680" cy="968305"/>
          </a:xfrm>
          <a:prstGeom prst="rect">
            <a:avLst/>
          </a:prstGeom>
          <a:ln>
            <a:noFill/>
          </a:ln>
          <a:effectLst>
            <a:softEdge rad="112500"/>
          </a:effectLst>
        </p:spPr>
      </p:pic>
      <p:pic>
        <p:nvPicPr>
          <p:cNvPr id="140" name="Рисунок 1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9917" y="2549349"/>
            <a:ext cx="1583983" cy="988459"/>
          </a:xfrm>
          <a:prstGeom prst="rect">
            <a:avLst/>
          </a:prstGeom>
          <a:ln>
            <a:noFill/>
          </a:ln>
          <a:effectLst>
            <a:softEdge rad="112500"/>
          </a:effectLst>
        </p:spPr>
      </p:pic>
      <p:pic>
        <p:nvPicPr>
          <p:cNvPr id="141" name="Рисунок 1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0912" y="2569173"/>
            <a:ext cx="1460218" cy="944376"/>
          </a:xfrm>
          <a:prstGeom prst="rect">
            <a:avLst/>
          </a:prstGeom>
          <a:ln>
            <a:noFill/>
          </a:ln>
          <a:effectLst>
            <a:softEdge rad="112500"/>
          </a:effectLst>
        </p:spPr>
      </p:pic>
      <p:pic>
        <p:nvPicPr>
          <p:cNvPr id="142" name="Рисунок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219" t="10735"/>
          <a:stretch/>
        </p:blipFill>
        <p:spPr bwMode="auto">
          <a:xfrm>
            <a:off x="3636602" y="4057994"/>
            <a:ext cx="3725506" cy="25761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bject 98"/>
          <p:cNvSpPr txBox="1"/>
          <p:nvPr/>
        </p:nvSpPr>
        <p:spPr>
          <a:xfrm>
            <a:off x="2302163" y="4781795"/>
            <a:ext cx="543191" cy="586057"/>
          </a:xfrm>
          <a:prstGeom prst="rect">
            <a:avLst/>
          </a:prstGeom>
        </p:spPr>
        <p:txBody>
          <a:bodyPr vert="horz" wrap="square" lIns="0" tIns="62229" rIns="0" bIns="0" rtlCol="0">
            <a:spAutoFit/>
          </a:bodyPr>
          <a:lstStyle/>
          <a:p>
            <a:pPr marL="221615">
              <a:lnSpc>
                <a:spcPct val="100000"/>
              </a:lnSpc>
              <a:spcBef>
                <a:spcPts val="489"/>
              </a:spcBef>
            </a:pPr>
            <a:r>
              <a:rPr lang="ru-RU" sz="1200" spc="-70" dirty="0" smtClean="0">
                <a:solidFill>
                  <a:srgbClr val="00669B"/>
                </a:solidFill>
                <a:latin typeface="Arial"/>
                <a:cs typeface="Arial"/>
              </a:rPr>
              <a:t>2019</a:t>
            </a:r>
            <a:endParaRPr sz="1200" dirty="0">
              <a:latin typeface="Arial"/>
              <a:cs typeface="Arial"/>
            </a:endParaRPr>
          </a:p>
          <a:p>
            <a:pPr marL="12700">
              <a:lnSpc>
                <a:spcPct val="100000"/>
              </a:lnSpc>
              <a:spcBef>
                <a:spcPts val="550"/>
              </a:spcBef>
            </a:pPr>
            <a:r>
              <a:rPr lang="ru-RU" sz="1700" dirty="0" smtClean="0">
                <a:solidFill>
                  <a:srgbClr val="FFFFFF"/>
                </a:solidFill>
                <a:latin typeface="Calibri"/>
                <a:cs typeface="Calibri"/>
              </a:rPr>
              <a:t>2,4</a:t>
            </a:r>
            <a:endParaRPr sz="1700" dirty="0">
              <a:latin typeface="Calibri"/>
              <a:cs typeface="Calibri"/>
            </a:endParaRPr>
          </a:p>
        </p:txBody>
      </p:sp>
      <p:sp>
        <p:nvSpPr>
          <p:cNvPr id="144" name="TextBox 143"/>
          <p:cNvSpPr txBox="1"/>
          <p:nvPr/>
        </p:nvSpPr>
        <p:spPr>
          <a:xfrm>
            <a:off x="2381321" y="5496087"/>
            <a:ext cx="476412" cy="369332"/>
          </a:xfrm>
          <a:prstGeom prst="rect">
            <a:avLst/>
          </a:prstGeom>
          <a:noFill/>
        </p:spPr>
        <p:txBody>
          <a:bodyPr wrap="none" rtlCol="0">
            <a:spAutoFit/>
          </a:bodyPr>
          <a:lstStyle/>
          <a:p>
            <a:r>
              <a:rPr lang="ru-RU" dirty="0" smtClean="0">
                <a:solidFill>
                  <a:schemeClr val="bg1"/>
                </a:solidFill>
              </a:rPr>
              <a:t>2,8</a:t>
            </a:r>
            <a:endParaRPr lang="ru-RU" dirty="0">
              <a:solidFill>
                <a:schemeClr val="bg1"/>
              </a:solidFill>
            </a:endParaRPr>
          </a:p>
        </p:txBody>
      </p:sp>
      <p:sp>
        <p:nvSpPr>
          <p:cNvPr id="145" name="TextBox 144"/>
          <p:cNvSpPr txBox="1"/>
          <p:nvPr/>
        </p:nvSpPr>
        <p:spPr>
          <a:xfrm>
            <a:off x="2594416" y="6055461"/>
            <a:ext cx="593432" cy="369332"/>
          </a:xfrm>
          <a:prstGeom prst="rect">
            <a:avLst/>
          </a:prstGeom>
          <a:noFill/>
        </p:spPr>
        <p:txBody>
          <a:bodyPr wrap="none" rtlCol="0">
            <a:spAutoFit/>
          </a:bodyPr>
          <a:lstStyle/>
          <a:p>
            <a:r>
              <a:rPr lang="ru-RU" smtClean="0">
                <a:solidFill>
                  <a:schemeClr val="bg1"/>
                </a:solidFill>
              </a:rPr>
              <a:t>43,4</a:t>
            </a:r>
            <a:endParaRPr lang="ru-RU" dirty="0">
              <a:solidFill>
                <a:schemeClr val="bg1"/>
              </a:solidFill>
            </a:endParaRPr>
          </a:p>
        </p:txBody>
      </p:sp>
      <p:sp>
        <p:nvSpPr>
          <p:cNvPr id="146" name="object 105"/>
          <p:cNvSpPr txBox="1"/>
          <p:nvPr/>
        </p:nvSpPr>
        <p:spPr>
          <a:xfrm>
            <a:off x="565380" y="6672290"/>
            <a:ext cx="3242513" cy="627736"/>
          </a:xfrm>
          <a:prstGeom prst="rect">
            <a:avLst/>
          </a:prstGeom>
        </p:spPr>
        <p:txBody>
          <a:bodyPr vert="horz" wrap="square" lIns="0" tIns="12065" rIns="0" bIns="0" rtlCol="0">
            <a:spAutoFit/>
          </a:bodyPr>
          <a:lstStyle/>
          <a:p>
            <a:r>
              <a:rPr lang="ru-RU" sz="2000" b="1" dirty="0" smtClean="0"/>
              <a:t>Благоустройство территории </a:t>
            </a:r>
          </a:p>
          <a:p>
            <a:r>
              <a:rPr lang="ru-RU" sz="2000" b="1" dirty="0" smtClean="0"/>
              <a:t>привокзальной площади</a:t>
            </a:r>
            <a:endParaRPr lang="ru-RU" sz="2000" b="1" dirty="0"/>
          </a:p>
        </p:txBody>
      </p:sp>
      <p:pic>
        <p:nvPicPr>
          <p:cNvPr id="148" name="Рисунок 147"/>
          <p:cNvPicPr>
            <a:picLocks noChangeAspect="1"/>
          </p:cNvPicPr>
          <p:nvPr/>
        </p:nvPicPr>
        <p:blipFill>
          <a:blip r:embed="rId17"/>
          <a:stretch>
            <a:fillRect/>
          </a:stretch>
        </p:blipFill>
        <p:spPr>
          <a:xfrm>
            <a:off x="565380" y="7395673"/>
            <a:ext cx="3328478" cy="1069728"/>
          </a:xfrm>
          <a:prstGeom prst="rect">
            <a:avLst/>
          </a:prstGeom>
        </p:spPr>
      </p:pic>
      <p:pic>
        <p:nvPicPr>
          <p:cNvPr id="149" name="Рисунок 148"/>
          <p:cNvPicPr>
            <a:picLocks noChangeAspect="1"/>
          </p:cNvPicPr>
          <p:nvPr/>
        </p:nvPicPr>
        <p:blipFill>
          <a:blip r:embed="rId18"/>
          <a:stretch>
            <a:fillRect/>
          </a:stretch>
        </p:blipFill>
        <p:spPr>
          <a:xfrm>
            <a:off x="565380" y="8421965"/>
            <a:ext cx="3328478" cy="1216788"/>
          </a:xfrm>
          <a:prstGeom prst="rect">
            <a:avLst/>
          </a:prstGeom>
        </p:spPr>
      </p:pic>
      <p:pic>
        <p:nvPicPr>
          <p:cNvPr id="150" name="Объект 1"/>
          <p:cNvPicPr>
            <a:picLocks noChangeAspect="1"/>
          </p:cNvPicPr>
          <p:nvPr/>
        </p:nvPicPr>
        <p:blipFill>
          <a:blip r:embed="rId19"/>
          <a:stretch>
            <a:fillRect/>
          </a:stretch>
        </p:blipFill>
        <p:spPr>
          <a:xfrm>
            <a:off x="4186584" y="7316098"/>
            <a:ext cx="3242512" cy="2269037"/>
          </a:xfrm>
          <a:prstGeom prst="rect">
            <a:avLst/>
          </a:prstGeom>
          <a:ln>
            <a:noFill/>
          </a:ln>
          <a:effectLst>
            <a:softEdge rad="112500"/>
          </a:effectLst>
        </p:spPr>
      </p:pic>
      <p:sp>
        <p:nvSpPr>
          <p:cNvPr id="151" name="object 105"/>
          <p:cNvSpPr txBox="1"/>
          <p:nvPr/>
        </p:nvSpPr>
        <p:spPr>
          <a:xfrm>
            <a:off x="4186583" y="9564074"/>
            <a:ext cx="3242513" cy="627736"/>
          </a:xfrm>
          <a:prstGeom prst="rect">
            <a:avLst/>
          </a:prstGeom>
        </p:spPr>
        <p:txBody>
          <a:bodyPr vert="horz" wrap="square" lIns="0" tIns="12065" rIns="0" bIns="0" rtlCol="0">
            <a:spAutoFit/>
          </a:bodyPr>
          <a:lstStyle/>
          <a:p>
            <a:pPr algn="ctr"/>
            <a:r>
              <a:rPr lang="ru-RU" sz="2000" b="1" dirty="0" smtClean="0"/>
              <a:t>Благоустройство Бульвар Мира</a:t>
            </a:r>
            <a:endParaRPr lang="ru-RU" sz="2000" b="1" dirty="0"/>
          </a:p>
        </p:txBody>
      </p:sp>
      <p:sp>
        <p:nvSpPr>
          <p:cNvPr id="152" name="object 88"/>
          <p:cNvSpPr/>
          <p:nvPr/>
        </p:nvSpPr>
        <p:spPr>
          <a:xfrm>
            <a:off x="4305613" y="6644333"/>
            <a:ext cx="3384008" cy="456307"/>
          </a:xfrm>
          <a:custGeom>
            <a:avLst/>
            <a:gdLst/>
            <a:ahLst/>
            <a:cxnLst/>
            <a:rect l="l" t="t" r="r" b="b"/>
            <a:pathLst>
              <a:path w="7555230" h="725170">
                <a:moveTo>
                  <a:pt x="0" y="725157"/>
                </a:moveTo>
                <a:lnTo>
                  <a:pt x="7554620" y="725157"/>
                </a:lnTo>
                <a:lnTo>
                  <a:pt x="7554620" y="0"/>
                </a:lnTo>
                <a:lnTo>
                  <a:pt x="0" y="0"/>
                </a:lnTo>
                <a:lnTo>
                  <a:pt x="0" y="725157"/>
                </a:lnTo>
                <a:close/>
              </a:path>
            </a:pathLst>
          </a:custGeom>
          <a:solidFill>
            <a:srgbClr val="FFFFFF"/>
          </a:solidFill>
        </p:spPr>
        <p:txBody>
          <a:bodyPr wrap="square" lIns="0" tIns="0" rIns="0" bIns="0" rtlCol="0"/>
          <a:lstStyle/>
          <a:p>
            <a:r>
              <a:rPr lang="ru-RU" sz="1000" dirty="0" smtClean="0"/>
              <a:t>В 2019 году </a:t>
            </a:r>
            <a:r>
              <a:rPr lang="ru-RU" sz="1000" dirty="0"/>
              <a:t>на благоустройство бульвара Мира учтено софинансирование с федеральным и краевым </a:t>
            </a:r>
            <a:endParaRPr lang="ru-RU" sz="1000" dirty="0" smtClean="0"/>
          </a:p>
          <a:p>
            <a:r>
              <a:rPr lang="ru-RU" sz="1000" dirty="0" smtClean="0"/>
              <a:t>бюджетом </a:t>
            </a:r>
            <a:r>
              <a:rPr lang="ru-RU" sz="1000" dirty="0"/>
              <a:t>в сумме </a:t>
            </a:r>
            <a:r>
              <a:rPr lang="ru-RU" sz="1000" dirty="0" smtClean="0"/>
              <a:t>3,3 млн. рублей</a:t>
            </a:r>
            <a:endParaRPr lang="ru-RU" sz="1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981"/>
            <a:ext cx="7554620" cy="6590572"/>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4" name="object 4"/>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6" name="object 6"/>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8" name="object 8"/>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0" name="object 10"/>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1" name="object 11"/>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2" name="object 12"/>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3" name="object 13"/>
          <p:cNvSpPr txBox="1"/>
          <p:nvPr/>
        </p:nvSpPr>
        <p:spPr>
          <a:xfrm>
            <a:off x="815686" y="229135"/>
            <a:ext cx="4095753"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4" name="object 14"/>
          <p:cNvSpPr txBox="1"/>
          <p:nvPr/>
        </p:nvSpPr>
        <p:spPr>
          <a:xfrm>
            <a:off x="5530908" y="277605"/>
            <a:ext cx="1828742"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5" name="object 15"/>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8" name="object 18"/>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19" name="object 19"/>
          <p:cNvSpPr txBox="1"/>
          <p:nvPr/>
        </p:nvSpPr>
        <p:spPr>
          <a:xfrm>
            <a:off x="621026"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16</a:t>
            </a:r>
            <a:endParaRPr sz="1000">
              <a:latin typeface="Arial"/>
              <a:cs typeface="Arial"/>
            </a:endParaRPr>
          </a:p>
        </p:txBody>
      </p:sp>
      <p:sp>
        <p:nvSpPr>
          <p:cNvPr id="21" name="object 21"/>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2" name="object 22"/>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4" name="object 24"/>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6" name="object 26"/>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8" name="object 28"/>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9" name="object 29"/>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4" name="object 34"/>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5" name="object 35"/>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6" name="object 36"/>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7" name="object 37"/>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8" name="object 38"/>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9" name="object 39"/>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0" name="object 40"/>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1" name="object 41"/>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3" name="object 43"/>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4" name="object 44"/>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5" name="object 45"/>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8" name="object 48"/>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9" name="object 49"/>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0" name="object 50"/>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1" name="object 51"/>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2" name="object 52"/>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4" name="object 54"/>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5" name="object 55"/>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6" name="object 56"/>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7" name="object 57"/>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8" name="object 58"/>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9" name="object 59"/>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0" name="object 60"/>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1" name="object 61"/>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2" name="object 62"/>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3" name="object 63"/>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6" name="object 66"/>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8" name="object 68"/>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5" name="object 75"/>
          <p:cNvSpPr/>
          <p:nvPr/>
        </p:nvSpPr>
        <p:spPr>
          <a:xfrm>
            <a:off x="4932962" y="383425"/>
            <a:ext cx="27276" cy="36703"/>
          </a:xfrm>
          <a:prstGeom prst="rect">
            <a:avLst/>
          </a:prstGeom>
          <a:blipFill>
            <a:blip r:embed="rId4" cstate="print"/>
            <a:stretch>
              <a:fillRect/>
            </a:stretch>
          </a:blipFill>
        </p:spPr>
        <p:txBody>
          <a:bodyPr wrap="square" lIns="0" tIns="0" rIns="0" bIns="0" rtlCol="0"/>
          <a:lstStyle/>
          <a:p>
            <a:endParaRPr/>
          </a:p>
        </p:txBody>
      </p:sp>
      <p:sp>
        <p:nvSpPr>
          <p:cNvPr id="76" name="object 76"/>
          <p:cNvSpPr/>
          <p:nvPr/>
        </p:nvSpPr>
        <p:spPr>
          <a:xfrm>
            <a:off x="4953486" y="383425"/>
            <a:ext cx="69274" cy="42456"/>
          </a:xfrm>
          <a:prstGeom prst="rect">
            <a:avLst/>
          </a:prstGeom>
          <a:blipFill>
            <a:blip r:embed="rId5" cstate="print"/>
            <a:stretch>
              <a:fillRect/>
            </a:stretch>
          </a:blipFill>
        </p:spPr>
        <p:txBody>
          <a:bodyPr wrap="square" lIns="0" tIns="0" rIns="0" bIns="0" rtlCol="0"/>
          <a:lstStyle/>
          <a:p>
            <a:endParaRPr/>
          </a:p>
        </p:txBody>
      </p:sp>
      <p:sp>
        <p:nvSpPr>
          <p:cNvPr id="77" name="object 77"/>
          <p:cNvSpPr/>
          <p:nvPr/>
        </p:nvSpPr>
        <p:spPr>
          <a:xfrm>
            <a:off x="4877218" y="343966"/>
            <a:ext cx="63919" cy="84962"/>
          </a:xfrm>
          <a:prstGeom prst="rect">
            <a:avLst/>
          </a:prstGeom>
          <a:blipFill>
            <a:blip r:embed="rId6" cstate="print"/>
            <a:stretch>
              <a:fillRect/>
            </a:stretch>
          </a:blipFill>
        </p:spPr>
        <p:txBody>
          <a:bodyPr wrap="square" lIns="0" tIns="0" rIns="0" bIns="0" rtlCol="0"/>
          <a:lstStyle/>
          <a:p>
            <a:endParaRPr/>
          </a:p>
        </p:txBody>
      </p:sp>
      <p:sp>
        <p:nvSpPr>
          <p:cNvPr id="78" name="object 78"/>
          <p:cNvSpPr/>
          <p:nvPr/>
        </p:nvSpPr>
        <p:spPr>
          <a:xfrm>
            <a:off x="5066949" y="433235"/>
            <a:ext cx="107126" cy="32573"/>
          </a:xfrm>
          <a:prstGeom prst="rect">
            <a:avLst/>
          </a:prstGeom>
          <a:blipFill>
            <a:blip r:embed="rId7" cstate="print"/>
            <a:stretch>
              <a:fillRect/>
            </a:stretch>
          </a:blipFill>
        </p:spPr>
        <p:txBody>
          <a:bodyPr wrap="square" lIns="0" tIns="0" rIns="0" bIns="0" rtlCol="0"/>
          <a:lstStyle/>
          <a:p>
            <a:endParaRPr/>
          </a:p>
        </p:txBody>
      </p:sp>
      <p:sp>
        <p:nvSpPr>
          <p:cNvPr id="113" name="object 113"/>
          <p:cNvSpPr/>
          <p:nvPr/>
        </p:nvSpPr>
        <p:spPr>
          <a:xfrm>
            <a:off x="1876" y="9968052"/>
            <a:ext cx="7546340" cy="725170"/>
          </a:xfrm>
          <a:custGeom>
            <a:avLst/>
            <a:gdLst/>
            <a:ahLst/>
            <a:cxnLst/>
            <a:rect l="l" t="t" r="r" b="b"/>
            <a:pathLst>
              <a:path w="7546340" h="725170">
                <a:moveTo>
                  <a:pt x="0" y="725157"/>
                </a:moveTo>
                <a:lnTo>
                  <a:pt x="7545768" y="725157"/>
                </a:lnTo>
                <a:lnTo>
                  <a:pt x="7545768" y="0"/>
                </a:lnTo>
                <a:lnTo>
                  <a:pt x="0" y="0"/>
                </a:lnTo>
                <a:lnTo>
                  <a:pt x="0" y="725157"/>
                </a:lnTo>
                <a:close/>
              </a:path>
            </a:pathLst>
          </a:custGeom>
          <a:solidFill>
            <a:srgbClr val="FFFFFF"/>
          </a:solidFill>
        </p:spPr>
        <p:txBody>
          <a:bodyPr wrap="square" lIns="0" tIns="0" rIns="0" bIns="0" rtlCol="0"/>
          <a:lstStyle/>
          <a:p>
            <a:endParaRPr dirty="0"/>
          </a:p>
        </p:txBody>
      </p:sp>
      <p:sp>
        <p:nvSpPr>
          <p:cNvPr id="114" name="object 114"/>
          <p:cNvSpPr/>
          <p:nvPr/>
        </p:nvSpPr>
        <p:spPr>
          <a:xfrm>
            <a:off x="285796"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115" name="object 115"/>
          <p:cNvSpPr/>
          <p:nvPr/>
        </p:nvSpPr>
        <p:spPr>
          <a:xfrm>
            <a:off x="285796"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116" name="object 116"/>
          <p:cNvSpPr/>
          <p:nvPr/>
        </p:nvSpPr>
        <p:spPr>
          <a:xfrm>
            <a:off x="169498" y="10311828"/>
            <a:ext cx="1039494" cy="381635"/>
          </a:xfrm>
          <a:custGeom>
            <a:avLst/>
            <a:gdLst/>
            <a:ahLst/>
            <a:cxnLst/>
            <a:rect l="l" t="t" r="r" b="b"/>
            <a:pathLst>
              <a:path w="1039494"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117" name="object 117"/>
          <p:cNvSpPr txBox="1"/>
          <p:nvPr/>
        </p:nvSpPr>
        <p:spPr>
          <a:xfrm>
            <a:off x="612645"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dirty="0" smtClean="0">
                <a:latin typeface="Arial"/>
                <a:cs typeface="Arial"/>
              </a:rPr>
              <a:t>22</a:t>
            </a:r>
            <a:endParaRPr sz="1000" dirty="0">
              <a:latin typeface="Arial"/>
              <a:cs typeface="Arial"/>
            </a:endParaRPr>
          </a:p>
        </p:txBody>
      </p:sp>
      <p:pic>
        <p:nvPicPr>
          <p:cNvPr id="126" name="Picture 13" descr="Безимени-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32962" y="189596"/>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Таблица 19"/>
          <p:cNvGraphicFramePr>
            <a:graphicFrameLocks noGrp="1"/>
          </p:cNvGraphicFramePr>
          <p:nvPr>
            <p:extLst>
              <p:ext uri="{D42A27DB-BD31-4B8C-83A1-F6EECF244321}">
                <p14:modId xmlns:p14="http://schemas.microsoft.com/office/powerpoint/2010/main" val="4064020520"/>
              </p:ext>
            </p:extLst>
          </p:nvPr>
        </p:nvGraphicFramePr>
        <p:xfrm>
          <a:off x="279237" y="2088884"/>
          <a:ext cx="7012118" cy="7447568"/>
        </p:xfrm>
        <a:graphic>
          <a:graphicData uri="http://schemas.openxmlformats.org/drawingml/2006/table">
            <a:tbl>
              <a:tblPr firstRow="1" bandRow="1">
                <a:tableStyleId>{5C22544A-7EE6-4342-B048-85BDC9FD1C3A}</a:tableStyleId>
              </a:tblPr>
              <a:tblGrid>
                <a:gridCol w="2628411"/>
                <a:gridCol w="1249402"/>
                <a:gridCol w="1249402"/>
                <a:gridCol w="1100431"/>
                <a:gridCol w="784472"/>
              </a:tblGrid>
              <a:tr h="790558">
                <a:tc rowSpan="3">
                  <a:txBody>
                    <a:bodyPr/>
                    <a:lstStyle/>
                    <a:p>
                      <a:pPr algn="ctr"/>
                      <a:r>
                        <a:rPr lang="ru-RU" sz="1400" dirty="0" smtClean="0"/>
                        <a:t>Наименование муниципального образования</a:t>
                      </a:r>
                      <a:endParaRPr lang="ru-RU" sz="1400" dirty="0"/>
                    </a:p>
                  </a:txBody>
                  <a:tcPr anchor="ctr"/>
                </a:tc>
                <a:tc gridSpan="4">
                  <a:txBody>
                    <a:bodyPr/>
                    <a:lstStyle/>
                    <a:p>
                      <a:pPr algn="ctr"/>
                      <a:r>
                        <a:rPr lang="ru-RU" sz="1400" dirty="0" smtClean="0"/>
                        <a:t>Налоговые и неналоговые доходы</a:t>
                      </a:r>
                    </a:p>
                    <a:p>
                      <a:pPr algn="ctr"/>
                      <a:r>
                        <a:rPr lang="ru-RU" sz="1400" dirty="0" smtClean="0"/>
                        <a:t>(тыс. рублей)</a:t>
                      </a:r>
                      <a:endParaRPr lang="ru-RU" sz="1400"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943258">
                <a:tc vMerge="1">
                  <a:txBody>
                    <a:bodyPr/>
                    <a:lstStyle/>
                    <a:p>
                      <a:endParaRPr lang="ru-RU" sz="1400" dirty="0"/>
                    </a:p>
                  </a:txBody>
                  <a:tcPr/>
                </a:tc>
                <a:tc gridSpan="2">
                  <a:txBody>
                    <a:bodyPr/>
                    <a:lstStyle/>
                    <a:p>
                      <a:pPr algn="ctr"/>
                      <a:r>
                        <a:rPr lang="ru-RU" sz="1400" b="1" dirty="0" smtClean="0"/>
                        <a:t>2018 год</a:t>
                      </a:r>
                      <a:endParaRPr lang="ru-RU" sz="1400" b="1" dirty="0"/>
                    </a:p>
                  </a:txBody>
                  <a:tcPr anchor="ctr"/>
                </a:tc>
                <a:tc hMerge="1">
                  <a:txBody>
                    <a:bodyPr/>
                    <a:lstStyle/>
                    <a:p>
                      <a:endParaRPr lang="ru-RU" dirty="0"/>
                    </a:p>
                  </a:txBody>
                  <a:tcPr/>
                </a:tc>
                <a:tc gridSpan="2">
                  <a:txBody>
                    <a:bodyPr/>
                    <a:lstStyle/>
                    <a:p>
                      <a:pPr algn="ctr"/>
                      <a:r>
                        <a:rPr lang="ru-RU" sz="1400" b="1" dirty="0" smtClean="0"/>
                        <a:t>Отклонение («+» увеличение, «-» уменьшение) при выполнении годового плана</a:t>
                      </a:r>
                      <a:endParaRPr lang="ru-RU" sz="1400" b="1" dirty="0"/>
                    </a:p>
                  </a:txBody>
                  <a:tcPr anchor="ctr"/>
                </a:tc>
                <a:tc hMerge="1">
                  <a:txBody>
                    <a:bodyPr/>
                    <a:lstStyle/>
                    <a:p>
                      <a:endParaRPr lang="ru-RU" dirty="0"/>
                    </a:p>
                  </a:txBody>
                  <a:tcPr/>
                </a:tc>
              </a:tr>
              <a:tr h="386495">
                <a:tc vMerge="1">
                  <a:txBody>
                    <a:bodyPr/>
                    <a:lstStyle/>
                    <a:p>
                      <a:endParaRPr lang="ru-RU" dirty="0"/>
                    </a:p>
                  </a:txBody>
                  <a:tcPr/>
                </a:tc>
                <a:tc>
                  <a:txBody>
                    <a:bodyPr/>
                    <a:lstStyle/>
                    <a:p>
                      <a:pPr algn="ctr"/>
                      <a:r>
                        <a:rPr lang="ru-RU" sz="1200" b="1" dirty="0" smtClean="0"/>
                        <a:t>План</a:t>
                      </a:r>
                      <a:endParaRPr lang="ru-RU" sz="1200" b="1" dirty="0"/>
                    </a:p>
                  </a:txBody>
                  <a:tcPr/>
                </a:tc>
                <a:tc>
                  <a:txBody>
                    <a:bodyPr/>
                    <a:lstStyle/>
                    <a:p>
                      <a:pPr algn="ctr"/>
                      <a:r>
                        <a:rPr lang="ru-RU" sz="1200" b="1" dirty="0" smtClean="0"/>
                        <a:t>Отчет</a:t>
                      </a:r>
                      <a:endParaRPr lang="ru-RU" sz="1200" b="1" dirty="0"/>
                    </a:p>
                  </a:txBody>
                  <a:tcPr/>
                </a:tc>
                <a:tc>
                  <a:txBody>
                    <a:bodyPr/>
                    <a:lstStyle/>
                    <a:p>
                      <a:pPr algn="ctr"/>
                      <a:r>
                        <a:rPr lang="ru-RU" sz="1200" b="1" dirty="0" smtClean="0"/>
                        <a:t>в сумме</a:t>
                      </a:r>
                      <a:endParaRPr lang="ru-RU" sz="1200" b="1" dirty="0"/>
                    </a:p>
                  </a:txBody>
                  <a:tcPr/>
                </a:tc>
                <a:tc>
                  <a:txBody>
                    <a:bodyPr/>
                    <a:lstStyle/>
                    <a:p>
                      <a:pPr algn="ctr"/>
                      <a:r>
                        <a:rPr lang="ru-RU" sz="1200" b="1" dirty="0" smtClean="0"/>
                        <a:t>в %</a:t>
                      </a:r>
                      <a:endParaRPr lang="ru-RU" sz="1200" b="1" dirty="0"/>
                    </a:p>
                  </a:txBody>
                  <a:tcPr/>
                </a:tc>
              </a:tr>
              <a:tr h="720286">
                <a:tc>
                  <a:txBody>
                    <a:bodyPr/>
                    <a:lstStyle/>
                    <a:p>
                      <a:r>
                        <a:rPr lang="ru-RU" sz="1200" b="1" dirty="0" smtClean="0"/>
                        <a:t>г. Железноводск</a:t>
                      </a:r>
                      <a:endParaRPr lang="ru-RU" sz="1200" b="1" dirty="0"/>
                    </a:p>
                  </a:txBody>
                  <a:tcPr anchor="ctr"/>
                </a:tc>
                <a:tc>
                  <a:txBody>
                    <a:bodyPr/>
                    <a:lstStyle/>
                    <a:p>
                      <a:pPr algn="ctr"/>
                      <a:r>
                        <a:rPr lang="ru-RU" sz="1200" b="1" dirty="0" smtClean="0"/>
                        <a:t>324 680</a:t>
                      </a:r>
                      <a:endParaRPr lang="ru-RU" sz="1200" b="1" dirty="0"/>
                    </a:p>
                  </a:txBody>
                  <a:tcPr anchor="ctr"/>
                </a:tc>
                <a:tc>
                  <a:txBody>
                    <a:bodyPr/>
                    <a:lstStyle/>
                    <a:p>
                      <a:pPr algn="ctr"/>
                      <a:r>
                        <a:rPr lang="ru-RU" sz="1200" b="1" dirty="0" smtClean="0"/>
                        <a:t>339 778</a:t>
                      </a:r>
                      <a:endParaRPr lang="ru-RU" sz="1200" b="1" dirty="0"/>
                    </a:p>
                  </a:txBody>
                  <a:tcPr anchor="ctr"/>
                </a:tc>
                <a:tc>
                  <a:txBody>
                    <a:bodyPr/>
                    <a:lstStyle/>
                    <a:p>
                      <a:pPr algn="ctr"/>
                      <a:r>
                        <a:rPr lang="ru-RU" sz="1200" b="1" dirty="0" smtClean="0"/>
                        <a:t>15098</a:t>
                      </a:r>
                      <a:endParaRPr lang="ru-RU" sz="1200" b="1" dirty="0"/>
                    </a:p>
                  </a:txBody>
                  <a:tcPr anchor="ctr"/>
                </a:tc>
                <a:tc>
                  <a:txBody>
                    <a:bodyPr/>
                    <a:lstStyle/>
                    <a:p>
                      <a:pPr algn="ctr"/>
                      <a:r>
                        <a:rPr lang="ru-RU" sz="1200" b="1" dirty="0" smtClean="0"/>
                        <a:t>4,7</a:t>
                      </a:r>
                      <a:endParaRPr lang="ru-RU" sz="1200" b="1" dirty="0"/>
                    </a:p>
                  </a:txBody>
                  <a:tcPr anchor="ctr"/>
                </a:tc>
              </a:tr>
              <a:tr h="702718">
                <a:tc>
                  <a:txBody>
                    <a:bodyPr/>
                    <a:lstStyle/>
                    <a:p>
                      <a:r>
                        <a:rPr lang="ru-RU" sz="1200" b="1" dirty="0" smtClean="0"/>
                        <a:t>г. Кисловодск</a:t>
                      </a:r>
                      <a:endParaRPr lang="ru-RU" sz="1200" b="1" dirty="0"/>
                    </a:p>
                  </a:txBody>
                  <a:tcPr anchor="ctr"/>
                </a:tc>
                <a:tc>
                  <a:txBody>
                    <a:bodyPr/>
                    <a:lstStyle/>
                    <a:p>
                      <a:pPr algn="ctr"/>
                      <a:r>
                        <a:rPr lang="ru-RU" sz="1200" b="1" dirty="0" smtClean="0"/>
                        <a:t>787 665</a:t>
                      </a:r>
                      <a:endParaRPr lang="ru-RU" sz="1200" b="1" dirty="0"/>
                    </a:p>
                  </a:txBody>
                  <a:tcPr anchor="ctr"/>
                </a:tc>
                <a:tc>
                  <a:txBody>
                    <a:bodyPr/>
                    <a:lstStyle/>
                    <a:p>
                      <a:pPr algn="ctr"/>
                      <a:r>
                        <a:rPr lang="ru-RU" sz="1200" b="1" dirty="0" smtClean="0"/>
                        <a:t>648 236</a:t>
                      </a:r>
                      <a:endParaRPr lang="ru-RU" sz="1200" b="1" dirty="0"/>
                    </a:p>
                  </a:txBody>
                  <a:tcPr anchor="ctr"/>
                </a:tc>
                <a:tc>
                  <a:txBody>
                    <a:bodyPr/>
                    <a:lstStyle/>
                    <a:p>
                      <a:pPr algn="ctr"/>
                      <a:r>
                        <a:rPr lang="ru-RU" sz="1200" b="1" dirty="0" smtClean="0"/>
                        <a:t>-139 429</a:t>
                      </a:r>
                      <a:endParaRPr lang="ru-RU" sz="1200" b="1" dirty="0"/>
                    </a:p>
                  </a:txBody>
                  <a:tcPr anchor="ctr"/>
                </a:tc>
                <a:tc>
                  <a:txBody>
                    <a:bodyPr/>
                    <a:lstStyle/>
                    <a:p>
                      <a:pPr algn="ctr"/>
                      <a:r>
                        <a:rPr lang="ru-RU" sz="1200" b="1" dirty="0" smtClean="0"/>
                        <a:t>-17,7</a:t>
                      </a:r>
                      <a:endParaRPr lang="ru-RU" sz="1200" b="1" dirty="0"/>
                    </a:p>
                  </a:txBody>
                  <a:tcPr anchor="ctr"/>
                </a:tc>
              </a:tr>
              <a:tr h="790558">
                <a:tc>
                  <a:txBody>
                    <a:bodyPr/>
                    <a:lstStyle/>
                    <a:p>
                      <a:r>
                        <a:rPr lang="ru-RU" sz="1200" b="1" dirty="0" smtClean="0"/>
                        <a:t>г. Минеральные Воды</a:t>
                      </a:r>
                      <a:endParaRPr lang="ru-RU" sz="1200" b="1" dirty="0"/>
                    </a:p>
                  </a:txBody>
                  <a:tcPr anchor="ctr"/>
                </a:tc>
                <a:tc>
                  <a:txBody>
                    <a:bodyPr/>
                    <a:lstStyle/>
                    <a:p>
                      <a:pPr algn="ctr"/>
                      <a:r>
                        <a:rPr lang="ru-RU" sz="1200" b="1" dirty="0" smtClean="0"/>
                        <a:t>757 665</a:t>
                      </a:r>
                      <a:endParaRPr lang="ru-RU" sz="1200" b="1" dirty="0"/>
                    </a:p>
                  </a:txBody>
                  <a:tcPr anchor="ctr"/>
                </a:tc>
                <a:tc>
                  <a:txBody>
                    <a:bodyPr/>
                    <a:lstStyle/>
                    <a:p>
                      <a:pPr algn="ctr"/>
                      <a:r>
                        <a:rPr lang="ru-RU" sz="1200" b="1" dirty="0" smtClean="0"/>
                        <a:t>688 170</a:t>
                      </a:r>
                      <a:endParaRPr lang="ru-RU" sz="1200" b="1" dirty="0"/>
                    </a:p>
                  </a:txBody>
                  <a:tcPr anchor="ctr"/>
                </a:tc>
                <a:tc>
                  <a:txBody>
                    <a:bodyPr/>
                    <a:lstStyle/>
                    <a:p>
                      <a:pPr algn="ctr"/>
                      <a:r>
                        <a:rPr lang="ru-RU" sz="1200" b="1" dirty="0" smtClean="0"/>
                        <a:t>-69 495</a:t>
                      </a:r>
                      <a:endParaRPr lang="ru-RU" sz="1200" b="1" dirty="0"/>
                    </a:p>
                  </a:txBody>
                  <a:tcPr anchor="ctr"/>
                </a:tc>
                <a:tc>
                  <a:txBody>
                    <a:bodyPr/>
                    <a:lstStyle/>
                    <a:p>
                      <a:pPr algn="ctr"/>
                      <a:r>
                        <a:rPr lang="ru-RU" sz="1200" b="1" dirty="0" smtClean="0"/>
                        <a:t>-9,2</a:t>
                      </a:r>
                      <a:endParaRPr lang="ru-RU" sz="1200" b="1" dirty="0"/>
                    </a:p>
                  </a:txBody>
                  <a:tcPr anchor="ctr"/>
                </a:tc>
              </a:tr>
              <a:tr h="614879">
                <a:tc>
                  <a:txBody>
                    <a:bodyPr/>
                    <a:lstStyle/>
                    <a:p>
                      <a:r>
                        <a:rPr lang="ru-RU" sz="1200" b="1" dirty="0" smtClean="0"/>
                        <a:t>г. Ессентуки</a:t>
                      </a:r>
                      <a:endParaRPr lang="ru-RU" sz="1200" b="1" dirty="0"/>
                    </a:p>
                  </a:txBody>
                  <a:tcPr anchor="ctr"/>
                </a:tc>
                <a:tc>
                  <a:txBody>
                    <a:bodyPr/>
                    <a:lstStyle/>
                    <a:p>
                      <a:pPr algn="ctr"/>
                      <a:r>
                        <a:rPr lang="ru-RU" sz="1200" b="1" dirty="0" smtClean="0"/>
                        <a:t>615 718</a:t>
                      </a:r>
                      <a:endParaRPr lang="ru-RU" sz="1200" b="1" dirty="0"/>
                    </a:p>
                  </a:txBody>
                  <a:tcPr anchor="ctr"/>
                </a:tc>
                <a:tc>
                  <a:txBody>
                    <a:bodyPr/>
                    <a:lstStyle/>
                    <a:p>
                      <a:pPr algn="ctr"/>
                      <a:r>
                        <a:rPr lang="ru-RU" sz="1200" b="1" dirty="0" smtClean="0"/>
                        <a:t>638 478</a:t>
                      </a:r>
                      <a:endParaRPr lang="ru-RU" sz="1200" b="1" dirty="0"/>
                    </a:p>
                  </a:txBody>
                  <a:tcPr anchor="ctr"/>
                </a:tc>
                <a:tc>
                  <a:txBody>
                    <a:bodyPr/>
                    <a:lstStyle/>
                    <a:p>
                      <a:pPr algn="ctr"/>
                      <a:r>
                        <a:rPr lang="ru-RU" sz="1200" b="1" dirty="0" smtClean="0"/>
                        <a:t>22 760</a:t>
                      </a:r>
                      <a:endParaRPr lang="ru-RU" sz="1200" b="1" dirty="0"/>
                    </a:p>
                  </a:txBody>
                  <a:tcPr anchor="ctr"/>
                </a:tc>
                <a:tc>
                  <a:txBody>
                    <a:bodyPr/>
                    <a:lstStyle/>
                    <a:p>
                      <a:pPr algn="ctr"/>
                      <a:r>
                        <a:rPr lang="ru-RU" sz="1200" b="1" dirty="0" smtClean="0"/>
                        <a:t>3,7</a:t>
                      </a:r>
                      <a:endParaRPr lang="ru-RU" sz="1200" b="1" dirty="0"/>
                    </a:p>
                  </a:txBody>
                  <a:tcPr anchor="ctr"/>
                </a:tc>
              </a:tr>
              <a:tr h="790558">
                <a:tc>
                  <a:txBody>
                    <a:bodyPr/>
                    <a:lstStyle/>
                    <a:p>
                      <a:r>
                        <a:rPr lang="ru-RU" sz="1200" b="1" dirty="0" smtClean="0"/>
                        <a:t>г. Невинномысск</a:t>
                      </a:r>
                      <a:endParaRPr lang="ru-RU" sz="1200" b="1" dirty="0"/>
                    </a:p>
                  </a:txBody>
                  <a:tcPr anchor="ctr">
                    <a:solidFill>
                      <a:srgbClr val="993366"/>
                    </a:solidFill>
                  </a:tcPr>
                </a:tc>
                <a:tc>
                  <a:txBody>
                    <a:bodyPr/>
                    <a:lstStyle/>
                    <a:p>
                      <a:pPr algn="ctr"/>
                      <a:r>
                        <a:rPr lang="ru-RU" sz="1200" b="1" dirty="0" smtClean="0"/>
                        <a:t>840 709</a:t>
                      </a:r>
                      <a:endParaRPr lang="ru-RU" sz="1200" b="1" dirty="0"/>
                    </a:p>
                  </a:txBody>
                  <a:tcPr anchor="ctr">
                    <a:solidFill>
                      <a:srgbClr val="993366"/>
                    </a:solidFill>
                  </a:tcPr>
                </a:tc>
                <a:tc>
                  <a:txBody>
                    <a:bodyPr/>
                    <a:lstStyle/>
                    <a:p>
                      <a:pPr algn="ctr"/>
                      <a:r>
                        <a:rPr lang="ru-RU" sz="1200" b="1" dirty="0" smtClean="0"/>
                        <a:t>882 692</a:t>
                      </a:r>
                      <a:endParaRPr lang="ru-RU" sz="1200" b="1" dirty="0"/>
                    </a:p>
                  </a:txBody>
                  <a:tcPr anchor="ctr">
                    <a:solidFill>
                      <a:srgbClr val="993366"/>
                    </a:solidFill>
                  </a:tcPr>
                </a:tc>
                <a:tc>
                  <a:txBody>
                    <a:bodyPr/>
                    <a:lstStyle/>
                    <a:p>
                      <a:pPr algn="ctr"/>
                      <a:r>
                        <a:rPr lang="ru-RU" sz="1200" b="1" dirty="0" smtClean="0"/>
                        <a:t>41 983</a:t>
                      </a:r>
                      <a:endParaRPr lang="ru-RU" sz="1200" b="1" dirty="0"/>
                    </a:p>
                  </a:txBody>
                  <a:tcPr anchor="ctr">
                    <a:solidFill>
                      <a:srgbClr val="993366"/>
                    </a:solidFill>
                  </a:tcPr>
                </a:tc>
                <a:tc>
                  <a:txBody>
                    <a:bodyPr/>
                    <a:lstStyle/>
                    <a:p>
                      <a:pPr algn="ctr"/>
                      <a:r>
                        <a:rPr lang="ru-RU" sz="1200" b="1" dirty="0" smtClean="0"/>
                        <a:t>5,0</a:t>
                      </a:r>
                      <a:endParaRPr lang="ru-RU" sz="1200" b="1" dirty="0"/>
                    </a:p>
                  </a:txBody>
                  <a:tcPr anchor="ctr">
                    <a:solidFill>
                      <a:srgbClr val="993366"/>
                    </a:solidFill>
                  </a:tcPr>
                </a:tc>
              </a:tr>
              <a:tr h="790558">
                <a:tc>
                  <a:txBody>
                    <a:bodyPr/>
                    <a:lstStyle/>
                    <a:p>
                      <a:r>
                        <a:rPr lang="ru-RU" sz="1200" b="1" dirty="0" smtClean="0"/>
                        <a:t>г. Пятигорск</a:t>
                      </a:r>
                      <a:endParaRPr lang="ru-RU" sz="1200" b="1" dirty="0"/>
                    </a:p>
                  </a:txBody>
                  <a:tcPr anchor="ctr"/>
                </a:tc>
                <a:tc>
                  <a:txBody>
                    <a:bodyPr/>
                    <a:lstStyle/>
                    <a:p>
                      <a:pPr algn="ctr"/>
                      <a:r>
                        <a:rPr lang="ru-RU" sz="1200" b="1" dirty="0" smtClean="0"/>
                        <a:t>1 312 973</a:t>
                      </a:r>
                      <a:endParaRPr lang="ru-RU" sz="1200" b="1" dirty="0"/>
                    </a:p>
                  </a:txBody>
                  <a:tcPr anchor="ctr"/>
                </a:tc>
                <a:tc>
                  <a:txBody>
                    <a:bodyPr/>
                    <a:lstStyle/>
                    <a:p>
                      <a:pPr algn="ctr"/>
                      <a:r>
                        <a:rPr lang="ru-RU" sz="1200" b="1" dirty="0" smtClean="0"/>
                        <a:t>1 374 613</a:t>
                      </a:r>
                      <a:endParaRPr lang="ru-RU" sz="1200" b="1" dirty="0"/>
                    </a:p>
                  </a:txBody>
                  <a:tcPr anchor="ctr"/>
                </a:tc>
                <a:tc>
                  <a:txBody>
                    <a:bodyPr/>
                    <a:lstStyle/>
                    <a:p>
                      <a:pPr algn="ctr"/>
                      <a:r>
                        <a:rPr lang="ru-RU" sz="1200" b="1" dirty="0" smtClean="0"/>
                        <a:t>61 640</a:t>
                      </a:r>
                      <a:endParaRPr lang="ru-RU" sz="1200" b="1" dirty="0"/>
                    </a:p>
                  </a:txBody>
                  <a:tcPr anchor="ctr"/>
                </a:tc>
                <a:tc>
                  <a:txBody>
                    <a:bodyPr/>
                    <a:lstStyle/>
                    <a:p>
                      <a:pPr algn="ctr"/>
                      <a:r>
                        <a:rPr lang="ru-RU" sz="1200" b="1" dirty="0" smtClean="0"/>
                        <a:t>4,7</a:t>
                      </a:r>
                      <a:endParaRPr lang="ru-RU" sz="1200" b="1" dirty="0"/>
                    </a:p>
                  </a:txBody>
                  <a:tcPr anchor="ctr"/>
                </a:tc>
              </a:tr>
              <a:tr h="702718">
                <a:tc>
                  <a:txBody>
                    <a:bodyPr/>
                    <a:lstStyle/>
                    <a:p>
                      <a:r>
                        <a:rPr lang="ru-RU" sz="1200" b="1" dirty="0" smtClean="0"/>
                        <a:t>г. Ставрополь</a:t>
                      </a:r>
                      <a:endParaRPr lang="ru-RU" sz="1200" b="1" dirty="0"/>
                    </a:p>
                  </a:txBody>
                  <a:tcPr anchor="ctr"/>
                </a:tc>
                <a:tc>
                  <a:txBody>
                    <a:bodyPr/>
                    <a:lstStyle/>
                    <a:p>
                      <a:pPr algn="ctr"/>
                      <a:r>
                        <a:rPr lang="ru-RU" sz="1200" b="1" dirty="0" smtClean="0"/>
                        <a:t>3 944 185</a:t>
                      </a:r>
                      <a:endParaRPr lang="ru-RU" sz="1200" b="1" dirty="0"/>
                    </a:p>
                  </a:txBody>
                  <a:tcPr anchor="ctr"/>
                </a:tc>
                <a:tc>
                  <a:txBody>
                    <a:bodyPr/>
                    <a:lstStyle/>
                    <a:p>
                      <a:pPr algn="ctr"/>
                      <a:r>
                        <a:rPr lang="ru-RU" sz="1200" b="1" dirty="0" smtClean="0"/>
                        <a:t>3 823 479</a:t>
                      </a:r>
                      <a:endParaRPr lang="ru-RU" sz="1200" b="1" dirty="0"/>
                    </a:p>
                  </a:txBody>
                  <a:tcPr anchor="ctr"/>
                </a:tc>
                <a:tc>
                  <a:txBody>
                    <a:bodyPr/>
                    <a:lstStyle/>
                    <a:p>
                      <a:pPr algn="ctr"/>
                      <a:r>
                        <a:rPr lang="ru-RU" sz="1200" b="1" dirty="0" smtClean="0"/>
                        <a:t>-120 706</a:t>
                      </a:r>
                      <a:endParaRPr lang="ru-RU" sz="1200" b="1" dirty="0"/>
                    </a:p>
                  </a:txBody>
                  <a:tcPr anchor="ctr"/>
                </a:tc>
                <a:tc>
                  <a:txBody>
                    <a:bodyPr/>
                    <a:lstStyle/>
                    <a:p>
                      <a:pPr algn="ctr"/>
                      <a:r>
                        <a:rPr lang="ru-RU" sz="1200" b="1" dirty="0" smtClean="0"/>
                        <a:t>-3,1</a:t>
                      </a:r>
                      <a:endParaRPr lang="ru-RU" sz="1200" b="1" dirty="0"/>
                    </a:p>
                  </a:txBody>
                  <a:tcPr anchor="ctr"/>
                </a:tc>
              </a:tr>
            </a:tbl>
          </a:graphicData>
        </a:graphic>
      </p:graphicFrame>
      <p:sp>
        <p:nvSpPr>
          <p:cNvPr id="96" name="object 13"/>
          <p:cNvSpPr txBox="1"/>
          <p:nvPr/>
        </p:nvSpPr>
        <p:spPr>
          <a:xfrm>
            <a:off x="540181" y="939844"/>
            <a:ext cx="6620443" cy="948978"/>
          </a:xfrm>
          <a:prstGeom prst="rect">
            <a:avLst/>
          </a:prstGeom>
        </p:spPr>
        <p:txBody>
          <a:bodyPr vert="horz" wrap="square" lIns="0" tIns="12700" rIns="0" bIns="0" rtlCol="0">
            <a:spAutoFit/>
          </a:bodyPr>
          <a:lstStyle/>
          <a:p>
            <a:pPr marL="12700" algn="ctr">
              <a:spcBef>
                <a:spcPts val="100"/>
              </a:spcBef>
            </a:pPr>
            <a:r>
              <a:rPr lang="ru-RU" sz="2000" b="1" dirty="0" smtClean="0">
                <a:solidFill>
                  <a:schemeClr val="bg1"/>
                </a:solidFill>
                <a:cs typeface="Times New Roman" panose="02020603050405020304" pitchFamily="18" charset="0"/>
              </a:rPr>
              <a:t>Сравнительная информация </a:t>
            </a:r>
          </a:p>
          <a:p>
            <a:pPr marL="12700" algn="ctr">
              <a:spcBef>
                <a:spcPts val="100"/>
              </a:spcBef>
            </a:pPr>
            <a:r>
              <a:rPr lang="ru-RU" sz="2000" b="1" dirty="0" smtClean="0">
                <a:solidFill>
                  <a:schemeClr val="bg1"/>
                </a:solidFill>
                <a:cs typeface="Times New Roman" panose="02020603050405020304" pitchFamily="18" charset="0"/>
              </a:rPr>
              <a:t>по исполнению собственных доходов отдельными городами Ставропольского края за 2018 год</a:t>
            </a:r>
            <a:endParaRPr lang="ru-RU" sz="20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778151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981"/>
            <a:ext cx="7554620" cy="6590572"/>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4" name="object 4"/>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6" name="object 6"/>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8" name="object 8"/>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0" name="object 10"/>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1" name="object 11"/>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2" name="object 12"/>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3" name="object 13"/>
          <p:cNvSpPr txBox="1"/>
          <p:nvPr/>
        </p:nvSpPr>
        <p:spPr>
          <a:xfrm>
            <a:off x="815686" y="229135"/>
            <a:ext cx="4095753"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4" name="object 14"/>
          <p:cNvSpPr txBox="1"/>
          <p:nvPr/>
        </p:nvSpPr>
        <p:spPr>
          <a:xfrm>
            <a:off x="5530908" y="277605"/>
            <a:ext cx="1828742"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5" name="object 15"/>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8" name="object 18"/>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19" name="object 19"/>
          <p:cNvSpPr txBox="1"/>
          <p:nvPr/>
        </p:nvSpPr>
        <p:spPr>
          <a:xfrm>
            <a:off x="621026" y="10506133"/>
            <a:ext cx="133985" cy="127000"/>
          </a:xfrm>
          <a:prstGeom prst="rect">
            <a:avLst/>
          </a:prstGeom>
        </p:spPr>
        <p:txBody>
          <a:bodyPr vert="horz" wrap="square" lIns="0" tIns="0" rIns="0" bIns="0" rtlCol="0">
            <a:spAutoFit/>
          </a:bodyPr>
          <a:lstStyle/>
          <a:p>
            <a:pPr>
              <a:lnSpc>
                <a:spcPts val="1000"/>
              </a:lnSpc>
            </a:pPr>
            <a:r>
              <a:rPr sz="1000" spc="-30" dirty="0">
                <a:solidFill>
                  <a:srgbClr val="231F20"/>
                </a:solidFill>
                <a:latin typeface="Arial"/>
                <a:cs typeface="Arial"/>
              </a:rPr>
              <a:t>16</a:t>
            </a:r>
            <a:endParaRPr sz="1000">
              <a:latin typeface="Arial"/>
              <a:cs typeface="Arial"/>
            </a:endParaRPr>
          </a:p>
        </p:txBody>
      </p:sp>
      <p:sp>
        <p:nvSpPr>
          <p:cNvPr id="21" name="object 21"/>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2" name="object 22"/>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4" name="object 24"/>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6" name="object 26"/>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8" name="object 28"/>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9" name="object 29"/>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4" name="object 34"/>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5" name="object 35"/>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6" name="object 36"/>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7" name="object 37"/>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8" name="object 38"/>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9" name="object 39"/>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0" name="object 40"/>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1" name="object 41"/>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3" name="object 43"/>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4" name="object 44"/>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5" name="object 45"/>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8" name="object 48"/>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9" name="object 49"/>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0" name="object 50"/>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1" name="object 51"/>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2" name="object 52"/>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4" name="object 54"/>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5" name="object 55"/>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6" name="object 56"/>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7" name="object 57"/>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8" name="object 58"/>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9" name="object 59"/>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0" name="object 60"/>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1" name="object 61"/>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2" name="object 62"/>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3" name="object 63"/>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6" name="object 66"/>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8" name="object 68"/>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5" name="object 75"/>
          <p:cNvSpPr/>
          <p:nvPr/>
        </p:nvSpPr>
        <p:spPr>
          <a:xfrm>
            <a:off x="4932962" y="383425"/>
            <a:ext cx="27276" cy="36703"/>
          </a:xfrm>
          <a:prstGeom prst="rect">
            <a:avLst/>
          </a:prstGeom>
          <a:blipFill>
            <a:blip r:embed="rId4" cstate="print"/>
            <a:stretch>
              <a:fillRect/>
            </a:stretch>
          </a:blipFill>
        </p:spPr>
        <p:txBody>
          <a:bodyPr wrap="square" lIns="0" tIns="0" rIns="0" bIns="0" rtlCol="0"/>
          <a:lstStyle/>
          <a:p>
            <a:endParaRPr/>
          </a:p>
        </p:txBody>
      </p:sp>
      <p:sp>
        <p:nvSpPr>
          <p:cNvPr id="76" name="object 76"/>
          <p:cNvSpPr/>
          <p:nvPr/>
        </p:nvSpPr>
        <p:spPr>
          <a:xfrm>
            <a:off x="4953486" y="383425"/>
            <a:ext cx="69274" cy="42456"/>
          </a:xfrm>
          <a:prstGeom prst="rect">
            <a:avLst/>
          </a:prstGeom>
          <a:blipFill>
            <a:blip r:embed="rId5" cstate="print"/>
            <a:stretch>
              <a:fillRect/>
            </a:stretch>
          </a:blipFill>
        </p:spPr>
        <p:txBody>
          <a:bodyPr wrap="square" lIns="0" tIns="0" rIns="0" bIns="0" rtlCol="0"/>
          <a:lstStyle/>
          <a:p>
            <a:endParaRPr/>
          </a:p>
        </p:txBody>
      </p:sp>
      <p:sp>
        <p:nvSpPr>
          <p:cNvPr id="77" name="object 77"/>
          <p:cNvSpPr/>
          <p:nvPr/>
        </p:nvSpPr>
        <p:spPr>
          <a:xfrm>
            <a:off x="4877218" y="343966"/>
            <a:ext cx="63919" cy="84962"/>
          </a:xfrm>
          <a:prstGeom prst="rect">
            <a:avLst/>
          </a:prstGeom>
          <a:blipFill>
            <a:blip r:embed="rId6" cstate="print"/>
            <a:stretch>
              <a:fillRect/>
            </a:stretch>
          </a:blipFill>
        </p:spPr>
        <p:txBody>
          <a:bodyPr wrap="square" lIns="0" tIns="0" rIns="0" bIns="0" rtlCol="0"/>
          <a:lstStyle/>
          <a:p>
            <a:endParaRPr/>
          </a:p>
        </p:txBody>
      </p:sp>
      <p:sp>
        <p:nvSpPr>
          <p:cNvPr id="78" name="object 78"/>
          <p:cNvSpPr/>
          <p:nvPr/>
        </p:nvSpPr>
        <p:spPr>
          <a:xfrm>
            <a:off x="5066949" y="433235"/>
            <a:ext cx="107126" cy="32573"/>
          </a:xfrm>
          <a:prstGeom prst="rect">
            <a:avLst/>
          </a:prstGeom>
          <a:blipFill>
            <a:blip r:embed="rId7" cstate="print"/>
            <a:stretch>
              <a:fillRect/>
            </a:stretch>
          </a:blipFill>
        </p:spPr>
        <p:txBody>
          <a:bodyPr wrap="square" lIns="0" tIns="0" rIns="0" bIns="0" rtlCol="0"/>
          <a:lstStyle/>
          <a:p>
            <a:endParaRPr/>
          </a:p>
        </p:txBody>
      </p:sp>
      <p:sp>
        <p:nvSpPr>
          <p:cNvPr id="113" name="object 113"/>
          <p:cNvSpPr/>
          <p:nvPr/>
        </p:nvSpPr>
        <p:spPr>
          <a:xfrm>
            <a:off x="1876" y="9968052"/>
            <a:ext cx="7546340" cy="725170"/>
          </a:xfrm>
          <a:custGeom>
            <a:avLst/>
            <a:gdLst/>
            <a:ahLst/>
            <a:cxnLst/>
            <a:rect l="l" t="t" r="r" b="b"/>
            <a:pathLst>
              <a:path w="7546340" h="725170">
                <a:moveTo>
                  <a:pt x="0" y="725157"/>
                </a:moveTo>
                <a:lnTo>
                  <a:pt x="7545768" y="725157"/>
                </a:lnTo>
                <a:lnTo>
                  <a:pt x="7545768" y="0"/>
                </a:lnTo>
                <a:lnTo>
                  <a:pt x="0" y="0"/>
                </a:lnTo>
                <a:lnTo>
                  <a:pt x="0" y="725157"/>
                </a:lnTo>
                <a:close/>
              </a:path>
            </a:pathLst>
          </a:custGeom>
          <a:solidFill>
            <a:srgbClr val="FFFFFF"/>
          </a:solidFill>
        </p:spPr>
        <p:txBody>
          <a:bodyPr wrap="square" lIns="0" tIns="0" rIns="0" bIns="0" rtlCol="0"/>
          <a:lstStyle/>
          <a:p>
            <a:endParaRPr dirty="0"/>
          </a:p>
        </p:txBody>
      </p:sp>
      <p:sp>
        <p:nvSpPr>
          <p:cNvPr id="114" name="object 114"/>
          <p:cNvSpPr/>
          <p:nvPr/>
        </p:nvSpPr>
        <p:spPr>
          <a:xfrm>
            <a:off x="285796" y="10417823"/>
            <a:ext cx="805815" cy="275590"/>
          </a:xfrm>
          <a:custGeom>
            <a:avLst/>
            <a:gdLst/>
            <a:ahLst/>
            <a:cxnLst/>
            <a:rect l="l" t="t" r="r" b="b"/>
            <a:pathLst>
              <a:path w="805815" h="275590">
                <a:moveTo>
                  <a:pt x="402785" y="0"/>
                </a:moveTo>
                <a:lnTo>
                  <a:pt x="352841" y="2576"/>
                </a:lnTo>
                <a:lnTo>
                  <a:pt x="305031" y="10306"/>
                </a:lnTo>
                <a:lnTo>
                  <a:pt x="259355" y="23190"/>
                </a:lnTo>
                <a:lnTo>
                  <a:pt x="215814" y="41226"/>
                </a:lnTo>
                <a:lnTo>
                  <a:pt x="174407" y="64415"/>
                </a:lnTo>
                <a:lnTo>
                  <a:pt x="135135" y="92756"/>
                </a:lnTo>
                <a:lnTo>
                  <a:pt x="97997" y="126250"/>
                </a:lnTo>
                <a:lnTo>
                  <a:pt x="64503" y="163388"/>
                </a:lnTo>
                <a:lnTo>
                  <a:pt x="36162" y="202660"/>
                </a:lnTo>
                <a:lnTo>
                  <a:pt x="12973" y="244067"/>
                </a:lnTo>
                <a:lnTo>
                  <a:pt x="0" y="275386"/>
                </a:lnTo>
                <a:lnTo>
                  <a:pt x="805570" y="275386"/>
                </a:lnTo>
                <a:lnTo>
                  <a:pt x="769407" y="202660"/>
                </a:lnTo>
                <a:lnTo>
                  <a:pt x="741066" y="163388"/>
                </a:lnTo>
                <a:lnTo>
                  <a:pt x="707572" y="126250"/>
                </a:lnTo>
                <a:lnTo>
                  <a:pt x="670434" y="92756"/>
                </a:lnTo>
                <a:lnTo>
                  <a:pt x="631162" y="64415"/>
                </a:lnTo>
                <a:lnTo>
                  <a:pt x="589755" y="41226"/>
                </a:lnTo>
                <a:lnTo>
                  <a:pt x="546214" y="23190"/>
                </a:lnTo>
                <a:lnTo>
                  <a:pt x="500538" y="10306"/>
                </a:lnTo>
                <a:lnTo>
                  <a:pt x="452728" y="2576"/>
                </a:lnTo>
                <a:lnTo>
                  <a:pt x="402785" y="0"/>
                </a:lnTo>
                <a:close/>
              </a:path>
            </a:pathLst>
          </a:custGeom>
          <a:solidFill>
            <a:srgbClr val="E9D9E6"/>
          </a:solidFill>
        </p:spPr>
        <p:txBody>
          <a:bodyPr wrap="square" lIns="0" tIns="0" rIns="0" bIns="0" rtlCol="0"/>
          <a:lstStyle/>
          <a:p>
            <a:endParaRPr/>
          </a:p>
        </p:txBody>
      </p:sp>
      <p:sp>
        <p:nvSpPr>
          <p:cNvPr id="115" name="object 115"/>
          <p:cNvSpPr/>
          <p:nvPr/>
        </p:nvSpPr>
        <p:spPr>
          <a:xfrm>
            <a:off x="285796" y="10417823"/>
            <a:ext cx="805815" cy="275590"/>
          </a:xfrm>
          <a:custGeom>
            <a:avLst/>
            <a:gdLst/>
            <a:ahLst/>
            <a:cxnLst/>
            <a:rect l="l" t="t" r="r" b="b"/>
            <a:pathLst>
              <a:path w="805815" h="275590">
                <a:moveTo>
                  <a:pt x="805570" y="275386"/>
                </a:moveTo>
                <a:lnTo>
                  <a:pt x="0" y="275386"/>
                </a:lnTo>
                <a:lnTo>
                  <a:pt x="12973" y="244067"/>
                </a:lnTo>
                <a:lnTo>
                  <a:pt x="36162" y="202660"/>
                </a:lnTo>
                <a:lnTo>
                  <a:pt x="64503" y="163388"/>
                </a:lnTo>
                <a:lnTo>
                  <a:pt x="97997" y="126250"/>
                </a:lnTo>
                <a:lnTo>
                  <a:pt x="135135" y="92756"/>
                </a:lnTo>
                <a:lnTo>
                  <a:pt x="174407" y="64415"/>
                </a:lnTo>
                <a:lnTo>
                  <a:pt x="215814" y="41226"/>
                </a:lnTo>
                <a:lnTo>
                  <a:pt x="259355" y="23190"/>
                </a:lnTo>
                <a:lnTo>
                  <a:pt x="305031" y="10306"/>
                </a:lnTo>
                <a:lnTo>
                  <a:pt x="352841" y="2576"/>
                </a:lnTo>
                <a:lnTo>
                  <a:pt x="402785" y="0"/>
                </a:lnTo>
                <a:lnTo>
                  <a:pt x="452728" y="2576"/>
                </a:lnTo>
                <a:lnTo>
                  <a:pt x="500538" y="10306"/>
                </a:lnTo>
                <a:lnTo>
                  <a:pt x="546214" y="23190"/>
                </a:lnTo>
                <a:lnTo>
                  <a:pt x="589755" y="41226"/>
                </a:lnTo>
                <a:lnTo>
                  <a:pt x="631162" y="64415"/>
                </a:lnTo>
                <a:lnTo>
                  <a:pt x="670434" y="92756"/>
                </a:lnTo>
                <a:lnTo>
                  <a:pt x="707572" y="126250"/>
                </a:lnTo>
                <a:lnTo>
                  <a:pt x="741066" y="163388"/>
                </a:lnTo>
                <a:lnTo>
                  <a:pt x="769407" y="202660"/>
                </a:lnTo>
                <a:lnTo>
                  <a:pt x="792596" y="244067"/>
                </a:lnTo>
                <a:lnTo>
                  <a:pt x="805570" y="275386"/>
                </a:lnTo>
              </a:path>
            </a:pathLst>
          </a:custGeom>
          <a:ln w="152285">
            <a:solidFill>
              <a:srgbClr val="A54686"/>
            </a:solidFill>
          </a:ln>
        </p:spPr>
        <p:txBody>
          <a:bodyPr wrap="square" lIns="0" tIns="0" rIns="0" bIns="0" rtlCol="0"/>
          <a:lstStyle/>
          <a:p>
            <a:endParaRPr/>
          </a:p>
        </p:txBody>
      </p:sp>
      <p:sp>
        <p:nvSpPr>
          <p:cNvPr id="116" name="object 116"/>
          <p:cNvSpPr/>
          <p:nvPr/>
        </p:nvSpPr>
        <p:spPr>
          <a:xfrm>
            <a:off x="169498" y="10311828"/>
            <a:ext cx="1039494" cy="381635"/>
          </a:xfrm>
          <a:custGeom>
            <a:avLst/>
            <a:gdLst/>
            <a:ahLst/>
            <a:cxnLst/>
            <a:rect l="l" t="t" r="r" b="b"/>
            <a:pathLst>
              <a:path w="1039494" h="381634">
                <a:moveTo>
                  <a:pt x="0" y="381380"/>
                </a:moveTo>
                <a:lnTo>
                  <a:pt x="25455" y="313643"/>
                </a:lnTo>
                <a:lnTo>
                  <a:pt x="47069" y="272579"/>
                </a:lnTo>
                <a:lnTo>
                  <a:pt x="72613" y="233143"/>
                </a:lnTo>
                <a:lnTo>
                  <a:pt x="102087" y="195335"/>
                </a:lnTo>
                <a:lnTo>
                  <a:pt x="135491" y="159156"/>
                </a:lnTo>
                <a:lnTo>
                  <a:pt x="171671" y="125755"/>
                </a:lnTo>
                <a:lnTo>
                  <a:pt x="209478" y="96284"/>
                </a:lnTo>
                <a:lnTo>
                  <a:pt x="248914" y="70742"/>
                </a:lnTo>
                <a:lnTo>
                  <a:pt x="289979" y="49130"/>
                </a:lnTo>
                <a:lnTo>
                  <a:pt x="332671" y="31446"/>
                </a:lnTo>
                <a:lnTo>
                  <a:pt x="376991" y="17691"/>
                </a:lnTo>
                <a:lnTo>
                  <a:pt x="422938" y="7865"/>
                </a:lnTo>
                <a:lnTo>
                  <a:pt x="470514" y="1968"/>
                </a:lnTo>
                <a:lnTo>
                  <a:pt x="519717" y="0"/>
                </a:lnTo>
                <a:lnTo>
                  <a:pt x="568916" y="1965"/>
                </a:lnTo>
                <a:lnTo>
                  <a:pt x="616489" y="7860"/>
                </a:lnTo>
                <a:lnTo>
                  <a:pt x="662435" y="17685"/>
                </a:lnTo>
                <a:lnTo>
                  <a:pt x="706754" y="31441"/>
                </a:lnTo>
                <a:lnTo>
                  <a:pt x="749446" y="49125"/>
                </a:lnTo>
                <a:lnTo>
                  <a:pt x="790511" y="70739"/>
                </a:lnTo>
                <a:lnTo>
                  <a:pt x="829949" y="96283"/>
                </a:lnTo>
                <a:lnTo>
                  <a:pt x="867760" y="125755"/>
                </a:lnTo>
                <a:lnTo>
                  <a:pt x="903943" y="159156"/>
                </a:lnTo>
                <a:lnTo>
                  <a:pt x="937343" y="195335"/>
                </a:lnTo>
                <a:lnTo>
                  <a:pt x="966814" y="233143"/>
                </a:lnTo>
                <a:lnTo>
                  <a:pt x="992356" y="272579"/>
                </a:lnTo>
                <a:lnTo>
                  <a:pt x="1013968" y="313643"/>
                </a:lnTo>
                <a:lnTo>
                  <a:pt x="1031651" y="356335"/>
                </a:lnTo>
                <a:lnTo>
                  <a:pt x="1039423" y="381380"/>
                </a:lnTo>
              </a:path>
            </a:pathLst>
          </a:custGeom>
          <a:ln w="12598">
            <a:solidFill>
              <a:srgbClr val="A54686"/>
            </a:solidFill>
          </a:ln>
        </p:spPr>
        <p:txBody>
          <a:bodyPr wrap="square" lIns="0" tIns="0" rIns="0" bIns="0" rtlCol="0"/>
          <a:lstStyle/>
          <a:p>
            <a:endParaRPr/>
          </a:p>
        </p:txBody>
      </p:sp>
      <p:sp>
        <p:nvSpPr>
          <p:cNvPr id="117" name="object 117"/>
          <p:cNvSpPr txBox="1"/>
          <p:nvPr/>
        </p:nvSpPr>
        <p:spPr>
          <a:xfrm>
            <a:off x="612645" y="10483286"/>
            <a:ext cx="154305" cy="166712"/>
          </a:xfrm>
          <a:prstGeom prst="rect">
            <a:avLst/>
          </a:prstGeom>
        </p:spPr>
        <p:txBody>
          <a:bodyPr vert="horz" wrap="square" lIns="0" tIns="12700" rIns="0" bIns="0" rtlCol="0">
            <a:spAutoFit/>
          </a:bodyPr>
          <a:lstStyle/>
          <a:p>
            <a:pPr marL="12700">
              <a:lnSpc>
                <a:spcPct val="100000"/>
              </a:lnSpc>
              <a:spcBef>
                <a:spcPts val="100"/>
              </a:spcBef>
            </a:pPr>
            <a:r>
              <a:rPr lang="ru-RU" sz="1000" spc="-50" dirty="0" smtClean="0">
                <a:solidFill>
                  <a:srgbClr val="231F20"/>
                </a:solidFill>
                <a:latin typeface="Arial"/>
                <a:cs typeface="Arial"/>
              </a:rPr>
              <a:t>23</a:t>
            </a:r>
            <a:endParaRPr sz="1000" dirty="0">
              <a:latin typeface="Arial"/>
              <a:cs typeface="Arial"/>
            </a:endParaRPr>
          </a:p>
        </p:txBody>
      </p:sp>
      <p:pic>
        <p:nvPicPr>
          <p:cNvPr id="126" name="Picture 13" descr="Безимени-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32962" y="189596"/>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Таблица 19"/>
          <p:cNvGraphicFramePr>
            <a:graphicFrameLocks noGrp="1"/>
          </p:cNvGraphicFramePr>
          <p:nvPr>
            <p:extLst>
              <p:ext uri="{D42A27DB-BD31-4B8C-83A1-F6EECF244321}">
                <p14:modId xmlns:p14="http://schemas.microsoft.com/office/powerpoint/2010/main" val="4204980227"/>
              </p:ext>
            </p:extLst>
          </p:nvPr>
        </p:nvGraphicFramePr>
        <p:xfrm>
          <a:off x="409708" y="2208820"/>
          <a:ext cx="6881387" cy="7912008"/>
        </p:xfrm>
        <a:graphic>
          <a:graphicData uri="http://schemas.openxmlformats.org/drawingml/2006/table">
            <a:tbl>
              <a:tblPr firstRow="1" bandRow="1">
                <a:tableStyleId>{5C22544A-7EE6-4342-B048-85BDC9FD1C3A}</a:tableStyleId>
              </a:tblPr>
              <a:tblGrid>
                <a:gridCol w="1767498"/>
                <a:gridCol w="1828800"/>
                <a:gridCol w="1447800"/>
                <a:gridCol w="1837289"/>
              </a:tblGrid>
              <a:tr h="1314169">
                <a:tc>
                  <a:txBody>
                    <a:bodyPr/>
                    <a:lstStyle/>
                    <a:p>
                      <a:pPr algn="ctr"/>
                      <a:r>
                        <a:rPr lang="ru-RU" sz="1400" dirty="0" smtClean="0"/>
                        <a:t>Наименование муниципального образования</a:t>
                      </a:r>
                      <a:endParaRPr lang="ru-RU" sz="1400" dirty="0"/>
                    </a:p>
                  </a:txBody>
                  <a:tcPr anchor="ctr"/>
                </a:tc>
                <a:tc>
                  <a:txBody>
                    <a:bodyPr/>
                    <a:lstStyle/>
                    <a:p>
                      <a:pPr algn="ctr"/>
                      <a:r>
                        <a:rPr lang="ru-RU" sz="1400" dirty="0" smtClean="0"/>
                        <a:t>Факт поступлений собственных доходов местных бюджетов за 2018 г.</a:t>
                      </a:r>
                    </a:p>
                    <a:p>
                      <a:pPr algn="ctr"/>
                      <a:r>
                        <a:rPr lang="ru-RU" sz="1400" dirty="0" smtClean="0"/>
                        <a:t>(тыс. рублей)</a:t>
                      </a:r>
                      <a:endParaRPr lang="ru-RU" sz="1400" dirty="0"/>
                    </a:p>
                  </a:txBody>
                  <a:tcPr/>
                </a:tc>
                <a:tc>
                  <a:txBody>
                    <a:bodyPr/>
                    <a:lstStyle/>
                    <a:p>
                      <a:pPr algn="ctr"/>
                      <a:r>
                        <a:rPr lang="ru-RU" sz="1400" dirty="0" smtClean="0"/>
                        <a:t>Постоянная численность населения на</a:t>
                      </a:r>
                      <a:r>
                        <a:rPr lang="ru-RU" sz="1400" baseline="0" dirty="0" smtClean="0"/>
                        <a:t> 2018 год (чел.)</a:t>
                      </a:r>
                      <a:endParaRPr lang="ru-RU" sz="1400" dirty="0"/>
                    </a:p>
                  </a:txBody>
                  <a:tcPr/>
                </a:tc>
                <a:tc>
                  <a:txBody>
                    <a:bodyPr/>
                    <a:lstStyle/>
                    <a:p>
                      <a:pPr algn="ctr"/>
                      <a:r>
                        <a:rPr lang="ru-RU" sz="1400" dirty="0" smtClean="0"/>
                        <a:t>Доля собственных доходов</a:t>
                      </a:r>
                      <a:r>
                        <a:rPr lang="en-US" sz="1400" dirty="0" smtClean="0"/>
                        <a:t> </a:t>
                      </a:r>
                      <a:r>
                        <a:rPr lang="ru-RU" sz="1400" dirty="0" smtClean="0"/>
                        <a:t>местных</a:t>
                      </a:r>
                      <a:r>
                        <a:rPr lang="ru-RU" sz="1400" baseline="0" dirty="0" smtClean="0"/>
                        <a:t> бюджетов на душу населения за 2018 г. (тыс. руб./чел.)</a:t>
                      </a:r>
                      <a:endParaRPr lang="ru-RU" sz="1400" dirty="0"/>
                    </a:p>
                  </a:txBody>
                  <a:tcPr/>
                </a:tc>
              </a:tr>
              <a:tr h="817255">
                <a:tc>
                  <a:txBody>
                    <a:bodyPr/>
                    <a:lstStyle/>
                    <a:p>
                      <a:r>
                        <a:rPr lang="ru-RU" sz="1200" b="1" dirty="0" smtClean="0"/>
                        <a:t>г. Железноводск</a:t>
                      </a:r>
                      <a:endParaRPr lang="ru-RU" sz="1200" b="1" dirty="0"/>
                    </a:p>
                  </a:txBody>
                  <a:tcPr anchor="ctr"/>
                </a:tc>
                <a:tc>
                  <a:txBody>
                    <a:bodyPr/>
                    <a:lstStyle/>
                    <a:p>
                      <a:pPr algn="ctr"/>
                      <a:r>
                        <a:rPr lang="ru-RU" sz="1200" b="1" dirty="0" smtClean="0"/>
                        <a:t>339 778</a:t>
                      </a:r>
                      <a:endParaRPr lang="ru-RU" sz="1200" b="1" dirty="0"/>
                    </a:p>
                  </a:txBody>
                  <a:tcPr anchor="ctr"/>
                </a:tc>
                <a:tc>
                  <a:txBody>
                    <a:bodyPr/>
                    <a:lstStyle/>
                    <a:p>
                      <a:pPr algn="ctr"/>
                      <a:r>
                        <a:rPr lang="ru-RU" sz="1200" b="1" dirty="0" smtClean="0"/>
                        <a:t>52 556</a:t>
                      </a:r>
                      <a:endParaRPr lang="ru-RU" sz="1200" b="1" dirty="0"/>
                    </a:p>
                  </a:txBody>
                  <a:tcPr anchor="ctr"/>
                </a:tc>
                <a:tc>
                  <a:txBody>
                    <a:bodyPr/>
                    <a:lstStyle/>
                    <a:p>
                      <a:pPr algn="ctr"/>
                      <a:r>
                        <a:rPr lang="ru-RU" sz="1200" b="1" dirty="0" smtClean="0"/>
                        <a:t>6,47</a:t>
                      </a:r>
                      <a:endParaRPr lang="ru-RU" sz="1200" b="1" dirty="0"/>
                    </a:p>
                  </a:txBody>
                  <a:tcPr anchor="ctr"/>
                </a:tc>
              </a:tr>
              <a:tr h="797322">
                <a:tc>
                  <a:txBody>
                    <a:bodyPr/>
                    <a:lstStyle/>
                    <a:p>
                      <a:r>
                        <a:rPr lang="ru-RU" sz="1200" b="1" dirty="0" smtClean="0"/>
                        <a:t>г. Кисловодск</a:t>
                      </a:r>
                      <a:endParaRPr lang="ru-RU" sz="1200" b="1" dirty="0"/>
                    </a:p>
                  </a:txBody>
                  <a:tcPr anchor="ctr"/>
                </a:tc>
                <a:tc>
                  <a:txBody>
                    <a:bodyPr/>
                    <a:lstStyle/>
                    <a:p>
                      <a:pPr algn="ctr"/>
                      <a:r>
                        <a:rPr lang="ru-RU" sz="1200" b="1" dirty="0" smtClean="0"/>
                        <a:t>648 236</a:t>
                      </a:r>
                      <a:endParaRPr lang="ru-RU" sz="1200" b="1" dirty="0"/>
                    </a:p>
                  </a:txBody>
                  <a:tcPr anchor="ctr"/>
                </a:tc>
                <a:tc>
                  <a:txBody>
                    <a:bodyPr/>
                    <a:lstStyle/>
                    <a:p>
                      <a:pPr algn="ctr"/>
                      <a:r>
                        <a:rPr lang="ru-RU" sz="1200" b="1" dirty="0" smtClean="0"/>
                        <a:t>136 120</a:t>
                      </a:r>
                      <a:endParaRPr lang="ru-RU" sz="1200" b="1" dirty="0"/>
                    </a:p>
                  </a:txBody>
                  <a:tcPr anchor="ctr"/>
                </a:tc>
                <a:tc>
                  <a:txBody>
                    <a:bodyPr/>
                    <a:lstStyle/>
                    <a:p>
                      <a:pPr algn="ctr"/>
                      <a:r>
                        <a:rPr lang="ru-RU" sz="1200" b="1" dirty="0" smtClean="0"/>
                        <a:t>4,76</a:t>
                      </a:r>
                      <a:endParaRPr lang="ru-RU" sz="1200" b="1" dirty="0"/>
                    </a:p>
                  </a:txBody>
                  <a:tcPr anchor="ctr"/>
                </a:tc>
              </a:tr>
              <a:tr h="896987">
                <a:tc>
                  <a:txBody>
                    <a:bodyPr/>
                    <a:lstStyle/>
                    <a:p>
                      <a:r>
                        <a:rPr lang="ru-RU" sz="1200" b="1" dirty="0" smtClean="0"/>
                        <a:t>г. Минеральные Воды</a:t>
                      </a:r>
                      <a:endParaRPr lang="ru-RU" sz="1200" b="1" dirty="0"/>
                    </a:p>
                  </a:txBody>
                  <a:tcPr anchor="ctr"/>
                </a:tc>
                <a:tc>
                  <a:txBody>
                    <a:bodyPr/>
                    <a:lstStyle/>
                    <a:p>
                      <a:pPr algn="ctr"/>
                      <a:r>
                        <a:rPr lang="ru-RU" sz="1200" b="1" dirty="0" smtClean="0"/>
                        <a:t>688 170</a:t>
                      </a:r>
                      <a:endParaRPr lang="ru-RU" sz="1200" b="1" dirty="0"/>
                    </a:p>
                  </a:txBody>
                  <a:tcPr anchor="ctr"/>
                </a:tc>
                <a:tc>
                  <a:txBody>
                    <a:bodyPr/>
                    <a:lstStyle/>
                    <a:p>
                      <a:pPr algn="ctr"/>
                      <a:r>
                        <a:rPr lang="ru-RU" sz="1200" b="1" dirty="0" smtClean="0"/>
                        <a:t>138 402</a:t>
                      </a:r>
                      <a:endParaRPr lang="ru-RU" sz="1200" b="1" dirty="0"/>
                    </a:p>
                  </a:txBody>
                  <a:tcPr anchor="ctr"/>
                </a:tc>
                <a:tc>
                  <a:txBody>
                    <a:bodyPr/>
                    <a:lstStyle/>
                    <a:p>
                      <a:pPr algn="ctr"/>
                      <a:r>
                        <a:rPr lang="ru-RU" sz="1200" b="1" dirty="0" smtClean="0"/>
                        <a:t>4,97</a:t>
                      </a:r>
                      <a:endParaRPr lang="ru-RU" sz="1200" b="1" dirty="0"/>
                    </a:p>
                  </a:txBody>
                  <a:tcPr anchor="ctr"/>
                </a:tc>
              </a:tr>
              <a:tr h="697657">
                <a:tc>
                  <a:txBody>
                    <a:bodyPr/>
                    <a:lstStyle/>
                    <a:p>
                      <a:r>
                        <a:rPr lang="ru-RU" sz="1200" b="1" dirty="0" smtClean="0"/>
                        <a:t>г. Ессентуки</a:t>
                      </a:r>
                      <a:endParaRPr lang="ru-RU" sz="1200" b="1" dirty="0"/>
                    </a:p>
                  </a:txBody>
                  <a:tcPr anchor="ctr"/>
                </a:tc>
                <a:tc>
                  <a:txBody>
                    <a:bodyPr/>
                    <a:lstStyle/>
                    <a:p>
                      <a:pPr algn="ctr"/>
                      <a:r>
                        <a:rPr lang="ru-RU" sz="1200" b="1" dirty="0" smtClean="0"/>
                        <a:t>638 478</a:t>
                      </a:r>
                      <a:endParaRPr lang="ru-RU" sz="1200" b="1" dirty="0"/>
                    </a:p>
                  </a:txBody>
                  <a:tcPr anchor="ctr"/>
                </a:tc>
                <a:tc>
                  <a:txBody>
                    <a:bodyPr/>
                    <a:lstStyle/>
                    <a:p>
                      <a:pPr algn="ctr"/>
                      <a:r>
                        <a:rPr lang="ru-RU" sz="1200" b="1" dirty="0" smtClean="0"/>
                        <a:t>109 569</a:t>
                      </a:r>
                      <a:endParaRPr lang="ru-RU" sz="1200" b="1" dirty="0"/>
                    </a:p>
                  </a:txBody>
                  <a:tcPr anchor="ctr"/>
                </a:tc>
                <a:tc>
                  <a:txBody>
                    <a:bodyPr/>
                    <a:lstStyle/>
                    <a:p>
                      <a:pPr algn="ctr"/>
                      <a:r>
                        <a:rPr lang="ru-RU" sz="1200" b="1" dirty="0" smtClean="0"/>
                        <a:t>5,83</a:t>
                      </a:r>
                      <a:endParaRPr lang="ru-RU" sz="1200" b="1" dirty="0"/>
                    </a:p>
                  </a:txBody>
                  <a:tcPr anchor="ctr"/>
                </a:tc>
              </a:tr>
              <a:tr h="896987">
                <a:tc>
                  <a:txBody>
                    <a:bodyPr/>
                    <a:lstStyle/>
                    <a:p>
                      <a:r>
                        <a:rPr lang="ru-RU" sz="1200" b="1" dirty="0" smtClean="0"/>
                        <a:t>г. Невинномысск</a:t>
                      </a:r>
                      <a:endParaRPr lang="ru-RU" sz="1200" b="1" dirty="0"/>
                    </a:p>
                  </a:txBody>
                  <a:tcPr anchor="ctr">
                    <a:solidFill>
                      <a:srgbClr val="993366"/>
                    </a:solidFill>
                  </a:tcPr>
                </a:tc>
                <a:tc>
                  <a:txBody>
                    <a:bodyPr/>
                    <a:lstStyle/>
                    <a:p>
                      <a:pPr algn="ctr"/>
                      <a:r>
                        <a:rPr lang="ru-RU" sz="1200" b="1" dirty="0" smtClean="0"/>
                        <a:t>882 692</a:t>
                      </a:r>
                      <a:endParaRPr lang="ru-RU" sz="1200" b="1" dirty="0"/>
                    </a:p>
                  </a:txBody>
                  <a:tcPr anchor="ctr">
                    <a:solidFill>
                      <a:srgbClr val="993366"/>
                    </a:solidFill>
                  </a:tcPr>
                </a:tc>
                <a:tc>
                  <a:txBody>
                    <a:bodyPr/>
                    <a:lstStyle/>
                    <a:p>
                      <a:pPr algn="ctr"/>
                      <a:r>
                        <a:rPr lang="ru-RU" sz="1200" b="1" dirty="0" smtClean="0"/>
                        <a:t>117 158</a:t>
                      </a:r>
                      <a:endParaRPr lang="ru-RU" sz="1200" b="1" dirty="0"/>
                    </a:p>
                  </a:txBody>
                  <a:tcPr anchor="ctr">
                    <a:solidFill>
                      <a:srgbClr val="993366"/>
                    </a:solidFill>
                  </a:tcPr>
                </a:tc>
                <a:tc>
                  <a:txBody>
                    <a:bodyPr/>
                    <a:lstStyle/>
                    <a:p>
                      <a:pPr algn="ctr"/>
                      <a:r>
                        <a:rPr lang="ru-RU" sz="1200" b="1" dirty="0" smtClean="0"/>
                        <a:t>7,53</a:t>
                      </a:r>
                      <a:endParaRPr lang="ru-RU" sz="1200" b="1" dirty="0"/>
                    </a:p>
                  </a:txBody>
                  <a:tcPr anchor="ctr">
                    <a:solidFill>
                      <a:srgbClr val="993366"/>
                    </a:solidFill>
                  </a:tcPr>
                </a:tc>
              </a:tr>
              <a:tr h="896987">
                <a:tc>
                  <a:txBody>
                    <a:bodyPr/>
                    <a:lstStyle/>
                    <a:p>
                      <a:r>
                        <a:rPr lang="ru-RU" sz="1200" b="1" dirty="0" smtClean="0"/>
                        <a:t>г. Пятигорск</a:t>
                      </a:r>
                      <a:endParaRPr lang="ru-RU" sz="1200" b="1" dirty="0"/>
                    </a:p>
                  </a:txBody>
                  <a:tcPr anchor="ctr"/>
                </a:tc>
                <a:tc>
                  <a:txBody>
                    <a:bodyPr/>
                    <a:lstStyle/>
                    <a:p>
                      <a:pPr algn="ctr"/>
                      <a:r>
                        <a:rPr lang="ru-RU" sz="1200" b="1" dirty="0" smtClean="0"/>
                        <a:t>1 374 613</a:t>
                      </a:r>
                      <a:endParaRPr lang="ru-RU" sz="1200" b="1" dirty="0"/>
                    </a:p>
                  </a:txBody>
                  <a:tcPr anchor="ctr"/>
                </a:tc>
                <a:tc>
                  <a:txBody>
                    <a:bodyPr/>
                    <a:lstStyle/>
                    <a:p>
                      <a:pPr algn="ctr"/>
                      <a:r>
                        <a:rPr lang="ru-RU" sz="1200" b="1" dirty="0" smtClean="0"/>
                        <a:t>213 863</a:t>
                      </a:r>
                      <a:endParaRPr lang="ru-RU" sz="1200" b="1" dirty="0"/>
                    </a:p>
                  </a:txBody>
                  <a:tcPr anchor="ctr"/>
                </a:tc>
                <a:tc>
                  <a:txBody>
                    <a:bodyPr/>
                    <a:lstStyle/>
                    <a:p>
                      <a:pPr algn="ctr"/>
                      <a:r>
                        <a:rPr lang="ru-RU" sz="1200" b="1" dirty="0" smtClean="0"/>
                        <a:t>6,43</a:t>
                      </a:r>
                      <a:endParaRPr lang="ru-RU" sz="1200" b="1" dirty="0"/>
                    </a:p>
                  </a:txBody>
                  <a:tcPr anchor="ctr"/>
                </a:tc>
              </a:tr>
              <a:tr h="797322">
                <a:tc>
                  <a:txBody>
                    <a:bodyPr/>
                    <a:lstStyle/>
                    <a:p>
                      <a:r>
                        <a:rPr lang="ru-RU" sz="1200" b="1" dirty="0" smtClean="0"/>
                        <a:t>г. Ставрополь</a:t>
                      </a:r>
                      <a:endParaRPr lang="ru-RU" sz="1200" b="1" dirty="0"/>
                    </a:p>
                  </a:txBody>
                  <a:tcPr anchor="ctr"/>
                </a:tc>
                <a:tc>
                  <a:txBody>
                    <a:bodyPr/>
                    <a:lstStyle/>
                    <a:p>
                      <a:pPr algn="ctr"/>
                      <a:r>
                        <a:rPr lang="ru-RU" sz="1200" b="1" dirty="0" smtClean="0"/>
                        <a:t>3 823 479</a:t>
                      </a:r>
                      <a:endParaRPr lang="ru-RU" sz="1200" b="1" dirty="0"/>
                    </a:p>
                  </a:txBody>
                  <a:tcPr anchor="ctr"/>
                </a:tc>
                <a:tc>
                  <a:txBody>
                    <a:bodyPr/>
                    <a:lstStyle/>
                    <a:p>
                      <a:pPr algn="ctr"/>
                      <a:r>
                        <a:rPr lang="ru-RU" sz="1200" b="1" dirty="0" smtClean="0"/>
                        <a:t>435 822</a:t>
                      </a:r>
                      <a:endParaRPr lang="ru-RU" sz="1200" b="1" dirty="0"/>
                    </a:p>
                  </a:txBody>
                  <a:tcPr anchor="ctr"/>
                </a:tc>
                <a:tc>
                  <a:txBody>
                    <a:bodyPr/>
                    <a:lstStyle/>
                    <a:p>
                      <a:pPr algn="ctr"/>
                      <a:r>
                        <a:rPr lang="ru-RU" sz="1200" b="1" smtClean="0"/>
                        <a:t>8,77</a:t>
                      </a:r>
                      <a:endParaRPr lang="ru-RU" sz="1200" b="1" dirty="0"/>
                    </a:p>
                  </a:txBody>
                  <a:tcPr anchor="ctr"/>
                </a:tc>
              </a:tr>
              <a:tr h="797322">
                <a:tc>
                  <a:txBody>
                    <a:bodyPr/>
                    <a:lstStyle/>
                    <a:p>
                      <a:r>
                        <a:rPr lang="ru-RU" sz="1200" b="1" dirty="0" smtClean="0"/>
                        <a:t>ВСЕГО</a:t>
                      </a:r>
                      <a:r>
                        <a:rPr lang="ru-RU" sz="1200" b="1" baseline="0" dirty="0" smtClean="0"/>
                        <a:t> ПО СК</a:t>
                      </a:r>
                      <a:endParaRPr lang="ru-RU" sz="1200" b="1" dirty="0"/>
                    </a:p>
                  </a:txBody>
                  <a:tcPr anchor="ctr"/>
                </a:tc>
                <a:tc>
                  <a:txBody>
                    <a:bodyPr/>
                    <a:lstStyle/>
                    <a:p>
                      <a:pPr algn="ctr"/>
                      <a:r>
                        <a:rPr lang="ru-RU" sz="1200" b="1" dirty="0" smtClean="0"/>
                        <a:t>19 428 477</a:t>
                      </a:r>
                      <a:endParaRPr lang="ru-RU" sz="1200" b="1" dirty="0"/>
                    </a:p>
                  </a:txBody>
                  <a:tcPr anchor="ctr"/>
                </a:tc>
                <a:tc>
                  <a:txBody>
                    <a:bodyPr/>
                    <a:lstStyle/>
                    <a:p>
                      <a:pPr algn="ctr"/>
                      <a:r>
                        <a:rPr lang="ru-RU" sz="1200" b="1" dirty="0" smtClean="0"/>
                        <a:t>2 797 889</a:t>
                      </a:r>
                      <a:endParaRPr lang="ru-RU" sz="1200" b="1" dirty="0"/>
                    </a:p>
                  </a:txBody>
                  <a:tcPr anchor="ctr"/>
                </a:tc>
                <a:tc>
                  <a:txBody>
                    <a:bodyPr/>
                    <a:lstStyle/>
                    <a:p>
                      <a:pPr algn="ctr"/>
                      <a:r>
                        <a:rPr lang="ru-RU" sz="1200" b="1" dirty="0" smtClean="0"/>
                        <a:t>6,94</a:t>
                      </a:r>
                      <a:endParaRPr lang="ru-RU" sz="1200" b="1" dirty="0"/>
                    </a:p>
                  </a:txBody>
                  <a:tcPr anchor="ctr"/>
                </a:tc>
              </a:tr>
            </a:tbl>
          </a:graphicData>
        </a:graphic>
      </p:graphicFrame>
      <p:sp>
        <p:nvSpPr>
          <p:cNvPr id="96" name="object 13"/>
          <p:cNvSpPr txBox="1"/>
          <p:nvPr/>
        </p:nvSpPr>
        <p:spPr>
          <a:xfrm>
            <a:off x="540181" y="683371"/>
            <a:ext cx="6620443" cy="1256754"/>
          </a:xfrm>
          <a:prstGeom prst="rect">
            <a:avLst/>
          </a:prstGeom>
        </p:spPr>
        <p:txBody>
          <a:bodyPr vert="horz" wrap="square" lIns="0" tIns="12700" rIns="0" bIns="0" rtlCol="0">
            <a:spAutoFit/>
          </a:bodyPr>
          <a:lstStyle/>
          <a:p>
            <a:pPr marL="12700" algn="ctr">
              <a:spcBef>
                <a:spcPts val="100"/>
              </a:spcBef>
            </a:pPr>
            <a:r>
              <a:rPr lang="ru-RU" sz="2000" b="1" dirty="0" smtClean="0">
                <a:solidFill>
                  <a:schemeClr val="bg1"/>
                </a:solidFill>
                <a:cs typeface="Times New Roman" panose="02020603050405020304" pitchFamily="18" charset="0"/>
              </a:rPr>
              <a:t>Сравнительная информация </a:t>
            </a:r>
          </a:p>
          <a:p>
            <a:pPr marL="12700" algn="ctr">
              <a:spcBef>
                <a:spcPts val="100"/>
              </a:spcBef>
            </a:pPr>
            <a:r>
              <a:rPr lang="ru-RU" sz="2000" b="1" dirty="0" smtClean="0">
                <a:solidFill>
                  <a:schemeClr val="bg1"/>
                </a:solidFill>
                <a:cs typeface="Times New Roman" panose="02020603050405020304" pitchFamily="18" charset="0"/>
              </a:rPr>
              <a:t>о доле собственных доходов (налоговых и неналоговых доходов) местных бюджетов на душу населения отдельными городами Ставропольского края за 2018 год</a:t>
            </a:r>
            <a:endParaRPr lang="ru-RU" sz="20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324940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770593" y="10484413"/>
            <a:ext cx="133985" cy="127000"/>
          </a:xfrm>
          <a:prstGeom prst="rect">
            <a:avLst/>
          </a:prstGeom>
        </p:spPr>
        <p:txBody>
          <a:bodyPr vert="horz" wrap="square" lIns="0" tIns="0" rIns="0" bIns="0" rtlCol="0">
            <a:spAutoFit/>
          </a:bodyPr>
          <a:lstStyle/>
          <a:p>
            <a:pPr>
              <a:lnSpc>
                <a:spcPts val="1000"/>
              </a:lnSpc>
            </a:pPr>
            <a:r>
              <a:rPr sz="1000" dirty="0">
                <a:solidFill>
                  <a:srgbClr val="231F20"/>
                </a:solidFill>
                <a:latin typeface="Trebuchet MS"/>
                <a:cs typeface="Trebuchet MS"/>
              </a:rPr>
              <a:t>23</a:t>
            </a:r>
            <a:endParaRPr sz="1000">
              <a:latin typeface="Trebuchet MS"/>
              <a:cs typeface="Trebuchet MS"/>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9" name="object 9"/>
          <p:cNvSpPr/>
          <p:nvPr/>
        </p:nvSpPr>
        <p:spPr>
          <a:xfrm>
            <a:off x="4731054" y="0"/>
            <a:ext cx="2501399" cy="85257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851114" y="253552"/>
            <a:ext cx="5827395" cy="120650"/>
          </a:xfrm>
          <a:prstGeom prst="rect">
            <a:avLst/>
          </a:prstGeom>
        </p:spPr>
        <p:txBody>
          <a:bodyPr vert="horz" wrap="square" lIns="0" tIns="0" rIns="0" bIns="0" rtlCol="0">
            <a:spAutoFit/>
          </a:bodyPr>
          <a:lstStyle/>
          <a:p>
            <a:pPr>
              <a:lnSpc>
                <a:spcPts val="944"/>
              </a:lnSpc>
              <a:tabLst>
                <a:tab pos="4383405" algn="l"/>
              </a:tabLst>
            </a:pPr>
            <a:r>
              <a:rPr sz="900" b="0" spc="45" dirty="0">
                <a:solidFill>
                  <a:srgbClr val="FFFFFF"/>
                </a:solidFill>
                <a:latin typeface="Bookman Old Style"/>
                <a:cs typeface="Bookman Old Style"/>
              </a:rPr>
              <a:t>ÏÐÎÅÊÒ</a:t>
            </a:r>
            <a:r>
              <a:rPr sz="900" b="0" spc="-35" dirty="0">
                <a:solidFill>
                  <a:srgbClr val="FFFFFF"/>
                </a:solidFill>
                <a:latin typeface="Bookman Old Style"/>
                <a:cs typeface="Bookman Old Style"/>
              </a:rPr>
              <a:t> </a:t>
            </a:r>
            <a:r>
              <a:rPr sz="900" b="0" spc="-10" dirty="0">
                <a:solidFill>
                  <a:srgbClr val="FFFFFF"/>
                </a:solidFill>
                <a:latin typeface="Bookman Old Style"/>
                <a:cs typeface="Bookman Old Style"/>
              </a:rPr>
              <a:t>ÁÞÄÆÅÒÀ</a:t>
            </a:r>
            <a:r>
              <a:rPr sz="900" b="0" spc="-35" dirty="0">
                <a:solidFill>
                  <a:srgbClr val="FFFFFF"/>
                </a:solidFill>
                <a:latin typeface="Bookman Old Style"/>
                <a:cs typeface="Bookman Old Style"/>
              </a:rPr>
              <a:t> </a:t>
            </a:r>
            <a:r>
              <a:rPr sz="900" b="0" spc="170" dirty="0">
                <a:solidFill>
                  <a:srgbClr val="FFFFFF"/>
                </a:solidFill>
                <a:latin typeface="Bookman Old Style"/>
                <a:cs typeface="Bookman Old Style"/>
              </a:rPr>
              <a:t>ÍÀ</a:t>
            </a:r>
            <a:r>
              <a:rPr sz="900" b="0" spc="-30" dirty="0">
                <a:solidFill>
                  <a:srgbClr val="FFFFFF"/>
                </a:solidFill>
                <a:latin typeface="Bookman Old Style"/>
                <a:cs typeface="Bookman Old Style"/>
              </a:rPr>
              <a:t> </a:t>
            </a:r>
            <a:r>
              <a:rPr sz="900" b="0" spc="-100" dirty="0">
                <a:solidFill>
                  <a:srgbClr val="FFFFFF"/>
                </a:solidFill>
                <a:latin typeface="Bookman Old Style"/>
                <a:cs typeface="Bookman Old Style"/>
              </a:rPr>
              <a:t>2018</a:t>
            </a:r>
            <a:r>
              <a:rPr sz="900" b="0" spc="-35" dirty="0">
                <a:solidFill>
                  <a:srgbClr val="FFFFFF"/>
                </a:solidFill>
                <a:latin typeface="Bookman Old Style"/>
                <a:cs typeface="Bookman Old Style"/>
              </a:rPr>
              <a:t> </a:t>
            </a:r>
            <a:r>
              <a:rPr sz="900" b="0" spc="5" dirty="0">
                <a:solidFill>
                  <a:srgbClr val="FFFFFF"/>
                </a:solidFill>
                <a:latin typeface="Bookman Old Style"/>
                <a:cs typeface="Bookman Old Style"/>
              </a:rPr>
              <a:t>È</a:t>
            </a:r>
            <a:r>
              <a:rPr sz="900" b="0" spc="-35" dirty="0">
                <a:solidFill>
                  <a:srgbClr val="FFFFFF"/>
                </a:solidFill>
                <a:latin typeface="Bookman Old Style"/>
                <a:cs typeface="Bookman Old Style"/>
              </a:rPr>
              <a:t> </a:t>
            </a:r>
            <a:r>
              <a:rPr sz="900" b="0" spc="140" dirty="0">
                <a:solidFill>
                  <a:srgbClr val="FFFFFF"/>
                </a:solidFill>
                <a:latin typeface="Bookman Old Style"/>
                <a:cs typeface="Bookman Old Style"/>
              </a:rPr>
              <a:t>ÏËÀÍÎÂÛÉ</a:t>
            </a:r>
            <a:r>
              <a:rPr sz="900" b="0" spc="-30" dirty="0">
                <a:solidFill>
                  <a:srgbClr val="FFFFFF"/>
                </a:solidFill>
                <a:latin typeface="Bookman Old Style"/>
                <a:cs typeface="Bookman Old Style"/>
              </a:rPr>
              <a:t> </a:t>
            </a:r>
            <a:r>
              <a:rPr sz="900" b="0" spc="85" dirty="0">
                <a:solidFill>
                  <a:srgbClr val="FFFFFF"/>
                </a:solidFill>
                <a:latin typeface="Bookman Old Style"/>
                <a:cs typeface="Bookman Old Style"/>
              </a:rPr>
              <a:t>ÏÅÐÈÎÄ</a:t>
            </a:r>
            <a:r>
              <a:rPr sz="900" b="0" spc="-35" dirty="0">
                <a:solidFill>
                  <a:srgbClr val="FFFFFF"/>
                </a:solidFill>
                <a:latin typeface="Bookman Old Style"/>
                <a:cs typeface="Bookman Old Style"/>
              </a:rPr>
              <a:t> </a:t>
            </a:r>
            <a:r>
              <a:rPr sz="900" b="0" spc="-50" dirty="0">
                <a:solidFill>
                  <a:srgbClr val="FFFFFF"/>
                </a:solidFill>
                <a:latin typeface="Bookman Old Style"/>
                <a:cs typeface="Bookman Old Style"/>
              </a:rPr>
              <a:t>2019-2020</a:t>
            </a:r>
            <a:r>
              <a:rPr sz="900" b="0" spc="-35" dirty="0">
                <a:solidFill>
                  <a:srgbClr val="FFFFFF"/>
                </a:solidFill>
                <a:latin typeface="Bookman Old Style"/>
                <a:cs typeface="Bookman Old Style"/>
              </a:rPr>
              <a:t> </a:t>
            </a:r>
            <a:r>
              <a:rPr sz="900" b="0" spc="95" dirty="0">
                <a:solidFill>
                  <a:srgbClr val="FFFFFF"/>
                </a:solidFill>
                <a:latin typeface="Bookman Old Style"/>
                <a:cs typeface="Bookman Old Style"/>
              </a:rPr>
              <a:t>ÃÎÄÎÂ.	</a:t>
            </a:r>
            <a:r>
              <a:rPr sz="900" b="0" spc="185" dirty="0">
                <a:solidFill>
                  <a:srgbClr val="A54686"/>
                </a:solidFill>
                <a:latin typeface="Bookman Old Style"/>
                <a:cs typeface="Bookman Old Style"/>
              </a:rPr>
              <a:t>ÎÑÍÎÂÍÛÅ</a:t>
            </a:r>
            <a:r>
              <a:rPr sz="900" b="0" spc="-105" dirty="0">
                <a:solidFill>
                  <a:srgbClr val="A54686"/>
                </a:solidFill>
                <a:latin typeface="Bookman Old Style"/>
                <a:cs typeface="Bookman Old Style"/>
              </a:rPr>
              <a:t> </a:t>
            </a:r>
            <a:r>
              <a:rPr sz="900" b="0" spc="50" dirty="0">
                <a:solidFill>
                  <a:srgbClr val="A54686"/>
                </a:solidFill>
                <a:latin typeface="Bookman Old Style"/>
                <a:cs typeface="Bookman Old Style"/>
              </a:rPr>
              <a:t>ÏÀÐÀÌÅÒÐÛ</a:t>
            </a:r>
            <a:endParaRPr sz="900">
              <a:latin typeface="Bookman Old Style"/>
              <a:cs typeface="Bookman Old Style"/>
            </a:endParaRPr>
          </a:p>
        </p:txBody>
      </p:sp>
      <p:sp>
        <p:nvSpPr>
          <p:cNvPr id="12" name="object 12"/>
          <p:cNvSpPr/>
          <p:nvPr/>
        </p:nvSpPr>
        <p:spPr>
          <a:xfrm>
            <a:off x="4987124" y="307276"/>
            <a:ext cx="7480" cy="4190"/>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4" name="object 14"/>
          <p:cNvSpPr/>
          <p:nvPr/>
        </p:nvSpPr>
        <p:spPr>
          <a:xfrm>
            <a:off x="4988293" y="307428"/>
            <a:ext cx="2616" cy="2222"/>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6" name="object 16"/>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7" name="object 17"/>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19" name="object 19"/>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1" name="object 21"/>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2" name="object 22"/>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3" name="object 23"/>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7" name="object 27"/>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8" name="object 28"/>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29" name="object 29"/>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0" name="object 30"/>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1" name="object 31"/>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3" name="object 33"/>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4" name="object 34"/>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6" name="object 36"/>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7" name="object 37"/>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8" name="object 38"/>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39" name="object 39"/>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1" name="object 41"/>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2" name="object 42"/>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3" name="object 43"/>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4" name="object 44"/>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5" name="object 45"/>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7" name="object 47"/>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8" name="object 48"/>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49" name="object 49"/>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0" name="object 50"/>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1" name="object 51"/>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2" name="object 52"/>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3" name="object 53"/>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4" name="object 54"/>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5" name="object 55"/>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6" name="object 56"/>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58" name="object 58"/>
          <p:cNvSpPr/>
          <p:nvPr/>
        </p:nvSpPr>
        <p:spPr>
          <a:xfrm>
            <a:off x="5011064" y="30252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40"/>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59" name="object 59"/>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1" name="object 61"/>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3" name="object 63"/>
          <p:cNvSpPr/>
          <p:nvPr/>
        </p:nvSpPr>
        <p:spPr>
          <a:xfrm>
            <a:off x="5034572" y="307276"/>
            <a:ext cx="7480" cy="4190"/>
          </a:xfrm>
          <a:prstGeom prst="rect">
            <a:avLst/>
          </a:prstGeom>
          <a:blipFill>
            <a:blip r:embed="rId4" cstate="print"/>
            <a:stretch>
              <a:fillRect/>
            </a:stretch>
          </a:blipFill>
        </p:spPr>
        <p:txBody>
          <a:bodyPr wrap="square" lIns="0" tIns="0" rIns="0" bIns="0" rtlCol="0"/>
          <a:lstStyle/>
          <a:p>
            <a:endParaRPr/>
          </a:p>
        </p:txBody>
      </p:sp>
      <p:sp>
        <p:nvSpPr>
          <p:cNvPr id="64" name="object 64"/>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5" name="object 65"/>
          <p:cNvSpPr/>
          <p:nvPr/>
        </p:nvSpPr>
        <p:spPr>
          <a:xfrm>
            <a:off x="5038254" y="307428"/>
            <a:ext cx="2616" cy="2222"/>
          </a:xfrm>
          <a:prstGeom prst="rect">
            <a:avLst/>
          </a:prstGeom>
          <a:blipFill>
            <a:blip r:embed="rId5" cstate="print"/>
            <a:stretch>
              <a:fillRect/>
            </a:stretch>
          </a:blipFill>
        </p:spPr>
        <p:txBody>
          <a:bodyPr wrap="square" lIns="0" tIns="0" rIns="0" bIns="0" rtlCol="0"/>
          <a:lstStyle/>
          <a:p>
            <a:endParaRPr/>
          </a:p>
        </p:txBody>
      </p:sp>
      <p:sp>
        <p:nvSpPr>
          <p:cNvPr id="66" name="object 66"/>
          <p:cNvSpPr/>
          <p:nvPr/>
        </p:nvSpPr>
        <p:spPr>
          <a:xfrm>
            <a:off x="4915153" y="307340"/>
            <a:ext cx="125818" cy="83756"/>
          </a:xfrm>
          <a:prstGeom prst="rect">
            <a:avLst/>
          </a:prstGeom>
          <a:blipFill>
            <a:blip r:embed="rId6" cstate="print"/>
            <a:stretch>
              <a:fillRect/>
            </a:stretch>
          </a:blipFill>
        </p:spPr>
        <p:txBody>
          <a:bodyPr wrap="square" lIns="0" tIns="0" rIns="0" bIns="0" rtlCol="0"/>
          <a:lstStyle/>
          <a:p>
            <a:endParaRPr/>
          </a:p>
        </p:txBody>
      </p:sp>
      <p:sp>
        <p:nvSpPr>
          <p:cNvPr id="67" name="object 67"/>
          <p:cNvSpPr/>
          <p:nvPr/>
        </p:nvSpPr>
        <p:spPr>
          <a:xfrm>
            <a:off x="5035467" y="319030"/>
            <a:ext cx="91554" cy="50101"/>
          </a:xfrm>
          <a:prstGeom prst="rect">
            <a:avLst/>
          </a:prstGeom>
          <a:blipFill>
            <a:blip r:embed="rId7" cstate="print"/>
            <a:stretch>
              <a:fillRect/>
            </a:stretch>
          </a:blipFill>
        </p:spPr>
        <p:txBody>
          <a:bodyPr wrap="square" lIns="0" tIns="0" rIns="0" bIns="0" rtlCol="0"/>
          <a:lstStyle/>
          <a:p>
            <a:endParaRPr/>
          </a:p>
        </p:txBody>
      </p:sp>
      <p:sp>
        <p:nvSpPr>
          <p:cNvPr id="68" name="object 68"/>
          <p:cNvSpPr/>
          <p:nvPr/>
        </p:nvSpPr>
        <p:spPr>
          <a:xfrm>
            <a:off x="4903196" y="318585"/>
            <a:ext cx="91554" cy="50101"/>
          </a:xfrm>
          <a:prstGeom prst="rect">
            <a:avLst/>
          </a:prstGeom>
          <a:blipFill>
            <a:blip r:embed="rId8" cstate="print"/>
            <a:stretch>
              <a:fillRect/>
            </a:stretch>
          </a:blipFill>
        </p:spPr>
        <p:txBody>
          <a:bodyPr wrap="square" lIns="0" tIns="0" rIns="0" bIns="0" rtlCol="0"/>
          <a:lstStyle/>
          <a:p>
            <a:endParaRPr/>
          </a:p>
        </p:txBody>
      </p:sp>
      <p:sp>
        <p:nvSpPr>
          <p:cNvPr id="69" name="object 69"/>
          <p:cNvSpPr/>
          <p:nvPr/>
        </p:nvSpPr>
        <p:spPr>
          <a:xfrm>
            <a:off x="4988217" y="303149"/>
            <a:ext cx="52742" cy="36118"/>
          </a:xfrm>
          <a:prstGeom prst="rect">
            <a:avLst/>
          </a:prstGeom>
          <a:blipFill>
            <a:blip r:embed="rId9" cstate="print"/>
            <a:stretch>
              <a:fillRect/>
            </a:stretch>
          </a:blipFill>
        </p:spPr>
        <p:txBody>
          <a:bodyPr wrap="square" lIns="0" tIns="0" rIns="0" bIns="0" rtlCol="0"/>
          <a:lstStyle/>
          <a:p>
            <a:endParaRPr/>
          </a:p>
        </p:txBody>
      </p:sp>
      <p:sp>
        <p:nvSpPr>
          <p:cNvPr id="70" name="object 70"/>
          <p:cNvSpPr/>
          <p:nvPr/>
        </p:nvSpPr>
        <p:spPr>
          <a:xfrm>
            <a:off x="4969728" y="365785"/>
            <a:ext cx="27276" cy="36715"/>
          </a:xfrm>
          <a:prstGeom prst="rect">
            <a:avLst/>
          </a:prstGeom>
          <a:blipFill>
            <a:blip r:embed="rId10" cstate="print"/>
            <a:stretch>
              <a:fillRect/>
            </a:stretch>
          </a:blipFill>
        </p:spPr>
        <p:txBody>
          <a:bodyPr wrap="square" lIns="0" tIns="0" rIns="0" bIns="0" rtlCol="0"/>
          <a:lstStyle/>
          <a:p>
            <a:endParaRPr/>
          </a:p>
        </p:txBody>
      </p:sp>
      <p:sp>
        <p:nvSpPr>
          <p:cNvPr id="71" name="object 71"/>
          <p:cNvSpPr/>
          <p:nvPr/>
        </p:nvSpPr>
        <p:spPr>
          <a:xfrm>
            <a:off x="4990260" y="365785"/>
            <a:ext cx="69266" cy="42455"/>
          </a:xfrm>
          <a:prstGeom prst="rect">
            <a:avLst/>
          </a:prstGeom>
          <a:blipFill>
            <a:blip r:embed="rId11" cstate="print"/>
            <a:stretch>
              <a:fillRect/>
            </a:stretch>
          </a:blipFill>
        </p:spPr>
        <p:txBody>
          <a:bodyPr wrap="square" lIns="0" tIns="0" rIns="0" bIns="0" rtlCol="0"/>
          <a:lstStyle/>
          <a:p>
            <a:endParaRPr/>
          </a:p>
        </p:txBody>
      </p:sp>
      <p:sp>
        <p:nvSpPr>
          <p:cNvPr id="72" name="object 72"/>
          <p:cNvSpPr/>
          <p:nvPr/>
        </p:nvSpPr>
        <p:spPr>
          <a:xfrm>
            <a:off x="4913985" y="326326"/>
            <a:ext cx="63919" cy="84962"/>
          </a:xfrm>
          <a:prstGeom prst="rect">
            <a:avLst/>
          </a:prstGeom>
          <a:blipFill>
            <a:blip r:embed="rId12" cstate="print"/>
            <a:stretch>
              <a:fillRect/>
            </a:stretch>
          </a:blipFill>
        </p:spPr>
        <p:txBody>
          <a:bodyPr wrap="square" lIns="0" tIns="0" rIns="0" bIns="0" rtlCol="0"/>
          <a:lstStyle/>
          <a:p>
            <a:endParaRPr/>
          </a:p>
        </p:txBody>
      </p:sp>
      <p:sp>
        <p:nvSpPr>
          <p:cNvPr id="73" name="object 73"/>
          <p:cNvSpPr/>
          <p:nvPr/>
        </p:nvSpPr>
        <p:spPr>
          <a:xfrm>
            <a:off x="5081040" y="425665"/>
            <a:ext cx="107121" cy="32586"/>
          </a:xfrm>
          <a:prstGeom prst="rect">
            <a:avLst/>
          </a:prstGeom>
          <a:blipFill>
            <a:blip r:embed="rId13" cstate="print"/>
            <a:stretch>
              <a:fillRect/>
            </a:stretch>
          </a:blipFill>
        </p:spPr>
        <p:txBody>
          <a:bodyPr wrap="square" lIns="0" tIns="0" rIns="0" bIns="0" rtlCol="0"/>
          <a:lstStyle/>
          <a:p>
            <a:endParaRPr/>
          </a:p>
        </p:txBody>
      </p:sp>
      <p:sp>
        <p:nvSpPr>
          <p:cNvPr id="74" name="object 74"/>
          <p:cNvSpPr/>
          <p:nvPr/>
        </p:nvSpPr>
        <p:spPr>
          <a:xfrm>
            <a:off x="5068303" y="480161"/>
            <a:ext cx="131838" cy="173151"/>
          </a:xfrm>
          <a:prstGeom prst="rect">
            <a:avLst/>
          </a:prstGeom>
          <a:blipFill>
            <a:blip r:embed="rId14" cstate="print"/>
            <a:stretch>
              <a:fillRect/>
            </a:stretch>
          </a:blipFill>
        </p:spPr>
        <p:txBody>
          <a:bodyPr wrap="square" lIns="0" tIns="0" rIns="0" bIns="0" rtlCol="0"/>
          <a:lstStyle/>
          <a:p>
            <a:endParaRPr/>
          </a:p>
        </p:txBody>
      </p:sp>
      <p:sp>
        <p:nvSpPr>
          <p:cNvPr id="75" name="object 75"/>
          <p:cNvSpPr/>
          <p:nvPr/>
        </p:nvSpPr>
        <p:spPr>
          <a:xfrm>
            <a:off x="5091417" y="462813"/>
            <a:ext cx="86995" cy="0"/>
          </a:xfrm>
          <a:custGeom>
            <a:avLst/>
            <a:gdLst/>
            <a:ahLst/>
            <a:cxnLst/>
            <a:rect l="l" t="t" r="r" b="b"/>
            <a:pathLst>
              <a:path w="86995">
                <a:moveTo>
                  <a:pt x="0" y="0"/>
                </a:moveTo>
                <a:lnTo>
                  <a:pt x="86398" y="0"/>
                </a:lnTo>
              </a:path>
            </a:pathLst>
          </a:custGeom>
          <a:ln w="58521">
            <a:solidFill>
              <a:srgbClr val="ED1C24"/>
            </a:solidFill>
          </a:ln>
        </p:spPr>
        <p:txBody>
          <a:bodyPr wrap="square" lIns="0" tIns="0" rIns="0" bIns="0" rtlCol="0"/>
          <a:lstStyle/>
          <a:p>
            <a:endParaRPr/>
          </a:p>
        </p:txBody>
      </p:sp>
      <p:sp>
        <p:nvSpPr>
          <p:cNvPr id="76" name="object 76"/>
          <p:cNvSpPr/>
          <p:nvPr/>
        </p:nvSpPr>
        <p:spPr>
          <a:xfrm>
            <a:off x="5091417" y="451141"/>
            <a:ext cx="86474" cy="38963"/>
          </a:xfrm>
          <a:prstGeom prst="rect">
            <a:avLst/>
          </a:prstGeom>
          <a:blipFill>
            <a:blip r:embed="rId15" cstate="print"/>
            <a:stretch>
              <a:fillRect/>
            </a:stretch>
          </a:blipFill>
        </p:spPr>
        <p:txBody>
          <a:bodyPr wrap="square" lIns="0" tIns="0" rIns="0" bIns="0" rtlCol="0"/>
          <a:lstStyle/>
          <a:p>
            <a:endParaRPr/>
          </a:p>
        </p:txBody>
      </p:sp>
      <p:sp>
        <p:nvSpPr>
          <p:cNvPr id="77" name="object 77"/>
          <p:cNvSpPr/>
          <p:nvPr/>
        </p:nvSpPr>
        <p:spPr>
          <a:xfrm>
            <a:off x="31056" y="9156"/>
            <a:ext cx="7524939" cy="7657414"/>
          </a:xfrm>
          <a:prstGeom prst="rect">
            <a:avLst/>
          </a:prstGeom>
          <a:blipFill>
            <a:blip r:embed="rId16" cstate="print"/>
            <a:stretch>
              <a:fillRect/>
            </a:stretch>
          </a:blipFill>
        </p:spPr>
        <p:txBody>
          <a:bodyPr wrap="square" lIns="0" tIns="0" rIns="0" bIns="0" rtlCol="0"/>
          <a:lstStyle/>
          <a:p>
            <a:endParaRPr/>
          </a:p>
        </p:txBody>
      </p:sp>
      <p:sp>
        <p:nvSpPr>
          <p:cNvPr id="80" name="object 80"/>
          <p:cNvSpPr/>
          <p:nvPr/>
        </p:nvSpPr>
        <p:spPr>
          <a:xfrm>
            <a:off x="3770668" y="1645018"/>
            <a:ext cx="15240" cy="8890"/>
          </a:xfrm>
          <a:custGeom>
            <a:avLst/>
            <a:gdLst/>
            <a:ahLst/>
            <a:cxnLst/>
            <a:rect l="l" t="t" r="r" b="b"/>
            <a:pathLst>
              <a:path w="15239" h="8889">
                <a:moveTo>
                  <a:pt x="13931" y="507"/>
                </a:moveTo>
                <a:lnTo>
                  <a:pt x="3568" y="0"/>
                </a:lnTo>
                <a:lnTo>
                  <a:pt x="2374" y="673"/>
                </a:lnTo>
                <a:lnTo>
                  <a:pt x="1181" y="1358"/>
                </a:lnTo>
                <a:lnTo>
                  <a:pt x="0" y="3492"/>
                </a:lnTo>
                <a:lnTo>
                  <a:pt x="342" y="4698"/>
                </a:lnTo>
                <a:lnTo>
                  <a:pt x="673" y="5892"/>
                </a:lnTo>
                <a:lnTo>
                  <a:pt x="2514" y="6299"/>
                </a:lnTo>
                <a:lnTo>
                  <a:pt x="4127" y="7238"/>
                </a:lnTo>
                <a:lnTo>
                  <a:pt x="5740" y="8178"/>
                </a:lnTo>
                <a:lnTo>
                  <a:pt x="8089" y="8420"/>
                </a:lnTo>
                <a:lnTo>
                  <a:pt x="10642" y="7137"/>
                </a:lnTo>
                <a:lnTo>
                  <a:pt x="13182" y="5867"/>
                </a:lnTo>
                <a:lnTo>
                  <a:pt x="14604" y="4013"/>
                </a:lnTo>
                <a:lnTo>
                  <a:pt x="14782" y="2552"/>
                </a:lnTo>
                <a:lnTo>
                  <a:pt x="14947" y="1104"/>
                </a:lnTo>
                <a:lnTo>
                  <a:pt x="13931" y="507"/>
                </a:lnTo>
                <a:close/>
              </a:path>
            </a:pathLst>
          </a:custGeom>
          <a:ln w="3175">
            <a:solidFill>
              <a:srgbClr val="231F20"/>
            </a:solidFill>
          </a:ln>
        </p:spPr>
        <p:txBody>
          <a:bodyPr wrap="square" lIns="0" tIns="0" rIns="0" bIns="0" rtlCol="0"/>
          <a:lstStyle/>
          <a:p>
            <a:endParaRPr/>
          </a:p>
        </p:txBody>
      </p:sp>
      <p:sp>
        <p:nvSpPr>
          <p:cNvPr id="81" name="object 81"/>
          <p:cNvSpPr/>
          <p:nvPr/>
        </p:nvSpPr>
        <p:spPr>
          <a:xfrm>
            <a:off x="3773004" y="1645335"/>
            <a:ext cx="5232" cy="4470"/>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3773004" y="1645335"/>
            <a:ext cx="5715" cy="5080"/>
          </a:xfrm>
          <a:custGeom>
            <a:avLst/>
            <a:gdLst/>
            <a:ahLst/>
            <a:cxnLst/>
            <a:rect l="l" t="t" r="r" b="b"/>
            <a:pathLst>
              <a:path w="5714" h="5080">
                <a:moveTo>
                  <a:pt x="5232" y="12"/>
                </a:moveTo>
                <a:lnTo>
                  <a:pt x="3225" y="0"/>
                </a:lnTo>
                <a:lnTo>
                  <a:pt x="1308" y="50"/>
                </a:lnTo>
                <a:lnTo>
                  <a:pt x="431" y="241"/>
                </a:lnTo>
                <a:lnTo>
                  <a:pt x="0" y="914"/>
                </a:lnTo>
                <a:lnTo>
                  <a:pt x="723" y="2222"/>
                </a:lnTo>
                <a:lnTo>
                  <a:pt x="800" y="2933"/>
                </a:lnTo>
                <a:lnTo>
                  <a:pt x="888" y="3632"/>
                </a:lnTo>
                <a:lnTo>
                  <a:pt x="2247" y="4292"/>
                </a:lnTo>
                <a:lnTo>
                  <a:pt x="3263" y="4381"/>
                </a:lnTo>
                <a:lnTo>
                  <a:pt x="4292" y="4470"/>
                </a:lnTo>
                <a:lnTo>
                  <a:pt x="5054" y="3606"/>
                </a:lnTo>
                <a:lnTo>
                  <a:pt x="4889" y="2590"/>
                </a:lnTo>
                <a:lnTo>
                  <a:pt x="4711" y="1562"/>
                </a:lnTo>
                <a:lnTo>
                  <a:pt x="5308" y="25"/>
                </a:lnTo>
                <a:close/>
              </a:path>
            </a:pathLst>
          </a:custGeom>
          <a:ln w="3175">
            <a:solidFill>
              <a:srgbClr val="231F20"/>
            </a:solidFill>
          </a:ln>
        </p:spPr>
        <p:txBody>
          <a:bodyPr wrap="square" lIns="0" tIns="0" rIns="0" bIns="0" rtlCol="0"/>
          <a:lstStyle/>
          <a:p>
            <a:endParaRPr/>
          </a:p>
        </p:txBody>
      </p:sp>
      <p:sp>
        <p:nvSpPr>
          <p:cNvPr id="83" name="object 83"/>
          <p:cNvSpPr/>
          <p:nvPr/>
        </p:nvSpPr>
        <p:spPr>
          <a:xfrm>
            <a:off x="3822725" y="1561236"/>
            <a:ext cx="5080" cy="5080"/>
          </a:xfrm>
          <a:custGeom>
            <a:avLst/>
            <a:gdLst/>
            <a:ahLst/>
            <a:cxnLst/>
            <a:rect l="l" t="t" r="r" b="b"/>
            <a:pathLst>
              <a:path w="5079" h="5080">
                <a:moveTo>
                  <a:pt x="3683" y="0"/>
                </a:moveTo>
                <a:lnTo>
                  <a:pt x="1066" y="0"/>
                </a:lnTo>
                <a:lnTo>
                  <a:pt x="0" y="1066"/>
                </a:lnTo>
                <a:lnTo>
                  <a:pt x="0" y="3708"/>
                </a:lnTo>
                <a:lnTo>
                  <a:pt x="1066" y="4775"/>
                </a:lnTo>
                <a:lnTo>
                  <a:pt x="3683" y="4775"/>
                </a:lnTo>
                <a:lnTo>
                  <a:pt x="4749" y="3708"/>
                </a:lnTo>
                <a:lnTo>
                  <a:pt x="4749" y="1066"/>
                </a:lnTo>
                <a:lnTo>
                  <a:pt x="3683" y="0"/>
                </a:lnTo>
                <a:close/>
              </a:path>
            </a:pathLst>
          </a:custGeom>
          <a:solidFill>
            <a:srgbClr val="000000"/>
          </a:solidFill>
        </p:spPr>
        <p:txBody>
          <a:bodyPr wrap="square" lIns="0" tIns="0" rIns="0" bIns="0" rtlCol="0"/>
          <a:lstStyle/>
          <a:p>
            <a:endParaRPr/>
          </a:p>
        </p:txBody>
      </p:sp>
      <p:sp>
        <p:nvSpPr>
          <p:cNvPr id="84" name="object 84"/>
          <p:cNvSpPr/>
          <p:nvPr/>
        </p:nvSpPr>
        <p:spPr>
          <a:xfrm>
            <a:off x="3805956" y="1614079"/>
            <a:ext cx="4445" cy="4445"/>
          </a:xfrm>
          <a:custGeom>
            <a:avLst/>
            <a:gdLst/>
            <a:ahLst/>
            <a:cxnLst/>
            <a:rect l="l" t="t" r="r" b="b"/>
            <a:pathLst>
              <a:path w="4445" h="4444">
                <a:moveTo>
                  <a:pt x="2051" y="0"/>
                </a:moveTo>
                <a:lnTo>
                  <a:pt x="3178" y="0"/>
                </a:lnTo>
                <a:lnTo>
                  <a:pt x="4103" y="916"/>
                </a:lnTo>
                <a:lnTo>
                  <a:pt x="4103" y="2063"/>
                </a:lnTo>
                <a:lnTo>
                  <a:pt x="4103" y="3196"/>
                </a:lnTo>
                <a:lnTo>
                  <a:pt x="3178" y="4113"/>
                </a:lnTo>
                <a:lnTo>
                  <a:pt x="2051" y="4113"/>
                </a:lnTo>
                <a:lnTo>
                  <a:pt x="924" y="4113"/>
                </a:lnTo>
                <a:lnTo>
                  <a:pt x="0" y="3196"/>
                </a:lnTo>
                <a:lnTo>
                  <a:pt x="0" y="2063"/>
                </a:lnTo>
                <a:lnTo>
                  <a:pt x="0" y="916"/>
                </a:lnTo>
                <a:lnTo>
                  <a:pt x="924" y="0"/>
                </a:lnTo>
                <a:lnTo>
                  <a:pt x="2051" y="0"/>
                </a:lnTo>
                <a:close/>
              </a:path>
            </a:pathLst>
          </a:custGeom>
          <a:ln w="7327">
            <a:solidFill>
              <a:srgbClr val="231F20"/>
            </a:solidFill>
          </a:ln>
        </p:spPr>
        <p:txBody>
          <a:bodyPr wrap="square" lIns="0" tIns="0" rIns="0" bIns="0" rtlCol="0"/>
          <a:lstStyle/>
          <a:p>
            <a:endParaRPr/>
          </a:p>
        </p:txBody>
      </p:sp>
      <p:sp>
        <p:nvSpPr>
          <p:cNvPr id="85" name="object 85"/>
          <p:cNvSpPr/>
          <p:nvPr/>
        </p:nvSpPr>
        <p:spPr>
          <a:xfrm>
            <a:off x="3805961" y="1614373"/>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86" name="object 86"/>
          <p:cNvSpPr/>
          <p:nvPr/>
        </p:nvSpPr>
        <p:spPr>
          <a:xfrm>
            <a:off x="3822078" y="1610704"/>
            <a:ext cx="6350" cy="6350"/>
          </a:xfrm>
          <a:custGeom>
            <a:avLst/>
            <a:gdLst/>
            <a:ahLst/>
            <a:cxnLst/>
            <a:rect l="l" t="t" r="r" b="b"/>
            <a:pathLst>
              <a:path w="6350" h="6350">
                <a:moveTo>
                  <a:pt x="3014" y="0"/>
                </a:moveTo>
                <a:lnTo>
                  <a:pt x="4686" y="0"/>
                </a:lnTo>
                <a:lnTo>
                  <a:pt x="6028" y="1362"/>
                </a:lnTo>
                <a:lnTo>
                  <a:pt x="6028" y="3031"/>
                </a:lnTo>
                <a:lnTo>
                  <a:pt x="6028" y="4712"/>
                </a:lnTo>
                <a:lnTo>
                  <a:pt x="4686" y="6074"/>
                </a:lnTo>
                <a:lnTo>
                  <a:pt x="3014" y="6074"/>
                </a:lnTo>
                <a:lnTo>
                  <a:pt x="1342" y="6074"/>
                </a:lnTo>
                <a:lnTo>
                  <a:pt x="0" y="4712"/>
                </a:lnTo>
                <a:lnTo>
                  <a:pt x="0" y="3031"/>
                </a:lnTo>
                <a:lnTo>
                  <a:pt x="0" y="1362"/>
                </a:lnTo>
                <a:lnTo>
                  <a:pt x="1342" y="0"/>
                </a:lnTo>
                <a:lnTo>
                  <a:pt x="3014" y="0"/>
                </a:lnTo>
                <a:close/>
              </a:path>
            </a:pathLst>
          </a:custGeom>
          <a:ln w="7327">
            <a:solidFill>
              <a:srgbClr val="231F20"/>
            </a:solidFill>
          </a:ln>
        </p:spPr>
        <p:txBody>
          <a:bodyPr wrap="square" lIns="0" tIns="0" rIns="0" bIns="0" rtlCol="0"/>
          <a:lstStyle/>
          <a:p>
            <a:endParaRPr/>
          </a:p>
        </p:txBody>
      </p:sp>
      <p:sp>
        <p:nvSpPr>
          <p:cNvPr id="87" name="object 87"/>
          <p:cNvSpPr/>
          <p:nvPr/>
        </p:nvSpPr>
        <p:spPr>
          <a:xfrm>
            <a:off x="3822077" y="1611007"/>
            <a:ext cx="6350" cy="6350"/>
          </a:xfrm>
          <a:custGeom>
            <a:avLst/>
            <a:gdLst/>
            <a:ahLst/>
            <a:cxnLst/>
            <a:rect l="l" t="t" r="r" b="b"/>
            <a:pathLst>
              <a:path w="6350" h="6350">
                <a:moveTo>
                  <a:pt x="4686" y="0"/>
                </a:moveTo>
                <a:lnTo>
                  <a:pt x="1358" y="0"/>
                </a:lnTo>
                <a:lnTo>
                  <a:pt x="0" y="1358"/>
                </a:lnTo>
                <a:lnTo>
                  <a:pt x="0" y="4711"/>
                </a:lnTo>
                <a:lnTo>
                  <a:pt x="1358" y="6070"/>
                </a:lnTo>
                <a:lnTo>
                  <a:pt x="4686" y="6070"/>
                </a:lnTo>
                <a:lnTo>
                  <a:pt x="6045" y="4711"/>
                </a:lnTo>
                <a:lnTo>
                  <a:pt x="6045" y="1358"/>
                </a:lnTo>
                <a:lnTo>
                  <a:pt x="4686" y="0"/>
                </a:lnTo>
                <a:close/>
              </a:path>
            </a:pathLst>
          </a:custGeom>
          <a:solidFill>
            <a:srgbClr val="000000"/>
          </a:solidFill>
        </p:spPr>
        <p:txBody>
          <a:bodyPr wrap="square" lIns="0" tIns="0" rIns="0" bIns="0" rtlCol="0"/>
          <a:lstStyle/>
          <a:p>
            <a:endParaRPr/>
          </a:p>
        </p:txBody>
      </p:sp>
      <p:sp>
        <p:nvSpPr>
          <p:cNvPr id="88" name="object 88"/>
          <p:cNvSpPr/>
          <p:nvPr/>
        </p:nvSpPr>
        <p:spPr>
          <a:xfrm>
            <a:off x="3800068" y="1620647"/>
            <a:ext cx="50165" cy="6350"/>
          </a:xfrm>
          <a:custGeom>
            <a:avLst/>
            <a:gdLst/>
            <a:ahLst/>
            <a:cxnLst/>
            <a:rect l="l" t="t" r="r" b="b"/>
            <a:pathLst>
              <a:path w="50164" h="6350">
                <a:moveTo>
                  <a:pt x="25031" y="0"/>
                </a:moveTo>
                <a:lnTo>
                  <a:pt x="16989" y="421"/>
                </a:lnTo>
                <a:lnTo>
                  <a:pt x="9891" y="1601"/>
                </a:lnTo>
                <a:lnTo>
                  <a:pt x="4105" y="3412"/>
                </a:lnTo>
                <a:lnTo>
                  <a:pt x="0" y="5727"/>
                </a:lnTo>
                <a:lnTo>
                  <a:pt x="50050" y="5727"/>
                </a:lnTo>
                <a:lnTo>
                  <a:pt x="45952" y="3412"/>
                </a:lnTo>
                <a:lnTo>
                  <a:pt x="40170" y="1601"/>
                </a:lnTo>
                <a:lnTo>
                  <a:pt x="33073" y="421"/>
                </a:lnTo>
                <a:lnTo>
                  <a:pt x="25031" y="0"/>
                </a:lnTo>
                <a:close/>
              </a:path>
            </a:pathLst>
          </a:custGeom>
          <a:solidFill>
            <a:srgbClr val="FEBC11"/>
          </a:solidFill>
        </p:spPr>
        <p:txBody>
          <a:bodyPr wrap="square" lIns="0" tIns="0" rIns="0" bIns="0" rtlCol="0"/>
          <a:lstStyle/>
          <a:p>
            <a:endParaRPr/>
          </a:p>
        </p:txBody>
      </p:sp>
      <p:sp>
        <p:nvSpPr>
          <p:cNvPr id="89" name="object 89"/>
          <p:cNvSpPr/>
          <p:nvPr/>
        </p:nvSpPr>
        <p:spPr>
          <a:xfrm>
            <a:off x="3823233" y="1566964"/>
            <a:ext cx="3810" cy="3810"/>
          </a:xfrm>
          <a:custGeom>
            <a:avLst/>
            <a:gdLst/>
            <a:ahLst/>
            <a:cxnLst/>
            <a:rect l="l" t="t" r="r" b="b"/>
            <a:pathLst>
              <a:path w="3810" h="3809">
                <a:moveTo>
                  <a:pt x="2793" y="0"/>
                </a:moveTo>
                <a:lnTo>
                  <a:pt x="812" y="0"/>
                </a:lnTo>
                <a:lnTo>
                  <a:pt x="0" y="812"/>
                </a:lnTo>
                <a:lnTo>
                  <a:pt x="0" y="2806"/>
                </a:lnTo>
                <a:lnTo>
                  <a:pt x="812" y="3619"/>
                </a:lnTo>
                <a:lnTo>
                  <a:pt x="2793" y="3619"/>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0" name="object 90"/>
          <p:cNvSpPr/>
          <p:nvPr/>
        </p:nvSpPr>
        <p:spPr>
          <a:xfrm>
            <a:off x="3823233" y="1571802"/>
            <a:ext cx="3810" cy="3810"/>
          </a:xfrm>
          <a:custGeom>
            <a:avLst/>
            <a:gdLst/>
            <a:ahLst/>
            <a:cxnLst/>
            <a:rect l="l" t="t" r="r" b="b"/>
            <a:pathLst>
              <a:path w="3810" h="3809">
                <a:moveTo>
                  <a:pt x="2793" y="0"/>
                </a:moveTo>
                <a:lnTo>
                  <a:pt x="812" y="0"/>
                </a:lnTo>
                <a:lnTo>
                  <a:pt x="0" y="812"/>
                </a:lnTo>
                <a:lnTo>
                  <a:pt x="0" y="2806"/>
                </a:lnTo>
                <a:lnTo>
                  <a:pt x="812" y="3632"/>
                </a:lnTo>
                <a:lnTo>
                  <a:pt x="2793" y="3632"/>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1" name="object 91"/>
          <p:cNvSpPr/>
          <p:nvPr/>
        </p:nvSpPr>
        <p:spPr>
          <a:xfrm>
            <a:off x="3823233" y="1576641"/>
            <a:ext cx="3810" cy="3810"/>
          </a:xfrm>
          <a:custGeom>
            <a:avLst/>
            <a:gdLst/>
            <a:ahLst/>
            <a:cxnLst/>
            <a:rect l="l" t="t" r="r" b="b"/>
            <a:pathLst>
              <a:path w="3810" h="3809">
                <a:moveTo>
                  <a:pt x="2793" y="0"/>
                </a:moveTo>
                <a:lnTo>
                  <a:pt x="812" y="0"/>
                </a:lnTo>
                <a:lnTo>
                  <a:pt x="0" y="812"/>
                </a:lnTo>
                <a:lnTo>
                  <a:pt x="0" y="2819"/>
                </a:lnTo>
                <a:lnTo>
                  <a:pt x="812" y="3619"/>
                </a:lnTo>
                <a:lnTo>
                  <a:pt x="2793" y="3619"/>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2" name="object 92"/>
          <p:cNvSpPr/>
          <p:nvPr/>
        </p:nvSpPr>
        <p:spPr>
          <a:xfrm>
            <a:off x="3823233" y="1581467"/>
            <a:ext cx="3810" cy="3810"/>
          </a:xfrm>
          <a:custGeom>
            <a:avLst/>
            <a:gdLst/>
            <a:ahLst/>
            <a:cxnLst/>
            <a:rect l="l" t="t" r="r" b="b"/>
            <a:pathLst>
              <a:path w="3810" h="3809">
                <a:moveTo>
                  <a:pt x="2793" y="0"/>
                </a:moveTo>
                <a:lnTo>
                  <a:pt x="812" y="0"/>
                </a:lnTo>
                <a:lnTo>
                  <a:pt x="0" y="812"/>
                </a:lnTo>
                <a:lnTo>
                  <a:pt x="0" y="2806"/>
                </a:lnTo>
                <a:lnTo>
                  <a:pt x="812" y="3619"/>
                </a:lnTo>
                <a:lnTo>
                  <a:pt x="2793" y="3619"/>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3" name="object 93"/>
          <p:cNvSpPr/>
          <p:nvPr/>
        </p:nvSpPr>
        <p:spPr>
          <a:xfrm>
            <a:off x="3823970" y="1547214"/>
            <a:ext cx="2540" cy="13335"/>
          </a:xfrm>
          <a:custGeom>
            <a:avLst/>
            <a:gdLst/>
            <a:ahLst/>
            <a:cxnLst/>
            <a:rect l="l" t="t" r="r" b="b"/>
            <a:pathLst>
              <a:path w="2539" h="13334">
                <a:moveTo>
                  <a:pt x="0" y="12802"/>
                </a:moveTo>
                <a:lnTo>
                  <a:pt x="2253" y="12802"/>
                </a:lnTo>
                <a:lnTo>
                  <a:pt x="2253" y="0"/>
                </a:lnTo>
                <a:lnTo>
                  <a:pt x="0" y="0"/>
                </a:lnTo>
                <a:lnTo>
                  <a:pt x="0" y="12802"/>
                </a:lnTo>
                <a:close/>
              </a:path>
            </a:pathLst>
          </a:custGeom>
          <a:solidFill>
            <a:srgbClr val="FEBC11"/>
          </a:solidFill>
        </p:spPr>
        <p:txBody>
          <a:bodyPr wrap="square" lIns="0" tIns="0" rIns="0" bIns="0" rtlCol="0"/>
          <a:lstStyle/>
          <a:p>
            <a:endParaRPr/>
          </a:p>
        </p:txBody>
      </p:sp>
      <p:sp>
        <p:nvSpPr>
          <p:cNvPr id="94" name="object 94"/>
          <p:cNvSpPr/>
          <p:nvPr/>
        </p:nvSpPr>
        <p:spPr>
          <a:xfrm>
            <a:off x="3820515" y="1552848"/>
            <a:ext cx="9525" cy="2540"/>
          </a:xfrm>
          <a:custGeom>
            <a:avLst/>
            <a:gdLst/>
            <a:ahLst/>
            <a:cxnLst/>
            <a:rect l="l" t="t" r="r" b="b"/>
            <a:pathLst>
              <a:path w="9525" h="2540">
                <a:moveTo>
                  <a:pt x="0" y="2266"/>
                </a:moveTo>
                <a:lnTo>
                  <a:pt x="9154" y="2266"/>
                </a:lnTo>
                <a:lnTo>
                  <a:pt x="9154" y="0"/>
                </a:lnTo>
                <a:lnTo>
                  <a:pt x="0" y="0"/>
                </a:lnTo>
                <a:lnTo>
                  <a:pt x="0" y="2266"/>
                </a:lnTo>
                <a:close/>
              </a:path>
            </a:pathLst>
          </a:custGeom>
          <a:solidFill>
            <a:srgbClr val="FEBC11"/>
          </a:solidFill>
        </p:spPr>
        <p:txBody>
          <a:bodyPr wrap="square" lIns="0" tIns="0" rIns="0" bIns="0" rtlCol="0"/>
          <a:lstStyle/>
          <a:p>
            <a:endParaRPr/>
          </a:p>
        </p:txBody>
      </p:sp>
      <p:sp>
        <p:nvSpPr>
          <p:cNvPr id="95" name="object 95"/>
          <p:cNvSpPr/>
          <p:nvPr/>
        </p:nvSpPr>
        <p:spPr>
          <a:xfrm>
            <a:off x="3805059" y="1572602"/>
            <a:ext cx="9525" cy="25400"/>
          </a:xfrm>
          <a:custGeom>
            <a:avLst/>
            <a:gdLst/>
            <a:ahLst/>
            <a:cxnLst/>
            <a:rect l="l" t="t" r="r" b="b"/>
            <a:pathLst>
              <a:path w="9525" h="25400">
                <a:moveTo>
                  <a:pt x="3848" y="0"/>
                </a:moveTo>
                <a:lnTo>
                  <a:pt x="0" y="685"/>
                </a:lnTo>
                <a:lnTo>
                  <a:pt x="6223" y="25399"/>
                </a:lnTo>
                <a:lnTo>
                  <a:pt x="9334" y="24790"/>
                </a:lnTo>
                <a:lnTo>
                  <a:pt x="3848" y="0"/>
                </a:lnTo>
                <a:close/>
              </a:path>
            </a:pathLst>
          </a:custGeom>
          <a:solidFill>
            <a:srgbClr val="FEBC11"/>
          </a:solidFill>
        </p:spPr>
        <p:txBody>
          <a:bodyPr wrap="square" lIns="0" tIns="0" rIns="0" bIns="0" rtlCol="0"/>
          <a:lstStyle/>
          <a:p>
            <a:endParaRPr/>
          </a:p>
        </p:txBody>
      </p:sp>
      <p:sp>
        <p:nvSpPr>
          <p:cNvPr id="96" name="object 96"/>
          <p:cNvSpPr/>
          <p:nvPr/>
        </p:nvSpPr>
        <p:spPr>
          <a:xfrm>
            <a:off x="3835666" y="1589316"/>
            <a:ext cx="20955" cy="15875"/>
          </a:xfrm>
          <a:custGeom>
            <a:avLst/>
            <a:gdLst/>
            <a:ahLst/>
            <a:cxnLst/>
            <a:rect l="l" t="t" r="r" b="b"/>
            <a:pathLst>
              <a:path w="20954" h="15875">
                <a:moveTo>
                  <a:pt x="20139" y="13017"/>
                </a:moveTo>
                <a:lnTo>
                  <a:pt x="9893" y="13017"/>
                </a:lnTo>
                <a:lnTo>
                  <a:pt x="10756" y="14033"/>
                </a:lnTo>
                <a:lnTo>
                  <a:pt x="12242" y="14859"/>
                </a:lnTo>
                <a:lnTo>
                  <a:pt x="17081" y="15709"/>
                </a:lnTo>
                <a:lnTo>
                  <a:pt x="19862" y="14528"/>
                </a:lnTo>
                <a:lnTo>
                  <a:pt x="20139" y="13017"/>
                </a:lnTo>
                <a:close/>
              </a:path>
              <a:path w="20954" h="15875">
                <a:moveTo>
                  <a:pt x="3517" y="5943"/>
                </a:moveTo>
                <a:lnTo>
                  <a:pt x="723" y="7112"/>
                </a:lnTo>
                <a:lnTo>
                  <a:pt x="0" y="11061"/>
                </a:lnTo>
                <a:lnTo>
                  <a:pt x="2197" y="13106"/>
                </a:lnTo>
                <a:lnTo>
                  <a:pt x="7035" y="13957"/>
                </a:lnTo>
                <a:lnTo>
                  <a:pt x="8724" y="13690"/>
                </a:lnTo>
                <a:lnTo>
                  <a:pt x="9893" y="13017"/>
                </a:lnTo>
                <a:lnTo>
                  <a:pt x="20139" y="13017"/>
                </a:lnTo>
                <a:lnTo>
                  <a:pt x="20586" y="10579"/>
                </a:lnTo>
                <a:lnTo>
                  <a:pt x="18389" y="8534"/>
                </a:lnTo>
                <a:lnTo>
                  <a:pt x="14973" y="7937"/>
                </a:lnTo>
                <a:lnTo>
                  <a:pt x="14795" y="7924"/>
                </a:lnTo>
                <a:lnTo>
                  <a:pt x="14998" y="7442"/>
                </a:lnTo>
                <a:lnTo>
                  <a:pt x="15181" y="6756"/>
                </a:lnTo>
                <a:lnTo>
                  <a:pt x="7721" y="6756"/>
                </a:lnTo>
                <a:lnTo>
                  <a:pt x="6972" y="6540"/>
                </a:lnTo>
                <a:lnTo>
                  <a:pt x="3517" y="5943"/>
                </a:lnTo>
                <a:close/>
              </a:path>
              <a:path w="20954" h="15875">
                <a:moveTo>
                  <a:pt x="10490" y="0"/>
                </a:moveTo>
                <a:lnTo>
                  <a:pt x="8394" y="2133"/>
                </a:lnTo>
                <a:lnTo>
                  <a:pt x="7734" y="5664"/>
                </a:lnTo>
                <a:lnTo>
                  <a:pt x="7721" y="6756"/>
                </a:lnTo>
                <a:lnTo>
                  <a:pt x="15181" y="6756"/>
                </a:lnTo>
                <a:lnTo>
                  <a:pt x="15798" y="3416"/>
                </a:lnTo>
                <a:lnTo>
                  <a:pt x="14579" y="711"/>
                </a:lnTo>
                <a:lnTo>
                  <a:pt x="10490" y="0"/>
                </a:lnTo>
                <a:close/>
              </a:path>
            </a:pathLst>
          </a:custGeom>
          <a:solidFill>
            <a:srgbClr val="231F20"/>
          </a:solidFill>
        </p:spPr>
        <p:txBody>
          <a:bodyPr wrap="square" lIns="0" tIns="0" rIns="0" bIns="0" rtlCol="0"/>
          <a:lstStyle/>
          <a:p>
            <a:endParaRPr/>
          </a:p>
        </p:txBody>
      </p:sp>
      <p:sp>
        <p:nvSpPr>
          <p:cNvPr id="97" name="object 97"/>
          <p:cNvSpPr/>
          <p:nvPr/>
        </p:nvSpPr>
        <p:spPr>
          <a:xfrm>
            <a:off x="3822903" y="1596212"/>
            <a:ext cx="4445" cy="4445"/>
          </a:xfrm>
          <a:custGeom>
            <a:avLst/>
            <a:gdLst/>
            <a:ahLst/>
            <a:cxnLst/>
            <a:rect l="l" t="t" r="r" b="b"/>
            <a:pathLst>
              <a:path w="4445" h="4444">
                <a:moveTo>
                  <a:pt x="3403" y="0"/>
                </a:moveTo>
                <a:lnTo>
                  <a:pt x="990" y="0"/>
                </a:lnTo>
                <a:lnTo>
                  <a:pt x="0" y="990"/>
                </a:lnTo>
                <a:lnTo>
                  <a:pt x="0" y="3429"/>
                </a:lnTo>
                <a:lnTo>
                  <a:pt x="990" y="4406"/>
                </a:lnTo>
                <a:lnTo>
                  <a:pt x="3403" y="4406"/>
                </a:lnTo>
                <a:lnTo>
                  <a:pt x="4394" y="3429"/>
                </a:lnTo>
                <a:lnTo>
                  <a:pt x="4394" y="990"/>
                </a:lnTo>
                <a:lnTo>
                  <a:pt x="3403" y="0"/>
                </a:lnTo>
                <a:close/>
              </a:path>
            </a:pathLst>
          </a:custGeom>
          <a:solidFill>
            <a:srgbClr val="000000"/>
          </a:solidFill>
        </p:spPr>
        <p:txBody>
          <a:bodyPr wrap="square" lIns="0" tIns="0" rIns="0" bIns="0" rtlCol="0"/>
          <a:lstStyle/>
          <a:p>
            <a:endParaRPr/>
          </a:p>
        </p:txBody>
      </p:sp>
      <p:sp>
        <p:nvSpPr>
          <p:cNvPr id="98" name="object 98"/>
          <p:cNvSpPr/>
          <p:nvPr/>
        </p:nvSpPr>
        <p:spPr>
          <a:xfrm>
            <a:off x="3823284" y="1587703"/>
            <a:ext cx="3810" cy="7620"/>
          </a:xfrm>
          <a:custGeom>
            <a:avLst/>
            <a:gdLst/>
            <a:ahLst/>
            <a:cxnLst/>
            <a:rect l="l" t="t" r="r" b="b"/>
            <a:pathLst>
              <a:path w="3810" h="7619">
                <a:moveTo>
                  <a:pt x="2781" y="0"/>
                </a:moveTo>
                <a:lnTo>
                  <a:pt x="800" y="0"/>
                </a:lnTo>
                <a:lnTo>
                  <a:pt x="0" y="1701"/>
                </a:lnTo>
                <a:lnTo>
                  <a:pt x="0" y="5892"/>
                </a:lnTo>
                <a:lnTo>
                  <a:pt x="800" y="7594"/>
                </a:lnTo>
                <a:lnTo>
                  <a:pt x="2781" y="7594"/>
                </a:lnTo>
                <a:lnTo>
                  <a:pt x="3581" y="5892"/>
                </a:lnTo>
                <a:lnTo>
                  <a:pt x="3581" y="1701"/>
                </a:lnTo>
                <a:lnTo>
                  <a:pt x="2781" y="0"/>
                </a:lnTo>
                <a:close/>
              </a:path>
            </a:pathLst>
          </a:custGeom>
          <a:solidFill>
            <a:srgbClr val="FEBC11"/>
          </a:solidFill>
        </p:spPr>
        <p:txBody>
          <a:bodyPr wrap="square" lIns="0" tIns="0" rIns="0" bIns="0" rtlCol="0"/>
          <a:lstStyle/>
          <a:p>
            <a:endParaRPr/>
          </a:p>
        </p:txBody>
      </p:sp>
      <p:sp>
        <p:nvSpPr>
          <p:cNvPr id="99" name="object 99"/>
          <p:cNvSpPr/>
          <p:nvPr/>
        </p:nvSpPr>
        <p:spPr>
          <a:xfrm>
            <a:off x="3821506" y="1601419"/>
            <a:ext cx="7620" cy="7620"/>
          </a:xfrm>
          <a:custGeom>
            <a:avLst/>
            <a:gdLst/>
            <a:ahLst/>
            <a:cxnLst/>
            <a:rect l="l" t="t" r="r" b="b"/>
            <a:pathLst>
              <a:path w="7620" h="7619">
                <a:moveTo>
                  <a:pt x="5626" y="0"/>
                </a:moveTo>
                <a:lnTo>
                  <a:pt x="1981" y="76"/>
                </a:lnTo>
                <a:lnTo>
                  <a:pt x="2324" y="5473"/>
                </a:lnTo>
                <a:lnTo>
                  <a:pt x="0" y="7569"/>
                </a:lnTo>
                <a:lnTo>
                  <a:pt x="698" y="7581"/>
                </a:lnTo>
                <a:lnTo>
                  <a:pt x="7259" y="7556"/>
                </a:lnTo>
                <a:lnTo>
                  <a:pt x="4711" y="5384"/>
                </a:lnTo>
                <a:lnTo>
                  <a:pt x="5626" y="0"/>
                </a:lnTo>
                <a:close/>
              </a:path>
              <a:path w="7620" h="7619">
                <a:moveTo>
                  <a:pt x="7259" y="7556"/>
                </a:moveTo>
                <a:lnTo>
                  <a:pt x="5270" y="7556"/>
                </a:lnTo>
                <a:lnTo>
                  <a:pt x="7289" y="7581"/>
                </a:lnTo>
                <a:close/>
              </a:path>
            </a:pathLst>
          </a:custGeom>
          <a:solidFill>
            <a:srgbClr val="FEBC11"/>
          </a:solidFill>
        </p:spPr>
        <p:txBody>
          <a:bodyPr wrap="square" lIns="0" tIns="0" rIns="0" bIns="0" rtlCol="0"/>
          <a:lstStyle/>
          <a:p>
            <a:endParaRPr/>
          </a:p>
        </p:txBody>
      </p:sp>
      <p:sp>
        <p:nvSpPr>
          <p:cNvPr id="100" name="object 100"/>
          <p:cNvSpPr/>
          <p:nvPr/>
        </p:nvSpPr>
        <p:spPr>
          <a:xfrm>
            <a:off x="3828148" y="1596593"/>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1" name="object 101"/>
          <p:cNvSpPr/>
          <p:nvPr/>
        </p:nvSpPr>
        <p:spPr>
          <a:xfrm>
            <a:off x="3814445" y="1596593"/>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2" name="object 102"/>
          <p:cNvSpPr/>
          <p:nvPr/>
        </p:nvSpPr>
        <p:spPr>
          <a:xfrm>
            <a:off x="3840721" y="1603286"/>
            <a:ext cx="5715" cy="8255"/>
          </a:xfrm>
          <a:custGeom>
            <a:avLst/>
            <a:gdLst/>
            <a:ahLst/>
            <a:cxnLst/>
            <a:rect l="l" t="t" r="r" b="b"/>
            <a:pathLst>
              <a:path w="5714" h="8255">
                <a:moveTo>
                  <a:pt x="2997" y="0"/>
                </a:moveTo>
                <a:lnTo>
                  <a:pt x="2133" y="5041"/>
                </a:lnTo>
                <a:lnTo>
                  <a:pt x="0" y="6464"/>
                </a:lnTo>
                <a:lnTo>
                  <a:pt x="3835" y="7594"/>
                </a:lnTo>
                <a:lnTo>
                  <a:pt x="5295" y="8051"/>
                </a:lnTo>
                <a:lnTo>
                  <a:pt x="3886" y="5473"/>
                </a:lnTo>
                <a:lnTo>
                  <a:pt x="5664" y="711"/>
                </a:lnTo>
                <a:lnTo>
                  <a:pt x="2997" y="0"/>
                </a:lnTo>
                <a:close/>
              </a:path>
            </a:pathLst>
          </a:custGeom>
          <a:solidFill>
            <a:srgbClr val="FEBC11"/>
          </a:solidFill>
        </p:spPr>
        <p:txBody>
          <a:bodyPr wrap="square" lIns="0" tIns="0" rIns="0" bIns="0" rtlCol="0"/>
          <a:lstStyle/>
          <a:p>
            <a:endParaRPr/>
          </a:p>
        </p:txBody>
      </p:sp>
      <p:sp>
        <p:nvSpPr>
          <p:cNvPr id="103" name="object 103"/>
          <p:cNvSpPr/>
          <p:nvPr/>
        </p:nvSpPr>
        <p:spPr>
          <a:xfrm>
            <a:off x="3844544" y="1599209"/>
            <a:ext cx="3175" cy="3175"/>
          </a:xfrm>
          <a:custGeom>
            <a:avLst/>
            <a:gdLst/>
            <a:ahLst/>
            <a:cxnLst/>
            <a:rect l="l" t="t" r="r" b="b"/>
            <a:pathLst>
              <a:path w="3175" h="3175">
                <a:moveTo>
                  <a:pt x="2032" y="0"/>
                </a:moveTo>
                <a:lnTo>
                  <a:pt x="469" y="126"/>
                </a:lnTo>
                <a:lnTo>
                  <a:pt x="80"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04" name="object 104"/>
          <p:cNvSpPr/>
          <p:nvPr/>
        </p:nvSpPr>
        <p:spPr>
          <a:xfrm>
            <a:off x="3845420" y="1592224"/>
            <a:ext cx="3810" cy="6350"/>
          </a:xfrm>
          <a:custGeom>
            <a:avLst/>
            <a:gdLst/>
            <a:ahLst/>
            <a:cxnLst/>
            <a:rect l="l" t="t" r="r" b="b"/>
            <a:pathLst>
              <a:path w="3810" h="6350">
                <a:moveTo>
                  <a:pt x="1714" y="0"/>
                </a:moveTo>
                <a:lnTo>
                  <a:pt x="787" y="1142"/>
                </a:lnTo>
                <a:lnTo>
                  <a:pt x="0" y="4330"/>
                </a:lnTo>
                <a:lnTo>
                  <a:pt x="292" y="5765"/>
                </a:lnTo>
                <a:lnTo>
                  <a:pt x="1803" y="6146"/>
                </a:lnTo>
                <a:lnTo>
                  <a:pt x="2730" y="5003"/>
                </a:lnTo>
                <a:lnTo>
                  <a:pt x="3505" y="1816"/>
                </a:lnTo>
                <a:lnTo>
                  <a:pt x="3213" y="380"/>
                </a:lnTo>
                <a:lnTo>
                  <a:pt x="1714" y="0"/>
                </a:lnTo>
                <a:close/>
              </a:path>
            </a:pathLst>
          </a:custGeom>
          <a:solidFill>
            <a:srgbClr val="FEBC11"/>
          </a:solidFill>
        </p:spPr>
        <p:txBody>
          <a:bodyPr wrap="square" lIns="0" tIns="0" rIns="0" bIns="0" rtlCol="0"/>
          <a:lstStyle/>
          <a:p>
            <a:endParaRPr/>
          </a:p>
        </p:txBody>
      </p:sp>
      <p:sp>
        <p:nvSpPr>
          <p:cNvPr id="105" name="object 105"/>
          <p:cNvSpPr/>
          <p:nvPr/>
        </p:nvSpPr>
        <p:spPr>
          <a:xfrm>
            <a:off x="3837635" y="1597456"/>
            <a:ext cx="6350" cy="3810"/>
          </a:xfrm>
          <a:custGeom>
            <a:avLst/>
            <a:gdLst/>
            <a:ahLst/>
            <a:cxnLst/>
            <a:rect l="l" t="t" r="r" b="b"/>
            <a:pathLst>
              <a:path w="6350" h="3809">
                <a:moveTo>
                  <a:pt x="1816" y="0"/>
                </a:moveTo>
                <a:lnTo>
                  <a:pt x="380" y="304"/>
                </a:lnTo>
                <a:lnTo>
                  <a:pt x="0" y="1816"/>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06" name="object 106"/>
          <p:cNvSpPr/>
          <p:nvPr/>
        </p:nvSpPr>
        <p:spPr>
          <a:xfrm>
            <a:off x="3848036" y="1600047"/>
            <a:ext cx="6350" cy="3810"/>
          </a:xfrm>
          <a:custGeom>
            <a:avLst/>
            <a:gdLst/>
            <a:ahLst/>
            <a:cxnLst/>
            <a:rect l="l" t="t" r="r" b="b"/>
            <a:pathLst>
              <a:path w="6350" h="3809">
                <a:moveTo>
                  <a:pt x="1816" y="0"/>
                </a:moveTo>
                <a:lnTo>
                  <a:pt x="380" y="304"/>
                </a:lnTo>
                <a:lnTo>
                  <a:pt x="0" y="1816"/>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07" name="object 107"/>
          <p:cNvSpPr/>
          <p:nvPr/>
        </p:nvSpPr>
        <p:spPr>
          <a:xfrm>
            <a:off x="3853167" y="1596872"/>
            <a:ext cx="13970" cy="12065"/>
          </a:xfrm>
          <a:custGeom>
            <a:avLst/>
            <a:gdLst/>
            <a:ahLst/>
            <a:cxnLst/>
            <a:rect l="l" t="t" r="r" b="b"/>
            <a:pathLst>
              <a:path w="13970" h="12065">
                <a:moveTo>
                  <a:pt x="9664" y="11544"/>
                </a:moveTo>
                <a:lnTo>
                  <a:pt x="9105" y="11544"/>
                </a:lnTo>
                <a:lnTo>
                  <a:pt x="9182" y="11696"/>
                </a:lnTo>
                <a:lnTo>
                  <a:pt x="9385" y="11976"/>
                </a:lnTo>
                <a:lnTo>
                  <a:pt x="9664" y="11544"/>
                </a:lnTo>
                <a:close/>
              </a:path>
              <a:path w="13970" h="12065">
                <a:moveTo>
                  <a:pt x="4318" y="4000"/>
                </a:moveTo>
                <a:lnTo>
                  <a:pt x="1422" y="4571"/>
                </a:lnTo>
                <a:lnTo>
                  <a:pt x="0" y="8026"/>
                </a:lnTo>
                <a:lnTo>
                  <a:pt x="1727" y="10261"/>
                </a:lnTo>
                <a:lnTo>
                  <a:pt x="6184" y="11887"/>
                </a:lnTo>
                <a:lnTo>
                  <a:pt x="7848" y="11950"/>
                </a:lnTo>
                <a:lnTo>
                  <a:pt x="9105" y="11544"/>
                </a:lnTo>
                <a:lnTo>
                  <a:pt x="9664" y="11544"/>
                </a:lnTo>
                <a:lnTo>
                  <a:pt x="11518" y="8674"/>
                </a:lnTo>
                <a:lnTo>
                  <a:pt x="12738" y="5892"/>
                </a:lnTo>
                <a:lnTo>
                  <a:pt x="12842" y="5486"/>
                </a:lnTo>
                <a:lnTo>
                  <a:pt x="8178" y="5486"/>
                </a:lnTo>
                <a:lnTo>
                  <a:pt x="7848" y="5308"/>
                </a:lnTo>
                <a:lnTo>
                  <a:pt x="7505" y="5156"/>
                </a:lnTo>
                <a:lnTo>
                  <a:pt x="4318" y="4000"/>
                </a:lnTo>
                <a:close/>
              </a:path>
              <a:path w="13970" h="12065">
                <a:moveTo>
                  <a:pt x="11861" y="0"/>
                </a:moveTo>
                <a:lnTo>
                  <a:pt x="9626" y="1523"/>
                </a:lnTo>
                <a:lnTo>
                  <a:pt x="8385" y="4571"/>
                </a:lnTo>
                <a:lnTo>
                  <a:pt x="8267" y="4991"/>
                </a:lnTo>
                <a:lnTo>
                  <a:pt x="8178" y="5486"/>
                </a:lnTo>
                <a:lnTo>
                  <a:pt x="12842" y="5486"/>
                </a:lnTo>
                <a:lnTo>
                  <a:pt x="13449" y="3124"/>
                </a:lnTo>
                <a:lnTo>
                  <a:pt x="13703" y="457"/>
                </a:lnTo>
                <a:lnTo>
                  <a:pt x="11861" y="0"/>
                </a:lnTo>
                <a:close/>
              </a:path>
            </a:pathLst>
          </a:custGeom>
          <a:solidFill>
            <a:srgbClr val="231F20"/>
          </a:solidFill>
        </p:spPr>
        <p:txBody>
          <a:bodyPr wrap="square" lIns="0" tIns="0" rIns="0" bIns="0" rtlCol="0"/>
          <a:lstStyle/>
          <a:p>
            <a:endParaRPr/>
          </a:p>
        </p:txBody>
      </p:sp>
      <p:sp>
        <p:nvSpPr>
          <p:cNvPr id="108" name="object 108"/>
          <p:cNvSpPr/>
          <p:nvPr/>
        </p:nvSpPr>
        <p:spPr>
          <a:xfrm>
            <a:off x="3794036" y="1589671"/>
            <a:ext cx="20955" cy="15875"/>
          </a:xfrm>
          <a:custGeom>
            <a:avLst/>
            <a:gdLst/>
            <a:ahLst/>
            <a:cxnLst/>
            <a:rect l="l" t="t" r="r" b="b"/>
            <a:pathLst>
              <a:path w="20954" h="15875">
                <a:moveTo>
                  <a:pt x="10096" y="0"/>
                </a:moveTo>
                <a:lnTo>
                  <a:pt x="6007" y="711"/>
                </a:lnTo>
                <a:lnTo>
                  <a:pt x="4787" y="3416"/>
                </a:lnTo>
                <a:lnTo>
                  <a:pt x="5365" y="6540"/>
                </a:lnTo>
                <a:lnTo>
                  <a:pt x="5491" y="7112"/>
                </a:lnTo>
                <a:lnTo>
                  <a:pt x="5588" y="7442"/>
                </a:lnTo>
                <a:lnTo>
                  <a:pt x="5791" y="7924"/>
                </a:lnTo>
                <a:lnTo>
                  <a:pt x="5613" y="7937"/>
                </a:lnTo>
                <a:lnTo>
                  <a:pt x="2197" y="8534"/>
                </a:lnTo>
                <a:lnTo>
                  <a:pt x="0" y="10579"/>
                </a:lnTo>
                <a:lnTo>
                  <a:pt x="723" y="14528"/>
                </a:lnTo>
                <a:lnTo>
                  <a:pt x="3505" y="15709"/>
                </a:lnTo>
                <a:lnTo>
                  <a:pt x="8343" y="14859"/>
                </a:lnTo>
                <a:lnTo>
                  <a:pt x="9829" y="14033"/>
                </a:lnTo>
                <a:lnTo>
                  <a:pt x="10693" y="13017"/>
                </a:lnTo>
                <a:lnTo>
                  <a:pt x="18485" y="13017"/>
                </a:lnTo>
                <a:lnTo>
                  <a:pt x="20586" y="11061"/>
                </a:lnTo>
                <a:lnTo>
                  <a:pt x="19862" y="7112"/>
                </a:lnTo>
                <a:lnTo>
                  <a:pt x="19012" y="6756"/>
                </a:lnTo>
                <a:lnTo>
                  <a:pt x="12865" y="6756"/>
                </a:lnTo>
                <a:lnTo>
                  <a:pt x="12852" y="5664"/>
                </a:lnTo>
                <a:lnTo>
                  <a:pt x="12192" y="2133"/>
                </a:lnTo>
                <a:lnTo>
                  <a:pt x="10096" y="0"/>
                </a:lnTo>
                <a:close/>
              </a:path>
              <a:path w="20954" h="15875">
                <a:moveTo>
                  <a:pt x="18485" y="13017"/>
                </a:moveTo>
                <a:lnTo>
                  <a:pt x="10693" y="13017"/>
                </a:lnTo>
                <a:lnTo>
                  <a:pt x="11861" y="13690"/>
                </a:lnTo>
                <a:lnTo>
                  <a:pt x="13550" y="13957"/>
                </a:lnTo>
                <a:lnTo>
                  <a:pt x="18389" y="13106"/>
                </a:lnTo>
                <a:close/>
              </a:path>
              <a:path w="20954" h="15875">
                <a:moveTo>
                  <a:pt x="17068" y="5943"/>
                </a:moveTo>
                <a:lnTo>
                  <a:pt x="13614" y="6540"/>
                </a:lnTo>
                <a:lnTo>
                  <a:pt x="12865" y="6756"/>
                </a:lnTo>
                <a:lnTo>
                  <a:pt x="19012" y="6756"/>
                </a:lnTo>
                <a:lnTo>
                  <a:pt x="17068" y="5943"/>
                </a:lnTo>
                <a:close/>
              </a:path>
            </a:pathLst>
          </a:custGeom>
          <a:solidFill>
            <a:srgbClr val="231F20"/>
          </a:solidFill>
        </p:spPr>
        <p:txBody>
          <a:bodyPr wrap="square" lIns="0" tIns="0" rIns="0" bIns="0" rtlCol="0"/>
          <a:lstStyle/>
          <a:p>
            <a:endParaRPr/>
          </a:p>
        </p:txBody>
      </p:sp>
      <p:sp>
        <p:nvSpPr>
          <p:cNvPr id="109" name="object 109"/>
          <p:cNvSpPr/>
          <p:nvPr/>
        </p:nvSpPr>
        <p:spPr>
          <a:xfrm>
            <a:off x="3803916" y="1603641"/>
            <a:ext cx="5715" cy="8255"/>
          </a:xfrm>
          <a:custGeom>
            <a:avLst/>
            <a:gdLst/>
            <a:ahLst/>
            <a:cxnLst/>
            <a:rect l="l" t="t" r="r" b="b"/>
            <a:pathLst>
              <a:path w="5714" h="8255">
                <a:moveTo>
                  <a:pt x="2667" y="0"/>
                </a:moveTo>
                <a:lnTo>
                  <a:pt x="0" y="711"/>
                </a:lnTo>
                <a:lnTo>
                  <a:pt x="1778" y="5473"/>
                </a:lnTo>
                <a:lnTo>
                  <a:pt x="368" y="8051"/>
                </a:lnTo>
                <a:lnTo>
                  <a:pt x="1828" y="7594"/>
                </a:lnTo>
                <a:lnTo>
                  <a:pt x="5664" y="6464"/>
                </a:lnTo>
                <a:lnTo>
                  <a:pt x="3530" y="5041"/>
                </a:lnTo>
                <a:lnTo>
                  <a:pt x="2667" y="0"/>
                </a:lnTo>
                <a:close/>
              </a:path>
            </a:pathLst>
          </a:custGeom>
          <a:solidFill>
            <a:srgbClr val="FEBC11"/>
          </a:solidFill>
        </p:spPr>
        <p:txBody>
          <a:bodyPr wrap="square" lIns="0" tIns="0" rIns="0" bIns="0" rtlCol="0"/>
          <a:lstStyle/>
          <a:p>
            <a:endParaRPr/>
          </a:p>
        </p:txBody>
      </p:sp>
      <p:sp>
        <p:nvSpPr>
          <p:cNvPr id="110" name="object 110"/>
          <p:cNvSpPr/>
          <p:nvPr/>
        </p:nvSpPr>
        <p:spPr>
          <a:xfrm>
            <a:off x="3801376" y="1592580"/>
            <a:ext cx="3810" cy="6350"/>
          </a:xfrm>
          <a:custGeom>
            <a:avLst/>
            <a:gdLst/>
            <a:ahLst/>
            <a:cxnLst/>
            <a:rect l="l" t="t" r="r" b="b"/>
            <a:pathLst>
              <a:path w="3810" h="6350">
                <a:moveTo>
                  <a:pt x="1790" y="0"/>
                </a:moveTo>
                <a:lnTo>
                  <a:pt x="292" y="380"/>
                </a:lnTo>
                <a:lnTo>
                  <a:pt x="0" y="1816"/>
                </a:lnTo>
                <a:lnTo>
                  <a:pt x="774" y="5003"/>
                </a:lnTo>
                <a:lnTo>
                  <a:pt x="1701" y="6146"/>
                </a:lnTo>
                <a:lnTo>
                  <a:pt x="3213" y="5765"/>
                </a:lnTo>
                <a:lnTo>
                  <a:pt x="3505" y="4330"/>
                </a:lnTo>
                <a:lnTo>
                  <a:pt x="2717" y="1142"/>
                </a:lnTo>
                <a:lnTo>
                  <a:pt x="1790" y="0"/>
                </a:lnTo>
                <a:close/>
              </a:path>
            </a:pathLst>
          </a:custGeom>
          <a:solidFill>
            <a:srgbClr val="FEBC11"/>
          </a:solidFill>
        </p:spPr>
        <p:txBody>
          <a:bodyPr wrap="square" lIns="0" tIns="0" rIns="0" bIns="0" rtlCol="0"/>
          <a:lstStyle/>
          <a:p>
            <a:endParaRPr/>
          </a:p>
        </p:txBody>
      </p:sp>
      <p:sp>
        <p:nvSpPr>
          <p:cNvPr id="111" name="object 111"/>
          <p:cNvSpPr/>
          <p:nvPr/>
        </p:nvSpPr>
        <p:spPr>
          <a:xfrm>
            <a:off x="3806545" y="1597825"/>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16"/>
                </a:lnTo>
                <a:lnTo>
                  <a:pt x="5727" y="304"/>
                </a:lnTo>
                <a:lnTo>
                  <a:pt x="4292" y="0"/>
                </a:lnTo>
                <a:close/>
              </a:path>
            </a:pathLst>
          </a:custGeom>
          <a:solidFill>
            <a:srgbClr val="FEBC11"/>
          </a:solidFill>
        </p:spPr>
        <p:txBody>
          <a:bodyPr wrap="square" lIns="0" tIns="0" rIns="0" bIns="0" rtlCol="0"/>
          <a:lstStyle/>
          <a:p>
            <a:endParaRPr/>
          </a:p>
        </p:txBody>
      </p:sp>
      <p:sp>
        <p:nvSpPr>
          <p:cNvPr id="112" name="object 112"/>
          <p:cNvSpPr/>
          <p:nvPr/>
        </p:nvSpPr>
        <p:spPr>
          <a:xfrm>
            <a:off x="3796157" y="1600403"/>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03"/>
                </a:lnTo>
                <a:lnTo>
                  <a:pt x="5727" y="304"/>
                </a:lnTo>
                <a:lnTo>
                  <a:pt x="4292" y="0"/>
                </a:lnTo>
                <a:close/>
              </a:path>
            </a:pathLst>
          </a:custGeom>
          <a:solidFill>
            <a:srgbClr val="FEBC11"/>
          </a:solidFill>
        </p:spPr>
        <p:txBody>
          <a:bodyPr wrap="square" lIns="0" tIns="0" rIns="0" bIns="0" rtlCol="0"/>
          <a:lstStyle/>
          <a:p>
            <a:endParaRPr/>
          </a:p>
        </p:txBody>
      </p:sp>
      <p:sp>
        <p:nvSpPr>
          <p:cNvPr id="113" name="object 113"/>
          <p:cNvSpPr/>
          <p:nvPr/>
        </p:nvSpPr>
        <p:spPr>
          <a:xfrm>
            <a:off x="3783431" y="1597228"/>
            <a:ext cx="13970" cy="12065"/>
          </a:xfrm>
          <a:custGeom>
            <a:avLst/>
            <a:gdLst/>
            <a:ahLst/>
            <a:cxnLst/>
            <a:rect l="l" t="t" r="r" b="b"/>
            <a:pathLst>
              <a:path w="13970" h="12065">
                <a:moveTo>
                  <a:pt x="1841" y="0"/>
                </a:moveTo>
                <a:lnTo>
                  <a:pt x="0" y="457"/>
                </a:lnTo>
                <a:lnTo>
                  <a:pt x="254" y="3124"/>
                </a:lnTo>
                <a:lnTo>
                  <a:pt x="965" y="5892"/>
                </a:lnTo>
                <a:lnTo>
                  <a:pt x="2184" y="8674"/>
                </a:lnTo>
                <a:lnTo>
                  <a:pt x="4318" y="11976"/>
                </a:lnTo>
                <a:lnTo>
                  <a:pt x="4521" y="11696"/>
                </a:lnTo>
                <a:lnTo>
                  <a:pt x="4597" y="11544"/>
                </a:lnTo>
                <a:lnTo>
                  <a:pt x="8458" y="11544"/>
                </a:lnTo>
                <a:lnTo>
                  <a:pt x="11976" y="10261"/>
                </a:lnTo>
                <a:lnTo>
                  <a:pt x="13703" y="8026"/>
                </a:lnTo>
                <a:lnTo>
                  <a:pt x="12657" y="5486"/>
                </a:lnTo>
                <a:lnTo>
                  <a:pt x="5524" y="5486"/>
                </a:lnTo>
                <a:lnTo>
                  <a:pt x="5435" y="4991"/>
                </a:lnTo>
                <a:lnTo>
                  <a:pt x="5295" y="4495"/>
                </a:lnTo>
                <a:lnTo>
                  <a:pt x="4076" y="1523"/>
                </a:lnTo>
                <a:lnTo>
                  <a:pt x="1841" y="0"/>
                </a:lnTo>
                <a:close/>
              </a:path>
              <a:path w="13970" h="12065">
                <a:moveTo>
                  <a:pt x="8458" y="11544"/>
                </a:moveTo>
                <a:lnTo>
                  <a:pt x="4597" y="11544"/>
                </a:lnTo>
                <a:lnTo>
                  <a:pt x="5842" y="11950"/>
                </a:lnTo>
                <a:lnTo>
                  <a:pt x="7518" y="11887"/>
                </a:lnTo>
                <a:lnTo>
                  <a:pt x="8458" y="11544"/>
                </a:lnTo>
                <a:close/>
              </a:path>
              <a:path w="13970" h="12065">
                <a:moveTo>
                  <a:pt x="9385" y="4000"/>
                </a:moveTo>
                <a:lnTo>
                  <a:pt x="6197" y="5156"/>
                </a:lnTo>
                <a:lnTo>
                  <a:pt x="5842" y="5308"/>
                </a:lnTo>
                <a:lnTo>
                  <a:pt x="5524" y="5486"/>
                </a:lnTo>
                <a:lnTo>
                  <a:pt x="12657" y="5486"/>
                </a:lnTo>
                <a:lnTo>
                  <a:pt x="12280" y="4571"/>
                </a:lnTo>
                <a:lnTo>
                  <a:pt x="9385" y="4000"/>
                </a:lnTo>
                <a:close/>
              </a:path>
            </a:pathLst>
          </a:custGeom>
          <a:solidFill>
            <a:srgbClr val="231F20"/>
          </a:solidFill>
        </p:spPr>
        <p:txBody>
          <a:bodyPr wrap="square" lIns="0" tIns="0" rIns="0" bIns="0" rtlCol="0"/>
          <a:lstStyle/>
          <a:p>
            <a:endParaRPr/>
          </a:p>
        </p:txBody>
      </p:sp>
      <p:sp>
        <p:nvSpPr>
          <p:cNvPr id="114" name="object 114"/>
          <p:cNvSpPr/>
          <p:nvPr/>
        </p:nvSpPr>
        <p:spPr>
          <a:xfrm>
            <a:off x="3802773" y="1599209"/>
            <a:ext cx="3175" cy="3175"/>
          </a:xfrm>
          <a:custGeom>
            <a:avLst/>
            <a:gdLst/>
            <a:ahLst/>
            <a:cxnLst/>
            <a:rect l="l" t="t" r="r" b="b"/>
            <a:pathLst>
              <a:path w="3175" h="3175">
                <a:moveTo>
                  <a:pt x="2032" y="0"/>
                </a:moveTo>
                <a:lnTo>
                  <a:pt x="457" y="126"/>
                </a:lnTo>
                <a:lnTo>
                  <a:pt x="76"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15" name="object 115"/>
          <p:cNvSpPr/>
          <p:nvPr/>
        </p:nvSpPr>
        <p:spPr>
          <a:xfrm>
            <a:off x="3784549" y="1599577"/>
            <a:ext cx="2540" cy="5715"/>
          </a:xfrm>
          <a:custGeom>
            <a:avLst/>
            <a:gdLst/>
            <a:ahLst/>
            <a:cxnLst/>
            <a:rect l="l" t="t" r="r" b="b"/>
            <a:pathLst>
              <a:path w="2539" h="5715">
                <a:moveTo>
                  <a:pt x="0" y="0"/>
                </a:moveTo>
                <a:lnTo>
                  <a:pt x="1358" y="5397"/>
                </a:lnTo>
                <a:lnTo>
                  <a:pt x="2273" y="5067"/>
                </a:lnTo>
                <a:lnTo>
                  <a:pt x="2362" y="3644"/>
                </a:lnTo>
                <a:lnTo>
                  <a:pt x="1333" y="1041"/>
                </a:lnTo>
                <a:lnTo>
                  <a:pt x="622" y="203"/>
                </a:lnTo>
                <a:lnTo>
                  <a:pt x="0" y="0"/>
                </a:lnTo>
                <a:close/>
              </a:path>
            </a:pathLst>
          </a:custGeom>
          <a:solidFill>
            <a:srgbClr val="FEBC11"/>
          </a:solidFill>
        </p:spPr>
        <p:txBody>
          <a:bodyPr wrap="square" lIns="0" tIns="0" rIns="0" bIns="0" rtlCol="0"/>
          <a:lstStyle/>
          <a:p>
            <a:endParaRPr/>
          </a:p>
        </p:txBody>
      </p:sp>
      <p:sp>
        <p:nvSpPr>
          <p:cNvPr id="116" name="object 116"/>
          <p:cNvSpPr/>
          <p:nvPr/>
        </p:nvSpPr>
        <p:spPr>
          <a:xfrm>
            <a:off x="3788867" y="1603324"/>
            <a:ext cx="6350" cy="3810"/>
          </a:xfrm>
          <a:custGeom>
            <a:avLst/>
            <a:gdLst/>
            <a:ahLst/>
            <a:cxnLst/>
            <a:rect l="l" t="t" r="r" b="b"/>
            <a:pathLst>
              <a:path w="6350" h="3809">
                <a:moveTo>
                  <a:pt x="3898" y="0"/>
                </a:moveTo>
                <a:lnTo>
                  <a:pt x="965" y="1168"/>
                </a:lnTo>
                <a:lnTo>
                  <a:pt x="0" y="2209"/>
                </a:lnTo>
                <a:lnTo>
                  <a:pt x="558" y="3606"/>
                </a:lnTo>
                <a:lnTo>
                  <a:pt x="1968" y="3708"/>
                </a:lnTo>
                <a:lnTo>
                  <a:pt x="4902" y="2527"/>
                </a:lnTo>
                <a:lnTo>
                  <a:pt x="5880" y="1485"/>
                </a:lnTo>
                <a:lnTo>
                  <a:pt x="5321" y="88"/>
                </a:lnTo>
                <a:lnTo>
                  <a:pt x="3898" y="0"/>
                </a:lnTo>
                <a:close/>
              </a:path>
            </a:pathLst>
          </a:custGeom>
          <a:solidFill>
            <a:srgbClr val="FEBC11"/>
          </a:solidFill>
        </p:spPr>
        <p:txBody>
          <a:bodyPr wrap="square" lIns="0" tIns="0" rIns="0" bIns="0" rtlCol="0"/>
          <a:lstStyle/>
          <a:p>
            <a:endParaRPr/>
          </a:p>
        </p:txBody>
      </p:sp>
      <p:sp>
        <p:nvSpPr>
          <p:cNvPr id="117" name="object 117"/>
          <p:cNvSpPr/>
          <p:nvPr/>
        </p:nvSpPr>
        <p:spPr>
          <a:xfrm>
            <a:off x="3786390" y="1605991"/>
            <a:ext cx="1905" cy="2540"/>
          </a:xfrm>
          <a:custGeom>
            <a:avLst/>
            <a:gdLst/>
            <a:ahLst/>
            <a:cxnLst/>
            <a:rect l="l" t="t" r="r" b="b"/>
            <a:pathLst>
              <a:path w="1904" h="2540">
                <a:moveTo>
                  <a:pt x="1130" y="0"/>
                </a:moveTo>
                <a:lnTo>
                  <a:pt x="279" y="88"/>
                </a:lnTo>
                <a:lnTo>
                  <a:pt x="0" y="203"/>
                </a:lnTo>
                <a:lnTo>
                  <a:pt x="1219" y="2438"/>
                </a:lnTo>
                <a:lnTo>
                  <a:pt x="1638" y="2197"/>
                </a:lnTo>
                <a:lnTo>
                  <a:pt x="1892" y="1714"/>
                </a:lnTo>
                <a:lnTo>
                  <a:pt x="1752" y="507"/>
                </a:lnTo>
                <a:lnTo>
                  <a:pt x="1130" y="0"/>
                </a:lnTo>
                <a:close/>
              </a:path>
            </a:pathLst>
          </a:custGeom>
          <a:solidFill>
            <a:srgbClr val="000000"/>
          </a:solidFill>
        </p:spPr>
        <p:txBody>
          <a:bodyPr wrap="square" lIns="0" tIns="0" rIns="0" bIns="0" rtlCol="0"/>
          <a:lstStyle/>
          <a:p>
            <a:endParaRPr/>
          </a:p>
        </p:txBody>
      </p:sp>
      <p:sp>
        <p:nvSpPr>
          <p:cNvPr id="118" name="object 118"/>
          <p:cNvSpPr/>
          <p:nvPr/>
        </p:nvSpPr>
        <p:spPr>
          <a:xfrm>
            <a:off x="3788371" y="1609699"/>
            <a:ext cx="6350" cy="6350"/>
          </a:xfrm>
          <a:custGeom>
            <a:avLst/>
            <a:gdLst/>
            <a:ahLst/>
            <a:cxnLst/>
            <a:rect l="l" t="t" r="r" b="b"/>
            <a:pathLst>
              <a:path w="6350" h="6350">
                <a:moveTo>
                  <a:pt x="1206" y="0"/>
                </a:moveTo>
                <a:lnTo>
                  <a:pt x="0" y="12"/>
                </a:lnTo>
                <a:lnTo>
                  <a:pt x="4140" y="6121"/>
                </a:lnTo>
                <a:lnTo>
                  <a:pt x="5905" y="4254"/>
                </a:lnTo>
                <a:lnTo>
                  <a:pt x="3683" y="3911"/>
                </a:lnTo>
                <a:lnTo>
                  <a:pt x="1206" y="0"/>
                </a:lnTo>
                <a:close/>
              </a:path>
            </a:pathLst>
          </a:custGeom>
          <a:solidFill>
            <a:srgbClr val="FEBC11"/>
          </a:solidFill>
        </p:spPr>
        <p:txBody>
          <a:bodyPr wrap="square" lIns="0" tIns="0" rIns="0" bIns="0" rtlCol="0"/>
          <a:lstStyle/>
          <a:p>
            <a:endParaRPr/>
          </a:p>
        </p:txBody>
      </p:sp>
      <p:sp>
        <p:nvSpPr>
          <p:cNvPr id="119" name="object 119"/>
          <p:cNvSpPr/>
          <p:nvPr/>
        </p:nvSpPr>
        <p:spPr>
          <a:xfrm>
            <a:off x="3863378" y="1599272"/>
            <a:ext cx="2540" cy="5715"/>
          </a:xfrm>
          <a:custGeom>
            <a:avLst/>
            <a:gdLst/>
            <a:ahLst/>
            <a:cxnLst/>
            <a:rect l="l" t="t" r="r" b="b"/>
            <a:pathLst>
              <a:path w="2539" h="5715">
                <a:moveTo>
                  <a:pt x="2222" y="0"/>
                </a:moveTo>
                <a:lnTo>
                  <a:pt x="1638" y="279"/>
                </a:lnTo>
                <a:lnTo>
                  <a:pt x="990" y="1066"/>
                </a:lnTo>
                <a:lnTo>
                  <a:pt x="0" y="3581"/>
                </a:lnTo>
                <a:lnTo>
                  <a:pt x="101" y="5016"/>
                </a:lnTo>
                <a:lnTo>
                  <a:pt x="889" y="5321"/>
                </a:lnTo>
                <a:lnTo>
                  <a:pt x="2222" y="0"/>
                </a:lnTo>
                <a:close/>
              </a:path>
            </a:pathLst>
          </a:custGeom>
          <a:solidFill>
            <a:srgbClr val="FEBC11"/>
          </a:solidFill>
        </p:spPr>
        <p:txBody>
          <a:bodyPr wrap="square" lIns="0" tIns="0" rIns="0" bIns="0" rtlCol="0"/>
          <a:lstStyle/>
          <a:p>
            <a:endParaRPr/>
          </a:p>
        </p:txBody>
      </p:sp>
      <p:sp>
        <p:nvSpPr>
          <p:cNvPr id="120" name="object 120"/>
          <p:cNvSpPr/>
          <p:nvPr/>
        </p:nvSpPr>
        <p:spPr>
          <a:xfrm>
            <a:off x="3855554" y="1602955"/>
            <a:ext cx="6350" cy="3810"/>
          </a:xfrm>
          <a:custGeom>
            <a:avLst/>
            <a:gdLst/>
            <a:ahLst/>
            <a:cxnLst/>
            <a:rect l="l" t="t" r="r" b="b"/>
            <a:pathLst>
              <a:path w="6350" h="3809">
                <a:moveTo>
                  <a:pt x="1968" y="0"/>
                </a:moveTo>
                <a:lnTo>
                  <a:pt x="533" y="88"/>
                </a:lnTo>
                <a:lnTo>
                  <a:pt x="0" y="1485"/>
                </a:lnTo>
                <a:lnTo>
                  <a:pt x="952" y="2527"/>
                </a:lnTo>
                <a:lnTo>
                  <a:pt x="3898" y="3708"/>
                </a:lnTo>
                <a:lnTo>
                  <a:pt x="5321" y="3606"/>
                </a:lnTo>
                <a:lnTo>
                  <a:pt x="5854" y="2209"/>
                </a:lnTo>
                <a:lnTo>
                  <a:pt x="4889" y="1168"/>
                </a:lnTo>
                <a:lnTo>
                  <a:pt x="1968" y="0"/>
                </a:lnTo>
                <a:close/>
              </a:path>
            </a:pathLst>
          </a:custGeom>
          <a:solidFill>
            <a:srgbClr val="FEBC11"/>
          </a:solidFill>
        </p:spPr>
        <p:txBody>
          <a:bodyPr wrap="square" lIns="0" tIns="0" rIns="0" bIns="0" rtlCol="0"/>
          <a:lstStyle/>
          <a:p>
            <a:endParaRPr/>
          </a:p>
        </p:txBody>
      </p:sp>
      <p:sp>
        <p:nvSpPr>
          <p:cNvPr id="121" name="object 121"/>
          <p:cNvSpPr/>
          <p:nvPr/>
        </p:nvSpPr>
        <p:spPr>
          <a:xfrm>
            <a:off x="3862031" y="1605635"/>
            <a:ext cx="1905" cy="2540"/>
          </a:xfrm>
          <a:custGeom>
            <a:avLst/>
            <a:gdLst/>
            <a:ahLst/>
            <a:cxnLst/>
            <a:rect l="l" t="t" r="r" b="b"/>
            <a:pathLst>
              <a:path w="1904" h="2540">
                <a:moveTo>
                  <a:pt x="749" y="0"/>
                </a:moveTo>
                <a:lnTo>
                  <a:pt x="126" y="507"/>
                </a:lnTo>
                <a:lnTo>
                  <a:pt x="0" y="1714"/>
                </a:lnTo>
                <a:lnTo>
                  <a:pt x="241" y="2184"/>
                </a:lnTo>
                <a:lnTo>
                  <a:pt x="634" y="2425"/>
                </a:lnTo>
                <a:lnTo>
                  <a:pt x="1866" y="203"/>
                </a:lnTo>
                <a:lnTo>
                  <a:pt x="1600" y="88"/>
                </a:lnTo>
                <a:lnTo>
                  <a:pt x="749" y="0"/>
                </a:lnTo>
                <a:close/>
              </a:path>
            </a:pathLst>
          </a:custGeom>
          <a:solidFill>
            <a:srgbClr val="000000"/>
          </a:solidFill>
        </p:spPr>
        <p:txBody>
          <a:bodyPr wrap="square" lIns="0" tIns="0" rIns="0" bIns="0" rtlCol="0"/>
          <a:lstStyle/>
          <a:p>
            <a:endParaRPr/>
          </a:p>
        </p:txBody>
      </p:sp>
      <p:sp>
        <p:nvSpPr>
          <p:cNvPr id="122" name="object 122"/>
          <p:cNvSpPr/>
          <p:nvPr/>
        </p:nvSpPr>
        <p:spPr>
          <a:xfrm>
            <a:off x="3856024" y="1609293"/>
            <a:ext cx="6350" cy="6350"/>
          </a:xfrm>
          <a:custGeom>
            <a:avLst/>
            <a:gdLst/>
            <a:ahLst/>
            <a:cxnLst/>
            <a:rect l="l" t="t" r="r" b="b"/>
            <a:pathLst>
              <a:path w="6350" h="6350">
                <a:moveTo>
                  <a:pt x="4724" y="0"/>
                </a:moveTo>
                <a:lnTo>
                  <a:pt x="2235" y="3962"/>
                </a:lnTo>
                <a:lnTo>
                  <a:pt x="0" y="4305"/>
                </a:lnTo>
                <a:lnTo>
                  <a:pt x="1777" y="6184"/>
                </a:lnTo>
                <a:lnTo>
                  <a:pt x="5930" y="63"/>
                </a:lnTo>
                <a:lnTo>
                  <a:pt x="4724" y="0"/>
                </a:lnTo>
                <a:close/>
              </a:path>
            </a:pathLst>
          </a:custGeom>
          <a:solidFill>
            <a:srgbClr val="FEBC11"/>
          </a:solidFill>
        </p:spPr>
        <p:txBody>
          <a:bodyPr wrap="square" lIns="0" tIns="0" rIns="0" bIns="0" rtlCol="0"/>
          <a:lstStyle/>
          <a:p>
            <a:endParaRPr/>
          </a:p>
        </p:txBody>
      </p:sp>
      <p:sp>
        <p:nvSpPr>
          <p:cNvPr id="123" name="object 123"/>
          <p:cNvSpPr/>
          <p:nvPr/>
        </p:nvSpPr>
        <p:spPr>
          <a:xfrm>
            <a:off x="3839328" y="1614079"/>
            <a:ext cx="4445" cy="4445"/>
          </a:xfrm>
          <a:custGeom>
            <a:avLst/>
            <a:gdLst/>
            <a:ahLst/>
            <a:cxnLst/>
            <a:rect l="l" t="t" r="r" b="b"/>
            <a:pathLst>
              <a:path w="4445" h="4444">
                <a:moveTo>
                  <a:pt x="2051" y="0"/>
                </a:moveTo>
                <a:lnTo>
                  <a:pt x="3178" y="0"/>
                </a:lnTo>
                <a:lnTo>
                  <a:pt x="4103" y="916"/>
                </a:lnTo>
                <a:lnTo>
                  <a:pt x="4103" y="2063"/>
                </a:lnTo>
                <a:lnTo>
                  <a:pt x="4103" y="3196"/>
                </a:lnTo>
                <a:lnTo>
                  <a:pt x="3178" y="4113"/>
                </a:lnTo>
                <a:lnTo>
                  <a:pt x="2051" y="4113"/>
                </a:lnTo>
                <a:lnTo>
                  <a:pt x="924" y="4113"/>
                </a:lnTo>
                <a:lnTo>
                  <a:pt x="0" y="3196"/>
                </a:lnTo>
                <a:lnTo>
                  <a:pt x="0" y="2063"/>
                </a:lnTo>
                <a:lnTo>
                  <a:pt x="0" y="916"/>
                </a:lnTo>
                <a:lnTo>
                  <a:pt x="924" y="0"/>
                </a:lnTo>
                <a:lnTo>
                  <a:pt x="2051" y="0"/>
                </a:lnTo>
                <a:close/>
              </a:path>
            </a:pathLst>
          </a:custGeom>
          <a:ln w="7327">
            <a:solidFill>
              <a:srgbClr val="231F20"/>
            </a:solidFill>
          </a:ln>
        </p:spPr>
        <p:txBody>
          <a:bodyPr wrap="square" lIns="0" tIns="0" rIns="0" bIns="0" rtlCol="0"/>
          <a:lstStyle/>
          <a:p>
            <a:endParaRPr/>
          </a:p>
        </p:txBody>
      </p:sp>
      <p:sp>
        <p:nvSpPr>
          <p:cNvPr id="124" name="object 124"/>
          <p:cNvSpPr/>
          <p:nvPr/>
        </p:nvSpPr>
        <p:spPr>
          <a:xfrm>
            <a:off x="3839336" y="1614373"/>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125" name="object 125"/>
          <p:cNvSpPr/>
          <p:nvPr/>
        </p:nvSpPr>
        <p:spPr>
          <a:xfrm>
            <a:off x="3818534" y="1635467"/>
            <a:ext cx="242570" cy="214629"/>
          </a:xfrm>
          <a:custGeom>
            <a:avLst/>
            <a:gdLst/>
            <a:ahLst/>
            <a:cxnLst/>
            <a:rect l="l" t="t" r="r" b="b"/>
            <a:pathLst>
              <a:path w="242570" h="214630">
                <a:moveTo>
                  <a:pt x="24549" y="0"/>
                </a:moveTo>
                <a:lnTo>
                  <a:pt x="21196" y="1435"/>
                </a:lnTo>
                <a:lnTo>
                  <a:pt x="24091" y="7251"/>
                </a:lnTo>
                <a:lnTo>
                  <a:pt x="28295" y="8940"/>
                </a:lnTo>
                <a:lnTo>
                  <a:pt x="30911" y="9702"/>
                </a:lnTo>
                <a:lnTo>
                  <a:pt x="31254" y="10947"/>
                </a:lnTo>
                <a:lnTo>
                  <a:pt x="26276" y="15697"/>
                </a:lnTo>
                <a:lnTo>
                  <a:pt x="20916" y="19799"/>
                </a:lnTo>
                <a:lnTo>
                  <a:pt x="11506" y="27165"/>
                </a:lnTo>
                <a:lnTo>
                  <a:pt x="15227" y="30848"/>
                </a:lnTo>
                <a:lnTo>
                  <a:pt x="8432" y="41376"/>
                </a:lnTo>
                <a:lnTo>
                  <a:pt x="11925" y="41770"/>
                </a:lnTo>
                <a:lnTo>
                  <a:pt x="10756" y="47434"/>
                </a:lnTo>
                <a:lnTo>
                  <a:pt x="5105" y="48971"/>
                </a:lnTo>
                <a:lnTo>
                  <a:pt x="0" y="213614"/>
                </a:lnTo>
                <a:lnTo>
                  <a:pt x="5067" y="214172"/>
                </a:lnTo>
                <a:lnTo>
                  <a:pt x="10134" y="214172"/>
                </a:lnTo>
                <a:lnTo>
                  <a:pt x="53530" y="208508"/>
                </a:lnTo>
                <a:lnTo>
                  <a:pt x="63118" y="202844"/>
                </a:lnTo>
                <a:lnTo>
                  <a:pt x="55232" y="193776"/>
                </a:lnTo>
                <a:lnTo>
                  <a:pt x="46215" y="183578"/>
                </a:lnTo>
                <a:lnTo>
                  <a:pt x="48463" y="178473"/>
                </a:lnTo>
                <a:lnTo>
                  <a:pt x="52412" y="177342"/>
                </a:lnTo>
                <a:lnTo>
                  <a:pt x="85503" y="177342"/>
                </a:lnTo>
                <a:lnTo>
                  <a:pt x="87350" y="175069"/>
                </a:lnTo>
                <a:lnTo>
                  <a:pt x="91866" y="168719"/>
                </a:lnTo>
                <a:lnTo>
                  <a:pt x="96439" y="159980"/>
                </a:lnTo>
                <a:lnTo>
                  <a:pt x="99003" y="150286"/>
                </a:lnTo>
                <a:lnTo>
                  <a:pt x="97497" y="141071"/>
                </a:lnTo>
                <a:lnTo>
                  <a:pt x="92088" y="134630"/>
                </a:lnTo>
                <a:lnTo>
                  <a:pt x="89920" y="133705"/>
                </a:lnTo>
                <a:lnTo>
                  <a:pt x="63118" y="133705"/>
                </a:lnTo>
                <a:lnTo>
                  <a:pt x="62601" y="131646"/>
                </a:lnTo>
                <a:lnTo>
                  <a:pt x="62547" y="123494"/>
                </a:lnTo>
                <a:lnTo>
                  <a:pt x="66497" y="121234"/>
                </a:lnTo>
                <a:lnTo>
                  <a:pt x="74955" y="120103"/>
                </a:lnTo>
                <a:lnTo>
                  <a:pt x="82074" y="119648"/>
                </a:lnTo>
                <a:lnTo>
                  <a:pt x="225934" y="119648"/>
                </a:lnTo>
                <a:lnTo>
                  <a:pt x="222611" y="117429"/>
                </a:lnTo>
                <a:lnTo>
                  <a:pt x="215849" y="112737"/>
                </a:lnTo>
                <a:lnTo>
                  <a:pt x="163671" y="72644"/>
                </a:lnTo>
                <a:lnTo>
                  <a:pt x="55867" y="72644"/>
                </a:lnTo>
                <a:lnTo>
                  <a:pt x="51282" y="64350"/>
                </a:lnTo>
                <a:lnTo>
                  <a:pt x="48731" y="57592"/>
                </a:lnTo>
                <a:lnTo>
                  <a:pt x="48100" y="49999"/>
                </a:lnTo>
                <a:lnTo>
                  <a:pt x="49582" y="42069"/>
                </a:lnTo>
                <a:lnTo>
                  <a:pt x="53403" y="34124"/>
                </a:lnTo>
                <a:lnTo>
                  <a:pt x="58099" y="26939"/>
                </a:lnTo>
                <a:lnTo>
                  <a:pt x="61929" y="20767"/>
                </a:lnTo>
                <a:lnTo>
                  <a:pt x="64681" y="15286"/>
                </a:lnTo>
                <a:lnTo>
                  <a:pt x="66141" y="10172"/>
                </a:lnTo>
                <a:lnTo>
                  <a:pt x="67091" y="3721"/>
                </a:lnTo>
                <a:lnTo>
                  <a:pt x="52984" y="3721"/>
                </a:lnTo>
                <a:lnTo>
                  <a:pt x="37998" y="3644"/>
                </a:lnTo>
                <a:lnTo>
                  <a:pt x="28028" y="2311"/>
                </a:lnTo>
                <a:lnTo>
                  <a:pt x="24549" y="0"/>
                </a:lnTo>
                <a:close/>
              </a:path>
              <a:path w="242570" h="214630">
                <a:moveTo>
                  <a:pt x="76210" y="192633"/>
                </a:moveTo>
                <a:lnTo>
                  <a:pt x="67627" y="192633"/>
                </a:lnTo>
                <a:lnTo>
                  <a:pt x="67627" y="197739"/>
                </a:lnTo>
                <a:lnTo>
                  <a:pt x="69875" y="204546"/>
                </a:lnTo>
                <a:lnTo>
                  <a:pt x="74383" y="206235"/>
                </a:lnTo>
                <a:lnTo>
                  <a:pt x="74383" y="200571"/>
                </a:lnTo>
                <a:lnTo>
                  <a:pt x="76210" y="192633"/>
                </a:lnTo>
                <a:close/>
              </a:path>
              <a:path w="242570" h="214630">
                <a:moveTo>
                  <a:pt x="85503" y="177342"/>
                </a:moveTo>
                <a:lnTo>
                  <a:pt x="52412" y="177342"/>
                </a:lnTo>
                <a:lnTo>
                  <a:pt x="57480" y="179603"/>
                </a:lnTo>
                <a:lnTo>
                  <a:pt x="63118" y="186410"/>
                </a:lnTo>
                <a:lnTo>
                  <a:pt x="61988" y="187540"/>
                </a:lnTo>
                <a:lnTo>
                  <a:pt x="61988" y="194335"/>
                </a:lnTo>
                <a:lnTo>
                  <a:pt x="67627" y="192633"/>
                </a:lnTo>
                <a:lnTo>
                  <a:pt x="76210" y="192633"/>
                </a:lnTo>
                <a:lnTo>
                  <a:pt x="77774" y="185839"/>
                </a:lnTo>
                <a:lnTo>
                  <a:pt x="82283" y="181305"/>
                </a:lnTo>
                <a:lnTo>
                  <a:pt x="85503" y="177342"/>
                </a:lnTo>
                <a:close/>
              </a:path>
              <a:path w="242570" h="214630">
                <a:moveTo>
                  <a:pt x="242247" y="131350"/>
                </a:moveTo>
                <a:lnTo>
                  <a:pt x="163530" y="131350"/>
                </a:lnTo>
                <a:lnTo>
                  <a:pt x="180967" y="134259"/>
                </a:lnTo>
                <a:lnTo>
                  <a:pt x="195346" y="135048"/>
                </a:lnTo>
                <a:lnTo>
                  <a:pt x="211099" y="134880"/>
                </a:lnTo>
                <a:lnTo>
                  <a:pt x="225424" y="133705"/>
                </a:lnTo>
                <a:lnTo>
                  <a:pt x="242341" y="131432"/>
                </a:lnTo>
                <a:close/>
              </a:path>
              <a:path w="242570" h="214630">
                <a:moveTo>
                  <a:pt x="77679" y="131107"/>
                </a:moveTo>
                <a:lnTo>
                  <a:pt x="71005" y="132003"/>
                </a:lnTo>
                <a:lnTo>
                  <a:pt x="63118" y="133705"/>
                </a:lnTo>
                <a:lnTo>
                  <a:pt x="89920" y="133705"/>
                </a:lnTo>
                <a:lnTo>
                  <a:pt x="85094" y="131646"/>
                </a:lnTo>
                <a:lnTo>
                  <a:pt x="77679" y="131107"/>
                </a:lnTo>
                <a:close/>
              </a:path>
              <a:path w="242570" h="214630">
                <a:moveTo>
                  <a:pt x="225934" y="119648"/>
                </a:moveTo>
                <a:lnTo>
                  <a:pt x="82074" y="119648"/>
                </a:lnTo>
                <a:lnTo>
                  <a:pt x="90095" y="119888"/>
                </a:lnTo>
                <a:lnTo>
                  <a:pt x="98013" y="120661"/>
                </a:lnTo>
                <a:lnTo>
                  <a:pt x="104825" y="121805"/>
                </a:lnTo>
                <a:lnTo>
                  <a:pt x="111779" y="123863"/>
                </a:lnTo>
                <a:lnTo>
                  <a:pt x="120319" y="126828"/>
                </a:lnTo>
                <a:lnTo>
                  <a:pt x="129707" y="129688"/>
                </a:lnTo>
                <a:lnTo>
                  <a:pt x="139204" y="131432"/>
                </a:lnTo>
                <a:lnTo>
                  <a:pt x="148016" y="131687"/>
                </a:lnTo>
                <a:lnTo>
                  <a:pt x="156036" y="131359"/>
                </a:lnTo>
                <a:lnTo>
                  <a:pt x="242247" y="131350"/>
                </a:lnTo>
                <a:lnTo>
                  <a:pt x="237832" y="127469"/>
                </a:lnTo>
                <a:lnTo>
                  <a:pt x="229798" y="122227"/>
                </a:lnTo>
                <a:lnTo>
                  <a:pt x="225934" y="119648"/>
                </a:lnTo>
                <a:close/>
              </a:path>
              <a:path w="242570" h="214630">
                <a:moveTo>
                  <a:pt x="99037" y="31466"/>
                </a:moveTo>
                <a:lnTo>
                  <a:pt x="85661" y="32829"/>
                </a:lnTo>
                <a:lnTo>
                  <a:pt x="74531" y="38928"/>
                </a:lnTo>
                <a:lnTo>
                  <a:pt x="69318" y="47205"/>
                </a:lnTo>
                <a:lnTo>
                  <a:pt x="67907" y="55378"/>
                </a:lnTo>
                <a:lnTo>
                  <a:pt x="68186" y="61163"/>
                </a:lnTo>
                <a:lnTo>
                  <a:pt x="68757" y="66268"/>
                </a:lnTo>
                <a:lnTo>
                  <a:pt x="72135" y="69659"/>
                </a:lnTo>
                <a:lnTo>
                  <a:pt x="58610" y="70802"/>
                </a:lnTo>
                <a:lnTo>
                  <a:pt x="55867" y="72644"/>
                </a:lnTo>
                <a:lnTo>
                  <a:pt x="163671" y="72644"/>
                </a:lnTo>
                <a:lnTo>
                  <a:pt x="148169" y="60772"/>
                </a:lnTo>
                <a:lnTo>
                  <a:pt x="130187" y="47561"/>
                </a:lnTo>
                <a:lnTo>
                  <a:pt x="120297" y="40637"/>
                </a:lnTo>
                <a:lnTo>
                  <a:pt x="110248" y="34671"/>
                </a:lnTo>
                <a:lnTo>
                  <a:pt x="99037" y="31466"/>
                </a:lnTo>
                <a:close/>
              </a:path>
              <a:path w="242570" h="214630">
                <a:moveTo>
                  <a:pt x="60578" y="2336"/>
                </a:moveTo>
                <a:lnTo>
                  <a:pt x="52984" y="3721"/>
                </a:lnTo>
                <a:lnTo>
                  <a:pt x="67091" y="3721"/>
                </a:lnTo>
                <a:lnTo>
                  <a:pt x="67132" y="3441"/>
                </a:lnTo>
                <a:lnTo>
                  <a:pt x="60578" y="2336"/>
                </a:lnTo>
                <a:close/>
              </a:path>
            </a:pathLst>
          </a:custGeom>
          <a:solidFill>
            <a:srgbClr val="000000"/>
          </a:solidFill>
        </p:spPr>
        <p:txBody>
          <a:bodyPr wrap="square" lIns="0" tIns="0" rIns="0" bIns="0" rtlCol="0"/>
          <a:lstStyle/>
          <a:p>
            <a:endParaRPr/>
          </a:p>
        </p:txBody>
      </p:sp>
      <p:sp>
        <p:nvSpPr>
          <p:cNvPr id="126" name="object 126"/>
          <p:cNvSpPr/>
          <p:nvPr/>
        </p:nvSpPr>
        <p:spPr>
          <a:xfrm>
            <a:off x="3876525" y="1646516"/>
            <a:ext cx="21590" cy="19685"/>
          </a:xfrm>
          <a:custGeom>
            <a:avLst/>
            <a:gdLst/>
            <a:ahLst/>
            <a:cxnLst/>
            <a:rect l="l" t="t" r="r" b="b"/>
            <a:pathLst>
              <a:path w="21589" h="19685">
                <a:moveTo>
                  <a:pt x="7649" y="0"/>
                </a:moveTo>
                <a:lnTo>
                  <a:pt x="16527" y="3043"/>
                </a:lnTo>
                <a:lnTo>
                  <a:pt x="18858" y="7552"/>
                </a:lnTo>
                <a:lnTo>
                  <a:pt x="21163" y="11971"/>
                </a:lnTo>
                <a:lnTo>
                  <a:pt x="21175" y="15652"/>
                </a:lnTo>
                <a:lnTo>
                  <a:pt x="17882" y="19319"/>
                </a:lnTo>
                <a:lnTo>
                  <a:pt x="17173" y="18262"/>
                </a:lnTo>
                <a:lnTo>
                  <a:pt x="16819" y="16861"/>
                </a:lnTo>
                <a:lnTo>
                  <a:pt x="16122" y="14200"/>
                </a:lnTo>
                <a:lnTo>
                  <a:pt x="8004" y="14684"/>
                </a:lnTo>
                <a:lnTo>
                  <a:pt x="5699" y="15690"/>
                </a:lnTo>
                <a:lnTo>
                  <a:pt x="2368" y="17142"/>
                </a:lnTo>
                <a:lnTo>
                  <a:pt x="0" y="16225"/>
                </a:lnTo>
                <a:lnTo>
                  <a:pt x="455" y="14696"/>
                </a:lnTo>
                <a:lnTo>
                  <a:pt x="7649" y="0"/>
                </a:lnTo>
                <a:close/>
              </a:path>
            </a:pathLst>
          </a:custGeom>
          <a:ln w="3175">
            <a:solidFill>
              <a:srgbClr val="000000"/>
            </a:solidFill>
          </a:ln>
        </p:spPr>
        <p:txBody>
          <a:bodyPr wrap="square" lIns="0" tIns="0" rIns="0" bIns="0" rtlCol="0"/>
          <a:lstStyle/>
          <a:p>
            <a:endParaRPr/>
          </a:p>
        </p:txBody>
      </p:sp>
      <p:sp>
        <p:nvSpPr>
          <p:cNvPr id="127" name="object 127"/>
          <p:cNvSpPr/>
          <p:nvPr/>
        </p:nvSpPr>
        <p:spPr>
          <a:xfrm>
            <a:off x="3876522" y="1646821"/>
            <a:ext cx="21590" cy="19685"/>
          </a:xfrm>
          <a:custGeom>
            <a:avLst/>
            <a:gdLst/>
            <a:ahLst/>
            <a:cxnLst/>
            <a:rect l="l" t="t" r="r" b="b"/>
            <a:pathLst>
              <a:path w="21589" h="19685">
                <a:moveTo>
                  <a:pt x="21178" y="14198"/>
                </a:moveTo>
                <a:lnTo>
                  <a:pt x="16129" y="14198"/>
                </a:lnTo>
                <a:lnTo>
                  <a:pt x="17183" y="18262"/>
                </a:lnTo>
                <a:lnTo>
                  <a:pt x="17894" y="19316"/>
                </a:lnTo>
                <a:lnTo>
                  <a:pt x="21183" y="15646"/>
                </a:lnTo>
                <a:lnTo>
                  <a:pt x="21178" y="14198"/>
                </a:lnTo>
                <a:close/>
              </a:path>
              <a:path w="21589" h="19685">
                <a:moveTo>
                  <a:pt x="7658" y="0"/>
                </a:moveTo>
                <a:lnTo>
                  <a:pt x="469" y="14693"/>
                </a:lnTo>
                <a:lnTo>
                  <a:pt x="0" y="16230"/>
                </a:lnTo>
                <a:lnTo>
                  <a:pt x="2374" y="17145"/>
                </a:lnTo>
                <a:lnTo>
                  <a:pt x="8013" y="14681"/>
                </a:lnTo>
                <a:lnTo>
                  <a:pt x="16129" y="14198"/>
                </a:lnTo>
                <a:lnTo>
                  <a:pt x="21178" y="14198"/>
                </a:lnTo>
                <a:lnTo>
                  <a:pt x="21170" y="11976"/>
                </a:lnTo>
                <a:lnTo>
                  <a:pt x="16535" y="3035"/>
                </a:lnTo>
                <a:lnTo>
                  <a:pt x="7658" y="0"/>
                </a:lnTo>
                <a:close/>
              </a:path>
            </a:pathLst>
          </a:custGeom>
          <a:solidFill>
            <a:srgbClr val="FEBC11"/>
          </a:solidFill>
        </p:spPr>
        <p:txBody>
          <a:bodyPr wrap="square" lIns="0" tIns="0" rIns="0" bIns="0" rtlCol="0"/>
          <a:lstStyle/>
          <a:p>
            <a:endParaRPr/>
          </a:p>
        </p:txBody>
      </p:sp>
      <p:sp>
        <p:nvSpPr>
          <p:cNvPr id="128" name="object 128"/>
          <p:cNvSpPr/>
          <p:nvPr/>
        </p:nvSpPr>
        <p:spPr>
          <a:xfrm>
            <a:off x="3872472" y="1661226"/>
            <a:ext cx="20955" cy="8255"/>
          </a:xfrm>
          <a:custGeom>
            <a:avLst/>
            <a:gdLst/>
            <a:ahLst/>
            <a:cxnLst/>
            <a:rect l="l" t="t" r="r" b="b"/>
            <a:pathLst>
              <a:path w="20954" h="8255">
                <a:moveTo>
                  <a:pt x="4002" y="0"/>
                </a:moveTo>
                <a:lnTo>
                  <a:pt x="4204" y="0"/>
                </a:lnTo>
                <a:lnTo>
                  <a:pt x="4534" y="0"/>
                </a:lnTo>
                <a:lnTo>
                  <a:pt x="4002" y="1095"/>
                </a:lnTo>
                <a:lnTo>
                  <a:pt x="5813" y="2699"/>
                </a:lnTo>
                <a:lnTo>
                  <a:pt x="9752" y="980"/>
                </a:lnTo>
                <a:lnTo>
                  <a:pt x="10701" y="573"/>
                </a:lnTo>
                <a:lnTo>
                  <a:pt x="12512" y="292"/>
                </a:lnTo>
                <a:lnTo>
                  <a:pt x="14400" y="280"/>
                </a:lnTo>
                <a:lnTo>
                  <a:pt x="16591" y="420"/>
                </a:lnTo>
                <a:lnTo>
                  <a:pt x="19124" y="573"/>
                </a:lnTo>
                <a:lnTo>
                  <a:pt x="19706" y="1566"/>
                </a:lnTo>
                <a:lnTo>
                  <a:pt x="20390" y="2750"/>
                </a:lnTo>
                <a:lnTo>
                  <a:pt x="20390" y="5489"/>
                </a:lnTo>
                <a:lnTo>
                  <a:pt x="19504" y="5399"/>
                </a:lnTo>
                <a:lnTo>
                  <a:pt x="18630" y="5297"/>
                </a:lnTo>
                <a:lnTo>
                  <a:pt x="17756" y="4508"/>
                </a:lnTo>
                <a:lnTo>
                  <a:pt x="15514" y="4712"/>
                </a:lnTo>
                <a:lnTo>
                  <a:pt x="13272" y="4903"/>
                </a:lnTo>
                <a:lnTo>
                  <a:pt x="12677" y="5399"/>
                </a:lnTo>
                <a:lnTo>
                  <a:pt x="9752" y="6278"/>
                </a:lnTo>
                <a:lnTo>
                  <a:pt x="6826" y="7157"/>
                </a:lnTo>
                <a:lnTo>
                  <a:pt x="3318" y="7743"/>
                </a:lnTo>
                <a:lnTo>
                  <a:pt x="1659" y="7450"/>
                </a:lnTo>
                <a:lnTo>
                  <a:pt x="0" y="7157"/>
                </a:lnTo>
                <a:lnTo>
                  <a:pt x="202" y="5883"/>
                </a:lnTo>
                <a:lnTo>
                  <a:pt x="4002" y="0"/>
                </a:lnTo>
                <a:close/>
              </a:path>
            </a:pathLst>
          </a:custGeom>
          <a:ln w="3175">
            <a:solidFill>
              <a:srgbClr val="000000"/>
            </a:solidFill>
          </a:ln>
        </p:spPr>
        <p:txBody>
          <a:bodyPr wrap="square" lIns="0" tIns="0" rIns="0" bIns="0" rtlCol="0"/>
          <a:lstStyle/>
          <a:p>
            <a:endParaRPr/>
          </a:p>
        </p:txBody>
      </p:sp>
      <p:sp>
        <p:nvSpPr>
          <p:cNvPr id="129" name="object 129"/>
          <p:cNvSpPr/>
          <p:nvPr/>
        </p:nvSpPr>
        <p:spPr>
          <a:xfrm>
            <a:off x="3872471" y="1661528"/>
            <a:ext cx="20955" cy="8255"/>
          </a:xfrm>
          <a:custGeom>
            <a:avLst/>
            <a:gdLst/>
            <a:ahLst/>
            <a:cxnLst/>
            <a:rect l="l" t="t" r="r" b="b"/>
            <a:pathLst>
              <a:path w="20954" h="8255">
                <a:moveTo>
                  <a:pt x="4533" y="0"/>
                </a:moveTo>
                <a:lnTo>
                  <a:pt x="4000" y="0"/>
                </a:lnTo>
                <a:lnTo>
                  <a:pt x="203" y="5880"/>
                </a:lnTo>
                <a:lnTo>
                  <a:pt x="0" y="7162"/>
                </a:lnTo>
                <a:lnTo>
                  <a:pt x="3314" y="7747"/>
                </a:lnTo>
                <a:lnTo>
                  <a:pt x="6832" y="7162"/>
                </a:lnTo>
                <a:lnTo>
                  <a:pt x="12674" y="5397"/>
                </a:lnTo>
                <a:lnTo>
                  <a:pt x="13258" y="4902"/>
                </a:lnTo>
                <a:lnTo>
                  <a:pt x="17754" y="4508"/>
                </a:lnTo>
                <a:lnTo>
                  <a:pt x="20383" y="4508"/>
                </a:lnTo>
                <a:lnTo>
                  <a:pt x="20361" y="2705"/>
                </a:lnTo>
                <a:lnTo>
                  <a:pt x="5803" y="2705"/>
                </a:lnTo>
                <a:lnTo>
                  <a:pt x="4000" y="1092"/>
                </a:lnTo>
                <a:lnTo>
                  <a:pt x="4533" y="0"/>
                </a:lnTo>
                <a:close/>
              </a:path>
              <a:path w="20954" h="8255">
                <a:moveTo>
                  <a:pt x="20383" y="4508"/>
                </a:moveTo>
                <a:lnTo>
                  <a:pt x="17754" y="4508"/>
                </a:lnTo>
                <a:lnTo>
                  <a:pt x="18630" y="5295"/>
                </a:lnTo>
                <a:lnTo>
                  <a:pt x="20383" y="5486"/>
                </a:lnTo>
                <a:lnTo>
                  <a:pt x="20383" y="4508"/>
                </a:lnTo>
                <a:close/>
              </a:path>
              <a:path w="20954" h="8255">
                <a:moveTo>
                  <a:pt x="14401" y="279"/>
                </a:moveTo>
                <a:lnTo>
                  <a:pt x="12509" y="292"/>
                </a:lnTo>
                <a:lnTo>
                  <a:pt x="10706" y="571"/>
                </a:lnTo>
                <a:lnTo>
                  <a:pt x="5803" y="2705"/>
                </a:lnTo>
                <a:lnTo>
                  <a:pt x="20361" y="2705"/>
                </a:lnTo>
                <a:lnTo>
                  <a:pt x="19126" y="571"/>
                </a:lnTo>
                <a:lnTo>
                  <a:pt x="14401" y="279"/>
                </a:lnTo>
                <a:close/>
              </a:path>
            </a:pathLst>
          </a:custGeom>
          <a:solidFill>
            <a:srgbClr val="FEBC11"/>
          </a:solidFill>
        </p:spPr>
        <p:txBody>
          <a:bodyPr wrap="square" lIns="0" tIns="0" rIns="0" bIns="0" rtlCol="0"/>
          <a:lstStyle/>
          <a:p>
            <a:endParaRPr/>
          </a:p>
        </p:txBody>
      </p:sp>
      <p:sp>
        <p:nvSpPr>
          <p:cNvPr id="130" name="object 130"/>
          <p:cNvSpPr/>
          <p:nvPr/>
        </p:nvSpPr>
        <p:spPr>
          <a:xfrm>
            <a:off x="3865549" y="1645018"/>
            <a:ext cx="14947" cy="8420"/>
          </a:xfrm>
          <a:prstGeom prst="rect">
            <a:avLst/>
          </a:prstGeom>
          <a:blipFill>
            <a:blip r:embed="rId17" cstate="print"/>
            <a:stretch>
              <a:fillRect/>
            </a:stretch>
          </a:blipFill>
        </p:spPr>
        <p:txBody>
          <a:bodyPr wrap="square" lIns="0" tIns="0" rIns="0" bIns="0" rtlCol="0"/>
          <a:lstStyle/>
          <a:p>
            <a:endParaRPr/>
          </a:p>
        </p:txBody>
      </p:sp>
      <p:sp>
        <p:nvSpPr>
          <p:cNvPr id="131" name="object 131"/>
          <p:cNvSpPr/>
          <p:nvPr/>
        </p:nvSpPr>
        <p:spPr>
          <a:xfrm>
            <a:off x="3865549" y="1645018"/>
            <a:ext cx="15240" cy="8890"/>
          </a:xfrm>
          <a:custGeom>
            <a:avLst/>
            <a:gdLst/>
            <a:ahLst/>
            <a:cxnLst/>
            <a:rect l="l" t="t" r="r" b="b"/>
            <a:pathLst>
              <a:path w="15239" h="8889">
                <a:moveTo>
                  <a:pt x="1015" y="507"/>
                </a:moveTo>
                <a:lnTo>
                  <a:pt x="11379" y="0"/>
                </a:lnTo>
                <a:lnTo>
                  <a:pt x="12572" y="673"/>
                </a:lnTo>
                <a:lnTo>
                  <a:pt x="13766" y="1358"/>
                </a:lnTo>
                <a:lnTo>
                  <a:pt x="14947" y="3492"/>
                </a:lnTo>
                <a:lnTo>
                  <a:pt x="14604" y="4698"/>
                </a:lnTo>
                <a:lnTo>
                  <a:pt x="14274" y="5892"/>
                </a:lnTo>
                <a:lnTo>
                  <a:pt x="12433" y="6299"/>
                </a:lnTo>
                <a:lnTo>
                  <a:pt x="10820" y="7238"/>
                </a:lnTo>
                <a:lnTo>
                  <a:pt x="9207" y="8178"/>
                </a:lnTo>
                <a:lnTo>
                  <a:pt x="6857" y="8420"/>
                </a:lnTo>
                <a:lnTo>
                  <a:pt x="4305" y="7137"/>
                </a:lnTo>
                <a:lnTo>
                  <a:pt x="1765" y="5867"/>
                </a:lnTo>
                <a:lnTo>
                  <a:pt x="330" y="4013"/>
                </a:lnTo>
                <a:lnTo>
                  <a:pt x="165" y="2552"/>
                </a:lnTo>
                <a:lnTo>
                  <a:pt x="0" y="1104"/>
                </a:lnTo>
                <a:lnTo>
                  <a:pt x="1015" y="507"/>
                </a:lnTo>
                <a:close/>
              </a:path>
            </a:pathLst>
          </a:custGeom>
          <a:ln w="3175">
            <a:solidFill>
              <a:srgbClr val="231F20"/>
            </a:solidFill>
          </a:ln>
        </p:spPr>
        <p:txBody>
          <a:bodyPr wrap="square" lIns="0" tIns="0" rIns="0" bIns="0" rtlCol="0"/>
          <a:lstStyle/>
          <a:p>
            <a:endParaRPr/>
          </a:p>
        </p:txBody>
      </p:sp>
      <p:sp>
        <p:nvSpPr>
          <p:cNvPr id="132" name="object 132"/>
          <p:cNvSpPr/>
          <p:nvPr/>
        </p:nvSpPr>
        <p:spPr>
          <a:xfrm>
            <a:off x="3872928" y="1645335"/>
            <a:ext cx="5232" cy="4470"/>
          </a:xfrm>
          <a:prstGeom prst="rect">
            <a:avLst/>
          </a:prstGeom>
          <a:blipFill>
            <a:blip r:embed="rId18" cstate="print"/>
            <a:stretch>
              <a:fillRect/>
            </a:stretch>
          </a:blipFill>
        </p:spPr>
        <p:txBody>
          <a:bodyPr wrap="square" lIns="0" tIns="0" rIns="0" bIns="0" rtlCol="0"/>
          <a:lstStyle/>
          <a:p>
            <a:endParaRPr/>
          </a:p>
        </p:txBody>
      </p:sp>
      <p:sp>
        <p:nvSpPr>
          <p:cNvPr id="133" name="object 133"/>
          <p:cNvSpPr/>
          <p:nvPr/>
        </p:nvSpPr>
        <p:spPr>
          <a:xfrm>
            <a:off x="3872852" y="1645335"/>
            <a:ext cx="5715" cy="5080"/>
          </a:xfrm>
          <a:custGeom>
            <a:avLst/>
            <a:gdLst/>
            <a:ahLst/>
            <a:cxnLst/>
            <a:rect l="l" t="t" r="r" b="b"/>
            <a:pathLst>
              <a:path w="5714" h="5080">
                <a:moveTo>
                  <a:pt x="76" y="12"/>
                </a:moveTo>
                <a:lnTo>
                  <a:pt x="2082" y="0"/>
                </a:lnTo>
                <a:lnTo>
                  <a:pt x="4000" y="50"/>
                </a:lnTo>
                <a:lnTo>
                  <a:pt x="4876" y="241"/>
                </a:lnTo>
                <a:lnTo>
                  <a:pt x="5308" y="914"/>
                </a:lnTo>
                <a:lnTo>
                  <a:pt x="4584" y="2222"/>
                </a:lnTo>
                <a:lnTo>
                  <a:pt x="4508" y="2933"/>
                </a:lnTo>
                <a:lnTo>
                  <a:pt x="4419" y="3632"/>
                </a:lnTo>
                <a:lnTo>
                  <a:pt x="3060" y="4292"/>
                </a:lnTo>
                <a:lnTo>
                  <a:pt x="2044" y="4381"/>
                </a:lnTo>
                <a:lnTo>
                  <a:pt x="1015" y="4470"/>
                </a:lnTo>
                <a:lnTo>
                  <a:pt x="253" y="3606"/>
                </a:lnTo>
                <a:lnTo>
                  <a:pt x="419" y="2590"/>
                </a:lnTo>
                <a:lnTo>
                  <a:pt x="596" y="1562"/>
                </a:lnTo>
                <a:lnTo>
                  <a:pt x="0" y="25"/>
                </a:lnTo>
                <a:close/>
              </a:path>
            </a:pathLst>
          </a:custGeom>
          <a:ln w="3175">
            <a:solidFill>
              <a:srgbClr val="231F20"/>
            </a:solidFill>
          </a:ln>
        </p:spPr>
        <p:txBody>
          <a:bodyPr wrap="square" lIns="0" tIns="0" rIns="0" bIns="0" rtlCol="0"/>
          <a:lstStyle/>
          <a:p>
            <a:endParaRPr/>
          </a:p>
        </p:txBody>
      </p:sp>
      <p:sp>
        <p:nvSpPr>
          <p:cNvPr id="134" name="object 134"/>
          <p:cNvSpPr/>
          <p:nvPr/>
        </p:nvSpPr>
        <p:spPr>
          <a:xfrm>
            <a:off x="3787241" y="1709318"/>
            <a:ext cx="79375" cy="104775"/>
          </a:xfrm>
          <a:custGeom>
            <a:avLst/>
            <a:gdLst/>
            <a:ahLst/>
            <a:cxnLst/>
            <a:rect l="l" t="t" r="r" b="b"/>
            <a:pathLst>
              <a:path w="79375" h="104775">
                <a:moveTo>
                  <a:pt x="46139" y="95338"/>
                </a:moveTo>
                <a:lnTo>
                  <a:pt x="32842" y="95338"/>
                </a:lnTo>
                <a:lnTo>
                  <a:pt x="36563" y="96710"/>
                </a:lnTo>
                <a:lnTo>
                  <a:pt x="38989" y="99479"/>
                </a:lnTo>
                <a:lnTo>
                  <a:pt x="39598" y="104216"/>
                </a:lnTo>
                <a:lnTo>
                  <a:pt x="40170" y="99529"/>
                </a:lnTo>
                <a:lnTo>
                  <a:pt x="42354" y="96570"/>
                </a:lnTo>
                <a:lnTo>
                  <a:pt x="46139" y="95338"/>
                </a:lnTo>
                <a:close/>
              </a:path>
              <a:path w="79375" h="104775">
                <a:moveTo>
                  <a:pt x="79197" y="0"/>
                </a:moveTo>
                <a:lnTo>
                  <a:pt x="0" y="0"/>
                </a:lnTo>
                <a:lnTo>
                  <a:pt x="0" y="91770"/>
                </a:lnTo>
                <a:lnTo>
                  <a:pt x="3568" y="95338"/>
                </a:lnTo>
                <a:lnTo>
                  <a:pt x="75641" y="95338"/>
                </a:lnTo>
                <a:lnTo>
                  <a:pt x="79197" y="91770"/>
                </a:lnTo>
                <a:lnTo>
                  <a:pt x="79197" y="0"/>
                </a:lnTo>
                <a:close/>
              </a:path>
            </a:pathLst>
          </a:custGeom>
          <a:solidFill>
            <a:srgbClr val="ED1C24"/>
          </a:solidFill>
        </p:spPr>
        <p:txBody>
          <a:bodyPr wrap="square" lIns="0" tIns="0" rIns="0" bIns="0" rtlCol="0"/>
          <a:lstStyle/>
          <a:p>
            <a:endParaRPr/>
          </a:p>
        </p:txBody>
      </p:sp>
      <p:sp>
        <p:nvSpPr>
          <p:cNvPr id="135" name="object 135"/>
          <p:cNvSpPr/>
          <p:nvPr/>
        </p:nvSpPr>
        <p:spPr>
          <a:xfrm>
            <a:off x="3803866" y="1712130"/>
            <a:ext cx="44450" cy="61594"/>
          </a:xfrm>
          <a:custGeom>
            <a:avLst/>
            <a:gdLst/>
            <a:ahLst/>
            <a:cxnLst/>
            <a:rect l="l" t="t" r="r" b="b"/>
            <a:pathLst>
              <a:path w="44450" h="61594">
                <a:moveTo>
                  <a:pt x="19314" y="0"/>
                </a:moveTo>
                <a:lnTo>
                  <a:pt x="24696" y="0"/>
                </a:lnTo>
                <a:lnTo>
                  <a:pt x="24696" y="7373"/>
                </a:lnTo>
                <a:lnTo>
                  <a:pt x="32764" y="7373"/>
                </a:lnTo>
                <a:lnTo>
                  <a:pt x="32764" y="12786"/>
                </a:lnTo>
                <a:lnTo>
                  <a:pt x="24696" y="12786"/>
                </a:lnTo>
                <a:lnTo>
                  <a:pt x="24696" y="21141"/>
                </a:lnTo>
                <a:lnTo>
                  <a:pt x="44010" y="21141"/>
                </a:lnTo>
                <a:lnTo>
                  <a:pt x="44010" y="26553"/>
                </a:lnTo>
                <a:lnTo>
                  <a:pt x="24696" y="26553"/>
                </a:lnTo>
                <a:lnTo>
                  <a:pt x="24696" y="43377"/>
                </a:lnTo>
                <a:lnTo>
                  <a:pt x="34473" y="47898"/>
                </a:lnTo>
                <a:lnTo>
                  <a:pt x="34473" y="53298"/>
                </a:lnTo>
                <a:lnTo>
                  <a:pt x="24696" y="48789"/>
                </a:lnTo>
                <a:lnTo>
                  <a:pt x="24696" y="60977"/>
                </a:lnTo>
                <a:lnTo>
                  <a:pt x="19314" y="60977"/>
                </a:lnTo>
                <a:lnTo>
                  <a:pt x="19314" y="46306"/>
                </a:lnTo>
                <a:lnTo>
                  <a:pt x="9536" y="41798"/>
                </a:lnTo>
                <a:lnTo>
                  <a:pt x="9536" y="36385"/>
                </a:lnTo>
                <a:lnTo>
                  <a:pt x="19314" y="40906"/>
                </a:lnTo>
                <a:lnTo>
                  <a:pt x="19314" y="26553"/>
                </a:lnTo>
                <a:lnTo>
                  <a:pt x="0" y="26553"/>
                </a:lnTo>
                <a:lnTo>
                  <a:pt x="0" y="21141"/>
                </a:lnTo>
                <a:lnTo>
                  <a:pt x="19314" y="21141"/>
                </a:lnTo>
                <a:lnTo>
                  <a:pt x="19314" y="12786"/>
                </a:lnTo>
                <a:lnTo>
                  <a:pt x="11246" y="12786"/>
                </a:lnTo>
                <a:lnTo>
                  <a:pt x="11246" y="7373"/>
                </a:lnTo>
                <a:lnTo>
                  <a:pt x="19314" y="7373"/>
                </a:lnTo>
                <a:lnTo>
                  <a:pt x="19314" y="0"/>
                </a:lnTo>
                <a:close/>
              </a:path>
            </a:pathLst>
          </a:custGeom>
          <a:ln w="3175">
            <a:solidFill>
              <a:srgbClr val="231F20"/>
            </a:solidFill>
          </a:ln>
        </p:spPr>
        <p:txBody>
          <a:bodyPr wrap="square" lIns="0" tIns="0" rIns="0" bIns="0" rtlCol="0"/>
          <a:lstStyle/>
          <a:p>
            <a:endParaRPr/>
          </a:p>
        </p:txBody>
      </p:sp>
      <p:sp>
        <p:nvSpPr>
          <p:cNvPr id="136" name="object 136"/>
          <p:cNvSpPr/>
          <p:nvPr/>
        </p:nvSpPr>
        <p:spPr>
          <a:xfrm>
            <a:off x="3803865" y="1712429"/>
            <a:ext cx="44450" cy="61594"/>
          </a:xfrm>
          <a:custGeom>
            <a:avLst/>
            <a:gdLst/>
            <a:ahLst/>
            <a:cxnLst/>
            <a:rect l="l" t="t" r="r" b="b"/>
            <a:pathLst>
              <a:path w="44450" h="61594">
                <a:moveTo>
                  <a:pt x="9537" y="36385"/>
                </a:moveTo>
                <a:lnTo>
                  <a:pt x="9537" y="41795"/>
                </a:lnTo>
                <a:lnTo>
                  <a:pt x="19316" y="46304"/>
                </a:lnTo>
                <a:lnTo>
                  <a:pt x="19316" y="60972"/>
                </a:lnTo>
                <a:lnTo>
                  <a:pt x="24701" y="60972"/>
                </a:lnTo>
                <a:lnTo>
                  <a:pt x="24701" y="48793"/>
                </a:lnTo>
                <a:lnTo>
                  <a:pt x="34480" y="48793"/>
                </a:lnTo>
                <a:lnTo>
                  <a:pt x="34480" y="47891"/>
                </a:lnTo>
                <a:lnTo>
                  <a:pt x="24701" y="43383"/>
                </a:lnTo>
                <a:lnTo>
                  <a:pt x="24701" y="40894"/>
                </a:lnTo>
                <a:lnTo>
                  <a:pt x="19316" y="40894"/>
                </a:lnTo>
                <a:lnTo>
                  <a:pt x="9537" y="36385"/>
                </a:lnTo>
                <a:close/>
              </a:path>
              <a:path w="44450" h="61594">
                <a:moveTo>
                  <a:pt x="34480" y="48793"/>
                </a:moveTo>
                <a:lnTo>
                  <a:pt x="24701" y="48793"/>
                </a:lnTo>
                <a:lnTo>
                  <a:pt x="34480" y="53301"/>
                </a:lnTo>
                <a:lnTo>
                  <a:pt x="34480" y="48793"/>
                </a:lnTo>
                <a:close/>
              </a:path>
              <a:path w="44450" h="61594">
                <a:moveTo>
                  <a:pt x="24701" y="26555"/>
                </a:moveTo>
                <a:lnTo>
                  <a:pt x="19316" y="26555"/>
                </a:lnTo>
                <a:lnTo>
                  <a:pt x="19316" y="40894"/>
                </a:lnTo>
                <a:lnTo>
                  <a:pt x="24701" y="40894"/>
                </a:lnTo>
                <a:lnTo>
                  <a:pt x="24701" y="26555"/>
                </a:lnTo>
                <a:close/>
              </a:path>
              <a:path w="44450" h="61594">
                <a:moveTo>
                  <a:pt x="44018" y="21145"/>
                </a:moveTo>
                <a:lnTo>
                  <a:pt x="0" y="21145"/>
                </a:lnTo>
                <a:lnTo>
                  <a:pt x="0" y="26555"/>
                </a:lnTo>
                <a:lnTo>
                  <a:pt x="44018" y="26555"/>
                </a:lnTo>
                <a:lnTo>
                  <a:pt x="44018" y="21145"/>
                </a:lnTo>
                <a:close/>
              </a:path>
              <a:path w="44450" h="61594">
                <a:moveTo>
                  <a:pt x="24701" y="12788"/>
                </a:moveTo>
                <a:lnTo>
                  <a:pt x="19316" y="12788"/>
                </a:lnTo>
                <a:lnTo>
                  <a:pt x="19316" y="21145"/>
                </a:lnTo>
                <a:lnTo>
                  <a:pt x="24701" y="21145"/>
                </a:lnTo>
                <a:lnTo>
                  <a:pt x="24701" y="12788"/>
                </a:lnTo>
                <a:close/>
              </a:path>
              <a:path w="44450" h="61594">
                <a:moveTo>
                  <a:pt x="32766" y="7378"/>
                </a:moveTo>
                <a:lnTo>
                  <a:pt x="11252" y="7378"/>
                </a:lnTo>
                <a:lnTo>
                  <a:pt x="11252" y="12788"/>
                </a:lnTo>
                <a:lnTo>
                  <a:pt x="32766" y="12788"/>
                </a:lnTo>
                <a:lnTo>
                  <a:pt x="32766" y="7378"/>
                </a:lnTo>
                <a:close/>
              </a:path>
              <a:path w="44450" h="61594">
                <a:moveTo>
                  <a:pt x="24701" y="0"/>
                </a:moveTo>
                <a:lnTo>
                  <a:pt x="19316" y="0"/>
                </a:lnTo>
                <a:lnTo>
                  <a:pt x="19316" y="7378"/>
                </a:lnTo>
                <a:lnTo>
                  <a:pt x="24701" y="7378"/>
                </a:lnTo>
                <a:lnTo>
                  <a:pt x="24701" y="0"/>
                </a:lnTo>
                <a:close/>
              </a:path>
            </a:pathLst>
          </a:custGeom>
          <a:solidFill>
            <a:srgbClr val="FFF200"/>
          </a:solidFill>
        </p:spPr>
        <p:txBody>
          <a:bodyPr wrap="square" lIns="0" tIns="0" rIns="0" bIns="0" rtlCol="0"/>
          <a:lstStyle/>
          <a:p>
            <a:endParaRPr/>
          </a:p>
        </p:txBody>
      </p:sp>
      <p:sp>
        <p:nvSpPr>
          <p:cNvPr id="137" name="object 137"/>
          <p:cNvSpPr/>
          <p:nvPr/>
        </p:nvSpPr>
        <p:spPr>
          <a:xfrm>
            <a:off x="3803383" y="1774139"/>
            <a:ext cx="45720" cy="26034"/>
          </a:xfrm>
          <a:custGeom>
            <a:avLst/>
            <a:gdLst/>
            <a:ahLst/>
            <a:cxnLst/>
            <a:rect l="l" t="t" r="r" b="b"/>
            <a:pathLst>
              <a:path w="45720" h="26035">
                <a:moveTo>
                  <a:pt x="22860" y="0"/>
                </a:moveTo>
                <a:lnTo>
                  <a:pt x="31741" y="1624"/>
                </a:lnTo>
                <a:lnTo>
                  <a:pt x="39009" y="6048"/>
                </a:lnTo>
                <a:lnTo>
                  <a:pt x="43917" y="12601"/>
                </a:lnTo>
                <a:lnTo>
                  <a:pt x="45720" y="20612"/>
                </a:lnTo>
                <a:lnTo>
                  <a:pt x="45720" y="22326"/>
                </a:lnTo>
                <a:lnTo>
                  <a:pt x="45491" y="23977"/>
                </a:lnTo>
                <a:lnTo>
                  <a:pt x="45046" y="25565"/>
                </a:lnTo>
                <a:lnTo>
                  <a:pt x="42039" y="19337"/>
                </a:lnTo>
                <a:lnTo>
                  <a:pt x="37034" y="14379"/>
                </a:lnTo>
                <a:lnTo>
                  <a:pt x="30489" y="11102"/>
                </a:lnTo>
                <a:lnTo>
                  <a:pt x="22860" y="9918"/>
                </a:lnTo>
                <a:lnTo>
                  <a:pt x="15230" y="11102"/>
                </a:lnTo>
                <a:lnTo>
                  <a:pt x="8685" y="14379"/>
                </a:lnTo>
                <a:lnTo>
                  <a:pt x="3680" y="19337"/>
                </a:lnTo>
                <a:lnTo>
                  <a:pt x="673" y="25565"/>
                </a:lnTo>
                <a:lnTo>
                  <a:pt x="228" y="23977"/>
                </a:lnTo>
                <a:lnTo>
                  <a:pt x="0" y="22326"/>
                </a:lnTo>
                <a:lnTo>
                  <a:pt x="0" y="20612"/>
                </a:lnTo>
                <a:lnTo>
                  <a:pt x="1802" y="12601"/>
                </a:lnTo>
                <a:lnTo>
                  <a:pt x="6710" y="6048"/>
                </a:lnTo>
                <a:lnTo>
                  <a:pt x="13978" y="1624"/>
                </a:lnTo>
                <a:lnTo>
                  <a:pt x="22860" y="0"/>
                </a:lnTo>
                <a:close/>
              </a:path>
            </a:pathLst>
          </a:custGeom>
          <a:ln w="3175">
            <a:solidFill>
              <a:srgbClr val="231F20"/>
            </a:solidFill>
          </a:ln>
        </p:spPr>
        <p:txBody>
          <a:bodyPr wrap="square" lIns="0" tIns="0" rIns="0" bIns="0" rtlCol="0"/>
          <a:lstStyle/>
          <a:p>
            <a:endParaRPr/>
          </a:p>
        </p:txBody>
      </p:sp>
      <p:sp>
        <p:nvSpPr>
          <p:cNvPr id="138" name="object 138"/>
          <p:cNvSpPr/>
          <p:nvPr/>
        </p:nvSpPr>
        <p:spPr>
          <a:xfrm>
            <a:off x="3803383" y="1774139"/>
            <a:ext cx="45720" cy="26034"/>
          </a:xfrm>
          <a:custGeom>
            <a:avLst/>
            <a:gdLst/>
            <a:ahLst/>
            <a:cxnLst/>
            <a:rect l="l" t="t" r="r" b="b"/>
            <a:pathLst>
              <a:path w="45720" h="26035">
                <a:moveTo>
                  <a:pt x="22860" y="0"/>
                </a:moveTo>
                <a:lnTo>
                  <a:pt x="13978" y="1624"/>
                </a:lnTo>
                <a:lnTo>
                  <a:pt x="6710" y="6048"/>
                </a:lnTo>
                <a:lnTo>
                  <a:pt x="1802" y="12601"/>
                </a:lnTo>
                <a:lnTo>
                  <a:pt x="0" y="20612"/>
                </a:lnTo>
                <a:lnTo>
                  <a:pt x="0" y="22326"/>
                </a:lnTo>
                <a:lnTo>
                  <a:pt x="228" y="23977"/>
                </a:lnTo>
                <a:lnTo>
                  <a:pt x="673" y="25565"/>
                </a:lnTo>
                <a:lnTo>
                  <a:pt x="3680" y="19337"/>
                </a:lnTo>
                <a:lnTo>
                  <a:pt x="8685" y="14379"/>
                </a:lnTo>
                <a:lnTo>
                  <a:pt x="15230" y="11102"/>
                </a:lnTo>
                <a:lnTo>
                  <a:pt x="22860" y="9918"/>
                </a:lnTo>
                <a:lnTo>
                  <a:pt x="41908" y="9918"/>
                </a:lnTo>
                <a:lnTo>
                  <a:pt x="39009" y="6048"/>
                </a:lnTo>
                <a:lnTo>
                  <a:pt x="31741" y="1624"/>
                </a:lnTo>
                <a:lnTo>
                  <a:pt x="22860" y="0"/>
                </a:lnTo>
                <a:close/>
              </a:path>
              <a:path w="45720" h="26035">
                <a:moveTo>
                  <a:pt x="41908" y="9918"/>
                </a:moveTo>
                <a:lnTo>
                  <a:pt x="22860" y="9918"/>
                </a:lnTo>
                <a:lnTo>
                  <a:pt x="30489" y="11102"/>
                </a:lnTo>
                <a:lnTo>
                  <a:pt x="37034" y="14379"/>
                </a:lnTo>
                <a:lnTo>
                  <a:pt x="42039" y="19337"/>
                </a:lnTo>
                <a:lnTo>
                  <a:pt x="45046" y="25565"/>
                </a:lnTo>
                <a:lnTo>
                  <a:pt x="45491" y="23977"/>
                </a:lnTo>
                <a:lnTo>
                  <a:pt x="45720" y="22326"/>
                </a:lnTo>
                <a:lnTo>
                  <a:pt x="45720" y="20612"/>
                </a:lnTo>
                <a:lnTo>
                  <a:pt x="43917" y="12601"/>
                </a:lnTo>
                <a:lnTo>
                  <a:pt x="41908" y="9918"/>
                </a:lnTo>
                <a:close/>
              </a:path>
            </a:pathLst>
          </a:custGeom>
          <a:solidFill>
            <a:srgbClr val="FFFFFF"/>
          </a:solidFill>
        </p:spPr>
        <p:txBody>
          <a:bodyPr wrap="square" lIns="0" tIns="0" rIns="0" bIns="0" rtlCol="0"/>
          <a:lstStyle/>
          <a:p>
            <a:endParaRPr/>
          </a:p>
        </p:txBody>
      </p:sp>
      <p:sp>
        <p:nvSpPr>
          <p:cNvPr id="139" name="object 139"/>
          <p:cNvSpPr/>
          <p:nvPr/>
        </p:nvSpPr>
        <p:spPr>
          <a:xfrm>
            <a:off x="3626700" y="1684527"/>
            <a:ext cx="63004" cy="104546"/>
          </a:xfrm>
          <a:prstGeom prst="rect">
            <a:avLst/>
          </a:prstGeom>
          <a:blipFill>
            <a:blip r:embed="rId19" cstate="print"/>
            <a:stretch>
              <a:fillRect/>
            </a:stretch>
          </a:blipFill>
        </p:spPr>
        <p:txBody>
          <a:bodyPr wrap="square" lIns="0" tIns="0" rIns="0" bIns="0" rtlCol="0"/>
          <a:lstStyle/>
          <a:p>
            <a:endParaRPr/>
          </a:p>
        </p:txBody>
      </p:sp>
      <p:sp>
        <p:nvSpPr>
          <p:cNvPr id="140" name="object 140"/>
          <p:cNvSpPr/>
          <p:nvPr/>
        </p:nvSpPr>
        <p:spPr>
          <a:xfrm>
            <a:off x="3867874" y="1670239"/>
            <a:ext cx="182167" cy="97917"/>
          </a:xfrm>
          <a:prstGeom prst="rect">
            <a:avLst/>
          </a:prstGeom>
          <a:blipFill>
            <a:blip r:embed="rId20" cstate="print"/>
            <a:stretch>
              <a:fillRect/>
            </a:stretch>
          </a:blipFill>
        </p:spPr>
        <p:txBody>
          <a:bodyPr wrap="square" lIns="0" tIns="0" rIns="0" bIns="0" rtlCol="0"/>
          <a:lstStyle/>
          <a:p>
            <a:endParaRPr/>
          </a:p>
        </p:txBody>
      </p:sp>
      <p:sp>
        <p:nvSpPr>
          <p:cNvPr id="141" name="object 141"/>
          <p:cNvSpPr/>
          <p:nvPr/>
        </p:nvSpPr>
        <p:spPr>
          <a:xfrm>
            <a:off x="3921848" y="1694713"/>
            <a:ext cx="121285" cy="62865"/>
          </a:xfrm>
          <a:custGeom>
            <a:avLst/>
            <a:gdLst/>
            <a:ahLst/>
            <a:cxnLst/>
            <a:rect l="l" t="t" r="r" b="b"/>
            <a:pathLst>
              <a:path w="121285" h="62864">
                <a:moveTo>
                  <a:pt x="15709" y="0"/>
                </a:moveTo>
                <a:lnTo>
                  <a:pt x="18868" y="9007"/>
                </a:lnTo>
                <a:lnTo>
                  <a:pt x="15193" y="11984"/>
                </a:lnTo>
                <a:lnTo>
                  <a:pt x="7849" y="10467"/>
                </a:lnTo>
                <a:lnTo>
                  <a:pt x="0" y="5994"/>
                </a:lnTo>
                <a:lnTo>
                  <a:pt x="3086" y="9867"/>
                </a:lnTo>
                <a:lnTo>
                  <a:pt x="3644" y="12268"/>
                </a:lnTo>
                <a:lnTo>
                  <a:pt x="4165" y="16929"/>
                </a:lnTo>
                <a:lnTo>
                  <a:pt x="27856" y="26939"/>
                </a:lnTo>
                <a:lnTo>
                  <a:pt x="58224" y="40439"/>
                </a:lnTo>
                <a:lnTo>
                  <a:pt x="90281" y="53555"/>
                </a:lnTo>
                <a:lnTo>
                  <a:pt x="119037" y="62407"/>
                </a:lnTo>
                <a:lnTo>
                  <a:pt x="121053" y="60134"/>
                </a:lnTo>
                <a:lnTo>
                  <a:pt x="110591" y="52854"/>
                </a:lnTo>
                <a:lnTo>
                  <a:pt x="96834" y="44359"/>
                </a:lnTo>
                <a:lnTo>
                  <a:pt x="88963" y="38442"/>
                </a:lnTo>
                <a:lnTo>
                  <a:pt x="39325" y="27098"/>
                </a:lnTo>
                <a:lnTo>
                  <a:pt x="18402" y="5892"/>
                </a:lnTo>
                <a:lnTo>
                  <a:pt x="15709" y="0"/>
                </a:lnTo>
                <a:close/>
              </a:path>
            </a:pathLst>
          </a:custGeom>
          <a:ln w="3175">
            <a:solidFill>
              <a:srgbClr val="231F20"/>
            </a:solidFill>
          </a:ln>
        </p:spPr>
        <p:txBody>
          <a:bodyPr wrap="square" lIns="0" tIns="0" rIns="0" bIns="0" rtlCol="0"/>
          <a:lstStyle/>
          <a:p>
            <a:endParaRPr/>
          </a:p>
        </p:txBody>
      </p:sp>
      <p:sp>
        <p:nvSpPr>
          <p:cNvPr id="142" name="object 142"/>
          <p:cNvSpPr/>
          <p:nvPr/>
        </p:nvSpPr>
        <p:spPr>
          <a:xfrm>
            <a:off x="3936581" y="1686166"/>
            <a:ext cx="73025" cy="46990"/>
          </a:xfrm>
          <a:custGeom>
            <a:avLst/>
            <a:gdLst/>
            <a:ahLst/>
            <a:cxnLst/>
            <a:rect l="l" t="t" r="r" b="b"/>
            <a:pathLst>
              <a:path w="73025" h="46989">
                <a:moveTo>
                  <a:pt x="0" y="4381"/>
                </a:moveTo>
                <a:lnTo>
                  <a:pt x="3023" y="9658"/>
                </a:lnTo>
                <a:lnTo>
                  <a:pt x="4289" y="12553"/>
                </a:lnTo>
                <a:lnTo>
                  <a:pt x="6122" y="15897"/>
                </a:lnTo>
                <a:lnTo>
                  <a:pt x="10845" y="22517"/>
                </a:lnTo>
                <a:lnTo>
                  <a:pt x="27911" y="34333"/>
                </a:lnTo>
                <a:lnTo>
                  <a:pt x="45078" y="43027"/>
                </a:lnTo>
                <a:lnTo>
                  <a:pt x="60569" y="46988"/>
                </a:lnTo>
                <a:lnTo>
                  <a:pt x="72605" y="44602"/>
                </a:lnTo>
                <a:lnTo>
                  <a:pt x="63541" y="36388"/>
                </a:lnTo>
                <a:lnTo>
                  <a:pt x="47699" y="24277"/>
                </a:lnTo>
                <a:lnTo>
                  <a:pt x="29445" y="11178"/>
                </a:lnTo>
                <a:lnTo>
                  <a:pt x="13144" y="0"/>
                </a:lnTo>
                <a:lnTo>
                  <a:pt x="12012" y="257"/>
                </a:lnTo>
                <a:lnTo>
                  <a:pt x="11525" y="1928"/>
                </a:lnTo>
                <a:lnTo>
                  <a:pt x="8561" y="3730"/>
                </a:lnTo>
                <a:lnTo>
                  <a:pt x="0" y="4381"/>
                </a:lnTo>
                <a:close/>
              </a:path>
            </a:pathLst>
          </a:custGeom>
          <a:ln w="3175">
            <a:solidFill>
              <a:srgbClr val="231F20"/>
            </a:solidFill>
          </a:ln>
        </p:spPr>
        <p:txBody>
          <a:bodyPr wrap="square" lIns="0" tIns="0" rIns="0" bIns="0" rtlCol="0"/>
          <a:lstStyle/>
          <a:p>
            <a:endParaRPr/>
          </a:p>
        </p:txBody>
      </p:sp>
      <p:sp>
        <p:nvSpPr>
          <p:cNvPr id="143" name="object 143"/>
          <p:cNvSpPr/>
          <p:nvPr/>
        </p:nvSpPr>
        <p:spPr>
          <a:xfrm>
            <a:off x="3950690" y="1695284"/>
            <a:ext cx="38100" cy="29845"/>
          </a:xfrm>
          <a:custGeom>
            <a:avLst/>
            <a:gdLst/>
            <a:ahLst/>
            <a:cxnLst/>
            <a:rect l="l" t="t" r="r" b="b"/>
            <a:pathLst>
              <a:path w="38100" h="29844">
                <a:moveTo>
                  <a:pt x="37973" y="28575"/>
                </a:moveTo>
                <a:lnTo>
                  <a:pt x="698" y="0"/>
                </a:lnTo>
                <a:lnTo>
                  <a:pt x="0" y="622"/>
                </a:lnTo>
                <a:lnTo>
                  <a:pt x="37465" y="29514"/>
                </a:lnTo>
                <a:lnTo>
                  <a:pt x="37973" y="28575"/>
                </a:lnTo>
                <a:close/>
              </a:path>
            </a:pathLst>
          </a:custGeom>
          <a:ln w="3175">
            <a:solidFill>
              <a:srgbClr val="231F20"/>
            </a:solidFill>
          </a:ln>
        </p:spPr>
        <p:txBody>
          <a:bodyPr wrap="square" lIns="0" tIns="0" rIns="0" bIns="0" rtlCol="0"/>
          <a:lstStyle/>
          <a:p>
            <a:endParaRPr/>
          </a:p>
        </p:txBody>
      </p:sp>
      <p:sp>
        <p:nvSpPr>
          <p:cNvPr id="144" name="object 144"/>
          <p:cNvSpPr/>
          <p:nvPr/>
        </p:nvSpPr>
        <p:spPr>
          <a:xfrm>
            <a:off x="3867772" y="1670138"/>
            <a:ext cx="80645" cy="50800"/>
          </a:xfrm>
          <a:custGeom>
            <a:avLst/>
            <a:gdLst/>
            <a:ahLst/>
            <a:cxnLst/>
            <a:rect l="l" t="t" r="r" b="b"/>
            <a:pathLst>
              <a:path w="80645" h="50800">
                <a:moveTo>
                  <a:pt x="1054" y="33769"/>
                </a:moveTo>
                <a:lnTo>
                  <a:pt x="0" y="39852"/>
                </a:lnTo>
                <a:lnTo>
                  <a:pt x="901" y="43256"/>
                </a:lnTo>
                <a:lnTo>
                  <a:pt x="17036" y="50328"/>
                </a:lnTo>
                <a:lnTo>
                  <a:pt x="24871" y="45024"/>
                </a:lnTo>
                <a:lnTo>
                  <a:pt x="27846" y="34544"/>
                </a:lnTo>
                <a:lnTo>
                  <a:pt x="29400" y="26085"/>
                </a:lnTo>
                <a:lnTo>
                  <a:pt x="37261" y="13893"/>
                </a:lnTo>
                <a:lnTo>
                  <a:pt x="44157" y="13030"/>
                </a:lnTo>
                <a:lnTo>
                  <a:pt x="48869" y="13195"/>
                </a:lnTo>
                <a:lnTo>
                  <a:pt x="55063" y="15400"/>
                </a:lnTo>
                <a:lnTo>
                  <a:pt x="64098" y="18453"/>
                </a:lnTo>
                <a:lnTo>
                  <a:pt x="73403" y="19038"/>
                </a:lnTo>
                <a:lnTo>
                  <a:pt x="80403" y="13842"/>
                </a:lnTo>
                <a:lnTo>
                  <a:pt x="72304" y="11169"/>
                </a:lnTo>
                <a:lnTo>
                  <a:pt x="63057" y="6750"/>
                </a:lnTo>
                <a:lnTo>
                  <a:pt x="53402" y="2416"/>
                </a:lnTo>
                <a:lnTo>
                  <a:pt x="44081" y="0"/>
                </a:lnTo>
                <a:lnTo>
                  <a:pt x="35748" y="1359"/>
                </a:lnTo>
                <a:lnTo>
                  <a:pt x="28286" y="6386"/>
                </a:lnTo>
                <a:lnTo>
                  <a:pt x="22914" y="14049"/>
                </a:lnTo>
                <a:lnTo>
                  <a:pt x="20853" y="23317"/>
                </a:lnTo>
                <a:lnTo>
                  <a:pt x="22212" y="25692"/>
                </a:lnTo>
                <a:lnTo>
                  <a:pt x="21958" y="29717"/>
                </a:lnTo>
                <a:lnTo>
                  <a:pt x="21132" y="34493"/>
                </a:lnTo>
                <a:lnTo>
                  <a:pt x="20967" y="35382"/>
                </a:lnTo>
                <a:lnTo>
                  <a:pt x="12204" y="41871"/>
                </a:lnTo>
                <a:lnTo>
                  <a:pt x="4953" y="37096"/>
                </a:lnTo>
                <a:lnTo>
                  <a:pt x="4775" y="36868"/>
                </a:lnTo>
                <a:lnTo>
                  <a:pt x="1231" y="33997"/>
                </a:lnTo>
                <a:lnTo>
                  <a:pt x="1054" y="33769"/>
                </a:lnTo>
                <a:close/>
              </a:path>
            </a:pathLst>
          </a:custGeom>
          <a:ln w="3175">
            <a:solidFill>
              <a:srgbClr val="231F20"/>
            </a:solidFill>
          </a:ln>
        </p:spPr>
        <p:txBody>
          <a:bodyPr wrap="square" lIns="0" tIns="0" rIns="0" bIns="0" rtlCol="0"/>
          <a:lstStyle/>
          <a:p>
            <a:endParaRPr/>
          </a:p>
        </p:txBody>
      </p:sp>
      <p:sp>
        <p:nvSpPr>
          <p:cNvPr id="145" name="object 145"/>
          <p:cNvSpPr/>
          <p:nvPr/>
        </p:nvSpPr>
        <p:spPr>
          <a:xfrm>
            <a:off x="3908933" y="1683727"/>
            <a:ext cx="29845" cy="21590"/>
          </a:xfrm>
          <a:custGeom>
            <a:avLst/>
            <a:gdLst/>
            <a:ahLst/>
            <a:cxnLst/>
            <a:rect l="l" t="t" r="r" b="b"/>
            <a:pathLst>
              <a:path w="29845" h="21589">
                <a:moveTo>
                  <a:pt x="9144" y="1003"/>
                </a:moveTo>
                <a:lnTo>
                  <a:pt x="4000" y="228"/>
                </a:lnTo>
                <a:lnTo>
                  <a:pt x="3594" y="0"/>
                </a:lnTo>
                <a:lnTo>
                  <a:pt x="0" y="4648"/>
                </a:lnTo>
                <a:lnTo>
                  <a:pt x="7231" y="11206"/>
                </a:lnTo>
                <a:lnTo>
                  <a:pt x="14408" y="16722"/>
                </a:lnTo>
                <a:lnTo>
                  <a:pt x="21727" y="20300"/>
                </a:lnTo>
                <a:lnTo>
                  <a:pt x="29387" y="21043"/>
                </a:lnTo>
                <a:lnTo>
                  <a:pt x="26755" y="10647"/>
                </a:lnTo>
                <a:lnTo>
                  <a:pt x="22242" y="6375"/>
                </a:lnTo>
                <a:lnTo>
                  <a:pt x="16241" y="4427"/>
                </a:lnTo>
                <a:lnTo>
                  <a:pt x="9144" y="1003"/>
                </a:lnTo>
                <a:close/>
              </a:path>
            </a:pathLst>
          </a:custGeom>
          <a:ln w="3175">
            <a:solidFill>
              <a:srgbClr val="231F20"/>
            </a:solidFill>
          </a:ln>
        </p:spPr>
        <p:txBody>
          <a:bodyPr wrap="square" lIns="0" tIns="0" rIns="0" bIns="0" rtlCol="0"/>
          <a:lstStyle/>
          <a:p>
            <a:endParaRPr/>
          </a:p>
        </p:txBody>
      </p:sp>
      <p:sp>
        <p:nvSpPr>
          <p:cNvPr id="146" name="object 146"/>
          <p:cNvSpPr/>
          <p:nvPr/>
        </p:nvSpPr>
        <p:spPr>
          <a:xfrm>
            <a:off x="3918445" y="1685798"/>
            <a:ext cx="15240" cy="12700"/>
          </a:xfrm>
          <a:custGeom>
            <a:avLst/>
            <a:gdLst/>
            <a:ahLst/>
            <a:cxnLst/>
            <a:rect l="l" t="t" r="r" b="b"/>
            <a:pathLst>
              <a:path w="15239" h="12700">
                <a:moveTo>
                  <a:pt x="14643" y="11366"/>
                </a:moveTo>
                <a:lnTo>
                  <a:pt x="762" y="0"/>
                </a:lnTo>
                <a:lnTo>
                  <a:pt x="0" y="774"/>
                </a:lnTo>
                <a:lnTo>
                  <a:pt x="14135" y="12141"/>
                </a:lnTo>
                <a:lnTo>
                  <a:pt x="14643" y="11366"/>
                </a:lnTo>
                <a:close/>
              </a:path>
            </a:pathLst>
          </a:custGeom>
          <a:ln w="3175">
            <a:solidFill>
              <a:srgbClr val="231F20"/>
            </a:solidFill>
          </a:ln>
        </p:spPr>
        <p:txBody>
          <a:bodyPr wrap="square" lIns="0" tIns="0" rIns="0" bIns="0" rtlCol="0"/>
          <a:lstStyle/>
          <a:p>
            <a:endParaRPr/>
          </a:p>
        </p:txBody>
      </p:sp>
      <p:sp>
        <p:nvSpPr>
          <p:cNvPr id="147" name="object 147"/>
          <p:cNvSpPr/>
          <p:nvPr/>
        </p:nvSpPr>
        <p:spPr>
          <a:xfrm>
            <a:off x="3898125" y="1689646"/>
            <a:ext cx="25400" cy="26034"/>
          </a:xfrm>
          <a:custGeom>
            <a:avLst/>
            <a:gdLst/>
            <a:ahLst/>
            <a:cxnLst/>
            <a:rect l="l" t="t" r="r" b="b"/>
            <a:pathLst>
              <a:path w="25400" h="26035">
                <a:moveTo>
                  <a:pt x="10033" y="0"/>
                </a:moveTo>
                <a:lnTo>
                  <a:pt x="4889" y="0"/>
                </a:lnTo>
                <a:lnTo>
                  <a:pt x="2565" y="4000"/>
                </a:lnTo>
                <a:lnTo>
                  <a:pt x="0" y="8648"/>
                </a:lnTo>
                <a:lnTo>
                  <a:pt x="5484" y="15172"/>
                </a:lnTo>
                <a:lnTo>
                  <a:pt x="10945" y="20159"/>
                </a:lnTo>
                <a:lnTo>
                  <a:pt x="16957" y="23677"/>
                </a:lnTo>
                <a:lnTo>
                  <a:pt x="24091" y="25793"/>
                </a:lnTo>
                <a:lnTo>
                  <a:pt x="24897" y="19327"/>
                </a:lnTo>
                <a:lnTo>
                  <a:pt x="22172" y="12411"/>
                </a:lnTo>
                <a:lnTo>
                  <a:pt x="16892" y="5737"/>
                </a:lnTo>
                <a:lnTo>
                  <a:pt x="10033" y="0"/>
                </a:lnTo>
                <a:close/>
              </a:path>
            </a:pathLst>
          </a:custGeom>
          <a:ln w="3175">
            <a:solidFill>
              <a:srgbClr val="231F20"/>
            </a:solidFill>
          </a:ln>
        </p:spPr>
        <p:txBody>
          <a:bodyPr wrap="square" lIns="0" tIns="0" rIns="0" bIns="0" rtlCol="0"/>
          <a:lstStyle/>
          <a:p>
            <a:endParaRPr/>
          </a:p>
        </p:txBody>
      </p:sp>
      <p:sp>
        <p:nvSpPr>
          <p:cNvPr id="148" name="object 148"/>
          <p:cNvSpPr/>
          <p:nvPr/>
        </p:nvSpPr>
        <p:spPr>
          <a:xfrm>
            <a:off x="3903535" y="1695589"/>
            <a:ext cx="18415" cy="14604"/>
          </a:xfrm>
          <a:custGeom>
            <a:avLst/>
            <a:gdLst/>
            <a:ahLst/>
            <a:cxnLst/>
            <a:rect l="l" t="t" r="r" b="b"/>
            <a:pathLst>
              <a:path w="18414" h="14605">
                <a:moveTo>
                  <a:pt x="17983" y="13436"/>
                </a:moveTo>
                <a:lnTo>
                  <a:pt x="507" y="0"/>
                </a:lnTo>
                <a:lnTo>
                  <a:pt x="0" y="774"/>
                </a:lnTo>
                <a:lnTo>
                  <a:pt x="17208" y="14211"/>
                </a:lnTo>
                <a:lnTo>
                  <a:pt x="17983" y="13436"/>
                </a:lnTo>
                <a:close/>
              </a:path>
            </a:pathLst>
          </a:custGeom>
          <a:ln w="3175">
            <a:solidFill>
              <a:srgbClr val="231F20"/>
            </a:solidFill>
          </a:ln>
        </p:spPr>
        <p:txBody>
          <a:bodyPr wrap="square" lIns="0" tIns="0" rIns="0" bIns="0" rtlCol="0"/>
          <a:lstStyle/>
          <a:p>
            <a:endParaRPr/>
          </a:p>
        </p:txBody>
      </p:sp>
      <p:sp>
        <p:nvSpPr>
          <p:cNvPr id="149" name="object 149"/>
          <p:cNvSpPr/>
          <p:nvPr/>
        </p:nvSpPr>
        <p:spPr>
          <a:xfrm>
            <a:off x="3895344" y="1701292"/>
            <a:ext cx="21590" cy="26670"/>
          </a:xfrm>
          <a:custGeom>
            <a:avLst/>
            <a:gdLst/>
            <a:ahLst/>
            <a:cxnLst/>
            <a:rect l="l" t="t" r="r" b="b"/>
            <a:pathLst>
              <a:path w="21589" h="26669">
                <a:moveTo>
                  <a:pt x="1917" y="0"/>
                </a:moveTo>
                <a:lnTo>
                  <a:pt x="2235" y="5689"/>
                </a:lnTo>
                <a:lnTo>
                  <a:pt x="1790" y="4800"/>
                </a:lnTo>
                <a:lnTo>
                  <a:pt x="0" y="10744"/>
                </a:lnTo>
                <a:lnTo>
                  <a:pt x="3942" y="15854"/>
                </a:lnTo>
                <a:lnTo>
                  <a:pt x="8796" y="20612"/>
                </a:lnTo>
                <a:lnTo>
                  <a:pt x="14500" y="24274"/>
                </a:lnTo>
                <a:lnTo>
                  <a:pt x="20993" y="26098"/>
                </a:lnTo>
                <a:lnTo>
                  <a:pt x="18773" y="18679"/>
                </a:lnTo>
                <a:lnTo>
                  <a:pt x="14636" y="12082"/>
                </a:lnTo>
                <a:lnTo>
                  <a:pt x="8909" y="5969"/>
                </a:lnTo>
                <a:lnTo>
                  <a:pt x="1917" y="0"/>
                </a:lnTo>
                <a:close/>
              </a:path>
            </a:pathLst>
          </a:custGeom>
          <a:ln w="3175">
            <a:solidFill>
              <a:srgbClr val="231F20"/>
            </a:solidFill>
          </a:ln>
        </p:spPr>
        <p:txBody>
          <a:bodyPr wrap="square" lIns="0" tIns="0" rIns="0" bIns="0" rtlCol="0"/>
          <a:lstStyle/>
          <a:p>
            <a:endParaRPr/>
          </a:p>
        </p:txBody>
      </p:sp>
      <p:sp>
        <p:nvSpPr>
          <p:cNvPr id="150" name="object 150"/>
          <p:cNvSpPr/>
          <p:nvPr/>
        </p:nvSpPr>
        <p:spPr>
          <a:xfrm>
            <a:off x="3899318" y="1710689"/>
            <a:ext cx="12700" cy="12700"/>
          </a:xfrm>
          <a:custGeom>
            <a:avLst/>
            <a:gdLst/>
            <a:ahLst/>
            <a:cxnLst/>
            <a:rect l="l" t="t" r="r" b="b"/>
            <a:pathLst>
              <a:path w="12700" h="12700">
                <a:moveTo>
                  <a:pt x="0" y="774"/>
                </a:moveTo>
                <a:lnTo>
                  <a:pt x="11823" y="12407"/>
                </a:lnTo>
                <a:lnTo>
                  <a:pt x="12598" y="11633"/>
                </a:lnTo>
                <a:lnTo>
                  <a:pt x="508" y="0"/>
                </a:lnTo>
                <a:lnTo>
                  <a:pt x="0" y="774"/>
                </a:lnTo>
                <a:close/>
              </a:path>
            </a:pathLst>
          </a:custGeom>
          <a:ln w="3175">
            <a:solidFill>
              <a:srgbClr val="231F20"/>
            </a:solidFill>
          </a:ln>
        </p:spPr>
        <p:txBody>
          <a:bodyPr wrap="square" lIns="0" tIns="0" rIns="0" bIns="0" rtlCol="0"/>
          <a:lstStyle/>
          <a:p>
            <a:endParaRPr/>
          </a:p>
        </p:txBody>
      </p:sp>
      <p:sp>
        <p:nvSpPr>
          <p:cNvPr id="151" name="object 151"/>
          <p:cNvSpPr/>
          <p:nvPr/>
        </p:nvSpPr>
        <p:spPr>
          <a:xfrm>
            <a:off x="3889095" y="1714728"/>
            <a:ext cx="15875" cy="17145"/>
          </a:xfrm>
          <a:custGeom>
            <a:avLst/>
            <a:gdLst/>
            <a:ahLst/>
            <a:cxnLst/>
            <a:rect l="l" t="t" r="r" b="b"/>
            <a:pathLst>
              <a:path w="15875" h="17144">
                <a:moveTo>
                  <a:pt x="0" y="8242"/>
                </a:moveTo>
                <a:lnTo>
                  <a:pt x="2311" y="5143"/>
                </a:lnTo>
                <a:lnTo>
                  <a:pt x="3225" y="3098"/>
                </a:lnTo>
                <a:lnTo>
                  <a:pt x="4762" y="0"/>
                </a:lnTo>
                <a:lnTo>
                  <a:pt x="10934" y="4394"/>
                </a:lnTo>
                <a:lnTo>
                  <a:pt x="15417" y="10045"/>
                </a:lnTo>
                <a:lnTo>
                  <a:pt x="14389" y="15989"/>
                </a:lnTo>
                <a:lnTo>
                  <a:pt x="9512" y="17030"/>
                </a:lnTo>
                <a:lnTo>
                  <a:pt x="2565" y="14185"/>
                </a:lnTo>
                <a:lnTo>
                  <a:pt x="0" y="8242"/>
                </a:lnTo>
                <a:close/>
              </a:path>
            </a:pathLst>
          </a:custGeom>
          <a:ln w="3175">
            <a:solidFill>
              <a:srgbClr val="231F20"/>
            </a:solidFill>
          </a:ln>
        </p:spPr>
        <p:txBody>
          <a:bodyPr wrap="square" lIns="0" tIns="0" rIns="0" bIns="0" rtlCol="0"/>
          <a:lstStyle/>
          <a:p>
            <a:endParaRPr/>
          </a:p>
        </p:txBody>
      </p:sp>
      <p:sp>
        <p:nvSpPr>
          <p:cNvPr id="152" name="object 152"/>
          <p:cNvSpPr/>
          <p:nvPr/>
        </p:nvSpPr>
        <p:spPr>
          <a:xfrm>
            <a:off x="3892956" y="1720126"/>
            <a:ext cx="8255" cy="8255"/>
          </a:xfrm>
          <a:custGeom>
            <a:avLst/>
            <a:gdLst/>
            <a:ahLst/>
            <a:cxnLst/>
            <a:rect l="l" t="t" r="r" b="b"/>
            <a:pathLst>
              <a:path w="8254" h="8255">
                <a:moveTo>
                  <a:pt x="7962" y="7239"/>
                </a:moveTo>
                <a:lnTo>
                  <a:pt x="762" y="0"/>
                </a:lnTo>
                <a:lnTo>
                  <a:pt x="0" y="520"/>
                </a:lnTo>
                <a:lnTo>
                  <a:pt x="7454" y="8013"/>
                </a:lnTo>
                <a:lnTo>
                  <a:pt x="7962" y="7239"/>
                </a:lnTo>
                <a:close/>
              </a:path>
            </a:pathLst>
          </a:custGeom>
          <a:ln w="3175">
            <a:solidFill>
              <a:srgbClr val="231F20"/>
            </a:solidFill>
          </a:ln>
        </p:spPr>
        <p:txBody>
          <a:bodyPr wrap="square" lIns="0" tIns="0" rIns="0" bIns="0" rtlCol="0"/>
          <a:lstStyle/>
          <a:p>
            <a:endParaRPr/>
          </a:p>
        </p:txBody>
      </p:sp>
      <p:sp>
        <p:nvSpPr>
          <p:cNvPr id="153" name="object 153"/>
          <p:cNvSpPr/>
          <p:nvPr/>
        </p:nvSpPr>
        <p:spPr>
          <a:xfrm>
            <a:off x="3878554" y="1723237"/>
            <a:ext cx="15240" cy="13970"/>
          </a:xfrm>
          <a:custGeom>
            <a:avLst/>
            <a:gdLst/>
            <a:ahLst/>
            <a:cxnLst/>
            <a:rect l="l" t="t" r="r" b="b"/>
            <a:pathLst>
              <a:path w="15239" h="13969">
                <a:moveTo>
                  <a:pt x="1803" y="1028"/>
                </a:moveTo>
                <a:lnTo>
                  <a:pt x="4635" y="1028"/>
                </a:lnTo>
                <a:lnTo>
                  <a:pt x="7200" y="774"/>
                </a:lnTo>
                <a:lnTo>
                  <a:pt x="9766" y="0"/>
                </a:lnTo>
                <a:lnTo>
                  <a:pt x="11048" y="2057"/>
                </a:lnTo>
                <a:lnTo>
                  <a:pt x="12852" y="4394"/>
                </a:lnTo>
                <a:lnTo>
                  <a:pt x="14909" y="5943"/>
                </a:lnTo>
                <a:lnTo>
                  <a:pt x="14655" y="9817"/>
                </a:lnTo>
                <a:lnTo>
                  <a:pt x="12598" y="12395"/>
                </a:lnTo>
                <a:lnTo>
                  <a:pt x="8483" y="13944"/>
                </a:lnTo>
                <a:lnTo>
                  <a:pt x="4889" y="13436"/>
                </a:lnTo>
                <a:lnTo>
                  <a:pt x="0" y="3606"/>
                </a:lnTo>
                <a:lnTo>
                  <a:pt x="1803" y="1028"/>
                </a:lnTo>
                <a:close/>
              </a:path>
            </a:pathLst>
          </a:custGeom>
          <a:ln w="3175">
            <a:solidFill>
              <a:srgbClr val="231F20"/>
            </a:solidFill>
          </a:ln>
        </p:spPr>
        <p:txBody>
          <a:bodyPr wrap="square" lIns="0" tIns="0" rIns="0" bIns="0" rtlCol="0"/>
          <a:lstStyle/>
          <a:p>
            <a:endParaRPr/>
          </a:p>
        </p:txBody>
      </p:sp>
      <p:sp>
        <p:nvSpPr>
          <p:cNvPr id="154" name="object 154"/>
          <p:cNvSpPr/>
          <p:nvPr/>
        </p:nvSpPr>
        <p:spPr>
          <a:xfrm>
            <a:off x="3883698" y="1725561"/>
            <a:ext cx="4445" cy="9525"/>
          </a:xfrm>
          <a:custGeom>
            <a:avLst/>
            <a:gdLst/>
            <a:ahLst/>
            <a:cxnLst/>
            <a:rect l="l" t="t" r="r" b="b"/>
            <a:pathLst>
              <a:path w="4445" h="9525">
                <a:moveTo>
                  <a:pt x="0" y="774"/>
                </a:moveTo>
                <a:lnTo>
                  <a:pt x="2311" y="3619"/>
                </a:lnTo>
                <a:lnTo>
                  <a:pt x="3340" y="6197"/>
                </a:lnTo>
                <a:lnTo>
                  <a:pt x="2832" y="9042"/>
                </a:lnTo>
                <a:lnTo>
                  <a:pt x="3860" y="9309"/>
                </a:lnTo>
                <a:lnTo>
                  <a:pt x="4368" y="6197"/>
                </a:lnTo>
                <a:lnTo>
                  <a:pt x="3340" y="3098"/>
                </a:lnTo>
                <a:lnTo>
                  <a:pt x="774" y="0"/>
                </a:lnTo>
                <a:lnTo>
                  <a:pt x="0" y="774"/>
                </a:lnTo>
                <a:close/>
              </a:path>
            </a:pathLst>
          </a:custGeom>
          <a:ln w="3175">
            <a:solidFill>
              <a:srgbClr val="231F20"/>
            </a:solidFill>
          </a:ln>
        </p:spPr>
        <p:txBody>
          <a:bodyPr wrap="square" lIns="0" tIns="0" rIns="0" bIns="0" rtlCol="0"/>
          <a:lstStyle/>
          <a:p>
            <a:endParaRPr/>
          </a:p>
        </p:txBody>
      </p:sp>
      <p:sp>
        <p:nvSpPr>
          <p:cNvPr id="155" name="object 155"/>
          <p:cNvSpPr/>
          <p:nvPr/>
        </p:nvSpPr>
        <p:spPr>
          <a:xfrm>
            <a:off x="3868026" y="1720646"/>
            <a:ext cx="13335" cy="19685"/>
          </a:xfrm>
          <a:custGeom>
            <a:avLst/>
            <a:gdLst/>
            <a:ahLst/>
            <a:cxnLst/>
            <a:rect l="l" t="t" r="r" b="b"/>
            <a:pathLst>
              <a:path w="13335" h="19685">
                <a:moveTo>
                  <a:pt x="0" y="0"/>
                </a:moveTo>
                <a:lnTo>
                  <a:pt x="0" y="6972"/>
                </a:lnTo>
                <a:lnTo>
                  <a:pt x="2057" y="13957"/>
                </a:lnTo>
                <a:lnTo>
                  <a:pt x="6172" y="19380"/>
                </a:lnTo>
                <a:lnTo>
                  <a:pt x="9766" y="18084"/>
                </a:lnTo>
                <a:lnTo>
                  <a:pt x="12077" y="15760"/>
                </a:lnTo>
                <a:lnTo>
                  <a:pt x="13106" y="12407"/>
                </a:lnTo>
                <a:lnTo>
                  <a:pt x="11823" y="9563"/>
                </a:lnTo>
                <a:lnTo>
                  <a:pt x="11303" y="6464"/>
                </a:lnTo>
                <a:lnTo>
                  <a:pt x="11569" y="3619"/>
                </a:lnTo>
                <a:lnTo>
                  <a:pt x="8483" y="3098"/>
                </a:lnTo>
                <a:lnTo>
                  <a:pt x="2565" y="1803"/>
                </a:lnTo>
                <a:lnTo>
                  <a:pt x="0" y="0"/>
                </a:lnTo>
                <a:close/>
              </a:path>
            </a:pathLst>
          </a:custGeom>
          <a:ln w="3175">
            <a:solidFill>
              <a:srgbClr val="231F20"/>
            </a:solidFill>
          </a:ln>
        </p:spPr>
        <p:txBody>
          <a:bodyPr wrap="square" lIns="0" tIns="0" rIns="0" bIns="0" rtlCol="0"/>
          <a:lstStyle/>
          <a:p>
            <a:endParaRPr/>
          </a:p>
        </p:txBody>
      </p:sp>
      <p:sp>
        <p:nvSpPr>
          <p:cNvPr id="156" name="object 156"/>
          <p:cNvSpPr/>
          <p:nvPr/>
        </p:nvSpPr>
        <p:spPr>
          <a:xfrm>
            <a:off x="3873677" y="1725295"/>
            <a:ext cx="1905" cy="10795"/>
          </a:xfrm>
          <a:custGeom>
            <a:avLst/>
            <a:gdLst/>
            <a:ahLst/>
            <a:cxnLst/>
            <a:rect l="l" t="t" r="r" b="b"/>
            <a:pathLst>
              <a:path w="1904" h="10794">
                <a:moveTo>
                  <a:pt x="0" y="0"/>
                </a:moveTo>
                <a:lnTo>
                  <a:pt x="508" y="10591"/>
                </a:lnTo>
                <a:lnTo>
                  <a:pt x="1536" y="10591"/>
                </a:lnTo>
                <a:lnTo>
                  <a:pt x="1028" y="0"/>
                </a:lnTo>
                <a:lnTo>
                  <a:pt x="0" y="0"/>
                </a:lnTo>
                <a:close/>
              </a:path>
            </a:pathLst>
          </a:custGeom>
          <a:ln w="3175">
            <a:solidFill>
              <a:srgbClr val="231F20"/>
            </a:solidFill>
          </a:ln>
        </p:spPr>
        <p:txBody>
          <a:bodyPr wrap="square" lIns="0" tIns="0" rIns="0" bIns="0" rtlCol="0"/>
          <a:lstStyle/>
          <a:p>
            <a:endParaRPr/>
          </a:p>
        </p:txBody>
      </p:sp>
      <p:sp>
        <p:nvSpPr>
          <p:cNvPr id="157" name="object 157"/>
          <p:cNvSpPr/>
          <p:nvPr/>
        </p:nvSpPr>
        <p:spPr>
          <a:xfrm>
            <a:off x="3912882" y="1714233"/>
            <a:ext cx="137795" cy="53975"/>
          </a:xfrm>
          <a:custGeom>
            <a:avLst/>
            <a:gdLst/>
            <a:ahLst/>
            <a:cxnLst/>
            <a:rect l="l" t="t" r="r" b="b"/>
            <a:pathLst>
              <a:path w="137795" h="53975">
                <a:moveTo>
                  <a:pt x="137172" y="50723"/>
                </a:moveTo>
                <a:lnTo>
                  <a:pt x="135889" y="46850"/>
                </a:lnTo>
                <a:lnTo>
                  <a:pt x="127228" y="44589"/>
                </a:lnTo>
                <a:lnTo>
                  <a:pt x="122351" y="43040"/>
                </a:lnTo>
                <a:lnTo>
                  <a:pt x="98725" y="35007"/>
                </a:lnTo>
                <a:lnTo>
                  <a:pt x="70937" y="23958"/>
                </a:lnTo>
                <a:lnTo>
                  <a:pt x="41818" y="11689"/>
                </a:lnTo>
                <a:lnTo>
                  <a:pt x="14198" y="0"/>
                </a:lnTo>
                <a:lnTo>
                  <a:pt x="11366" y="3111"/>
                </a:lnTo>
                <a:lnTo>
                  <a:pt x="4635" y="3302"/>
                </a:lnTo>
                <a:lnTo>
                  <a:pt x="0" y="203"/>
                </a:lnTo>
                <a:lnTo>
                  <a:pt x="4368" y="4851"/>
                </a:lnTo>
                <a:lnTo>
                  <a:pt x="41651" y="30439"/>
                </a:lnTo>
                <a:lnTo>
                  <a:pt x="79592" y="46037"/>
                </a:lnTo>
                <a:lnTo>
                  <a:pt x="113535" y="53930"/>
                </a:lnTo>
                <a:lnTo>
                  <a:pt x="137172" y="50723"/>
                </a:lnTo>
                <a:close/>
              </a:path>
            </a:pathLst>
          </a:custGeom>
          <a:ln w="3175">
            <a:solidFill>
              <a:srgbClr val="231F20"/>
            </a:solidFill>
          </a:ln>
        </p:spPr>
        <p:txBody>
          <a:bodyPr wrap="square" lIns="0" tIns="0" rIns="0" bIns="0" rtlCol="0"/>
          <a:lstStyle/>
          <a:p>
            <a:endParaRPr/>
          </a:p>
        </p:txBody>
      </p:sp>
      <p:sp>
        <p:nvSpPr>
          <p:cNvPr id="158" name="object 158"/>
          <p:cNvSpPr/>
          <p:nvPr/>
        </p:nvSpPr>
        <p:spPr>
          <a:xfrm>
            <a:off x="3920312" y="1718500"/>
            <a:ext cx="114935" cy="44450"/>
          </a:xfrm>
          <a:custGeom>
            <a:avLst/>
            <a:gdLst/>
            <a:ahLst/>
            <a:cxnLst/>
            <a:rect l="l" t="t" r="r" b="b"/>
            <a:pathLst>
              <a:path w="114935" h="44450">
                <a:moveTo>
                  <a:pt x="114465" y="41516"/>
                </a:moveTo>
                <a:lnTo>
                  <a:pt x="85531" y="33066"/>
                </a:lnTo>
                <a:lnTo>
                  <a:pt x="56721" y="23858"/>
                </a:lnTo>
                <a:lnTo>
                  <a:pt x="28297" y="13100"/>
                </a:lnTo>
                <a:lnTo>
                  <a:pt x="520" y="0"/>
                </a:lnTo>
                <a:lnTo>
                  <a:pt x="0" y="774"/>
                </a:lnTo>
                <a:lnTo>
                  <a:pt x="27756" y="14345"/>
                </a:lnTo>
                <a:lnTo>
                  <a:pt x="56143" y="25869"/>
                </a:lnTo>
                <a:lnTo>
                  <a:pt x="84964" y="35746"/>
                </a:lnTo>
                <a:lnTo>
                  <a:pt x="114020" y="44373"/>
                </a:lnTo>
                <a:lnTo>
                  <a:pt x="114465" y="41516"/>
                </a:lnTo>
                <a:close/>
              </a:path>
            </a:pathLst>
          </a:custGeom>
          <a:ln w="3175">
            <a:solidFill>
              <a:srgbClr val="231F20"/>
            </a:solidFill>
          </a:ln>
        </p:spPr>
        <p:txBody>
          <a:bodyPr wrap="square" lIns="0" tIns="0" rIns="0" bIns="0" rtlCol="0"/>
          <a:lstStyle/>
          <a:p>
            <a:endParaRPr/>
          </a:p>
        </p:txBody>
      </p:sp>
      <p:sp>
        <p:nvSpPr>
          <p:cNvPr id="159" name="object 159"/>
          <p:cNvSpPr/>
          <p:nvPr/>
        </p:nvSpPr>
        <p:spPr>
          <a:xfrm>
            <a:off x="3905072" y="1725129"/>
            <a:ext cx="101600" cy="43180"/>
          </a:xfrm>
          <a:custGeom>
            <a:avLst/>
            <a:gdLst/>
            <a:ahLst/>
            <a:cxnLst/>
            <a:rect l="l" t="t" r="r" b="b"/>
            <a:pathLst>
              <a:path w="101600" h="43180">
                <a:moveTo>
                  <a:pt x="101091" y="41452"/>
                </a:moveTo>
                <a:lnTo>
                  <a:pt x="52247" y="22644"/>
                </a:lnTo>
                <a:lnTo>
                  <a:pt x="16718" y="3363"/>
                </a:lnTo>
                <a:lnTo>
                  <a:pt x="13512" y="1905"/>
                </a:lnTo>
                <a:lnTo>
                  <a:pt x="12903" y="1879"/>
                </a:lnTo>
                <a:lnTo>
                  <a:pt x="12966" y="3860"/>
                </a:lnTo>
                <a:lnTo>
                  <a:pt x="12382" y="3898"/>
                </a:lnTo>
                <a:lnTo>
                  <a:pt x="8356" y="4152"/>
                </a:lnTo>
                <a:lnTo>
                  <a:pt x="3822" y="2032"/>
                </a:lnTo>
                <a:lnTo>
                  <a:pt x="0" y="0"/>
                </a:lnTo>
                <a:lnTo>
                  <a:pt x="11280" y="11505"/>
                </a:lnTo>
                <a:lnTo>
                  <a:pt x="47938" y="34631"/>
                </a:lnTo>
                <a:lnTo>
                  <a:pt x="94130" y="42786"/>
                </a:lnTo>
                <a:lnTo>
                  <a:pt x="99714" y="42636"/>
                </a:lnTo>
                <a:lnTo>
                  <a:pt x="101091" y="41452"/>
                </a:lnTo>
                <a:close/>
              </a:path>
            </a:pathLst>
          </a:custGeom>
          <a:ln w="3175">
            <a:solidFill>
              <a:srgbClr val="231F20"/>
            </a:solidFill>
          </a:ln>
        </p:spPr>
        <p:txBody>
          <a:bodyPr wrap="square" lIns="0" tIns="0" rIns="0" bIns="0" rtlCol="0"/>
          <a:lstStyle/>
          <a:p>
            <a:endParaRPr/>
          </a:p>
        </p:txBody>
      </p:sp>
      <p:sp>
        <p:nvSpPr>
          <p:cNvPr id="160" name="object 160"/>
          <p:cNvSpPr/>
          <p:nvPr/>
        </p:nvSpPr>
        <p:spPr>
          <a:xfrm>
            <a:off x="3917467" y="1729981"/>
            <a:ext cx="76835" cy="34925"/>
          </a:xfrm>
          <a:custGeom>
            <a:avLst/>
            <a:gdLst/>
            <a:ahLst/>
            <a:cxnLst/>
            <a:rect l="l" t="t" r="r" b="b"/>
            <a:pathLst>
              <a:path w="76835" h="34925">
                <a:moveTo>
                  <a:pt x="76415" y="33642"/>
                </a:moveTo>
                <a:lnTo>
                  <a:pt x="36868" y="20205"/>
                </a:lnTo>
                <a:lnTo>
                  <a:pt x="27393" y="15319"/>
                </a:lnTo>
                <a:lnTo>
                  <a:pt x="18519" y="10766"/>
                </a:lnTo>
                <a:lnTo>
                  <a:pt x="10079" y="6018"/>
                </a:lnTo>
                <a:lnTo>
                  <a:pt x="1904" y="546"/>
                </a:lnTo>
                <a:lnTo>
                  <a:pt x="0" y="0"/>
                </a:lnTo>
                <a:lnTo>
                  <a:pt x="36360" y="20980"/>
                </a:lnTo>
                <a:lnTo>
                  <a:pt x="76415" y="34671"/>
                </a:lnTo>
                <a:lnTo>
                  <a:pt x="76415" y="33642"/>
                </a:lnTo>
                <a:close/>
              </a:path>
            </a:pathLst>
          </a:custGeom>
          <a:ln w="3175">
            <a:solidFill>
              <a:srgbClr val="231F20"/>
            </a:solidFill>
          </a:ln>
        </p:spPr>
        <p:txBody>
          <a:bodyPr wrap="square" lIns="0" tIns="0" rIns="0" bIns="0" rtlCol="0"/>
          <a:lstStyle/>
          <a:p>
            <a:endParaRPr/>
          </a:p>
        </p:txBody>
      </p:sp>
      <p:sp>
        <p:nvSpPr>
          <p:cNvPr id="161" name="object 161"/>
          <p:cNvSpPr/>
          <p:nvPr/>
        </p:nvSpPr>
        <p:spPr>
          <a:xfrm>
            <a:off x="3895445" y="1727606"/>
            <a:ext cx="17145" cy="22860"/>
          </a:xfrm>
          <a:custGeom>
            <a:avLst/>
            <a:gdLst/>
            <a:ahLst/>
            <a:cxnLst/>
            <a:rect l="l" t="t" r="r" b="b"/>
            <a:pathLst>
              <a:path w="17145" h="22860">
                <a:moveTo>
                  <a:pt x="9080" y="0"/>
                </a:moveTo>
                <a:lnTo>
                  <a:pt x="11391" y="2324"/>
                </a:lnTo>
                <a:lnTo>
                  <a:pt x="12052" y="5791"/>
                </a:lnTo>
                <a:lnTo>
                  <a:pt x="14617" y="7848"/>
                </a:lnTo>
                <a:lnTo>
                  <a:pt x="15392" y="13538"/>
                </a:lnTo>
                <a:lnTo>
                  <a:pt x="17043" y="17576"/>
                </a:lnTo>
                <a:lnTo>
                  <a:pt x="12166" y="22745"/>
                </a:lnTo>
                <a:lnTo>
                  <a:pt x="3428" y="18351"/>
                </a:lnTo>
                <a:lnTo>
                  <a:pt x="1282" y="11391"/>
                </a:lnTo>
                <a:lnTo>
                  <a:pt x="0" y="3124"/>
                </a:lnTo>
                <a:lnTo>
                  <a:pt x="3086" y="4152"/>
                </a:lnTo>
                <a:lnTo>
                  <a:pt x="5219" y="4140"/>
                </a:lnTo>
                <a:lnTo>
                  <a:pt x="8826" y="3873"/>
                </a:lnTo>
                <a:lnTo>
                  <a:pt x="9334" y="2578"/>
                </a:lnTo>
                <a:lnTo>
                  <a:pt x="9334" y="1295"/>
                </a:lnTo>
                <a:lnTo>
                  <a:pt x="9080" y="0"/>
                </a:lnTo>
                <a:close/>
              </a:path>
            </a:pathLst>
          </a:custGeom>
          <a:ln w="3175">
            <a:solidFill>
              <a:srgbClr val="231F20"/>
            </a:solidFill>
          </a:ln>
        </p:spPr>
        <p:txBody>
          <a:bodyPr wrap="square" lIns="0" tIns="0" rIns="0" bIns="0" rtlCol="0"/>
          <a:lstStyle/>
          <a:p>
            <a:endParaRPr/>
          </a:p>
        </p:txBody>
      </p:sp>
      <p:sp>
        <p:nvSpPr>
          <p:cNvPr id="162" name="object 162"/>
          <p:cNvSpPr/>
          <p:nvPr/>
        </p:nvSpPr>
        <p:spPr>
          <a:xfrm>
            <a:off x="3900157" y="1733550"/>
            <a:ext cx="9525" cy="11430"/>
          </a:xfrm>
          <a:custGeom>
            <a:avLst/>
            <a:gdLst/>
            <a:ahLst/>
            <a:cxnLst/>
            <a:rect l="l" t="t" r="r" b="b"/>
            <a:pathLst>
              <a:path w="9525" h="11430">
                <a:moveTo>
                  <a:pt x="0" y="0"/>
                </a:moveTo>
                <a:lnTo>
                  <a:pt x="774" y="4140"/>
                </a:lnTo>
                <a:lnTo>
                  <a:pt x="3594" y="7747"/>
                </a:lnTo>
                <a:lnTo>
                  <a:pt x="8483" y="10858"/>
                </a:lnTo>
                <a:lnTo>
                  <a:pt x="8991" y="10083"/>
                </a:lnTo>
                <a:lnTo>
                  <a:pt x="4368" y="6972"/>
                </a:lnTo>
                <a:lnTo>
                  <a:pt x="1803" y="3619"/>
                </a:lnTo>
                <a:lnTo>
                  <a:pt x="1028" y="0"/>
                </a:lnTo>
                <a:lnTo>
                  <a:pt x="0" y="0"/>
                </a:lnTo>
                <a:close/>
              </a:path>
            </a:pathLst>
          </a:custGeom>
          <a:ln w="3175">
            <a:solidFill>
              <a:srgbClr val="231F20"/>
            </a:solidFill>
          </a:ln>
        </p:spPr>
        <p:txBody>
          <a:bodyPr wrap="square" lIns="0" tIns="0" rIns="0" bIns="0" rtlCol="0"/>
          <a:lstStyle/>
          <a:p>
            <a:endParaRPr/>
          </a:p>
        </p:txBody>
      </p:sp>
      <p:sp>
        <p:nvSpPr>
          <p:cNvPr id="163" name="object 163"/>
          <p:cNvSpPr/>
          <p:nvPr/>
        </p:nvSpPr>
        <p:spPr>
          <a:xfrm>
            <a:off x="3880624" y="1733029"/>
            <a:ext cx="16510" cy="22860"/>
          </a:xfrm>
          <a:custGeom>
            <a:avLst/>
            <a:gdLst/>
            <a:ahLst/>
            <a:cxnLst/>
            <a:rect l="l" t="t" r="r" b="b"/>
            <a:pathLst>
              <a:path w="16510" h="22860">
                <a:moveTo>
                  <a:pt x="12496" y="0"/>
                </a:moveTo>
                <a:lnTo>
                  <a:pt x="11214" y="1803"/>
                </a:lnTo>
                <a:lnTo>
                  <a:pt x="9245" y="3619"/>
                </a:lnTo>
                <a:lnTo>
                  <a:pt x="6426" y="4914"/>
                </a:lnTo>
                <a:lnTo>
                  <a:pt x="4114" y="4140"/>
                </a:lnTo>
                <a:lnTo>
                  <a:pt x="2311" y="2844"/>
                </a:lnTo>
                <a:lnTo>
                  <a:pt x="1028" y="1028"/>
                </a:lnTo>
                <a:lnTo>
                  <a:pt x="0" y="9817"/>
                </a:lnTo>
                <a:lnTo>
                  <a:pt x="3594" y="16040"/>
                </a:lnTo>
                <a:lnTo>
                  <a:pt x="11302" y="22491"/>
                </a:lnTo>
                <a:lnTo>
                  <a:pt x="14959" y="16544"/>
                </a:lnTo>
                <a:lnTo>
                  <a:pt x="16333" y="11150"/>
                </a:lnTo>
                <a:lnTo>
                  <a:pt x="15491" y="5803"/>
                </a:lnTo>
                <a:lnTo>
                  <a:pt x="12496" y="0"/>
                </a:lnTo>
                <a:close/>
              </a:path>
            </a:pathLst>
          </a:custGeom>
          <a:ln w="3175">
            <a:solidFill>
              <a:srgbClr val="231F20"/>
            </a:solidFill>
          </a:ln>
        </p:spPr>
        <p:txBody>
          <a:bodyPr wrap="square" lIns="0" tIns="0" rIns="0" bIns="0" rtlCol="0"/>
          <a:lstStyle/>
          <a:p>
            <a:endParaRPr/>
          </a:p>
        </p:txBody>
      </p:sp>
      <p:sp>
        <p:nvSpPr>
          <p:cNvPr id="164" name="object 164"/>
          <p:cNvSpPr/>
          <p:nvPr/>
        </p:nvSpPr>
        <p:spPr>
          <a:xfrm>
            <a:off x="3888333" y="1739493"/>
            <a:ext cx="3810" cy="13335"/>
          </a:xfrm>
          <a:custGeom>
            <a:avLst/>
            <a:gdLst/>
            <a:ahLst/>
            <a:cxnLst/>
            <a:rect l="l" t="t" r="r" b="b"/>
            <a:pathLst>
              <a:path w="3810" h="13335">
                <a:moveTo>
                  <a:pt x="0" y="253"/>
                </a:moveTo>
                <a:lnTo>
                  <a:pt x="2311" y="12915"/>
                </a:lnTo>
                <a:lnTo>
                  <a:pt x="3340" y="12661"/>
                </a:lnTo>
                <a:lnTo>
                  <a:pt x="774" y="0"/>
                </a:lnTo>
                <a:lnTo>
                  <a:pt x="0" y="253"/>
                </a:lnTo>
                <a:close/>
              </a:path>
            </a:pathLst>
          </a:custGeom>
          <a:ln w="3175">
            <a:solidFill>
              <a:srgbClr val="231F20"/>
            </a:solidFill>
          </a:ln>
        </p:spPr>
        <p:txBody>
          <a:bodyPr wrap="square" lIns="0" tIns="0" rIns="0" bIns="0" rtlCol="0"/>
          <a:lstStyle/>
          <a:p>
            <a:endParaRPr/>
          </a:p>
        </p:txBody>
      </p:sp>
      <p:sp>
        <p:nvSpPr>
          <p:cNvPr id="165" name="object 165"/>
          <p:cNvSpPr/>
          <p:nvPr/>
        </p:nvSpPr>
        <p:spPr>
          <a:xfrm>
            <a:off x="3870083" y="1734578"/>
            <a:ext cx="11430" cy="23495"/>
          </a:xfrm>
          <a:custGeom>
            <a:avLst/>
            <a:gdLst/>
            <a:ahLst/>
            <a:cxnLst/>
            <a:rect l="l" t="t" r="r" b="b"/>
            <a:pathLst>
              <a:path w="11429" h="23494">
                <a:moveTo>
                  <a:pt x="0" y="0"/>
                </a:moveTo>
                <a:lnTo>
                  <a:pt x="1282" y="7747"/>
                </a:lnTo>
                <a:lnTo>
                  <a:pt x="1536" y="15506"/>
                </a:lnTo>
                <a:lnTo>
                  <a:pt x="508" y="23253"/>
                </a:lnTo>
                <a:lnTo>
                  <a:pt x="5905" y="20421"/>
                </a:lnTo>
                <a:lnTo>
                  <a:pt x="10274" y="15506"/>
                </a:lnTo>
                <a:lnTo>
                  <a:pt x="11049" y="8788"/>
                </a:lnTo>
                <a:lnTo>
                  <a:pt x="10541" y="6464"/>
                </a:lnTo>
                <a:lnTo>
                  <a:pt x="10274" y="3873"/>
                </a:lnTo>
                <a:lnTo>
                  <a:pt x="10541" y="1295"/>
                </a:lnTo>
                <a:lnTo>
                  <a:pt x="8737" y="3098"/>
                </a:lnTo>
                <a:lnTo>
                  <a:pt x="6934" y="5168"/>
                </a:lnTo>
                <a:lnTo>
                  <a:pt x="3848" y="6197"/>
                </a:lnTo>
                <a:lnTo>
                  <a:pt x="2311" y="4648"/>
                </a:lnTo>
                <a:lnTo>
                  <a:pt x="1028" y="2324"/>
                </a:lnTo>
                <a:lnTo>
                  <a:pt x="0" y="0"/>
                </a:lnTo>
                <a:close/>
              </a:path>
            </a:pathLst>
          </a:custGeom>
          <a:ln w="3175">
            <a:solidFill>
              <a:srgbClr val="231F20"/>
            </a:solidFill>
          </a:ln>
        </p:spPr>
        <p:txBody>
          <a:bodyPr wrap="square" lIns="0" tIns="0" rIns="0" bIns="0" rtlCol="0"/>
          <a:lstStyle/>
          <a:p>
            <a:endParaRPr/>
          </a:p>
        </p:txBody>
      </p:sp>
      <p:sp>
        <p:nvSpPr>
          <p:cNvPr id="166" name="object 166"/>
          <p:cNvSpPr/>
          <p:nvPr/>
        </p:nvSpPr>
        <p:spPr>
          <a:xfrm>
            <a:off x="3914317" y="1738363"/>
            <a:ext cx="43815" cy="26034"/>
          </a:xfrm>
          <a:custGeom>
            <a:avLst/>
            <a:gdLst/>
            <a:ahLst/>
            <a:cxnLst/>
            <a:rect l="l" t="t" r="r" b="b"/>
            <a:pathLst>
              <a:path w="43814" h="26035">
                <a:moveTo>
                  <a:pt x="0" y="0"/>
                </a:moveTo>
                <a:lnTo>
                  <a:pt x="9501" y="6204"/>
                </a:lnTo>
                <a:lnTo>
                  <a:pt x="20504" y="12961"/>
                </a:lnTo>
                <a:lnTo>
                  <a:pt x="32182" y="19379"/>
                </a:lnTo>
                <a:lnTo>
                  <a:pt x="43713" y="24561"/>
                </a:lnTo>
                <a:lnTo>
                  <a:pt x="43624" y="26009"/>
                </a:lnTo>
                <a:lnTo>
                  <a:pt x="31885" y="24675"/>
                </a:lnTo>
                <a:lnTo>
                  <a:pt x="20502" y="22010"/>
                </a:lnTo>
                <a:lnTo>
                  <a:pt x="9850" y="18138"/>
                </a:lnTo>
                <a:lnTo>
                  <a:pt x="304" y="13182"/>
                </a:lnTo>
                <a:lnTo>
                  <a:pt x="812" y="7721"/>
                </a:lnTo>
                <a:lnTo>
                  <a:pt x="2565" y="5232"/>
                </a:lnTo>
                <a:lnTo>
                  <a:pt x="0" y="0"/>
                </a:lnTo>
                <a:close/>
              </a:path>
            </a:pathLst>
          </a:custGeom>
          <a:ln w="3175">
            <a:solidFill>
              <a:srgbClr val="231F20"/>
            </a:solidFill>
          </a:ln>
        </p:spPr>
        <p:txBody>
          <a:bodyPr wrap="square" lIns="0" tIns="0" rIns="0" bIns="0" rtlCol="0"/>
          <a:lstStyle/>
          <a:p>
            <a:endParaRPr/>
          </a:p>
        </p:txBody>
      </p:sp>
      <p:sp>
        <p:nvSpPr>
          <p:cNvPr id="167" name="object 167"/>
          <p:cNvSpPr/>
          <p:nvPr/>
        </p:nvSpPr>
        <p:spPr>
          <a:xfrm>
            <a:off x="3919677" y="1746719"/>
            <a:ext cx="34925" cy="16510"/>
          </a:xfrm>
          <a:custGeom>
            <a:avLst/>
            <a:gdLst/>
            <a:ahLst/>
            <a:cxnLst/>
            <a:rect l="l" t="t" r="r" b="b"/>
            <a:pathLst>
              <a:path w="34925" h="16510">
                <a:moveTo>
                  <a:pt x="33286" y="16103"/>
                </a:moveTo>
                <a:lnTo>
                  <a:pt x="26720" y="14605"/>
                </a:lnTo>
                <a:lnTo>
                  <a:pt x="21221" y="13093"/>
                </a:lnTo>
                <a:lnTo>
                  <a:pt x="16167" y="10185"/>
                </a:lnTo>
                <a:lnTo>
                  <a:pt x="11023" y="7086"/>
                </a:lnTo>
                <a:lnTo>
                  <a:pt x="3848" y="4660"/>
                </a:lnTo>
                <a:lnTo>
                  <a:pt x="761" y="0"/>
                </a:lnTo>
                <a:lnTo>
                  <a:pt x="0" y="520"/>
                </a:lnTo>
                <a:lnTo>
                  <a:pt x="3073" y="5435"/>
                </a:lnTo>
                <a:lnTo>
                  <a:pt x="10248" y="8115"/>
                </a:lnTo>
                <a:lnTo>
                  <a:pt x="15900" y="10960"/>
                </a:lnTo>
                <a:lnTo>
                  <a:pt x="21462" y="14312"/>
                </a:lnTo>
                <a:lnTo>
                  <a:pt x="34543" y="16395"/>
                </a:lnTo>
                <a:lnTo>
                  <a:pt x="33286" y="16103"/>
                </a:lnTo>
                <a:close/>
              </a:path>
            </a:pathLst>
          </a:custGeom>
          <a:ln w="3175">
            <a:solidFill>
              <a:srgbClr val="231F20"/>
            </a:solidFill>
          </a:ln>
        </p:spPr>
        <p:txBody>
          <a:bodyPr wrap="square" lIns="0" tIns="0" rIns="0" bIns="0" rtlCol="0"/>
          <a:lstStyle/>
          <a:p>
            <a:endParaRPr/>
          </a:p>
        </p:txBody>
      </p:sp>
      <p:sp>
        <p:nvSpPr>
          <p:cNvPr id="168" name="object 168"/>
          <p:cNvSpPr/>
          <p:nvPr/>
        </p:nvSpPr>
        <p:spPr>
          <a:xfrm>
            <a:off x="3603193" y="1669344"/>
            <a:ext cx="182260" cy="97917"/>
          </a:xfrm>
          <a:prstGeom prst="rect">
            <a:avLst/>
          </a:prstGeom>
          <a:blipFill>
            <a:blip r:embed="rId21" cstate="print"/>
            <a:stretch>
              <a:fillRect/>
            </a:stretch>
          </a:blipFill>
        </p:spPr>
        <p:txBody>
          <a:bodyPr wrap="square" lIns="0" tIns="0" rIns="0" bIns="0" rtlCol="0"/>
          <a:lstStyle/>
          <a:p>
            <a:endParaRPr/>
          </a:p>
        </p:txBody>
      </p:sp>
      <p:sp>
        <p:nvSpPr>
          <p:cNvPr id="169" name="object 169"/>
          <p:cNvSpPr/>
          <p:nvPr/>
        </p:nvSpPr>
        <p:spPr>
          <a:xfrm>
            <a:off x="3610346" y="1693811"/>
            <a:ext cx="121285" cy="62865"/>
          </a:xfrm>
          <a:custGeom>
            <a:avLst/>
            <a:gdLst/>
            <a:ahLst/>
            <a:cxnLst/>
            <a:rect l="l" t="t" r="r" b="b"/>
            <a:pathLst>
              <a:path w="121285" h="62864">
                <a:moveTo>
                  <a:pt x="105343" y="0"/>
                </a:moveTo>
                <a:lnTo>
                  <a:pt x="102184" y="9001"/>
                </a:lnTo>
                <a:lnTo>
                  <a:pt x="105859" y="11979"/>
                </a:lnTo>
                <a:lnTo>
                  <a:pt x="113203" y="10465"/>
                </a:lnTo>
                <a:lnTo>
                  <a:pt x="121053" y="5994"/>
                </a:lnTo>
                <a:lnTo>
                  <a:pt x="117967" y="9867"/>
                </a:lnTo>
                <a:lnTo>
                  <a:pt x="117408" y="12268"/>
                </a:lnTo>
                <a:lnTo>
                  <a:pt x="116887" y="16929"/>
                </a:lnTo>
                <a:lnTo>
                  <a:pt x="93197" y="26939"/>
                </a:lnTo>
                <a:lnTo>
                  <a:pt x="62828" y="40439"/>
                </a:lnTo>
                <a:lnTo>
                  <a:pt x="30771" y="53555"/>
                </a:lnTo>
                <a:lnTo>
                  <a:pt x="2016" y="62407"/>
                </a:lnTo>
                <a:lnTo>
                  <a:pt x="0" y="60134"/>
                </a:lnTo>
                <a:lnTo>
                  <a:pt x="10461" y="52854"/>
                </a:lnTo>
                <a:lnTo>
                  <a:pt x="24218" y="44359"/>
                </a:lnTo>
                <a:lnTo>
                  <a:pt x="32089" y="38442"/>
                </a:lnTo>
                <a:lnTo>
                  <a:pt x="81728" y="27098"/>
                </a:lnTo>
                <a:lnTo>
                  <a:pt x="102650" y="5892"/>
                </a:lnTo>
                <a:lnTo>
                  <a:pt x="105343" y="0"/>
                </a:lnTo>
                <a:close/>
              </a:path>
            </a:pathLst>
          </a:custGeom>
          <a:ln w="3175">
            <a:solidFill>
              <a:srgbClr val="231F20"/>
            </a:solidFill>
          </a:ln>
        </p:spPr>
        <p:txBody>
          <a:bodyPr wrap="square" lIns="0" tIns="0" rIns="0" bIns="0" rtlCol="0"/>
          <a:lstStyle/>
          <a:p>
            <a:endParaRPr/>
          </a:p>
        </p:txBody>
      </p:sp>
      <p:sp>
        <p:nvSpPr>
          <p:cNvPr id="170" name="object 170"/>
          <p:cNvSpPr/>
          <p:nvPr/>
        </p:nvSpPr>
        <p:spPr>
          <a:xfrm>
            <a:off x="3644061" y="1685264"/>
            <a:ext cx="73025" cy="46990"/>
          </a:xfrm>
          <a:custGeom>
            <a:avLst/>
            <a:gdLst/>
            <a:ahLst/>
            <a:cxnLst/>
            <a:rect l="l" t="t" r="r" b="b"/>
            <a:pathLst>
              <a:path w="73025" h="46989">
                <a:moveTo>
                  <a:pt x="72605" y="4381"/>
                </a:moveTo>
                <a:lnTo>
                  <a:pt x="69582" y="9658"/>
                </a:lnTo>
                <a:lnTo>
                  <a:pt x="68316" y="12553"/>
                </a:lnTo>
                <a:lnTo>
                  <a:pt x="66483" y="15897"/>
                </a:lnTo>
                <a:lnTo>
                  <a:pt x="61760" y="22517"/>
                </a:lnTo>
                <a:lnTo>
                  <a:pt x="44694" y="34333"/>
                </a:lnTo>
                <a:lnTo>
                  <a:pt x="27527" y="43027"/>
                </a:lnTo>
                <a:lnTo>
                  <a:pt x="12036" y="46988"/>
                </a:lnTo>
                <a:lnTo>
                  <a:pt x="0" y="44602"/>
                </a:lnTo>
                <a:lnTo>
                  <a:pt x="9064" y="36388"/>
                </a:lnTo>
                <a:lnTo>
                  <a:pt x="24906" y="24277"/>
                </a:lnTo>
                <a:lnTo>
                  <a:pt x="43160" y="11178"/>
                </a:lnTo>
                <a:lnTo>
                  <a:pt x="59461" y="0"/>
                </a:lnTo>
                <a:lnTo>
                  <a:pt x="60593" y="257"/>
                </a:lnTo>
                <a:lnTo>
                  <a:pt x="61080" y="1928"/>
                </a:lnTo>
                <a:lnTo>
                  <a:pt x="64044" y="3730"/>
                </a:lnTo>
                <a:lnTo>
                  <a:pt x="72605" y="4381"/>
                </a:lnTo>
                <a:close/>
              </a:path>
            </a:pathLst>
          </a:custGeom>
          <a:ln w="3175">
            <a:solidFill>
              <a:srgbClr val="231F20"/>
            </a:solidFill>
          </a:ln>
        </p:spPr>
        <p:txBody>
          <a:bodyPr wrap="square" lIns="0" tIns="0" rIns="0" bIns="0" rtlCol="0"/>
          <a:lstStyle/>
          <a:p>
            <a:endParaRPr/>
          </a:p>
        </p:txBody>
      </p:sp>
      <p:sp>
        <p:nvSpPr>
          <p:cNvPr id="171" name="object 171"/>
          <p:cNvSpPr/>
          <p:nvPr/>
        </p:nvSpPr>
        <p:spPr>
          <a:xfrm>
            <a:off x="3664584" y="1694383"/>
            <a:ext cx="38100" cy="29845"/>
          </a:xfrm>
          <a:custGeom>
            <a:avLst/>
            <a:gdLst/>
            <a:ahLst/>
            <a:cxnLst/>
            <a:rect l="l" t="t" r="r" b="b"/>
            <a:pathLst>
              <a:path w="38100" h="29844">
                <a:moveTo>
                  <a:pt x="0" y="28575"/>
                </a:moveTo>
                <a:lnTo>
                  <a:pt x="37274" y="0"/>
                </a:lnTo>
                <a:lnTo>
                  <a:pt x="37973" y="622"/>
                </a:lnTo>
                <a:lnTo>
                  <a:pt x="508" y="29514"/>
                </a:lnTo>
                <a:lnTo>
                  <a:pt x="0" y="28575"/>
                </a:lnTo>
                <a:close/>
              </a:path>
            </a:pathLst>
          </a:custGeom>
          <a:ln w="3175">
            <a:solidFill>
              <a:srgbClr val="231F20"/>
            </a:solidFill>
          </a:ln>
        </p:spPr>
        <p:txBody>
          <a:bodyPr wrap="square" lIns="0" tIns="0" rIns="0" bIns="0" rtlCol="0"/>
          <a:lstStyle/>
          <a:p>
            <a:endParaRPr/>
          </a:p>
        </p:txBody>
      </p:sp>
      <p:sp>
        <p:nvSpPr>
          <p:cNvPr id="172" name="object 172"/>
          <p:cNvSpPr/>
          <p:nvPr/>
        </p:nvSpPr>
        <p:spPr>
          <a:xfrm>
            <a:off x="3705072" y="1669237"/>
            <a:ext cx="80645" cy="50800"/>
          </a:xfrm>
          <a:custGeom>
            <a:avLst/>
            <a:gdLst/>
            <a:ahLst/>
            <a:cxnLst/>
            <a:rect l="l" t="t" r="r" b="b"/>
            <a:pathLst>
              <a:path w="80645" h="50800">
                <a:moveTo>
                  <a:pt x="79349" y="33769"/>
                </a:moveTo>
                <a:lnTo>
                  <a:pt x="80403" y="39852"/>
                </a:lnTo>
                <a:lnTo>
                  <a:pt x="79501" y="43256"/>
                </a:lnTo>
                <a:lnTo>
                  <a:pt x="63367" y="50328"/>
                </a:lnTo>
                <a:lnTo>
                  <a:pt x="55532" y="45024"/>
                </a:lnTo>
                <a:lnTo>
                  <a:pt x="52557" y="34544"/>
                </a:lnTo>
                <a:lnTo>
                  <a:pt x="51003" y="26085"/>
                </a:lnTo>
                <a:lnTo>
                  <a:pt x="43141" y="13893"/>
                </a:lnTo>
                <a:lnTo>
                  <a:pt x="36245" y="13030"/>
                </a:lnTo>
                <a:lnTo>
                  <a:pt x="31534" y="13195"/>
                </a:lnTo>
                <a:lnTo>
                  <a:pt x="25340" y="15400"/>
                </a:lnTo>
                <a:lnTo>
                  <a:pt x="16305" y="18453"/>
                </a:lnTo>
                <a:lnTo>
                  <a:pt x="7000" y="19038"/>
                </a:lnTo>
                <a:lnTo>
                  <a:pt x="0" y="13842"/>
                </a:lnTo>
                <a:lnTo>
                  <a:pt x="8098" y="11169"/>
                </a:lnTo>
                <a:lnTo>
                  <a:pt x="17346" y="6750"/>
                </a:lnTo>
                <a:lnTo>
                  <a:pt x="27001" y="2416"/>
                </a:lnTo>
                <a:lnTo>
                  <a:pt x="36321" y="0"/>
                </a:lnTo>
                <a:lnTo>
                  <a:pt x="44655" y="1359"/>
                </a:lnTo>
                <a:lnTo>
                  <a:pt x="52117" y="6386"/>
                </a:lnTo>
                <a:lnTo>
                  <a:pt x="57488" y="14049"/>
                </a:lnTo>
                <a:lnTo>
                  <a:pt x="59550" y="23317"/>
                </a:lnTo>
                <a:lnTo>
                  <a:pt x="58191" y="25692"/>
                </a:lnTo>
                <a:lnTo>
                  <a:pt x="58445" y="29717"/>
                </a:lnTo>
                <a:lnTo>
                  <a:pt x="59270" y="34493"/>
                </a:lnTo>
                <a:lnTo>
                  <a:pt x="59435" y="35382"/>
                </a:lnTo>
                <a:lnTo>
                  <a:pt x="68198" y="41871"/>
                </a:lnTo>
                <a:lnTo>
                  <a:pt x="75450" y="37096"/>
                </a:lnTo>
                <a:lnTo>
                  <a:pt x="75628" y="36868"/>
                </a:lnTo>
                <a:lnTo>
                  <a:pt x="79171" y="33997"/>
                </a:lnTo>
                <a:lnTo>
                  <a:pt x="79349" y="33769"/>
                </a:lnTo>
                <a:close/>
              </a:path>
            </a:pathLst>
          </a:custGeom>
          <a:ln w="3175">
            <a:solidFill>
              <a:srgbClr val="231F20"/>
            </a:solidFill>
          </a:ln>
        </p:spPr>
        <p:txBody>
          <a:bodyPr wrap="square" lIns="0" tIns="0" rIns="0" bIns="0" rtlCol="0"/>
          <a:lstStyle/>
          <a:p>
            <a:endParaRPr/>
          </a:p>
        </p:txBody>
      </p:sp>
      <p:sp>
        <p:nvSpPr>
          <p:cNvPr id="173" name="object 173"/>
          <p:cNvSpPr/>
          <p:nvPr/>
        </p:nvSpPr>
        <p:spPr>
          <a:xfrm>
            <a:off x="3714927" y="1682826"/>
            <a:ext cx="29845" cy="21590"/>
          </a:xfrm>
          <a:custGeom>
            <a:avLst/>
            <a:gdLst/>
            <a:ahLst/>
            <a:cxnLst/>
            <a:rect l="l" t="t" r="r" b="b"/>
            <a:pathLst>
              <a:path w="29845" h="21589">
                <a:moveTo>
                  <a:pt x="20243" y="1003"/>
                </a:moveTo>
                <a:lnTo>
                  <a:pt x="25387" y="228"/>
                </a:lnTo>
                <a:lnTo>
                  <a:pt x="25793" y="0"/>
                </a:lnTo>
                <a:lnTo>
                  <a:pt x="29387" y="4648"/>
                </a:lnTo>
                <a:lnTo>
                  <a:pt x="22156" y="11206"/>
                </a:lnTo>
                <a:lnTo>
                  <a:pt x="14979" y="16722"/>
                </a:lnTo>
                <a:lnTo>
                  <a:pt x="7660" y="20300"/>
                </a:lnTo>
                <a:lnTo>
                  <a:pt x="0" y="21043"/>
                </a:lnTo>
                <a:lnTo>
                  <a:pt x="2632" y="10647"/>
                </a:lnTo>
                <a:lnTo>
                  <a:pt x="7145" y="6375"/>
                </a:lnTo>
                <a:lnTo>
                  <a:pt x="13146" y="4427"/>
                </a:lnTo>
                <a:lnTo>
                  <a:pt x="20243" y="1003"/>
                </a:lnTo>
                <a:close/>
              </a:path>
            </a:pathLst>
          </a:custGeom>
          <a:ln w="3175">
            <a:solidFill>
              <a:srgbClr val="231F20"/>
            </a:solidFill>
          </a:ln>
        </p:spPr>
        <p:txBody>
          <a:bodyPr wrap="square" lIns="0" tIns="0" rIns="0" bIns="0" rtlCol="0"/>
          <a:lstStyle/>
          <a:p>
            <a:endParaRPr/>
          </a:p>
        </p:txBody>
      </p:sp>
      <p:sp>
        <p:nvSpPr>
          <p:cNvPr id="174" name="object 174"/>
          <p:cNvSpPr/>
          <p:nvPr/>
        </p:nvSpPr>
        <p:spPr>
          <a:xfrm>
            <a:off x="3720160" y="1684896"/>
            <a:ext cx="15240" cy="12700"/>
          </a:xfrm>
          <a:custGeom>
            <a:avLst/>
            <a:gdLst/>
            <a:ahLst/>
            <a:cxnLst/>
            <a:rect l="l" t="t" r="r" b="b"/>
            <a:pathLst>
              <a:path w="15239" h="12700">
                <a:moveTo>
                  <a:pt x="0" y="11366"/>
                </a:moveTo>
                <a:lnTo>
                  <a:pt x="13881" y="0"/>
                </a:lnTo>
                <a:lnTo>
                  <a:pt x="14643" y="774"/>
                </a:lnTo>
                <a:lnTo>
                  <a:pt x="508" y="12141"/>
                </a:lnTo>
                <a:lnTo>
                  <a:pt x="0" y="11366"/>
                </a:lnTo>
                <a:close/>
              </a:path>
            </a:pathLst>
          </a:custGeom>
          <a:ln w="3175">
            <a:solidFill>
              <a:srgbClr val="231F20"/>
            </a:solidFill>
          </a:ln>
        </p:spPr>
        <p:txBody>
          <a:bodyPr wrap="square" lIns="0" tIns="0" rIns="0" bIns="0" rtlCol="0"/>
          <a:lstStyle/>
          <a:p>
            <a:endParaRPr/>
          </a:p>
        </p:txBody>
      </p:sp>
      <p:sp>
        <p:nvSpPr>
          <p:cNvPr id="175" name="object 175"/>
          <p:cNvSpPr/>
          <p:nvPr/>
        </p:nvSpPr>
        <p:spPr>
          <a:xfrm>
            <a:off x="3730225" y="1688744"/>
            <a:ext cx="25400" cy="26034"/>
          </a:xfrm>
          <a:custGeom>
            <a:avLst/>
            <a:gdLst/>
            <a:ahLst/>
            <a:cxnLst/>
            <a:rect l="l" t="t" r="r" b="b"/>
            <a:pathLst>
              <a:path w="25400" h="26035">
                <a:moveTo>
                  <a:pt x="14864" y="0"/>
                </a:moveTo>
                <a:lnTo>
                  <a:pt x="20007" y="0"/>
                </a:lnTo>
                <a:lnTo>
                  <a:pt x="22331" y="4000"/>
                </a:lnTo>
                <a:lnTo>
                  <a:pt x="24897" y="8648"/>
                </a:lnTo>
                <a:lnTo>
                  <a:pt x="19413" y="15172"/>
                </a:lnTo>
                <a:lnTo>
                  <a:pt x="13951" y="20159"/>
                </a:lnTo>
                <a:lnTo>
                  <a:pt x="7939" y="23677"/>
                </a:lnTo>
                <a:lnTo>
                  <a:pt x="805" y="25793"/>
                </a:lnTo>
                <a:lnTo>
                  <a:pt x="0" y="19327"/>
                </a:lnTo>
                <a:lnTo>
                  <a:pt x="2724" y="12411"/>
                </a:lnTo>
                <a:lnTo>
                  <a:pt x="8004" y="5737"/>
                </a:lnTo>
                <a:lnTo>
                  <a:pt x="14864" y="0"/>
                </a:lnTo>
                <a:close/>
              </a:path>
            </a:pathLst>
          </a:custGeom>
          <a:ln w="3175">
            <a:solidFill>
              <a:srgbClr val="231F20"/>
            </a:solidFill>
          </a:ln>
        </p:spPr>
        <p:txBody>
          <a:bodyPr wrap="square" lIns="0" tIns="0" rIns="0" bIns="0" rtlCol="0"/>
          <a:lstStyle/>
          <a:p>
            <a:endParaRPr/>
          </a:p>
        </p:txBody>
      </p:sp>
      <p:sp>
        <p:nvSpPr>
          <p:cNvPr id="176" name="object 176"/>
          <p:cNvSpPr/>
          <p:nvPr/>
        </p:nvSpPr>
        <p:spPr>
          <a:xfrm>
            <a:off x="3731729" y="1694688"/>
            <a:ext cx="18415" cy="14604"/>
          </a:xfrm>
          <a:custGeom>
            <a:avLst/>
            <a:gdLst/>
            <a:ahLst/>
            <a:cxnLst/>
            <a:rect l="l" t="t" r="r" b="b"/>
            <a:pathLst>
              <a:path w="18414" h="14605">
                <a:moveTo>
                  <a:pt x="0" y="13436"/>
                </a:moveTo>
                <a:lnTo>
                  <a:pt x="17475" y="0"/>
                </a:lnTo>
                <a:lnTo>
                  <a:pt x="17995" y="774"/>
                </a:lnTo>
                <a:lnTo>
                  <a:pt x="774" y="14211"/>
                </a:lnTo>
                <a:lnTo>
                  <a:pt x="0" y="13436"/>
                </a:lnTo>
                <a:close/>
              </a:path>
            </a:pathLst>
          </a:custGeom>
          <a:ln w="3175">
            <a:solidFill>
              <a:srgbClr val="231F20"/>
            </a:solidFill>
          </a:ln>
        </p:spPr>
        <p:txBody>
          <a:bodyPr wrap="square" lIns="0" tIns="0" rIns="0" bIns="0" rtlCol="0"/>
          <a:lstStyle/>
          <a:p>
            <a:endParaRPr/>
          </a:p>
        </p:txBody>
      </p:sp>
      <p:sp>
        <p:nvSpPr>
          <p:cNvPr id="177" name="object 177"/>
          <p:cNvSpPr/>
          <p:nvPr/>
        </p:nvSpPr>
        <p:spPr>
          <a:xfrm>
            <a:off x="3736911" y="1700390"/>
            <a:ext cx="21590" cy="26670"/>
          </a:xfrm>
          <a:custGeom>
            <a:avLst/>
            <a:gdLst/>
            <a:ahLst/>
            <a:cxnLst/>
            <a:rect l="l" t="t" r="r" b="b"/>
            <a:pathLst>
              <a:path w="21589" h="26669">
                <a:moveTo>
                  <a:pt x="19075" y="0"/>
                </a:moveTo>
                <a:lnTo>
                  <a:pt x="18757" y="5689"/>
                </a:lnTo>
                <a:lnTo>
                  <a:pt x="19202" y="4800"/>
                </a:lnTo>
                <a:lnTo>
                  <a:pt x="20993" y="10744"/>
                </a:lnTo>
                <a:lnTo>
                  <a:pt x="17050" y="15854"/>
                </a:lnTo>
                <a:lnTo>
                  <a:pt x="12196" y="20612"/>
                </a:lnTo>
                <a:lnTo>
                  <a:pt x="6493" y="24274"/>
                </a:lnTo>
                <a:lnTo>
                  <a:pt x="0" y="26098"/>
                </a:lnTo>
                <a:lnTo>
                  <a:pt x="2219" y="18679"/>
                </a:lnTo>
                <a:lnTo>
                  <a:pt x="6356" y="12082"/>
                </a:lnTo>
                <a:lnTo>
                  <a:pt x="12083" y="5969"/>
                </a:lnTo>
                <a:lnTo>
                  <a:pt x="19075" y="0"/>
                </a:lnTo>
                <a:close/>
              </a:path>
            </a:pathLst>
          </a:custGeom>
          <a:ln w="3175">
            <a:solidFill>
              <a:srgbClr val="231F20"/>
            </a:solidFill>
          </a:ln>
        </p:spPr>
        <p:txBody>
          <a:bodyPr wrap="square" lIns="0" tIns="0" rIns="0" bIns="0" rtlCol="0"/>
          <a:lstStyle/>
          <a:p>
            <a:endParaRPr/>
          </a:p>
        </p:txBody>
      </p:sp>
      <p:sp>
        <p:nvSpPr>
          <p:cNvPr id="178" name="object 178"/>
          <p:cNvSpPr/>
          <p:nvPr/>
        </p:nvSpPr>
        <p:spPr>
          <a:xfrm>
            <a:off x="3741330" y="1709788"/>
            <a:ext cx="12700" cy="12700"/>
          </a:xfrm>
          <a:custGeom>
            <a:avLst/>
            <a:gdLst/>
            <a:ahLst/>
            <a:cxnLst/>
            <a:rect l="l" t="t" r="r" b="b"/>
            <a:pathLst>
              <a:path w="12700" h="12700">
                <a:moveTo>
                  <a:pt x="12598" y="774"/>
                </a:moveTo>
                <a:lnTo>
                  <a:pt x="774" y="12407"/>
                </a:lnTo>
                <a:lnTo>
                  <a:pt x="0" y="11633"/>
                </a:lnTo>
                <a:lnTo>
                  <a:pt x="12090" y="0"/>
                </a:lnTo>
                <a:lnTo>
                  <a:pt x="12598" y="774"/>
                </a:lnTo>
                <a:close/>
              </a:path>
            </a:pathLst>
          </a:custGeom>
          <a:ln w="3175">
            <a:solidFill>
              <a:srgbClr val="231F20"/>
            </a:solidFill>
          </a:ln>
        </p:spPr>
        <p:txBody>
          <a:bodyPr wrap="square" lIns="0" tIns="0" rIns="0" bIns="0" rtlCol="0"/>
          <a:lstStyle/>
          <a:p>
            <a:endParaRPr/>
          </a:p>
        </p:txBody>
      </p:sp>
      <p:sp>
        <p:nvSpPr>
          <p:cNvPr id="179" name="object 179"/>
          <p:cNvSpPr/>
          <p:nvPr/>
        </p:nvSpPr>
        <p:spPr>
          <a:xfrm>
            <a:off x="3748735" y="1713826"/>
            <a:ext cx="15875" cy="17145"/>
          </a:xfrm>
          <a:custGeom>
            <a:avLst/>
            <a:gdLst/>
            <a:ahLst/>
            <a:cxnLst/>
            <a:rect l="l" t="t" r="r" b="b"/>
            <a:pathLst>
              <a:path w="15875" h="17144">
                <a:moveTo>
                  <a:pt x="15417" y="8242"/>
                </a:moveTo>
                <a:lnTo>
                  <a:pt x="13106" y="5143"/>
                </a:lnTo>
                <a:lnTo>
                  <a:pt x="12191" y="3098"/>
                </a:lnTo>
                <a:lnTo>
                  <a:pt x="10655" y="0"/>
                </a:lnTo>
                <a:lnTo>
                  <a:pt x="4483" y="4394"/>
                </a:lnTo>
                <a:lnTo>
                  <a:pt x="0" y="10045"/>
                </a:lnTo>
                <a:lnTo>
                  <a:pt x="1028" y="15989"/>
                </a:lnTo>
                <a:lnTo>
                  <a:pt x="5905" y="17030"/>
                </a:lnTo>
                <a:lnTo>
                  <a:pt x="12852" y="14185"/>
                </a:lnTo>
                <a:lnTo>
                  <a:pt x="15417" y="8242"/>
                </a:lnTo>
                <a:close/>
              </a:path>
            </a:pathLst>
          </a:custGeom>
          <a:ln w="3175">
            <a:solidFill>
              <a:srgbClr val="231F20"/>
            </a:solidFill>
          </a:ln>
        </p:spPr>
        <p:txBody>
          <a:bodyPr wrap="square" lIns="0" tIns="0" rIns="0" bIns="0" rtlCol="0"/>
          <a:lstStyle/>
          <a:p>
            <a:endParaRPr/>
          </a:p>
        </p:txBody>
      </p:sp>
      <p:sp>
        <p:nvSpPr>
          <p:cNvPr id="180" name="object 180"/>
          <p:cNvSpPr/>
          <p:nvPr/>
        </p:nvSpPr>
        <p:spPr>
          <a:xfrm>
            <a:off x="3752329" y="1719224"/>
            <a:ext cx="8255" cy="8255"/>
          </a:xfrm>
          <a:custGeom>
            <a:avLst/>
            <a:gdLst/>
            <a:ahLst/>
            <a:cxnLst/>
            <a:rect l="l" t="t" r="r" b="b"/>
            <a:pathLst>
              <a:path w="8254" h="8255">
                <a:moveTo>
                  <a:pt x="0" y="7239"/>
                </a:moveTo>
                <a:lnTo>
                  <a:pt x="7200" y="0"/>
                </a:lnTo>
                <a:lnTo>
                  <a:pt x="7962" y="520"/>
                </a:lnTo>
                <a:lnTo>
                  <a:pt x="508" y="8013"/>
                </a:lnTo>
                <a:lnTo>
                  <a:pt x="0" y="7239"/>
                </a:lnTo>
                <a:close/>
              </a:path>
            </a:pathLst>
          </a:custGeom>
          <a:ln w="3175">
            <a:solidFill>
              <a:srgbClr val="231F20"/>
            </a:solidFill>
          </a:ln>
        </p:spPr>
        <p:txBody>
          <a:bodyPr wrap="square" lIns="0" tIns="0" rIns="0" bIns="0" rtlCol="0"/>
          <a:lstStyle/>
          <a:p>
            <a:endParaRPr/>
          </a:p>
        </p:txBody>
      </p:sp>
      <p:sp>
        <p:nvSpPr>
          <p:cNvPr id="181" name="object 181"/>
          <p:cNvSpPr/>
          <p:nvPr/>
        </p:nvSpPr>
        <p:spPr>
          <a:xfrm>
            <a:off x="3759784" y="1722335"/>
            <a:ext cx="15240" cy="13970"/>
          </a:xfrm>
          <a:custGeom>
            <a:avLst/>
            <a:gdLst/>
            <a:ahLst/>
            <a:cxnLst/>
            <a:rect l="l" t="t" r="r" b="b"/>
            <a:pathLst>
              <a:path w="15239" h="13969">
                <a:moveTo>
                  <a:pt x="13106" y="1028"/>
                </a:moveTo>
                <a:lnTo>
                  <a:pt x="10274" y="1028"/>
                </a:lnTo>
                <a:lnTo>
                  <a:pt x="7708" y="774"/>
                </a:lnTo>
                <a:lnTo>
                  <a:pt x="5143" y="0"/>
                </a:lnTo>
                <a:lnTo>
                  <a:pt x="3860" y="2057"/>
                </a:lnTo>
                <a:lnTo>
                  <a:pt x="2057" y="4394"/>
                </a:lnTo>
                <a:lnTo>
                  <a:pt x="0" y="5943"/>
                </a:lnTo>
                <a:lnTo>
                  <a:pt x="253" y="9817"/>
                </a:lnTo>
                <a:lnTo>
                  <a:pt x="2311" y="12395"/>
                </a:lnTo>
                <a:lnTo>
                  <a:pt x="6426" y="13944"/>
                </a:lnTo>
                <a:lnTo>
                  <a:pt x="10020" y="13436"/>
                </a:lnTo>
                <a:lnTo>
                  <a:pt x="14909" y="3606"/>
                </a:lnTo>
                <a:lnTo>
                  <a:pt x="13106" y="1028"/>
                </a:lnTo>
                <a:close/>
              </a:path>
            </a:pathLst>
          </a:custGeom>
          <a:ln w="3175">
            <a:solidFill>
              <a:srgbClr val="231F20"/>
            </a:solidFill>
          </a:ln>
        </p:spPr>
        <p:txBody>
          <a:bodyPr wrap="square" lIns="0" tIns="0" rIns="0" bIns="0" rtlCol="0"/>
          <a:lstStyle/>
          <a:p>
            <a:endParaRPr/>
          </a:p>
        </p:txBody>
      </p:sp>
      <p:sp>
        <p:nvSpPr>
          <p:cNvPr id="182" name="object 182"/>
          <p:cNvSpPr/>
          <p:nvPr/>
        </p:nvSpPr>
        <p:spPr>
          <a:xfrm>
            <a:off x="3765181" y="1724660"/>
            <a:ext cx="4445" cy="9525"/>
          </a:xfrm>
          <a:custGeom>
            <a:avLst/>
            <a:gdLst/>
            <a:ahLst/>
            <a:cxnLst/>
            <a:rect l="l" t="t" r="r" b="b"/>
            <a:pathLst>
              <a:path w="4445" h="9525">
                <a:moveTo>
                  <a:pt x="4368" y="774"/>
                </a:moveTo>
                <a:lnTo>
                  <a:pt x="2057" y="3619"/>
                </a:lnTo>
                <a:lnTo>
                  <a:pt x="1028" y="6197"/>
                </a:lnTo>
                <a:lnTo>
                  <a:pt x="1536" y="9042"/>
                </a:lnTo>
                <a:lnTo>
                  <a:pt x="507" y="9309"/>
                </a:lnTo>
                <a:lnTo>
                  <a:pt x="0" y="6197"/>
                </a:lnTo>
                <a:lnTo>
                  <a:pt x="1028" y="3098"/>
                </a:lnTo>
                <a:lnTo>
                  <a:pt x="3594" y="0"/>
                </a:lnTo>
                <a:lnTo>
                  <a:pt x="4368" y="774"/>
                </a:lnTo>
                <a:close/>
              </a:path>
            </a:pathLst>
          </a:custGeom>
          <a:ln w="3175">
            <a:solidFill>
              <a:srgbClr val="231F20"/>
            </a:solidFill>
          </a:ln>
        </p:spPr>
        <p:txBody>
          <a:bodyPr wrap="square" lIns="0" tIns="0" rIns="0" bIns="0" rtlCol="0"/>
          <a:lstStyle/>
          <a:p>
            <a:endParaRPr/>
          </a:p>
        </p:txBody>
      </p:sp>
      <p:sp>
        <p:nvSpPr>
          <p:cNvPr id="183" name="object 183"/>
          <p:cNvSpPr/>
          <p:nvPr/>
        </p:nvSpPr>
        <p:spPr>
          <a:xfrm>
            <a:off x="3772115" y="1719745"/>
            <a:ext cx="13335" cy="19685"/>
          </a:xfrm>
          <a:custGeom>
            <a:avLst/>
            <a:gdLst/>
            <a:ahLst/>
            <a:cxnLst/>
            <a:rect l="l" t="t" r="r" b="b"/>
            <a:pathLst>
              <a:path w="13335" h="19685">
                <a:moveTo>
                  <a:pt x="13106" y="0"/>
                </a:moveTo>
                <a:lnTo>
                  <a:pt x="13106" y="6972"/>
                </a:lnTo>
                <a:lnTo>
                  <a:pt x="11048" y="13957"/>
                </a:lnTo>
                <a:lnTo>
                  <a:pt x="6934" y="19380"/>
                </a:lnTo>
                <a:lnTo>
                  <a:pt x="3340" y="18084"/>
                </a:lnTo>
                <a:lnTo>
                  <a:pt x="1028" y="15760"/>
                </a:lnTo>
                <a:lnTo>
                  <a:pt x="0" y="12407"/>
                </a:lnTo>
                <a:lnTo>
                  <a:pt x="1282" y="9563"/>
                </a:lnTo>
                <a:lnTo>
                  <a:pt x="1803" y="6464"/>
                </a:lnTo>
                <a:lnTo>
                  <a:pt x="1536" y="3619"/>
                </a:lnTo>
                <a:lnTo>
                  <a:pt x="4622" y="3098"/>
                </a:lnTo>
                <a:lnTo>
                  <a:pt x="10540" y="1803"/>
                </a:lnTo>
                <a:lnTo>
                  <a:pt x="13106" y="0"/>
                </a:lnTo>
                <a:close/>
              </a:path>
            </a:pathLst>
          </a:custGeom>
          <a:ln w="3175">
            <a:solidFill>
              <a:srgbClr val="231F20"/>
            </a:solidFill>
          </a:ln>
        </p:spPr>
        <p:txBody>
          <a:bodyPr wrap="square" lIns="0" tIns="0" rIns="0" bIns="0" rtlCol="0"/>
          <a:lstStyle/>
          <a:p>
            <a:endParaRPr/>
          </a:p>
        </p:txBody>
      </p:sp>
      <p:sp>
        <p:nvSpPr>
          <p:cNvPr id="184" name="object 184"/>
          <p:cNvSpPr/>
          <p:nvPr/>
        </p:nvSpPr>
        <p:spPr>
          <a:xfrm>
            <a:off x="3778034" y="1724393"/>
            <a:ext cx="1905" cy="10795"/>
          </a:xfrm>
          <a:custGeom>
            <a:avLst/>
            <a:gdLst/>
            <a:ahLst/>
            <a:cxnLst/>
            <a:rect l="l" t="t" r="r" b="b"/>
            <a:pathLst>
              <a:path w="1904" h="10794">
                <a:moveTo>
                  <a:pt x="1536" y="0"/>
                </a:moveTo>
                <a:lnTo>
                  <a:pt x="1028" y="10591"/>
                </a:lnTo>
                <a:lnTo>
                  <a:pt x="0" y="10591"/>
                </a:lnTo>
                <a:lnTo>
                  <a:pt x="507" y="0"/>
                </a:lnTo>
                <a:lnTo>
                  <a:pt x="1536" y="0"/>
                </a:lnTo>
                <a:close/>
              </a:path>
            </a:pathLst>
          </a:custGeom>
          <a:ln w="3175">
            <a:solidFill>
              <a:srgbClr val="231F20"/>
            </a:solidFill>
          </a:ln>
        </p:spPr>
        <p:txBody>
          <a:bodyPr wrap="square" lIns="0" tIns="0" rIns="0" bIns="0" rtlCol="0"/>
          <a:lstStyle/>
          <a:p>
            <a:endParaRPr/>
          </a:p>
        </p:txBody>
      </p:sp>
      <p:sp>
        <p:nvSpPr>
          <p:cNvPr id="185" name="object 185"/>
          <p:cNvSpPr/>
          <p:nvPr/>
        </p:nvSpPr>
        <p:spPr>
          <a:xfrm>
            <a:off x="3603193" y="1713331"/>
            <a:ext cx="137795" cy="53975"/>
          </a:xfrm>
          <a:custGeom>
            <a:avLst/>
            <a:gdLst/>
            <a:ahLst/>
            <a:cxnLst/>
            <a:rect l="l" t="t" r="r" b="b"/>
            <a:pathLst>
              <a:path w="137795" h="53975">
                <a:moveTo>
                  <a:pt x="0" y="50723"/>
                </a:moveTo>
                <a:lnTo>
                  <a:pt x="1282" y="46850"/>
                </a:lnTo>
                <a:lnTo>
                  <a:pt x="9944" y="44589"/>
                </a:lnTo>
                <a:lnTo>
                  <a:pt x="14820" y="43040"/>
                </a:lnTo>
                <a:lnTo>
                  <a:pt x="38447" y="35007"/>
                </a:lnTo>
                <a:lnTo>
                  <a:pt x="66235" y="23958"/>
                </a:lnTo>
                <a:lnTo>
                  <a:pt x="95354" y="11689"/>
                </a:lnTo>
                <a:lnTo>
                  <a:pt x="122974" y="0"/>
                </a:lnTo>
                <a:lnTo>
                  <a:pt x="125806" y="3111"/>
                </a:lnTo>
                <a:lnTo>
                  <a:pt x="132537" y="3302"/>
                </a:lnTo>
                <a:lnTo>
                  <a:pt x="137172" y="203"/>
                </a:lnTo>
                <a:lnTo>
                  <a:pt x="132803" y="4851"/>
                </a:lnTo>
                <a:lnTo>
                  <a:pt x="95520" y="30439"/>
                </a:lnTo>
                <a:lnTo>
                  <a:pt x="57580" y="46037"/>
                </a:lnTo>
                <a:lnTo>
                  <a:pt x="23637" y="53930"/>
                </a:lnTo>
                <a:lnTo>
                  <a:pt x="0" y="50723"/>
                </a:lnTo>
                <a:close/>
              </a:path>
            </a:pathLst>
          </a:custGeom>
          <a:ln w="3175">
            <a:solidFill>
              <a:srgbClr val="231F20"/>
            </a:solidFill>
          </a:ln>
        </p:spPr>
        <p:txBody>
          <a:bodyPr wrap="square" lIns="0" tIns="0" rIns="0" bIns="0" rtlCol="0"/>
          <a:lstStyle/>
          <a:p>
            <a:endParaRPr/>
          </a:p>
        </p:txBody>
      </p:sp>
      <p:sp>
        <p:nvSpPr>
          <p:cNvPr id="186" name="object 186"/>
          <p:cNvSpPr/>
          <p:nvPr/>
        </p:nvSpPr>
        <p:spPr>
          <a:xfrm>
            <a:off x="3618471" y="1717598"/>
            <a:ext cx="114935" cy="44450"/>
          </a:xfrm>
          <a:custGeom>
            <a:avLst/>
            <a:gdLst/>
            <a:ahLst/>
            <a:cxnLst/>
            <a:rect l="l" t="t" r="r" b="b"/>
            <a:pathLst>
              <a:path w="114935" h="44450">
                <a:moveTo>
                  <a:pt x="0" y="41516"/>
                </a:moveTo>
                <a:lnTo>
                  <a:pt x="28933" y="33066"/>
                </a:lnTo>
                <a:lnTo>
                  <a:pt x="57743" y="23858"/>
                </a:lnTo>
                <a:lnTo>
                  <a:pt x="86167" y="13100"/>
                </a:lnTo>
                <a:lnTo>
                  <a:pt x="113944" y="0"/>
                </a:lnTo>
                <a:lnTo>
                  <a:pt x="114465" y="774"/>
                </a:lnTo>
                <a:lnTo>
                  <a:pt x="86708" y="14345"/>
                </a:lnTo>
                <a:lnTo>
                  <a:pt x="58321" y="25869"/>
                </a:lnTo>
                <a:lnTo>
                  <a:pt x="29500" y="35746"/>
                </a:lnTo>
                <a:lnTo>
                  <a:pt x="444" y="44373"/>
                </a:lnTo>
                <a:lnTo>
                  <a:pt x="0" y="41516"/>
                </a:lnTo>
                <a:close/>
              </a:path>
            </a:pathLst>
          </a:custGeom>
          <a:ln w="3175">
            <a:solidFill>
              <a:srgbClr val="231F20"/>
            </a:solidFill>
          </a:ln>
        </p:spPr>
        <p:txBody>
          <a:bodyPr wrap="square" lIns="0" tIns="0" rIns="0" bIns="0" rtlCol="0"/>
          <a:lstStyle/>
          <a:p>
            <a:endParaRPr/>
          </a:p>
        </p:txBody>
      </p:sp>
      <p:sp>
        <p:nvSpPr>
          <p:cNvPr id="187" name="object 187"/>
          <p:cNvSpPr/>
          <p:nvPr/>
        </p:nvSpPr>
        <p:spPr>
          <a:xfrm>
            <a:off x="3647084" y="1724228"/>
            <a:ext cx="101600" cy="43180"/>
          </a:xfrm>
          <a:custGeom>
            <a:avLst/>
            <a:gdLst/>
            <a:ahLst/>
            <a:cxnLst/>
            <a:rect l="l" t="t" r="r" b="b"/>
            <a:pathLst>
              <a:path w="101600" h="43180">
                <a:moveTo>
                  <a:pt x="0" y="41452"/>
                </a:moveTo>
                <a:lnTo>
                  <a:pt x="48844" y="22644"/>
                </a:lnTo>
                <a:lnTo>
                  <a:pt x="84373" y="3363"/>
                </a:lnTo>
                <a:lnTo>
                  <a:pt x="87579" y="1905"/>
                </a:lnTo>
                <a:lnTo>
                  <a:pt x="88188" y="1879"/>
                </a:lnTo>
                <a:lnTo>
                  <a:pt x="88125" y="3860"/>
                </a:lnTo>
                <a:lnTo>
                  <a:pt x="88709" y="3898"/>
                </a:lnTo>
                <a:lnTo>
                  <a:pt x="92735" y="4152"/>
                </a:lnTo>
                <a:lnTo>
                  <a:pt x="97269" y="2032"/>
                </a:lnTo>
                <a:lnTo>
                  <a:pt x="101092" y="0"/>
                </a:lnTo>
                <a:lnTo>
                  <a:pt x="89811" y="11505"/>
                </a:lnTo>
                <a:lnTo>
                  <a:pt x="53153" y="34631"/>
                </a:lnTo>
                <a:lnTo>
                  <a:pt x="6961" y="42786"/>
                </a:lnTo>
                <a:lnTo>
                  <a:pt x="1377" y="42636"/>
                </a:lnTo>
                <a:lnTo>
                  <a:pt x="0" y="41452"/>
                </a:lnTo>
                <a:close/>
              </a:path>
            </a:pathLst>
          </a:custGeom>
          <a:ln w="3175">
            <a:solidFill>
              <a:srgbClr val="231F20"/>
            </a:solidFill>
          </a:ln>
        </p:spPr>
        <p:txBody>
          <a:bodyPr wrap="square" lIns="0" tIns="0" rIns="0" bIns="0" rtlCol="0"/>
          <a:lstStyle/>
          <a:p>
            <a:endParaRPr/>
          </a:p>
        </p:txBody>
      </p:sp>
      <p:sp>
        <p:nvSpPr>
          <p:cNvPr id="188" name="object 188"/>
          <p:cNvSpPr/>
          <p:nvPr/>
        </p:nvSpPr>
        <p:spPr>
          <a:xfrm>
            <a:off x="3659365" y="1729079"/>
            <a:ext cx="76835" cy="34925"/>
          </a:xfrm>
          <a:custGeom>
            <a:avLst/>
            <a:gdLst/>
            <a:ahLst/>
            <a:cxnLst/>
            <a:rect l="l" t="t" r="r" b="b"/>
            <a:pathLst>
              <a:path w="76835" h="34925">
                <a:moveTo>
                  <a:pt x="0" y="33642"/>
                </a:moveTo>
                <a:lnTo>
                  <a:pt x="39547" y="20205"/>
                </a:lnTo>
                <a:lnTo>
                  <a:pt x="49022" y="15319"/>
                </a:lnTo>
                <a:lnTo>
                  <a:pt x="57896" y="10766"/>
                </a:lnTo>
                <a:lnTo>
                  <a:pt x="66336" y="6018"/>
                </a:lnTo>
                <a:lnTo>
                  <a:pt x="74510" y="546"/>
                </a:lnTo>
                <a:lnTo>
                  <a:pt x="76415" y="0"/>
                </a:lnTo>
                <a:lnTo>
                  <a:pt x="40055" y="20980"/>
                </a:lnTo>
                <a:lnTo>
                  <a:pt x="0" y="34671"/>
                </a:lnTo>
                <a:lnTo>
                  <a:pt x="0" y="33642"/>
                </a:lnTo>
                <a:close/>
              </a:path>
            </a:pathLst>
          </a:custGeom>
          <a:ln w="3175">
            <a:solidFill>
              <a:srgbClr val="231F20"/>
            </a:solidFill>
          </a:ln>
        </p:spPr>
        <p:txBody>
          <a:bodyPr wrap="square" lIns="0" tIns="0" rIns="0" bIns="0" rtlCol="0"/>
          <a:lstStyle/>
          <a:p>
            <a:endParaRPr/>
          </a:p>
        </p:txBody>
      </p:sp>
      <p:sp>
        <p:nvSpPr>
          <p:cNvPr id="189" name="object 189"/>
          <p:cNvSpPr/>
          <p:nvPr/>
        </p:nvSpPr>
        <p:spPr>
          <a:xfrm>
            <a:off x="3740759" y="1726704"/>
            <a:ext cx="17145" cy="22860"/>
          </a:xfrm>
          <a:custGeom>
            <a:avLst/>
            <a:gdLst/>
            <a:ahLst/>
            <a:cxnLst/>
            <a:rect l="l" t="t" r="r" b="b"/>
            <a:pathLst>
              <a:path w="17145" h="22860">
                <a:moveTo>
                  <a:pt x="7962" y="0"/>
                </a:moveTo>
                <a:lnTo>
                  <a:pt x="5651" y="2324"/>
                </a:lnTo>
                <a:lnTo>
                  <a:pt x="4991" y="5791"/>
                </a:lnTo>
                <a:lnTo>
                  <a:pt x="2425" y="7848"/>
                </a:lnTo>
                <a:lnTo>
                  <a:pt x="1651" y="13538"/>
                </a:lnTo>
                <a:lnTo>
                  <a:pt x="0" y="17576"/>
                </a:lnTo>
                <a:lnTo>
                  <a:pt x="4876" y="22745"/>
                </a:lnTo>
                <a:lnTo>
                  <a:pt x="13614" y="18351"/>
                </a:lnTo>
                <a:lnTo>
                  <a:pt x="15760" y="11391"/>
                </a:lnTo>
                <a:lnTo>
                  <a:pt x="17043" y="3124"/>
                </a:lnTo>
                <a:lnTo>
                  <a:pt x="13957" y="4152"/>
                </a:lnTo>
                <a:lnTo>
                  <a:pt x="11823" y="4140"/>
                </a:lnTo>
                <a:lnTo>
                  <a:pt x="8216" y="3873"/>
                </a:lnTo>
                <a:lnTo>
                  <a:pt x="7708" y="2578"/>
                </a:lnTo>
                <a:lnTo>
                  <a:pt x="7708" y="1295"/>
                </a:lnTo>
                <a:lnTo>
                  <a:pt x="7962" y="0"/>
                </a:lnTo>
                <a:close/>
              </a:path>
            </a:pathLst>
          </a:custGeom>
          <a:ln w="3175">
            <a:solidFill>
              <a:srgbClr val="231F20"/>
            </a:solidFill>
          </a:ln>
        </p:spPr>
        <p:txBody>
          <a:bodyPr wrap="square" lIns="0" tIns="0" rIns="0" bIns="0" rtlCol="0"/>
          <a:lstStyle/>
          <a:p>
            <a:endParaRPr/>
          </a:p>
        </p:txBody>
      </p:sp>
      <p:sp>
        <p:nvSpPr>
          <p:cNvPr id="190" name="object 190"/>
          <p:cNvSpPr/>
          <p:nvPr/>
        </p:nvSpPr>
        <p:spPr>
          <a:xfrm>
            <a:off x="3744099" y="1732648"/>
            <a:ext cx="9525" cy="11430"/>
          </a:xfrm>
          <a:custGeom>
            <a:avLst/>
            <a:gdLst/>
            <a:ahLst/>
            <a:cxnLst/>
            <a:rect l="l" t="t" r="r" b="b"/>
            <a:pathLst>
              <a:path w="9525" h="11430">
                <a:moveTo>
                  <a:pt x="8991" y="0"/>
                </a:moveTo>
                <a:lnTo>
                  <a:pt x="8216" y="4140"/>
                </a:lnTo>
                <a:lnTo>
                  <a:pt x="5397" y="7747"/>
                </a:lnTo>
                <a:lnTo>
                  <a:pt x="508" y="10858"/>
                </a:lnTo>
                <a:lnTo>
                  <a:pt x="0" y="10083"/>
                </a:lnTo>
                <a:lnTo>
                  <a:pt x="4622" y="6972"/>
                </a:lnTo>
                <a:lnTo>
                  <a:pt x="7188" y="3619"/>
                </a:lnTo>
                <a:lnTo>
                  <a:pt x="7962" y="0"/>
                </a:lnTo>
                <a:lnTo>
                  <a:pt x="8991" y="0"/>
                </a:lnTo>
                <a:close/>
              </a:path>
            </a:pathLst>
          </a:custGeom>
          <a:ln w="3175">
            <a:solidFill>
              <a:srgbClr val="231F20"/>
            </a:solidFill>
          </a:ln>
        </p:spPr>
        <p:txBody>
          <a:bodyPr wrap="square" lIns="0" tIns="0" rIns="0" bIns="0" rtlCol="0"/>
          <a:lstStyle/>
          <a:p>
            <a:endParaRPr/>
          </a:p>
        </p:txBody>
      </p:sp>
      <p:sp>
        <p:nvSpPr>
          <p:cNvPr id="191" name="object 191"/>
          <p:cNvSpPr/>
          <p:nvPr/>
        </p:nvSpPr>
        <p:spPr>
          <a:xfrm>
            <a:off x="3756290" y="1732127"/>
            <a:ext cx="16510" cy="22860"/>
          </a:xfrm>
          <a:custGeom>
            <a:avLst/>
            <a:gdLst/>
            <a:ahLst/>
            <a:cxnLst/>
            <a:rect l="l" t="t" r="r" b="b"/>
            <a:pathLst>
              <a:path w="16510" h="22860">
                <a:moveTo>
                  <a:pt x="3836" y="0"/>
                </a:moveTo>
                <a:lnTo>
                  <a:pt x="5119" y="1803"/>
                </a:lnTo>
                <a:lnTo>
                  <a:pt x="7088" y="3619"/>
                </a:lnTo>
                <a:lnTo>
                  <a:pt x="9907" y="4914"/>
                </a:lnTo>
                <a:lnTo>
                  <a:pt x="12218" y="4140"/>
                </a:lnTo>
                <a:lnTo>
                  <a:pt x="14022" y="2844"/>
                </a:lnTo>
                <a:lnTo>
                  <a:pt x="15305" y="1028"/>
                </a:lnTo>
                <a:lnTo>
                  <a:pt x="16333" y="9817"/>
                </a:lnTo>
                <a:lnTo>
                  <a:pt x="12739" y="16040"/>
                </a:lnTo>
                <a:lnTo>
                  <a:pt x="5030" y="22491"/>
                </a:lnTo>
                <a:lnTo>
                  <a:pt x="1374" y="16544"/>
                </a:lnTo>
                <a:lnTo>
                  <a:pt x="0" y="11150"/>
                </a:lnTo>
                <a:lnTo>
                  <a:pt x="842" y="5803"/>
                </a:lnTo>
                <a:lnTo>
                  <a:pt x="3836" y="0"/>
                </a:lnTo>
                <a:close/>
              </a:path>
            </a:pathLst>
          </a:custGeom>
          <a:ln w="3175">
            <a:solidFill>
              <a:srgbClr val="231F20"/>
            </a:solidFill>
          </a:ln>
        </p:spPr>
        <p:txBody>
          <a:bodyPr wrap="square" lIns="0" tIns="0" rIns="0" bIns="0" rtlCol="0"/>
          <a:lstStyle/>
          <a:p>
            <a:endParaRPr/>
          </a:p>
        </p:txBody>
      </p:sp>
      <p:sp>
        <p:nvSpPr>
          <p:cNvPr id="192" name="object 192"/>
          <p:cNvSpPr/>
          <p:nvPr/>
        </p:nvSpPr>
        <p:spPr>
          <a:xfrm>
            <a:off x="3761575" y="1738591"/>
            <a:ext cx="3810" cy="13335"/>
          </a:xfrm>
          <a:custGeom>
            <a:avLst/>
            <a:gdLst/>
            <a:ahLst/>
            <a:cxnLst/>
            <a:rect l="l" t="t" r="r" b="b"/>
            <a:pathLst>
              <a:path w="3810" h="13335">
                <a:moveTo>
                  <a:pt x="3340" y="253"/>
                </a:moveTo>
                <a:lnTo>
                  <a:pt x="1028" y="12915"/>
                </a:lnTo>
                <a:lnTo>
                  <a:pt x="0" y="12661"/>
                </a:lnTo>
                <a:lnTo>
                  <a:pt x="2565" y="0"/>
                </a:lnTo>
                <a:lnTo>
                  <a:pt x="3340" y="253"/>
                </a:lnTo>
                <a:close/>
              </a:path>
            </a:pathLst>
          </a:custGeom>
          <a:ln w="3175">
            <a:solidFill>
              <a:srgbClr val="231F20"/>
            </a:solidFill>
          </a:ln>
        </p:spPr>
        <p:txBody>
          <a:bodyPr wrap="square" lIns="0" tIns="0" rIns="0" bIns="0" rtlCol="0"/>
          <a:lstStyle/>
          <a:p>
            <a:endParaRPr/>
          </a:p>
        </p:txBody>
      </p:sp>
      <p:sp>
        <p:nvSpPr>
          <p:cNvPr id="193" name="object 193"/>
          <p:cNvSpPr/>
          <p:nvPr/>
        </p:nvSpPr>
        <p:spPr>
          <a:xfrm>
            <a:off x="3772115" y="1733676"/>
            <a:ext cx="11430" cy="23495"/>
          </a:xfrm>
          <a:custGeom>
            <a:avLst/>
            <a:gdLst/>
            <a:ahLst/>
            <a:cxnLst/>
            <a:rect l="l" t="t" r="r" b="b"/>
            <a:pathLst>
              <a:path w="11429" h="23494">
                <a:moveTo>
                  <a:pt x="11049" y="0"/>
                </a:moveTo>
                <a:lnTo>
                  <a:pt x="9766" y="7747"/>
                </a:lnTo>
                <a:lnTo>
                  <a:pt x="9512" y="15506"/>
                </a:lnTo>
                <a:lnTo>
                  <a:pt x="10541" y="23253"/>
                </a:lnTo>
                <a:lnTo>
                  <a:pt x="5143" y="20408"/>
                </a:lnTo>
                <a:lnTo>
                  <a:pt x="774" y="15506"/>
                </a:lnTo>
                <a:lnTo>
                  <a:pt x="0" y="8788"/>
                </a:lnTo>
                <a:lnTo>
                  <a:pt x="508" y="6464"/>
                </a:lnTo>
                <a:lnTo>
                  <a:pt x="774" y="3873"/>
                </a:lnTo>
                <a:lnTo>
                  <a:pt x="508" y="1295"/>
                </a:lnTo>
                <a:lnTo>
                  <a:pt x="2311" y="3098"/>
                </a:lnTo>
                <a:lnTo>
                  <a:pt x="4114" y="5168"/>
                </a:lnTo>
                <a:lnTo>
                  <a:pt x="7188" y="6197"/>
                </a:lnTo>
                <a:lnTo>
                  <a:pt x="8737" y="4648"/>
                </a:lnTo>
                <a:lnTo>
                  <a:pt x="10020" y="2324"/>
                </a:lnTo>
                <a:lnTo>
                  <a:pt x="11049" y="0"/>
                </a:lnTo>
                <a:close/>
              </a:path>
            </a:pathLst>
          </a:custGeom>
          <a:ln w="3175">
            <a:solidFill>
              <a:srgbClr val="231F20"/>
            </a:solidFill>
          </a:ln>
        </p:spPr>
        <p:txBody>
          <a:bodyPr wrap="square" lIns="0" tIns="0" rIns="0" bIns="0" rtlCol="0"/>
          <a:lstStyle/>
          <a:p>
            <a:endParaRPr/>
          </a:p>
        </p:txBody>
      </p:sp>
      <p:sp>
        <p:nvSpPr>
          <p:cNvPr id="194" name="object 194"/>
          <p:cNvSpPr/>
          <p:nvPr/>
        </p:nvSpPr>
        <p:spPr>
          <a:xfrm>
            <a:off x="3695230" y="1737461"/>
            <a:ext cx="43815" cy="26034"/>
          </a:xfrm>
          <a:custGeom>
            <a:avLst/>
            <a:gdLst/>
            <a:ahLst/>
            <a:cxnLst/>
            <a:rect l="l" t="t" r="r" b="b"/>
            <a:pathLst>
              <a:path w="43814" h="26035">
                <a:moveTo>
                  <a:pt x="43700" y="0"/>
                </a:moveTo>
                <a:lnTo>
                  <a:pt x="34198" y="6204"/>
                </a:lnTo>
                <a:lnTo>
                  <a:pt x="23198" y="12961"/>
                </a:lnTo>
                <a:lnTo>
                  <a:pt x="11523" y="19379"/>
                </a:lnTo>
                <a:lnTo>
                  <a:pt x="0" y="24561"/>
                </a:lnTo>
                <a:lnTo>
                  <a:pt x="76" y="26009"/>
                </a:lnTo>
                <a:lnTo>
                  <a:pt x="11815" y="24675"/>
                </a:lnTo>
                <a:lnTo>
                  <a:pt x="23198" y="22010"/>
                </a:lnTo>
                <a:lnTo>
                  <a:pt x="33850" y="18138"/>
                </a:lnTo>
                <a:lnTo>
                  <a:pt x="43395" y="13182"/>
                </a:lnTo>
                <a:lnTo>
                  <a:pt x="42887" y="7721"/>
                </a:lnTo>
                <a:lnTo>
                  <a:pt x="41135" y="5232"/>
                </a:lnTo>
                <a:lnTo>
                  <a:pt x="43700" y="0"/>
                </a:lnTo>
                <a:close/>
              </a:path>
            </a:pathLst>
          </a:custGeom>
          <a:ln w="3175">
            <a:solidFill>
              <a:srgbClr val="231F20"/>
            </a:solidFill>
          </a:ln>
        </p:spPr>
        <p:txBody>
          <a:bodyPr wrap="square" lIns="0" tIns="0" rIns="0" bIns="0" rtlCol="0"/>
          <a:lstStyle/>
          <a:p>
            <a:endParaRPr/>
          </a:p>
        </p:txBody>
      </p:sp>
      <p:sp>
        <p:nvSpPr>
          <p:cNvPr id="195" name="object 195"/>
          <p:cNvSpPr/>
          <p:nvPr/>
        </p:nvSpPr>
        <p:spPr>
          <a:xfrm>
            <a:off x="3699027" y="1745818"/>
            <a:ext cx="34925" cy="16510"/>
          </a:xfrm>
          <a:custGeom>
            <a:avLst/>
            <a:gdLst/>
            <a:ahLst/>
            <a:cxnLst/>
            <a:rect l="l" t="t" r="r" b="b"/>
            <a:pathLst>
              <a:path w="34925" h="16510">
                <a:moveTo>
                  <a:pt x="1257" y="16103"/>
                </a:moveTo>
                <a:lnTo>
                  <a:pt x="7823" y="14605"/>
                </a:lnTo>
                <a:lnTo>
                  <a:pt x="13322" y="13093"/>
                </a:lnTo>
                <a:lnTo>
                  <a:pt x="18376" y="10185"/>
                </a:lnTo>
                <a:lnTo>
                  <a:pt x="23520" y="7086"/>
                </a:lnTo>
                <a:lnTo>
                  <a:pt x="30695" y="4660"/>
                </a:lnTo>
                <a:lnTo>
                  <a:pt x="33781" y="0"/>
                </a:lnTo>
                <a:lnTo>
                  <a:pt x="34556" y="520"/>
                </a:lnTo>
                <a:lnTo>
                  <a:pt x="31470" y="5435"/>
                </a:lnTo>
                <a:lnTo>
                  <a:pt x="24295" y="8115"/>
                </a:lnTo>
                <a:lnTo>
                  <a:pt x="18643" y="10960"/>
                </a:lnTo>
                <a:lnTo>
                  <a:pt x="13080" y="14312"/>
                </a:lnTo>
                <a:lnTo>
                  <a:pt x="0" y="16395"/>
                </a:lnTo>
                <a:lnTo>
                  <a:pt x="1257" y="16103"/>
                </a:lnTo>
                <a:close/>
              </a:path>
            </a:pathLst>
          </a:custGeom>
          <a:ln w="3175">
            <a:solidFill>
              <a:srgbClr val="231F20"/>
            </a:solidFill>
          </a:ln>
        </p:spPr>
        <p:txBody>
          <a:bodyPr wrap="square" lIns="0" tIns="0" rIns="0" bIns="0" rtlCol="0"/>
          <a:lstStyle/>
          <a:p>
            <a:endParaRPr/>
          </a:p>
        </p:txBody>
      </p:sp>
      <p:sp>
        <p:nvSpPr>
          <p:cNvPr id="197" name="object 197"/>
          <p:cNvSpPr/>
          <p:nvPr/>
        </p:nvSpPr>
        <p:spPr>
          <a:xfrm>
            <a:off x="3735868" y="1762646"/>
            <a:ext cx="51500" cy="73812"/>
          </a:xfrm>
          <a:prstGeom prst="rect">
            <a:avLst/>
          </a:prstGeom>
          <a:blipFill>
            <a:blip r:embed="rId22" cstate="print"/>
            <a:stretch>
              <a:fillRect/>
            </a:stretch>
          </a:blipFill>
        </p:spPr>
        <p:txBody>
          <a:bodyPr wrap="square" lIns="0" tIns="0" rIns="0" bIns="0" rtlCol="0"/>
          <a:lstStyle/>
          <a:p>
            <a:endParaRPr/>
          </a:p>
        </p:txBody>
      </p:sp>
      <p:sp>
        <p:nvSpPr>
          <p:cNvPr id="198" name="object 198"/>
          <p:cNvSpPr/>
          <p:nvPr/>
        </p:nvSpPr>
        <p:spPr>
          <a:xfrm>
            <a:off x="3776919" y="1762645"/>
            <a:ext cx="138554" cy="85368"/>
          </a:xfrm>
          <a:prstGeom prst="rect">
            <a:avLst/>
          </a:prstGeom>
          <a:blipFill>
            <a:blip r:embed="rId23" cstate="print"/>
            <a:stretch>
              <a:fillRect/>
            </a:stretch>
          </a:blipFill>
        </p:spPr>
        <p:txBody>
          <a:bodyPr wrap="square" lIns="0" tIns="0" rIns="0" bIns="0" rtlCol="0"/>
          <a:lstStyle/>
          <a:p>
            <a:endParaRPr/>
          </a:p>
        </p:txBody>
      </p:sp>
      <p:sp>
        <p:nvSpPr>
          <p:cNvPr id="199" name="object 199"/>
          <p:cNvSpPr/>
          <p:nvPr/>
        </p:nvSpPr>
        <p:spPr>
          <a:xfrm>
            <a:off x="3624198" y="1683956"/>
            <a:ext cx="125844" cy="170179"/>
          </a:xfrm>
          <a:prstGeom prst="rect">
            <a:avLst/>
          </a:prstGeom>
          <a:blipFill>
            <a:blip r:embed="rId24" cstate="print"/>
            <a:stretch>
              <a:fillRect/>
            </a:stretch>
          </a:blipFill>
        </p:spPr>
        <p:txBody>
          <a:bodyPr wrap="square" lIns="0" tIns="0" rIns="0" bIns="0" rtlCol="0"/>
          <a:lstStyle/>
          <a:p>
            <a:endParaRPr/>
          </a:p>
        </p:txBody>
      </p:sp>
      <p:sp>
        <p:nvSpPr>
          <p:cNvPr id="200" name="object 200"/>
          <p:cNvSpPr/>
          <p:nvPr/>
        </p:nvSpPr>
        <p:spPr>
          <a:xfrm>
            <a:off x="3959097" y="1883219"/>
            <a:ext cx="213734" cy="65487"/>
          </a:xfrm>
          <a:prstGeom prst="rect">
            <a:avLst/>
          </a:prstGeom>
          <a:blipFill>
            <a:blip r:embed="rId25" cstate="print"/>
            <a:stretch>
              <a:fillRect/>
            </a:stretch>
          </a:blipFill>
        </p:spPr>
        <p:txBody>
          <a:bodyPr wrap="square" lIns="0" tIns="0" rIns="0" bIns="0" rtlCol="0"/>
          <a:lstStyle/>
          <a:p>
            <a:endParaRPr/>
          </a:p>
        </p:txBody>
      </p:sp>
      <p:sp>
        <p:nvSpPr>
          <p:cNvPr id="204" name="object 204"/>
          <p:cNvSpPr/>
          <p:nvPr/>
        </p:nvSpPr>
        <p:spPr>
          <a:xfrm>
            <a:off x="0" y="9723184"/>
            <a:ext cx="7556500" cy="970280"/>
          </a:xfrm>
          <a:custGeom>
            <a:avLst/>
            <a:gdLst/>
            <a:ahLst/>
            <a:cxnLst/>
            <a:rect l="l" t="t" r="r" b="b"/>
            <a:pathLst>
              <a:path w="7556500" h="970279">
                <a:moveTo>
                  <a:pt x="0" y="970026"/>
                </a:moveTo>
                <a:lnTo>
                  <a:pt x="7555992" y="970026"/>
                </a:lnTo>
                <a:lnTo>
                  <a:pt x="7555992" y="0"/>
                </a:lnTo>
                <a:lnTo>
                  <a:pt x="0" y="0"/>
                </a:lnTo>
                <a:lnTo>
                  <a:pt x="0" y="970026"/>
                </a:lnTo>
                <a:close/>
              </a:path>
            </a:pathLst>
          </a:custGeom>
          <a:solidFill>
            <a:srgbClr val="FFFFFF"/>
          </a:solidFill>
        </p:spPr>
        <p:txBody>
          <a:bodyPr wrap="square" lIns="0" tIns="0" rIns="0" bIns="0" rtlCol="0"/>
          <a:lstStyle/>
          <a:p>
            <a:endParaRPr/>
          </a:p>
        </p:txBody>
      </p:sp>
      <p:sp>
        <p:nvSpPr>
          <p:cNvPr id="205" name="object 205"/>
          <p:cNvSpPr/>
          <p:nvPr/>
        </p:nvSpPr>
        <p:spPr>
          <a:xfrm>
            <a:off x="0" y="1549"/>
            <a:ext cx="8218" cy="6590561"/>
          </a:xfrm>
          <a:prstGeom prst="rect">
            <a:avLst/>
          </a:prstGeom>
          <a:blipFill>
            <a:blip r:embed="rId26" cstate="print"/>
            <a:stretch>
              <a:fillRect/>
            </a:stretch>
          </a:blipFill>
        </p:spPr>
        <p:txBody>
          <a:bodyPr wrap="square" lIns="0" tIns="0" rIns="0" bIns="0" rtlCol="0"/>
          <a:lstStyle/>
          <a:p>
            <a:endParaRPr/>
          </a:p>
        </p:txBody>
      </p:sp>
      <p:sp>
        <p:nvSpPr>
          <p:cNvPr id="206" name="object 206"/>
          <p:cNvSpPr/>
          <p:nvPr/>
        </p:nvSpPr>
        <p:spPr>
          <a:xfrm>
            <a:off x="787291" y="10003557"/>
            <a:ext cx="1510665" cy="681990"/>
          </a:xfrm>
          <a:custGeom>
            <a:avLst/>
            <a:gdLst/>
            <a:ahLst/>
            <a:cxnLst/>
            <a:rect l="l" t="t" r="r" b="b"/>
            <a:pathLst>
              <a:path w="1510664" h="681990">
                <a:moveTo>
                  <a:pt x="1510272" y="681931"/>
                </a:moveTo>
                <a:lnTo>
                  <a:pt x="1500244" y="607565"/>
                </a:lnTo>
                <a:lnTo>
                  <a:pt x="1489437" y="559643"/>
                </a:lnTo>
                <a:lnTo>
                  <a:pt x="1475543" y="513000"/>
                </a:lnTo>
                <a:lnTo>
                  <a:pt x="1458560" y="467636"/>
                </a:lnTo>
                <a:lnTo>
                  <a:pt x="1438490" y="423551"/>
                </a:lnTo>
                <a:lnTo>
                  <a:pt x="1415333" y="380745"/>
                </a:lnTo>
                <a:lnTo>
                  <a:pt x="1389087" y="339218"/>
                </a:lnTo>
                <a:lnTo>
                  <a:pt x="1359754" y="298970"/>
                </a:lnTo>
                <a:lnTo>
                  <a:pt x="1327334" y="260002"/>
                </a:lnTo>
                <a:lnTo>
                  <a:pt x="1291825" y="222313"/>
                </a:lnTo>
                <a:lnTo>
                  <a:pt x="1254136" y="186805"/>
                </a:lnTo>
                <a:lnTo>
                  <a:pt x="1215168" y="154384"/>
                </a:lnTo>
                <a:lnTo>
                  <a:pt x="1174921" y="125051"/>
                </a:lnTo>
                <a:lnTo>
                  <a:pt x="1133394" y="98806"/>
                </a:lnTo>
                <a:lnTo>
                  <a:pt x="1090588" y="75648"/>
                </a:lnTo>
                <a:lnTo>
                  <a:pt x="1046503" y="55578"/>
                </a:lnTo>
                <a:lnTo>
                  <a:pt x="1001138" y="38596"/>
                </a:lnTo>
                <a:lnTo>
                  <a:pt x="954495" y="24701"/>
                </a:lnTo>
                <a:lnTo>
                  <a:pt x="906574" y="13894"/>
                </a:lnTo>
                <a:lnTo>
                  <a:pt x="857373" y="6175"/>
                </a:lnTo>
                <a:lnTo>
                  <a:pt x="806894" y="1543"/>
                </a:lnTo>
                <a:lnTo>
                  <a:pt x="755136" y="0"/>
                </a:lnTo>
                <a:lnTo>
                  <a:pt x="703378" y="1543"/>
                </a:lnTo>
                <a:lnTo>
                  <a:pt x="652899" y="6175"/>
                </a:lnTo>
                <a:lnTo>
                  <a:pt x="603698" y="13894"/>
                </a:lnTo>
                <a:lnTo>
                  <a:pt x="555776" y="24701"/>
                </a:lnTo>
                <a:lnTo>
                  <a:pt x="509133" y="38596"/>
                </a:lnTo>
                <a:lnTo>
                  <a:pt x="463768" y="55578"/>
                </a:lnTo>
                <a:lnTo>
                  <a:pt x="419682" y="75648"/>
                </a:lnTo>
                <a:lnTo>
                  <a:pt x="376874" y="98806"/>
                </a:lnTo>
                <a:lnTo>
                  <a:pt x="335346" y="125051"/>
                </a:lnTo>
                <a:lnTo>
                  <a:pt x="295096" y="154384"/>
                </a:lnTo>
                <a:lnTo>
                  <a:pt x="256126" y="186805"/>
                </a:lnTo>
                <a:lnTo>
                  <a:pt x="218434" y="222313"/>
                </a:lnTo>
                <a:lnTo>
                  <a:pt x="182928" y="260002"/>
                </a:lnTo>
                <a:lnTo>
                  <a:pt x="150510" y="298970"/>
                </a:lnTo>
                <a:lnTo>
                  <a:pt x="121179" y="339218"/>
                </a:lnTo>
                <a:lnTo>
                  <a:pt x="94935" y="380745"/>
                </a:lnTo>
                <a:lnTo>
                  <a:pt x="71779" y="423551"/>
                </a:lnTo>
                <a:lnTo>
                  <a:pt x="51710" y="467636"/>
                </a:lnTo>
                <a:lnTo>
                  <a:pt x="34728" y="513000"/>
                </a:lnTo>
                <a:lnTo>
                  <a:pt x="20834" y="559643"/>
                </a:lnTo>
                <a:lnTo>
                  <a:pt x="10028" y="607565"/>
                </a:lnTo>
                <a:lnTo>
                  <a:pt x="2308" y="656765"/>
                </a:lnTo>
                <a:lnTo>
                  <a:pt x="0" y="681931"/>
                </a:lnTo>
              </a:path>
            </a:pathLst>
          </a:custGeom>
          <a:ln w="152285">
            <a:solidFill>
              <a:srgbClr val="00669B"/>
            </a:solidFill>
          </a:ln>
        </p:spPr>
        <p:txBody>
          <a:bodyPr wrap="square" lIns="0" tIns="0" rIns="0" bIns="0" rtlCol="0"/>
          <a:lstStyle/>
          <a:p>
            <a:endParaRPr/>
          </a:p>
        </p:txBody>
      </p:sp>
      <p:sp>
        <p:nvSpPr>
          <p:cNvPr id="207" name="object 207"/>
          <p:cNvSpPr/>
          <p:nvPr/>
        </p:nvSpPr>
        <p:spPr>
          <a:xfrm>
            <a:off x="1820595" y="9577260"/>
            <a:ext cx="1925955" cy="1108710"/>
          </a:xfrm>
          <a:custGeom>
            <a:avLst/>
            <a:gdLst/>
            <a:ahLst/>
            <a:cxnLst/>
            <a:rect l="l" t="t" r="r" b="b"/>
            <a:pathLst>
              <a:path w="1925954" h="1108709">
                <a:moveTo>
                  <a:pt x="962952" y="0"/>
                </a:move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lnTo>
                  <a:pt x="1255" y="1015950"/>
                </a:lnTo>
                <a:lnTo>
                  <a:pt x="5018" y="1067592"/>
                </a:lnTo>
                <a:lnTo>
                  <a:pt x="10053" y="1108228"/>
                </a:lnTo>
                <a:lnTo>
                  <a:pt x="1915856" y="1108228"/>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close/>
              </a:path>
            </a:pathLst>
          </a:custGeom>
          <a:solidFill>
            <a:srgbClr val="2B74A5"/>
          </a:solidFill>
        </p:spPr>
        <p:txBody>
          <a:bodyPr wrap="square" lIns="0" tIns="0" rIns="0" bIns="0" rtlCol="0"/>
          <a:lstStyle/>
          <a:p>
            <a:endParaRPr/>
          </a:p>
        </p:txBody>
      </p:sp>
      <p:sp>
        <p:nvSpPr>
          <p:cNvPr id="208" name="object 208"/>
          <p:cNvSpPr/>
          <p:nvPr/>
        </p:nvSpPr>
        <p:spPr>
          <a:xfrm>
            <a:off x="1820595" y="9577260"/>
            <a:ext cx="1925955" cy="1108710"/>
          </a:xfrm>
          <a:custGeom>
            <a:avLst/>
            <a:gdLst/>
            <a:ahLst/>
            <a:cxnLst/>
            <a:rect l="l" t="t" r="r" b="b"/>
            <a:pathLst>
              <a:path w="1925954" h="1108709">
                <a:moveTo>
                  <a:pt x="0" y="963269"/>
                </a:moveTo>
                <a:lnTo>
                  <a:pt x="1255" y="1015950"/>
                </a:lnTo>
                <a:lnTo>
                  <a:pt x="5018" y="1067592"/>
                </a:lnTo>
                <a:lnTo>
                  <a:pt x="10053" y="1108228"/>
                </a:lnTo>
                <a:lnTo>
                  <a:pt x="1915856" y="1108228"/>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path>
            </a:pathLst>
          </a:custGeom>
          <a:ln w="152285">
            <a:solidFill>
              <a:srgbClr val="00669B"/>
            </a:solidFill>
          </a:ln>
        </p:spPr>
        <p:txBody>
          <a:bodyPr wrap="square" lIns="0" tIns="0" rIns="0" bIns="0" rtlCol="0"/>
          <a:lstStyle/>
          <a:p>
            <a:endParaRPr/>
          </a:p>
        </p:txBody>
      </p:sp>
      <p:sp>
        <p:nvSpPr>
          <p:cNvPr id="209" name="object 209"/>
          <p:cNvSpPr/>
          <p:nvPr/>
        </p:nvSpPr>
        <p:spPr>
          <a:xfrm>
            <a:off x="3928592" y="10169766"/>
            <a:ext cx="825500" cy="516255"/>
          </a:xfrm>
          <a:custGeom>
            <a:avLst/>
            <a:gdLst/>
            <a:ahLst/>
            <a:cxnLst/>
            <a:rect l="l" t="t" r="r" b="b"/>
            <a:pathLst>
              <a:path w="825500" h="516254">
                <a:moveTo>
                  <a:pt x="412635" y="0"/>
                </a:moveTo>
                <a:lnTo>
                  <a:pt x="364824" y="2466"/>
                </a:lnTo>
                <a:lnTo>
                  <a:pt x="319055" y="9865"/>
                </a:lnTo>
                <a:lnTo>
                  <a:pt x="275330" y="22197"/>
                </a:lnTo>
                <a:lnTo>
                  <a:pt x="233647" y="39462"/>
                </a:lnTo>
                <a:lnTo>
                  <a:pt x="194007" y="61659"/>
                </a:lnTo>
                <a:lnTo>
                  <a:pt x="156409" y="88790"/>
                </a:lnTo>
                <a:lnTo>
                  <a:pt x="120853" y="120853"/>
                </a:lnTo>
                <a:lnTo>
                  <a:pt x="88790" y="156409"/>
                </a:lnTo>
                <a:lnTo>
                  <a:pt x="61659" y="194007"/>
                </a:lnTo>
                <a:lnTo>
                  <a:pt x="39462" y="233647"/>
                </a:lnTo>
                <a:lnTo>
                  <a:pt x="22197" y="275330"/>
                </a:lnTo>
                <a:lnTo>
                  <a:pt x="9865" y="319055"/>
                </a:lnTo>
                <a:lnTo>
                  <a:pt x="2466" y="364824"/>
                </a:lnTo>
                <a:lnTo>
                  <a:pt x="0" y="412635"/>
                </a:ln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close/>
              </a:path>
            </a:pathLst>
          </a:custGeom>
          <a:solidFill>
            <a:srgbClr val="849FC2"/>
          </a:solidFill>
        </p:spPr>
        <p:txBody>
          <a:bodyPr wrap="square" lIns="0" tIns="0" rIns="0" bIns="0" rtlCol="0"/>
          <a:lstStyle/>
          <a:p>
            <a:endParaRPr/>
          </a:p>
        </p:txBody>
      </p:sp>
      <p:sp>
        <p:nvSpPr>
          <p:cNvPr id="210" name="object 210"/>
          <p:cNvSpPr/>
          <p:nvPr/>
        </p:nvSpPr>
        <p:spPr>
          <a:xfrm>
            <a:off x="3928592" y="10169766"/>
            <a:ext cx="825500" cy="516255"/>
          </a:xfrm>
          <a:custGeom>
            <a:avLst/>
            <a:gdLst/>
            <a:ahLst/>
            <a:cxnLst/>
            <a:rect l="l" t="t" r="r" b="b"/>
            <a:pathLst>
              <a:path w="825500" h="516254">
                <a:moveTo>
                  <a:pt x="0" y="412635"/>
                </a:move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lnTo>
                  <a:pt x="364824" y="2466"/>
                </a:lnTo>
                <a:lnTo>
                  <a:pt x="319055" y="9865"/>
                </a:lnTo>
                <a:lnTo>
                  <a:pt x="275330" y="22197"/>
                </a:lnTo>
                <a:lnTo>
                  <a:pt x="233647" y="39462"/>
                </a:lnTo>
                <a:lnTo>
                  <a:pt x="194007" y="61659"/>
                </a:lnTo>
                <a:lnTo>
                  <a:pt x="156409" y="88790"/>
                </a:lnTo>
                <a:lnTo>
                  <a:pt x="120853" y="120853"/>
                </a:lnTo>
                <a:lnTo>
                  <a:pt x="88790" y="156409"/>
                </a:lnTo>
                <a:lnTo>
                  <a:pt x="61659" y="194007"/>
                </a:lnTo>
                <a:lnTo>
                  <a:pt x="39462" y="233647"/>
                </a:lnTo>
                <a:lnTo>
                  <a:pt x="22197" y="275330"/>
                </a:lnTo>
                <a:lnTo>
                  <a:pt x="9865" y="319055"/>
                </a:lnTo>
                <a:lnTo>
                  <a:pt x="2466" y="364824"/>
                </a:lnTo>
                <a:lnTo>
                  <a:pt x="0" y="412635"/>
                </a:lnTo>
              </a:path>
            </a:pathLst>
          </a:custGeom>
          <a:ln w="152285">
            <a:solidFill>
              <a:srgbClr val="00669B"/>
            </a:solidFill>
          </a:ln>
        </p:spPr>
        <p:txBody>
          <a:bodyPr wrap="square" lIns="0" tIns="0" rIns="0" bIns="0" rtlCol="0"/>
          <a:lstStyle/>
          <a:p>
            <a:endParaRPr/>
          </a:p>
        </p:txBody>
      </p:sp>
      <p:sp>
        <p:nvSpPr>
          <p:cNvPr id="211" name="object 211"/>
          <p:cNvSpPr/>
          <p:nvPr/>
        </p:nvSpPr>
        <p:spPr>
          <a:xfrm>
            <a:off x="5103129" y="10269994"/>
            <a:ext cx="1649095" cy="415925"/>
          </a:xfrm>
          <a:custGeom>
            <a:avLst/>
            <a:gdLst/>
            <a:ahLst/>
            <a:cxnLst/>
            <a:rect l="l" t="t" r="r" b="b"/>
            <a:pathLst>
              <a:path w="1649095" h="415925">
                <a:moveTo>
                  <a:pt x="824315" y="0"/>
                </a:moveTo>
                <a:lnTo>
                  <a:pt x="771855" y="1169"/>
                </a:lnTo>
                <a:lnTo>
                  <a:pt x="720363" y="4679"/>
                </a:lnTo>
                <a:lnTo>
                  <a:pt x="669841" y="10529"/>
                </a:lnTo>
                <a:lnTo>
                  <a:pt x="620288" y="18719"/>
                </a:lnTo>
                <a:lnTo>
                  <a:pt x="571703" y="29248"/>
                </a:lnTo>
                <a:lnTo>
                  <a:pt x="524088" y="42117"/>
                </a:lnTo>
                <a:lnTo>
                  <a:pt x="477441" y="57326"/>
                </a:lnTo>
                <a:lnTo>
                  <a:pt x="431764" y="74876"/>
                </a:lnTo>
                <a:lnTo>
                  <a:pt x="387056" y="94764"/>
                </a:lnTo>
                <a:lnTo>
                  <a:pt x="343318" y="116993"/>
                </a:lnTo>
                <a:lnTo>
                  <a:pt x="300548" y="141562"/>
                </a:lnTo>
                <a:lnTo>
                  <a:pt x="258748" y="168471"/>
                </a:lnTo>
                <a:lnTo>
                  <a:pt x="217917" y="197719"/>
                </a:lnTo>
                <a:lnTo>
                  <a:pt x="178055" y="229307"/>
                </a:lnTo>
                <a:lnTo>
                  <a:pt x="139163" y="263236"/>
                </a:lnTo>
                <a:lnTo>
                  <a:pt x="101240" y="299504"/>
                </a:lnTo>
                <a:lnTo>
                  <a:pt x="64972" y="337426"/>
                </a:lnTo>
                <a:lnTo>
                  <a:pt x="31044" y="376319"/>
                </a:lnTo>
                <a:lnTo>
                  <a:pt x="0" y="415494"/>
                </a:lnTo>
                <a:lnTo>
                  <a:pt x="1648630" y="415494"/>
                </a:lnTo>
                <a:lnTo>
                  <a:pt x="1617586" y="376319"/>
                </a:lnTo>
                <a:lnTo>
                  <a:pt x="1583658" y="337426"/>
                </a:lnTo>
                <a:lnTo>
                  <a:pt x="1547389" y="299504"/>
                </a:lnTo>
                <a:lnTo>
                  <a:pt x="1509467" y="263236"/>
                </a:lnTo>
                <a:lnTo>
                  <a:pt x="1470575" y="229307"/>
                </a:lnTo>
                <a:lnTo>
                  <a:pt x="1430713" y="197719"/>
                </a:lnTo>
                <a:lnTo>
                  <a:pt x="1389882" y="168471"/>
                </a:lnTo>
                <a:lnTo>
                  <a:pt x="1348082" y="141562"/>
                </a:lnTo>
                <a:lnTo>
                  <a:pt x="1305312" y="116993"/>
                </a:lnTo>
                <a:lnTo>
                  <a:pt x="1261574" y="94764"/>
                </a:lnTo>
                <a:lnTo>
                  <a:pt x="1216866" y="74876"/>
                </a:lnTo>
                <a:lnTo>
                  <a:pt x="1171189" y="57326"/>
                </a:lnTo>
                <a:lnTo>
                  <a:pt x="1124542" y="42117"/>
                </a:lnTo>
                <a:lnTo>
                  <a:pt x="1076927" y="29248"/>
                </a:lnTo>
                <a:lnTo>
                  <a:pt x="1028342" y="18719"/>
                </a:lnTo>
                <a:lnTo>
                  <a:pt x="978789" y="10529"/>
                </a:lnTo>
                <a:lnTo>
                  <a:pt x="928267" y="4679"/>
                </a:lnTo>
                <a:lnTo>
                  <a:pt x="876775" y="1169"/>
                </a:lnTo>
                <a:lnTo>
                  <a:pt x="824315" y="0"/>
                </a:lnTo>
                <a:close/>
              </a:path>
            </a:pathLst>
          </a:custGeom>
          <a:solidFill>
            <a:srgbClr val="4B7FAC"/>
          </a:solidFill>
        </p:spPr>
        <p:txBody>
          <a:bodyPr wrap="square" lIns="0" tIns="0" rIns="0" bIns="0" rtlCol="0"/>
          <a:lstStyle/>
          <a:p>
            <a:endParaRPr/>
          </a:p>
        </p:txBody>
      </p:sp>
      <p:sp>
        <p:nvSpPr>
          <p:cNvPr id="212" name="object 212"/>
          <p:cNvSpPr/>
          <p:nvPr/>
        </p:nvSpPr>
        <p:spPr>
          <a:xfrm>
            <a:off x="5103129" y="10269994"/>
            <a:ext cx="1649095" cy="415925"/>
          </a:xfrm>
          <a:custGeom>
            <a:avLst/>
            <a:gdLst/>
            <a:ahLst/>
            <a:cxnLst/>
            <a:rect l="l" t="t" r="r" b="b"/>
            <a:pathLst>
              <a:path w="1649095" h="415925">
                <a:moveTo>
                  <a:pt x="1648630" y="415494"/>
                </a:moveTo>
                <a:lnTo>
                  <a:pt x="1617586" y="376319"/>
                </a:lnTo>
                <a:lnTo>
                  <a:pt x="1583658" y="337426"/>
                </a:lnTo>
                <a:lnTo>
                  <a:pt x="1547389" y="299504"/>
                </a:lnTo>
                <a:lnTo>
                  <a:pt x="1509467" y="263236"/>
                </a:lnTo>
                <a:lnTo>
                  <a:pt x="1470575" y="229307"/>
                </a:lnTo>
                <a:lnTo>
                  <a:pt x="1430713" y="197719"/>
                </a:lnTo>
                <a:lnTo>
                  <a:pt x="1389882" y="168471"/>
                </a:lnTo>
                <a:lnTo>
                  <a:pt x="1348082" y="141562"/>
                </a:lnTo>
                <a:lnTo>
                  <a:pt x="1305312" y="116993"/>
                </a:lnTo>
                <a:lnTo>
                  <a:pt x="1261574" y="94764"/>
                </a:lnTo>
                <a:lnTo>
                  <a:pt x="1216866" y="74876"/>
                </a:lnTo>
                <a:lnTo>
                  <a:pt x="1171189" y="57326"/>
                </a:lnTo>
                <a:lnTo>
                  <a:pt x="1124542" y="42117"/>
                </a:lnTo>
                <a:lnTo>
                  <a:pt x="1076927" y="29248"/>
                </a:lnTo>
                <a:lnTo>
                  <a:pt x="1028342" y="18719"/>
                </a:lnTo>
                <a:lnTo>
                  <a:pt x="978789" y="10529"/>
                </a:lnTo>
                <a:lnTo>
                  <a:pt x="928267" y="4679"/>
                </a:lnTo>
                <a:lnTo>
                  <a:pt x="876775" y="1169"/>
                </a:lnTo>
                <a:lnTo>
                  <a:pt x="824315" y="0"/>
                </a:lnTo>
                <a:lnTo>
                  <a:pt x="771855" y="1169"/>
                </a:lnTo>
                <a:lnTo>
                  <a:pt x="720363" y="4679"/>
                </a:lnTo>
                <a:lnTo>
                  <a:pt x="669841" y="10529"/>
                </a:lnTo>
                <a:lnTo>
                  <a:pt x="620288" y="18719"/>
                </a:lnTo>
                <a:lnTo>
                  <a:pt x="571703" y="29248"/>
                </a:lnTo>
                <a:lnTo>
                  <a:pt x="524088" y="42117"/>
                </a:lnTo>
                <a:lnTo>
                  <a:pt x="477441" y="57326"/>
                </a:lnTo>
                <a:lnTo>
                  <a:pt x="431764" y="74876"/>
                </a:lnTo>
                <a:lnTo>
                  <a:pt x="387056" y="94764"/>
                </a:lnTo>
                <a:lnTo>
                  <a:pt x="343318" y="116993"/>
                </a:lnTo>
                <a:lnTo>
                  <a:pt x="300548" y="141562"/>
                </a:lnTo>
                <a:lnTo>
                  <a:pt x="258748" y="168471"/>
                </a:lnTo>
                <a:lnTo>
                  <a:pt x="217917" y="197719"/>
                </a:lnTo>
                <a:lnTo>
                  <a:pt x="178055" y="229307"/>
                </a:lnTo>
                <a:lnTo>
                  <a:pt x="139163" y="263236"/>
                </a:lnTo>
                <a:lnTo>
                  <a:pt x="101240" y="299504"/>
                </a:lnTo>
                <a:lnTo>
                  <a:pt x="64972" y="337426"/>
                </a:lnTo>
                <a:lnTo>
                  <a:pt x="31044" y="376319"/>
                </a:lnTo>
                <a:lnTo>
                  <a:pt x="0" y="415494"/>
                </a:lnTo>
                <a:lnTo>
                  <a:pt x="1648630" y="415494"/>
                </a:lnTo>
              </a:path>
            </a:pathLst>
          </a:custGeom>
          <a:ln w="152285">
            <a:solidFill>
              <a:srgbClr val="00669B"/>
            </a:solidFill>
          </a:ln>
        </p:spPr>
        <p:txBody>
          <a:bodyPr wrap="square" lIns="0" tIns="0" rIns="0" bIns="0" rtlCol="0"/>
          <a:lstStyle/>
          <a:p>
            <a:endParaRPr/>
          </a:p>
        </p:txBody>
      </p:sp>
      <p:sp>
        <p:nvSpPr>
          <p:cNvPr id="213" name="object 213"/>
          <p:cNvSpPr/>
          <p:nvPr/>
        </p:nvSpPr>
        <p:spPr>
          <a:xfrm>
            <a:off x="1653705" y="10534827"/>
            <a:ext cx="10795" cy="158750"/>
          </a:xfrm>
          <a:custGeom>
            <a:avLst/>
            <a:gdLst/>
            <a:ahLst/>
            <a:cxnLst/>
            <a:rect l="l" t="t" r="r" b="b"/>
            <a:pathLst>
              <a:path w="10794" h="158750">
                <a:moveTo>
                  <a:pt x="0" y="0"/>
                </a:moveTo>
                <a:lnTo>
                  <a:pt x="1015" y="51213"/>
                </a:lnTo>
                <a:lnTo>
                  <a:pt x="4059" y="101587"/>
                </a:lnTo>
                <a:lnTo>
                  <a:pt x="9130" y="151121"/>
                </a:lnTo>
                <a:lnTo>
                  <a:pt x="10188" y="158381"/>
                </a:lnTo>
              </a:path>
            </a:pathLst>
          </a:custGeom>
          <a:ln w="12598">
            <a:solidFill>
              <a:srgbClr val="00669B"/>
            </a:solidFill>
          </a:ln>
        </p:spPr>
        <p:txBody>
          <a:bodyPr wrap="square" lIns="0" tIns="0" rIns="0" bIns="0" rtlCol="0"/>
          <a:lstStyle/>
          <a:p>
            <a:endParaRPr/>
          </a:p>
        </p:txBody>
      </p:sp>
      <p:sp>
        <p:nvSpPr>
          <p:cNvPr id="214" name="object 214"/>
          <p:cNvSpPr/>
          <p:nvPr/>
        </p:nvSpPr>
        <p:spPr>
          <a:xfrm>
            <a:off x="1653705" y="9412909"/>
            <a:ext cx="2243455" cy="1280795"/>
          </a:xfrm>
          <a:custGeom>
            <a:avLst/>
            <a:gdLst/>
            <a:ahLst/>
            <a:cxnLst/>
            <a:rect l="l" t="t" r="r" b="b"/>
            <a:pathLst>
              <a:path w="2243454" h="1280795">
                <a:moveTo>
                  <a:pt x="2233017" y="1280299"/>
                </a:moveTo>
                <a:lnTo>
                  <a:pt x="2234075" y="1273039"/>
                </a:lnTo>
                <a:lnTo>
                  <a:pt x="2239145" y="1223505"/>
                </a:lnTo>
                <a:lnTo>
                  <a:pt x="2242187" y="1173131"/>
                </a:lnTo>
                <a:lnTo>
                  <a:pt x="2243201" y="1121918"/>
                </a:lnTo>
                <a:lnTo>
                  <a:pt x="2242187" y="1070704"/>
                </a:lnTo>
                <a:lnTo>
                  <a:pt x="2239145" y="1020330"/>
                </a:lnTo>
                <a:lnTo>
                  <a:pt x="2234075" y="970796"/>
                </a:lnTo>
                <a:lnTo>
                  <a:pt x="2226978" y="922102"/>
                </a:lnTo>
                <a:lnTo>
                  <a:pt x="2217853" y="874249"/>
                </a:lnTo>
                <a:lnTo>
                  <a:pt x="2206700" y="827235"/>
                </a:lnTo>
                <a:lnTo>
                  <a:pt x="2193519" y="781062"/>
                </a:lnTo>
                <a:lnTo>
                  <a:pt x="2178311" y="735728"/>
                </a:lnTo>
                <a:lnTo>
                  <a:pt x="2161074" y="691235"/>
                </a:lnTo>
                <a:lnTo>
                  <a:pt x="2141810" y="647582"/>
                </a:lnTo>
                <a:lnTo>
                  <a:pt x="2120518" y="604769"/>
                </a:lnTo>
                <a:lnTo>
                  <a:pt x="2097198" y="562796"/>
                </a:lnTo>
                <a:lnTo>
                  <a:pt x="2071849" y="521663"/>
                </a:lnTo>
                <a:lnTo>
                  <a:pt x="2044473" y="481370"/>
                </a:lnTo>
                <a:lnTo>
                  <a:pt x="2015069" y="441917"/>
                </a:lnTo>
                <a:lnTo>
                  <a:pt x="1983637" y="403304"/>
                </a:lnTo>
                <a:lnTo>
                  <a:pt x="1950178" y="365532"/>
                </a:lnTo>
                <a:lnTo>
                  <a:pt x="1914690" y="328599"/>
                </a:lnTo>
                <a:lnTo>
                  <a:pt x="1877770" y="293103"/>
                </a:lnTo>
                <a:lnTo>
                  <a:pt x="1840009" y="259635"/>
                </a:lnTo>
                <a:lnTo>
                  <a:pt x="1801409" y="228195"/>
                </a:lnTo>
                <a:lnTo>
                  <a:pt x="1761968" y="198784"/>
                </a:lnTo>
                <a:lnTo>
                  <a:pt x="1721687" y="171401"/>
                </a:lnTo>
                <a:lnTo>
                  <a:pt x="1680567" y="146046"/>
                </a:lnTo>
                <a:lnTo>
                  <a:pt x="1638605" y="122719"/>
                </a:lnTo>
                <a:lnTo>
                  <a:pt x="1595804" y="101421"/>
                </a:lnTo>
                <a:lnTo>
                  <a:pt x="1552163" y="82151"/>
                </a:lnTo>
                <a:lnTo>
                  <a:pt x="1507682" y="64909"/>
                </a:lnTo>
                <a:lnTo>
                  <a:pt x="1462361" y="49696"/>
                </a:lnTo>
                <a:lnTo>
                  <a:pt x="1416200" y="36512"/>
                </a:lnTo>
                <a:lnTo>
                  <a:pt x="1369200" y="25355"/>
                </a:lnTo>
                <a:lnTo>
                  <a:pt x="1321359" y="16227"/>
                </a:lnTo>
                <a:lnTo>
                  <a:pt x="1272679" y="9128"/>
                </a:lnTo>
                <a:lnTo>
                  <a:pt x="1223159" y="4056"/>
                </a:lnTo>
                <a:lnTo>
                  <a:pt x="1172799" y="1014"/>
                </a:lnTo>
                <a:lnTo>
                  <a:pt x="1121600" y="0"/>
                </a:lnTo>
                <a:lnTo>
                  <a:pt x="1070401" y="1014"/>
                </a:lnTo>
                <a:lnTo>
                  <a:pt x="1020041" y="4056"/>
                </a:lnTo>
                <a:lnTo>
                  <a:pt x="970522" y="9128"/>
                </a:lnTo>
                <a:lnTo>
                  <a:pt x="921842" y="16227"/>
                </a:lnTo>
                <a:lnTo>
                  <a:pt x="874002" y="25355"/>
                </a:lnTo>
                <a:lnTo>
                  <a:pt x="827002" y="36512"/>
                </a:lnTo>
                <a:lnTo>
                  <a:pt x="780842" y="49696"/>
                </a:lnTo>
                <a:lnTo>
                  <a:pt x="735522" y="64909"/>
                </a:lnTo>
                <a:lnTo>
                  <a:pt x="691041" y="82151"/>
                </a:lnTo>
                <a:lnTo>
                  <a:pt x="647401" y="101421"/>
                </a:lnTo>
                <a:lnTo>
                  <a:pt x="604600" y="122719"/>
                </a:lnTo>
                <a:lnTo>
                  <a:pt x="562639" y="146046"/>
                </a:lnTo>
                <a:lnTo>
                  <a:pt x="521518" y="171401"/>
                </a:lnTo>
                <a:lnTo>
                  <a:pt x="481237" y="198784"/>
                </a:lnTo>
                <a:lnTo>
                  <a:pt x="441795" y="228195"/>
                </a:lnTo>
                <a:lnTo>
                  <a:pt x="403194" y="259635"/>
                </a:lnTo>
                <a:lnTo>
                  <a:pt x="365432" y="293103"/>
                </a:lnTo>
                <a:lnTo>
                  <a:pt x="328510" y="328599"/>
                </a:lnTo>
                <a:lnTo>
                  <a:pt x="293024" y="365532"/>
                </a:lnTo>
                <a:lnTo>
                  <a:pt x="259566" y="403304"/>
                </a:lnTo>
                <a:lnTo>
                  <a:pt x="228136" y="441917"/>
                </a:lnTo>
                <a:lnTo>
                  <a:pt x="198733" y="481370"/>
                </a:lnTo>
                <a:lnTo>
                  <a:pt x="171358" y="521663"/>
                </a:lnTo>
                <a:lnTo>
                  <a:pt x="146011" y="562796"/>
                </a:lnTo>
                <a:lnTo>
                  <a:pt x="122691" y="604769"/>
                </a:lnTo>
                <a:lnTo>
                  <a:pt x="101399" y="647582"/>
                </a:lnTo>
                <a:lnTo>
                  <a:pt x="82135" y="691235"/>
                </a:lnTo>
                <a:lnTo>
                  <a:pt x="64899" y="735728"/>
                </a:lnTo>
                <a:lnTo>
                  <a:pt x="49690" y="781062"/>
                </a:lnTo>
                <a:lnTo>
                  <a:pt x="36508" y="827235"/>
                </a:lnTo>
                <a:lnTo>
                  <a:pt x="25354" y="874249"/>
                </a:lnTo>
                <a:lnTo>
                  <a:pt x="16228" y="922102"/>
                </a:lnTo>
                <a:lnTo>
                  <a:pt x="9130" y="970796"/>
                </a:lnTo>
                <a:lnTo>
                  <a:pt x="4059" y="1020330"/>
                </a:lnTo>
                <a:lnTo>
                  <a:pt x="1015" y="1070704"/>
                </a:lnTo>
                <a:lnTo>
                  <a:pt x="0" y="1121918"/>
                </a:lnTo>
              </a:path>
            </a:pathLst>
          </a:custGeom>
          <a:ln w="12598">
            <a:solidFill>
              <a:srgbClr val="00669B"/>
            </a:solidFill>
          </a:ln>
        </p:spPr>
        <p:txBody>
          <a:bodyPr wrap="square" lIns="0" tIns="0" rIns="0" bIns="0" rtlCol="0"/>
          <a:lstStyle/>
          <a:p>
            <a:endParaRPr/>
          </a:p>
        </p:txBody>
      </p:sp>
      <p:sp>
        <p:nvSpPr>
          <p:cNvPr id="215" name="object 215"/>
          <p:cNvSpPr/>
          <p:nvPr/>
        </p:nvSpPr>
        <p:spPr>
          <a:xfrm>
            <a:off x="4910742" y="10136073"/>
            <a:ext cx="1999614" cy="557530"/>
          </a:xfrm>
          <a:custGeom>
            <a:avLst/>
            <a:gdLst/>
            <a:ahLst/>
            <a:cxnLst/>
            <a:rect l="l" t="t" r="r" b="b"/>
            <a:pathLst>
              <a:path w="1999615" h="557529">
                <a:moveTo>
                  <a:pt x="1999169" y="557136"/>
                </a:moveTo>
                <a:lnTo>
                  <a:pt x="1956399" y="492829"/>
                </a:lnTo>
                <a:lnTo>
                  <a:pt x="1925917" y="452440"/>
                </a:lnTo>
                <a:lnTo>
                  <a:pt x="1893332" y="412912"/>
                </a:lnTo>
                <a:lnTo>
                  <a:pt x="1858646" y="374243"/>
                </a:lnTo>
                <a:lnTo>
                  <a:pt x="1821857" y="336435"/>
                </a:lnTo>
                <a:lnTo>
                  <a:pt x="1783578" y="300093"/>
                </a:lnTo>
                <a:lnTo>
                  <a:pt x="1744428" y="265827"/>
                </a:lnTo>
                <a:lnTo>
                  <a:pt x="1704407" y="233638"/>
                </a:lnTo>
                <a:lnTo>
                  <a:pt x="1663515" y="203526"/>
                </a:lnTo>
                <a:lnTo>
                  <a:pt x="1621752" y="175490"/>
                </a:lnTo>
                <a:lnTo>
                  <a:pt x="1579118" y="149530"/>
                </a:lnTo>
                <a:lnTo>
                  <a:pt x="1535613" y="125647"/>
                </a:lnTo>
                <a:lnTo>
                  <a:pt x="1491238" y="103841"/>
                </a:lnTo>
                <a:lnTo>
                  <a:pt x="1445991" y="84112"/>
                </a:lnTo>
                <a:lnTo>
                  <a:pt x="1399874" y="66459"/>
                </a:lnTo>
                <a:lnTo>
                  <a:pt x="1352886" y="50883"/>
                </a:lnTo>
                <a:lnTo>
                  <a:pt x="1305027" y="37383"/>
                </a:lnTo>
                <a:lnTo>
                  <a:pt x="1256297" y="25960"/>
                </a:lnTo>
                <a:lnTo>
                  <a:pt x="1206696" y="16615"/>
                </a:lnTo>
                <a:lnTo>
                  <a:pt x="1156224" y="9346"/>
                </a:lnTo>
                <a:lnTo>
                  <a:pt x="1104881" y="4153"/>
                </a:lnTo>
                <a:lnTo>
                  <a:pt x="1052668" y="1038"/>
                </a:lnTo>
                <a:lnTo>
                  <a:pt x="999583" y="0"/>
                </a:lnTo>
                <a:lnTo>
                  <a:pt x="946499" y="1038"/>
                </a:lnTo>
                <a:lnTo>
                  <a:pt x="894285" y="4153"/>
                </a:lnTo>
                <a:lnTo>
                  <a:pt x="842942" y="9346"/>
                </a:lnTo>
                <a:lnTo>
                  <a:pt x="792471" y="16615"/>
                </a:lnTo>
                <a:lnTo>
                  <a:pt x="742870" y="25960"/>
                </a:lnTo>
                <a:lnTo>
                  <a:pt x="694140" y="37383"/>
                </a:lnTo>
                <a:lnTo>
                  <a:pt x="646281" y="50883"/>
                </a:lnTo>
                <a:lnTo>
                  <a:pt x="599292" y="66459"/>
                </a:lnTo>
                <a:lnTo>
                  <a:pt x="553175" y="84112"/>
                </a:lnTo>
                <a:lnTo>
                  <a:pt x="507928" y="103841"/>
                </a:lnTo>
                <a:lnTo>
                  <a:pt x="463553" y="125647"/>
                </a:lnTo>
                <a:lnTo>
                  <a:pt x="420048" y="149530"/>
                </a:lnTo>
                <a:lnTo>
                  <a:pt x="377414" y="175490"/>
                </a:lnTo>
                <a:lnTo>
                  <a:pt x="335652" y="203526"/>
                </a:lnTo>
                <a:lnTo>
                  <a:pt x="294760" y="233638"/>
                </a:lnTo>
                <a:lnTo>
                  <a:pt x="254738" y="265827"/>
                </a:lnTo>
                <a:lnTo>
                  <a:pt x="215588" y="300093"/>
                </a:lnTo>
                <a:lnTo>
                  <a:pt x="177309" y="336435"/>
                </a:lnTo>
                <a:lnTo>
                  <a:pt x="140520" y="374243"/>
                </a:lnTo>
                <a:lnTo>
                  <a:pt x="105834" y="412912"/>
                </a:lnTo>
                <a:lnTo>
                  <a:pt x="73250" y="452440"/>
                </a:lnTo>
                <a:lnTo>
                  <a:pt x="42769" y="492829"/>
                </a:lnTo>
                <a:lnTo>
                  <a:pt x="14389" y="534077"/>
                </a:lnTo>
                <a:lnTo>
                  <a:pt x="0" y="557136"/>
                </a:lnTo>
              </a:path>
            </a:pathLst>
          </a:custGeom>
          <a:ln w="12598">
            <a:solidFill>
              <a:srgbClr val="00669B"/>
            </a:solidFill>
          </a:ln>
        </p:spPr>
        <p:txBody>
          <a:bodyPr wrap="square" lIns="0" tIns="0" rIns="0" bIns="0" rtlCol="0"/>
          <a:lstStyle/>
          <a:p>
            <a:endParaRPr/>
          </a:p>
        </p:txBody>
      </p:sp>
      <p:sp>
        <p:nvSpPr>
          <p:cNvPr id="216" name="object 216"/>
          <p:cNvSpPr/>
          <p:nvPr/>
        </p:nvSpPr>
        <p:spPr>
          <a:xfrm>
            <a:off x="0" y="11696"/>
            <a:ext cx="490969" cy="10681512"/>
          </a:xfrm>
          <a:prstGeom prst="rect">
            <a:avLst/>
          </a:prstGeom>
          <a:blipFill>
            <a:blip r:embed="rId27" cstate="print"/>
            <a:stretch>
              <a:fillRect/>
            </a:stretch>
          </a:blipFill>
        </p:spPr>
        <p:txBody>
          <a:bodyPr wrap="square" lIns="0" tIns="0" rIns="0" bIns="0" rtlCol="0"/>
          <a:lstStyle/>
          <a:p>
            <a:endParaRPr/>
          </a:p>
        </p:txBody>
      </p:sp>
      <p:sp>
        <p:nvSpPr>
          <p:cNvPr id="217" name="object 217"/>
          <p:cNvSpPr txBox="1"/>
          <p:nvPr/>
        </p:nvSpPr>
        <p:spPr>
          <a:xfrm>
            <a:off x="1111250" y="5301632"/>
            <a:ext cx="5436476" cy="750847"/>
          </a:xfrm>
          <a:prstGeom prst="rect">
            <a:avLst/>
          </a:prstGeom>
        </p:spPr>
        <p:txBody>
          <a:bodyPr vert="horz" wrap="square" lIns="0" tIns="12065" rIns="0" bIns="0" rtlCol="0">
            <a:spAutoFit/>
          </a:bodyPr>
          <a:lstStyle/>
          <a:p>
            <a:pPr marL="1270" algn="ctr"/>
            <a:r>
              <a:rPr lang="ru-RU" sz="2400" spc="200" dirty="0" smtClean="0">
                <a:solidFill>
                  <a:srgbClr val="00669B"/>
                </a:solidFill>
                <a:cs typeface="PMingLiU"/>
              </a:rPr>
              <a:t>Подробности на сайте администрации города</a:t>
            </a:r>
            <a:endParaRPr sz="2400" dirty="0">
              <a:cs typeface="PMingLiU"/>
            </a:endParaRPr>
          </a:p>
        </p:txBody>
      </p:sp>
      <p:sp>
        <p:nvSpPr>
          <p:cNvPr id="218" name="object 218"/>
          <p:cNvSpPr txBox="1"/>
          <p:nvPr/>
        </p:nvSpPr>
        <p:spPr>
          <a:xfrm>
            <a:off x="1409560" y="6910003"/>
            <a:ext cx="5015813" cy="566181"/>
          </a:xfrm>
          <a:prstGeom prst="rect">
            <a:avLst/>
          </a:prstGeom>
        </p:spPr>
        <p:txBody>
          <a:bodyPr vert="horz" wrap="square" lIns="0" tIns="12065" rIns="0" bIns="0" rtlCol="0">
            <a:spAutoFit/>
          </a:bodyPr>
          <a:lstStyle/>
          <a:p>
            <a:pPr marL="12700">
              <a:lnSpc>
                <a:spcPct val="100000"/>
              </a:lnSpc>
              <a:spcBef>
                <a:spcPts val="95"/>
              </a:spcBef>
            </a:pPr>
            <a:r>
              <a:rPr lang="en-US" sz="3600" spc="-229" dirty="0" smtClean="0">
                <a:solidFill>
                  <a:srgbClr val="00669B"/>
                </a:solidFill>
                <a:latin typeface="Bookman Old Style"/>
                <a:cs typeface="Bookman Old Style"/>
              </a:rPr>
              <a:t>www. http</a:t>
            </a:r>
            <a:r>
              <a:rPr lang="en-US" sz="3600" spc="-229" dirty="0">
                <a:solidFill>
                  <a:srgbClr val="00669B"/>
                </a:solidFill>
                <a:latin typeface="Bookman Old Style"/>
                <a:cs typeface="Bookman Old Style"/>
              </a:rPr>
              <a:t>://nevadm.ru</a:t>
            </a:r>
            <a:endParaRPr sz="3600" dirty="0">
              <a:latin typeface="Bookman Old Style"/>
              <a:cs typeface="Bookman Old Style"/>
            </a:endParaRPr>
          </a:p>
        </p:txBody>
      </p:sp>
      <p:sp>
        <p:nvSpPr>
          <p:cNvPr id="219" name="object 219"/>
          <p:cNvSpPr/>
          <p:nvPr/>
        </p:nvSpPr>
        <p:spPr>
          <a:xfrm>
            <a:off x="6317476" y="17424"/>
            <a:ext cx="857250" cy="384810"/>
          </a:xfrm>
          <a:custGeom>
            <a:avLst/>
            <a:gdLst/>
            <a:ahLst/>
            <a:cxnLst/>
            <a:rect l="l" t="t" r="r" b="b"/>
            <a:pathLst>
              <a:path w="857250" h="384810">
                <a:moveTo>
                  <a:pt x="0" y="0"/>
                </a:moveTo>
                <a:lnTo>
                  <a:pt x="7897" y="51131"/>
                </a:lnTo>
                <a:lnTo>
                  <a:pt x="20778" y="96807"/>
                </a:lnTo>
                <a:lnTo>
                  <a:pt x="38813" y="140348"/>
                </a:lnTo>
                <a:lnTo>
                  <a:pt x="62002" y="181755"/>
                </a:lnTo>
                <a:lnTo>
                  <a:pt x="90343" y="221028"/>
                </a:lnTo>
                <a:lnTo>
                  <a:pt x="123837" y="258165"/>
                </a:lnTo>
                <a:lnTo>
                  <a:pt x="160974" y="291658"/>
                </a:lnTo>
                <a:lnTo>
                  <a:pt x="200246" y="319998"/>
                </a:lnTo>
                <a:lnTo>
                  <a:pt x="241653" y="343184"/>
                </a:lnTo>
                <a:lnTo>
                  <a:pt x="285195" y="361218"/>
                </a:lnTo>
                <a:lnTo>
                  <a:pt x="330870" y="374099"/>
                </a:lnTo>
                <a:lnTo>
                  <a:pt x="378680" y="381827"/>
                </a:lnTo>
                <a:lnTo>
                  <a:pt x="428624" y="384403"/>
                </a:lnTo>
                <a:lnTo>
                  <a:pt x="478567" y="381827"/>
                </a:lnTo>
                <a:lnTo>
                  <a:pt x="526375" y="374099"/>
                </a:lnTo>
                <a:lnTo>
                  <a:pt x="572048" y="361218"/>
                </a:lnTo>
                <a:lnTo>
                  <a:pt x="615587" y="343184"/>
                </a:lnTo>
                <a:lnTo>
                  <a:pt x="656991" y="319998"/>
                </a:lnTo>
                <a:lnTo>
                  <a:pt x="696262" y="291658"/>
                </a:lnTo>
                <a:lnTo>
                  <a:pt x="733398" y="258165"/>
                </a:lnTo>
                <a:lnTo>
                  <a:pt x="766892" y="221028"/>
                </a:lnTo>
                <a:lnTo>
                  <a:pt x="795234" y="181755"/>
                </a:lnTo>
                <a:lnTo>
                  <a:pt x="818423" y="140348"/>
                </a:lnTo>
                <a:lnTo>
                  <a:pt x="836459" y="96807"/>
                </a:lnTo>
                <a:lnTo>
                  <a:pt x="849342" y="51131"/>
                </a:lnTo>
                <a:lnTo>
                  <a:pt x="857072" y="3321"/>
                </a:lnTo>
                <a:lnTo>
                  <a:pt x="857244" y="0"/>
                </a:lnTo>
              </a:path>
            </a:pathLst>
          </a:custGeom>
          <a:ln w="152273">
            <a:solidFill>
              <a:srgbClr val="00669B"/>
            </a:solidFill>
          </a:ln>
        </p:spPr>
        <p:txBody>
          <a:bodyPr wrap="square" lIns="0" tIns="0" rIns="0" bIns="0" rtlCol="0"/>
          <a:lstStyle/>
          <a:p>
            <a:endParaRPr/>
          </a:p>
        </p:txBody>
      </p:sp>
      <p:sp>
        <p:nvSpPr>
          <p:cNvPr id="220" name="object 220"/>
          <p:cNvSpPr/>
          <p:nvPr/>
        </p:nvSpPr>
        <p:spPr>
          <a:xfrm>
            <a:off x="5437111" y="17424"/>
            <a:ext cx="1110615" cy="643255"/>
          </a:xfrm>
          <a:custGeom>
            <a:avLst/>
            <a:gdLst/>
            <a:ahLst/>
            <a:cxnLst/>
            <a:rect l="l" t="t" r="r" b="b"/>
            <a:pathLst>
              <a:path w="1110615" h="643255">
                <a:moveTo>
                  <a:pt x="1103388" y="0"/>
                </a:moveTo>
                <a:lnTo>
                  <a:pt x="6705" y="0"/>
                </a:lnTo>
                <a:lnTo>
                  <a:pt x="2007" y="37918"/>
                </a:lnTo>
                <a:lnTo>
                  <a:pt x="0" y="88176"/>
                </a:lnTo>
                <a:lnTo>
                  <a:pt x="2007" y="138433"/>
                </a:lnTo>
                <a:lnTo>
                  <a:pt x="8028" y="187028"/>
                </a:lnTo>
                <a:lnTo>
                  <a:pt x="18063" y="233962"/>
                </a:lnTo>
                <a:lnTo>
                  <a:pt x="32113" y="279234"/>
                </a:lnTo>
                <a:lnTo>
                  <a:pt x="50176" y="322844"/>
                </a:lnTo>
                <a:lnTo>
                  <a:pt x="72254" y="364791"/>
                </a:lnTo>
                <a:lnTo>
                  <a:pt x="98346" y="405076"/>
                </a:lnTo>
                <a:lnTo>
                  <a:pt x="128452" y="443698"/>
                </a:lnTo>
                <a:lnTo>
                  <a:pt x="162572" y="480656"/>
                </a:lnTo>
                <a:lnTo>
                  <a:pt x="199531" y="514773"/>
                </a:lnTo>
                <a:lnTo>
                  <a:pt x="238151" y="544876"/>
                </a:lnTo>
                <a:lnTo>
                  <a:pt x="278435" y="570966"/>
                </a:lnTo>
                <a:lnTo>
                  <a:pt x="320381" y="593042"/>
                </a:lnTo>
                <a:lnTo>
                  <a:pt x="363989" y="611104"/>
                </a:lnTo>
                <a:lnTo>
                  <a:pt x="409261" y="625153"/>
                </a:lnTo>
                <a:lnTo>
                  <a:pt x="456195" y="635188"/>
                </a:lnTo>
                <a:lnTo>
                  <a:pt x="504792" y="641209"/>
                </a:lnTo>
                <a:lnTo>
                  <a:pt x="555053" y="643216"/>
                </a:lnTo>
                <a:lnTo>
                  <a:pt x="605310" y="641209"/>
                </a:lnTo>
                <a:lnTo>
                  <a:pt x="653904" y="635188"/>
                </a:lnTo>
                <a:lnTo>
                  <a:pt x="700836" y="625153"/>
                </a:lnTo>
                <a:lnTo>
                  <a:pt x="746106" y="611104"/>
                </a:lnTo>
                <a:lnTo>
                  <a:pt x="789714" y="593042"/>
                </a:lnTo>
                <a:lnTo>
                  <a:pt x="831659" y="570966"/>
                </a:lnTo>
                <a:lnTo>
                  <a:pt x="871942" y="544876"/>
                </a:lnTo>
                <a:lnTo>
                  <a:pt x="910563" y="514773"/>
                </a:lnTo>
                <a:lnTo>
                  <a:pt x="947521" y="480656"/>
                </a:lnTo>
                <a:lnTo>
                  <a:pt x="981641" y="443698"/>
                </a:lnTo>
                <a:lnTo>
                  <a:pt x="1011747" y="405076"/>
                </a:lnTo>
                <a:lnTo>
                  <a:pt x="1037839" y="364791"/>
                </a:lnTo>
                <a:lnTo>
                  <a:pt x="1059917" y="322844"/>
                </a:lnTo>
                <a:lnTo>
                  <a:pt x="1077981" y="279234"/>
                </a:lnTo>
                <a:lnTo>
                  <a:pt x="1092030" y="233962"/>
                </a:lnTo>
                <a:lnTo>
                  <a:pt x="1102066" y="187028"/>
                </a:lnTo>
                <a:lnTo>
                  <a:pt x="1108087" y="138433"/>
                </a:lnTo>
                <a:lnTo>
                  <a:pt x="1110094" y="88176"/>
                </a:lnTo>
                <a:lnTo>
                  <a:pt x="1108087" y="37918"/>
                </a:lnTo>
                <a:lnTo>
                  <a:pt x="1103388" y="0"/>
                </a:lnTo>
                <a:close/>
              </a:path>
            </a:pathLst>
          </a:custGeom>
          <a:solidFill>
            <a:srgbClr val="2B74A5"/>
          </a:solidFill>
        </p:spPr>
        <p:txBody>
          <a:bodyPr wrap="square" lIns="0" tIns="0" rIns="0" bIns="0" rtlCol="0"/>
          <a:lstStyle/>
          <a:p>
            <a:endParaRPr/>
          </a:p>
        </p:txBody>
      </p:sp>
      <p:sp>
        <p:nvSpPr>
          <p:cNvPr id="221" name="object 221"/>
          <p:cNvSpPr/>
          <p:nvPr/>
        </p:nvSpPr>
        <p:spPr>
          <a:xfrm>
            <a:off x="5437111" y="17424"/>
            <a:ext cx="1110615" cy="643255"/>
          </a:xfrm>
          <a:custGeom>
            <a:avLst/>
            <a:gdLst/>
            <a:ahLst/>
            <a:cxnLst/>
            <a:rect l="l" t="t" r="r" b="b"/>
            <a:pathLst>
              <a:path w="1110615" h="643255">
                <a:moveTo>
                  <a:pt x="1110094" y="88176"/>
                </a:moveTo>
                <a:lnTo>
                  <a:pt x="1108087" y="37918"/>
                </a:lnTo>
                <a:lnTo>
                  <a:pt x="1103388" y="0"/>
                </a:lnTo>
                <a:lnTo>
                  <a:pt x="6705" y="0"/>
                </a:lnTo>
                <a:lnTo>
                  <a:pt x="2007" y="37918"/>
                </a:lnTo>
                <a:lnTo>
                  <a:pt x="0" y="88176"/>
                </a:lnTo>
                <a:lnTo>
                  <a:pt x="2007" y="138433"/>
                </a:lnTo>
                <a:lnTo>
                  <a:pt x="8028" y="187028"/>
                </a:lnTo>
                <a:lnTo>
                  <a:pt x="18063" y="233962"/>
                </a:lnTo>
                <a:lnTo>
                  <a:pt x="32113" y="279234"/>
                </a:lnTo>
                <a:lnTo>
                  <a:pt x="50176" y="322844"/>
                </a:lnTo>
                <a:lnTo>
                  <a:pt x="72254" y="364791"/>
                </a:lnTo>
                <a:lnTo>
                  <a:pt x="98346" y="405076"/>
                </a:lnTo>
                <a:lnTo>
                  <a:pt x="128452" y="443698"/>
                </a:lnTo>
                <a:lnTo>
                  <a:pt x="162572" y="480656"/>
                </a:lnTo>
                <a:lnTo>
                  <a:pt x="199531" y="514773"/>
                </a:lnTo>
                <a:lnTo>
                  <a:pt x="238151" y="544876"/>
                </a:lnTo>
                <a:lnTo>
                  <a:pt x="278435" y="570966"/>
                </a:lnTo>
                <a:lnTo>
                  <a:pt x="320381" y="593042"/>
                </a:lnTo>
                <a:lnTo>
                  <a:pt x="363989" y="611104"/>
                </a:lnTo>
                <a:lnTo>
                  <a:pt x="409261" y="625153"/>
                </a:lnTo>
                <a:lnTo>
                  <a:pt x="456195" y="635188"/>
                </a:lnTo>
                <a:lnTo>
                  <a:pt x="504792" y="641209"/>
                </a:lnTo>
                <a:lnTo>
                  <a:pt x="555053" y="643216"/>
                </a:lnTo>
                <a:lnTo>
                  <a:pt x="605310" y="641209"/>
                </a:lnTo>
                <a:lnTo>
                  <a:pt x="653904" y="635188"/>
                </a:lnTo>
                <a:lnTo>
                  <a:pt x="700836" y="625153"/>
                </a:lnTo>
                <a:lnTo>
                  <a:pt x="746106" y="611104"/>
                </a:lnTo>
                <a:lnTo>
                  <a:pt x="789714" y="593042"/>
                </a:lnTo>
                <a:lnTo>
                  <a:pt x="831659" y="570966"/>
                </a:lnTo>
                <a:lnTo>
                  <a:pt x="871942" y="544876"/>
                </a:lnTo>
                <a:lnTo>
                  <a:pt x="910563" y="514773"/>
                </a:lnTo>
                <a:lnTo>
                  <a:pt x="947521" y="480656"/>
                </a:lnTo>
                <a:lnTo>
                  <a:pt x="981641" y="443698"/>
                </a:lnTo>
                <a:lnTo>
                  <a:pt x="1011747" y="405076"/>
                </a:lnTo>
                <a:lnTo>
                  <a:pt x="1037839" y="364791"/>
                </a:lnTo>
                <a:lnTo>
                  <a:pt x="1059917" y="322844"/>
                </a:lnTo>
                <a:lnTo>
                  <a:pt x="1077981" y="279234"/>
                </a:lnTo>
                <a:lnTo>
                  <a:pt x="1092030" y="233962"/>
                </a:lnTo>
                <a:lnTo>
                  <a:pt x="1102066" y="187028"/>
                </a:lnTo>
                <a:lnTo>
                  <a:pt x="1108087" y="138433"/>
                </a:lnTo>
                <a:lnTo>
                  <a:pt x="1110094" y="88176"/>
                </a:lnTo>
              </a:path>
            </a:pathLst>
          </a:custGeom>
          <a:ln w="152273">
            <a:solidFill>
              <a:srgbClr val="00669B"/>
            </a:solidFill>
          </a:ln>
        </p:spPr>
        <p:txBody>
          <a:bodyPr wrap="square" lIns="0" tIns="0" rIns="0" bIns="0" rtlCol="0"/>
          <a:lstStyle/>
          <a:p>
            <a:endParaRPr/>
          </a:p>
        </p:txBody>
      </p:sp>
      <p:sp>
        <p:nvSpPr>
          <p:cNvPr id="222" name="object 222"/>
          <p:cNvSpPr/>
          <p:nvPr/>
        </p:nvSpPr>
        <p:spPr>
          <a:xfrm>
            <a:off x="4825581" y="17424"/>
            <a:ext cx="441959" cy="283845"/>
          </a:xfrm>
          <a:custGeom>
            <a:avLst/>
            <a:gdLst/>
            <a:ahLst/>
            <a:cxnLst/>
            <a:rect l="l" t="t" r="r" b="b"/>
            <a:pathLst>
              <a:path w="441960" h="283845">
                <a:moveTo>
                  <a:pt x="431848" y="0"/>
                </a:moveTo>
                <a:lnTo>
                  <a:pt x="9628" y="0"/>
                </a:lnTo>
                <a:lnTo>
                  <a:pt x="4040" y="18757"/>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lnTo>
                  <a:pt x="437435" y="18755"/>
                </a:lnTo>
                <a:lnTo>
                  <a:pt x="431848" y="0"/>
                </a:lnTo>
                <a:close/>
              </a:path>
            </a:pathLst>
          </a:custGeom>
          <a:solidFill>
            <a:srgbClr val="849FC2"/>
          </a:solidFill>
        </p:spPr>
        <p:txBody>
          <a:bodyPr wrap="square" lIns="0" tIns="0" rIns="0" bIns="0" rtlCol="0"/>
          <a:lstStyle/>
          <a:p>
            <a:endParaRPr/>
          </a:p>
        </p:txBody>
      </p:sp>
      <p:sp>
        <p:nvSpPr>
          <p:cNvPr id="223" name="object 223"/>
          <p:cNvSpPr/>
          <p:nvPr/>
        </p:nvSpPr>
        <p:spPr>
          <a:xfrm>
            <a:off x="4825581" y="17424"/>
            <a:ext cx="441959" cy="283845"/>
          </a:xfrm>
          <a:custGeom>
            <a:avLst/>
            <a:gdLst/>
            <a:ahLst/>
            <a:cxnLst/>
            <a:rect l="l" t="t" r="r" b="b"/>
            <a:pathLst>
              <a:path w="441960" h="283845">
                <a:moveTo>
                  <a:pt x="441477" y="62801"/>
                </a:moveTo>
                <a:lnTo>
                  <a:pt x="437436" y="18757"/>
                </a:lnTo>
                <a:lnTo>
                  <a:pt x="431848" y="0"/>
                </a:lnTo>
                <a:lnTo>
                  <a:pt x="9628" y="0"/>
                </a:lnTo>
                <a:lnTo>
                  <a:pt x="4040" y="18755"/>
                </a:lnTo>
                <a:lnTo>
                  <a:pt x="0" y="62801"/>
                </a:lnTo>
                <a:lnTo>
                  <a:pt x="4040" y="106847"/>
                </a:lnTo>
                <a:lnTo>
                  <a:pt x="16163" y="147544"/>
                </a:lnTo>
                <a:lnTo>
                  <a:pt x="36368" y="184890"/>
                </a:lnTo>
                <a:lnTo>
                  <a:pt x="64655" y="218884"/>
                </a:lnTo>
                <a:lnTo>
                  <a:pt x="98650" y="247171"/>
                </a:lnTo>
                <a:lnTo>
                  <a:pt x="135996" y="267376"/>
                </a:lnTo>
                <a:lnTo>
                  <a:pt x="176692" y="279499"/>
                </a:lnTo>
                <a:lnTo>
                  <a:pt x="220738" y="283540"/>
                </a:lnTo>
                <a:lnTo>
                  <a:pt x="264777" y="279499"/>
                </a:lnTo>
                <a:lnTo>
                  <a:pt x="305471" y="267376"/>
                </a:lnTo>
                <a:lnTo>
                  <a:pt x="342820" y="247171"/>
                </a:lnTo>
                <a:lnTo>
                  <a:pt x="376821" y="218884"/>
                </a:lnTo>
                <a:lnTo>
                  <a:pt x="405108" y="184884"/>
                </a:lnTo>
                <a:lnTo>
                  <a:pt x="425313" y="147539"/>
                </a:lnTo>
                <a:lnTo>
                  <a:pt x="437436" y="106845"/>
                </a:lnTo>
                <a:lnTo>
                  <a:pt x="441477" y="62801"/>
                </a:lnTo>
              </a:path>
            </a:pathLst>
          </a:custGeom>
          <a:ln w="152273">
            <a:solidFill>
              <a:srgbClr val="00669B"/>
            </a:solidFill>
          </a:ln>
        </p:spPr>
        <p:txBody>
          <a:bodyPr wrap="square" lIns="0" tIns="0" rIns="0" bIns="0" rtlCol="0"/>
          <a:lstStyle/>
          <a:p>
            <a:endParaRPr/>
          </a:p>
        </p:txBody>
      </p:sp>
      <p:sp>
        <p:nvSpPr>
          <p:cNvPr id="224" name="object 224"/>
          <p:cNvSpPr/>
          <p:nvPr/>
        </p:nvSpPr>
        <p:spPr>
          <a:xfrm>
            <a:off x="362046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225" name="object 225"/>
          <p:cNvSpPr/>
          <p:nvPr/>
        </p:nvSpPr>
        <p:spPr>
          <a:xfrm>
            <a:off x="362046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226" name="object 226"/>
          <p:cNvSpPr/>
          <p:nvPr/>
        </p:nvSpPr>
        <p:spPr>
          <a:xfrm>
            <a:off x="6669518" y="9816"/>
            <a:ext cx="6985" cy="99060"/>
          </a:xfrm>
          <a:custGeom>
            <a:avLst/>
            <a:gdLst/>
            <a:ahLst/>
            <a:cxnLst/>
            <a:rect l="l" t="t" r="r" b="b"/>
            <a:pathLst>
              <a:path w="6984" h="99060">
                <a:moveTo>
                  <a:pt x="6515" y="98946"/>
                </a:moveTo>
                <a:lnTo>
                  <a:pt x="4872" y="48506"/>
                </a:lnTo>
                <a:lnTo>
                  <a:pt x="0" y="0"/>
                </a:lnTo>
              </a:path>
            </a:pathLst>
          </a:custGeom>
          <a:ln w="12598">
            <a:solidFill>
              <a:srgbClr val="00669B"/>
            </a:solidFill>
          </a:ln>
        </p:spPr>
        <p:txBody>
          <a:bodyPr wrap="square" lIns="0" tIns="0" rIns="0" bIns="0" rtlCol="0"/>
          <a:lstStyle/>
          <a:p>
            <a:endParaRPr/>
          </a:p>
        </p:txBody>
      </p:sp>
      <p:sp>
        <p:nvSpPr>
          <p:cNvPr id="227" name="object 227"/>
          <p:cNvSpPr/>
          <p:nvPr/>
        </p:nvSpPr>
        <p:spPr>
          <a:xfrm>
            <a:off x="5318429" y="9816"/>
            <a:ext cx="1357630" cy="777875"/>
          </a:xfrm>
          <a:custGeom>
            <a:avLst/>
            <a:gdLst/>
            <a:ahLst/>
            <a:cxnLst/>
            <a:rect l="l" t="t" r="r" b="b"/>
            <a:pathLst>
              <a:path w="1357629" h="777875">
                <a:moveTo>
                  <a:pt x="6514" y="0"/>
                </a:moveTo>
                <a:lnTo>
                  <a:pt x="1643" y="48506"/>
                </a:lnTo>
                <a:lnTo>
                  <a:pt x="0" y="98946"/>
                </a:lnTo>
                <a:lnTo>
                  <a:pt x="1643" y="149385"/>
                </a:lnTo>
                <a:lnTo>
                  <a:pt x="6572" y="198464"/>
                </a:lnTo>
                <a:lnTo>
                  <a:pt x="14787" y="246183"/>
                </a:lnTo>
                <a:lnTo>
                  <a:pt x="26288" y="292541"/>
                </a:lnTo>
                <a:lnTo>
                  <a:pt x="41076" y="337538"/>
                </a:lnTo>
                <a:lnTo>
                  <a:pt x="59150" y="381173"/>
                </a:lnTo>
                <a:lnTo>
                  <a:pt x="80511" y="423448"/>
                </a:lnTo>
                <a:lnTo>
                  <a:pt x="105158" y="464361"/>
                </a:lnTo>
                <a:lnTo>
                  <a:pt x="133091" y="503912"/>
                </a:lnTo>
                <a:lnTo>
                  <a:pt x="164311" y="542102"/>
                </a:lnTo>
                <a:lnTo>
                  <a:pt x="198818" y="578929"/>
                </a:lnTo>
                <a:lnTo>
                  <a:pt x="235646" y="613436"/>
                </a:lnTo>
                <a:lnTo>
                  <a:pt x="273835" y="644656"/>
                </a:lnTo>
                <a:lnTo>
                  <a:pt x="313386" y="672589"/>
                </a:lnTo>
                <a:lnTo>
                  <a:pt x="354299" y="697236"/>
                </a:lnTo>
                <a:lnTo>
                  <a:pt x="396574" y="718597"/>
                </a:lnTo>
                <a:lnTo>
                  <a:pt x="440210" y="736671"/>
                </a:lnTo>
                <a:lnTo>
                  <a:pt x="485207" y="751459"/>
                </a:lnTo>
                <a:lnTo>
                  <a:pt x="531564" y="762960"/>
                </a:lnTo>
                <a:lnTo>
                  <a:pt x="579283" y="771176"/>
                </a:lnTo>
                <a:lnTo>
                  <a:pt x="628362" y="776105"/>
                </a:lnTo>
                <a:lnTo>
                  <a:pt x="678802" y="777748"/>
                </a:lnTo>
                <a:lnTo>
                  <a:pt x="729241" y="776105"/>
                </a:lnTo>
                <a:lnTo>
                  <a:pt x="778321" y="771176"/>
                </a:lnTo>
                <a:lnTo>
                  <a:pt x="826039" y="762960"/>
                </a:lnTo>
                <a:lnTo>
                  <a:pt x="872397" y="751459"/>
                </a:lnTo>
                <a:lnTo>
                  <a:pt x="917394" y="736671"/>
                </a:lnTo>
                <a:lnTo>
                  <a:pt x="961030" y="718597"/>
                </a:lnTo>
                <a:lnTo>
                  <a:pt x="1003304" y="697236"/>
                </a:lnTo>
                <a:lnTo>
                  <a:pt x="1044217" y="672589"/>
                </a:lnTo>
                <a:lnTo>
                  <a:pt x="1083769" y="644656"/>
                </a:lnTo>
                <a:lnTo>
                  <a:pt x="1121958" y="613436"/>
                </a:lnTo>
                <a:lnTo>
                  <a:pt x="1158786" y="578929"/>
                </a:lnTo>
                <a:lnTo>
                  <a:pt x="1193289" y="542102"/>
                </a:lnTo>
                <a:lnTo>
                  <a:pt x="1224508" y="503912"/>
                </a:lnTo>
                <a:lnTo>
                  <a:pt x="1252440" y="464361"/>
                </a:lnTo>
                <a:lnTo>
                  <a:pt x="1277087" y="423448"/>
                </a:lnTo>
                <a:lnTo>
                  <a:pt x="1298448" y="381173"/>
                </a:lnTo>
                <a:lnTo>
                  <a:pt x="1316523" y="337538"/>
                </a:lnTo>
                <a:lnTo>
                  <a:pt x="1331312" y="292541"/>
                </a:lnTo>
                <a:lnTo>
                  <a:pt x="1342815" y="246183"/>
                </a:lnTo>
                <a:lnTo>
                  <a:pt x="1351031" y="198464"/>
                </a:lnTo>
                <a:lnTo>
                  <a:pt x="1355961" y="149385"/>
                </a:lnTo>
                <a:lnTo>
                  <a:pt x="1357604" y="98946"/>
                </a:lnTo>
              </a:path>
            </a:pathLst>
          </a:custGeom>
          <a:ln w="12598">
            <a:solidFill>
              <a:srgbClr val="00669B"/>
            </a:solidFill>
          </a:ln>
        </p:spPr>
        <p:txBody>
          <a:bodyPr wrap="square" lIns="0" tIns="0" rIns="0" bIns="0" rtlCol="0"/>
          <a:lstStyle/>
          <a:p>
            <a:endParaRPr/>
          </a:p>
        </p:txBody>
      </p:sp>
      <p:sp>
        <p:nvSpPr>
          <p:cNvPr id="228" name="object 228"/>
          <p:cNvSpPr/>
          <p:nvPr/>
        </p:nvSpPr>
        <p:spPr>
          <a:xfrm>
            <a:off x="348744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pic>
        <p:nvPicPr>
          <p:cNvPr id="229" name="Picture 13" descr="Безимени-1"/>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3071532" y="976514"/>
            <a:ext cx="1571625" cy="170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981"/>
            <a:ext cx="755462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4" name="object 4"/>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6" name="object 6"/>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8" name="object 8"/>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0" name="object 10"/>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1" name="object 11"/>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2" name="object 12"/>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3" name="object 13"/>
          <p:cNvSpPr txBox="1"/>
          <p:nvPr/>
        </p:nvSpPr>
        <p:spPr>
          <a:xfrm>
            <a:off x="828386" y="252112"/>
            <a:ext cx="5827395" cy="120650"/>
          </a:xfrm>
          <a:prstGeom prst="rect">
            <a:avLst/>
          </a:prstGeom>
        </p:spPr>
        <p:txBody>
          <a:bodyPr vert="horz" wrap="square" lIns="0" tIns="0" rIns="0" bIns="0" rtlCol="0">
            <a:spAutoFit/>
          </a:bodyPr>
          <a:lstStyle/>
          <a:p>
            <a:pPr>
              <a:lnSpc>
                <a:spcPts val="944"/>
              </a:lnSpc>
              <a:tabLst>
                <a:tab pos="4385945" algn="l"/>
              </a:tabLst>
            </a:pPr>
            <a:r>
              <a:rPr sz="900" b="0" spc="45" dirty="0">
                <a:solidFill>
                  <a:srgbClr val="FFFFFF"/>
                </a:solidFill>
                <a:latin typeface="Bookman Old Style"/>
                <a:cs typeface="Bookman Old Style"/>
              </a:rPr>
              <a:t>ÏÐÎÅÊÒ</a:t>
            </a:r>
            <a:r>
              <a:rPr sz="900" b="0" spc="-35" dirty="0">
                <a:solidFill>
                  <a:srgbClr val="FFFFFF"/>
                </a:solidFill>
                <a:latin typeface="Bookman Old Style"/>
                <a:cs typeface="Bookman Old Style"/>
              </a:rPr>
              <a:t> </a:t>
            </a:r>
            <a:r>
              <a:rPr sz="900" b="0" spc="-10" dirty="0">
                <a:solidFill>
                  <a:srgbClr val="FFFFFF"/>
                </a:solidFill>
                <a:latin typeface="Bookman Old Style"/>
                <a:cs typeface="Bookman Old Style"/>
              </a:rPr>
              <a:t>ÁÞÄÆÅÒÀ</a:t>
            </a:r>
            <a:r>
              <a:rPr sz="900" b="0" spc="-35" dirty="0">
                <a:solidFill>
                  <a:srgbClr val="FFFFFF"/>
                </a:solidFill>
                <a:latin typeface="Bookman Old Style"/>
                <a:cs typeface="Bookman Old Style"/>
              </a:rPr>
              <a:t> </a:t>
            </a:r>
            <a:r>
              <a:rPr sz="900" b="0" spc="170" dirty="0">
                <a:solidFill>
                  <a:srgbClr val="FFFFFF"/>
                </a:solidFill>
                <a:latin typeface="Bookman Old Style"/>
                <a:cs typeface="Bookman Old Style"/>
              </a:rPr>
              <a:t>ÍÀ</a:t>
            </a:r>
            <a:r>
              <a:rPr sz="900" b="0" spc="-30" dirty="0">
                <a:solidFill>
                  <a:srgbClr val="FFFFFF"/>
                </a:solidFill>
                <a:latin typeface="Bookman Old Style"/>
                <a:cs typeface="Bookman Old Style"/>
              </a:rPr>
              <a:t> </a:t>
            </a:r>
            <a:r>
              <a:rPr sz="900" b="0" spc="-100" dirty="0">
                <a:solidFill>
                  <a:srgbClr val="FFFFFF"/>
                </a:solidFill>
                <a:latin typeface="Bookman Old Style"/>
                <a:cs typeface="Bookman Old Style"/>
              </a:rPr>
              <a:t>2018</a:t>
            </a:r>
            <a:r>
              <a:rPr sz="900" b="0" spc="-35" dirty="0">
                <a:solidFill>
                  <a:srgbClr val="FFFFFF"/>
                </a:solidFill>
                <a:latin typeface="Bookman Old Style"/>
                <a:cs typeface="Bookman Old Style"/>
              </a:rPr>
              <a:t> </a:t>
            </a:r>
            <a:r>
              <a:rPr sz="900" b="0" spc="5" dirty="0">
                <a:solidFill>
                  <a:srgbClr val="FFFFFF"/>
                </a:solidFill>
                <a:latin typeface="Bookman Old Style"/>
                <a:cs typeface="Bookman Old Style"/>
              </a:rPr>
              <a:t>È</a:t>
            </a:r>
            <a:r>
              <a:rPr sz="900" b="0" spc="-35" dirty="0">
                <a:solidFill>
                  <a:srgbClr val="FFFFFF"/>
                </a:solidFill>
                <a:latin typeface="Bookman Old Style"/>
                <a:cs typeface="Bookman Old Style"/>
              </a:rPr>
              <a:t> </a:t>
            </a:r>
            <a:r>
              <a:rPr sz="900" b="0" spc="140" dirty="0">
                <a:solidFill>
                  <a:srgbClr val="FFFFFF"/>
                </a:solidFill>
                <a:latin typeface="Bookman Old Style"/>
                <a:cs typeface="Bookman Old Style"/>
              </a:rPr>
              <a:t>ÏËÀÍÎÂÛÉ</a:t>
            </a:r>
            <a:r>
              <a:rPr sz="900" b="0" spc="-30" dirty="0">
                <a:solidFill>
                  <a:srgbClr val="FFFFFF"/>
                </a:solidFill>
                <a:latin typeface="Bookman Old Style"/>
                <a:cs typeface="Bookman Old Style"/>
              </a:rPr>
              <a:t> </a:t>
            </a:r>
            <a:r>
              <a:rPr sz="900" b="0" spc="85" dirty="0">
                <a:solidFill>
                  <a:srgbClr val="FFFFFF"/>
                </a:solidFill>
                <a:latin typeface="Bookman Old Style"/>
                <a:cs typeface="Bookman Old Style"/>
              </a:rPr>
              <a:t>ÏÅÐÈÎÄ</a:t>
            </a:r>
            <a:r>
              <a:rPr sz="900" b="0" spc="-35" dirty="0">
                <a:solidFill>
                  <a:srgbClr val="FFFFFF"/>
                </a:solidFill>
                <a:latin typeface="Bookman Old Style"/>
                <a:cs typeface="Bookman Old Style"/>
              </a:rPr>
              <a:t> </a:t>
            </a:r>
            <a:r>
              <a:rPr sz="900" b="0" spc="-50" dirty="0">
                <a:solidFill>
                  <a:srgbClr val="FFFFFF"/>
                </a:solidFill>
                <a:latin typeface="Bookman Old Style"/>
                <a:cs typeface="Bookman Old Style"/>
              </a:rPr>
              <a:t>2019-2020</a:t>
            </a:r>
            <a:r>
              <a:rPr sz="900" b="0" spc="-35" dirty="0">
                <a:solidFill>
                  <a:srgbClr val="FFFFFF"/>
                </a:solidFill>
                <a:latin typeface="Bookman Old Style"/>
                <a:cs typeface="Bookman Old Style"/>
              </a:rPr>
              <a:t> </a:t>
            </a:r>
            <a:r>
              <a:rPr sz="900" b="0" spc="95" dirty="0">
                <a:solidFill>
                  <a:srgbClr val="FFFFFF"/>
                </a:solidFill>
                <a:latin typeface="Bookman Old Style"/>
                <a:cs typeface="Bookman Old Style"/>
              </a:rPr>
              <a:t>ÃÎÄÎÂ.	</a:t>
            </a:r>
            <a:r>
              <a:rPr sz="900" b="0" spc="185" dirty="0">
                <a:solidFill>
                  <a:srgbClr val="A54686"/>
                </a:solidFill>
                <a:latin typeface="Bookman Old Style"/>
                <a:cs typeface="Bookman Old Style"/>
              </a:rPr>
              <a:t>ÎÑÍÎÂÍÛÅ</a:t>
            </a:r>
            <a:r>
              <a:rPr sz="900" b="0" spc="-110" dirty="0">
                <a:solidFill>
                  <a:srgbClr val="A54686"/>
                </a:solidFill>
                <a:latin typeface="Bookman Old Style"/>
                <a:cs typeface="Bookman Old Style"/>
              </a:rPr>
              <a:t> </a:t>
            </a:r>
            <a:r>
              <a:rPr sz="900" b="0" spc="50" dirty="0">
                <a:solidFill>
                  <a:srgbClr val="A54686"/>
                </a:solidFill>
                <a:latin typeface="Bookman Old Style"/>
                <a:cs typeface="Bookman Old Style"/>
              </a:rPr>
              <a:t>ÏÀÐÀÌÅÒÐÛ</a:t>
            </a:r>
            <a:endParaRPr sz="900">
              <a:latin typeface="Bookman Old Style"/>
              <a:cs typeface="Bookman Old Style"/>
            </a:endParaRPr>
          </a:p>
        </p:txBody>
      </p:sp>
      <p:sp>
        <p:nvSpPr>
          <p:cNvPr id="14" name="object 14"/>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6" name="object 16"/>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7" name="object 17"/>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18" name="object 18"/>
          <p:cNvSpPr txBox="1"/>
          <p:nvPr/>
        </p:nvSpPr>
        <p:spPr>
          <a:xfrm>
            <a:off x="621026" y="10484413"/>
            <a:ext cx="133985" cy="127000"/>
          </a:xfrm>
          <a:prstGeom prst="rect">
            <a:avLst/>
          </a:prstGeom>
        </p:spPr>
        <p:txBody>
          <a:bodyPr vert="horz" wrap="square" lIns="0" tIns="0" rIns="0" bIns="0" rtlCol="0">
            <a:spAutoFit/>
          </a:bodyPr>
          <a:lstStyle/>
          <a:p>
            <a:pPr>
              <a:lnSpc>
                <a:spcPts val="1000"/>
              </a:lnSpc>
            </a:pPr>
            <a:r>
              <a:rPr sz="1000" dirty="0">
                <a:solidFill>
                  <a:srgbClr val="231F20"/>
                </a:solidFill>
                <a:latin typeface="Trebuchet MS"/>
                <a:cs typeface="Trebuchet MS"/>
              </a:rPr>
              <a:t>24</a:t>
            </a:r>
            <a:endParaRPr sz="1000">
              <a:latin typeface="Trebuchet MS"/>
              <a:cs typeface="Trebuchet MS"/>
            </a:endParaRPr>
          </a:p>
        </p:txBody>
      </p:sp>
      <p:sp>
        <p:nvSpPr>
          <p:cNvPr id="19" name="object 19"/>
          <p:cNvSpPr/>
          <p:nvPr/>
        </p:nvSpPr>
        <p:spPr>
          <a:xfrm>
            <a:off x="4846675" y="113938"/>
            <a:ext cx="264363" cy="465486"/>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1" name="object 21"/>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2" name="object 22"/>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3" name="object 23"/>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4" name="object 24"/>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5" name="object 25"/>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7" name="object 27"/>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8" name="object 28"/>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9" name="object 29"/>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0" name="object 30"/>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3" name="object 33"/>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4" name="object 34"/>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5" name="object 35"/>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6" name="object 36"/>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7" name="object 37"/>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8" name="object 38"/>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9" name="object 39"/>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0" name="object 40"/>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1" name="object 41"/>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2" name="object 42"/>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3" name="object 43"/>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4" name="object 44"/>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7" name="object 47"/>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8" name="object 48"/>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9" name="object 49"/>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0" name="object 50"/>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1" name="object 51"/>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2" name="object 52"/>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3" name="object 53"/>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4" name="object 54"/>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5" name="object 55"/>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6" name="object 56"/>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7" name="object 57"/>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8" name="object 58"/>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9" name="object 59"/>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0" name="object 60"/>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1" name="object 61"/>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2" name="object 62"/>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3" name="object 63"/>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4" name="object 64"/>
          <p:cNvSpPr/>
          <p:nvPr/>
        </p:nvSpPr>
        <p:spPr>
          <a:xfrm>
            <a:off x="4974297" y="320166"/>
            <a:ext cx="121285" cy="106680"/>
          </a:xfrm>
          <a:custGeom>
            <a:avLst/>
            <a:gdLst/>
            <a:ahLst/>
            <a:cxnLst/>
            <a:rect l="l" t="t" r="r" b="b"/>
            <a:pathLst>
              <a:path w="121285" h="106679">
                <a:moveTo>
                  <a:pt x="12280" y="0"/>
                </a:moveTo>
                <a:lnTo>
                  <a:pt x="10604" y="711"/>
                </a:lnTo>
                <a:lnTo>
                  <a:pt x="12052" y="3606"/>
                </a:lnTo>
                <a:lnTo>
                  <a:pt x="14147" y="4444"/>
                </a:lnTo>
                <a:lnTo>
                  <a:pt x="15455" y="4825"/>
                </a:lnTo>
                <a:lnTo>
                  <a:pt x="15633" y="5448"/>
                </a:lnTo>
                <a:lnTo>
                  <a:pt x="13144" y="7797"/>
                </a:lnTo>
                <a:lnTo>
                  <a:pt x="10464" y="9842"/>
                </a:lnTo>
                <a:lnTo>
                  <a:pt x="5753" y="13512"/>
                </a:lnTo>
                <a:lnTo>
                  <a:pt x="7607" y="15341"/>
                </a:lnTo>
                <a:lnTo>
                  <a:pt x="4216" y="20573"/>
                </a:lnTo>
                <a:lnTo>
                  <a:pt x="5968" y="20777"/>
                </a:lnTo>
                <a:lnTo>
                  <a:pt x="5372" y="23583"/>
                </a:lnTo>
                <a:lnTo>
                  <a:pt x="2552" y="24358"/>
                </a:lnTo>
                <a:lnTo>
                  <a:pt x="0" y="106248"/>
                </a:lnTo>
                <a:lnTo>
                  <a:pt x="2539" y="106527"/>
                </a:lnTo>
                <a:lnTo>
                  <a:pt x="7607" y="106527"/>
                </a:lnTo>
                <a:lnTo>
                  <a:pt x="16624" y="105968"/>
                </a:lnTo>
                <a:lnTo>
                  <a:pt x="26771" y="103708"/>
                </a:lnTo>
                <a:lnTo>
                  <a:pt x="31559" y="100888"/>
                </a:lnTo>
                <a:lnTo>
                  <a:pt x="27609" y="96380"/>
                </a:lnTo>
                <a:lnTo>
                  <a:pt x="23101" y="91300"/>
                </a:lnTo>
                <a:lnTo>
                  <a:pt x="24231" y="88772"/>
                </a:lnTo>
                <a:lnTo>
                  <a:pt x="26200" y="88201"/>
                </a:lnTo>
                <a:lnTo>
                  <a:pt x="42755" y="88201"/>
                </a:lnTo>
                <a:lnTo>
                  <a:pt x="46215" y="83972"/>
                </a:lnTo>
                <a:lnTo>
                  <a:pt x="51561" y="75806"/>
                </a:lnTo>
                <a:lnTo>
                  <a:pt x="46917" y="66497"/>
                </a:lnTo>
                <a:lnTo>
                  <a:pt x="31559" y="66497"/>
                </a:lnTo>
                <a:lnTo>
                  <a:pt x="31280" y="65366"/>
                </a:lnTo>
                <a:lnTo>
                  <a:pt x="31280" y="61429"/>
                </a:lnTo>
                <a:lnTo>
                  <a:pt x="33248" y="60299"/>
                </a:lnTo>
                <a:lnTo>
                  <a:pt x="41706" y="59169"/>
                </a:lnTo>
                <a:lnTo>
                  <a:pt x="112310" y="59169"/>
                </a:lnTo>
                <a:lnTo>
                  <a:pt x="111874" y="58889"/>
                </a:lnTo>
                <a:lnTo>
                  <a:pt x="107924" y="56070"/>
                </a:lnTo>
                <a:lnTo>
                  <a:pt x="81833" y="36131"/>
                </a:lnTo>
                <a:lnTo>
                  <a:pt x="27939" y="36131"/>
                </a:lnTo>
                <a:lnTo>
                  <a:pt x="23342" y="27876"/>
                </a:lnTo>
                <a:lnTo>
                  <a:pt x="23329" y="22148"/>
                </a:lnTo>
                <a:lnTo>
                  <a:pt x="30073" y="11798"/>
                </a:lnTo>
                <a:lnTo>
                  <a:pt x="32575" y="8394"/>
                </a:lnTo>
                <a:lnTo>
                  <a:pt x="33545" y="1854"/>
                </a:lnTo>
                <a:lnTo>
                  <a:pt x="26492" y="1854"/>
                </a:lnTo>
                <a:lnTo>
                  <a:pt x="18999" y="1803"/>
                </a:lnTo>
                <a:lnTo>
                  <a:pt x="14008" y="1142"/>
                </a:lnTo>
                <a:lnTo>
                  <a:pt x="12280" y="0"/>
                </a:lnTo>
                <a:close/>
              </a:path>
              <a:path w="121285" h="106679">
                <a:moveTo>
                  <a:pt x="38105" y="95821"/>
                </a:moveTo>
                <a:lnTo>
                  <a:pt x="33807" y="95821"/>
                </a:lnTo>
                <a:lnTo>
                  <a:pt x="33807" y="98348"/>
                </a:lnTo>
                <a:lnTo>
                  <a:pt x="34937" y="101739"/>
                </a:lnTo>
                <a:lnTo>
                  <a:pt x="37198" y="102577"/>
                </a:lnTo>
                <a:lnTo>
                  <a:pt x="37198" y="99758"/>
                </a:lnTo>
                <a:lnTo>
                  <a:pt x="38105" y="95821"/>
                </a:lnTo>
                <a:close/>
              </a:path>
              <a:path w="121285" h="106679">
                <a:moveTo>
                  <a:pt x="42755" y="88201"/>
                </a:moveTo>
                <a:lnTo>
                  <a:pt x="26200" y="88201"/>
                </a:lnTo>
                <a:lnTo>
                  <a:pt x="28740" y="89331"/>
                </a:lnTo>
                <a:lnTo>
                  <a:pt x="31559" y="92709"/>
                </a:lnTo>
                <a:lnTo>
                  <a:pt x="31000" y="93281"/>
                </a:lnTo>
                <a:lnTo>
                  <a:pt x="31000" y="96659"/>
                </a:lnTo>
                <a:lnTo>
                  <a:pt x="33807" y="95821"/>
                </a:lnTo>
                <a:lnTo>
                  <a:pt x="38105" y="95821"/>
                </a:lnTo>
                <a:lnTo>
                  <a:pt x="38887" y="92430"/>
                </a:lnTo>
                <a:lnTo>
                  <a:pt x="41135" y="90182"/>
                </a:lnTo>
                <a:lnTo>
                  <a:pt x="42755" y="88201"/>
                </a:lnTo>
                <a:close/>
              </a:path>
              <a:path w="121285" h="106679">
                <a:moveTo>
                  <a:pt x="120208" y="64528"/>
                </a:moveTo>
                <a:lnTo>
                  <a:pt x="80594" y="64528"/>
                </a:lnTo>
                <a:lnTo>
                  <a:pt x="85382" y="65938"/>
                </a:lnTo>
                <a:lnTo>
                  <a:pt x="90484" y="66779"/>
                </a:lnTo>
                <a:lnTo>
                  <a:pt x="97675" y="67170"/>
                </a:lnTo>
                <a:lnTo>
                  <a:pt x="105552" y="67084"/>
                </a:lnTo>
                <a:lnTo>
                  <a:pt x="112712" y="66497"/>
                </a:lnTo>
                <a:lnTo>
                  <a:pt x="121170" y="65366"/>
                </a:lnTo>
                <a:lnTo>
                  <a:pt x="120208" y="64528"/>
                </a:lnTo>
                <a:close/>
              </a:path>
              <a:path w="121285" h="106679">
                <a:moveTo>
                  <a:pt x="45935" y="64528"/>
                </a:moveTo>
                <a:lnTo>
                  <a:pt x="39446" y="64808"/>
                </a:lnTo>
                <a:lnTo>
                  <a:pt x="31559" y="66497"/>
                </a:lnTo>
                <a:lnTo>
                  <a:pt x="46917" y="66497"/>
                </a:lnTo>
                <a:lnTo>
                  <a:pt x="45935" y="64528"/>
                </a:lnTo>
                <a:close/>
              </a:path>
              <a:path w="121285" h="106679">
                <a:moveTo>
                  <a:pt x="112310" y="59169"/>
                </a:moveTo>
                <a:lnTo>
                  <a:pt x="41706" y="59169"/>
                </a:lnTo>
                <a:lnTo>
                  <a:pt x="48463" y="59728"/>
                </a:lnTo>
                <a:lnTo>
                  <a:pt x="56349" y="61429"/>
                </a:lnTo>
                <a:lnTo>
                  <a:pt x="63398" y="64808"/>
                </a:lnTo>
                <a:lnTo>
                  <a:pt x="75793" y="65938"/>
                </a:lnTo>
                <a:lnTo>
                  <a:pt x="80594" y="64528"/>
                </a:lnTo>
                <a:lnTo>
                  <a:pt x="120208" y="64528"/>
                </a:lnTo>
                <a:lnTo>
                  <a:pt x="118910" y="63398"/>
                </a:lnTo>
                <a:lnTo>
                  <a:pt x="112310" y="59169"/>
                </a:lnTo>
                <a:close/>
              </a:path>
              <a:path w="121285" h="106679">
                <a:moveTo>
                  <a:pt x="49515" y="15641"/>
                </a:moveTo>
                <a:lnTo>
                  <a:pt x="42824" y="16319"/>
                </a:lnTo>
                <a:lnTo>
                  <a:pt x="32969" y="19138"/>
                </a:lnTo>
                <a:lnTo>
                  <a:pt x="33807" y="27876"/>
                </a:lnTo>
                <a:lnTo>
                  <a:pt x="34378" y="32956"/>
                </a:lnTo>
                <a:lnTo>
                  <a:pt x="36067" y="34645"/>
                </a:lnTo>
                <a:lnTo>
                  <a:pt x="29298" y="35217"/>
                </a:lnTo>
                <a:lnTo>
                  <a:pt x="27939" y="36131"/>
                </a:lnTo>
                <a:lnTo>
                  <a:pt x="81833" y="36131"/>
                </a:lnTo>
                <a:lnTo>
                  <a:pt x="74081" y="30224"/>
                </a:lnTo>
                <a:lnTo>
                  <a:pt x="64996" y="23583"/>
                </a:lnTo>
                <a:lnTo>
                  <a:pt x="60146" y="20203"/>
                </a:lnTo>
                <a:lnTo>
                  <a:pt x="55122" y="17235"/>
                </a:lnTo>
                <a:lnTo>
                  <a:pt x="49515" y="15641"/>
                </a:lnTo>
                <a:close/>
              </a:path>
              <a:path w="121285" h="106679">
                <a:moveTo>
                  <a:pt x="30289" y="1155"/>
                </a:moveTo>
                <a:lnTo>
                  <a:pt x="26492" y="1854"/>
                </a:lnTo>
                <a:lnTo>
                  <a:pt x="33545" y="1854"/>
                </a:lnTo>
                <a:lnTo>
                  <a:pt x="33566" y="1714"/>
                </a:lnTo>
                <a:lnTo>
                  <a:pt x="30289" y="1155"/>
                </a:lnTo>
                <a:close/>
              </a:path>
            </a:pathLst>
          </a:custGeom>
          <a:solidFill>
            <a:srgbClr val="000000"/>
          </a:solidFill>
        </p:spPr>
        <p:txBody>
          <a:bodyPr wrap="square" lIns="0" tIns="0" rIns="0" bIns="0" rtlCol="0"/>
          <a:lstStyle/>
          <a:p>
            <a:endParaRPr/>
          </a:p>
        </p:txBody>
      </p:sp>
      <p:sp>
        <p:nvSpPr>
          <p:cNvPr id="65" name="object 65"/>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6" name="object 66"/>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7" name="object 67"/>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69" name="object 69"/>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70" name="object 70"/>
          <p:cNvSpPr/>
          <p:nvPr/>
        </p:nvSpPr>
        <p:spPr>
          <a:xfrm>
            <a:off x="4878374" y="324980"/>
            <a:ext cx="125831" cy="83756"/>
          </a:xfrm>
          <a:prstGeom prst="rect">
            <a:avLst/>
          </a:prstGeom>
          <a:blipFill>
            <a:blip r:embed="rId5" cstate="print"/>
            <a:stretch>
              <a:fillRect/>
            </a:stretch>
          </a:blipFill>
        </p:spPr>
        <p:txBody>
          <a:bodyPr wrap="square" lIns="0" tIns="0" rIns="0" bIns="0" rtlCol="0"/>
          <a:lstStyle/>
          <a:p>
            <a:endParaRPr/>
          </a:p>
        </p:txBody>
      </p:sp>
      <p:sp>
        <p:nvSpPr>
          <p:cNvPr id="71" name="object 71"/>
          <p:cNvSpPr/>
          <p:nvPr/>
        </p:nvSpPr>
        <p:spPr>
          <a:xfrm>
            <a:off x="4998701" y="336670"/>
            <a:ext cx="91554" cy="50088"/>
          </a:xfrm>
          <a:prstGeom prst="rect">
            <a:avLst/>
          </a:prstGeom>
          <a:blipFill>
            <a:blip r:embed="rId6" cstate="print"/>
            <a:stretch>
              <a:fillRect/>
            </a:stretch>
          </a:blipFill>
        </p:spPr>
        <p:txBody>
          <a:bodyPr wrap="square" lIns="0" tIns="0" rIns="0" bIns="0" rtlCol="0"/>
          <a:lstStyle/>
          <a:p>
            <a:endParaRPr/>
          </a:p>
        </p:txBody>
      </p:sp>
      <p:sp>
        <p:nvSpPr>
          <p:cNvPr id="72" name="object 72"/>
          <p:cNvSpPr/>
          <p:nvPr/>
        </p:nvSpPr>
        <p:spPr>
          <a:xfrm>
            <a:off x="4866430" y="336226"/>
            <a:ext cx="91554" cy="50101"/>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4951450" y="320840"/>
            <a:ext cx="52742" cy="36068"/>
          </a:xfrm>
          <a:prstGeom prst="rect">
            <a:avLst/>
          </a:prstGeom>
          <a:blipFill>
            <a:blip r:embed="rId8" cstate="print"/>
            <a:stretch>
              <a:fillRect/>
            </a:stretch>
          </a:blipFill>
        </p:spPr>
        <p:txBody>
          <a:bodyPr wrap="square" lIns="0" tIns="0" rIns="0" bIns="0" rtlCol="0"/>
          <a:lstStyle/>
          <a:p>
            <a:endParaRPr/>
          </a:p>
        </p:txBody>
      </p:sp>
      <p:sp>
        <p:nvSpPr>
          <p:cNvPr id="74" name="object 74"/>
          <p:cNvSpPr/>
          <p:nvPr/>
        </p:nvSpPr>
        <p:spPr>
          <a:xfrm>
            <a:off x="4932962" y="383425"/>
            <a:ext cx="27276" cy="36703"/>
          </a:xfrm>
          <a:prstGeom prst="rect">
            <a:avLst/>
          </a:prstGeom>
          <a:blipFill>
            <a:blip r:embed="rId9" cstate="print"/>
            <a:stretch>
              <a:fillRect/>
            </a:stretch>
          </a:blipFill>
        </p:spPr>
        <p:txBody>
          <a:bodyPr wrap="square" lIns="0" tIns="0" rIns="0" bIns="0" rtlCol="0"/>
          <a:lstStyle/>
          <a:p>
            <a:endParaRPr/>
          </a:p>
        </p:txBody>
      </p:sp>
      <p:sp>
        <p:nvSpPr>
          <p:cNvPr id="75" name="object 75"/>
          <p:cNvSpPr/>
          <p:nvPr/>
        </p:nvSpPr>
        <p:spPr>
          <a:xfrm>
            <a:off x="4953486" y="383425"/>
            <a:ext cx="69274" cy="42456"/>
          </a:xfrm>
          <a:prstGeom prst="rect">
            <a:avLst/>
          </a:prstGeom>
          <a:blipFill>
            <a:blip r:embed="rId10" cstate="print"/>
            <a:stretch>
              <a:fillRect/>
            </a:stretch>
          </a:blipFill>
        </p:spPr>
        <p:txBody>
          <a:bodyPr wrap="square" lIns="0" tIns="0" rIns="0" bIns="0" rtlCol="0"/>
          <a:lstStyle/>
          <a:p>
            <a:endParaRPr/>
          </a:p>
        </p:txBody>
      </p:sp>
      <p:sp>
        <p:nvSpPr>
          <p:cNvPr id="76" name="object 76"/>
          <p:cNvSpPr/>
          <p:nvPr/>
        </p:nvSpPr>
        <p:spPr>
          <a:xfrm>
            <a:off x="4877218" y="343966"/>
            <a:ext cx="63919" cy="84962"/>
          </a:xfrm>
          <a:prstGeom prst="rect">
            <a:avLst/>
          </a:prstGeom>
          <a:blipFill>
            <a:blip r:embed="rId11" cstate="print"/>
            <a:stretch>
              <a:fillRect/>
            </a:stretch>
          </a:blipFill>
        </p:spPr>
        <p:txBody>
          <a:bodyPr wrap="square" lIns="0" tIns="0" rIns="0" bIns="0" rtlCol="0"/>
          <a:lstStyle/>
          <a:p>
            <a:endParaRPr/>
          </a:p>
        </p:txBody>
      </p:sp>
      <p:sp>
        <p:nvSpPr>
          <p:cNvPr id="77" name="object 77"/>
          <p:cNvSpPr/>
          <p:nvPr/>
        </p:nvSpPr>
        <p:spPr>
          <a:xfrm>
            <a:off x="5066949" y="433235"/>
            <a:ext cx="107126" cy="32573"/>
          </a:xfrm>
          <a:prstGeom prst="rect">
            <a:avLst/>
          </a:prstGeom>
          <a:blipFill>
            <a:blip r:embed="rId12" cstate="print"/>
            <a:stretch>
              <a:fillRect/>
            </a:stretch>
          </a:blipFill>
        </p:spPr>
        <p:txBody>
          <a:bodyPr wrap="square" lIns="0" tIns="0" rIns="0" bIns="0" rtlCol="0"/>
          <a:lstStyle/>
          <a:p>
            <a:endParaRPr/>
          </a:p>
        </p:txBody>
      </p:sp>
      <p:sp>
        <p:nvSpPr>
          <p:cNvPr id="78" name="object 78"/>
          <p:cNvSpPr/>
          <p:nvPr/>
        </p:nvSpPr>
        <p:spPr>
          <a:xfrm>
            <a:off x="5054219" y="487718"/>
            <a:ext cx="131838" cy="173151"/>
          </a:xfrm>
          <a:prstGeom prst="rect">
            <a:avLst/>
          </a:prstGeom>
          <a:blipFill>
            <a:blip r:embed="rId13" cstate="print"/>
            <a:stretch>
              <a:fillRect/>
            </a:stretch>
          </a:blipFill>
        </p:spPr>
        <p:txBody>
          <a:bodyPr wrap="square" lIns="0" tIns="0" rIns="0" bIns="0" rtlCol="0"/>
          <a:lstStyle/>
          <a:p>
            <a:endParaRPr/>
          </a:p>
        </p:txBody>
      </p:sp>
      <p:sp>
        <p:nvSpPr>
          <p:cNvPr id="79" name="object 79"/>
          <p:cNvSpPr/>
          <p:nvPr/>
        </p:nvSpPr>
        <p:spPr>
          <a:xfrm>
            <a:off x="5077320" y="470382"/>
            <a:ext cx="86995" cy="0"/>
          </a:xfrm>
          <a:custGeom>
            <a:avLst/>
            <a:gdLst/>
            <a:ahLst/>
            <a:cxnLst/>
            <a:rect l="l" t="t" r="r" b="b"/>
            <a:pathLst>
              <a:path w="86995">
                <a:moveTo>
                  <a:pt x="0" y="0"/>
                </a:moveTo>
                <a:lnTo>
                  <a:pt x="86398" y="0"/>
                </a:lnTo>
              </a:path>
            </a:pathLst>
          </a:custGeom>
          <a:ln w="58521">
            <a:solidFill>
              <a:srgbClr val="ED1C24"/>
            </a:solidFill>
          </a:ln>
        </p:spPr>
        <p:txBody>
          <a:bodyPr wrap="square" lIns="0" tIns="0" rIns="0" bIns="0" rtlCol="0"/>
          <a:lstStyle/>
          <a:p>
            <a:endParaRPr/>
          </a:p>
        </p:txBody>
      </p:sp>
      <p:sp>
        <p:nvSpPr>
          <p:cNvPr id="80" name="object 80"/>
          <p:cNvSpPr/>
          <p:nvPr/>
        </p:nvSpPr>
        <p:spPr>
          <a:xfrm>
            <a:off x="5077320" y="458711"/>
            <a:ext cx="86486" cy="38963"/>
          </a:xfrm>
          <a:prstGeom prst="rect">
            <a:avLst/>
          </a:prstGeom>
          <a:blipFill>
            <a:blip r:embed="rId14" cstate="print"/>
            <a:stretch>
              <a:fillRect/>
            </a:stretch>
          </a:blipFill>
        </p:spPr>
        <p:txBody>
          <a:bodyPr wrap="square" lIns="0" tIns="0" rIns="0" bIns="0" rtlCol="0"/>
          <a:lstStyle/>
          <a:p>
            <a:endParaRPr/>
          </a:p>
        </p:txBody>
      </p:sp>
      <p:sp>
        <p:nvSpPr>
          <p:cNvPr id="81" name="object 81"/>
          <p:cNvSpPr/>
          <p:nvPr/>
        </p:nvSpPr>
        <p:spPr>
          <a:xfrm>
            <a:off x="0" y="9687662"/>
            <a:ext cx="7556500" cy="1005840"/>
          </a:xfrm>
          <a:custGeom>
            <a:avLst/>
            <a:gdLst/>
            <a:ahLst/>
            <a:cxnLst/>
            <a:rect l="l" t="t" r="r" b="b"/>
            <a:pathLst>
              <a:path w="7556500" h="1005840">
                <a:moveTo>
                  <a:pt x="0" y="1005547"/>
                </a:moveTo>
                <a:lnTo>
                  <a:pt x="7555992" y="1005547"/>
                </a:lnTo>
                <a:lnTo>
                  <a:pt x="7555992" y="0"/>
                </a:lnTo>
                <a:lnTo>
                  <a:pt x="0" y="0"/>
                </a:lnTo>
                <a:lnTo>
                  <a:pt x="0" y="1005547"/>
                </a:lnTo>
                <a:close/>
              </a:path>
            </a:pathLst>
          </a:custGeom>
          <a:solidFill>
            <a:srgbClr val="FFFFFF"/>
          </a:solidFill>
        </p:spPr>
        <p:txBody>
          <a:bodyPr wrap="square" lIns="0" tIns="0" rIns="0" bIns="0" rtlCol="0"/>
          <a:lstStyle/>
          <a:p>
            <a:endParaRPr/>
          </a:p>
        </p:txBody>
      </p:sp>
      <p:sp>
        <p:nvSpPr>
          <p:cNvPr id="82" name="object 82"/>
          <p:cNvSpPr/>
          <p:nvPr/>
        </p:nvSpPr>
        <p:spPr>
          <a:xfrm>
            <a:off x="-16313" y="5005"/>
            <a:ext cx="7550816" cy="7657414"/>
          </a:xfrm>
          <a:prstGeom prst="rect">
            <a:avLst/>
          </a:prstGeom>
          <a:blipFill>
            <a:blip r:embed="rId15" cstate="print"/>
            <a:stretch>
              <a:fillRect/>
            </a:stretch>
          </a:blipFill>
        </p:spPr>
        <p:txBody>
          <a:bodyPr wrap="square" lIns="0" tIns="0" rIns="0" bIns="0" rtlCol="0"/>
          <a:lstStyle/>
          <a:p>
            <a:endParaRPr/>
          </a:p>
        </p:txBody>
      </p:sp>
      <p:sp>
        <p:nvSpPr>
          <p:cNvPr id="85" name="object 85"/>
          <p:cNvSpPr/>
          <p:nvPr/>
        </p:nvSpPr>
        <p:spPr>
          <a:xfrm>
            <a:off x="3723817" y="1651863"/>
            <a:ext cx="15240" cy="8890"/>
          </a:xfrm>
          <a:custGeom>
            <a:avLst/>
            <a:gdLst/>
            <a:ahLst/>
            <a:cxnLst/>
            <a:rect l="l" t="t" r="r" b="b"/>
            <a:pathLst>
              <a:path w="15239" h="8889">
                <a:moveTo>
                  <a:pt x="13931" y="507"/>
                </a:moveTo>
                <a:lnTo>
                  <a:pt x="3568" y="0"/>
                </a:lnTo>
                <a:lnTo>
                  <a:pt x="2374" y="673"/>
                </a:lnTo>
                <a:lnTo>
                  <a:pt x="1181" y="1358"/>
                </a:lnTo>
                <a:lnTo>
                  <a:pt x="0" y="3492"/>
                </a:lnTo>
                <a:lnTo>
                  <a:pt x="342" y="4698"/>
                </a:lnTo>
                <a:lnTo>
                  <a:pt x="673" y="5892"/>
                </a:lnTo>
                <a:lnTo>
                  <a:pt x="2514" y="6299"/>
                </a:lnTo>
                <a:lnTo>
                  <a:pt x="4127" y="7238"/>
                </a:lnTo>
                <a:lnTo>
                  <a:pt x="5740" y="8178"/>
                </a:lnTo>
                <a:lnTo>
                  <a:pt x="8089" y="8420"/>
                </a:lnTo>
                <a:lnTo>
                  <a:pt x="10642" y="7137"/>
                </a:lnTo>
                <a:lnTo>
                  <a:pt x="13182" y="5867"/>
                </a:lnTo>
                <a:lnTo>
                  <a:pt x="14604" y="4013"/>
                </a:lnTo>
                <a:lnTo>
                  <a:pt x="14782" y="2552"/>
                </a:lnTo>
                <a:lnTo>
                  <a:pt x="14947" y="1104"/>
                </a:lnTo>
                <a:lnTo>
                  <a:pt x="13931" y="507"/>
                </a:lnTo>
                <a:close/>
              </a:path>
            </a:pathLst>
          </a:custGeom>
          <a:ln w="3175">
            <a:solidFill>
              <a:srgbClr val="231F20"/>
            </a:solidFill>
          </a:ln>
        </p:spPr>
        <p:txBody>
          <a:bodyPr wrap="square" lIns="0" tIns="0" rIns="0" bIns="0" rtlCol="0"/>
          <a:lstStyle/>
          <a:p>
            <a:endParaRPr/>
          </a:p>
        </p:txBody>
      </p:sp>
      <p:sp>
        <p:nvSpPr>
          <p:cNvPr id="86" name="object 86"/>
          <p:cNvSpPr/>
          <p:nvPr/>
        </p:nvSpPr>
        <p:spPr>
          <a:xfrm>
            <a:off x="3726154" y="1652168"/>
            <a:ext cx="5232" cy="4470"/>
          </a:xfrm>
          <a:prstGeom prst="rect">
            <a:avLst/>
          </a:prstGeom>
          <a:blipFill>
            <a:blip r:embed="rId16" cstate="print"/>
            <a:stretch>
              <a:fillRect/>
            </a:stretch>
          </a:blipFill>
        </p:spPr>
        <p:txBody>
          <a:bodyPr wrap="square" lIns="0" tIns="0" rIns="0" bIns="0" rtlCol="0"/>
          <a:lstStyle/>
          <a:p>
            <a:endParaRPr/>
          </a:p>
        </p:txBody>
      </p:sp>
      <p:sp>
        <p:nvSpPr>
          <p:cNvPr id="87" name="object 87"/>
          <p:cNvSpPr/>
          <p:nvPr/>
        </p:nvSpPr>
        <p:spPr>
          <a:xfrm>
            <a:off x="3726154" y="1652168"/>
            <a:ext cx="5715" cy="5080"/>
          </a:xfrm>
          <a:custGeom>
            <a:avLst/>
            <a:gdLst/>
            <a:ahLst/>
            <a:cxnLst/>
            <a:rect l="l" t="t" r="r" b="b"/>
            <a:pathLst>
              <a:path w="5714" h="5080">
                <a:moveTo>
                  <a:pt x="5232" y="12"/>
                </a:moveTo>
                <a:lnTo>
                  <a:pt x="3225" y="0"/>
                </a:lnTo>
                <a:lnTo>
                  <a:pt x="1308" y="50"/>
                </a:lnTo>
                <a:lnTo>
                  <a:pt x="431" y="241"/>
                </a:lnTo>
                <a:lnTo>
                  <a:pt x="0" y="914"/>
                </a:lnTo>
                <a:lnTo>
                  <a:pt x="723" y="2222"/>
                </a:lnTo>
                <a:lnTo>
                  <a:pt x="800" y="2933"/>
                </a:lnTo>
                <a:lnTo>
                  <a:pt x="888" y="3632"/>
                </a:lnTo>
                <a:lnTo>
                  <a:pt x="2247" y="4292"/>
                </a:lnTo>
                <a:lnTo>
                  <a:pt x="3263" y="4381"/>
                </a:lnTo>
                <a:lnTo>
                  <a:pt x="4292" y="4470"/>
                </a:lnTo>
                <a:lnTo>
                  <a:pt x="5054" y="3606"/>
                </a:lnTo>
                <a:lnTo>
                  <a:pt x="4889" y="2590"/>
                </a:lnTo>
                <a:lnTo>
                  <a:pt x="4711" y="1562"/>
                </a:lnTo>
                <a:lnTo>
                  <a:pt x="5308" y="25"/>
                </a:lnTo>
                <a:close/>
              </a:path>
            </a:pathLst>
          </a:custGeom>
          <a:ln w="3175">
            <a:solidFill>
              <a:srgbClr val="231F20"/>
            </a:solidFill>
          </a:ln>
        </p:spPr>
        <p:txBody>
          <a:bodyPr wrap="square" lIns="0" tIns="0" rIns="0" bIns="0" rtlCol="0"/>
          <a:lstStyle/>
          <a:p>
            <a:endParaRPr/>
          </a:p>
        </p:txBody>
      </p:sp>
      <p:sp>
        <p:nvSpPr>
          <p:cNvPr id="88" name="object 88"/>
          <p:cNvSpPr/>
          <p:nvPr/>
        </p:nvSpPr>
        <p:spPr>
          <a:xfrm>
            <a:off x="3775874" y="1568081"/>
            <a:ext cx="5080" cy="5080"/>
          </a:xfrm>
          <a:custGeom>
            <a:avLst/>
            <a:gdLst/>
            <a:ahLst/>
            <a:cxnLst/>
            <a:rect l="l" t="t" r="r" b="b"/>
            <a:pathLst>
              <a:path w="5079" h="5080">
                <a:moveTo>
                  <a:pt x="3683" y="0"/>
                </a:moveTo>
                <a:lnTo>
                  <a:pt x="1066" y="0"/>
                </a:lnTo>
                <a:lnTo>
                  <a:pt x="0" y="1066"/>
                </a:lnTo>
                <a:lnTo>
                  <a:pt x="0" y="3708"/>
                </a:lnTo>
                <a:lnTo>
                  <a:pt x="1066" y="4775"/>
                </a:lnTo>
                <a:lnTo>
                  <a:pt x="3683" y="4775"/>
                </a:lnTo>
                <a:lnTo>
                  <a:pt x="4749" y="3708"/>
                </a:lnTo>
                <a:lnTo>
                  <a:pt x="4749" y="1066"/>
                </a:lnTo>
                <a:lnTo>
                  <a:pt x="3683" y="0"/>
                </a:lnTo>
                <a:close/>
              </a:path>
            </a:pathLst>
          </a:custGeom>
          <a:solidFill>
            <a:srgbClr val="000000"/>
          </a:solidFill>
        </p:spPr>
        <p:txBody>
          <a:bodyPr wrap="square" lIns="0" tIns="0" rIns="0" bIns="0" rtlCol="0"/>
          <a:lstStyle/>
          <a:p>
            <a:endParaRPr/>
          </a:p>
        </p:txBody>
      </p:sp>
      <p:sp>
        <p:nvSpPr>
          <p:cNvPr id="89" name="object 89"/>
          <p:cNvSpPr/>
          <p:nvPr/>
        </p:nvSpPr>
        <p:spPr>
          <a:xfrm>
            <a:off x="3759095" y="1620918"/>
            <a:ext cx="4445" cy="4445"/>
          </a:xfrm>
          <a:custGeom>
            <a:avLst/>
            <a:gdLst/>
            <a:ahLst/>
            <a:cxnLst/>
            <a:rect l="l" t="t" r="r" b="b"/>
            <a:pathLst>
              <a:path w="4445" h="4444">
                <a:moveTo>
                  <a:pt x="2051" y="0"/>
                </a:moveTo>
                <a:lnTo>
                  <a:pt x="3178" y="0"/>
                </a:lnTo>
                <a:lnTo>
                  <a:pt x="4103" y="916"/>
                </a:lnTo>
                <a:lnTo>
                  <a:pt x="4103" y="2063"/>
                </a:lnTo>
                <a:lnTo>
                  <a:pt x="4103" y="3196"/>
                </a:lnTo>
                <a:lnTo>
                  <a:pt x="3178" y="4113"/>
                </a:lnTo>
                <a:lnTo>
                  <a:pt x="2051" y="4113"/>
                </a:lnTo>
                <a:lnTo>
                  <a:pt x="924" y="4113"/>
                </a:lnTo>
                <a:lnTo>
                  <a:pt x="0" y="3196"/>
                </a:lnTo>
                <a:lnTo>
                  <a:pt x="0" y="2063"/>
                </a:lnTo>
                <a:lnTo>
                  <a:pt x="0" y="916"/>
                </a:lnTo>
                <a:lnTo>
                  <a:pt x="924" y="0"/>
                </a:lnTo>
                <a:lnTo>
                  <a:pt x="2051" y="0"/>
                </a:lnTo>
                <a:close/>
              </a:path>
            </a:pathLst>
          </a:custGeom>
          <a:ln w="7327">
            <a:solidFill>
              <a:srgbClr val="231F20"/>
            </a:solidFill>
          </a:ln>
        </p:spPr>
        <p:txBody>
          <a:bodyPr wrap="square" lIns="0" tIns="0" rIns="0" bIns="0" rtlCol="0"/>
          <a:lstStyle/>
          <a:p>
            <a:endParaRPr/>
          </a:p>
        </p:txBody>
      </p:sp>
      <p:sp>
        <p:nvSpPr>
          <p:cNvPr id="90" name="object 90"/>
          <p:cNvSpPr/>
          <p:nvPr/>
        </p:nvSpPr>
        <p:spPr>
          <a:xfrm>
            <a:off x="3759111" y="1621218"/>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91" name="object 91"/>
          <p:cNvSpPr/>
          <p:nvPr/>
        </p:nvSpPr>
        <p:spPr>
          <a:xfrm>
            <a:off x="3775231" y="1617543"/>
            <a:ext cx="6350" cy="6350"/>
          </a:xfrm>
          <a:custGeom>
            <a:avLst/>
            <a:gdLst/>
            <a:ahLst/>
            <a:cxnLst/>
            <a:rect l="l" t="t" r="r" b="b"/>
            <a:pathLst>
              <a:path w="6350" h="6350">
                <a:moveTo>
                  <a:pt x="3014" y="0"/>
                </a:moveTo>
                <a:lnTo>
                  <a:pt x="4686" y="0"/>
                </a:lnTo>
                <a:lnTo>
                  <a:pt x="6028" y="1362"/>
                </a:lnTo>
                <a:lnTo>
                  <a:pt x="6028" y="3031"/>
                </a:lnTo>
                <a:lnTo>
                  <a:pt x="6028" y="4712"/>
                </a:lnTo>
                <a:lnTo>
                  <a:pt x="4686" y="6074"/>
                </a:lnTo>
                <a:lnTo>
                  <a:pt x="3014" y="6074"/>
                </a:lnTo>
                <a:lnTo>
                  <a:pt x="1342" y="6074"/>
                </a:lnTo>
                <a:lnTo>
                  <a:pt x="0" y="4712"/>
                </a:lnTo>
                <a:lnTo>
                  <a:pt x="0" y="3031"/>
                </a:lnTo>
                <a:lnTo>
                  <a:pt x="0" y="1362"/>
                </a:lnTo>
                <a:lnTo>
                  <a:pt x="1342" y="0"/>
                </a:lnTo>
                <a:lnTo>
                  <a:pt x="3014" y="0"/>
                </a:lnTo>
                <a:close/>
              </a:path>
            </a:pathLst>
          </a:custGeom>
          <a:ln w="7327">
            <a:solidFill>
              <a:srgbClr val="231F20"/>
            </a:solidFill>
          </a:ln>
        </p:spPr>
        <p:txBody>
          <a:bodyPr wrap="square" lIns="0" tIns="0" rIns="0" bIns="0" rtlCol="0"/>
          <a:lstStyle/>
          <a:p>
            <a:endParaRPr/>
          </a:p>
        </p:txBody>
      </p:sp>
      <p:sp>
        <p:nvSpPr>
          <p:cNvPr id="92" name="object 92"/>
          <p:cNvSpPr/>
          <p:nvPr/>
        </p:nvSpPr>
        <p:spPr>
          <a:xfrm>
            <a:off x="3775227" y="1617852"/>
            <a:ext cx="6350" cy="6350"/>
          </a:xfrm>
          <a:custGeom>
            <a:avLst/>
            <a:gdLst/>
            <a:ahLst/>
            <a:cxnLst/>
            <a:rect l="l" t="t" r="r" b="b"/>
            <a:pathLst>
              <a:path w="6350" h="6350">
                <a:moveTo>
                  <a:pt x="4686" y="0"/>
                </a:moveTo>
                <a:lnTo>
                  <a:pt x="1358" y="0"/>
                </a:lnTo>
                <a:lnTo>
                  <a:pt x="0" y="1358"/>
                </a:lnTo>
                <a:lnTo>
                  <a:pt x="0" y="4711"/>
                </a:lnTo>
                <a:lnTo>
                  <a:pt x="1358" y="6070"/>
                </a:lnTo>
                <a:lnTo>
                  <a:pt x="4686" y="6070"/>
                </a:lnTo>
                <a:lnTo>
                  <a:pt x="6045" y="4711"/>
                </a:lnTo>
                <a:lnTo>
                  <a:pt x="6045" y="1358"/>
                </a:lnTo>
                <a:lnTo>
                  <a:pt x="4686" y="0"/>
                </a:lnTo>
                <a:close/>
              </a:path>
            </a:pathLst>
          </a:custGeom>
          <a:solidFill>
            <a:srgbClr val="000000"/>
          </a:solidFill>
        </p:spPr>
        <p:txBody>
          <a:bodyPr wrap="square" lIns="0" tIns="0" rIns="0" bIns="0" rtlCol="0"/>
          <a:lstStyle/>
          <a:p>
            <a:endParaRPr/>
          </a:p>
        </p:txBody>
      </p:sp>
      <p:sp>
        <p:nvSpPr>
          <p:cNvPr id="93" name="object 93"/>
          <p:cNvSpPr/>
          <p:nvPr/>
        </p:nvSpPr>
        <p:spPr>
          <a:xfrm>
            <a:off x="3753218" y="1627492"/>
            <a:ext cx="50165" cy="6350"/>
          </a:xfrm>
          <a:custGeom>
            <a:avLst/>
            <a:gdLst/>
            <a:ahLst/>
            <a:cxnLst/>
            <a:rect l="l" t="t" r="r" b="b"/>
            <a:pathLst>
              <a:path w="50164" h="6350">
                <a:moveTo>
                  <a:pt x="25031" y="0"/>
                </a:moveTo>
                <a:lnTo>
                  <a:pt x="16989" y="421"/>
                </a:lnTo>
                <a:lnTo>
                  <a:pt x="9891" y="1601"/>
                </a:lnTo>
                <a:lnTo>
                  <a:pt x="4105" y="3412"/>
                </a:lnTo>
                <a:lnTo>
                  <a:pt x="0" y="5727"/>
                </a:lnTo>
                <a:lnTo>
                  <a:pt x="50063" y="5727"/>
                </a:lnTo>
                <a:lnTo>
                  <a:pt x="45957" y="3412"/>
                </a:lnTo>
                <a:lnTo>
                  <a:pt x="40171" y="1601"/>
                </a:lnTo>
                <a:lnTo>
                  <a:pt x="33073" y="421"/>
                </a:lnTo>
                <a:lnTo>
                  <a:pt x="25031" y="0"/>
                </a:lnTo>
                <a:close/>
              </a:path>
            </a:pathLst>
          </a:custGeom>
          <a:solidFill>
            <a:srgbClr val="FEBC11"/>
          </a:solidFill>
        </p:spPr>
        <p:txBody>
          <a:bodyPr wrap="square" lIns="0" tIns="0" rIns="0" bIns="0" rtlCol="0"/>
          <a:lstStyle/>
          <a:p>
            <a:endParaRPr/>
          </a:p>
        </p:txBody>
      </p:sp>
      <p:sp>
        <p:nvSpPr>
          <p:cNvPr id="94" name="object 94"/>
          <p:cNvSpPr/>
          <p:nvPr/>
        </p:nvSpPr>
        <p:spPr>
          <a:xfrm>
            <a:off x="3776383" y="1573809"/>
            <a:ext cx="3810" cy="3810"/>
          </a:xfrm>
          <a:custGeom>
            <a:avLst/>
            <a:gdLst/>
            <a:ahLst/>
            <a:cxnLst/>
            <a:rect l="l" t="t" r="r" b="b"/>
            <a:pathLst>
              <a:path w="3810" h="3809">
                <a:moveTo>
                  <a:pt x="2793" y="0"/>
                </a:moveTo>
                <a:lnTo>
                  <a:pt x="812" y="0"/>
                </a:lnTo>
                <a:lnTo>
                  <a:pt x="0" y="812"/>
                </a:lnTo>
                <a:lnTo>
                  <a:pt x="0" y="2806"/>
                </a:lnTo>
                <a:lnTo>
                  <a:pt x="812" y="3619"/>
                </a:lnTo>
                <a:lnTo>
                  <a:pt x="2793" y="3619"/>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5" name="object 95"/>
          <p:cNvSpPr/>
          <p:nvPr/>
        </p:nvSpPr>
        <p:spPr>
          <a:xfrm>
            <a:off x="3776383" y="1578648"/>
            <a:ext cx="3810" cy="3810"/>
          </a:xfrm>
          <a:custGeom>
            <a:avLst/>
            <a:gdLst/>
            <a:ahLst/>
            <a:cxnLst/>
            <a:rect l="l" t="t" r="r" b="b"/>
            <a:pathLst>
              <a:path w="3810" h="3809">
                <a:moveTo>
                  <a:pt x="2793" y="0"/>
                </a:moveTo>
                <a:lnTo>
                  <a:pt x="812" y="0"/>
                </a:lnTo>
                <a:lnTo>
                  <a:pt x="0" y="812"/>
                </a:lnTo>
                <a:lnTo>
                  <a:pt x="0" y="2806"/>
                </a:lnTo>
                <a:lnTo>
                  <a:pt x="812" y="3619"/>
                </a:lnTo>
                <a:lnTo>
                  <a:pt x="2793" y="3619"/>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6" name="object 96"/>
          <p:cNvSpPr/>
          <p:nvPr/>
        </p:nvSpPr>
        <p:spPr>
          <a:xfrm>
            <a:off x="3776383" y="1583474"/>
            <a:ext cx="3810" cy="3810"/>
          </a:xfrm>
          <a:custGeom>
            <a:avLst/>
            <a:gdLst/>
            <a:ahLst/>
            <a:cxnLst/>
            <a:rect l="l" t="t" r="r" b="b"/>
            <a:pathLst>
              <a:path w="3810" h="3809">
                <a:moveTo>
                  <a:pt x="2793" y="0"/>
                </a:moveTo>
                <a:lnTo>
                  <a:pt x="812" y="0"/>
                </a:lnTo>
                <a:lnTo>
                  <a:pt x="0" y="812"/>
                </a:lnTo>
                <a:lnTo>
                  <a:pt x="0" y="2819"/>
                </a:lnTo>
                <a:lnTo>
                  <a:pt x="812" y="3619"/>
                </a:lnTo>
                <a:lnTo>
                  <a:pt x="2793" y="3619"/>
                </a:lnTo>
                <a:lnTo>
                  <a:pt x="3606" y="2819"/>
                </a:lnTo>
                <a:lnTo>
                  <a:pt x="3606" y="812"/>
                </a:lnTo>
                <a:lnTo>
                  <a:pt x="2793" y="0"/>
                </a:lnTo>
                <a:close/>
              </a:path>
            </a:pathLst>
          </a:custGeom>
          <a:solidFill>
            <a:srgbClr val="FEBC11"/>
          </a:solidFill>
        </p:spPr>
        <p:txBody>
          <a:bodyPr wrap="square" lIns="0" tIns="0" rIns="0" bIns="0" rtlCol="0"/>
          <a:lstStyle/>
          <a:p>
            <a:endParaRPr/>
          </a:p>
        </p:txBody>
      </p:sp>
      <p:sp>
        <p:nvSpPr>
          <p:cNvPr id="97" name="object 97"/>
          <p:cNvSpPr/>
          <p:nvPr/>
        </p:nvSpPr>
        <p:spPr>
          <a:xfrm>
            <a:off x="3776383" y="1588312"/>
            <a:ext cx="3810" cy="3810"/>
          </a:xfrm>
          <a:custGeom>
            <a:avLst/>
            <a:gdLst/>
            <a:ahLst/>
            <a:cxnLst/>
            <a:rect l="l" t="t" r="r" b="b"/>
            <a:pathLst>
              <a:path w="3810" h="3809">
                <a:moveTo>
                  <a:pt x="2793" y="0"/>
                </a:moveTo>
                <a:lnTo>
                  <a:pt x="812" y="0"/>
                </a:lnTo>
                <a:lnTo>
                  <a:pt x="0" y="812"/>
                </a:lnTo>
                <a:lnTo>
                  <a:pt x="0" y="2806"/>
                </a:lnTo>
                <a:lnTo>
                  <a:pt x="812" y="3619"/>
                </a:lnTo>
                <a:lnTo>
                  <a:pt x="2793" y="3619"/>
                </a:lnTo>
                <a:lnTo>
                  <a:pt x="3606" y="2806"/>
                </a:lnTo>
                <a:lnTo>
                  <a:pt x="3606" y="812"/>
                </a:lnTo>
                <a:lnTo>
                  <a:pt x="2793" y="0"/>
                </a:lnTo>
                <a:close/>
              </a:path>
            </a:pathLst>
          </a:custGeom>
          <a:solidFill>
            <a:srgbClr val="FEBC11"/>
          </a:solidFill>
        </p:spPr>
        <p:txBody>
          <a:bodyPr wrap="square" lIns="0" tIns="0" rIns="0" bIns="0" rtlCol="0"/>
          <a:lstStyle/>
          <a:p>
            <a:endParaRPr/>
          </a:p>
        </p:txBody>
      </p:sp>
      <p:sp>
        <p:nvSpPr>
          <p:cNvPr id="98" name="object 98"/>
          <p:cNvSpPr/>
          <p:nvPr/>
        </p:nvSpPr>
        <p:spPr>
          <a:xfrm>
            <a:off x="3777119" y="1554059"/>
            <a:ext cx="2540" cy="13335"/>
          </a:xfrm>
          <a:custGeom>
            <a:avLst/>
            <a:gdLst/>
            <a:ahLst/>
            <a:cxnLst/>
            <a:rect l="l" t="t" r="r" b="b"/>
            <a:pathLst>
              <a:path w="2539" h="13334">
                <a:moveTo>
                  <a:pt x="0" y="12802"/>
                </a:moveTo>
                <a:lnTo>
                  <a:pt x="2253" y="12802"/>
                </a:lnTo>
                <a:lnTo>
                  <a:pt x="2253" y="0"/>
                </a:lnTo>
                <a:lnTo>
                  <a:pt x="0" y="0"/>
                </a:lnTo>
                <a:lnTo>
                  <a:pt x="0" y="12802"/>
                </a:lnTo>
                <a:close/>
              </a:path>
            </a:pathLst>
          </a:custGeom>
          <a:solidFill>
            <a:srgbClr val="FEBC11"/>
          </a:solidFill>
        </p:spPr>
        <p:txBody>
          <a:bodyPr wrap="square" lIns="0" tIns="0" rIns="0" bIns="0" rtlCol="0"/>
          <a:lstStyle/>
          <a:p>
            <a:endParaRPr/>
          </a:p>
        </p:txBody>
      </p:sp>
      <p:sp>
        <p:nvSpPr>
          <p:cNvPr id="99" name="object 99"/>
          <p:cNvSpPr/>
          <p:nvPr/>
        </p:nvSpPr>
        <p:spPr>
          <a:xfrm>
            <a:off x="3773678" y="1559681"/>
            <a:ext cx="9525" cy="2540"/>
          </a:xfrm>
          <a:custGeom>
            <a:avLst/>
            <a:gdLst/>
            <a:ahLst/>
            <a:cxnLst/>
            <a:rect l="l" t="t" r="r" b="b"/>
            <a:pathLst>
              <a:path w="9525" h="2540">
                <a:moveTo>
                  <a:pt x="0" y="2265"/>
                </a:moveTo>
                <a:lnTo>
                  <a:pt x="9154" y="2265"/>
                </a:lnTo>
                <a:lnTo>
                  <a:pt x="9154" y="0"/>
                </a:lnTo>
                <a:lnTo>
                  <a:pt x="0" y="0"/>
                </a:lnTo>
                <a:lnTo>
                  <a:pt x="0" y="2265"/>
                </a:lnTo>
                <a:close/>
              </a:path>
            </a:pathLst>
          </a:custGeom>
          <a:solidFill>
            <a:srgbClr val="FEBC11"/>
          </a:solidFill>
        </p:spPr>
        <p:txBody>
          <a:bodyPr wrap="square" lIns="0" tIns="0" rIns="0" bIns="0" rtlCol="0"/>
          <a:lstStyle/>
          <a:p>
            <a:endParaRPr/>
          </a:p>
        </p:txBody>
      </p:sp>
      <p:sp>
        <p:nvSpPr>
          <p:cNvPr id="100" name="object 100"/>
          <p:cNvSpPr/>
          <p:nvPr/>
        </p:nvSpPr>
        <p:spPr>
          <a:xfrm>
            <a:off x="3758209" y="1579435"/>
            <a:ext cx="9525" cy="25400"/>
          </a:xfrm>
          <a:custGeom>
            <a:avLst/>
            <a:gdLst/>
            <a:ahLst/>
            <a:cxnLst/>
            <a:rect l="l" t="t" r="r" b="b"/>
            <a:pathLst>
              <a:path w="9525" h="25400">
                <a:moveTo>
                  <a:pt x="3848" y="0"/>
                </a:moveTo>
                <a:lnTo>
                  <a:pt x="0" y="685"/>
                </a:lnTo>
                <a:lnTo>
                  <a:pt x="6223" y="25399"/>
                </a:lnTo>
                <a:lnTo>
                  <a:pt x="9334" y="24790"/>
                </a:lnTo>
                <a:lnTo>
                  <a:pt x="3848" y="0"/>
                </a:lnTo>
                <a:close/>
              </a:path>
            </a:pathLst>
          </a:custGeom>
          <a:solidFill>
            <a:srgbClr val="FEBC11"/>
          </a:solidFill>
        </p:spPr>
        <p:txBody>
          <a:bodyPr wrap="square" lIns="0" tIns="0" rIns="0" bIns="0" rtlCol="0"/>
          <a:lstStyle/>
          <a:p>
            <a:endParaRPr/>
          </a:p>
        </p:txBody>
      </p:sp>
      <p:sp>
        <p:nvSpPr>
          <p:cNvPr id="101" name="object 101"/>
          <p:cNvSpPr/>
          <p:nvPr/>
        </p:nvSpPr>
        <p:spPr>
          <a:xfrm>
            <a:off x="3788816" y="1596161"/>
            <a:ext cx="20955" cy="15875"/>
          </a:xfrm>
          <a:custGeom>
            <a:avLst/>
            <a:gdLst/>
            <a:ahLst/>
            <a:cxnLst/>
            <a:rect l="l" t="t" r="r" b="b"/>
            <a:pathLst>
              <a:path w="20954" h="15875">
                <a:moveTo>
                  <a:pt x="20139" y="13017"/>
                </a:moveTo>
                <a:lnTo>
                  <a:pt x="9893" y="13017"/>
                </a:lnTo>
                <a:lnTo>
                  <a:pt x="10756" y="14033"/>
                </a:lnTo>
                <a:lnTo>
                  <a:pt x="12242" y="14859"/>
                </a:lnTo>
                <a:lnTo>
                  <a:pt x="17081" y="15697"/>
                </a:lnTo>
                <a:lnTo>
                  <a:pt x="19862" y="14528"/>
                </a:lnTo>
                <a:lnTo>
                  <a:pt x="20139" y="13017"/>
                </a:lnTo>
                <a:close/>
              </a:path>
              <a:path w="20954" h="15875">
                <a:moveTo>
                  <a:pt x="3517" y="5930"/>
                </a:moveTo>
                <a:lnTo>
                  <a:pt x="723" y="7112"/>
                </a:lnTo>
                <a:lnTo>
                  <a:pt x="0" y="11061"/>
                </a:lnTo>
                <a:lnTo>
                  <a:pt x="2197" y="13106"/>
                </a:lnTo>
                <a:lnTo>
                  <a:pt x="7035" y="13957"/>
                </a:lnTo>
                <a:lnTo>
                  <a:pt x="8724" y="13690"/>
                </a:lnTo>
                <a:lnTo>
                  <a:pt x="9893" y="13017"/>
                </a:lnTo>
                <a:lnTo>
                  <a:pt x="20139" y="13017"/>
                </a:lnTo>
                <a:lnTo>
                  <a:pt x="20586" y="10579"/>
                </a:lnTo>
                <a:lnTo>
                  <a:pt x="18389" y="8534"/>
                </a:lnTo>
                <a:lnTo>
                  <a:pt x="14973" y="7937"/>
                </a:lnTo>
                <a:lnTo>
                  <a:pt x="14795" y="7924"/>
                </a:lnTo>
                <a:lnTo>
                  <a:pt x="14998" y="7442"/>
                </a:lnTo>
                <a:lnTo>
                  <a:pt x="15181" y="6756"/>
                </a:lnTo>
                <a:lnTo>
                  <a:pt x="7721" y="6756"/>
                </a:lnTo>
                <a:lnTo>
                  <a:pt x="6972" y="6540"/>
                </a:lnTo>
                <a:lnTo>
                  <a:pt x="3517" y="5930"/>
                </a:lnTo>
                <a:close/>
              </a:path>
              <a:path w="20954" h="15875">
                <a:moveTo>
                  <a:pt x="10490" y="0"/>
                </a:moveTo>
                <a:lnTo>
                  <a:pt x="8394" y="2120"/>
                </a:lnTo>
                <a:lnTo>
                  <a:pt x="7734" y="5664"/>
                </a:lnTo>
                <a:lnTo>
                  <a:pt x="7721" y="6756"/>
                </a:lnTo>
                <a:lnTo>
                  <a:pt x="15181" y="6756"/>
                </a:lnTo>
                <a:lnTo>
                  <a:pt x="15798" y="3416"/>
                </a:lnTo>
                <a:lnTo>
                  <a:pt x="14579" y="711"/>
                </a:lnTo>
                <a:lnTo>
                  <a:pt x="10490" y="0"/>
                </a:lnTo>
                <a:close/>
              </a:path>
            </a:pathLst>
          </a:custGeom>
          <a:solidFill>
            <a:srgbClr val="231F20"/>
          </a:solidFill>
        </p:spPr>
        <p:txBody>
          <a:bodyPr wrap="square" lIns="0" tIns="0" rIns="0" bIns="0" rtlCol="0"/>
          <a:lstStyle/>
          <a:p>
            <a:endParaRPr/>
          </a:p>
        </p:txBody>
      </p:sp>
      <p:sp>
        <p:nvSpPr>
          <p:cNvPr id="102" name="object 102"/>
          <p:cNvSpPr/>
          <p:nvPr/>
        </p:nvSpPr>
        <p:spPr>
          <a:xfrm>
            <a:off x="3776052" y="1603044"/>
            <a:ext cx="4445" cy="4445"/>
          </a:xfrm>
          <a:custGeom>
            <a:avLst/>
            <a:gdLst/>
            <a:ahLst/>
            <a:cxnLst/>
            <a:rect l="l" t="t" r="r" b="b"/>
            <a:pathLst>
              <a:path w="4445" h="4444">
                <a:moveTo>
                  <a:pt x="3403" y="0"/>
                </a:moveTo>
                <a:lnTo>
                  <a:pt x="990" y="0"/>
                </a:lnTo>
                <a:lnTo>
                  <a:pt x="0" y="990"/>
                </a:lnTo>
                <a:lnTo>
                  <a:pt x="0" y="3429"/>
                </a:lnTo>
                <a:lnTo>
                  <a:pt x="990" y="4406"/>
                </a:lnTo>
                <a:lnTo>
                  <a:pt x="3403" y="4406"/>
                </a:lnTo>
                <a:lnTo>
                  <a:pt x="4394" y="3429"/>
                </a:lnTo>
                <a:lnTo>
                  <a:pt x="4394" y="990"/>
                </a:lnTo>
                <a:lnTo>
                  <a:pt x="3403" y="0"/>
                </a:lnTo>
                <a:close/>
              </a:path>
            </a:pathLst>
          </a:custGeom>
          <a:solidFill>
            <a:srgbClr val="000000"/>
          </a:solidFill>
        </p:spPr>
        <p:txBody>
          <a:bodyPr wrap="square" lIns="0" tIns="0" rIns="0" bIns="0" rtlCol="0"/>
          <a:lstStyle/>
          <a:p>
            <a:endParaRPr/>
          </a:p>
        </p:txBody>
      </p:sp>
      <p:sp>
        <p:nvSpPr>
          <p:cNvPr id="103" name="object 103"/>
          <p:cNvSpPr/>
          <p:nvPr/>
        </p:nvSpPr>
        <p:spPr>
          <a:xfrm>
            <a:off x="3776433" y="1594548"/>
            <a:ext cx="3810" cy="7620"/>
          </a:xfrm>
          <a:custGeom>
            <a:avLst/>
            <a:gdLst/>
            <a:ahLst/>
            <a:cxnLst/>
            <a:rect l="l" t="t" r="r" b="b"/>
            <a:pathLst>
              <a:path w="3810" h="7619">
                <a:moveTo>
                  <a:pt x="2781" y="0"/>
                </a:moveTo>
                <a:lnTo>
                  <a:pt x="800" y="0"/>
                </a:lnTo>
                <a:lnTo>
                  <a:pt x="0" y="1701"/>
                </a:lnTo>
                <a:lnTo>
                  <a:pt x="0" y="5892"/>
                </a:lnTo>
                <a:lnTo>
                  <a:pt x="800" y="7594"/>
                </a:lnTo>
                <a:lnTo>
                  <a:pt x="2781" y="7594"/>
                </a:lnTo>
                <a:lnTo>
                  <a:pt x="3581" y="5892"/>
                </a:lnTo>
                <a:lnTo>
                  <a:pt x="3581" y="1701"/>
                </a:lnTo>
                <a:lnTo>
                  <a:pt x="2781" y="0"/>
                </a:lnTo>
                <a:close/>
              </a:path>
            </a:pathLst>
          </a:custGeom>
          <a:solidFill>
            <a:srgbClr val="FEBC11"/>
          </a:solidFill>
        </p:spPr>
        <p:txBody>
          <a:bodyPr wrap="square" lIns="0" tIns="0" rIns="0" bIns="0" rtlCol="0"/>
          <a:lstStyle/>
          <a:p>
            <a:endParaRPr/>
          </a:p>
        </p:txBody>
      </p:sp>
      <p:sp>
        <p:nvSpPr>
          <p:cNvPr id="104" name="object 104"/>
          <p:cNvSpPr/>
          <p:nvPr/>
        </p:nvSpPr>
        <p:spPr>
          <a:xfrm>
            <a:off x="3774656" y="1608251"/>
            <a:ext cx="7620" cy="7620"/>
          </a:xfrm>
          <a:custGeom>
            <a:avLst/>
            <a:gdLst/>
            <a:ahLst/>
            <a:cxnLst/>
            <a:rect l="l" t="t" r="r" b="b"/>
            <a:pathLst>
              <a:path w="7620" h="7619">
                <a:moveTo>
                  <a:pt x="5626" y="0"/>
                </a:moveTo>
                <a:lnTo>
                  <a:pt x="1981" y="76"/>
                </a:lnTo>
                <a:lnTo>
                  <a:pt x="2324" y="5473"/>
                </a:lnTo>
                <a:lnTo>
                  <a:pt x="0" y="7569"/>
                </a:lnTo>
                <a:lnTo>
                  <a:pt x="698" y="7581"/>
                </a:lnTo>
                <a:lnTo>
                  <a:pt x="7259" y="7556"/>
                </a:lnTo>
                <a:lnTo>
                  <a:pt x="4711" y="5384"/>
                </a:lnTo>
                <a:lnTo>
                  <a:pt x="5626" y="0"/>
                </a:lnTo>
                <a:close/>
              </a:path>
              <a:path w="7620" h="7619">
                <a:moveTo>
                  <a:pt x="7259" y="7556"/>
                </a:moveTo>
                <a:lnTo>
                  <a:pt x="5270" y="7556"/>
                </a:lnTo>
                <a:lnTo>
                  <a:pt x="7289" y="7581"/>
                </a:lnTo>
                <a:close/>
              </a:path>
            </a:pathLst>
          </a:custGeom>
          <a:solidFill>
            <a:srgbClr val="FEBC11"/>
          </a:solidFill>
        </p:spPr>
        <p:txBody>
          <a:bodyPr wrap="square" lIns="0" tIns="0" rIns="0" bIns="0" rtlCol="0"/>
          <a:lstStyle/>
          <a:p>
            <a:endParaRPr/>
          </a:p>
        </p:txBody>
      </p:sp>
      <p:sp>
        <p:nvSpPr>
          <p:cNvPr id="105" name="object 105"/>
          <p:cNvSpPr/>
          <p:nvPr/>
        </p:nvSpPr>
        <p:spPr>
          <a:xfrm>
            <a:off x="3781297" y="1603425"/>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6" name="object 106"/>
          <p:cNvSpPr/>
          <p:nvPr/>
        </p:nvSpPr>
        <p:spPr>
          <a:xfrm>
            <a:off x="3767594" y="1603425"/>
            <a:ext cx="7620" cy="3810"/>
          </a:xfrm>
          <a:custGeom>
            <a:avLst/>
            <a:gdLst/>
            <a:ahLst/>
            <a:cxnLst/>
            <a:rect l="l" t="t" r="r" b="b"/>
            <a:pathLst>
              <a:path w="7620" h="3809">
                <a:moveTo>
                  <a:pt x="5867" y="0"/>
                </a:moveTo>
                <a:lnTo>
                  <a:pt x="1689" y="0"/>
                </a:lnTo>
                <a:lnTo>
                  <a:pt x="0" y="812"/>
                </a:lnTo>
                <a:lnTo>
                  <a:pt x="0" y="2794"/>
                </a:lnTo>
                <a:lnTo>
                  <a:pt x="1689" y="3606"/>
                </a:lnTo>
                <a:lnTo>
                  <a:pt x="5867" y="3606"/>
                </a:lnTo>
                <a:lnTo>
                  <a:pt x="7556" y="2794"/>
                </a:lnTo>
                <a:lnTo>
                  <a:pt x="7556" y="812"/>
                </a:lnTo>
                <a:lnTo>
                  <a:pt x="5867" y="0"/>
                </a:lnTo>
                <a:close/>
              </a:path>
            </a:pathLst>
          </a:custGeom>
          <a:solidFill>
            <a:srgbClr val="FEBC11"/>
          </a:solidFill>
        </p:spPr>
        <p:txBody>
          <a:bodyPr wrap="square" lIns="0" tIns="0" rIns="0" bIns="0" rtlCol="0"/>
          <a:lstStyle/>
          <a:p>
            <a:endParaRPr/>
          </a:p>
        </p:txBody>
      </p:sp>
      <p:sp>
        <p:nvSpPr>
          <p:cNvPr id="107" name="object 107"/>
          <p:cNvSpPr/>
          <p:nvPr/>
        </p:nvSpPr>
        <p:spPr>
          <a:xfrm>
            <a:off x="3793871" y="1610131"/>
            <a:ext cx="5715" cy="8255"/>
          </a:xfrm>
          <a:custGeom>
            <a:avLst/>
            <a:gdLst/>
            <a:ahLst/>
            <a:cxnLst/>
            <a:rect l="l" t="t" r="r" b="b"/>
            <a:pathLst>
              <a:path w="5714" h="8255">
                <a:moveTo>
                  <a:pt x="2997" y="0"/>
                </a:moveTo>
                <a:lnTo>
                  <a:pt x="2133" y="5041"/>
                </a:lnTo>
                <a:lnTo>
                  <a:pt x="0" y="6464"/>
                </a:lnTo>
                <a:lnTo>
                  <a:pt x="3835" y="7594"/>
                </a:lnTo>
                <a:lnTo>
                  <a:pt x="5295" y="8051"/>
                </a:lnTo>
                <a:lnTo>
                  <a:pt x="3886" y="5473"/>
                </a:lnTo>
                <a:lnTo>
                  <a:pt x="5664" y="711"/>
                </a:lnTo>
                <a:lnTo>
                  <a:pt x="2997" y="0"/>
                </a:lnTo>
                <a:close/>
              </a:path>
            </a:pathLst>
          </a:custGeom>
          <a:solidFill>
            <a:srgbClr val="FEBC11"/>
          </a:solidFill>
        </p:spPr>
        <p:txBody>
          <a:bodyPr wrap="square" lIns="0" tIns="0" rIns="0" bIns="0" rtlCol="0"/>
          <a:lstStyle/>
          <a:p>
            <a:endParaRPr/>
          </a:p>
        </p:txBody>
      </p:sp>
      <p:sp>
        <p:nvSpPr>
          <p:cNvPr id="108" name="object 108"/>
          <p:cNvSpPr/>
          <p:nvPr/>
        </p:nvSpPr>
        <p:spPr>
          <a:xfrm>
            <a:off x="3797706" y="1606041"/>
            <a:ext cx="3175" cy="3175"/>
          </a:xfrm>
          <a:custGeom>
            <a:avLst/>
            <a:gdLst/>
            <a:ahLst/>
            <a:cxnLst/>
            <a:rect l="l" t="t" r="r" b="b"/>
            <a:pathLst>
              <a:path w="3175" h="3175">
                <a:moveTo>
                  <a:pt x="2032" y="0"/>
                </a:moveTo>
                <a:lnTo>
                  <a:pt x="469" y="126"/>
                </a:lnTo>
                <a:lnTo>
                  <a:pt x="80"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09" name="object 109"/>
          <p:cNvSpPr/>
          <p:nvPr/>
        </p:nvSpPr>
        <p:spPr>
          <a:xfrm>
            <a:off x="3798570" y="1599057"/>
            <a:ext cx="3810" cy="6350"/>
          </a:xfrm>
          <a:custGeom>
            <a:avLst/>
            <a:gdLst/>
            <a:ahLst/>
            <a:cxnLst/>
            <a:rect l="l" t="t" r="r" b="b"/>
            <a:pathLst>
              <a:path w="3810" h="6350">
                <a:moveTo>
                  <a:pt x="1714" y="0"/>
                </a:moveTo>
                <a:lnTo>
                  <a:pt x="787" y="1142"/>
                </a:lnTo>
                <a:lnTo>
                  <a:pt x="0" y="4330"/>
                </a:lnTo>
                <a:lnTo>
                  <a:pt x="292" y="5765"/>
                </a:lnTo>
                <a:lnTo>
                  <a:pt x="1803" y="6146"/>
                </a:lnTo>
                <a:lnTo>
                  <a:pt x="2730" y="5003"/>
                </a:lnTo>
                <a:lnTo>
                  <a:pt x="3505" y="1816"/>
                </a:lnTo>
                <a:lnTo>
                  <a:pt x="3213" y="380"/>
                </a:lnTo>
                <a:lnTo>
                  <a:pt x="1714" y="0"/>
                </a:lnTo>
                <a:close/>
              </a:path>
            </a:pathLst>
          </a:custGeom>
          <a:solidFill>
            <a:srgbClr val="FEBC11"/>
          </a:solidFill>
        </p:spPr>
        <p:txBody>
          <a:bodyPr wrap="square" lIns="0" tIns="0" rIns="0" bIns="0" rtlCol="0"/>
          <a:lstStyle/>
          <a:p>
            <a:endParaRPr/>
          </a:p>
        </p:txBody>
      </p:sp>
      <p:sp>
        <p:nvSpPr>
          <p:cNvPr id="110" name="object 110"/>
          <p:cNvSpPr/>
          <p:nvPr/>
        </p:nvSpPr>
        <p:spPr>
          <a:xfrm>
            <a:off x="3790797" y="1604302"/>
            <a:ext cx="6350" cy="3810"/>
          </a:xfrm>
          <a:custGeom>
            <a:avLst/>
            <a:gdLst/>
            <a:ahLst/>
            <a:cxnLst/>
            <a:rect l="l" t="t" r="r" b="b"/>
            <a:pathLst>
              <a:path w="6350" h="3809">
                <a:moveTo>
                  <a:pt x="1816" y="0"/>
                </a:moveTo>
                <a:lnTo>
                  <a:pt x="380" y="304"/>
                </a:lnTo>
                <a:lnTo>
                  <a:pt x="0" y="1816"/>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11" name="object 111"/>
          <p:cNvSpPr/>
          <p:nvPr/>
        </p:nvSpPr>
        <p:spPr>
          <a:xfrm>
            <a:off x="3801186" y="1606880"/>
            <a:ext cx="6350" cy="3810"/>
          </a:xfrm>
          <a:custGeom>
            <a:avLst/>
            <a:gdLst/>
            <a:ahLst/>
            <a:cxnLst/>
            <a:rect l="l" t="t" r="r" b="b"/>
            <a:pathLst>
              <a:path w="6350" h="3809">
                <a:moveTo>
                  <a:pt x="1816" y="0"/>
                </a:moveTo>
                <a:lnTo>
                  <a:pt x="380" y="304"/>
                </a:lnTo>
                <a:lnTo>
                  <a:pt x="0" y="1816"/>
                </a:lnTo>
                <a:lnTo>
                  <a:pt x="1142" y="2743"/>
                </a:lnTo>
                <a:lnTo>
                  <a:pt x="4305" y="3530"/>
                </a:lnTo>
                <a:lnTo>
                  <a:pt x="5740" y="3238"/>
                </a:lnTo>
                <a:lnTo>
                  <a:pt x="6108" y="1727"/>
                </a:lnTo>
                <a:lnTo>
                  <a:pt x="4978" y="787"/>
                </a:lnTo>
                <a:lnTo>
                  <a:pt x="1816" y="0"/>
                </a:lnTo>
                <a:close/>
              </a:path>
            </a:pathLst>
          </a:custGeom>
          <a:solidFill>
            <a:srgbClr val="FEBC11"/>
          </a:solidFill>
        </p:spPr>
        <p:txBody>
          <a:bodyPr wrap="square" lIns="0" tIns="0" rIns="0" bIns="0" rtlCol="0"/>
          <a:lstStyle/>
          <a:p>
            <a:endParaRPr/>
          </a:p>
        </p:txBody>
      </p:sp>
      <p:sp>
        <p:nvSpPr>
          <p:cNvPr id="112" name="object 112"/>
          <p:cNvSpPr/>
          <p:nvPr/>
        </p:nvSpPr>
        <p:spPr>
          <a:xfrm>
            <a:off x="3806316" y="1603705"/>
            <a:ext cx="13970" cy="12065"/>
          </a:xfrm>
          <a:custGeom>
            <a:avLst/>
            <a:gdLst/>
            <a:ahLst/>
            <a:cxnLst/>
            <a:rect l="l" t="t" r="r" b="b"/>
            <a:pathLst>
              <a:path w="13970" h="12065">
                <a:moveTo>
                  <a:pt x="9664" y="11544"/>
                </a:moveTo>
                <a:lnTo>
                  <a:pt x="9105" y="11544"/>
                </a:lnTo>
                <a:lnTo>
                  <a:pt x="9182" y="11696"/>
                </a:lnTo>
                <a:lnTo>
                  <a:pt x="9385" y="11976"/>
                </a:lnTo>
                <a:lnTo>
                  <a:pt x="9664" y="11544"/>
                </a:lnTo>
                <a:close/>
              </a:path>
              <a:path w="13970" h="12065">
                <a:moveTo>
                  <a:pt x="4318" y="4000"/>
                </a:moveTo>
                <a:lnTo>
                  <a:pt x="1422" y="4571"/>
                </a:lnTo>
                <a:lnTo>
                  <a:pt x="0" y="8026"/>
                </a:lnTo>
                <a:lnTo>
                  <a:pt x="1727" y="10261"/>
                </a:lnTo>
                <a:lnTo>
                  <a:pt x="6184" y="11887"/>
                </a:lnTo>
                <a:lnTo>
                  <a:pt x="7861" y="11950"/>
                </a:lnTo>
                <a:lnTo>
                  <a:pt x="9105" y="11544"/>
                </a:lnTo>
                <a:lnTo>
                  <a:pt x="9664" y="11544"/>
                </a:lnTo>
                <a:lnTo>
                  <a:pt x="11518" y="8674"/>
                </a:lnTo>
                <a:lnTo>
                  <a:pt x="12738" y="5892"/>
                </a:lnTo>
                <a:lnTo>
                  <a:pt x="12842" y="5486"/>
                </a:lnTo>
                <a:lnTo>
                  <a:pt x="8178" y="5486"/>
                </a:lnTo>
                <a:lnTo>
                  <a:pt x="7861" y="5308"/>
                </a:lnTo>
                <a:lnTo>
                  <a:pt x="7505" y="5156"/>
                </a:lnTo>
                <a:lnTo>
                  <a:pt x="4318" y="4000"/>
                </a:lnTo>
                <a:close/>
              </a:path>
              <a:path w="13970" h="12065">
                <a:moveTo>
                  <a:pt x="11861" y="0"/>
                </a:moveTo>
                <a:lnTo>
                  <a:pt x="9626" y="1523"/>
                </a:lnTo>
                <a:lnTo>
                  <a:pt x="8385" y="4571"/>
                </a:lnTo>
                <a:lnTo>
                  <a:pt x="8267" y="4991"/>
                </a:lnTo>
                <a:lnTo>
                  <a:pt x="8178" y="5486"/>
                </a:lnTo>
                <a:lnTo>
                  <a:pt x="12842" y="5486"/>
                </a:lnTo>
                <a:lnTo>
                  <a:pt x="13449" y="3124"/>
                </a:lnTo>
                <a:lnTo>
                  <a:pt x="13703" y="457"/>
                </a:lnTo>
                <a:lnTo>
                  <a:pt x="11861" y="0"/>
                </a:lnTo>
                <a:close/>
              </a:path>
            </a:pathLst>
          </a:custGeom>
          <a:solidFill>
            <a:srgbClr val="231F20"/>
          </a:solidFill>
        </p:spPr>
        <p:txBody>
          <a:bodyPr wrap="square" lIns="0" tIns="0" rIns="0" bIns="0" rtlCol="0"/>
          <a:lstStyle/>
          <a:p>
            <a:endParaRPr/>
          </a:p>
        </p:txBody>
      </p:sp>
      <p:sp>
        <p:nvSpPr>
          <p:cNvPr id="113" name="object 113"/>
          <p:cNvSpPr/>
          <p:nvPr/>
        </p:nvSpPr>
        <p:spPr>
          <a:xfrm>
            <a:off x="3747198" y="1596516"/>
            <a:ext cx="20955" cy="15875"/>
          </a:xfrm>
          <a:custGeom>
            <a:avLst/>
            <a:gdLst/>
            <a:ahLst/>
            <a:cxnLst/>
            <a:rect l="l" t="t" r="r" b="b"/>
            <a:pathLst>
              <a:path w="20954" h="15875">
                <a:moveTo>
                  <a:pt x="10096" y="0"/>
                </a:moveTo>
                <a:lnTo>
                  <a:pt x="6007" y="711"/>
                </a:lnTo>
                <a:lnTo>
                  <a:pt x="4787" y="3416"/>
                </a:lnTo>
                <a:lnTo>
                  <a:pt x="5365" y="6540"/>
                </a:lnTo>
                <a:lnTo>
                  <a:pt x="5491" y="7112"/>
                </a:lnTo>
                <a:lnTo>
                  <a:pt x="5588" y="7442"/>
                </a:lnTo>
                <a:lnTo>
                  <a:pt x="5791" y="7924"/>
                </a:lnTo>
                <a:lnTo>
                  <a:pt x="5613" y="7937"/>
                </a:lnTo>
                <a:lnTo>
                  <a:pt x="2197" y="8534"/>
                </a:lnTo>
                <a:lnTo>
                  <a:pt x="0" y="10579"/>
                </a:lnTo>
                <a:lnTo>
                  <a:pt x="723" y="14528"/>
                </a:lnTo>
                <a:lnTo>
                  <a:pt x="3505" y="15709"/>
                </a:lnTo>
                <a:lnTo>
                  <a:pt x="8343" y="14859"/>
                </a:lnTo>
                <a:lnTo>
                  <a:pt x="9829" y="14046"/>
                </a:lnTo>
                <a:lnTo>
                  <a:pt x="10693" y="13017"/>
                </a:lnTo>
                <a:lnTo>
                  <a:pt x="18485" y="13017"/>
                </a:lnTo>
                <a:lnTo>
                  <a:pt x="20586" y="11061"/>
                </a:lnTo>
                <a:lnTo>
                  <a:pt x="19862" y="7112"/>
                </a:lnTo>
                <a:lnTo>
                  <a:pt x="19012" y="6756"/>
                </a:lnTo>
                <a:lnTo>
                  <a:pt x="12865" y="6756"/>
                </a:lnTo>
                <a:lnTo>
                  <a:pt x="12852" y="5664"/>
                </a:lnTo>
                <a:lnTo>
                  <a:pt x="12192" y="2133"/>
                </a:lnTo>
                <a:lnTo>
                  <a:pt x="10096" y="0"/>
                </a:lnTo>
                <a:close/>
              </a:path>
              <a:path w="20954" h="15875">
                <a:moveTo>
                  <a:pt x="18485" y="13017"/>
                </a:moveTo>
                <a:lnTo>
                  <a:pt x="10693" y="13017"/>
                </a:lnTo>
                <a:lnTo>
                  <a:pt x="11861" y="13690"/>
                </a:lnTo>
                <a:lnTo>
                  <a:pt x="13550" y="13957"/>
                </a:lnTo>
                <a:lnTo>
                  <a:pt x="18389" y="13106"/>
                </a:lnTo>
                <a:close/>
              </a:path>
              <a:path w="20954" h="15875">
                <a:moveTo>
                  <a:pt x="17068" y="5943"/>
                </a:moveTo>
                <a:lnTo>
                  <a:pt x="13614" y="6540"/>
                </a:lnTo>
                <a:lnTo>
                  <a:pt x="12865" y="6756"/>
                </a:lnTo>
                <a:lnTo>
                  <a:pt x="19012" y="6756"/>
                </a:lnTo>
                <a:lnTo>
                  <a:pt x="17068" y="5943"/>
                </a:lnTo>
                <a:close/>
              </a:path>
            </a:pathLst>
          </a:custGeom>
          <a:solidFill>
            <a:srgbClr val="231F20"/>
          </a:solidFill>
        </p:spPr>
        <p:txBody>
          <a:bodyPr wrap="square" lIns="0" tIns="0" rIns="0" bIns="0" rtlCol="0"/>
          <a:lstStyle/>
          <a:p>
            <a:endParaRPr/>
          </a:p>
        </p:txBody>
      </p:sp>
      <p:sp>
        <p:nvSpPr>
          <p:cNvPr id="114" name="object 114"/>
          <p:cNvSpPr/>
          <p:nvPr/>
        </p:nvSpPr>
        <p:spPr>
          <a:xfrm>
            <a:off x="3757066" y="1610486"/>
            <a:ext cx="5715" cy="8255"/>
          </a:xfrm>
          <a:custGeom>
            <a:avLst/>
            <a:gdLst/>
            <a:ahLst/>
            <a:cxnLst/>
            <a:rect l="l" t="t" r="r" b="b"/>
            <a:pathLst>
              <a:path w="5714" h="8255">
                <a:moveTo>
                  <a:pt x="2667" y="0"/>
                </a:moveTo>
                <a:lnTo>
                  <a:pt x="0" y="711"/>
                </a:lnTo>
                <a:lnTo>
                  <a:pt x="1778" y="5473"/>
                </a:lnTo>
                <a:lnTo>
                  <a:pt x="368" y="8051"/>
                </a:lnTo>
                <a:lnTo>
                  <a:pt x="1828" y="7594"/>
                </a:lnTo>
                <a:lnTo>
                  <a:pt x="5664" y="6464"/>
                </a:lnTo>
                <a:lnTo>
                  <a:pt x="3530" y="5041"/>
                </a:lnTo>
                <a:lnTo>
                  <a:pt x="2667" y="0"/>
                </a:lnTo>
                <a:close/>
              </a:path>
            </a:pathLst>
          </a:custGeom>
          <a:solidFill>
            <a:srgbClr val="FEBC11"/>
          </a:solidFill>
        </p:spPr>
        <p:txBody>
          <a:bodyPr wrap="square" lIns="0" tIns="0" rIns="0" bIns="0" rtlCol="0"/>
          <a:lstStyle/>
          <a:p>
            <a:endParaRPr/>
          </a:p>
        </p:txBody>
      </p:sp>
      <p:sp>
        <p:nvSpPr>
          <p:cNvPr id="115" name="object 115"/>
          <p:cNvSpPr/>
          <p:nvPr/>
        </p:nvSpPr>
        <p:spPr>
          <a:xfrm>
            <a:off x="3754526" y="1599425"/>
            <a:ext cx="3810" cy="6350"/>
          </a:xfrm>
          <a:custGeom>
            <a:avLst/>
            <a:gdLst/>
            <a:ahLst/>
            <a:cxnLst/>
            <a:rect l="l" t="t" r="r" b="b"/>
            <a:pathLst>
              <a:path w="3810" h="6350">
                <a:moveTo>
                  <a:pt x="1790" y="0"/>
                </a:moveTo>
                <a:lnTo>
                  <a:pt x="292" y="380"/>
                </a:lnTo>
                <a:lnTo>
                  <a:pt x="0" y="1816"/>
                </a:lnTo>
                <a:lnTo>
                  <a:pt x="774" y="5003"/>
                </a:lnTo>
                <a:lnTo>
                  <a:pt x="1701" y="6146"/>
                </a:lnTo>
                <a:lnTo>
                  <a:pt x="3213" y="5765"/>
                </a:lnTo>
                <a:lnTo>
                  <a:pt x="3505" y="4330"/>
                </a:lnTo>
                <a:lnTo>
                  <a:pt x="2717" y="1142"/>
                </a:lnTo>
                <a:lnTo>
                  <a:pt x="1790" y="0"/>
                </a:lnTo>
                <a:close/>
              </a:path>
            </a:pathLst>
          </a:custGeom>
          <a:solidFill>
            <a:srgbClr val="FEBC11"/>
          </a:solidFill>
        </p:spPr>
        <p:txBody>
          <a:bodyPr wrap="square" lIns="0" tIns="0" rIns="0" bIns="0" rtlCol="0"/>
          <a:lstStyle/>
          <a:p>
            <a:endParaRPr/>
          </a:p>
        </p:txBody>
      </p:sp>
      <p:sp>
        <p:nvSpPr>
          <p:cNvPr id="116" name="object 116"/>
          <p:cNvSpPr/>
          <p:nvPr/>
        </p:nvSpPr>
        <p:spPr>
          <a:xfrm>
            <a:off x="3759695" y="1604657"/>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03"/>
                </a:lnTo>
                <a:lnTo>
                  <a:pt x="5727" y="304"/>
                </a:lnTo>
                <a:lnTo>
                  <a:pt x="4292" y="0"/>
                </a:lnTo>
                <a:close/>
              </a:path>
            </a:pathLst>
          </a:custGeom>
          <a:solidFill>
            <a:srgbClr val="FEBC11"/>
          </a:solidFill>
        </p:spPr>
        <p:txBody>
          <a:bodyPr wrap="square" lIns="0" tIns="0" rIns="0" bIns="0" rtlCol="0"/>
          <a:lstStyle/>
          <a:p>
            <a:endParaRPr/>
          </a:p>
        </p:txBody>
      </p:sp>
      <p:sp>
        <p:nvSpPr>
          <p:cNvPr id="117" name="object 117"/>
          <p:cNvSpPr/>
          <p:nvPr/>
        </p:nvSpPr>
        <p:spPr>
          <a:xfrm>
            <a:off x="3749306" y="1607248"/>
            <a:ext cx="6350" cy="3810"/>
          </a:xfrm>
          <a:custGeom>
            <a:avLst/>
            <a:gdLst/>
            <a:ahLst/>
            <a:cxnLst/>
            <a:rect l="l" t="t" r="r" b="b"/>
            <a:pathLst>
              <a:path w="6350" h="3809">
                <a:moveTo>
                  <a:pt x="4292" y="0"/>
                </a:moveTo>
                <a:lnTo>
                  <a:pt x="1130" y="787"/>
                </a:lnTo>
                <a:lnTo>
                  <a:pt x="0" y="1727"/>
                </a:lnTo>
                <a:lnTo>
                  <a:pt x="368" y="3238"/>
                </a:lnTo>
                <a:lnTo>
                  <a:pt x="1803" y="3530"/>
                </a:lnTo>
                <a:lnTo>
                  <a:pt x="4965" y="2743"/>
                </a:lnTo>
                <a:lnTo>
                  <a:pt x="6108" y="1803"/>
                </a:lnTo>
                <a:lnTo>
                  <a:pt x="5727" y="304"/>
                </a:lnTo>
                <a:lnTo>
                  <a:pt x="4292" y="0"/>
                </a:lnTo>
                <a:close/>
              </a:path>
            </a:pathLst>
          </a:custGeom>
          <a:solidFill>
            <a:srgbClr val="FEBC11"/>
          </a:solidFill>
        </p:spPr>
        <p:txBody>
          <a:bodyPr wrap="square" lIns="0" tIns="0" rIns="0" bIns="0" rtlCol="0"/>
          <a:lstStyle/>
          <a:p>
            <a:endParaRPr/>
          </a:p>
        </p:txBody>
      </p:sp>
      <p:sp>
        <p:nvSpPr>
          <p:cNvPr id="118" name="object 118"/>
          <p:cNvSpPr/>
          <p:nvPr/>
        </p:nvSpPr>
        <p:spPr>
          <a:xfrm>
            <a:off x="3736581" y="1604073"/>
            <a:ext cx="13970" cy="12065"/>
          </a:xfrm>
          <a:custGeom>
            <a:avLst/>
            <a:gdLst/>
            <a:ahLst/>
            <a:cxnLst/>
            <a:rect l="l" t="t" r="r" b="b"/>
            <a:pathLst>
              <a:path w="13970" h="12065">
                <a:moveTo>
                  <a:pt x="1841" y="0"/>
                </a:moveTo>
                <a:lnTo>
                  <a:pt x="0" y="457"/>
                </a:lnTo>
                <a:lnTo>
                  <a:pt x="254" y="3124"/>
                </a:lnTo>
                <a:lnTo>
                  <a:pt x="965" y="5892"/>
                </a:lnTo>
                <a:lnTo>
                  <a:pt x="2184" y="8674"/>
                </a:lnTo>
                <a:lnTo>
                  <a:pt x="4318" y="11976"/>
                </a:lnTo>
                <a:lnTo>
                  <a:pt x="4521" y="11696"/>
                </a:lnTo>
                <a:lnTo>
                  <a:pt x="4597" y="11544"/>
                </a:lnTo>
                <a:lnTo>
                  <a:pt x="8458" y="11544"/>
                </a:lnTo>
                <a:lnTo>
                  <a:pt x="11976" y="10261"/>
                </a:lnTo>
                <a:lnTo>
                  <a:pt x="13703" y="8026"/>
                </a:lnTo>
                <a:lnTo>
                  <a:pt x="12657" y="5486"/>
                </a:lnTo>
                <a:lnTo>
                  <a:pt x="5524" y="5486"/>
                </a:lnTo>
                <a:lnTo>
                  <a:pt x="5435" y="4991"/>
                </a:lnTo>
                <a:lnTo>
                  <a:pt x="5295" y="4495"/>
                </a:lnTo>
                <a:lnTo>
                  <a:pt x="4076" y="1523"/>
                </a:lnTo>
                <a:lnTo>
                  <a:pt x="1841" y="0"/>
                </a:lnTo>
                <a:close/>
              </a:path>
              <a:path w="13970" h="12065">
                <a:moveTo>
                  <a:pt x="8458" y="11544"/>
                </a:moveTo>
                <a:lnTo>
                  <a:pt x="4597" y="11544"/>
                </a:lnTo>
                <a:lnTo>
                  <a:pt x="5854" y="11950"/>
                </a:lnTo>
                <a:lnTo>
                  <a:pt x="7518" y="11887"/>
                </a:lnTo>
                <a:lnTo>
                  <a:pt x="8458" y="11544"/>
                </a:lnTo>
                <a:close/>
              </a:path>
              <a:path w="13970" h="12065">
                <a:moveTo>
                  <a:pt x="9385" y="4000"/>
                </a:moveTo>
                <a:lnTo>
                  <a:pt x="6197" y="5156"/>
                </a:lnTo>
                <a:lnTo>
                  <a:pt x="5854" y="5308"/>
                </a:lnTo>
                <a:lnTo>
                  <a:pt x="5524" y="5486"/>
                </a:lnTo>
                <a:lnTo>
                  <a:pt x="12657" y="5486"/>
                </a:lnTo>
                <a:lnTo>
                  <a:pt x="12280" y="4571"/>
                </a:lnTo>
                <a:lnTo>
                  <a:pt x="9385" y="4000"/>
                </a:lnTo>
                <a:close/>
              </a:path>
            </a:pathLst>
          </a:custGeom>
          <a:solidFill>
            <a:srgbClr val="231F20"/>
          </a:solidFill>
        </p:spPr>
        <p:txBody>
          <a:bodyPr wrap="square" lIns="0" tIns="0" rIns="0" bIns="0" rtlCol="0"/>
          <a:lstStyle/>
          <a:p>
            <a:endParaRPr/>
          </a:p>
        </p:txBody>
      </p:sp>
      <p:sp>
        <p:nvSpPr>
          <p:cNvPr id="119" name="object 119"/>
          <p:cNvSpPr/>
          <p:nvPr/>
        </p:nvSpPr>
        <p:spPr>
          <a:xfrm>
            <a:off x="3755936" y="1606041"/>
            <a:ext cx="3175" cy="3175"/>
          </a:xfrm>
          <a:custGeom>
            <a:avLst/>
            <a:gdLst/>
            <a:ahLst/>
            <a:cxnLst/>
            <a:rect l="l" t="t" r="r" b="b"/>
            <a:pathLst>
              <a:path w="3175" h="3175">
                <a:moveTo>
                  <a:pt x="2032" y="0"/>
                </a:moveTo>
                <a:lnTo>
                  <a:pt x="457" y="126"/>
                </a:lnTo>
                <a:lnTo>
                  <a:pt x="76" y="584"/>
                </a:lnTo>
                <a:lnTo>
                  <a:pt x="0" y="2387"/>
                </a:lnTo>
                <a:lnTo>
                  <a:pt x="685" y="2971"/>
                </a:lnTo>
                <a:lnTo>
                  <a:pt x="2247" y="2844"/>
                </a:lnTo>
                <a:lnTo>
                  <a:pt x="2832" y="2158"/>
                </a:lnTo>
                <a:lnTo>
                  <a:pt x="2705" y="584"/>
                </a:lnTo>
                <a:lnTo>
                  <a:pt x="2032" y="0"/>
                </a:lnTo>
                <a:close/>
              </a:path>
            </a:pathLst>
          </a:custGeom>
          <a:solidFill>
            <a:srgbClr val="000000"/>
          </a:solidFill>
        </p:spPr>
        <p:txBody>
          <a:bodyPr wrap="square" lIns="0" tIns="0" rIns="0" bIns="0" rtlCol="0"/>
          <a:lstStyle/>
          <a:p>
            <a:endParaRPr/>
          </a:p>
        </p:txBody>
      </p:sp>
      <p:sp>
        <p:nvSpPr>
          <p:cNvPr id="120" name="object 120"/>
          <p:cNvSpPr/>
          <p:nvPr/>
        </p:nvSpPr>
        <p:spPr>
          <a:xfrm>
            <a:off x="3737698" y="1606410"/>
            <a:ext cx="2540" cy="5715"/>
          </a:xfrm>
          <a:custGeom>
            <a:avLst/>
            <a:gdLst/>
            <a:ahLst/>
            <a:cxnLst/>
            <a:rect l="l" t="t" r="r" b="b"/>
            <a:pathLst>
              <a:path w="2539" h="5715">
                <a:moveTo>
                  <a:pt x="0" y="0"/>
                </a:moveTo>
                <a:lnTo>
                  <a:pt x="1358" y="5397"/>
                </a:lnTo>
                <a:lnTo>
                  <a:pt x="2273" y="5067"/>
                </a:lnTo>
                <a:lnTo>
                  <a:pt x="2362" y="3644"/>
                </a:lnTo>
                <a:lnTo>
                  <a:pt x="1333" y="1041"/>
                </a:lnTo>
                <a:lnTo>
                  <a:pt x="622" y="203"/>
                </a:lnTo>
                <a:lnTo>
                  <a:pt x="0" y="0"/>
                </a:lnTo>
                <a:close/>
              </a:path>
            </a:pathLst>
          </a:custGeom>
          <a:solidFill>
            <a:srgbClr val="FEBC11"/>
          </a:solidFill>
        </p:spPr>
        <p:txBody>
          <a:bodyPr wrap="square" lIns="0" tIns="0" rIns="0" bIns="0" rtlCol="0"/>
          <a:lstStyle/>
          <a:p>
            <a:endParaRPr/>
          </a:p>
        </p:txBody>
      </p:sp>
      <p:sp>
        <p:nvSpPr>
          <p:cNvPr id="121" name="object 121"/>
          <p:cNvSpPr/>
          <p:nvPr/>
        </p:nvSpPr>
        <p:spPr>
          <a:xfrm>
            <a:off x="3742016" y="1610156"/>
            <a:ext cx="6350" cy="3810"/>
          </a:xfrm>
          <a:custGeom>
            <a:avLst/>
            <a:gdLst/>
            <a:ahLst/>
            <a:cxnLst/>
            <a:rect l="l" t="t" r="r" b="b"/>
            <a:pathLst>
              <a:path w="6350" h="3809">
                <a:moveTo>
                  <a:pt x="3898" y="0"/>
                </a:moveTo>
                <a:lnTo>
                  <a:pt x="965" y="1168"/>
                </a:lnTo>
                <a:lnTo>
                  <a:pt x="0" y="2209"/>
                </a:lnTo>
                <a:lnTo>
                  <a:pt x="558" y="3606"/>
                </a:lnTo>
                <a:lnTo>
                  <a:pt x="1968" y="3708"/>
                </a:lnTo>
                <a:lnTo>
                  <a:pt x="4902" y="2527"/>
                </a:lnTo>
                <a:lnTo>
                  <a:pt x="5880" y="1485"/>
                </a:lnTo>
                <a:lnTo>
                  <a:pt x="5321" y="88"/>
                </a:lnTo>
                <a:lnTo>
                  <a:pt x="3898" y="0"/>
                </a:lnTo>
                <a:close/>
              </a:path>
            </a:pathLst>
          </a:custGeom>
          <a:solidFill>
            <a:srgbClr val="FEBC11"/>
          </a:solidFill>
        </p:spPr>
        <p:txBody>
          <a:bodyPr wrap="square" lIns="0" tIns="0" rIns="0" bIns="0" rtlCol="0"/>
          <a:lstStyle/>
          <a:p>
            <a:endParaRPr/>
          </a:p>
        </p:txBody>
      </p:sp>
      <p:sp>
        <p:nvSpPr>
          <p:cNvPr id="122" name="object 122"/>
          <p:cNvSpPr/>
          <p:nvPr/>
        </p:nvSpPr>
        <p:spPr>
          <a:xfrm>
            <a:off x="3739540" y="1612836"/>
            <a:ext cx="1905" cy="2540"/>
          </a:xfrm>
          <a:custGeom>
            <a:avLst/>
            <a:gdLst/>
            <a:ahLst/>
            <a:cxnLst/>
            <a:rect l="l" t="t" r="r" b="b"/>
            <a:pathLst>
              <a:path w="1904" h="2540">
                <a:moveTo>
                  <a:pt x="1130" y="0"/>
                </a:moveTo>
                <a:lnTo>
                  <a:pt x="279" y="88"/>
                </a:lnTo>
                <a:lnTo>
                  <a:pt x="0" y="203"/>
                </a:lnTo>
                <a:lnTo>
                  <a:pt x="1219" y="2438"/>
                </a:lnTo>
                <a:lnTo>
                  <a:pt x="1638" y="2197"/>
                </a:lnTo>
                <a:lnTo>
                  <a:pt x="1892" y="1714"/>
                </a:lnTo>
                <a:lnTo>
                  <a:pt x="1752" y="507"/>
                </a:lnTo>
                <a:lnTo>
                  <a:pt x="1130" y="0"/>
                </a:lnTo>
                <a:close/>
              </a:path>
            </a:pathLst>
          </a:custGeom>
          <a:solidFill>
            <a:srgbClr val="000000"/>
          </a:solidFill>
        </p:spPr>
        <p:txBody>
          <a:bodyPr wrap="square" lIns="0" tIns="0" rIns="0" bIns="0" rtlCol="0"/>
          <a:lstStyle/>
          <a:p>
            <a:endParaRPr/>
          </a:p>
        </p:txBody>
      </p:sp>
      <p:sp>
        <p:nvSpPr>
          <p:cNvPr id="123" name="object 123"/>
          <p:cNvSpPr/>
          <p:nvPr/>
        </p:nvSpPr>
        <p:spPr>
          <a:xfrm>
            <a:off x="3741521" y="1616544"/>
            <a:ext cx="6350" cy="6350"/>
          </a:xfrm>
          <a:custGeom>
            <a:avLst/>
            <a:gdLst/>
            <a:ahLst/>
            <a:cxnLst/>
            <a:rect l="l" t="t" r="r" b="b"/>
            <a:pathLst>
              <a:path w="6350" h="6350">
                <a:moveTo>
                  <a:pt x="1206" y="0"/>
                </a:moveTo>
                <a:lnTo>
                  <a:pt x="0" y="12"/>
                </a:lnTo>
                <a:lnTo>
                  <a:pt x="4140" y="6121"/>
                </a:lnTo>
                <a:lnTo>
                  <a:pt x="5905" y="4254"/>
                </a:lnTo>
                <a:lnTo>
                  <a:pt x="3683" y="3911"/>
                </a:lnTo>
                <a:lnTo>
                  <a:pt x="1206" y="0"/>
                </a:lnTo>
                <a:close/>
              </a:path>
            </a:pathLst>
          </a:custGeom>
          <a:solidFill>
            <a:srgbClr val="FEBC11"/>
          </a:solidFill>
        </p:spPr>
        <p:txBody>
          <a:bodyPr wrap="square" lIns="0" tIns="0" rIns="0" bIns="0" rtlCol="0"/>
          <a:lstStyle/>
          <a:p>
            <a:endParaRPr/>
          </a:p>
        </p:txBody>
      </p:sp>
      <p:sp>
        <p:nvSpPr>
          <p:cNvPr id="124" name="object 124"/>
          <p:cNvSpPr/>
          <p:nvPr/>
        </p:nvSpPr>
        <p:spPr>
          <a:xfrm>
            <a:off x="3816527" y="1606105"/>
            <a:ext cx="2540" cy="5715"/>
          </a:xfrm>
          <a:custGeom>
            <a:avLst/>
            <a:gdLst/>
            <a:ahLst/>
            <a:cxnLst/>
            <a:rect l="l" t="t" r="r" b="b"/>
            <a:pathLst>
              <a:path w="2539" h="5715">
                <a:moveTo>
                  <a:pt x="2222" y="0"/>
                </a:moveTo>
                <a:lnTo>
                  <a:pt x="1638" y="279"/>
                </a:lnTo>
                <a:lnTo>
                  <a:pt x="990" y="1066"/>
                </a:lnTo>
                <a:lnTo>
                  <a:pt x="0" y="3581"/>
                </a:lnTo>
                <a:lnTo>
                  <a:pt x="101" y="5016"/>
                </a:lnTo>
                <a:lnTo>
                  <a:pt x="889" y="5321"/>
                </a:lnTo>
                <a:lnTo>
                  <a:pt x="2222" y="0"/>
                </a:lnTo>
                <a:close/>
              </a:path>
            </a:pathLst>
          </a:custGeom>
          <a:solidFill>
            <a:srgbClr val="FEBC11"/>
          </a:solidFill>
        </p:spPr>
        <p:txBody>
          <a:bodyPr wrap="square" lIns="0" tIns="0" rIns="0" bIns="0" rtlCol="0"/>
          <a:lstStyle/>
          <a:p>
            <a:endParaRPr/>
          </a:p>
        </p:txBody>
      </p:sp>
      <p:sp>
        <p:nvSpPr>
          <p:cNvPr id="125" name="object 125"/>
          <p:cNvSpPr/>
          <p:nvPr/>
        </p:nvSpPr>
        <p:spPr>
          <a:xfrm>
            <a:off x="3808717" y="1609801"/>
            <a:ext cx="6350" cy="3810"/>
          </a:xfrm>
          <a:custGeom>
            <a:avLst/>
            <a:gdLst/>
            <a:ahLst/>
            <a:cxnLst/>
            <a:rect l="l" t="t" r="r" b="b"/>
            <a:pathLst>
              <a:path w="6350" h="3809">
                <a:moveTo>
                  <a:pt x="1968" y="0"/>
                </a:moveTo>
                <a:lnTo>
                  <a:pt x="533" y="88"/>
                </a:lnTo>
                <a:lnTo>
                  <a:pt x="0" y="1485"/>
                </a:lnTo>
                <a:lnTo>
                  <a:pt x="952" y="2527"/>
                </a:lnTo>
                <a:lnTo>
                  <a:pt x="3898" y="3708"/>
                </a:lnTo>
                <a:lnTo>
                  <a:pt x="5321" y="3606"/>
                </a:lnTo>
                <a:lnTo>
                  <a:pt x="5854" y="2209"/>
                </a:lnTo>
                <a:lnTo>
                  <a:pt x="4889" y="1168"/>
                </a:lnTo>
                <a:lnTo>
                  <a:pt x="1968" y="0"/>
                </a:lnTo>
                <a:close/>
              </a:path>
            </a:pathLst>
          </a:custGeom>
          <a:solidFill>
            <a:srgbClr val="FEBC11"/>
          </a:solidFill>
        </p:spPr>
        <p:txBody>
          <a:bodyPr wrap="square" lIns="0" tIns="0" rIns="0" bIns="0" rtlCol="0"/>
          <a:lstStyle/>
          <a:p>
            <a:endParaRPr/>
          </a:p>
        </p:txBody>
      </p:sp>
      <p:sp>
        <p:nvSpPr>
          <p:cNvPr id="126" name="object 126"/>
          <p:cNvSpPr/>
          <p:nvPr/>
        </p:nvSpPr>
        <p:spPr>
          <a:xfrm>
            <a:off x="3815181" y="1612480"/>
            <a:ext cx="1905" cy="2540"/>
          </a:xfrm>
          <a:custGeom>
            <a:avLst/>
            <a:gdLst/>
            <a:ahLst/>
            <a:cxnLst/>
            <a:rect l="l" t="t" r="r" b="b"/>
            <a:pathLst>
              <a:path w="1904" h="2540">
                <a:moveTo>
                  <a:pt x="749" y="0"/>
                </a:moveTo>
                <a:lnTo>
                  <a:pt x="126" y="507"/>
                </a:lnTo>
                <a:lnTo>
                  <a:pt x="0" y="1714"/>
                </a:lnTo>
                <a:lnTo>
                  <a:pt x="241" y="2184"/>
                </a:lnTo>
                <a:lnTo>
                  <a:pt x="634" y="2425"/>
                </a:lnTo>
                <a:lnTo>
                  <a:pt x="1866" y="203"/>
                </a:lnTo>
                <a:lnTo>
                  <a:pt x="1600" y="88"/>
                </a:lnTo>
                <a:lnTo>
                  <a:pt x="749" y="0"/>
                </a:lnTo>
                <a:close/>
              </a:path>
            </a:pathLst>
          </a:custGeom>
          <a:solidFill>
            <a:srgbClr val="000000"/>
          </a:solidFill>
        </p:spPr>
        <p:txBody>
          <a:bodyPr wrap="square" lIns="0" tIns="0" rIns="0" bIns="0" rtlCol="0"/>
          <a:lstStyle/>
          <a:p>
            <a:endParaRPr/>
          </a:p>
        </p:txBody>
      </p:sp>
      <p:sp>
        <p:nvSpPr>
          <p:cNvPr id="127" name="object 127"/>
          <p:cNvSpPr/>
          <p:nvPr/>
        </p:nvSpPr>
        <p:spPr>
          <a:xfrm>
            <a:off x="3809174" y="1616125"/>
            <a:ext cx="6350" cy="6350"/>
          </a:xfrm>
          <a:custGeom>
            <a:avLst/>
            <a:gdLst/>
            <a:ahLst/>
            <a:cxnLst/>
            <a:rect l="l" t="t" r="r" b="b"/>
            <a:pathLst>
              <a:path w="6350" h="6350">
                <a:moveTo>
                  <a:pt x="4724" y="0"/>
                </a:moveTo>
                <a:lnTo>
                  <a:pt x="2235" y="3962"/>
                </a:lnTo>
                <a:lnTo>
                  <a:pt x="0" y="4305"/>
                </a:lnTo>
                <a:lnTo>
                  <a:pt x="1777" y="6184"/>
                </a:lnTo>
                <a:lnTo>
                  <a:pt x="5930" y="63"/>
                </a:lnTo>
                <a:lnTo>
                  <a:pt x="4724" y="0"/>
                </a:lnTo>
                <a:close/>
              </a:path>
            </a:pathLst>
          </a:custGeom>
          <a:solidFill>
            <a:srgbClr val="FEBC11"/>
          </a:solidFill>
        </p:spPr>
        <p:txBody>
          <a:bodyPr wrap="square" lIns="0" tIns="0" rIns="0" bIns="0" rtlCol="0"/>
          <a:lstStyle/>
          <a:p>
            <a:endParaRPr/>
          </a:p>
        </p:txBody>
      </p:sp>
      <p:sp>
        <p:nvSpPr>
          <p:cNvPr id="128" name="object 128"/>
          <p:cNvSpPr/>
          <p:nvPr/>
        </p:nvSpPr>
        <p:spPr>
          <a:xfrm>
            <a:off x="3792480" y="1620918"/>
            <a:ext cx="4445" cy="4445"/>
          </a:xfrm>
          <a:custGeom>
            <a:avLst/>
            <a:gdLst/>
            <a:ahLst/>
            <a:cxnLst/>
            <a:rect l="l" t="t" r="r" b="b"/>
            <a:pathLst>
              <a:path w="4445" h="4444">
                <a:moveTo>
                  <a:pt x="2051" y="0"/>
                </a:moveTo>
                <a:lnTo>
                  <a:pt x="3178" y="0"/>
                </a:lnTo>
                <a:lnTo>
                  <a:pt x="4103" y="916"/>
                </a:lnTo>
                <a:lnTo>
                  <a:pt x="4103" y="2063"/>
                </a:lnTo>
                <a:lnTo>
                  <a:pt x="4103" y="3196"/>
                </a:lnTo>
                <a:lnTo>
                  <a:pt x="3178" y="4113"/>
                </a:lnTo>
                <a:lnTo>
                  <a:pt x="2051" y="4113"/>
                </a:lnTo>
                <a:lnTo>
                  <a:pt x="924" y="4113"/>
                </a:lnTo>
                <a:lnTo>
                  <a:pt x="0" y="3196"/>
                </a:lnTo>
                <a:lnTo>
                  <a:pt x="0" y="2063"/>
                </a:lnTo>
                <a:lnTo>
                  <a:pt x="0" y="916"/>
                </a:lnTo>
                <a:lnTo>
                  <a:pt x="924" y="0"/>
                </a:lnTo>
                <a:lnTo>
                  <a:pt x="2051" y="0"/>
                </a:lnTo>
                <a:close/>
              </a:path>
            </a:pathLst>
          </a:custGeom>
          <a:ln w="7327">
            <a:solidFill>
              <a:srgbClr val="231F20"/>
            </a:solidFill>
          </a:ln>
        </p:spPr>
        <p:txBody>
          <a:bodyPr wrap="square" lIns="0" tIns="0" rIns="0" bIns="0" rtlCol="0"/>
          <a:lstStyle/>
          <a:p>
            <a:endParaRPr/>
          </a:p>
        </p:txBody>
      </p:sp>
      <p:sp>
        <p:nvSpPr>
          <p:cNvPr id="129" name="object 129"/>
          <p:cNvSpPr/>
          <p:nvPr/>
        </p:nvSpPr>
        <p:spPr>
          <a:xfrm>
            <a:off x="3792486" y="1621218"/>
            <a:ext cx="4445" cy="4445"/>
          </a:xfrm>
          <a:custGeom>
            <a:avLst/>
            <a:gdLst/>
            <a:ahLst/>
            <a:cxnLst/>
            <a:rect l="l" t="t" r="r" b="b"/>
            <a:pathLst>
              <a:path w="4445" h="4444">
                <a:moveTo>
                  <a:pt x="3175" y="0"/>
                </a:moveTo>
                <a:lnTo>
                  <a:pt x="914" y="0"/>
                </a:lnTo>
                <a:lnTo>
                  <a:pt x="0" y="927"/>
                </a:lnTo>
                <a:lnTo>
                  <a:pt x="0" y="3200"/>
                </a:lnTo>
                <a:lnTo>
                  <a:pt x="914" y="4114"/>
                </a:lnTo>
                <a:lnTo>
                  <a:pt x="3175" y="4114"/>
                </a:lnTo>
                <a:lnTo>
                  <a:pt x="4089" y="3200"/>
                </a:lnTo>
                <a:lnTo>
                  <a:pt x="4089" y="927"/>
                </a:lnTo>
                <a:lnTo>
                  <a:pt x="3175" y="0"/>
                </a:lnTo>
                <a:close/>
              </a:path>
            </a:pathLst>
          </a:custGeom>
          <a:solidFill>
            <a:srgbClr val="000000"/>
          </a:solidFill>
        </p:spPr>
        <p:txBody>
          <a:bodyPr wrap="square" lIns="0" tIns="0" rIns="0" bIns="0" rtlCol="0"/>
          <a:lstStyle/>
          <a:p>
            <a:endParaRPr/>
          </a:p>
        </p:txBody>
      </p:sp>
      <p:sp>
        <p:nvSpPr>
          <p:cNvPr id="130" name="object 130"/>
          <p:cNvSpPr/>
          <p:nvPr/>
        </p:nvSpPr>
        <p:spPr>
          <a:xfrm>
            <a:off x="3771696" y="1642313"/>
            <a:ext cx="242570" cy="214629"/>
          </a:xfrm>
          <a:custGeom>
            <a:avLst/>
            <a:gdLst/>
            <a:ahLst/>
            <a:cxnLst/>
            <a:rect l="l" t="t" r="r" b="b"/>
            <a:pathLst>
              <a:path w="242570" h="214630">
                <a:moveTo>
                  <a:pt x="24549" y="0"/>
                </a:moveTo>
                <a:lnTo>
                  <a:pt x="21196" y="1422"/>
                </a:lnTo>
                <a:lnTo>
                  <a:pt x="24091" y="7239"/>
                </a:lnTo>
                <a:lnTo>
                  <a:pt x="28295" y="8928"/>
                </a:lnTo>
                <a:lnTo>
                  <a:pt x="30911" y="9690"/>
                </a:lnTo>
                <a:lnTo>
                  <a:pt x="31254" y="10934"/>
                </a:lnTo>
                <a:lnTo>
                  <a:pt x="26276" y="15684"/>
                </a:lnTo>
                <a:lnTo>
                  <a:pt x="20916" y="19786"/>
                </a:lnTo>
                <a:lnTo>
                  <a:pt x="11506" y="27152"/>
                </a:lnTo>
                <a:lnTo>
                  <a:pt x="15227" y="30835"/>
                </a:lnTo>
                <a:lnTo>
                  <a:pt x="8432" y="41363"/>
                </a:lnTo>
                <a:lnTo>
                  <a:pt x="11925" y="41757"/>
                </a:lnTo>
                <a:lnTo>
                  <a:pt x="10756" y="47421"/>
                </a:lnTo>
                <a:lnTo>
                  <a:pt x="5105" y="48958"/>
                </a:lnTo>
                <a:lnTo>
                  <a:pt x="0" y="213601"/>
                </a:lnTo>
                <a:lnTo>
                  <a:pt x="5067" y="214160"/>
                </a:lnTo>
                <a:lnTo>
                  <a:pt x="10134" y="214160"/>
                </a:lnTo>
                <a:lnTo>
                  <a:pt x="53530" y="208495"/>
                </a:lnTo>
                <a:lnTo>
                  <a:pt x="63118" y="202831"/>
                </a:lnTo>
                <a:lnTo>
                  <a:pt x="55232" y="193763"/>
                </a:lnTo>
                <a:lnTo>
                  <a:pt x="46202" y="183565"/>
                </a:lnTo>
                <a:lnTo>
                  <a:pt x="48463" y="178460"/>
                </a:lnTo>
                <a:lnTo>
                  <a:pt x="52412" y="177330"/>
                </a:lnTo>
                <a:lnTo>
                  <a:pt x="85503" y="177330"/>
                </a:lnTo>
                <a:lnTo>
                  <a:pt x="87350" y="175056"/>
                </a:lnTo>
                <a:lnTo>
                  <a:pt x="91866" y="168706"/>
                </a:lnTo>
                <a:lnTo>
                  <a:pt x="96439" y="159967"/>
                </a:lnTo>
                <a:lnTo>
                  <a:pt x="99003" y="150273"/>
                </a:lnTo>
                <a:lnTo>
                  <a:pt x="97497" y="141058"/>
                </a:lnTo>
                <a:lnTo>
                  <a:pt x="92088" y="134618"/>
                </a:lnTo>
                <a:lnTo>
                  <a:pt x="89920" y="133692"/>
                </a:lnTo>
                <a:lnTo>
                  <a:pt x="63118" y="133692"/>
                </a:lnTo>
                <a:lnTo>
                  <a:pt x="62601" y="131633"/>
                </a:lnTo>
                <a:lnTo>
                  <a:pt x="62547" y="123482"/>
                </a:lnTo>
                <a:lnTo>
                  <a:pt x="66497" y="121221"/>
                </a:lnTo>
                <a:lnTo>
                  <a:pt x="74955" y="120091"/>
                </a:lnTo>
                <a:lnTo>
                  <a:pt x="82074" y="119635"/>
                </a:lnTo>
                <a:lnTo>
                  <a:pt x="225934" y="119635"/>
                </a:lnTo>
                <a:lnTo>
                  <a:pt x="222611" y="117416"/>
                </a:lnTo>
                <a:lnTo>
                  <a:pt x="215849" y="112725"/>
                </a:lnTo>
                <a:lnTo>
                  <a:pt x="163671" y="72631"/>
                </a:lnTo>
                <a:lnTo>
                  <a:pt x="55867" y="72631"/>
                </a:lnTo>
                <a:lnTo>
                  <a:pt x="51282" y="64338"/>
                </a:lnTo>
                <a:lnTo>
                  <a:pt x="48731" y="57579"/>
                </a:lnTo>
                <a:lnTo>
                  <a:pt x="48100" y="49987"/>
                </a:lnTo>
                <a:lnTo>
                  <a:pt x="49582" y="42056"/>
                </a:lnTo>
                <a:lnTo>
                  <a:pt x="53403" y="34112"/>
                </a:lnTo>
                <a:lnTo>
                  <a:pt x="58099" y="26926"/>
                </a:lnTo>
                <a:lnTo>
                  <a:pt x="61929" y="20754"/>
                </a:lnTo>
                <a:lnTo>
                  <a:pt x="64681" y="15274"/>
                </a:lnTo>
                <a:lnTo>
                  <a:pt x="66141" y="10160"/>
                </a:lnTo>
                <a:lnTo>
                  <a:pt x="67091" y="3708"/>
                </a:lnTo>
                <a:lnTo>
                  <a:pt x="52984" y="3708"/>
                </a:lnTo>
                <a:lnTo>
                  <a:pt x="37998" y="3632"/>
                </a:lnTo>
                <a:lnTo>
                  <a:pt x="28028" y="2298"/>
                </a:lnTo>
                <a:lnTo>
                  <a:pt x="24549" y="0"/>
                </a:lnTo>
                <a:close/>
              </a:path>
              <a:path w="242570" h="214630">
                <a:moveTo>
                  <a:pt x="76207" y="192633"/>
                </a:moveTo>
                <a:lnTo>
                  <a:pt x="67627" y="192633"/>
                </a:lnTo>
                <a:lnTo>
                  <a:pt x="67627" y="197726"/>
                </a:lnTo>
                <a:lnTo>
                  <a:pt x="69875" y="204533"/>
                </a:lnTo>
                <a:lnTo>
                  <a:pt x="74383" y="206222"/>
                </a:lnTo>
                <a:lnTo>
                  <a:pt x="74383" y="200558"/>
                </a:lnTo>
                <a:lnTo>
                  <a:pt x="76207" y="192633"/>
                </a:lnTo>
                <a:close/>
              </a:path>
              <a:path w="242570" h="214630">
                <a:moveTo>
                  <a:pt x="85503" y="177330"/>
                </a:moveTo>
                <a:lnTo>
                  <a:pt x="52412" y="177330"/>
                </a:lnTo>
                <a:lnTo>
                  <a:pt x="57480" y="179590"/>
                </a:lnTo>
                <a:lnTo>
                  <a:pt x="63118" y="186397"/>
                </a:lnTo>
                <a:lnTo>
                  <a:pt x="61988" y="187528"/>
                </a:lnTo>
                <a:lnTo>
                  <a:pt x="61988" y="194322"/>
                </a:lnTo>
                <a:lnTo>
                  <a:pt x="67627" y="192633"/>
                </a:lnTo>
                <a:lnTo>
                  <a:pt x="76207" y="192633"/>
                </a:lnTo>
                <a:lnTo>
                  <a:pt x="77774" y="185826"/>
                </a:lnTo>
                <a:lnTo>
                  <a:pt x="82283" y="181292"/>
                </a:lnTo>
                <a:lnTo>
                  <a:pt x="85503" y="177330"/>
                </a:lnTo>
                <a:close/>
              </a:path>
              <a:path w="242570" h="214630">
                <a:moveTo>
                  <a:pt x="242256" y="131344"/>
                </a:moveTo>
                <a:lnTo>
                  <a:pt x="163530" y="131344"/>
                </a:lnTo>
                <a:lnTo>
                  <a:pt x="180967" y="134251"/>
                </a:lnTo>
                <a:lnTo>
                  <a:pt x="195346" y="135037"/>
                </a:lnTo>
                <a:lnTo>
                  <a:pt x="211099" y="134868"/>
                </a:lnTo>
                <a:lnTo>
                  <a:pt x="225424" y="133692"/>
                </a:lnTo>
                <a:lnTo>
                  <a:pt x="242341" y="131419"/>
                </a:lnTo>
                <a:close/>
              </a:path>
              <a:path w="242570" h="214630">
                <a:moveTo>
                  <a:pt x="77679" y="131095"/>
                </a:moveTo>
                <a:lnTo>
                  <a:pt x="71005" y="131991"/>
                </a:lnTo>
                <a:lnTo>
                  <a:pt x="63118" y="133692"/>
                </a:lnTo>
                <a:lnTo>
                  <a:pt x="89920" y="133692"/>
                </a:lnTo>
                <a:lnTo>
                  <a:pt x="85094" y="131633"/>
                </a:lnTo>
                <a:lnTo>
                  <a:pt x="77679" y="131095"/>
                </a:lnTo>
                <a:close/>
              </a:path>
              <a:path w="242570" h="214630">
                <a:moveTo>
                  <a:pt x="225934" y="119635"/>
                </a:moveTo>
                <a:lnTo>
                  <a:pt x="82074" y="119635"/>
                </a:lnTo>
                <a:lnTo>
                  <a:pt x="90095" y="119875"/>
                </a:lnTo>
                <a:lnTo>
                  <a:pt x="98013" y="120648"/>
                </a:lnTo>
                <a:lnTo>
                  <a:pt x="104825" y="121793"/>
                </a:lnTo>
                <a:lnTo>
                  <a:pt x="111779" y="123850"/>
                </a:lnTo>
                <a:lnTo>
                  <a:pt x="120319" y="126815"/>
                </a:lnTo>
                <a:lnTo>
                  <a:pt x="129707" y="129676"/>
                </a:lnTo>
                <a:lnTo>
                  <a:pt x="139204" y="131419"/>
                </a:lnTo>
                <a:lnTo>
                  <a:pt x="148016" y="131680"/>
                </a:lnTo>
                <a:lnTo>
                  <a:pt x="156036" y="131352"/>
                </a:lnTo>
                <a:lnTo>
                  <a:pt x="242256" y="131344"/>
                </a:lnTo>
                <a:lnTo>
                  <a:pt x="237832" y="127457"/>
                </a:lnTo>
                <a:lnTo>
                  <a:pt x="229798" y="122215"/>
                </a:lnTo>
                <a:lnTo>
                  <a:pt x="225934" y="119635"/>
                </a:lnTo>
                <a:close/>
              </a:path>
              <a:path w="242570" h="214630">
                <a:moveTo>
                  <a:pt x="99037" y="31453"/>
                </a:moveTo>
                <a:lnTo>
                  <a:pt x="85661" y="32816"/>
                </a:lnTo>
                <a:lnTo>
                  <a:pt x="74531" y="38915"/>
                </a:lnTo>
                <a:lnTo>
                  <a:pt x="69318" y="47193"/>
                </a:lnTo>
                <a:lnTo>
                  <a:pt x="67907" y="55366"/>
                </a:lnTo>
                <a:lnTo>
                  <a:pt x="68186" y="61150"/>
                </a:lnTo>
                <a:lnTo>
                  <a:pt x="68757" y="66255"/>
                </a:lnTo>
                <a:lnTo>
                  <a:pt x="72135" y="69646"/>
                </a:lnTo>
                <a:lnTo>
                  <a:pt x="58610" y="70789"/>
                </a:lnTo>
                <a:lnTo>
                  <a:pt x="55867" y="72631"/>
                </a:lnTo>
                <a:lnTo>
                  <a:pt x="163671" y="72631"/>
                </a:lnTo>
                <a:lnTo>
                  <a:pt x="148169" y="60759"/>
                </a:lnTo>
                <a:lnTo>
                  <a:pt x="130187" y="47548"/>
                </a:lnTo>
                <a:lnTo>
                  <a:pt x="120297" y="40624"/>
                </a:lnTo>
                <a:lnTo>
                  <a:pt x="110248" y="34658"/>
                </a:lnTo>
                <a:lnTo>
                  <a:pt x="99037" y="31453"/>
                </a:lnTo>
                <a:close/>
              </a:path>
              <a:path w="242570" h="214630">
                <a:moveTo>
                  <a:pt x="60578" y="2324"/>
                </a:moveTo>
                <a:lnTo>
                  <a:pt x="52984" y="3708"/>
                </a:lnTo>
                <a:lnTo>
                  <a:pt x="67091" y="3708"/>
                </a:lnTo>
                <a:lnTo>
                  <a:pt x="67132" y="3429"/>
                </a:lnTo>
                <a:lnTo>
                  <a:pt x="60578" y="2324"/>
                </a:lnTo>
                <a:close/>
              </a:path>
            </a:pathLst>
          </a:custGeom>
          <a:solidFill>
            <a:srgbClr val="000000"/>
          </a:solidFill>
        </p:spPr>
        <p:txBody>
          <a:bodyPr wrap="square" lIns="0" tIns="0" rIns="0" bIns="0" rtlCol="0"/>
          <a:lstStyle/>
          <a:p>
            <a:endParaRPr/>
          </a:p>
        </p:txBody>
      </p:sp>
      <p:sp>
        <p:nvSpPr>
          <p:cNvPr id="131" name="object 131"/>
          <p:cNvSpPr/>
          <p:nvPr/>
        </p:nvSpPr>
        <p:spPr>
          <a:xfrm>
            <a:off x="3829677" y="1653368"/>
            <a:ext cx="21590" cy="19685"/>
          </a:xfrm>
          <a:custGeom>
            <a:avLst/>
            <a:gdLst/>
            <a:ahLst/>
            <a:cxnLst/>
            <a:rect l="l" t="t" r="r" b="b"/>
            <a:pathLst>
              <a:path w="21589" h="19685">
                <a:moveTo>
                  <a:pt x="7649" y="0"/>
                </a:moveTo>
                <a:lnTo>
                  <a:pt x="16527" y="3043"/>
                </a:lnTo>
                <a:lnTo>
                  <a:pt x="18858" y="7552"/>
                </a:lnTo>
                <a:lnTo>
                  <a:pt x="21163" y="11971"/>
                </a:lnTo>
                <a:lnTo>
                  <a:pt x="21175" y="15652"/>
                </a:lnTo>
                <a:lnTo>
                  <a:pt x="17882" y="19319"/>
                </a:lnTo>
                <a:lnTo>
                  <a:pt x="17173" y="18262"/>
                </a:lnTo>
                <a:lnTo>
                  <a:pt x="16819" y="16861"/>
                </a:lnTo>
                <a:lnTo>
                  <a:pt x="16122" y="14200"/>
                </a:lnTo>
                <a:lnTo>
                  <a:pt x="8004" y="14684"/>
                </a:lnTo>
                <a:lnTo>
                  <a:pt x="5699" y="15690"/>
                </a:lnTo>
                <a:lnTo>
                  <a:pt x="2368" y="17142"/>
                </a:lnTo>
                <a:lnTo>
                  <a:pt x="0" y="16225"/>
                </a:lnTo>
                <a:lnTo>
                  <a:pt x="455" y="14696"/>
                </a:lnTo>
                <a:lnTo>
                  <a:pt x="7649" y="0"/>
                </a:lnTo>
                <a:close/>
              </a:path>
            </a:pathLst>
          </a:custGeom>
          <a:ln w="3175">
            <a:solidFill>
              <a:srgbClr val="000000"/>
            </a:solidFill>
          </a:ln>
        </p:spPr>
        <p:txBody>
          <a:bodyPr wrap="square" lIns="0" tIns="0" rIns="0" bIns="0" rtlCol="0"/>
          <a:lstStyle/>
          <a:p>
            <a:endParaRPr/>
          </a:p>
        </p:txBody>
      </p:sp>
      <p:sp>
        <p:nvSpPr>
          <p:cNvPr id="132" name="object 132"/>
          <p:cNvSpPr/>
          <p:nvPr/>
        </p:nvSpPr>
        <p:spPr>
          <a:xfrm>
            <a:off x="3829672" y="1653667"/>
            <a:ext cx="21590" cy="19685"/>
          </a:xfrm>
          <a:custGeom>
            <a:avLst/>
            <a:gdLst/>
            <a:ahLst/>
            <a:cxnLst/>
            <a:rect l="l" t="t" r="r" b="b"/>
            <a:pathLst>
              <a:path w="21589" h="19685">
                <a:moveTo>
                  <a:pt x="21178" y="14198"/>
                </a:moveTo>
                <a:lnTo>
                  <a:pt x="16129" y="14198"/>
                </a:lnTo>
                <a:lnTo>
                  <a:pt x="17183" y="18262"/>
                </a:lnTo>
                <a:lnTo>
                  <a:pt x="17894" y="19316"/>
                </a:lnTo>
                <a:lnTo>
                  <a:pt x="21183" y="15646"/>
                </a:lnTo>
                <a:lnTo>
                  <a:pt x="21178" y="14198"/>
                </a:lnTo>
                <a:close/>
              </a:path>
              <a:path w="21589" h="19685">
                <a:moveTo>
                  <a:pt x="7658" y="0"/>
                </a:moveTo>
                <a:lnTo>
                  <a:pt x="469" y="14693"/>
                </a:lnTo>
                <a:lnTo>
                  <a:pt x="0" y="16230"/>
                </a:lnTo>
                <a:lnTo>
                  <a:pt x="2374" y="17145"/>
                </a:lnTo>
                <a:lnTo>
                  <a:pt x="8013" y="14681"/>
                </a:lnTo>
                <a:lnTo>
                  <a:pt x="16129" y="14198"/>
                </a:lnTo>
                <a:lnTo>
                  <a:pt x="21178" y="14198"/>
                </a:lnTo>
                <a:lnTo>
                  <a:pt x="21170" y="11976"/>
                </a:lnTo>
                <a:lnTo>
                  <a:pt x="16535" y="3035"/>
                </a:lnTo>
                <a:lnTo>
                  <a:pt x="7658" y="0"/>
                </a:lnTo>
                <a:close/>
              </a:path>
            </a:pathLst>
          </a:custGeom>
          <a:solidFill>
            <a:srgbClr val="FEBC11"/>
          </a:solidFill>
        </p:spPr>
        <p:txBody>
          <a:bodyPr wrap="square" lIns="0" tIns="0" rIns="0" bIns="0" rtlCol="0"/>
          <a:lstStyle/>
          <a:p>
            <a:endParaRPr/>
          </a:p>
        </p:txBody>
      </p:sp>
      <p:sp>
        <p:nvSpPr>
          <p:cNvPr id="133" name="object 133"/>
          <p:cNvSpPr/>
          <p:nvPr/>
        </p:nvSpPr>
        <p:spPr>
          <a:xfrm>
            <a:off x="3825625" y="1668078"/>
            <a:ext cx="20955" cy="8255"/>
          </a:xfrm>
          <a:custGeom>
            <a:avLst/>
            <a:gdLst/>
            <a:ahLst/>
            <a:cxnLst/>
            <a:rect l="l" t="t" r="r" b="b"/>
            <a:pathLst>
              <a:path w="20954" h="8255">
                <a:moveTo>
                  <a:pt x="4002" y="0"/>
                </a:moveTo>
                <a:lnTo>
                  <a:pt x="4204" y="0"/>
                </a:lnTo>
                <a:lnTo>
                  <a:pt x="4534" y="0"/>
                </a:lnTo>
                <a:lnTo>
                  <a:pt x="4002" y="1095"/>
                </a:lnTo>
                <a:lnTo>
                  <a:pt x="5813" y="2699"/>
                </a:lnTo>
                <a:lnTo>
                  <a:pt x="9752" y="980"/>
                </a:lnTo>
                <a:lnTo>
                  <a:pt x="10701" y="573"/>
                </a:lnTo>
                <a:lnTo>
                  <a:pt x="12512" y="292"/>
                </a:lnTo>
                <a:lnTo>
                  <a:pt x="14400" y="280"/>
                </a:lnTo>
                <a:lnTo>
                  <a:pt x="16591" y="420"/>
                </a:lnTo>
                <a:lnTo>
                  <a:pt x="19124" y="573"/>
                </a:lnTo>
                <a:lnTo>
                  <a:pt x="19706" y="1566"/>
                </a:lnTo>
                <a:lnTo>
                  <a:pt x="20390" y="2750"/>
                </a:lnTo>
                <a:lnTo>
                  <a:pt x="20390" y="5489"/>
                </a:lnTo>
                <a:lnTo>
                  <a:pt x="19504" y="5399"/>
                </a:lnTo>
                <a:lnTo>
                  <a:pt x="18630" y="5297"/>
                </a:lnTo>
                <a:lnTo>
                  <a:pt x="17756" y="4508"/>
                </a:lnTo>
                <a:lnTo>
                  <a:pt x="15514" y="4712"/>
                </a:lnTo>
                <a:lnTo>
                  <a:pt x="13272" y="4903"/>
                </a:lnTo>
                <a:lnTo>
                  <a:pt x="12677" y="5399"/>
                </a:lnTo>
                <a:lnTo>
                  <a:pt x="9752" y="6278"/>
                </a:lnTo>
                <a:lnTo>
                  <a:pt x="6826" y="7157"/>
                </a:lnTo>
                <a:lnTo>
                  <a:pt x="3318" y="7743"/>
                </a:lnTo>
                <a:lnTo>
                  <a:pt x="1659" y="7450"/>
                </a:lnTo>
                <a:lnTo>
                  <a:pt x="0" y="7157"/>
                </a:lnTo>
                <a:lnTo>
                  <a:pt x="202" y="5883"/>
                </a:lnTo>
                <a:lnTo>
                  <a:pt x="4002" y="0"/>
                </a:lnTo>
                <a:close/>
              </a:path>
            </a:pathLst>
          </a:custGeom>
          <a:ln w="3175">
            <a:solidFill>
              <a:srgbClr val="000000"/>
            </a:solidFill>
          </a:ln>
        </p:spPr>
        <p:txBody>
          <a:bodyPr wrap="square" lIns="0" tIns="0" rIns="0" bIns="0" rtlCol="0"/>
          <a:lstStyle/>
          <a:p>
            <a:endParaRPr/>
          </a:p>
        </p:txBody>
      </p:sp>
      <p:sp>
        <p:nvSpPr>
          <p:cNvPr id="134" name="object 134"/>
          <p:cNvSpPr/>
          <p:nvPr/>
        </p:nvSpPr>
        <p:spPr>
          <a:xfrm>
            <a:off x="3825633" y="1668373"/>
            <a:ext cx="20955" cy="8255"/>
          </a:xfrm>
          <a:custGeom>
            <a:avLst/>
            <a:gdLst/>
            <a:ahLst/>
            <a:cxnLst/>
            <a:rect l="l" t="t" r="r" b="b"/>
            <a:pathLst>
              <a:path w="20954" h="8255">
                <a:moveTo>
                  <a:pt x="4533" y="0"/>
                </a:moveTo>
                <a:lnTo>
                  <a:pt x="4000" y="0"/>
                </a:lnTo>
                <a:lnTo>
                  <a:pt x="203" y="5880"/>
                </a:lnTo>
                <a:lnTo>
                  <a:pt x="0" y="7162"/>
                </a:lnTo>
                <a:lnTo>
                  <a:pt x="3314" y="7747"/>
                </a:lnTo>
                <a:lnTo>
                  <a:pt x="6832" y="7162"/>
                </a:lnTo>
                <a:lnTo>
                  <a:pt x="12674" y="5397"/>
                </a:lnTo>
                <a:lnTo>
                  <a:pt x="13258" y="4902"/>
                </a:lnTo>
                <a:lnTo>
                  <a:pt x="17754" y="4508"/>
                </a:lnTo>
                <a:lnTo>
                  <a:pt x="20383" y="4508"/>
                </a:lnTo>
                <a:lnTo>
                  <a:pt x="20361" y="2705"/>
                </a:lnTo>
                <a:lnTo>
                  <a:pt x="5803" y="2705"/>
                </a:lnTo>
                <a:lnTo>
                  <a:pt x="4000" y="1092"/>
                </a:lnTo>
                <a:lnTo>
                  <a:pt x="4533" y="0"/>
                </a:lnTo>
                <a:close/>
              </a:path>
              <a:path w="20954" h="8255">
                <a:moveTo>
                  <a:pt x="20383" y="4508"/>
                </a:moveTo>
                <a:lnTo>
                  <a:pt x="17754" y="4508"/>
                </a:lnTo>
                <a:lnTo>
                  <a:pt x="18630" y="5295"/>
                </a:lnTo>
                <a:lnTo>
                  <a:pt x="20383" y="5486"/>
                </a:lnTo>
                <a:lnTo>
                  <a:pt x="20383" y="4508"/>
                </a:lnTo>
                <a:close/>
              </a:path>
              <a:path w="20954" h="8255">
                <a:moveTo>
                  <a:pt x="14401" y="279"/>
                </a:moveTo>
                <a:lnTo>
                  <a:pt x="12509" y="292"/>
                </a:lnTo>
                <a:lnTo>
                  <a:pt x="10706" y="571"/>
                </a:lnTo>
                <a:lnTo>
                  <a:pt x="5803" y="2705"/>
                </a:lnTo>
                <a:lnTo>
                  <a:pt x="20361" y="2705"/>
                </a:lnTo>
                <a:lnTo>
                  <a:pt x="19126" y="571"/>
                </a:lnTo>
                <a:lnTo>
                  <a:pt x="14401" y="279"/>
                </a:lnTo>
                <a:close/>
              </a:path>
            </a:pathLst>
          </a:custGeom>
          <a:solidFill>
            <a:srgbClr val="FEBC11"/>
          </a:solidFill>
        </p:spPr>
        <p:txBody>
          <a:bodyPr wrap="square" lIns="0" tIns="0" rIns="0" bIns="0" rtlCol="0"/>
          <a:lstStyle/>
          <a:p>
            <a:endParaRPr/>
          </a:p>
        </p:txBody>
      </p:sp>
      <p:sp>
        <p:nvSpPr>
          <p:cNvPr id="135" name="object 135"/>
          <p:cNvSpPr/>
          <p:nvPr/>
        </p:nvSpPr>
        <p:spPr>
          <a:xfrm>
            <a:off x="3818699" y="1651850"/>
            <a:ext cx="14947" cy="8432"/>
          </a:xfrm>
          <a:prstGeom prst="rect">
            <a:avLst/>
          </a:prstGeom>
          <a:blipFill>
            <a:blip r:embed="rId17" cstate="print"/>
            <a:stretch>
              <a:fillRect/>
            </a:stretch>
          </a:blipFill>
        </p:spPr>
        <p:txBody>
          <a:bodyPr wrap="square" lIns="0" tIns="0" rIns="0" bIns="0" rtlCol="0"/>
          <a:lstStyle/>
          <a:p>
            <a:endParaRPr/>
          </a:p>
        </p:txBody>
      </p:sp>
      <p:sp>
        <p:nvSpPr>
          <p:cNvPr id="136" name="object 136"/>
          <p:cNvSpPr/>
          <p:nvPr/>
        </p:nvSpPr>
        <p:spPr>
          <a:xfrm>
            <a:off x="3818699" y="1651863"/>
            <a:ext cx="15240" cy="8890"/>
          </a:xfrm>
          <a:custGeom>
            <a:avLst/>
            <a:gdLst/>
            <a:ahLst/>
            <a:cxnLst/>
            <a:rect l="l" t="t" r="r" b="b"/>
            <a:pathLst>
              <a:path w="15239" h="8889">
                <a:moveTo>
                  <a:pt x="1015" y="507"/>
                </a:moveTo>
                <a:lnTo>
                  <a:pt x="11379" y="0"/>
                </a:lnTo>
                <a:lnTo>
                  <a:pt x="12572" y="673"/>
                </a:lnTo>
                <a:lnTo>
                  <a:pt x="13766" y="1358"/>
                </a:lnTo>
                <a:lnTo>
                  <a:pt x="14947" y="3492"/>
                </a:lnTo>
                <a:lnTo>
                  <a:pt x="14604" y="4698"/>
                </a:lnTo>
                <a:lnTo>
                  <a:pt x="14274" y="5892"/>
                </a:lnTo>
                <a:lnTo>
                  <a:pt x="12433" y="6299"/>
                </a:lnTo>
                <a:lnTo>
                  <a:pt x="10820" y="7238"/>
                </a:lnTo>
                <a:lnTo>
                  <a:pt x="9207" y="8178"/>
                </a:lnTo>
                <a:lnTo>
                  <a:pt x="6857" y="8420"/>
                </a:lnTo>
                <a:lnTo>
                  <a:pt x="4305" y="7137"/>
                </a:lnTo>
                <a:lnTo>
                  <a:pt x="1765" y="5867"/>
                </a:lnTo>
                <a:lnTo>
                  <a:pt x="330" y="4013"/>
                </a:lnTo>
                <a:lnTo>
                  <a:pt x="165" y="2552"/>
                </a:lnTo>
                <a:lnTo>
                  <a:pt x="0" y="1104"/>
                </a:lnTo>
                <a:lnTo>
                  <a:pt x="1015" y="507"/>
                </a:lnTo>
                <a:close/>
              </a:path>
            </a:pathLst>
          </a:custGeom>
          <a:ln w="3175">
            <a:solidFill>
              <a:srgbClr val="231F20"/>
            </a:solidFill>
          </a:ln>
        </p:spPr>
        <p:txBody>
          <a:bodyPr wrap="square" lIns="0" tIns="0" rIns="0" bIns="0" rtlCol="0"/>
          <a:lstStyle/>
          <a:p>
            <a:endParaRPr/>
          </a:p>
        </p:txBody>
      </p:sp>
      <p:sp>
        <p:nvSpPr>
          <p:cNvPr id="137" name="object 137"/>
          <p:cNvSpPr/>
          <p:nvPr/>
        </p:nvSpPr>
        <p:spPr>
          <a:xfrm>
            <a:off x="3826078" y="1652168"/>
            <a:ext cx="5232" cy="4470"/>
          </a:xfrm>
          <a:prstGeom prst="rect">
            <a:avLst/>
          </a:prstGeom>
          <a:blipFill>
            <a:blip r:embed="rId18" cstate="print"/>
            <a:stretch>
              <a:fillRect/>
            </a:stretch>
          </a:blipFill>
        </p:spPr>
        <p:txBody>
          <a:bodyPr wrap="square" lIns="0" tIns="0" rIns="0" bIns="0" rtlCol="0"/>
          <a:lstStyle/>
          <a:p>
            <a:endParaRPr/>
          </a:p>
        </p:txBody>
      </p:sp>
      <p:sp>
        <p:nvSpPr>
          <p:cNvPr id="138" name="object 138"/>
          <p:cNvSpPr/>
          <p:nvPr/>
        </p:nvSpPr>
        <p:spPr>
          <a:xfrm>
            <a:off x="3826002" y="1652168"/>
            <a:ext cx="5715" cy="5080"/>
          </a:xfrm>
          <a:custGeom>
            <a:avLst/>
            <a:gdLst/>
            <a:ahLst/>
            <a:cxnLst/>
            <a:rect l="l" t="t" r="r" b="b"/>
            <a:pathLst>
              <a:path w="5714" h="5080">
                <a:moveTo>
                  <a:pt x="76" y="12"/>
                </a:moveTo>
                <a:lnTo>
                  <a:pt x="2082" y="0"/>
                </a:lnTo>
                <a:lnTo>
                  <a:pt x="4000" y="50"/>
                </a:lnTo>
                <a:lnTo>
                  <a:pt x="4876" y="241"/>
                </a:lnTo>
                <a:lnTo>
                  <a:pt x="5308" y="914"/>
                </a:lnTo>
                <a:lnTo>
                  <a:pt x="4584" y="2222"/>
                </a:lnTo>
                <a:lnTo>
                  <a:pt x="4508" y="2933"/>
                </a:lnTo>
                <a:lnTo>
                  <a:pt x="4419" y="3632"/>
                </a:lnTo>
                <a:lnTo>
                  <a:pt x="3060" y="4292"/>
                </a:lnTo>
                <a:lnTo>
                  <a:pt x="2044" y="4381"/>
                </a:lnTo>
                <a:lnTo>
                  <a:pt x="1015" y="4470"/>
                </a:lnTo>
                <a:lnTo>
                  <a:pt x="253" y="3606"/>
                </a:lnTo>
                <a:lnTo>
                  <a:pt x="419" y="2590"/>
                </a:lnTo>
                <a:lnTo>
                  <a:pt x="596" y="1562"/>
                </a:lnTo>
                <a:lnTo>
                  <a:pt x="0" y="25"/>
                </a:lnTo>
                <a:close/>
              </a:path>
            </a:pathLst>
          </a:custGeom>
          <a:ln w="3175">
            <a:solidFill>
              <a:srgbClr val="231F20"/>
            </a:solidFill>
          </a:ln>
        </p:spPr>
        <p:txBody>
          <a:bodyPr wrap="square" lIns="0" tIns="0" rIns="0" bIns="0" rtlCol="0"/>
          <a:lstStyle/>
          <a:p>
            <a:endParaRPr/>
          </a:p>
        </p:txBody>
      </p:sp>
      <p:sp>
        <p:nvSpPr>
          <p:cNvPr id="139" name="object 139"/>
          <p:cNvSpPr/>
          <p:nvPr/>
        </p:nvSpPr>
        <p:spPr>
          <a:xfrm>
            <a:off x="3740391" y="1716163"/>
            <a:ext cx="79375" cy="104775"/>
          </a:xfrm>
          <a:custGeom>
            <a:avLst/>
            <a:gdLst/>
            <a:ahLst/>
            <a:cxnLst/>
            <a:rect l="l" t="t" r="r" b="b"/>
            <a:pathLst>
              <a:path w="79375" h="104775">
                <a:moveTo>
                  <a:pt x="46139" y="95338"/>
                </a:moveTo>
                <a:lnTo>
                  <a:pt x="32842" y="95338"/>
                </a:lnTo>
                <a:lnTo>
                  <a:pt x="36563" y="96710"/>
                </a:lnTo>
                <a:lnTo>
                  <a:pt x="38989" y="99479"/>
                </a:lnTo>
                <a:lnTo>
                  <a:pt x="39598" y="104216"/>
                </a:lnTo>
                <a:lnTo>
                  <a:pt x="40170" y="99517"/>
                </a:lnTo>
                <a:lnTo>
                  <a:pt x="42354" y="96558"/>
                </a:lnTo>
                <a:lnTo>
                  <a:pt x="46139" y="95338"/>
                </a:lnTo>
                <a:close/>
              </a:path>
              <a:path w="79375" h="104775">
                <a:moveTo>
                  <a:pt x="79197" y="0"/>
                </a:moveTo>
                <a:lnTo>
                  <a:pt x="0" y="0"/>
                </a:lnTo>
                <a:lnTo>
                  <a:pt x="0" y="91770"/>
                </a:lnTo>
                <a:lnTo>
                  <a:pt x="3568" y="95338"/>
                </a:lnTo>
                <a:lnTo>
                  <a:pt x="75641" y="95338"/>
                </a:lnTo>
                <a:lnTo>
                  <a:pt x="79197" y="91770"/>
                </a:lnTo>
                <a:lnTo>
                  <a:pt x="79197" y="0"/>
                </a:lnTo>
                <a:close/>
              </a:path>
            </a:pathLst>
          </a:custGeom>
          <a:solidFill>
            <a:srgbClr val="ED1C24"/>
          </a:solidFill>
        </p:spPr>
        <p:txBody>
          <a:bodyPr wrap="square" lIns="0" tIns="0" rIns="0" bIns="0" rtlCol="0"/>
          <a:lstStyle/>
          <a:p>
            <a:endParaRPr/>
          </a:p>
        </p:txBody>
      </p:sp>
      <p:sp>
        <p:nvSpPr>
          <p:cNvPr id="140" name="object 140"/>
          <p:cNvSpPr/>
          <p:nvPr/>
        </p:nvSpPr>
        <p:spPr>
          <a:xfrm>
            <a:off x="3757018" y="1718981"/>
            <a:ext cx="44450" cy="61594"/>
          </a:xfrm>
          <a:custGeom>
            <a:avLst/>
            <a:gdLst/>
            <a:ahLst/>
            <a:cxnLst/>
            <a:rect l="l" t="t" r="r" b="b"/>
            <a:pathLst>
              <a:path w="44450" h="61594">
                <a:moveTo>
                  <a:pt x="19314" y="0"/>
                </a:moveTo>
                <a:lnTo>
                  <a:pt x="24696" y="0"/>
                </a:lnTo>
                <a:lnTo>
                  <a:pt x="24696" y="7373"/>
                </a:lnTo>
                <a:lnTo>
                  <a:pt x="32764" y="7373"/>
                </a:lnTo>
                <a:lnTo>
                  <a:pt x="32764" y="12786"/>
                </a:lnTo>
                <a:lnTo>
                  <a:pt x="24696" y="12786"/>
                </a:lnTo>
                <a:lnTo>
                  <a:pt x="24696" y="21141"/>
                </a:lnTo>
                <a:lnTo>
                  <a:pt x="44010" y="21141"/>
                </a:lnTo>
                <a:lnTo>
                  <a:pt x="44010" y="26553"/>
                </a:lnTo>
                <a:lnTo>
                  <a:pt x="24696" y="26553"/>
                </a:lnTo>
                <a:lnTo>
                  <a:pt x="24696" y="43377"/>
                </a:lnTo>
                <a:lnTo>
                  <a:pt x="34473" y="47898"/>
                </a:lnTo>
                <a:lnTo>
                  <a:pt x="34473" y="53298"/>
                </a:lnTo>
                <a:lnTo>
                  <a:pt x="24696" y="48789"/>
                </a:lnTo>
                <a:lnTo>
                  <a:pt x="24696" y="60977"/>
                </a:lnTo>
                <a:lnTo>
                  <a:pt x="19314" y="60977"/>
                </a:lnTo>
                <a:lnTo>
                  <a:pt x="19314" y="46306"/>
                </a:lnTo>
                <a:lnTo>
                  <a:pt x="9536" y="41798"/>
                </a:lnTo>
                <a:lnTo>
                  <a:pt x="9536" y="36385"/>
                </a:lnTo>
                <a:lnTo>
                  <a:pt x="19314" y="40906"/>
                </a:lnTo>
                <a:lnTo>
                  <a:pt x="19314" y="26553"/>
                </a:lnTo>
                <a:lnTo>
                  <a:pt x="0" y="26553"/>
                </a:lnTo>
                <a:lnTo>
                  <a:pt x="0" y="21141"/>
                </a:lnTo>
                <a:lnTo>
                  <a:pt x="19314" y="21141"/>
                </a:lnTo>
                <a:lnTo>
                  <a:pt x="19314" y="12786"/>
                </a:lnTo>
                <a:lnTo>
                  <a:pt x="11246" y="12786"/>
                </a:lnTo>
                <a:lnTo>
                  <a:pt x="11246" y="7373"/>
                </a:lnTo>
                <a:lnTo>
                  <a:pt x="19314" y="7373"/>
                </a:lnTo>
                <a:lnTo>
                  <a:pt x="19314" y="0"/>
                </a:lnTo>
                <a:close/>
              </a:path>
            </a:pathLst>
          </a:custGeom>
          <a:ln w="3175">
            <a:solidFill>
              <a:srgbClr val="231F20"/>
            </a:solidFill>
          </a:ln>
        </p:spPr>
        <p:txBody>
          <a:bodyPr wrap="square" lIns="0" tIns="0" rIns="0" bIns="0" rtlCol="0"/>
          <a:lstStyle/>
          <a:p>
            <a:endParaRPr/>
          </a:p>
        </p:txBody>
      </p:sp>
      <p:sp>
        <p:nvSpPr>
          <p:cNvPr id="141" name="object 141"/>
          <p:cNvSpPr/>
          <p:nvPr/>
        </p:nvSpPr>
        <p:spPr>
          <a:xfrm>
            <a:off x="3757015" y="1719275"/>
            <a:ext cx="44450" cy="61594"/>
          </a:xfrm>
          <a:custGeom>
            <a:avLst/>
            <a:gdLst/>
            <a:ahLst/>
            <a:cxnLst/>
            <a:rect l="l" t="t" r="r" b="b"/>
            <a:pathLst>
              <a:path w="44450" h="61594">
                <a:moveTo>
                  <a:pt x="9537" y="36385"/>
                </a:moveTo>
                <a:lnTo>
                  <a:pt x="9537" y="41795"/>
                </a:lnTo>
                <a:lnTo>
                  <a:pt x="19316" y="46304"/>
                </a:lnTo>
                <a:lnTo>
                  <a:pt x="19316" y="60972"/>
                </a:lnTo>
                <a:lnTo>
                  <a:pt x="24701" y="60972"/>
                </a:lnTo>
                <a:lnTo>
                  <a:pt x="24701" y="48793"/>
                </a:lnTo>
                <a:lnTo>
                  <a:pt x="34480" y="48793"/>
                </a:lnTo>
                <a:lnTo>
                  <a:pt x="34480" y="47891"/>
                </a:lnTo>
                <a:lnTo>
                  <a:pt x="24701" y="43383"/>
                </a:lnTo>
                <a:lnTo>
                  <a:pt x="24701" y="40894"/>
                </a:lnTo>
                <a:lnTo>
                  <a:pt x="19316" y="40894"/>
                </a:lnTo>
                <a:lnTo>
                  <a:pt x="9537" y="36385"/>
                </a:lnTo>
                <a:close/>
              </a:path>
              <a:path w="44450" h="61594">
                <a:moveTo>
                  <a:pt x="34480" y="48793"/>
                </a:moveTo>
                <a:lnTo>
                  <a:pt x="24701" y="48793"/>
                </a:lnTo>
                <a:lnTo>
                  <a:pt x="34480" y="53301"/>
                </a:lnTo>
                <a:lnTo>
                  <a:pt x="34480" y="48793"/>
                </a:lnTo>
                <a:close/>
              </a:path>
              <a:path w="44450" h="61594">
                <a:moveTo>
                  <a:pt x="24701" y="26555"/>
                </a:moveTo>
                <a:lnTo>
                  <a:pt x="19316" y="26555"/>
                </a:lnTo>
                <a:lnTo>
                  <a:pt x="19316" y="40894"/>
                </a:lnTo>
                <a:lnTo>
                  <a:pt x="24701" y="40894"/>
                </a:lnTo>
                <a:lnTo>
                  <a:pt x="24701" y="26555"/>
                </a:lnTo>
                <a:close/>
              </a:path>
              <a:path w="44450" h="61594">
                <a:moveTo>
                  <a:pt x="44018" y="21145"/>
                </a:moveTo>
                <a:lnTo>
                  <a:pt x="0" y="21145"/>
                </a:lnTo>
                <a:lnTo>
                  <a:pt x="0" y="26555"/>
                </a:lnTo>
                <a:lnTo>
                  <a:pt x="44018" y="26555"/>
                </a:lnTo>
                <a:lnTo>
                  <a:pt x="44018" y="21145"/>
                </a:lnTo>
                <a:close/>
              </a:path>
              <a:path w="44450" h="61594">
                <a:moveTo>
                  <a:pt x="24701" y="12788"/>
                </a:moveTo>
                <a:lnTo>
                  <a:pt x="19316" y="12788"/>
                </a:lnTo>
                <a:lnTo>
                  <a:pt x="19316" y="21145"/>
                </a:lnTo>
                <a:lnTo>
                  <a:pt x="24701" y="21145"/>
                </a:lnTo>
                <a:lnTo>
                  <a:pt x="24701" y="12788"/>
                </a:lnTo>
                <a:close/>
              </a:path>
              <a:path w="44450" h="61594">
                <a:moveTo>
                  <a:pt x="32766" y="7378"/>
                </a:moveTo>
                <a:lnTo>
                  <a:pt x="11252" y="7378"/>
                </a:lnTo>
                <a:lnTo>
                  <a:pt x="11252" y="12788"/>
                </a:lnTo>
                <a:lnTo>
                  <a:pt x="32766" y="12788"/>
                </a:lnTo>
                <a:lnTo>
                  <a:pt x="32766" y="7378"/>
                </a:lnTo>
                <a:close/>
              </a:path>
              <a:path w="44450" h="61594">
                <a:moveTo>
                  <a:pt x="24701" y="0"/>
                </a:moveTo>
                <a:lnTo>
                  <a:pt x="19316" y="0"/>
                </a:lnTo>
                <a:lnTo>
                  <a:pt x="19316" y="7378"/>
                </a:lnTo>
                <a:lnTo>
                  <a:pt x="24701" y="7378"/>
                </a:lnTo>
                <a:lnTo>
                  <a:pt x="24701" y="0"/>
                </a:lnTo>
                <a:close/>
              </a:path>
            </a:pathLst>
          </a:custGeom>
          <a:solidFill>
            <a:srgbClr val="FFF200"/>
          </a:solidFill>
        </p:spPr>
        <p:txBody>
          <a:bodyPr wrap="square" lIns="0" tIns="0" rIns="0" bIns="0" rtlCol="0"/>
          <a:lstStyle/>
          <a:p>
            <a:endParaRPr/>
          </a:p>
        </p:txBody>
      </p:sp>
      <p:sp>
        <p:nvSpPr>
          <p:cNvPr id="142" name="object 142"/>
          <p:cNvSpPr/>
          <p:nvPr/>
        </p:nvSpPr>
        <p:spPr>
          <a:xfrm>
            <a:off x="3756533" y="1780984"/>
            <a:ext cx="45720" cy="26034"/>
          </a:xfrm>
          <a:custGeom>
            <a:avLst/>
            <a:gdLst/>
            <a:ahLst/>
            <a:cxnLst/>
            <a:rect l="l" t="t" r="r" b="b"/>
            <a:pathLst>
              <a:path w="45720" h="26035">
                <a:moveTo>
                  <a:pt x="22860" y="0"/>
                </a:moveTo>
                <a:lnTo>
                  <a:pt x="31741" y="1624"/>
                </a:lnTo>
                <a:lnTo>
                  <a:pt x="39009" y="6048"/>
                </a:lnTo>
                <a:lnTo>
                  <a:pt x="43917" y="12601"/>
                </a:lnTo>
                <a:lnTo>
                  <a:pt x="45720" y="20612"/>
                </a:lnTo>
                <a:lnTo>
                  <a:pt x="45720" y="22326"/>
                </a:lnTo>
                <a:lnTo>
                  <a:pt x="45491" y="23977"/>
                </a:lnTo>
                <a:lnTo>
                  <a:pt x="45046" y="25565"/>
                </a:lnTo>
                <a:lnTo>
                  <a:pt x="42039" y="19337"/>
                </a:lnTo>
                <a:lnTo>
                  <a:pt x="37034" y="14379"/>
                </a:lnTo>
                <a:lnTo>
                  <a:pt x="30489" y="11102"/>
                </a:lnTo>
                <a:lnTo>
                  <a:pt x="22860" y="9918"/>
                </a:lnTo>
                <a:lnTo>
                  <a:pt x="15230" y="11102"/>
                </a:lnTo>
                <a:lnTo>
                  <a:pt x="8685" y="14379"/>
                </a:lnTo>
                <a:lnTo>
                  <a:pt x="3680" y="19337"/>
                </a:lnTo>
                <a:lnTo>
                  <a:pt x="673" y="25565"/>
                </a:lnTo>
                <a:lnTo>
                  <a:pt x="228" y="23977"/>
                </a:lnTo>
                <a:lnTo>
                  <a:pt x="0" y="22326"/>
                </a:lnTo>
                <a:lnTo>
                  <a:pt x="0" y="20612"/>
                </a:lnTo>
                <a:lnTo>
                  <a:pt x="1802" y="12601"/>
                </a:lnTo>
                <a:lnTo>
                  <a:pt x="6710" y="6048"/>
                </a:lnTo>
                <a:lnTo>
                  <a:pt x="13978" y="1624"/>
                </a:lnTo>
                <a:lnTo>
                  <a:pt x="22860" y="0"/>
                </a:lnTo>
                <a:close/>
              </a:path>
            </a:pathLst>
          </a:custGeom>
          <a:ln w="3175">
            <a:solidFill>
              <a:srgbClr val="231F20"/>
            </a:solidFill>
          </a:ln>
        </p:spPr>
        <p:txBody>
          <a:bodyPr wrap="square" lIns="0" tIns="0" rIns="0" bIns="0" rtlCol="0"/>
          <a:lstStyle/>
          <a:p>
            <a:endParaRPr/>
          </a:p>
        </p:txBody>
      </p:sp>
      <p:sp>
        <p:nvSpPr>
          <p:cNvPr id="143" name="object 143"/>
          <p:cNvSpPr/>
          <p:nvPr/>
        </p:nvSpPr>
        <p:spPr>
          <a:xfrm>
            <a:off x="3756533" y="1780984"/>
            <a:ext cx="45720" cy="26034"/>
          </a:xfrm>
          <a:custGeom>
            <a:avLst/>
            <a:gdLst/>
            <a:ahLst/>
            <a:cxnLst/>
            <a:rect l="l" t="t" r="r" b="b"/>
            <a:pathLst>
              <a:path w="45720" h="26035">
                <a:moveTo>
                  <a:pt x="22860" y="0"/>
                </a:moveTo>
                <a:lnTo>
                  <a:pt x="13978" y="1624"/>
                </a:lnTo>
                <a:lnTo>
                  <a:pt x="6710" y="6048"/>
                </a:lnTo>
                <a:lnTo>
                  <a:pt x="1802" y="12601"/>
                </a:lnTo>
                <a:lnTo>
                  <a:pt x="0" y="20612"/>
                </a:lnTo>
                <a:lnTo>
                  <a:pt x="0" y="22326"/>
                </a:lnTo>
                <a:lnTo>
                  <a:pt x="228" y="23977"/>
                </a:lnTo>
                <a:lnTo>
                  <a:pt x="673" y="25565"/>
                </a:lnTo>
                <a:lnTo>
                  <a:pt x="3680" y="19337"/>
                </a:lnTo>
                <a:lnTo>
                  <a:pt x="8685" y="14379"/>
                </a:lnTo>
                <a:lnTo>
                  <a:pt x="15230" y="11102"/>
                </a:lnTo>
                <a:lnTo>
                  <a:pt x="22860" y="9918"/>
                </a:lnTo>
                <a:lnTo>
                  <a:pt x="41908" y="9918"/>
                </a:lnTo>
                <a:lnTo>
                  <a:pt x="39009" y="6048"/>
                </a:lnTo>
                <a:lnTo>
                  <a:pt x="31741" y="1624"/>
                </a:lnTo>
                <a:lnTo>
                  <a:pt x="22860" y="0"/>
                </a:lnTo>
                <a:close/>
              </a:path>
              <a:path w="45720" h="26035">
                <a:moveTo>
                  <a:pt x="41908" y="9918"/>
                </a:moveTo>
                <a:lnTo>
                  <a:pt x="22860" y="9918"/>
                </a:lnTo>
                <a:lnTo>
                  <a:pt x="30489" y="11102"/>
                </a:lnTo>
                <a:lnTo>
                  <a:pt x="37034" y="14379"/>
                </a:lnTo>
                <a:lnTo>
                  <a:pt x="42039" y="19337"/>
                </a:lnTo>
                <a:lnTo>
                  <a:pt x="45046" y="25565"/>
                </a:lnTo>
                <a:lnTo>
                  <a:pt x="45491" y="23977"/>
                </a:lnTo>
                <a:lnTo>
                  <a:pt x="45720" y="22326"/>
                </a:lnTo>
                <a:lnTo>
                  <a:pt x="45720" y="20612"/>
                </a:lnTo>
                <a:lnTo>
                  <a:pt x="43917" y="12601"/>
                </a:lnTo>
                <a:lnTo>
                  <a:pt x="41908" y="9918"/>
                </a:lnTo>
                <a:close/>
              </a:path>
            </a:pathLst>
          </a:custGeom>
          <a:solidFill>
            <a:srgbClr val="FFFFFF"/>
          </a:solidFill>
        </p:spPr>
        <p:txBody>
          <a:bodyPr wrap="square" lIns="0" tIns="0" rIns="0" bIns="0" rtlCol="0"/>
          <a:lstStyle/>
          <a:p>
            <a:endParaRPr/>
          </a:p>
        </p:txBody>
      </p:sp>
      <p:sp>
        <p:nvSpPr>
          <p:cNvPr id="144" name="object 144"/>
          <p:cNvSpPr/>
          <p:nvPr/>
        </p:nvSpPr>
        <p:spPr>
          <a:xfrm>
            <a:off x="3579850" y="1691360"/>
            <a:ext cx="63004" cy="104559"/>
          </a:xfrm>
          <a:prstGeom prst="rect">
            <a:avLst/>
          </a:prstGeom>
          <a:blipFill>
            <a:blip r:embed="rId19" cstate="print"/>
            <a:stretch>
              <a:fillRect/>
            </a:stretch>
          </a:blipFill>
        </p:spPr>
        <p:txBody>
          <a:bodyPr wrap="square" lIns="0" tIns="0" rIns="0" bIns="0" rtlCol="0"/>
          <a:lstStyle/>
          <a:p>
            <a:endParaRPr/>
          </a:p>
        </p:txBody>
      </p:sp>
      <p:sp>
        <p:nvSpPr>
          <p:cNvPr id="145" name="object 145"/>
          <p:cNvSpPr/>
          <p:nvPr/>
        </p:nvSpPr>
        <p:spPr>
          <a:xfrm>
            <a:off x="3820922" y="1677079"/>
            <a:ext cx="182283" cy="97917"/>
          </a:xfrm>
          <a:prstGeom prst="rect">
            <a:avLst/>
          </a:prstGeom>
          <a:blipFill>
            <a:blip r:embed="rId20" cstate="print"/>
            <a:stretch>
              <a:fillRect/>
            </a:stretch>
          </a:blipFill>
        </p:spPr>
        <p:txBody>
          <a:bodyPr wrap="square" lIns="0" tIns="0" rIns="0" bIns="0" rtlCol="0"/>
          <a:lstStyle/>
          <a:p>
            <a:endParaRPr/>
          </a:p>
        </p:txBody>
      </p:sp>
      <p:sp>
        <p:nvSpPr>
          <p:cNvPr id="146" name="object 146"/>
          <p:cNvSpPr/>
          <p:nvPr/>
        </p:nvSpPr>
        <p:spPr>
          <a:xfrm>
            <a:off x="3874998" y="1701558"/>
            <a:ext cx="121285" cy="62865"/>
          </a:xfrm>
          <a:custGeom>
            <a:avLst/>
            <a:gdLst/>
            <a:ahLst/>
            <a:cxnLst/>
            <a:rect l="l" t="t" r="r" b="b"/>
            <a:pathLst>
              <a:path w="121285" h="62864">
                <a:moveTo>
                  <a:pt x="15709" y="0"/>
                </a:moveTo>
                <a:lnTo>
                  <a:pt x="18868" y="9007"/>
                </a:lnTo>
                <a:lnTo>
                  <a:pt x="15193" y="11984"/>
                </a:lnTo>
                <a:lnTo>
                  <a:pt x="7849" y="10467"/>
                </a:lnTo>
                <a:lnTo>
                  <a:pt x="0" y="5994"/>
                </a:lnTo>
                <a:lnTo>
                  <a:pt x="3086" y="9867"/>
                </a:lnTo>
                <a:lnTo>
                  <a:pt x="3644" y="12268"/>
                </a:lnTo>
                <a:lnTo>
                  <a:pt x="4165" y="16929"/>
                </a:lnTo>
                <a:lnTo>
                  <a:pt x="27856" y="26939"/>
                </a:lnTo>
                <a:lnTo>
                  <a:pt x="58224" y="40439"/>
                </a:lnTo>
                <a:lnTo>
                  <a:pt x="90281" y="53555"/>
                </a:lnTo>
                <a:lnTo>
                  <a:pt x="119037" y="62407"/>
                </a:lnTo>
                <a:lnTo>
                  <a:pt x="121053" y="60134"/>
                </a:lnTo>
                <a:lnTo>
                  <a:pt x="110591" y="52854"/>
                </a:lnTo>
                <a:lnTo>
                  <a:pt x="96834" y="44359"/>
                </a:lnTo>
                <a:lnTo>
                  <a:pt x="88963" y="38442"/>
                </a:lnTo>
                <a:lnTo>
                  <a:pt x="39325" y="27098"/>
                </a:lnTo>
                <a:lnTo>
                  <a:pt x="18402" y="5892"/>
                </a:lnTo>
                <a:lnTo>
                  <a:pt x="15709" y="0"/>
                </a:lnTo>
                <a:close/>
              </a:path>
            </a:pathLst>
          </a:custGeom>
          <a:ln w="3175">
            <a:solidFill>
              <a:srgbClr val="231F20"/>
            </a:solidFill>
          </a:ln>
        </p:spPr>
        <p:txBody>
          <a:bodyPr wrap="square" lIns="0" tIns="0" rIns="0" bIns="0" rtlCol="0"/>
          <a:lstStyle/>
          <a:p>
            <a:endParaRPr/>
          </a:p>
        </p:txBody>
      </p:sp>
      <p:sp>
        <p:nvSpPr>
          <p:cNvPr id="147" name="object 147"/>
          <p:cNvSpPr/>
          <p:nvPr/>
        </p:nvSpPr>
        <p:spPr>
          <a:xfrm>
            <a:off x="3889730" y="1693011"/>
            <a:ext cx="73025" cy="46990"/>
          </a:xfrm>
          <a:custGeom>
            <a:avLst/>
            <a:gdLst/>
            <a:ahLst/>
            <a:cxnLst/>
            <a:rect l="l" t="t" r="r" b="b"/>
            <a:pathLst>
              <a:path w="73025" h="46989">
                <a:moveTo>
                  <a:pt x="0" y="4381"/>
                </a:moveTo>
                <a:lnTo>
                  <a:pt x="3023" y="9658"/>
                </a:lnTo>
                <a:lnTo>
                  <a:pt x="4289" y="12553"/>
                </a:lnTo>
                <a:lnTo>
                  <a:pt x="6122" y="15897"/>
                </a:lnTo>
                <a:lnTo>
                  <a:pt x="10845" y="22517"/>
                </a:lnTo>
                <a:lnTo>
                  <a:pt x="27911" y="34333"/>
                </a:lnTo>
                <a:lnTo>
                  <a:pt x="45078" y="43027"/>
                </a:lnTo>
                <a:lnTo>
                  <a:pt x="60569" y="46988"/>
                </a:lnTo>
                <a:lnTo>
                  <a:pt x="72605" y="44602"/>
                </a:lnTo>
                <a:lnTo>
                  <a:pt x="63541" y="36388"/>
                </a:lnTo>
                <a:lnTo>
                  <a:pt x="47699" y="24277"/>
                </a:lnTo>
                <a:lnTo>
                  <a:pt x="29445" y="11178"/>
                </a:lnTo>
                <a:lnTo>
                  <a:pt x="13144" y="0"/>
                </a:lnTo>
                <a:lnTo>
                  <a:pt x="12012" y="257"/>
                </a:lnTo>
                <a:lnTo>
                  <a:pt x="11525" y="1928"/>
                </a:lnTo>
                <a:lnTo>
                  <a:pt x="8561" y="3730"/>
                </a:lnTo>
                <a:lnTo>
                  <a:pt x="0" y="4381"/>
                </a:lnTo>
                <a:close/>
              </a:path>
            </a:pathLst>
          </a:custGeom>
          <a:ln w="3175">
            <a:solidFill>
              <a:srgbClr val="231F20"/>
            </a:solidFill>
          </a:ln>
        </p:spPr>
        <p:txBody>
          <a:bodyPr wrap="square" lIns="0" tIns="0" rIns="0" bIns="0" rtlCol="0"/>
          <a:lstStyle/>
          <a:p>
            <a:endParaRPr/>
          </a:p>
        </p:txBody>
      </p:sp>
      <p:sp>
        <p:nvSpPr>
          <p:cNvPr id="148" name="object 148"/>
          <p:cNvSpPr/>
          <p:nvPr/>
        </p:nvSpPr>
        <p:spPr>
          <a:xfrm>
            <a:off x="3903840" y="1702130"/>
            <a:ext cx="38100" cy="29845"/>
          </a:xfrm>
          <a:custGeom>
            <a:avLst/>
            <a:gdLst/>
            <a:ahLst/>
            <a:cxnLst/>
            <a:rect l="l" t="t" r="r" b="b"/>
            <a:pathLst>
              <a:path w="38100" h="29844">
                <a:moveTo>
                  <a:pt x="37973" y="28575"/>
                </a:moveTo>
                <a:lnTo>
                  <a:pt x="698" y="0"/>
                </a:lnTo>
                <a:lnTo>
                  <a:pt x="0" y="634"/>
                </a:lnTo>
                <a:lnTo>
                  <a:pt x="37465" y="29514"/>
                </a:lnTo>
                <a:lnTo>
                  <a:pt x="37973" y="28575"/>
                </a:lnTo>
                <a:close/>
              </a:path>
            </a:pathLst>
          </a:custGeom>
          <a:ln w="3175">
            <a:solidFill>
              <a:srgbClr val="231F20"/>
            </a:solidFill>
          </a:ln>
        </p:spPr>
        <p:txBody>
          <a:bodyPr wrap="square" lIns="0" tIns="0" rIns="0" bIns="0" rtlCol="0"/>
          <a:lstStyle/>
          <a:p>
            <a:endParaRPr/>
          </a:p>
        </p:txBody>
      </p:sp>
      <p:sp>
        <p:nvSpPr>
          <p:cNvPr id="149" name="object 149"/>
          <p:cNvSpPr/>
          <p:nvPr/>
        </p:nvSpPr>
        <p:spPr>
          <a:xfrm>
            <a:off x="3820921" y="1676984"/>
            <a:ext cx="80645" cy="50800"/>
          </a:xfrm>
          <a:custGeom>
            <a:avLst/>
            <a:gdLst/>
            <a:ahLst/>
            <a:cxnLst/>
            <a:rect l="l" t="t" r="r" b="b"/>
            <a:pathLst>
              <a:path w="80645" h="50800">
                <a:moveTo>
                  <a:pt x="1054" y="33769"/>
                </a:moveTo>
                <a:lnTo>
                  <a:pt x="0" y="39852"/>
                </a:lnTo>
                <a:lnTo>
                  <a:pt x="901" y="43256"/>
                </a:lnTo>
                <a:lnTo>
                  <a:pt x="17036" y="50328"/>
                </a:lnTo>
                <a:lnTo>
                  <a:pt x="24871" y="45024"/>
                </a:lnTo>
                <a:lnTo>
                  <a:pt x="27846" y="34544"/>
                </a:lnTo>
                <a:lnTo>
                  <a:pt x="29400" y="26085"/>
                </a:lnTo>
                <a:lnTo>
                  <a:pt x="37261" y="13893"/>
                </a:lnTo>
                <a:lnTo>
                  <a:pt x="44157" y="13030"/>
                </a:lnTo>
                <a:lnTo>
                  <a:pt x="48869" y="13195"/>
                </a:lnTo>
                <a:lnTo>
                  <a:pt x="55063" y="15400"/>
                </a:lnTo>
                <a:lnTo>
                  <a:pt x="64098" y="18453"/>
                </a:lnTo>
                <a:lnTo>
                  <a:pt x="73403" y="19038"/>
                </a:lnTo>
                <a:lnTo>
                  <a:pt x="80403" y="13842"/>
                </a:lnTo>
                <a:lnTo>
                  <a:pt x="72304" y="11169"/>
                </a:lnTo>
                <a:lnTo>
                  <a:pt x="63057" y="6750"/>
                </a:lnTo>
                <a:lnTo>
                  <a:pt x="53402" y="2416"/>
                </a:lnTo>
                <a:lnTo>
                  <a:pt x="44081" y="0"/>
                </a:lnTo>
                <a:lnTo>
                  <a:pt x="35748" y="1359"/>
                </a:lnTo>
                <a:lnTo>
                  <a:pt x="28286" y="6386"/>
                </a:lnTo>
                <a:lnTo>
                  <a:pt x="22914" y="14049"/>
                </a:lnTo>
                <a:lnTo>
                  <a:pt x="20853" y="23317"/>
                </a:lnTo>
                <a:lnTo>
                  <a:pt x="22212" y="25692"/>
                </a:lnTo>
                <a:lnTo>
                  <a:pt x="21958" y="29717"/>
                </a:lnTo>
                <a:lnTo>
                  <a:pt x="21132" y="34493"/>
                </a:lnTo>
                <a:lnTo>
                  <a:pt x="20967" y="35382"/>
                </a:lnTo>
                <a:lnTo>
                  <a:pt x="12204" y="41871"/>
                </a:lnTo>
                <a:lnTo>
                  <a:pt x="4953" y="37096"/>
                </a:lnTo>
                <a:lnTo>
                  <a:pt x="4775" y="36868"/>
                </a:lnTo>
                <a:lnTo>
                  <a:pt x="1231" y="33997"/>
                </a:lnTo>
                <a:lnTo>
                  <a:pt x="1054" y="33769"/>
                </a:lnTo>
                <a:close/>
              </a:path>
            </a:pathLst>
          </a:custGeom>
          <a:ln w="3175">
            <a:solidFill>
              <a:srgbClr val="231F20"/>
            </a:solidFill>
          </a:ln>
        </p:spPr>
        <p:txBody>
          <a:bodyPr wrap="square" lIns="0" tIns="0" rIns="0" bIns="0" rtlCol="0"/>
          <a:lstStyle/>
          <a:p>
            <a:endParaRPr/>
          </a:p>
        </p:txBody>
      </p:sp>
      <p:sp>
        <p:nvSpPr>
          <p:cNvPr id="150" name="object 150"/>
          <p:cNvSpPr/>
          <p:nvPr/>
        </p:nvSpPr>
        <p:spPr>
          <a:xfrm>
            <a:off x="3862082" y="1690573"/>
            <a:ext cx="29845" cy="21590"/>
          </a:xfrm>
          <a:custGeom>
            <a:avLst/>
            <a:gdLst/>
            <a:ahLst/>
            <a:cxnLst/>
            <a:rect l="l" t="t" r="r" b="b"/>
            <a:pathLst>
              <a:path w="29845" h="21589">
                <a:moveTo>
                  <a:pt x="9144" y="1003"/>
                </a:moveTo>
                <a:lnTo>
                  <a:pt x="4000" y="228"/>
                </a:lnTo>
                <a:lnTo>
                  <a:pt x="3594" y="0"/>
                </a:lnTo>
                <a:lnTo>
                  <a:pt x="0" y="4648"/>
                </a:lnTo>
                <a:lnTo>
                  <a:pt x="7231" y="11206"/>
                </a:lnTo>
                <a:lnTo>
                  <a:pt x="14408" y="16722"/>
                </a:lnTo>
                <a:lnTo>
                  <a:pt x="21727" y="20300"/>
                </a:lnTo>
                <a:lnTo>
                  <a:pt x="29387" y="21043"/>
                </a:lnTo>
                <a:lnTo>
                  <a:pt x="26755" y="10652"/>
                </a:lnTo>
                <a:lnTo>
                  <a:pt x="22242" y="6380"/>
                </a:lnTo>
                <a:lnTo>
                  <a:pt x="16241" y="4429"/>
                </a:lnTo>
                <a:lnTo>
                  <a:pt x="9144" y="1003"/>
                </a:lnTo>
                <a:close/>
              </a:path>
            </a:pathLst>
          </a:custGeom>
          <a:ln w="3175">
            <a:solidFill>
              <a:srgbClr val="231F20"/>
            </a:solidFill>
          </a:ln>
        </p:spPr>
        <p:txBody>
          <a:bodyPr wrap="square" lIns="0" tIns="0" rIns="0" bIns="0" rtlCol="0"/>
          <a:lstStyle/>
          <a:p>
            <a:endParaRPr/>
          </a:p>
        </p:txBody>
      </p:sp>
      <p:sp>
        <p:nvSpPr>
          <p:cNvPr id="151" name="object 151"/>
          <p:cNvSpPr/>
          <p:nvPr/>
        </p:nvSpPr>
        <p:spPr>
          <a:xfrm>
            <a:off x="3871595" y="1692643"/>
            <a:ext cx="15240" cy="12700"/>
          </a:xfrm>
          <a:custGeom>
            <a:avLst/>
            <a:gdLst/>
            <a:ahLst/>
            <a:cxnLst/>
            <a:rect l="l" t="t" r="r" b="b"/>
            <a:pathLst>
              <a:path w="15239" h="12700">
                <a:moveTo>
                  <a:pt x="14643" y="11366"/>
                </a:moveTo>
                <a:lnTo>
                  <a:pt x="762" y="0"/>
                </a:lnTo>
                <a:lnTo>
                  <a:pt x="0" y="774"/>
                </a:lnTo>
                <a:lnTo>
                  <a:pt x="14135" y="12141"/>
                </a:lnTo>
                <a:lnTo>
                  <a:pt x="14643" y="11366"/>
                </a:lnTo>
                <a:close/>
              </a:path>
            </a:pathLst>
          </a:custGeom>
          <a:ln w="3175">
            <a:solidFill>
              <a:srgbClr val="231F20"/>
            </a:solidFill>
          </a:ln>
        </p:spPr>
        <p:txBody>
          <a:bodyPr wrap="square" lIns="0" tIns="0" rIns="0" bIns="0" rtlCol="0"/>
          <a:lstStyle/>
          <a:p>
            <a:endParaRPr/>
          </a:p>
        </p:txBody>
      </p:sp>
      <p:sp>
        <p:nvSpPr>
          <p:cNvPr id="152" name="object 152"/>
          <p:cNvSpPr/>
          <p:nvPr/>
        </p:nvSpPr>
        <p:spPr>
          <a:xfrm>
            <a:off x="3851275" y="1696491"/>
            <a:ext cx="25400" cy="26034"/>
          </a:xfrm>
          <a:custGeom>
            <a:avLst/>
            <a:gdLst/>
            <a:ahLst/>
            <a:cxnLst/>
            <a:rect l="l" t="t" r="r" b="b"/>
            <a:pathLst>
              <a:path w="25400" h="26035">
                <a:moveTo>
                  <a:pt x="10033" y="0"/>
                </a:moveTo>
                <a:lnTo>
                  <a:pt x="4889" y="0"/>
                </a:lnTo>
                <a:lnTo>
                  <a:pt x="2565" y="4000"/>
                </a:lnTo>
                <a:lnTo>
                  <a:pt x="0" y="8648"/>
                </a:lnTo>
                <a:lnTo>
                  <a:pt x="5484" y="15172"/>
                </a:lnTo>
                <a:lnTo>
                  <a:pt x="10945" y="20159"/>
                </a:lnTo>
                <a:lnTo>
                  <a:pt x="16957" y="23677"/>
                </a:lnTo>
                <a:lnTo>
                  <a:pt x="24091" y="25793"/>
                </a:lnTo>
                <a:lnTo>
                  <a:pt x="24897" y="19327"/>
                </a:lnTo>
                <a:lnTo>
                  <a:pt x="22172" y="12411"/>
                </a:lnTo>
                <a:lnTo>
                  <a:pt x="16892" y="5737"/>
                </a:lnTo>
                <a:lnTo>
                  <a:pt x="10033" y="0"/>
                </a:lnTo>
                <a:close/>
              </a:path>
            </a:pathLst>
          </a:custGeom>
          <a:ln w="3175">
            <a:solidFill>
              <a:srgbClr val="231F20"/>
            </a:solidFill>
          </a:ln>
        </p:spPr>
        <p:txBody>
          <a:bodyPr wrap="square" lIns="0" tIns="0" rIns="0" bIns="0" rtlCol="0"/>
          <a:lstStyle/>
          <a:p>
            <a:endParaRPr/>
          </a:p>
        </p:txBody>
      </p:sp>
      <p:sp>
        <p:nvSpPr>
          <p:cNvPr id="153" name="object 153"/>
          <p:cNvSpPr/>
          <p:nvPr/>
        </p:nvSpPr>
        <p:spPr>
          <a:xfrm>
            <a:off x="3856672" y="1702435"/>
            <a:ext cx="18415" cy="14604"/>
          </a:xfrm>
          <a:custGeom>
            <a:avLst/>
            <a:gdLst/>
            <a:ahLst/>
            <a:cxnLst/>
            <a:rect l="l" t="t" r="r" b="b"/>
            <a:pathLst>
              <a:path w="18414" h="14605">
                <a:moveTo>
                  <a:pt x="17995" y="13436"/>
                </a:moveTo>
                <a:lnTo>
                  <a:pt x="520" y="0"/>
                </a:lnTo>
                <a:lnTo>
                  <a:pt x="0" y="774"/>
                </a:lnTo>
                <a:lnTo>
                  <a:pt x="17221" y="14211"/>
                </a:lnTo>
                <a:lnTo>
                  <a:pt x="17995" y="13436"/>
                </a:lnTo>
                <a:close/>
              </a:path>
            </a:pathLst>
          </a:custGeom>
          <a:ln w="3175">
            <a:solidFill>
              <a:srgbClr val="231F20"/>
            </a:solidFill>
          </a:ln>
        </p:spPr>
        <p:txBody>
          <a:bodyPr wrap="square" lIns="0" tIns="0" rIns="0" bIns="0" rtlCol="0"/>
          <a:lstStyle/>
          <a:p>
            <a:endParaRPr/>
          </a:p>
        </p:txBody>
      </p:sp>
      <p:sp>
        <p:nvSpPr>
          <p:cNvPr id="154" name="object 154"/>
          <p:cNvSpPr/>
          <p:nvPr/>
        </p:nvSpPr>
        <p:spPr>
          <a:xfrm>
            <a:off x="3848493" y="1708137"/>
            <a:ext cx="21590" cy="26670"/>
          </a:xfrm>
          <a:custGeom>
            <a:avLst/>
            <a:gdLst/>
            <a:ahLst/>
            <a:cxnLst/>
            <a:rect l="l" t="t" r="r" b="b"/>
            <a:pathLst>
              <a:path w="21589" h="26669">
                <a:moveTo>
                  <a:pt x="1917" y="0"/>
                </a:moveTo>
                <a:lnTo>
                  <a:pt x="2235" y="5689"/>
                </a:lnTo>
                <a:lnTo>
                  <a:pt x="1790" y="4800"/>
                </a:lnTo>
                <a:lnTo>
                  <a:pt x="0" y="10744"/>
                </a:lnTo>
                <a:lnTo>
                  <a:pt x="3942" y="15854"/>
                </a:lnTo>
                <a:lnTo>
                  <a:pt x="8796" y="20612"/>
                </a:lnTo>
                <a:lnTo>
                  <a:pt x="14500" y="24274"/>
                </a:lnTo>
                <a:lnTo>
                  <a:pt x="20993" y="26098"/>
                </a:lnTo>
                <a:lnTo>
                  <a:pt x="18773" y="18679"/>
                </a:lnTo>
                <a:lnTo>
                  <a:pt x="14636" y="12082"/>
                </a:lnTo>
                <a:lnTo>
                  <a:pt x="8909" y="5969"/>
                </a:lnTo>
                <a:lnTo>
                  <a:pt x="1917" y="0"/>
                </a:lnTo>
                <a:close/>
              </a:path>
            </a:pathLst>
          </a:custGeom>
          <a:ln w="3175">
            <a:solidFill>
              <a:srgbClr val="231F20"/>
            </a:solidFill>
          </a:ln>
        </p:spPr>
        <p:txBody>
          <a:bodyPr wrap="square" lIns="0" tIns="0" rIns="0" bIns="0" rtlCol="0"/>
          <a:lstStyle/>
          <a:p>
            <a:endParaRPr/>
          </a:p>
        </p:txBody>
      </p:sp>
      <p:sp>
        <p:nvSpPr>
          <p:cNvPr id="155" name="object 155"/>
          <p:cNvSpPr/>
          <p:nvPr/>
        </p:nvSpPr>
        <p:spPr>
          <a:xfrm>
            <a:off x="3852468" y="1717535"/>
            <a:ext cx="12700" cy="12700"/>
          </a:xfrm>
          <a:custGeom>
            <a:avLst/>
            <a:gdLst/>
            <a:ahLst/>
            <a:cxnLst/>
            <a:rect l="l" t="t" r="r" b="b"/>
            <a:pathLst>
              <a:path w="12700" h="12700">
                <a:moveTo>
                  <a:pt x="0" y="774"/>
                </a:moveTo>
                <a:lnTo>
                  <a:pt x="11823" y="12407"/>
                </a:lnTo>
                <a:lnTo>
                  <a:pt x="12598" y="11633"/>
                </a:lnTo>
                <a:lnTo>
                  <a:pt x="508" y="0"/>
                </a:lnTo>
                <a:lnTo>
                  <a:pt x="0" y="774"/>
                </a:lnTo>
                <a:close/>
              </a:path>
            </a:pathLst>
          </a:custGeom>
          <a:ln w="3175">
            <a:solidFill>
              <a:srgbClr val="231F20"/>
            </a:solidFill>
          </a:ln>
        </p:spPr>
        <p:txBody>
          <a:bodyPr wrap="square" lIns="0" tIns="0" rIns="0" bIns="0" rtlCol="0"/>
          <a:lstStyle/>
          <a:p>
            <a:endParaRPr/>
          </a:p>
        </p:txBody>
      </p:sp>
      <p:sp>
        <p:nvSpPr>
          <p:cNvPr id="156" name="object 156"/>
          <p:cNvSpPr/>
          <p:nvPr/>
        </p:nvSpPr>
        <p:spPr>
          <a:xfrm>
            <a:off x="3842245" y="1721573"/>
            <a:ext cx="15875" cy="17145"/>
          </a:xfrm>
          <a:custGeom>
            <a:avLst/>
            <a:gdLst/>
            <a:ahLst/>
            <a:cxnLst/>
            <a:rect l="l" t="t" r="r" b="b"/>
            <a:pathLst>
              <a:path w="15875" h="17144">
                <a:moveTo>
                  <a:pt x="0" y="8242"/>
                </a:moveTo>
                <a:lnTo>
                  <a:pt x="2311" y="5143"/>
                </a:lnTo>
                <a:lnTo>
                  <a:pt x="3225" y="3098"/>
                </a:lnTo>
                <a:lnTo>
                  <a:pt x="4762" y="0"/>
                </a:lnTo>
                <a:lnTo>
                  <a:pt x="10934" y="4394"/>
                </a:lnTo>
                <a:lnTo>
                  <a:pt x="15417" y="10045"/>
                </a:lnTo>
                <a:lnTo>
                  <a:pt x="14389" y="15989"/>
                </a:lnTo>
                <a:lnTo>
                  <a:pt x="9512" y="17030"/>
                </a:lnTo>
                <a:lnTo>
                  <a:pt x="2565" y="14185"/>
                </a:lnTo>
                <a:lnTo>
                  <a:pt x="0" y="8242"/>
                </a:lnTo>
                <a:close/>
              </a:path>
            </a:pathLst>
          </a:custGeom>
          <a:ln w="3175">
            <a:solidFill>
              <a:srgbClr val="231F20"/>
            </a:solidFill>
          </a:ln>
        </p:spPr>
        <p:txBody>
          <a:bodyPr wrap="square" lIns="0" tIns="0" rIns="0" bIns="0" rtlCol="0"/>
          <a:lstStyle/>
          <a:p>
            <a:endParaRPr/>
          </a:p>
        </p:txBody>
      </p:sp>
      <p:sp>
        <p:nvSpPr>
          <p:cNvPr id="157" name="object 157"/>
          <p:cNvSpPr/>
          <p:nvPr/>
        </p:nvSpPr>
        <p:spPr>
          <a:xfrm>
            <a:off x="3846105" y="1726971"/>
            <a:ext cx="8255" cy="8255"/>
          </a:xfrm>
          <a:custGeom>
            <a:avLst/>
            <a:gdLst/>
            <a:ahLst/>
            <a:cxnLst/>
            <a:rect l="l" t="t" r="r" b="b"/>
            <a:pathLst>
              <a:path w="8254" h="8255">
                <a:moveTo>
                  <a:pt x="7962" y="7239"/>
                </a:moveTo>
                <a:lnTo>
                  <a:pt x="762" y="0"/>
                </a:lnTo>
                <a:lnTo>
                  <a:pt x="0" y="520"/>
                </a:lnTo>
                <a:lnTo>
                  <a:pt x="7454" y="8013"/>
                </a:lnTo>
                <a:lnTo>
                  <a:pt x="7962" y="7239"/>
                </a:lnTo>
                <a:close/>
              </a:path>
            </a:pathLst>
          </a:custGeom>
          <a:ln w="3175">
            <a:solidFill>
              <a:srgbClr val="231F20"/>
            </a:solidFill>
          </a:ln>
        </p:spPr>
        <p:txBody>
          <a:bodyPr wrap="square" lIns="0" tIns="0" rIns="0" bIns="0" rtlCol="0"/>
          <a:lstStyle/>
          <a:p>
            <a:endParaRPr/>
          </a:p>
        </p:txBody>
      </p:sp>
      <p:sp>
        <p:nvSpPr>
          <p:cNvPr id="158" name="object 158"/>
          <p:cNvSpPr/>
          <p:nvPr/>
        </p:nvSpPr>
        <p:spPr>
          <a:xfrm>
            <a:off x="3831704" y="1730082"/>
            <a:ext cx="15240" cy="13970"/>
          </a:xfrm>
          <a:custGeom>
            <a:avLst/>
            <a:gdLst/>
            <a:ahLst/>
            <a:cxnLst/>
            <a:rect l="l" t="t" r="r" b="b"/>
            <a:pathLst>
              <a:path w="15239" h="13969">
                <a:moveTo>
                  <a:pt x="1803" y="1028"/>
                </a:moveTo>
                <a:lnTo>
                  <a:pt x="4635" y="1028"/>
                </a:lnTo>
                <a:lnTo>
                  <a:pt x="7200" y="774"/>
                </a:lnTo>
                <a:lnTo>
                  <a:pt x="9766" y="0"/>
                </a:lnTo>
                <a:lnTo>
                  <a:pt x="11048" y="2057"/>
                </a:lnTo>
                <a:lnTo>
                  <a:pt x="12852" y="4394"/>
                </a:lnTo>
                <a:lnTo>
                  <a:pt x="14909" y="5943"/>
                </a:lnTo>
                <a:lnTo>
                  <a:pt x="14655" y="9817"/>
                </a:lnTo>
                <a:lnTo>
                  <a:pt x="12598" y="12395"/>
                </a:lnTo>
                <a:lnTo>
                  <a:pt x="8483" y="13944"/>
                </a:lnTo>
                <a:lnTo>
                  <a:pt x="4889" y="13436"/>
                </a:lnTo>
                <a:lnTo>
                  <a:pt x="0" y="3606"/>
                </a:lnTo>
                <a:lnTo>
                  <a:pt x="1803" y="1028"/>
                </a:lnTo>
                <a:close/>
              </a:path>
            </a:pathLst>
          </a:custGeom>
          <a:ln w="3175">
            <a:solidFill>
              <a:srgbClr val="231F20"/>
            </a:solidFill>
          </a:ln>
        </p:spPr>
        <p:txBody>
          <a:bodyPr wrap="square" lIns="0" tIns="0" rIns="0" bIns="0" rtlCol="0"/>
          <a:lstStyle/>
          <a:p>
            <a:endParaRPr/>
          </a:p>
        </p:txBody>
      </p:sp>
      <p:sp>
        <p:nvSpPr>
          <p:cNvPr id="159" name="object 159"/>
          <p:cNvSpPr/>
          <p:nvPr/>
        </p:nvSpPr>
        <p:spPr>
          <a:xfrm>
            <a:off x="3836847" y="1732407"/>
            <a:ext cx="4445" cy="9525"/>
          </a:xfrm>
          <a:custGeom>
            <a:avLst/>
            <a:gdLst/>
            <a:ahLst/>
            <a:cxnLst/>
            <a:rect l="l" t="t" r="r" b="b"/>
            <a:pathLst>
              <a:path w="4445" h="9525">
                <a:moveTo>
                  <a:pt x="0" y="774"/>
                </a:moveTo>
                <a:lnTo>
                  <a:pt x="2311" y="3619"/>
                </a:lnTo>
                <a:lnTo>
                  <a:pt x="3340" y="6197"/>
                </a:lnTo>
                <a:lnTo>
                  <a:pt x="2832" y="9042"/>
                </a:lnTo>
                <a:lnTo>
                  <a:pt x="3860" y="9296"/>
                </a:lnTo>
                <a:lnTo>
                  <a:pt x="4368" y="6197"/>
                </a:lnTo>
                <a:lnTo>
                  <a:pt x="3340" y="3098"/>
                </a:lnTo>
                <a:lnTo>
                  <a:pt x="774" y="0"/>
                </a:lnTo>
                <a:lnTo>
                  <a:pt x="0" y="774"/>
                </a:lnTo>
                <a:close/>
              </a:path>
            </a:pathLst>
          </a:custGeom>
          <a:ln w="3175">
            <a:solidFill>
              <a:srgbClr val="231F20"/>
            </a:solidFill>
          </a:ln>
        </p:spPr>
        <p:txBody>
          <a:bodyPr wrap="square" lIns="0" tIns="0" rIns="0" bIns="0" rtlCol="0"/>
          <a:lstStyle/>
          <a:p>
            <a:endParaRPr/>
          </a:p>
        </p:txBody>
      </p:sp>
      <p:sp>
        <p:nvSpPr>
          <p:cNvPr id="160" name="object 160"/>
          <p:cNvSpPr/>
          <p:nvPr/>
        </p:nvSpPr>
        <p:spPr>
          <a:xfrm>
            <a:off x="3821176" y="1727492"/>
            <a:ext cx="13335" cy="19685"/>
          </a:xfrm>
          <a:custGeom>
            <a:avLst/>
            <a:gdLst/>
            <a:ahLst/>
            <a:cxnLst/>
            <a:rect l="l" t="t" r="r" b="b"/>
            <a:pathLst>
              <a:path w="13335" h="19685">
                <a:moveTo>
                  <a:pt x="0" y="0"/>
                </a:moveTo>
                <a:lnTo>
                  <a:pt x="0" y="6972"/>
                </a:lnTo>
                <a:lnTo>
                  <a:pt x="2057" y="13957"/>
                </a:lnTo>
                <a:lnTo>
                  <a:pt x="6172" y="19380"/>
                </a:lnTo>
                <a:lnTo>
                  <a:pt x="9766" y="18084"/>
                </a:lnTo>
                <a:lnTo>
                  <a:pt x="12077" y="15760"/>
                </a:lnTo>
                <a:lnTo>
                  <a:pt x="13106" y="12407"/>
                </a:lnTo>
                <a:lnTo>
                  <a:pt x="11823" y="9563"/>
                </a:lnTo>
                <a:lnTo>
                  <a:pt x="11303" y="6464"/>
                </a:lnTo>
                <a:lnTo>
                  <a:pt x="11569" y="3619"/>
                </a:lnTo>
                <a:lnTo>
                  <a:pt x="8483" y="3098"/>
                </a:lnTo>
                <a:lnTo>
                  <a:pt x="2565" y="1803"/>
                </a:lnTo>
                <a:lnTo>
                  <a:pt x="0" y="0"/>
                </a:lnTo>
                <a:close/>
              </a:path>
            </a:pathLst>
          </a:custGeom>
          <a:ln w="3175">
            <a:solidFill>
              <a:srgbClr val="231F20"/>
            </a:solidFill>
          </a:ln>
        </p:spPr>
        <p:txBody>
          <a:bodyPr wrap="square" lIns="0" tIns="0" rIns="0" bIns="0" rtlCol="0"/>
          <a:lstStyle/>
          <a:p>
            <a:endParaRPr/>
          </a:p>
        </p:txBody>
      </p:sp>
      <p:sp>
        <p:nvSpPr>
          <p:cNvPr id="161" name="object 161"/>
          <p:cNvSpPr/>
          <p:nvPr/>
        </p:nvSpPr>
        <p:spPr>
          <a:xfrm>
            <a:off x="3826827" y="1732140"/>
            <a:ext cx="1905" cy="10795"/>
          </a:xfrm>
          <a:custGeom>
            <a:avLst/>
            <a:gdLst/>
            <a:ahLst/>
            <a:cxnLst/>
            <a:rect l="l" t="t" r="r" b="b"/>
            <a:pathLst>
              <a:path w="1904" h="10794">
                <a:moveTo>
                  <a:pt x="0" y="0"/>
                </a:moveTo>
                <a:lnTo>
                  <a:pt x="508" y="10591"/>
                </a:lnTo>
                <a:lnTo>
                  <a:pt x="1536" y="10591"/>
                </a:lnTo>
                <a:lnTo>
                  <a:pt x="1028" y="0"/>
                </a:lnTo>
                <a:lnTo>
                  <a:pt x="0" y="0"/>
                </a:lnTo>
                <a:close/>
              </a:path>
            </a:pathLst>
          </a:custGeom>
          <a:ln w="3175">
            <a:solidFill>
              <a:srgbClr val="231F20"/>
            </a:solidFill>
          </a:ln>
        </p:spPr>
        <p:txBody>
          <a:bodyPr wrap="square" lIns="0" tIns="0" rIns="0" bIns="0" rtlCol="0"/>
          <a:lstStyle/>
          <a:p>
            <a:endParaRPr/>
          </a:p>
        </p:txBody>
      </p:sp>
      <p:sp>
        <p:nvSpPr>
          <p:cNvPr id="162" name="object 162"/>
          <p:cNvSpPr/>
          <p:nvPr/>
        </p:nvSpPr>
        <p:spPr>
          <a:xfrm>
            <a:off x="3866032" y="1721078"/>
            <a:ext cx="137795" cy="53975"/>
          </a:xfrm>
          <a:custGeom>
            <a:avLst/>
            <a:gdLst/>
            <a:ahLst/>
            <a:cxnLst/>
            <a:rect l="l" t="t" r="r" b="b"/>
            <a:pathLst>
              <a:path w="137795" h="53975">
                <a:moveTo>
                  <a:pt x="137172" y="50723"/>
                </a:moveTo>
                <a:lnTo>
                  <a:pt x="135889" y="46850"/>
                </a:lnTo>
                <a:lnTo>
                  <a:pt x="127228" y="44589"/>
                </a:lnTo>
                <a:lnTo>
                  <a:pt x="122351" y="43040"/>
                </a:lnTo>
                <a:lnTo>
                  <a:pt x="98725" y="35007"/>
                </a:lnTo>
                <a:lnTo>
                  <a:pt x="70937" y="23958"/>
                </a:lnTo>
                <a:lnTo>
                  <a:pt x="41818" y="11689"/>
                </a:lnTo>
                <a:lnTo>
                  <a:pt x="14198" y="0"/>
                </a:lnTo>
                <a:lnTo>
                  <a:pt x="11366" y="3111"/>
                </a:lnTo>
                <a:lnTo>
                  <a:pt x="4635" y="3302"/>
                </a:lnTo>
                <a:lnTo>
                  <a:pt x="0" y="203"/>
                </a:lnTo>
                <a:lnTo>
                  <a:pt x="4368" y="4851"/>
                </a:lnTo>
                <a:lnTo>
                  <a:pt x="41651" y="30439"/>
                </a:lnTo>
                <a:lnTo>
                  <a:pt x="79592" y="46037"/>
                </a:lnTo>
                <a:lnTo>
                  <a:pt x="113535" y="53930"/>
                </a:lnTo>
                <a:lnTo>
                  <a:pt x="137172" y="50723"/>
                </a:lnTo>
                <a:close/>
              </a:path>
            </a:pathLst>
          </a:custGeom>
          <a:ln w="3175">
            <a:solidFill>
              <a:srgbClr val="231F20"/>
            </a:solidFill>
          </a:ln>
        </p:spPr>
        <p:txBody>
          <a:bodyPr wrap="square" lIns="0" tIns="0" rIns="0" bIns="0" rtlCol="0"/>
          <a:lstStyle/>
          <a:p>
            <a:endParaRPr/>
          </a:p>
        </p:txBody>
      </p:sp>
      <p:sp>
        <p:nvSpPr>
          <p:cNvPr id="163" name="object 163"/>
          <p:cNvSpPr/>
          <p:nvPr/>
        </p:nvSpPr>
        <p:spPr>
          <a:xfrm>
            <a:off x="3873462" y="1725345"/>
            <a:ext cx="114935" cy="44450"/>
          </a:xfrm>
          <a:custGeom>
            <a:avLst/>
            <a:gdLst/>
            <a:ahLst/>
            <a:cxnLst/>
            <a:rect l="l" t="t" r="r" b="b"/>
            <a:pathLst>
              <a:path w="114935" h="44450">
                <a:moveTo>
                  <a:pt x="114465" y="41516"/>
                </a:moveTo>
                <a:lnTo>
                  <a:pt x="85531" y="33066"/>
                </a:lnTo>
                <a:lnTo>
                  <a:pt x="56721" y="23858"/>
                </a:lnTo>
                <a:lnTo>
                  <a:pt x="28297" y="13100"/>
                </a:lnTo>
                <a:lnTo>
                  <a:pt x="520" y="0"/>
                </a:lnTo>
                <a:lnTo>
                  <a:pt x="0" y="774"/>
                </a:lnTo>
                <a:lnTo>
                  <a:pt x="27756" y="14345"/>
                </a:lnTo>
                <a:lnTo>
                  <a:pt x="56143" y="25869"/>
                </a:lnTo>
                <a:lnTo>
                  <a:pt x="84964" y="35746"/>
                </a:lnTo>
                <a:lnTo>
                  <a:pt x="114020" y="44373"/>
                </a:lnTo>
                <a:lnTo>
                  <a:pt x="114465" y="41516"/>
                </a:lnTo>
                <a:close/>
              </a:path>
            </a:pathLst>
          </a:custGeom>
          <a:ln w="3175">
            <a:solidFill>
              <a:srgbClr val="231F20"/>
            </a:solidFill>
          </a:ln>
        </p:spPr>
        <p:txBody>
          <a:bodyPr wrap="square" lIns="0" tIns="0" rIns="0" bIns="0" rtlCol="0"/>
          <a:lstStyle/>
          <a:p>
            <a:endParaRPr/>
          </a:p>
        </p:txBody>
      </p:sp>
      <p:sp>
        <p:nvSpPr>
          <p:cNvPr id="164" name="object 164"/>
          <p:cNvSpPr/>
          <p:nvPr/>
        </p:nvSpPr>
        <p:spPr>
          <a:xfrm>
            <a:off x="3858221" y="1731962"/>
            <a:ext cx="101600" cy="43180"/>
          </a:xfrm>
          <a:custGeom>
            <a:avLst/>
            <a:gdLst/>
            <a:ahLst/>
            <a:cxnLst/>
            <a:rect l="l" t="t" r="r" b="b"/>
            <a:pathLst>
              <a:path w="101600" h="43180">
                <a:moveTo>
                  <a:pt x="101091" y="41465"/>
                </a:moveTo>
                <a:lnTo>
                  <a:pt x="52247" y="22656"/>
                </a:lnTo>
                <a:lnTo>
                  <a:pt x="16718" y="3375"/>
                </a:lnTo>
                <a:lnTo>
                  <a:pt x="13512" y="1917"/>
                </a:lnTo>
                <a:lnTo>
                  <a:pt x="12903" y="1892"/>
                </a:lnTo>
                <a:lnTo>
                  <a:pt x="12966" y="3873"/>
                </a:lnTo>
                <a:lnTo>
                  <a:pt x="12382" y="3911"/>
                </a:lnTo>
                <a:lnTo>
                  <a:pt x="8356" y="4165"/>
                </a:lnTo>
                <a:lnTo>
                  <a:pt x="3822" y="2044"/>
                </a:lnTo>
                <a:lnTo>
                  <a:pt x="0" y="0"/>
                </a:lnTo>
                <a:lnTo>
                  <a:pt x="11280" y="11512"/>
                </a:lnTo>
                <a:lnTo>
                  <a:pt x="47938" y="34643"/>
                </a:lnTo>
                <a:lnTo>
                  <a:pt x="94130" y="42794"/>
                </a:lnTo>
                <a:lnTo>
                  <a:pt x="99714" y="42647"/>
                </a:lnTo>
                <a:lnTo>
                  <a:pt x="101091" y="41465"/>
                </a:lnTo>
                <a:close/>
              </a:path>
            </a:pathLst>
          </a:custGeom>
          <a:ln w="3175">
            <a:solidFill>
              <a:srgbClr val="231F20"/>
            </a:solidFill>
          </a:ln>
        </p:spPr>
        <p:txBody>
          <a:bodyPr wrap="square" lIns="0" tIns="0" rIns="0" bIns="0" rtlCol="0"/>
          <a:lstStyle/>
          <a:p>
            <a:endParaRPr/>
          </a:p>
        </p:txBody>
      </p:sp>
      <p:sp>
        <p:nvSpPr>
          <p:cNvPr id="165" name="object 165"/>
          <p:cNvSpPr/>
          <p:nvPr/>
        </p:nvSpPr>
        <p:spPr>
          <a:xfrm>
            <a:off x="3870617" y="1736826"/>
            <a:ext cx="76835" cy="34925"/>
          </a:xfrm>
          <a:custGeom>
            <a:avLst/>
            <a:gdLst/>
            <a:ahLst/>
            <a:cxnLst/>
            <a:rect l="l" t="t" r="r" b="b"/>
            <a:pathLst>
              <a:path w="76835" h="34925">
                <a:moveTo>
                  <a:pt x="76415" y="33642"/>
                </a:moveTo>
                <a:lnTo>
                  <a:pt x="36868" y="20205"/>
                </a:lnTo>
                <a:lnTo>
                  <a:pt x="27393" y="15319"/>
                </a:lnTo>
                <a:lnTo>
                  <a:pt x="18519" y="10766"/>
                </a:lnTo>
                <a:lnTo>
                  <a:pt x="10079" y="6018"/>
                </a:lnTo>
                <a:lnTo>
                  <a:pt x="1904" y="546"/>
                </a:lnTo>
                <a:lnTo>
                  <a:pt x="0" y="0"/>
                </a:lnTo>
                <a:lnTo>
                  <a:pt x="36360" y="20980"/>
                </a:lnTo>
                <a:lnTo>
                  <a:pt x="76415" y="34671"/>
                </a:lnTo>
                <a:lnTo>
                  <a:pt x="76415" y="33642"/>
                </a:lnTo>
                <a:close/>
              </a:path>
            </a:pathLst>
          </a:custGeom>
          <a:ln w="3175">
            <a:solidFill>
              <a:srgbClr val="231F20"/>
            </a:solidFill>
          </a:ln>
        </p:spPr>
        <p:txBody>
          <a:bodyPr wrap="square" lIns="0" tIns="0" rIns="0" bIns="0" rtlCol="0"/>
          <a:lstStyle/>
          <a:p>
            <a:endParaRPr/>
          </a:p>
        </p:txBody>
      </p:sp>
      <p:sp>
        <p:nvSpPr>
          <p:cNvPr id="166" name="object 166"/>
          <p:cNvSpPr/>
          <p:nvPr/>
        </p:nvSpPr>
        <p:spPr>
          <a:xfrm>
            <a:off x="3848595" y="1734451"/>
            <a:ext cx="17145" cy="22860"/>
          </a:xfrm>
          <a:custGeom>
            <a:avLst/>
            <a:gdLst/>
            <a:ahLst/>
            <a:cxnLst/>
            <a:rect l="l" t="t" r="r" b="b"/>
            <a:pathLst>
              <a:path w="17145" h="22860">
                <a:moveTo>
                  <a:pt x="9080" y="0"/>
                </a:moveTo>
                <a:lnTo>
                  <a:pt x="11391" y="2324"/>
                </a:lnTo>
                <a:lnTo>
                  <a:pt x="12052" y="5791"/>
                </a:lnTo>
                <a:lnTo>
                  <a:pt x="14617" y="7848"/>
                </a:lnTo>
                <a:lnTo>
                  <a:pt x="15392" y="13538"/>
                </a:lnTo>
                <a:lnTo>
                  <a:pt x="17043" y="17576"/>
                </a:lnTo>
                <a:lnTo>
                  <a:pt x="12166" y="22745"/>
                </a:lnTo>
                <a:lnTo>
                  <a:pt x="3428" y="18351"/>
                </a:lnTo>
                <a:lnTo>
                  <a:pt x="1282" y="11391"/>
                </a:lnTo>
                <a:lnTo>
                  <a:pt x="0" y="3124"/>
                </a:lnTo>
                <a:lnTo>
                  <a:pt x="3086" y="4165"/>
                </a:lnTo>
                <a:lnTo>
                  <a:pt x="5232" y="4140"/>
                </a:lnTo>
                <a:lnTo>
                  <a:pt x="8826" y="3873"/>
                </a:lnTo>
                <a:lnTo>
                  <a:pt x="9334" y="2578"/>
                </a:lnTo>
                <a:lnTo>
                  <a:pt x="9334" y="1295"/>
                </a:lnTo>
                <a:lnTo>
                  <a:pt x="9080" y="0"/>
                </a:lnTo>
                <a:close/>
              </a:path>
            </a:pathLst>
          </a:custGeom>
          <a:ln w="3175">
            <a:solidFill>
              <a:srgbClr val="231F20"/>
            </a:solidFill>
          </a:ln>
        </p:spPr>
        <p:txBody>
          <a:bodyPr wrap="square" lIns="0" tIns="0" rIns="0" bIns="0" rtlCol="0"/>
          <a:lstStyle/>
          <a:p>
            <a:endParaRPr/>
          </a:p>
        </p:txBody>
      </p:sp>
      <p:sp>
        <p:nvSpPr>
          <p:cNvPr id="167" name="object 167"/>
          <p:cNvSpPr/>
          <p:nvPr/>
        </p:nvSpPr>
        <p:spPr>
          <a:xfrm>
            <a:off x="3853307" y="1740395"/>
            <a:ext cx="9525" cy="11430"/>
          </a:xfrm>
          <a:custGeom>
            <a:avLst/>
            <a:gdLst/>
            <a:ahLst/>
            <a:cxnLst/>
            <a:rect l="l" t="t" r="r" b="b"/>
            <a:pathLst>
              <a:path w="9525" h="11430">
                <a:moveTo>
                  <a:pt x="0" y="0"/>
                </a:moveTo>
                <a:lnTo>
                  <a:pt x="774" y="4140"/>
                </a:lnTo>
                <a:lnTo>
                  <a:pt x="3594" y="7747"/>
                </a:lnTo>
                <a:lnTo>
                  <a:pt x="8483" y="10858"/>
                </a:lnTo>
                <a:lnTo>
                  <a:pt x="8991" y="10083"/>
                </a:lnTo>
                <a:lnTo>
                  <a:pt x="4368" y="6972"/>
                </a:lnTo>
                <a:lnTo>
                  <a:pt x="1803" y="3619"/>
                </a:lnTo>
                <a:lnTo>
                  <a:pt x="1028" y="0"/>
                </a:lnTo>
                <a:lnTo>
                  <a:pt x="0" y="0"/>
                </a:lnTo>
                <a:close/>
              </a:path>
            </a:pathLst>
          </a:custGeom>
          <a:ln w="3175">
            <a:solidFill>
              <a:srgbClr val="231F20"/>
            </a:solidFill>
          </a:ln>
        </p:spPr>
        <p:txBody>
          <a:bodyPr wrap="square" lIns="0" tIns="0" rIns="0" bIns="0" rtlCol="0"/>
          <a:lstStyle/>
          <a:p>
            <a:endParaRPr/>
          </a:p>
        </p:txBody>
      </p:sp>
      <p:sp>
        <p:nvSpPr>
          <p:cNvPr id="168" name="object 168"/>
          <p:cNvSpPr/>
          <p:nvPr/>
        </p:nvSpPr>
        <p:spPr>
          <a:xfrm>
            <a:off x="3833774" y="1739874"/>
            <a:ext cx="16510" cy="22860"/>
          </a:xfrm>
          <a:custGeom>
            <a:avLst/>
            <a:gdLst/>
            <a:ahLst/>
            <a:cxnLst/>
            <a:rect l="l" t="t" r="r" b="b"/>
            <a:pathLst>
              <a:path w="16510" h="22860">
                <a:moveTo>
                  <a:pt x="12496" y="0"/>
                </a:moveTo>
                <a:lnTo>
                  <a:pt x="11214" y="1803"/>
                </a:lnTo>
                <a:lnTo>
                  <a:pt x="9245" y="3619"/>
                </a:lnTo>
                <a:lnTo>
                  <a:pt x="6426" y="4914"/>
                </a:lnTo>
                <a:lnTo>
                  <a:pt x="4114" y="4140"/>
                </a:lnTo>
                <a:lnTo>
                  <a:pt x="2311" y="2844"/>
                </a:lnTo>
                <a:lnTo>
                  <a:pt x="1028" y="1028"/>
                </a:lnTo>
                <a:lnTo>
                  <a:pt x="0" y="9817"/>
                </a:lnTo>
                <a:lnTo>
                  <a:pt x="3594" y="16040"/>
                </a:lnTo>
                <a:lnTo>
                  <a:pt x="11302" y="22491"/>
                </a:lnTo>
                <a:lnTo>
                  <a:pt x="14959" y="16544"/>
                </a:lnTo>
                <a:lnTo>
                  <a:pt x="16333" y="11150"/>
                </a:lnTo>
                <a:lnTo>
                  <a:pt x="15491" y="5803"/>
                </a:lnTo>
                <a:lnTo>
                  <a:pt x="12496" y="0"/>
                </a:lnTo>
                <a:close/>
              </a:path>
            </a:pathLst>
          </a:custGeom>
          <a:ln w="3175">
            <a:solidFill>
              <a:srgbClr val="231F20"/>
            </a:solidFill>
          </a:ln>
        </p:spPr>
        <p:txBody>
          <a:bodyPr wrap="square" lIns="0" tIns="0" rIns="0" bIns="0" rtlCol="0"/>
          <a:lstStyle/>
          <a:p>
            <a:endParaRPr/>
          </a:p>
        </p:txBody>
      </p:sp>
      <p:sp>
        <p:nvSpPr>
          <p:cNvPr id="169" name="object 169"/>
          <p:cNvSpPr/>
          <p:nvPr/>
        </p:nvSpPr>
        <p:spPr>
          <a:xfrm>
            <a:off x="3841483" y="1746338"/>
            <a:ext cx="3810" cy="13335"/>
          </a:xfrm>
          <a:custGeom>
            <a:avLst/>
            <a:gdLst/>
            <a:ahLst/>
            <a:cxnLst/>
            <a:rect l="l" t="t" r="r" b="b"/>
            <a:pathLst>
              <a:path w="3810" h="13335">
                <a:moveTo>
                  <a:pt x="0" y="253"/>
                </a:moveTo>
                <a:lnTo>
                  <a:pt x="2311" y="12915"/>
                </a:lnTo>
                <a:lnTo>
                  <a:pt x="3340" y="12661"/>
                </a:lnTo>
                <a:lnTo>
                  <a:pt x="774" y="0"/>
                </a:lnTo>
                <a:lnTo>
                  <a:pt x="0" y="253"/>
                </a:lnTo>
                <a:close/>
              </a:path>
            </a:pathLst>
          </a:custGeom>
          <a:ln w="3175">
            <a:solidFill>
              <a:srgbClr val="231F20"/>
            </a:solidFill>
          </a:ln>
        </p:spPr>
        <p:txBody>
          <a:bodyPr wrap="square" lIns="0" tIns="0" rIns="0" bIns="0" rtlCol="0"/>
          <a:lstStyle/>
          <a:p>
            <a:endParaRPr/>
          </a:p>
        </p:txBody>
      </p:sp>
      <p:sp>
        <p:nvSpPr>
          <p:cNvPr id="170" name="object 170"/>
          <p:cNvSpPr/>
          <p:nvPr/>
        </p:nvSpPr>
        <p:spPr>
          <a:xfrm>
            <a:off x="3823233" y="1741423"/>
            <a:ext cx="11430" cy="23495"/>
          </a:xfrm>
          <a:custGeom>
            <a:avLst/>
            <a:gdLst/>
            <a:ahLst/>
            <a:cxnLst/>
            <a:rect l="l" t="t" r="r" b="b"/>
            <a:pathLst>
              <a:path w="11429" h="23494">
                <a:moveTo>
                  <a:pt x="0" y="0"/>
                </a:moveTo>
                <a:lnTo>
                  <a:pt x="1282" y="7747"/>
                </a:lnTo>
                <a:lnTo>
                  <a:pt x="1536" y="15506"/>
                </a:lnTo>
                <a:lnTo>
                  <a:pt x="508" y="23253"/>
                </a:lnTo>
                <a:lnTo>
                  <a:pt x="5905" y="20408"/>
                </a:lnTo>
                <a:lnTo>
                  <a:pt x="10274" y="15506"/>
                </a:lnTo>
                <a:lnTo>
                  <a:pt x="11049" y="8788"/>
                </a:lnTo>
                <a:lnTo>
                  <a:pt x="10541" y="6464"/>
                </a:lnTo>
                <a:lnTo>
                  <a:pt x="10274" y="3873"/>
                </a:lnTo>
                <a:lnTo>
                  <a:pt x="10541" y="1295"/>
                </a:lnTo>
                <a:lnTo>
                  <a:pt x="8737" y="3098"/>
                </a:lnTo>
                <a:lnTo>
                  <a:pt x="6934" y="5168"/>
                </a:lnTo>
                <a:lnTo>
                  <a:pt x="3848" y="6197"/>
                </a:lnTo>
                <a:lnTo>
                  <a:pt x="2311" y="4648"/>
                </a:lnTo>
                <a:lnTo>
                  <a:pt x="1028" y="2324"/>
                </a:lnTo>
                <a:lnTo>
                  <a:pt x="0" y="0"/>
                </a:lnTo>
                <a:close/>
              </a:path>
            </a:pathLst>
          </a:custGeom>
          <a:ln w="3175">
            <a:solidFill>
              <a:srgbClr val="231F20"/>
            </a:solidFill>
          </a:ln>
        </p:spPr>
        <p:txBody>
          <a:bodyPr wrap="square" lIns="0" tIns="0" rIns="0" bIns="0" rtlCol="0"/>
          <a:lstStyle/>
          <a:p>
            <a:endParaRPr/>
          </a:p>
        </p:txBody>
      </p:sp>
      <p:sp>
        <p:nvSpPr>
          <p:cNvPr id="171" name="object 171"/>
          <p:cNvSpPr/>
          <p:nvPr/>
        </p:nvSpPr>
        <p:spPr>
          <a:xfrm>
            <a:off x="3867467" y="1745208"/>
            <a:ext cx="43815" cy="26034"/>
          </a:xfrm>
          <a:custGeom>
            <a:avLst/>
            <a:gdLst/>
            <a:ahLst/>
            <a:cxnLst/>
            <a:rect l="l" t="t" r="r" b="b"/>
            <a:pathLst>
              <a:path w="43814" h="26035">
                <a:moveTo>
                  <a:pt x="0" y="0"/>
                </a:moveTo>
                <a:lnTo>
                  <a:pt x="9501" y="6204"/>
                </a:lnTo>
                <a:lnTo>
                  <a:pt x="20504" y="12961"/>
                </a:lnTo>
                <a:lnTo>
                  <a:pt x="32182" y="19379"/>
                </a:lnTo>
                <a:lnTo>
                  <a:pt x="43713" y="24561"/>
                </a:lnTo>
                <a:lnTo>
                  <a:pt x="43624" y="26009"/>
                </a:lnTo>
                <a:lnTo>
                  <a:pt x="31885" y="24675"/>
                </a:lnTo>
                <a:lnTo>
                  <a:pt x="20502" y="22010"/>
                </a:lnTo>
                <a:lnTo>
                  <a:pt x="9850" y="18138"/>
                </a:lnTo>
                <a:lnTo>
                  <a:pt x="304" y="13182"/>
                </a:lnTo>
                <a:lnTo>
                  <a:pt x="812" y="7721"/>
                </a:lnTo>
                <a:lnTo>
                  <a:pt x="2565" y="5232"/>
                </a:lnTo>
                <a:lnTo>
                  <a:pt x="0" y="0"/>
                </a:lnTo>
                <a:close/>
              </a:path>
            </a:pathLst>
          </a:custGeom>
          <a:ln w="3175">
            <a:solidFill>
              <a:srgbClr val="231F20"/>
            </a:solidFill>
          </a:ln>
        </p:spPr>
        <p:txBody>
          <a:bodyPr wrap="square" lIns="0" tIns="0" rIns="0" bIns="0" rtlCol="0"/>
          <a:lstStyle/>
          <a:p>
            <a:endParaRPr/>
          </a:p>
        </p:txBody>
      </p:sp>
      <p:sp>
        <p:nvSpPr>
          <p:cNvPr id="172" name="object 172"/>
          <p:cNvSpPr/>
          <p:nvPr/>
        </p:nvSpPr>
        <p:spPr>
          <a:xfrm>
            <a:off x="3872826" y="1753565"/>
            <a:ext cx="34925" cy="16510"/>
          </a:xfrm>
          <a:custGeom>
            <a:avLst/>
            <a:gdLst/>
            <a:ahLst/>
            <a:cxnLst/>
            <a:rect l="l" t="t" r="r" b="b"/>
            <a:pathLst>
              <a:path w="34925" h="16510">
                <a:moveTo>
                  <a:pt x="33286" y="16103"/>
                </a:moveTo>
                <a:lnTo>
                  <a:pt x="26720" y="14605"/>
                </a:lnTo>
                <a:lnTo>
                  <a:pt x="21221" y="13093"/>
                </a:lnTo>
                <a:lnTo>
                  <a:pt x="16167" y="10185"/>
                </a:lnTo>
                <a:lnTo>
                  <a:pt x="11023" y="7086"/>
                </a:lnTo>
                <a:lnTo>
                  <a:pt x="3848" y="4660"/>
                </a:lnTo>
                <a:lnTo>
                  <a:pt x="761" y="0"/>
                </a:lnTo>
                <a:lnTo>
                  <a:pt x="0" y="520"/>
                </a:lnTo>
                <a:lnTo>
                  <a:pt x="3073" y="5435"/>
                </a:lnTo>
                <a:lnTo>
                  <a:pt x="10248" y="8115"/>
                </a:lnTo>
                <a:lnTo>
                  <a:pt x="15900" y="10960"/>
                </a:lnTo>
                <a:lnTo>
                  <a:pt x="21462" y="14312"/>
                </a:lnTo>
                <a:lnTo>
                  <a:pt x="34543" y="16395"/>
                </a:lnTo>
                <a:lnTo>
                  <a:pt x="33286" y="16103"/>
                </a:lnTo>
                <a:close/>
              </a:path>
            </a:pathLst>
          </a:custGeom>
          <a:ln w="3175">
            <a:solidFill>
              <a:srgbClr val="231F20"/>
            </a:solidFill>
          </a:ln>
        </p:spPr>
        <p:txBody>
          <a:bodyPr wrap="square" lIns="0" tIns="0" rIns="0" bIns="0" rtlCol="0"/>
          <a:lstStyle/>
          <a:p>
            <a:endParaRPr/>
          </a:p>
        </p:txBody>
      </p:sp>
      <p:sp>
        <p:nvSpPr>
          <p:cNvPr id="173" name="object 173"/>
          <p:cNvSpPr/>
          <p:nvPr/>
        </p:nvSpPr>
        <p:spPr>
          <a:xfrm>
            <a:off x="3556343" y="1676177"/>
            <a:ext cx="182239" cy="97917"/>
          </a:xfrm>
          <a:prstGeom prst="rect">
            <a:avLst/>
          </a:prstGeom>
          <a:blipFill>
            <a:blip r:embed="rId21" cstate="print"/>
            <a:stretch>
              <a:fillRect/>
            </a:stretch>
          </a:blipFill>
        </p:spPr>
        <p:txBody>
          <a:bodyPr wrap="square" lIns="0" tIns="0" rIns="0" bIns="0" rtlCol="0"/>
          <a:lstStyle/>
          <a:p>
            <a:endParaRPr/>
          </a:p>
        </p:txBody>
      </p:sp>
      <p:sp>
        <p:nvSpPr>
          <p:cNvPr id="174" name="object 174"/>
          <p:cNvSpPr/>
          <p:nvPr/>
        </p:nvSpPr>
        <p:spPr>
          <a:xfrm>
            <a:off x="3563496" y="1700657"/>
            <a:ext cx="121285" cy="62865"/>
          </a:xfrm>
          <a:custGeom>
            <a:avLst/>
            <a:gdLst/>
            <a:ahLst/>
            <a:cxnLst/>
            <a:rect l="l" t="t" r="r" b="b"/>
            <a:pathLst>
              <a:path w="121285" h="62864">
                <a:moveTo>
                  <a:pt x="105343" y="0"/>
                </a:moveTo>
                <a:lnTo>
                  <a:pt x="102184" y="9007"/>
                </a:lnTo>
                <a:lnTo>
                  <a:pt x="105859" y="11984"/>
                </a:lnTo>
                <a:lnTo>
                  <a:pt x="113203" y="10467"/>
                </a:lnTo>
                <a:lnTo>
                  <a:pt x="121053" y="5994"/>
                </a:lnTo>
                <a:lnTo>
                  <a:pt x="117966" y="9867"/>
                </a:lnTo>
                <a:lnTo>
                  <a:pt x="117408" y="12268"/>
                </a:lnTo>
                <a:lnTo>
                  <a:pt x="116887" y="16929"/>
                </a:lnTo>
                <a:lnTo>
                  <a:pt x="93196" y="26939"/>
                </a:lnTo>
                <a:lnTo>
                  <a:pt x="62828" y="40439"/>
                </a:lnTo>
                <a:lnTo>
                  <a:pt x="30771" y="53555"/>
                </a:lnTo>
                <a:lnTo>
                  <a:pt x="2015" y="62407"/>
                </a:lnTo>
                <a:lnTo>
                  <a:pt x="0" y="60134"/>
                </a:lnTo>
                <a:lnTo>
                  <a:pt x="10463" y="52854"/>
                </a:lnTo>
                <a:lnTo>
                  <a:pt x="24224" y="44359"/>
                </a:lnTo>
                <a:lnTo>
                  <a:pt x="32102" y="38442"/>
                </a:lnTo>
                <a:lnTo>
                  <a:pt x="81728" y="27098"/>
                </a:lnTo>
                <a:lnTo>
                  <a:pt x="102650" y="5892"/>
                </a:lnTo>
                <a:lnTo>
                  <a:pt x="105343" y="0"/>
                </a:lnTo>
                <a:close/>
              </a:path>
            </a:pathLst>
          </a:custGeom>
          <a:ln w="3175">
            <a:solidFill>
              <a:srgbClr val="231F20"/>
            </a:solidFill>
          </a:ln>
        </p:spPr>
        <p:txBody>
          <a:bodyPr wrap="square" lIns="0" tIns="0" rIns="0" bIns="0" rtlCol="0"/>
          <a:lstStyle/>
          <a:p>
            <a:endParaRPr/>
          </a:p>
        </p:txBody>
      </p:sp>
      <p:sp>
        <p:nvSpPr>
          <p:cNvPr id="175" name="object 175"/>
          <p:cNvSpPr/>
          <p:nvPr/>
        </p:nvSpPr>
        <p:spPr>
          <a:xfrm>
            <a:off x="3597211" y="1692109"/>
            <a:ext cx="73025" cy="46990"/>
          </a:xfrm>
          <a:custGeom>
            <a:avLst/>
            <a:gdLst/>
            <a:ahLst/>
            <a:cxnLst/>
            <a:rect l="l" t="t" r="r" b="b"/>
            <a:pathLst>
              <a:path w="73025" h="46989">
                <a:moveTo>
                  <a:pt x="72605" y="4381"/>
                </a:moveTo>
                <a:lnTo>
                  <a:pt x="69582" y="9658"/>
                </a:lnTo>
                <a:lnTo>
                  <a:pt x="68316" y="12553"/>
                </a:lnTo>
                <a:lnTo>
                  <a:pt x="66483" y="15897"/>
                </a:lnTo>
                <a:lnTo>
                  <a:pt x="61760" y="22517"/>
                </a:lnTo>
                <a:lnTo>
                  <a:pt x="44694" y="34333"/>
                </a:lnTo>
                <a:lnTo>
                  <a:pt x="27527" y="43027"/>
                </a:lnTo>
                <a:lnTo>
                  <a:pt x="12036" y="46988"/>
                </a:lnTo>
                <a:lnTo>
                  <a:pt x="0" y="44602"/>
                </a:lnTo>
                <a:lnTo>
                  <a:pt x="9064" y="36388"/>
                </a:lnTo>
                <a:lnTo>
                  <a:pt x="24906" y="24277"/>
                </a:lnTo>
                <a:lnTo>
                  <a:pt x="43160" y="11178"/>
                </a:lnTo>
                <a:lnTo>
                  <a:pt x="59461" y="0"/>
                </a:lnTo>
                <a:lnTo>
                  <a:pt x="60593" y="257"/>
                </a:lnTo>
                <a:lnTo>
                  <a:pt x="61080" y="1928"/>
                </a:lnTo>
                <a:lnTo>
                  <a:pt x="64044" y="3730"/>
                </a:lnTo>
                <a:lnTo>
                  <a:pt x="72605" y="4381"/>
                </a:lnTo>
                <a:close/>
              </a:path>
            </a:pathLst>
          </a:custGeom>
          <a:ln w="3175">
            <a:solidFill>
              <a:srgbClr val="231F20"/>
            </a:solidFill>
          </a:ln>
        </p:spPr>
        <p:txBody>
          <a:bodyPr wrap="square" lIns="0" tIns="0" rIns="0" bIns="0" rtlCol="0"/>
          <a:lstStyle/>
          <a:p>
            <a:endParaRPr/>
          </a:p>
        </p:txBody>
      </p:sp>
      <p:sp>
        <p:nvSpPr>
          <p:cNvPr id="176" name="object 176"/>
          <p:cNvSpPr/>
          <p:nvPr/>
        </p:nvSpPr>
        <p:spPr>
          <a:xfrm>
            <a:off x="3617734" y="1701228"/>
            <a:ext cx="38100" cy="29845"/>
          </a:xfrm>
          <a:custGeom>
            <a:avLst/>
            <a:gdLst/>
            <a:ahLst/>
            <a:cxnLst/>
            <a:rect l="l" t="t" r="r" b="b"/>
            <a:pathLst>
              <a:path w="38100" h="29844">
                <a:moveTo>
                  <a:pt x="0" y="28575"/>
                </a:moveTo>
                <a:lnTo>
                  <a:pt x="37274" y="0"/>
                </a:lnTo>
                <a:lnTo>
                  <a:pt x="37973" y="634"/>
                </a:lnTo>
                <a:lnTo>
                  <a:pt x="508" y="29514"/>
                </a:lnTo>
                <a:lnTo>
                  <a:pt x="0" y="28575"/>
                </a:lnTo>
                <a:close/>
              </a:path>
            </a:pathLst>
          </a:custGeom>
          <a:ln w="3175">
            <a:solidFill>
              <a:srgbClr val="231F20"/>
            </a:solidFill>
          </a:ln>
        </p:spPr>
        <p:txBody>
          <a:bodyPr wrap="square" lIns="0" tIns="0" rIns="0" bIns="0" rtlCol="0"/>
          <a:lstStyle/>
          <a:p>
            <a:endParaRPr/>
          </a:p>
        </p:txBody>
      </p:sp>
      <p:sp>
        <p:nvSpPr>
          <p:cNvPr id="177" name="object 177"/>
          <p:cNvSpPr/>
          <p:nvPr/>
        </p:nvSpPr>
        <p:spPr>
          <a:xfrm>
            <a:off x="3658222" y="1676082"/>
            <a:ext cx="80645" cy="50800"/>
          </a:xfrm>
          <a:custGeom>
            <a:avLst/>
            <a:gdLst/>
            <a:ahLst/>
            <a:cxnLst/>
            <a:rect l="l" t="t" r="r" b="b"/>
            <a:pathLst>
              <a:path w="80645" h="50800">
                <a:moveTo>
                  <a:pt x="79349" y="33769"/>
                </a:moveTo>
                <a:lnTo>
                  <a:pt x="80403" y="39852"/>
                </a:lnTo>
                <a:lnTo>
                  <a:pt x="79501" y="43256"/>
                </a:lnTo>
                <a:lnTo>
                  <a:pt x="63367" y="50328"/>
                </a:lnTo>
                <a:lnTo>
                  <a:pt x="55532" y="45024"/>
                </a:lnTo>
                <a:lnTo>
                  <a:pt x="52557" y="34544"/>
                </a:lnTo>
                <a:lnTo>
                  <a:pt x="51003" y="26085"/>
                </a:lnTo>
                <a:lnTo>
                  <a:pt x="43141" y="13893"/>
                </a:lnTo>
                <a:lnTo>
                  <a:pt x="36245" y="13030"/>
                </a:lnTo>
                <a:lnTo>
                  <a:pt x="31534" y="13195"/>
                </a:lnTo>
                <a:lnTo>
                  <a:pt x="25340" y="15400"/>
                </a:lnTo>
                <a:lnTo>
                  <a:pt x="16305" y="18453"/>
                </a:lnTo>
                <a:lnTo>
                  <a:pt x="7000" y="19038"/>
                </a:lnTo>
                <a:lnTo>
                  <a:pt x="0" y="13842"/>
                </a:lnTo>
                <a:lnTo>
                  <a:pt x="8098" y="11169"/>
                </a:lnTo>
                <a:lnTo>
                  <a:pt x="17346" y="6750"/>
                </a:lnTo>
                <a:lnTo>
                  <a:pt x="27001" y="2416"/>
                </a:lnTo>
                <a:lnTo>
                  <a:pt x="36321" y="0"/>
                </a:lnTo>
                <a:lnTo>
                  <a:pt x="44655" y="1359"/>
                </a:lnTo>
                <a:lnTo>
                  <a:pt x="52117" y="6386"/>
                </a:lnTo>
                <a:lnTo>
                  <a:pt x="57488" y="14049"/>
                </a:lnTo>
                <a:lnTo>
                  <a:pt x="59550" y="23317"/>
                </a:lnTo>
                <a:lnTo>
                  <a:pt x="58191" y="25692"/>
                </a:lnTo>
                <a:lnTo>
                  <a:pt x="58445" y="29717"/>
                </a:lnTo>
                <a:lnTo>
                  <a:pt x="59270" y="34493"/>
                </a:lnTo>
                <a:lnTo>
                  <a:pt x="59435" y="35382"/>
                </a:lnTo>
                <a:lnTo>
                  <a:pt x="68198" y="41871"/>
                </a:lnTo>
                <a:lnTo>
                  <a:pt x="75450" y="37096"/>
                </a:lnTo>
                <a:lnTo>
                  <a:pt x="75628" y="36868"/>
                </a:lnTo>
                <a:lnTo>
                  <a:pt x="79171" y="33997"/>
                </a:lnTo>
                <a:lnTo>
                  <a:pt x="79349" y="33769"/>
                </a:lnTo>
                <a:close/>
              </a:path>
            </a:pathLst>
          </a:custGeom>
          <a:ln w="3175">
            <a:solidFill>
              <a:srgbClr val="231F20"/>
            </a:solidFill>
          </a:ln>
        </p:spPr>
        <p:txBody>
          <a:bodyPr wrap="square" lIns="0" tIns="0" rIns="0" bIns="0" rtlCol="0"/>
          <a:lstStyle/>
          <a:p>
            <a:endParaRPr/>
          </a:p>
        </p:txBody>
      </p:sp>
      <p:sp>
        <p:nvSpPr>
          <p:cNvPr id="178" name="object 178"/>
          <p:cNvSpPr/>
          <p:nvPr/>
        </p:nvSpPr>
        <p:spPr>
          <a:xfrm>
            <a:off x="3668077" y="1689658"/>
            <a:ext cx="29845" cy="21590"/>
          </a:xfrm>
          <a:custGeom>
            <a:avLst/>
            <a:gdLst/>
            <a:ahLst/>
            <a:cxnLst/>
            <a:rect l="l" t="t" r="r" b="b"/>
            <a:pathLst>
              <a:path w="29845" h="21589">
                <a:moveTo>
                  <a:pt x="20243" y="1016"/>
                </a:moveTo>
                <a:lnTo>
                  <a:pt x="25387" y="241"/>
                </a:lnTo>
                <a:lnTo>
                  <a:pt x="25793" y="0"/>
                </a:lnTo>
                <a:lnTo>
                  <a:pt x="29387" y="4660"/>
                </a:lnTo>
                <a:lnTo>
                  <a:pt x="22156" y="11219"/>
                </a:lnTo>
                <a:lnTo>
                  <a:pt x="14979" y="16735"/>
                </a:lnTo>
                <a:lnTo>
                  <a:pt x="7660" y="20312"/>
                </a:lnTo>
                <a:lnTo>
                  <a:pt x="0" y="21056"/>
                </a:lnTo>
                <a:lnTo>
                  <a:pt x="2632" y="10660"/>
                </a:lnTo>
                <a:lnTo>
                  <a:pt x="7145" y="6388"/>
                </a:lnTo>
                <a:lnTo>
                  <a:pt x="13146" y="4440"/>
                </a:lnTo>
                <a:lnTo>
                  <a:pt x="20243" y="1016"/>
                </a:lnTo>
                <a:close/>
              </a:path>
            </a:pathLst>
          </a:custGeom>
          <a:ln w="3175">
            <a:solidFill>
              <a:srgbClr val="231F20"/>
            </a:solidFill>
          </a:ln>
        </p:spPr>
        <p:txBody>
          <a:bodyPr wrap="square" lIns="0" tIns="0" rIns="0" bIns="0" rtlCol="0"/>
          <a:lstStyle/>
          <a:p>
            <a:endParaRPr/>
          </a:p>
        </p:txBody>
      </p:sp>
      <p:sp>
        <p:nvSpPr>
          <p:cNvPr id="179" name="object 179"/>
          <p:cNvSpPr/>
          <p:nvPr/>
        </p:nvSpPr>
        <p:spPr>
          <a:xfrm>
            <a:off x="3673309" y="1691728"/>
            <a:ext cx="15240" cy="12700"/>
          </a:xfrm>
          <a:custGeom>
            <a:avLst/>
            <a:gdLst/>
            <a:ahLst/>
            <a:cxnLst/>
            <a:rect l="l" t="t" r="r" b="b"/>
            <a:pathLst>
              <a:path w="15239" h="12700">
                <a:moveTo>
                  <a:pt x="0" y="11366"/>
                </a:moveTo>
                <a:lnTo>
                  <a:pt x="13881" y="0"/>
                </a:lnTo>
                <a:lnTo>
                  <a:pt x="14643" y="774"/>
                </a:lnTo>
                <a:lnTo>
                  <a:pt x="508" y="12141"/>
                </a:lnTo>
                <a:lnTo>
                  <a:pt x="0" y="11366"/>
                </a:lnTo>
                <a:close/>
              </a:path>
            </a:pathLst>
          </a:custGeom>
          <a:ln w="3175">
            <a:solidFill>
              <a:srgbClr val="231F20"/>
            </a:solidFill>
          </a:ln>
        </p:spPr>
        <p:txBody>
          <a:bodyPr wrap="square" lIns="0" tIns="0" rIns="0" bIns="0" rtlCol="0"/>
          <a:lstStyle/>
          <a:p>
            <a:endParaRPr/>
          </a:p>
        </p:txBody>
      </p:sp>
      <p:sp>
        <p:nvSpPr>
          <p:cNvPr id="180" name="object 180"/>
          <p:cNvSpPr/>
          <p:nvPr/>
        </p:nvSpPr>
        <p:spPr>
          <a:xfrm>
            <a:off x="3683375" y="1695576"/>
            <a:ext cx="25400" cy="26034"/>
          </a:xfrm>
          <a:custGeom>
            <a:avLst/>
            <a:gdLst/>
            <a:ahLst/>
            <a:cxnLst/>
            <a:rect l="l" t="t" r="r" b="b"/>
            <a:pathLst>
              <a:path w="25400" h="26035">
                <a:moveTo>
                  <a:pt x="14864" y="0"/>
                </a:moveTo>
                <a:lnTo>
                  <a:pt x="20007" y="0"/>
                </a:lnTo>
                <a:lnTo>
                  <a:pt x="22331" y="4000"/>
                </a:lnTo>
                <a:lnTo>
                  <a:pt x="24897" y="8648"/>
                </a:lnTo>
                <a:lnTo>
                  <a:pt x="19413" y="15172"/>
                </a:lnTo>
                <a:lnTo>
                  <a:pt x="13951" y="20159"/>
                </a:lnTo>
                <a:lnTo>
                  <a:pt x="7939" y="23677"/>
                </a:lnTo>
                <a:lnTo>
                  <a:pt x="805" y="25793"/>
                </a:lnTo>
                <a:lnTo>
                  <a:pt x="0" y="19327"/>
                </a:lnTo>
                <a:lnTo>
                  <a:pt x="2724" y="12411"/>
                </a:lnTo>
                <a:lnTo>
                  <a:pt x="8004" y="5737"/>
                </a:lnTo>
                <a:lnTo>
                  <a:pt x="14864" y="0"/>
                </a:lnTo>
                <a:close/>
              </a:path>
            </a:pathLst>
          </a:custGeom>
          <a:ln w="3175">
            <a:solidFill>
              <a:srgbClr val="231F20"/>
            </a:solidFill>
          </a:ln>
        </p:spPr>
        <p:txBody>
          <a:bodyPr wrap="square" lIns="0" tIns="0" rIns="0" bIns="0" rtlCol="0"/>
          <a:lstStyle/>
          <a:p>
            <a:endParaRPr/>
          </a:p>
        </p:txBody>
      </p:sp>
      <p:sp>
        <p:nvSpPr>
          <p:cNvPr id="181" name="object 181"/>
          <p:cNvSpPr/>
          <p:nvPr/>
        </p:nvSpPr>
        <p:spPr>
          <a:xfrm>
            <a:off x="3684879" y="1701520"/>
            <a:ext cx="18415" cy="14604"/>
          </a:xfrm>
          <a:custGeom>
            <a:avLst/>
            <a:gdLst/>
            <a:ahLst/>
            <a:cxnLst/>
            <a:rect l="l" t="t" r="r" b="b"/>
            <a:pathLst>
              <a:path w="18414" h="14605">
                <a:moveTo>
                  <a:pt x="0" y="13436"/>
                </a:moveTo>
                <a:lnTo>
                  <a:pt x="17475" y="0"/>
                </a:lnTo>
                <a:lnTo>
                  <a:pt x="17983" y="774"/>
                </a:lnTo>
                <a:lnTo>
                  <a:pt x="774" y="14211"/>
                </a:lnTo>
                <a:lnTo>
                  <a:pt x="0" y="13436"/>
                </a:lnTo>
                <a:close/>
              </a:path>
            </a:pathLst>
          </a:custGeom>
          <a:ln w="3175">
            <a:solidFill>
              <a:srgbClr val="231F20"/>
            </a:solidFill>
          </a:ln>
        </p:spPr>
        <p:txBody>
          <a:bodyPr wrap="square" lIns="0" tIns="0" rIns="0" bIns="0" rtlCol="0"/>
          <a:lstStyle/>
          <a:p>
            <a:endParaRPr/>
          </a:p>
        </p:txBody>
      </p:sp>
      <p:sp>
        <p:nvSpPr>
          <p:cNvPr id="182" name="object 182"/>
          <p:cNvSpPr/>
          <p:nvPr/>
        </p:nvSpPr>
        <p:spPr>
          <a:xfrm>
            <a:off x="3690061" y="1707222"/>
            <a:ext cx="21590" cy="26670"/>
          </a:xfrm>
          <a:custGeom>
            <a:avLst/>
            <a:gdLst/>
            <a:ahLst/>
            <a:cxnLst/>
            <a:rect l="l" t="t" r="r" b="b"/>
            <a:pathLst>
              <a:path w="21589" h="26669">
                <a:moveTo>
                  <a:pt x="19075" y="0"/>
                </a:moveTo>
                <a:lnTo>
                  <a:pt x="18757" y="5689"/>
                </a:lnTo>
                <a:lnTo>
                  <a:pt x="19202" y="4800"/>
                </a:lnTo>
                <a:lnTo>
                  <a:pt x="20993" y="10744"/>
                </a:lnTo>
                <a:lnTo>
                  <a:pt x="17050" y="15859"/>
                </a:lnTo>
                <a:lnTo>
                  <a:pt x="12196" y="20616"/>
                </a:lnTo>
                <a:lnTo>
                  <a:pt x="6493" y="24276"/>
                </a:lnTo>
                <a:lnTo>
                  <a:pt x="0" y="26098"/>
                </a:lnTo>
                <a:lnTo>
                  <a:pt x="2219" y="18679"/>
                </a:lnTo>
                <a:lnTo>
                  <a:pt x="6356" y="12082"/>
                </a:lnTo>
                <a:lnTo>
                  <a:pt x="12083" y="5969"/>
                </a:lnTo>
                <a:lnTo>
                  <a:pt x="19075" y="0"/>
                </a:lnTo>
                <a:close/>
              </a:path>
            </a:pathLst>
          </a:custGeom>
          <a:ln w="3175">
            <a:solidFill>
              <a:srgbClr val="231F20"/>
            </a:solidFill>
          </a:ln>
        </p:spPr>
        <p:txBody>
          <a:bodyPr wrap="square" lIns="0" tIns="0" rIns="0" bIns="0" rtlCol="0"/>
          <a:lstStyle/>
          <a:p>
            <a:endParaRPr/>
          </a:p>
        </p:txBody>
      </p:sp>
      <p:sp>
        <p:nvSpPr>
          <p:cNvPr id="183" name="object 183"/>
          <p:cNvSpPr/>
          <p:nvPr/>
        </p:nvSpPr>
        <p:spPr>
          <a:xfrm>
            <a:off x="3694480" y="1716620"/>
            <a:ext cx="12700" cy="12700"/>
          </a:xfrm>
          <a:custGeom>
            <a:avLst/>
            <a:gdLst/>
            <a:ahLst/>
            <a:cxnLst/>
            <a:rect l="l" t="t" r="r" b="b"/>
            <a:pathLst>
              <a:path w="12700" h="12700">
                <a:moveTo>
                  <a:pt x="12598" y="774"/>
                </a:moveTo>
                <a:lnTo>
                  <a:pt x="774" y="12407"/>
                </a:lnTo>
                <a:lnTo>
                  <a:pt x="0" y="11633"/>
                </a:lnTo>
                <a:lnTo>
                  <a:pt x="12090" y="0"/>
                </a:lnTo>
                <a:lnTo>
                  <a:pt x="12598" y="774"/>
                </a:lnTo>
                <a:close/>
              </a:path>
            </a:pathLst>
          </a:custGeom>
          <a:ln w="3175">
            <a:solidFill>
              <a:srgbClr val="231F20"/>
            </a:solidFill>
          </a:ln>
        </p:spPr>
        <p:txBody>
          <a:bodyPr wrap="square" lIns="0" tIns="0" rIns="0" bIns="0" rtlCol="0"/>
          <a:lstStyle/>
          <a:p>
            <a:endParaRPr/>
          </a:p>
        </p:txBody>
      </p:sp>
      <p:sp>
        <p:nvSpPr>
          <p:cNvPr id="184" name="object 184"/>
          <p:cNvSpPr/>
          <p:nvPr/>
        </p:nvSpPr>
        <p:spPr>
          <a:xfrm>
            <a:off x="3701884" y="1720659"/>
            <a:ext cx="15875" cy="17145"/>
          </a:xfrm>
          <a:custGeom>
            <a:avLst/>
            <a:gdLst/>
            <a:ahLst/>
            <a:cxnLst/>
            <a:rect l="l" t="t" r="r" b="b"/>
            <a:pathLst>
              <a:path w="15875" h="17144">
                <a:moveTo>
                  <a:pt x="15417" y="8242"/>
                </a:moveTo>
                <a:lnTo>
                  <a:pt x="13106" y="5143"/>
                </a:lnTo>
                <a:lnTo>
                  <a:pt x="12191" y="3098"/>
                </a:lnTo>
                <a:lnTo>
                  <a:pt x="10655" y="0"/>
                </a:lnTo>
                <a:lnTo>
                  <a:pt x="4483" y="4394"/>
                </a:lnTo>
                <a:lnTo>
                  <a:pt x="0" y="10045"/>
                </a:lnTo>
                <a:lnTo>
                  <a:pt x="1028" y="15989"/>
                </a:lnTo>
                <a:lnTo>
                  <a:pt x="5905" y="17030"/>
                </a:lnTo>
                <a:lnTo>
                  <a:pt x="12852" y="14185"/>
                </a:lnTo>
                <a:lnTo>
                  <a:pt x="15417" y="8242"/>
                </a:lnTo>
                <a:close/>
              </a:path>
            </a:pathLst>
          </a:custGeom>
          <a:ln w="3175">
            <a:solidFill>
              <a:srgbClr val="231F20"/>
            </a:solidFill>
          </a:ln>
        </p:spPr>
        <p:txBody>
          <a:bodyPr wrap="square" lIns="0" tIns="0" rIns="0" bIns="0" rtlCol="0"/>
          <a:lstStyle/>
          <a:p>
            <a:endParaRPr/>
          </a:p>
        </p:txBody>
      </p:sp>
      <p:sp>
        <p:nvSpPr>
          <p:cNvPr id="185" name="object 185"/>
          <p:cNvSpPr/>
          <p:nvPr/>
        </p:nvSpPr>
        <p:spPr>
          <a:xfrm>
            <a:off x="3705478" y="1726057"/>
            <a:ext cx="8255" cy="8255"/>
          </a:xfrm>
          <a:custGeom>
            <a:avLst/>
            <a:gdLst/>
            <a:ahLst/>
            <a:cxnLst/>
            <a:rect l="l" t="t" r="r" b="b"/>
            <a:pathLst>
              <a:path w="8254" h="8255">
                <a:moveTo>
                  <a:pt x="0" y="7239"/>
                </a:moveTo>
                <a:lnTo>
                  <a:pt x="7200" y="0"/>
                </a:lnTo>
                <a:lnTo>
                  <a:pt x="7962" y="520"/>
                </a:lnTo>
                <a:lnTo>
                  <a:pt x="508" y="8013"/>
                </a:lnTo>
                <a:lnTo>
                  <a:pt x="0" y="7239"/>
                </a:lnTo>
                <a:close/>
              </a:path>
            </a:pathLst>
          </a:custGeom>
          <a:ln w="3175">
            <a:solidFill>
              <a:srgbClr val="231F20"/>
            </a:solidFill>
          </a:ln>
        </p:spPr>
        <p:txBody>
          <a:bodyPr wrap="square" lIns="0" tIns="0" rIns="0" bIns="0" rtlCol="0"/>
          <a:lstStyle/>
          <a:p>
            <a:endParaRPr/>
          </a:p>
        </p:txBody>
      </p:sp>
      <p:sp>
        <p:nvSpPr>
          <p:cNvPr id="186" name="object 186"/>
          <p:cNvSpPr/>
          <p:nvPr/>
        </p:nvSpPr>
        <p:spPr>
          <a:xfrm>
            <a:off x="3712933" y="1729168"/>
            <a:ext cx="15240" cy="13970"/>
          </a:xfrm>
          <a:custGeom>
            <a:avLst/>
            <a:gdLst/>
            <a:ahLst/>
            <a:cxnLst/>
            <a:rect l="l" t="t" r="r" b="b"/>
            <a:pathLst>
              <a:path w="15239" h="13969">
                <a:moveTo>
                  <a:pt x="13106" y="1028"/>
                </a:moveTo>
                <a:lnTo>
                  <a:pt x="10274" y="1028"/>
                </a:lnTo>
                <a:lnTo>
                  <a:pt x="7708" y="774"/>
                </a:lnTo>
                <a:lnTo>
                  <a:pt x="5143" y="0"/>
                </a:lnTo>
                <a:lnTo>
                  <a:pt x="3860" y="2057"/>
                </a:lnTo>
                <a:lnTo>
                  <a:pt x="2057" y="4394"/>
                </a:lnTo>
                <a:lnTo>
                  <a:pt x="0" y="5943"/>
                </a:lnTo>
                <a:lnTo>
                  <a:pt x="253" y="9817"/>
                </a:lnTo>
                <a:lnTo>
                  <a:pt x="2311" y="12395"/>
                </a:lnTo>
                <a:lnTo>
                  <a:pt x="6426" y="13944"/>
                </a:lnTo>
                <a:lnTo>
                  <a:pt x="10020" y="13436"/>
                </a:lnTo>
                <a:lnTo>
                  <a:pt x="14909" y="3606"/>
                </a:lnTo>
                <a:lnTo>
                  <a:pt x="13106" y="1028"/>
                </a:lnTo>
                <a:close/>
              </a:path>
            </a:pathLst>
          </a:custGeom>
          <a:ln w="3175">
            <a:solidFill>
              <a:srgbClr val="231F20"/>
            </a:solidFill>
          </a:ln>
        </p:spPr>
        <p:txBody>
          <a:bodyPr wrap="square" lIns="0" tIns="0" rIns="0" bIns="0" rtlCol="0"/>
          <a:lstStyle/>
          <a:p>
            <a:endParaRPr/>
          </a:p>
        </p:txBody>
      </p:sp>
      <p:sp>
        <p:nvSpPr>
          <p:cNvPr id="187" name="object 187"/>
          <p:cNvSpPr/>
          <p:nvPr/>
        </p:nvSpPr>
        <p:spPr>
          <a:xfrm>
            <a:off x="3718331" y="1731492"/>
            <a:ext cx="4445" cy="9525"/>
          </a:xfrm>
          <a:custGeom>
            <a:avLst/>
            <a:gdLst/>
            <a:ahLst/>
            <a:cxnLst/>
            <a:rect l="l" t="t" r="r" b="b"/>
            <a:pathLst>
              <a:path w="4445" h="9525">
                <a:moveTo>
                  <a:pt x="4368" y="774"/>
                </a:moveTo>
                <a:lnTo>
                  <a:pt x="2057" y="3619"/>
                </a:lnTo>
                <a:lnTo>
                  <a:pt x="1028" y="6197"/>
                </a:lnTo>
                <a:lnTo>
                  <a:pt x="1536" y="9042"/>
                </a:lnTo>
                <a:lnTo>
                  <a:pt x="507" y="9296"/>
                </a:lnTo>
                <a:lnTo>
                  <a:pt x="0" y="6197"/>
                </a:lnTo>
                <a:lnTo>
                  <a:pt x="1028" y="3098"/>
                </a:lnTo>
                <a:lnTo>
                  <a:pt x="3594" y="0"/>
                </a:lnTo>
                <a:lnTo>
                  <a:pt x="4368" y="774"/>
                </a:lnTo>
                <a:close/>
              </a:path>
            </a:pathLst>
          </a:custGeom>
          <a:ln w="3175">
            <a:solidFill>
              <a:srgbClr val="231F20"/>
            </a:solidFill>
          </a:ln>
        </p:spPr>
        <p:txBody>
          <a:bodyPr wrap="square" lIns="0" tIns="0" rIns="0" bIns="0" rtlCol="0"/>
          <a:lstStyle/>
          <a:p>
            <a:endParaRPr/>
          </a:p>
        </p:txBody>
      </p:sp>
      <p:sp>
        <p:nvSpPr>
          <p:cNvPr id="188" name="object 188"/>
          <p:cNvSpPr/>
          <p:nvPr/>
        </p:nvSpPr>
        <p:spPr>
          <a:xfrm>
            <a:off x="3725265" y="1726577"/>
            <a:ext cx="13335" cy="19685"/>
          </a:xfrm>
          <a:custGeom>
            <a:avLst/>
            <a:gdLst/>
            <a:ahLst/>
            <a:cxnLst/>
            <a:rect l="l" t="t" r="r" b="b"/>
            <a:pathLst>
              <a:path w="13335" h="19685">
                <a:moveTo>
                  <a:pt x="13106" y="0"/>
                </a:moveTo>
                <a:lnTo>
                  <a:pt x="13106" y="6972"/>
                </a:lnTo>
                <a:lnTo>
                  <a:pt x="11048" y="13957"/>
                </a:lnTo>
                <a:lnTo>
                  <a:pt x="6934" y="19380"/>
                </a:lnTo>
                <a:lnTo>
                  <a:pt x="3340" y="18084"/>
                </a:lnTo>
                <a:lnTo>
                  <a:pt x="1028" y="15760"/>
                </a:lnTo>
                <a:lnTo>
                  <a:pt x="0" y="12407"/>
                </a:lnTo>
                <a:lnTo>
                  <a:pt x="1282" y="9563"/>
                </a:lnTo>
                <a:lnTo>
                  <a:pt x="1803" y="6464"/>
                </a:lnTo>
                <a:lnTo>
                  <a:pt x="1536" y="3619"/>
                </a:lnTo>
                <a:lnTo>
                  <a:pt x="4622" y="3098"/>
                </a:lnTo>
                <a:lnTo>
                  <a:pt x="10540" y="1803"/>
                </a:lnTo>
                <a:lnTo>
                  <a:pt x="13106" y="0"/>
                </a:lnTo>
                <a:close/>
              </a:path>
            </a:pathLst>
          </a:custGeom>
          <a:ln w="3175">
            <a:solidFill>
              <a:srgbClr val="231F20"/>
            </a:solidFill>
          </a:ln>
        </p:spPr>
        <p:txBody>
          <a:bodyPr wrap="square" lIns="0" tIns="0" rIns="0" bIns="0" rtlCol="0"/>
          <a:lstStyle/>
          <a:p>
            <a:endParaRPr/>
          </a:p>
        </p:txBody>
      </p:sp>
      <p:sp>
        <p:nvSpPr>
          <p:cNvPr id="189" name="object 189"/>
          <p:cNvSpPr/>
          <p:nvPr/>
        </p:nvSpPr>
        <p:spPr>
          <a:xfrm>
            <a:off x="3731183" y="1731225"/>
            <a:ext cx="1905" cy="10795"/>
          </a:xfrm>
          <a:custGeom>
            <a:avLst/>
            <a:gdLst/>
            <a:ahLst/>
            <a:cxnLst/>
            <a:rect l="l" t="t" r="r" b="b"/>
            <a:pathLst>
              <a:path w="1904" h="10794">
                <a:moveTo>
                  <a:pt x="1536" y="0"/>
                </a:moveTo>
                <a:lnTo>
                  <a:pt x="1028" y="10591"/>
                </a:lnTo>
                <a:lnTo>
                  <a:pt x="0" y="10591"/>
                </a:lnTo>
                <a:lnTo>
                  <a:pt x="507" y="0"/>
                </a:lnTo>
                <a:lnTo>
                  <a:pt x="1536" y="0"/>
                </a:lnTo>
                <a:close/>
              </a:path>
            </a:pathLst>
          </a:custGeom>
          <a:ln w="3175">
            <a:solidFill>
              <a:srgbClr val="231F20"/>
            </a:solidFill>
          </a:ln>
        </p:spPr>
        <p:txBody>
          <a:bodyPr wrap="square" lIns="0" tIns="0" rIns="0" bIns="0" rtlCol="0"/>
          <a:lstStyle/>
          <a:p>
            <a:endParaRPr/>
          </a:p>
        </p:txBody>
      </p:sp>
      <p:sp>
        <p:nvSpPr>
          <p:cNvPr id="190" name="object 190"/>
          <p:cNvSpPr/>
          <p:nvPr/>
        </p:nvSpPr>
        <p:spPr>
          <a:xfrm>
            <a:off x="3556343" y="1720164"/>
            <a:ext cx="137795" cy="53975"/>
          </a:xfrm>
          <a:custGeom>
            <a:avLst/>
            <a:gdLst/>
            <a:ahLst/>
            <a:cxnLst/>
            <a:rect l="l" t="t" r="r" b="b"/>
            <a:pathLst>
              <a:path w="137795" h="53975">
                <a:moveTo>
                  <a:pt x="0" y="50723"/>
                </a:moveTo>
                <a:lnTo>
                  <a:pt x="1282" y="46850"/>
                </a:lnTo>
                <a:lnTo>
                  <a:pt x="9944" y="44589"/>
                </a:lnTo>
                <a:lnTo>
                  <a:pt x="14820" y="43040"/>
                </a:lnTo>
                <a:lnTo>
                  <a:pt x="38447" y="35007"/>
                </a:lnTo>
                <a:lnTo>
                  <a:pt x="66235" y="23958"/>
                </a:lnTo>
                <a:lnTo>
                  <a:pt x="95354" y="11689"/>
                </a:lnTo>
                <a:lnTo>
                  <a:pt x="122974" y="0"/>
                </a:lnTo>
                <a:lnTo>
                  <a:pt x="125806" y="3111"/>
                </a:lnTo>
                <a:lnTo>
                  <a:pt x="132537" y="3302"/>
                </a:lnTo>
                <a:lnTo>
                  <a:pt x="137172" y="203"/>
                </a:lnTo>
                <a:lnTo>
                  <a:pt x="132803" y="4851"/>
                </a:lnTo>
                <a:lnTo>
                  <a:pt x="95520" y="30439"/>
                </a:lnTo>
                <a:lnTo>
                  <a:pt x="57580" y="46037"/>
                </a:lnTo>
                <a:lnTo>
                  <a:pt x="23637" y="53930"/>
                </a:lnTo>
                <a:lnTo>
                  <a:pt x="0" y="50723"/>
                </a:lnTo>
                <a:close/>
              </a:path>
            </a:pathLst>
          </a:custGeom>
          <a:ln w="3175">
            <a:solidFill>
              <a:srgbClr val="231F20"/>
            </a:solidFill>
          </a:ln>
        </p:spPr>
        <p:txBody>
          <a:bodyPr wrap="square" lIns="0" tIns="0" rIns="0" bIns="0" rtlCol="0"/>
          <a:lstStyle/>
          <a:p>
            <a:endParaRPr/>
          </a:p>
        </p:txBody>
      </p:sp>
      <p:sp>
        <p:nvSpPr>
          <p:cNvPr id="191" name="object 191"/>
          <p:cNvSpPr/>
          <p:nvPr/>
        </p:nvSpPr>
        <p:spPr>
          <a:xfrm>
            <a:off x="3571621" y="1724431"/>
            <a:ext cx="114935" cy="44450"/>
          </a:xfrm>
          <a:custGeom>
            <a:avLst/>
            <a:gdLst/>
            <a:ahLst/>
            <a:cxnLst/>
            <a:rect l="l" t="t" r="r" b="b"/>
            <a:pathLst>
              <a:path w="114935" h="44450">
                <a:moveTo>
                  <a:pt x="0" y="41516"/>
                </a:moveTo>
                <a:lnTo>
                  <a:pt x="28933" y="33066"/>
                </a:lnTo>
                <a:lnTo>
                  <a:pt x="57743" y="23858"/>
                </a:lnTo>
                <a:lnTo>
                  <a:pt x="86167" y="13100"/>
                </a:lnTo>
                <a:lnTo>
                  <a:pt x="113944" y="0"/>
                </a:lnTo>
                <a:lnTo>
                  <a:pt x="114465" y="774"/>
                </a:lnTo>
                <a:lnTo>
                  <a:pt x="86708" y="14345"/>
                </a:lnTo>
                <a:lnTo>
                  <a:pt x="58321" y="25869"/>
                </a:lnTo>
                <a:lnTo>
                  <a:pt x="29500" y="35746"/>
                </a:lnTo>
                <a:lnTo>
                  <a:pt x="444" y="44373"/>
                </a:lnTo>
                <a:lnTo>
                  <a:pt x="0" y="41516"/>
                </a:lnTo>
                <a:close/>
              </a:path>
            </a:pathLst>
          </a:custGeom>
          <a:ln w="3175">
            <a:solidFill>
              <a:srgbClr val="231F20"/>
            </a:solidFill>
          </a:ln>
        </p:spPr>
        <p:txBody>
          <a:bodyPr wrap="square" lIns="0" tIns="0" rIns="0" bIns="0" rtlCol="0"/>
          <a:lstStyle/>
          <a:p>
            <a:endParaRPr/>
          </a:p>
        </p:txBody>
      </p:sp>
      <p:sp>
        <p:nvSpPr>
          <p:cNvPr id="192" name="object 192"/>
          <p:cNvSpPr/>
          <p:nvPr/>
        </p:nvSpPr>
        <p:spPr>
          <a:xfrm>
            <a:off x="3600234" y="1731060"/>
            <a:ext cx="101600" cy="43180"/>
          </a:xfrm>
          <a:custGeom>
            <a:avLst/>
            <a:gdLst/>
            <a:ahLst/>
            <a:cxnLst/>
            <a:rect l="l" t="t" r="r" b="b"/>
            <a:pathLst>
              <a:path w="101600" h="43180">
                <a:moveTo>
                  <a:pt x="0" y="41452"/>
                </a:moveTo>
                <a:lnTo>
                  <a:pt x="48844" y="22644"/>
                </a:lnTo>
                <a:lnTo>
                  <a:pt x="84373" y="3363"/>
                </a:lnTo>
                <a:lnTo>
                  <a:pt x="87579" y="1905"/>
                </a:lnTo>
                <a:lnTo>
                  <a:pt x="88188" y="1879"/>
                </a:lnTo>
                <a:lnTo>
                  <a:pt x="88125" y="3860"/>
                </a:lnTo>
                <a:lnTo>
                  <a:pt x="88709" y="3898"/>
                </a:lnTo>
                <a:lnTo>
                  <a:pt x="92735" y="4152"/>
                </a:lnTo>
                <a:lnTo>
                  <a:pt x="97269" y="2032"/>
                </a:lnTo>
                <a:lnTo>
                  <a:pt x="101092" y="0"/>
                </a:lnTo>
                <a:lnTo>
                  <a:pt x="89811" y="11505"/>
                </a:lnTo>
                <a:lnTo>
                  <a:pt x="53153" y="34631"/>
                </a:lnTo>
                <a:lnTo>
                  <a:pt x="6961" y="42786"/>
                </a:lnTo>
                <a:lnTo>
                  <a:pt x="1377" y="42636"/>
                </a:lnTo>
                <a:lnTo>
                  <a:pt x="0" y="41452"/>
                </a:lnTo>
                <a:close/>
              </a:path>
            </a:pathLst>
          </a:custGeom>
          <a:ln w="3175">
            <a:solidFill>
              <a:srgbClr val="231F20"/>
            </a:solidFill>
          </a:ln>
        </p:spPr>
        <p:txBody>
          <a:bodyPr wrap="square" lIns="0" tIns="0" rIns="0" bIns="0" rtlCol="0"/>
          <a:lstStyle/>
          <a:p>
            <a:endParaRPr/>
          </a:p>
        </p:txBody>
      </p:sp>
      <p:sp>
        <p:nvSpPr>
          <p:cNvPr id="193" name="object 193"/>
          <p:cNvSpPr/>
          <p:nvPr/>
        </p:nvSpPr>
        <p:spPr>
          <a:xfrm>
            <a:off x="3612515" y="1735924"/>
            <a:ext cx="76835" cy="34925"/>
          </a:xfrm>
          <a:custGeom>
            <a:avLst/>
            <a:gdLst/>
            <a:ahLst/>
            <a:cxnLst/>
            <a:rect l="l" t="t" r="r" b="b"/>
            <a:pathLst>
              <a:path w="76835" h="34925">
                <a:moveTo>
                  <a:pt x="0" y="33642"/>
                </a:moveTo>
                <a:lnTo>
                  <a:pt x="39547" y="20205"/>
                </a:lnTo>
                <a:lnTo>
                  <a:pt x="49022" y="15319"/>
                </a:lnTo>
                <a:lnTo>
                  <a:pt x="57896" y="10766"/>
                </a:lnTo>
                <a:lnTo>
                  <a:pt x="66336" y="6018"/>
                </a:lnTo>
                <a:lnTo>
                  <a:pt x="74510" y="546"/>
                </a:lnTo>
                <a:lnTo>
                  <a:pt x="76415" y="0"/>
                </a:lnTo>
                <a:lnTo>
                  <a:pt x="40055" y="20980"/>
                </a:lnTo>
                <a:lnTo>
                  <a:pt x="0" y="34671"/>
                </a:lnTo>
                <a:lnTo>
                  <a:pt x="0" y="33642"/>
                </a:lnTo>
                <a:close/>
              </a:path>
            </a:pathLst>
          </a:custGeom>
          <a:ln w="3175">
            <a:solidFill>
              <a:srgbClr val="231F20"/>
            </a:solidFill>
          </a:ln>
        </p:spPr>
        <p:txBody>
          <a:bodyPr wrap="square" lIns="0" tIns="0" rIns="0" bIns="0" rtlCol="0"/>
          <a:lstStyle/>
          <a:p>
            <a:endParaRPr/>
          </a:p>
        </p:txBody>
      </p:sp>
      <p:sp>
        <p:nvSpPr>
          <p:cNvPr id="194" name="object 194"/>
          <p:cNvSpPr/>
          <p:nvPr/>
        </p:nvSpPr>
        <p:spPr>
          <a:xfrm>
            <a:off x="3693909" y="1733550"/>
            <a:ext cx="17145" cy="22860"/>
          </a:xfrm>
          <a:custGeom>
            <a:avLst/>
            <a:gdLst/>
            <a:ahLst/>
            <a:cxnLst/>
            <a:rect l="l" t="t" r="r" b="b"/>
            <a:pathLst>
              <a:path w="17145" h="22860">
                <a:moveTo>
                  <a:pt x="7962" y="0"/>
                </a:moveTo>
                <a:lnTo>
                  <a:pt x="5651" y="2324"/>
                </a:lnTo>
                <a:lnTo>
                  <a:pt x="4991" y="5791"/>
                </a:lnTo>
                <a:lnTo>
                  <a:pt x="2425" y="7848"/>
                </a:lnTo>
                <a:lnTo>
                  <a:pt x="1651" y="13538"/>
                </a:lnTo>
                <a:lnTo>
                  <a:pt x="0" y="17576"/>
                </a:lnTo>
                <a:lnTo>
                  <a:pt x="4876" y="22745"/>
                </a:lnTo>
                <a:lnTo>
                  <a:pt x="13614" y="18351"/>
                </a:lnTo>
                <a:lnTo>
                  <a:pt x="15760" y="11391"/>
                </a:lnTo>
                <a:lnTo>
                  <a:pt x="17043" y="3124"/>
                </a:lnTo>
                <a:lnTo>
                  <a:pt x="13957" y="4165"/>
                </a:lnTo>
                <a:lnTo>
                  <a:pt x="11823" y="4140"/>
                </a:lnTo>
                <a:lnTo>
                  <a:pt x="8216" y="3873"/>
                </a:lnTo>
                <a:lnTo>
                  <a:pt x="7708" y="2578"/>
                </a:lnTo>
                <a:lnTo>
                  <a:pt x="7708" y="1295"/>
                </a:lnTo>
                <a:lnTo>
                  <a:pt x="7962" y="0"/>
                </a:lnTo>
                <a:close/>
              </a:path>
            </a:pathLst>
          </a:custGeom>
          <a:ln w="3175">
            <a:solidFill>
              <a:srgbClr val="231F20"/>
            </a:solidFill>
          </a:ln>
        </p:spPr>
        <p:txBody>
          <a:bodyPr wrap="square" lIns="0" tIns="0" rIns="0" bIns="0" rtlCol="0"/>
          <a:lstStyle/>
          <a:p>
            <a:endParaRPr/>
          </a:p>
        </p:txBody>
      </p:sp>
      <p:sp>
        <p:nvSpPr>
          <p:cNvPr id="195" name="object 195"/>
          <p:cNvSpPr/>
          <p:nvPr/>
        </p:nvSpPr>
        <p:spPr>
          <a:xfrm>
            <a:off x="3697249" y="1739493"/>
            <a:ext cx="9525" cy="11430"/>
          </a:xfrm>
          <a:custGeom>
            <a:avLst/>
            <a:gdLst/>
            <a:ahLst/>
            <a:cxnLst/>
            <a:rect l="l" t="t" r="r" b="b"/>
            <a:pathLst>
              <a:path w="9525" h="11430">
                <a:moveTo>
                  <a:pt x="8991" y="0"/>
                </a:moveTo>
                <a:lnTo>
                  <a:pt x="8216" y="4140"/>
                </a:lnTo>
                <a:lnTo>
                  <a:pt x="5397" y="7747"/>
                </a:lnTo>
                <a:lnTo>
                  <a:pt x="508" y="10858"/>
                </a:lnTo>
                <a:lnTo>
                  <a:pt x="0" y="10071"/>
                </a:lnTo>
                <a:lnTo>
                  <a:pt x="4622" y="6972"/>
                </a:lnTo>
                <a:lnTo>
                  <a:pt x="7188" y="3619"/>
                </a:lnTo>
                <a:lnTo>
                  <a:pt x="7962" y="0"/>
                </a:lnTo>
                <a:lnTo>
                  <a:pt x="8991" y="0"/>
                </a:lnTo>
                <a:close/>
              </a:path>
            </a:pathLst>
          </a:custGeom>
          <a:ln w="3175">
            <a:solidFill>
              <a:srgbClr val="231F20"/>
            </a:solidFill>
          </a:ln>
        </p:spPr>
        <p:txBody>
          <a:bodyPr wrap="square" lIns="0" tIns="0" rIns="0" bIns="0" rtlCol="0"/>
          <a:lstStyle/>
          <a:p>
            <a:endParaRPr/>
          </a:p>
        </p:txBody>
      </p:sp>
      <p:sp>
        <p:nvSpPr>
          <p:cNvPr id="196" name="object 196"/>
          <p:cNvSpPr/>
          <p:nvPr/>
        </p:nvSpPr>
        <p:spPr>
          <a:xfrm>
            <a:off x="3709439" y="1738972"/>
            <a:ext cx="16510" cy="22860"/>
          </a:xfrm>
          <a:custGeom>
            <a:avLst/>
            <a:gdLst/>
            <a:ahLst/>
            <a:cxnLst/>
            <a:rect l="l" t="t" r="r" b="b"/>
            <a:pathLst>
              <a:path w="16510" h="22860">
                <a:moveTo>
                  <a:pt x="3836" y="0"/>
                </a:moveTo>
                <a:lnTo>
                  <a:pt x="5119" y="1803"/>
                </a:lnTo>
                <a:lnTo>
                  <a:pt x="7088" y="3619"/>
                </a:lnTo>
                <a:lnTo>
                  <a:pt x="9907" y="4914"/>
                </a:lnTo>
                <a:lnTo>
                  <a:pt x="12218" y="4140"/>
                </a:lnTo>
                <a:lnTo>
                  <a:pt x="14022" y="2844"/>
                </a:lnTo>
                <a:lnTo>
                  <a:pt x="15305" y="1028"/>
                </a:lnTo>
                <a:lnTo>
                  <a:pt x="16333" y="9817"/>
                </a:lnTo>
                <a:lnTo>
                  <a:pt x="12739" y="16040"/>
                </a:lnTo>
                <a:lnTo>
                  <a:pt x="5030" y="22491"/>
                </a:lnTo>
                <a:lnTo>
                  <a:pt x="1374" y="16544"/>
                </a:lnTo>
                <a:lnTo>
                  <a:pt x="0" y="11150"/>
                </a:lnTo>
                <a:lnTo>
                  <a:pt x="842" y="5803"/>
                </a:lnTo>
                <a:lnTo>
                  <a:pt x="3836" y="0"/>
                </a:lnTo>
                <a:close/>
              </a:path>
            </a:pathLst>
          </a:custGeom>
          <a:ln w="3175">
            <a:solidFill>
              <a:srgbClr val="231F20"/>
            </a:solidFill>
          </a:ln>
        </p:spPr>
        <p:txBody>
          <a:bodyPr wrap="square" lIns="0" tIns="0" rIns="0" bIns="0" rtlCol="0"/>
          <a:lstStyle/>
          <a:p>
            <a:endParaRPr/>
          </a:p>
        </p:txBody>
      </p:sp>
      <p:sp>
        <p:nvSpPr>
          <p:cNvPr id="197" name="object 197"/>
          <p:cNvSpPr/>
          <p:nvPr/>
        </p:nvSpPr>
        <p:spPr>
          <a:xfrm>
            <a:off x="3714724" y="1745437"/>
            <a:ext cx="3810" cy="13335"/>
          </a:xfrm>
          <a:custGeom>
            <a:avLst/>
            <a:gdLst/>
            <a:ahLst/>
            <a:cxnLst/>
            <a:rect l="l" t="t" r="r" b="b"/>
            <a:pathLst>
              <a:path w="3810" h="13335">
                <a:moveTo>
                  <a:pt x="3340" y="253"/>
                </a:moveTo>
                <a:lnTo>
                  <a:pt x="1028" y="12915"/>
                </a:lnTo>
                <a:lnTo>
                  <a:pt x="0" y="12661"/>
                </a:lnTo>
                <a:lnTo>
                  <a:pt x="2565" y="0"/>
                </a:lnTo>
                <a:lnTo>
                  <a:pt x="3340" y="253"/>
                </a:lnTo>
                <a:close/>
              </a:path>
            </a:pathLst>
          </a:custGeom>
          <a:ln w="3175">
            <a:solidFill>
              <a:srgbClr val="231F20"/>
            </a:solidFill>
          </a:ln>
        </p:spPr>
        <p:txBody>
          <a:bodyPr wrap="square" lIns="0" tIns="0" rIns="0" bIns="0" rtlCol="0"/>
          <a:lstStyle/>
          <a:p>
            <a:endParaRPr/>
          </a:p>
        </p:txBody>
      </p:sp>
      <p:sp>
        <p:nvSpPr>
          <p:cNvPr id="198" name="object 198"/>
          <p:cNvSpPr/>
          <p:nvPr/>
        </p:nvSpPr>
        <p:spPr>
          <a:xfrm>
            <a:off x="3725265" y="1740522"/>
            <a:ext cx="11430" cy="23495"/>
          </a:xfrm>
          <a:custGeom>
            <a:avLst/>
            <a:gdLst/>
            <a:ahLst/>
            <a:cxnLst/>
            <a:rect l="l" t="t" r="r" b="b"/>
            <a:pathLst>
              <a:path w="11429" h="23494">
                <a:moveTo>
                  <a:pt x="11049" y="0"/>
                </a:moveTo>
                <a:lnTo>
                  <a:pt x="9766" y="7747"/>
                </a:lnTo>
                <a:lnTo>
                  <a:pt x="9512" y="15506"/>
                </a:lnTo>
                <a:lnTo>
                  <a:pt x="10541" y="23253"/>
                </a:lnTo>
                <a:lnTo>
                  <a:pt x="5143" y="20408"/>
                </a:lnTo>
                <a:lnTo>
                  <a:pt x="774" y="15506"/>
                </a:lnTo>
                <a:lnTo>
                  <a:pt x="0" y="8788"/>
                </a:lnTo>
                <a:lnTo>
                  <a:pt x="508" y="6464"/>
                </a:lnTo>
                <a:lnTo>
                  <a:pt x="774" y="3873"/>
                </a:lnTo>
                <a:lnTo>
                  <a:pt x="508" y="1295"/>
                </a:lnTo>
                <a:lnTo>
                  <a:pt x="2311" y="3098"/>
                </a:lnTo>
                <a:lnTo>
                  <a:pt x="4114" y="5168"/>
                </a:lnTo>
                <a:lnTo>
                  <a:pt x="7188" y="6197"/>
                </a:lnTo>
                <a:lnTo>
                  <a:pt x="8737" y="4648"/>
                </a:lnTo>
                <a:lnTo>
                  <a:pt x="10020" y="2324"/>
                </a:lnTo>
                <a:lnTo>
                  <a:pt x="11049" y="0"/>
                </a:lnTo>
                <a:close/>
              </a:path>
            </a:pathLst>
          </a:custGeom>
          <a:ln w="3175">
            <a:solidFill>
              <a:srgbClr val="231F20"/>
            </a:solidFill>
          </a:ln>
        </p:spPr>
        <p:txBody>
          <a:bodyPr wrap="square" lIns="0" tIns="0" rIns="0" bIns="0" rtlCol="0"/>
          <a:lstStyle/>
          <a:p>
            <a:endParaRPr/>
          </a:p>
        </p:txBody>
      </p:sp>
      <p:sp>
        <p:nvSpPr>
          <p:cNvPr id="199" name="object 199"/>
          <p:cNvSpPr/>
          <p:nvPr/>
        </p:nvSpPr>
        <p:spPr>
          <a:xfrm>
            <a:off x="3648379" y="1744306"/>
            <a:ext cx="43815" cy="26034"/>
          </a:xfrm>
          <a:custGeom>
            <a:avLst/>
            <a:gdLst/>
            <a:ahLst/>
            <a:cxnLst/>
            <a:rect l="l" t="t" r="r" b="b"/>
            <a:pathLst>
              <a:path w="43814" h="26035">
                <a:moveTo>
                  <a:pt x="43700" y="0"/>
                </a:moveTo>
                <a:lnTo>
                  <a:pt x="34198" y="6204"/>
                </a:lnTo>
                <a:lnTo>
                  <a:pt x="23198" y="12961"/>
                </a:lnTo>
                <a:lnTo>
                  <a:pt x="11523" y="19379"/>
                </a:lnTo>
                <a:lnTo>
                  <a:pt x="0" y="24561"/>
                </a:lnTo>
                <a:lnTo>
                  <a:pt x="76" y="26009"/>
                </a:lnTo>
                <a:lnTo>
                  <a:pt x="11815" y="24675"/>
                </a:lnTo>
                <a:lnTo>
                  <a:pt x="23198" y="22010"/>
                </a:lnTo>
                <a:lnTo>
                  <a:pt x="33850" y="18138"/>
                </a:lnTo>
                <a:lnTo>
                  <a:pt x="43395" y="13182"/>
                </a:lnTo>
                <a:lnTo>
                  <a:pt x="42887" y="7721"/>
                </a:lnTo>
                <a:lnTo>
                  <a:pt x="41135" y="5232"/>
                </a:lnTo>
                <a:lnTo>
                  <a:pt x="43700" y="0"/>
                </a:lnTo>
                <a:close/>
              </a:path>
            </a:pathLst>
          </a:custGeom>
          <a:ln w="3175">
            <a:solidFill>
              <a:srgbClr val="231F20"/>
            </a:solidFill>
          </a:ln>
        </p:spPr>
        <p:txBody>
          <a:bodyPr wrap="square" lIns="0" tIns="0" rIns="0" bIns="0" rtlCol="0"/>
          <a:lstStyle/>
          <a:p>
            <a:endParaRPr/>
          </a:p>
        </p:txBody>
      </p:sp>
      <p:sp>
        <p:nvSpPr>
          <p:cNvPr id="200" name="object 200"/>
          <p:cNvSpPr/>
          <p:nvPr/>
        </p:nvSpPr>
        <p:spPr>
          <a:xfrm>
            <a:off x="3652177" y="1752663"/>
            <a:ext cx="34925" cy="16510"/>
          </a:xfrm>
          <a:custGeom>
            <a:avLst/>
            <a:gdLst/>
            <a:ahLst/>
            <a:cxnLst/>
            <a:rect l="l" t="t" r="r" b="b"/>
            <a:pathLst>
              <a:path w="34925" h="16510">
                <a:moveTo>
                  <a:pt x="1257" y="16103"/>
                </a:moveTo>
                <a:lnTo>
                  <a:pt x="7823" y="14605"/>
                </a:lnTo>
                <a:lnTo>
                  <a:pt x="13322" y="13093"/>
                </a:lnTo>
                <a:lnTo>
                  <a:pt x="18376" y="10185"/>
                </a:lnTo>
                <a:lnTo>
                  <a:pt x="23520" y="7086"/>
                </a:lnTo>
                <a:lnTo>
                  <a:pt x="30695" y="4660"/>
                </a:lnTo>
                <a:lnTo>
                  <a:pt x="33781" y="0"/>
                </a:lnTo>
                <a:lnTo>
                  <a:pt x="34543" y="520"/>
                </a:lnTo>
                <a:lnTo>
                  <a:pt x="31470" y="5435"/>
                </a:lnTo>
                <a:lnTo>
                  <a:pt x="24295" y="8115"/>
                </a:lnTo>
                <a:lnTo>
                  <a:pt x="18643" y="10960"/>
                </a:lnTo>
                <a:lnTo>
                  <a:pt x="13080" y="14312"/>
                </a:lnTo>
                <a:lnTo>
                  <a:pt x="0" y="16395"/>
                </a:lnTo>
                <a:lnTo>
                  <a:pt x="1257" y="16103"/>
                </a:lnTo>
                <a:close/>
              </a:path>
            </a:pathLst>
          </a:custGeom>
          <a:ln w="3175">
            <a:solidFill>
              <a:srgbClr val="231F20"/>
            </a:solidFill>
          </a:ln>
        </p:spPr>
        <p:txBody>
          <a:bodyPr wrap="square" lIns="0" tIns="0" rIns="0" bIns="0" rtlCol="0"/>
          <a:lstStyle/>
          <a:p>
            <a:endParaRPr/>
          </a:p>
        </p:txBody>
      </p:sp>
      <p:sp>
        <p:nvSpPr>
          <p:cNvPr id="202" name="object 202"/>
          <p:cNvSpPr/>
          <p:nvPr/>
        </p:nvSpPr>
        <p:spPr>
          <a:xfrm>
            <a:off x="3689021" y="1769490"/>
            <a:ext cx="51496" cy="73799"/>
          </a:xfrm>
          <a:prstGeom prst="rect">
            <a:avLst/>
          </a:prstGeom>
          <a:blipFill>
            <a:blip r:embed="rId22" cstate="print"/>
            <a:stretch>
              <a:fillRect/>
            </a:stretch>
          </a:blipFill>
        </p:spPr>
        <p:txBody>
          <a:bodyPr wrap="square" lIns="0" tIns="0" rIns="0" bIns="0" rtlCol="0"/>
          <a:lstStyle/>
          <a:p>
            <a:endParaRPr/>
          </a:p>
        </p:txBody>
      </p:sp>
      <p:sp>
        <p:nvSpPr>
          <p:cNvPr id="203" name="object 203"/>
          <p:cNvSpPr/>
          <p:nvPr/>
        </p:nvSpPr>
        <p:spPr>
          <a:xfrm>
            <a:off x="3730068" y="1769491"/>
            <a:ext cx="138557" cy="85356"/>
          </a:xfrm>
          <a:prstGeom prst="rect">
            <a:avLst/>
          </a:prstGeom>
          <a:blipFill>
            <a:blip r:embed="rId23" cstate="print"/>
            <a:stretch>
              <a:fillRect/>
            </a:stretch>
          </a:blipFill>
        </p:spPr>
        <p:txBody>
          <a:bodyPr wrap="square" lIns="0" tIns="0" rIns="0" bIns="0" rtlCol="0"/>
          <a:lstStyle/>
          <a:p>
            <a:endParaRPr/>
          </a:p>
        </p:txBody>
      </p:sp>
      <p:sp>
        <p:nvSpPr>
          <p:cNvPr id="204" name="object 204"/>
          <p:cNvSpPr/>
          <p:nvPr/>
        </p:nvSpPr>
        <p:spPr>
          <a:xfrm>
            <a:off x="3577348" y="1690801"/>
            <a:ext cx="125844" cy="170179"/>
          </a:xfrm>
          <a:prstGeom prst="rect">
            <a:avLst/>
          </a:prstGeom>
          <a:blipFill>
            <a:blip r:embed="rId24" cstate="print"/>
            <a:stretch>
              <a:fillRect/>
            </a:stretch>
          </a:blipFill>
        </p:spPr>
        <p:txBody>
          <a:bodyPr wrap="square" lIns="0" tIns="0" rIns="0" bIns="0" rtlCol="0"/>
          <a:lstStyle/>
          <a:p>
            <a:endParaRPr/>
          </a:p>
        </p:txBody>
      </p:sp>
      <p:sp>
        <p:nvSpPr>
          <p:cNvPr id="205" name="object 205"/>
          <p:cNvSpPr/>
          <p:nvPr/>
        </p:nvSpPr>
        <p:spPr>
          <a:xfrm>
            <a:off x="3912249" y="1890420"/>
            <a:ext cx="213734" cy="65487"/>
          </a:xfrm>
          <a:prstGeom prst="rect">
            <a:avLst/>
          </a:prstGeom>
          <a:blipFill>
            <a:blip r:embed="rId25" cstate="print"/>
            <a:stretch>
              <a:fillRect/>
            </a:stretch>
          </a:blipFill>
        </p:spPr>
        <p:txBody>
          <a:bodyPr wrap="square" lIns="0" tIns="0" rIns="0" bIns="0" rtlCol="0"/>
          <a:lstStyle/>
          <a:p>
            <a:endParaRPr/>
          </a:p>
        </p:txBody>
      </p:sp>
      <p:sp>
        <p:nvSpPr>
          <p:cNvPr id="207" name="object 207"/>
          <p:cNvSpPr/>
          <p:nvPr/>
        </p:nvSpPr>
        <p:spPr>
          <a:xfrm>
            <a:off x="3932948" y="1906270"/>
            <a:ext cx="172720" cy="118110"/>
          </a:xfrm>
          <a:custGeom>
            <a:avLst/>
            <a:gdLst/>
            <a:ahLst/>
            <a:cxnLst/>
            <a:rect l="l" t="t" r="r" b="b"/>
            <a:pathLst>
              <a:path w="172720" h="118110">
                <a:moveTo>
                  <a:pt x="169748" y="0"/>
                </a:moveTo>
                <a:lnTo>
                  <a:pt x="2654" y="0"/>
                </a:lnTo>
                <a:lnTo>
                  <a:pt x="0" y="2667"/>
                </a:lnTo>
                <a:lnTo>
                  <a:pt x="0" y="114973"/>
                </a:lnTo>
                <a:lnTo>
                  <a:pt x="2654" y="117640"/>
                </a:lnTo>
                <a:lnTo>
                  <a:pt x="169748" y="117640"/>
                </a:lnTo>
                <a:lnTo>
                  <a:pt x="172389" y="114973"/>
                </a:lnTo>
                <a:lnTo>
                  <a:pt x="172389" y="2667"/>
                </a:lnTo>
                <a:lnTo>
                  <a:pt x="169748" y="0"/>
                </a:lnTo>
                <a:close/>
              </a:path>
            </a:pathLst>
          </a:custGeom>
          <a:solidFill>
            <a:srgbClr val="ED1C24"/>
          </a:solidFill>
        </p:spPr>
        <p:txBody>
          <a:bodyPr wrap="square" lIns="0" tIns="0" rIns="0" bIns="0" rtlCol="0"/>
          <a:lstStyle/>
          <a:p>
            <a:endParaRPr/>
          </a:p>
        </p:txBody>
      </p:sp>
      <p:sp>
        <p:nvSpPr>
          <p:cNvPr id="209" name="object 209"/>
          <p:cNvSpPr/>
          <p:nvPr/>
        </p:nvSpPr>
        <p:spPr>
          <a:xfrm>
            <a:off x="740390" y="10010536"/>
            <a:ext cx="1510665" cy="681990"/>
          </a:xfrm>
          <a:custGeom>
            <a:avLst/>
            <a:gdLst/>
            <a:ahLst/>
            <a:cxnLst/>
            <a:rect l="l" t="t" r="r" b="b"/>
            <a:pathLst>
              <a:path w="1510664" h="681990">
                <a:moveTo>
                  <a:pt x="1510272" y="681931"/>
                </a:moveTo>
                <a:lnTo>
                  <a:pt x="1500244" y="607565"/>
                </a:lnTo>
                <a:lnTo>
                  <a:pt x="1489437" y="559643"/>
                </a:lnTo>
                <a:lnTo>
                  <a:pt x="1475543" y="513000"/>
                </a:lnTo>
                <a:lnTo>
                  <a:pt x="1458560" y="467636"/>
                </a:lnTo>
                <a:lnTo>
                  <a:pt x="1438490" y="423551"/>
                </a:lnTo>
                <a:lnTo>
                  <a:pt x="1415333" y="380745"/>
                </a:lnTo>
                <a:lnTo>
                  <a:pt x="1389087" y="339218"/>
                </a:lnTo>
                <a:lnTo>
                  <a:pt x="1359754" y="298970"/>
                </a:lnTo>
                <a:lnTo>
                  <a:pt x="1327334" y="260002"/>
                </a:lnTo>
                <a:lnTo>
                  <a:pt x="1291825" y="222313"/>
                </a:lnTo>
                <a:lnTo>
                  <a:pt x="1254136" y="186805"/>
                </a:lnTo>
                <a:lnTo>
                  <a:pt x="1215168" y="154384"/>
                </a:lnTo>
                <a:lnTo>
                  <a:pt x="1174921" y="125051"/>
                </a:lnTo>
                <a:lnTo>
                  <a:pt x="1133394" y="98806"/>
                </a:lnTo>
                <a:lnTo>
                  <a:pt x="1090588" y="75648"/>
                </a:lnTo>
                <a:lnTo>
                  <a:pt x="1046502" y="55578"/>
                </a:lnTo>
                <a:lnTo>
                  <a:pt x="1001138" y="38596"/>
                </a:lnTo>
                <a:lnTo>
                  <a:pt x="954495" y="24701"/>
                </a:lnTo>
                <a:lnTo>
                  <a:pt x="906573" y="13894"/>
                </a:lnTo>
                <a:lnTo>
                  <a:pt x="857373" y="6175"/>
                </a:lnTo>
                <a:lnTo>
                  <a:pt x="806894" y="1543"/>
                </a:lnTo>
                <a:lnTo>
                  <a:pt x="755136" y="0"/>
                </a:lnTo>
                <a:lnTo>
                  <a:pt x="703378" y="1543"/>
                </a:lnTo>
                <a:lnTo>
                  <a:pt x="652899" y="6175"/>
                </a:lnTo>
                <a:lnTo>
                  <a:pt x="603698" y="13894"/>
                </a:lnTo>
                <a:lnTo>
                  <a:pt x="555776" y="24701"/>
                </a:lnTo>
                <a:lnTo>
                  <a:pt x="509133" y="38596"/>
                </a:lnTo>
                <a:lnTo>
                  <a:pt x="463768" y="55578"/>
                </a:lnTo>
                <a:lnTo>
                  <a:pt x="419682" y="75648"/>
                </a:lnTo>
                <a:lnTo>
                  <a:pt x="376874" y="98806"/>
                </a:lnTo>
                <a:lnTo>
                  <a:pt x="335346" y="125051"/>
                </a:lnTo>
                <a:lnTo>
                  <a:pt x="295096" y="154384"/>
                </a:lnTo>
                <a:lnTo>
                  <a:pt x="256126" y="186805"/>
                </a:lnTo>
                <a:lnTo>
                  <a:pt x="218434" y="222313"/>
                </a:lnTo>
                <a:lnTo>
                  <a:pt x="182928" y="260002"/>
                </a:lnTo>
                <a:lnTo>
                  <a:pt x="150510" y="298970"/>
                </a:lnTo>
                <a:lnTo>
                  <a:pt x="121179" y="339218"/>
                </a:lnTo>
                <a:lnTo>
                  <a:pt x="94935" y="380745"/>
                </a:lnTo>
                <a:lnTo>
                  <a:pt x="71779" y="423551"/>
                </a:lnTo>
                <a:lnTo>
                  <a:pt x="51710" y="467636"/>
                </a:lnTo>
                <a:lnTo>
                  <a:pt x="34728" y="513000"/>
                </a:lnTo>
                <a:lnTo>
                  <a:pt x="20834" y="559643"/>
                </a:lnTo>
                <a:lnTo>
                  <a:pt x="10028" y="607565"/>
                </a:lnTo>
                <a:lnTo>
                  <a:pt x="2308" y="656765"/>
                </a:lnTo>
                <a:lnTo>
                  <a:pt x="0" y="681931"/>
                </a:lnTo>
              </a:path>
            </a:pathLst>
          </a:custGeom>
          <a:ln w="152285">
            <a:solidFill>
              <a:srgbClr val="00669B"/>
            </a:solidFill>
          </a:ln>
        </p:spPr>
        <p:txBody>
          <a:bodyPr wrap="square" lIns="0" tIns="0" rIns="0" bIns="0" rtlCol="0"/>
          <a:lstStyle/>
          <a:p>
            <a:endParaRPr/>
          </a:p>
        </p:txBody>
      </p:sp>
      <p:sp>
        <p:nvSpPr>
          <p:cNvPr id="210" name="object 210"/>
          <p:cNvSpPr/>
          <p:nvPr/>
        </p:nvSpPr>
        <p:spPr>
          <a:xfrm>
            <a:off x="1773694" y="9584245"/>
            <a:ext cx="1925955" cy="1108710"/>
          </a:xfrm>
          <a:custGeom>
            <a:avLst/>
            <a:gdLst/>
            <a:ahLst/>
            <a:cxnLst/>
            <a:rect l="l" t="t" r="r" b="b"/>
            <a:pathLst>
              <a:path w="1925954" h="1108709">
                <a:moveTo>
                  <a:pt x="962952" y="0"/>
                </a:move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lnTo>
                  <a:pt x="1255" y="1015950"/>
                </a:lnTo>
                <a:lnTo>
                  <a:pt x="5018" y="1067592"/>
                </a:lnTo>
                <a:lnTo>
                  <a:pt x="10052" y="1108222"/>
                </a:lnTo>
                <a:lnTo>
                  <a:pt x="1915857" y="1108222"/>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close/>
              </a:path>
            </a:pathLst>
          </a:custGeom>
          <a:solidFill>
            <a:srgbClr val="2B74A5"/>
          </a:solidFill>
        </p:spPr>
        <p:txBody>
          <a:bodyPr wrap="square" lIns="0" tIns="0" rIns="0" bIns="0" rtlCol="0"/>
          <a:lstStyle/>
          <a:p>
            <a:endParaRPr/>
          </a:p>
        </p:txBody>
      </p:sp>
      <p:sp>
        <p:nvSpPr>
          <p:cNvPr id="211" name="object 211"/>
          <p:cNvSpPr/>
          <p:nvPr/>
        </p:nvSpPr>
        <p:spPr>
          <a:xfrm>
            <a:off x="1773694" y="9584245"/>
            <a:ext cx="1925955" cy="1108710"/>
          </a:xfrm>
          <a:custGeom>
            <a:avLst/>
            <a:gdLst/>
            <a:ahLst/>
            <a:cxnLst/>
            <a:rect l="l" t="t" r="r" b="b"/>
            <a:pathLst>
              <a:path w="1925954" h="1108709">
                <a:moveTo>
                  <a:pt x="0" y="963269"/>
                </a:moveTo>
                <a:lnTo>
                  <a:pt x="1255" y="1015950"/>
                </a:lnTo>
                <a:lnTo>
                  <a:pt x="5018" y="1067592"/>
                </a:lnTo>
                <a:lnTo>
                  <a:pt x="10052" y="1108222"/>
                </a:lnTo>
                <a:lnTo>
                  <a:pt x="1915857" y="1108222"/>
                </a:lnTo>
                <a:lnTo>
                  <a:pt x="1920889" y="1067592"/>
                </a:lnTo>
                <a:lnTo>
                  <a:pt x="1924650" y="1015950"/>
                </a:lnTo>
                <a:lnTo>
                  <a:pt x="1925904" y="963269"/>
                </a:lnTo>
                <a:lnTo>
                  <a:pt x="1924650" y="910588"/>
                </a:lnTo>
                <a:lnTo>
                  <a:pt x="1920889" y="858946"/>
                </a:lnTo>
                <a:lnTo>
                  <a:pt x="1914622" y="808342"/>
                </a:lnTo>
                <a:lnTo>
                  <a:pt x="1905847" y="758778"/>
                </a:lnTo>
                <a:lnTo>
                  <a:pt x="1894564" y="710252"/>
                </a:lnTo>
                <a:lnTo>
                  <a:pt x="1880775" y="662765"/>
                </a:lnTo>
                <a:lnTo>
                  <a:pt x="1864479" y="616316"/>
                </a:lnTo>
                <a:lnTo>
                  <a:pt x="1845675" y="570907"/>
                </a:lnTo>
                <a:lnTo>
                  <a:pt x="1824364" y="526536"/>
                </a:lnTo>
                <a:lnTo>
                  <a:pt x="1800546" y="483204"/>
                </a:lnTo>
                <a:lnTo>
                  <a:pt x="1774221" y="440912"/>
                </a:lnTo>
                <a:lnTo>
                  <a:pt x="1745389" y="399658"/>
                </a:lnTo>
                <a:lnTo>
                  <a:pt x="1714050" y="359443"/>
                </a:lnTo>
                <a:lnTo>
                  <a:pt x="1680203" y="320267"/>
                </a:lnTo>
                <a:lnTo>
                  <a:pt x="1643849" y="282130"/>
                </a:lnTo>
                <a:lnTo>
                  <a:pt x="1605725" y="245767"/>
                </a:lnTo>
                <a:lnTo>
                  <a:pt x="1566563" y="211911"/>
                </a:lnTo>
                <a:lnTo>
                  <a:pt x="1526361" y="180563"/>
                </a:lnTo>
                <a:lnTo>
                  <a:pt x="1485122" y="151723"/>
                </a:lnTo>
                <a:lnTo>
                  <a:pt x="1442843" y="125391"/>
                </a:lnTo>
                <a:lnTo>
                  <a:pt x="1399526" y="101566"/>
                </a:lnTo>
                <a:lnTo>
                  <a:pt x="1355171" y="80250"/>
                </a:lnTo>
                <a:lnTo>
                  <a:pt x="1309778" y="61441"/>
                </a:lnTo>
                <a:lnTo>
                  <a:pt x="1263346" y="45140"/>
                </a:lnTo>
                <a:lnTo>
                  <a:pt x="1215875" y="31347"/>
                </a:lnTo>
                <a:lnTo>
                  <a:pt x="1167367" y="20062"/>
                </a:lnTo>
                <a:lnTo>
                  <a:pt x="1117820" y="11285"/>
                </a:lnTo>
                <a:lnTo>
                  <a:pt x="1067235" y="5015"/>
                </a:lnTo>
                <a:lnTo>
                  <a:pt x="1015613" y="1253"/>
                </a:lnTo>
                <a:lnTo>
                  <a:pt x="962952" y="0"/>
                </a:lnTo>
                <a:lnTo>
                  <a:pt x="910291" y="1253"/>
                </a:lnTo>
                <a:lnTo>
                  <a:pt x="858668" y="5015"/>
                </a:lnTo>
                <a:lnTo>
                  <a:pt x="808083" y="11285"/>
                </a:lnTo>
                <a:lnTo>
                  <a:pt x="758536" y="20062"/>
                </a:lnTo>
                <a:lnTo>
                  <a:pt x="710028" y="31347"/>
                </a:lnTo>
                <a:lnTo>
                  <a:pt x="662558" y="45140"/>
                </a:lnTo>
                <a:lnTo>
                  <a:pt x="616126" y="61441"/>
                </a:lnTo>
                <a:lnTo>
                  <a:pt x="570732" y="80250"/>
                </a:lnTo>
                <a:lnTo>
                  <a:pt x="526377" y="101566"/>
                </a:lnTo>
                <a:lnTo>
                  <a:pt x="483060" y="125391"/>
                </a:lnTo>
                <a:lnTo>
                  <a:pt x="440782" y="151723"/>
                </a:lnTo>
                <a:lnTo>
                  <a:pt x="399542" y="180563"/>
                </a:lnTo>
                <a:lnTo>
                  <a:pt x="359341" y="211911"/>
                </a:lnTo>
                <a:lnTo>
                  <a:pt x="320178" y="245767"/>
                </a:lnTo>
                <a:lnTo>
                  <a:pt x="282054" y="282130"/>
                </a:lnTo>
                <a:lnTo>
                  <a:pt x="245703" y="320267"/>
                </a:lnTo>
                <a:lnTo>
                  <a:pt x="211858" y="359443"/>
                </a:lnTo>
                <a:lnTo>
                  <a:pt x="180520" y="399658"/>
                </a:lnTo>
                <a:lnTo>
                  <a:pt x="151689" y="440912"/>
                </a:lnTo>
                <a:lnTo>
                  <a:pt x="125365" y="483204"/>
                </a:lnTo>
                <a:lnTo>
                  <a:pt x="101548" y="526536"/>
                </a:lnTo>
                <a:lnTo>
                  <a:pt x="80238" y="570907"/>
                </a:lnTo>
                <a:lnTo>
                  <a:pt x="61434" y="616316"/>
                </a:lnTo>
                <a:lnTo>
                  <a:pt x="45137" y="662765"/>
                </a:lnTo>
                <a:lnTo>
                  <a:pt x="31347" y="710252"/>
                </a:lnTo>
                <a:lnTo>
                  <a:pt x="20064" y="758778"/>
                </a:lnTo>
                <a:lnTo>
                  <a:pt x="11288" y="808342"/>
                </a:lnTo>
                <a:lnTo>
                  <a:pt x="5018" y="858946"/>
                </a:lnTo>
                <a:lnTo>
                  <a:pt x="1255" y="910588"/>
                </a:lnTo>
                <a:lnTo>
                  <a:pt x="0" y="963269"/>
                </a:lnTo>
              </a:path>
            </a:pathLst>
          </a:custGeom>
          <a:ln w="152285">
            <a:solidFill>
              <a:srgbClr val="00669B"/>
            </a:solidFill>
          </a:ln>
        </p:spPr>
        <p:txBody>
          <a:bodyPr wrap="square" lIns="0" tIns="0" rIns="0" bIns="0" rtlCol="0"/>
          <a:lstStyle/>
          <a:p>
            <a:endParaRPr/>
          </a:p>
        </p:txBody>
      </p:sp>
      <p:sp>
        <p:nvSpPr>
          <p:cNvPr id="212" name="object 212"/>
          <p:cNvSpPr/>
          <p:nvPr/>
        </p:nvSpPr>
        <p:spPr>
          <a:xfrm>
            <a:off x="3881691" y="10176744"/>
            <a:ext cx="825500" cy="516255"/>
          </a:xfrm>
          <a:custGeom>
            <a:avLst/>
            <a:gdLst/>
            <a:ahLst/>
            <a:cxnLst/>
            <a:rect l="l" t="t" r="r" b="b"/>
            <a:pathLst>
              <a:path w="825500" h="516254">
                <a:moveTo>
                  <a:pt x="412635" y="0"/>
                </a:moveTo>
                <a:lnTo>
                  <a:pt x="364824" y="2466"/>
                </a:lnTo>
                <a:lnTo>
                  <a:pt x="319055" y="9865"/>
                </a:lnTo>
                <a:lnTo>
                  <a:pt x="275330" y="22197"/>
                </a:lnTo>
                <a:lnTo>
                  <a:pt x="233647" y="39462"/>
                </a:lnTo>
                <a:lnTo>
                  <a:pt x="194007" y="61659"/>
                </a:lnTo>
                <a:lnTo>
                  <a:pt x="156409" y="88790"/>
                </a:lnTo>
                <a:lnTo>
                  <a:pt x="120853" y="120853"/>
                </a:lnTo>
                <a:lnTo>
                  <a:pt x="88790" y="156405"/>
                </a:lnTo>
                <a:lnTo>
                  <a:pt x="61659" y="194001"/>
                </a:lnTo>
                <a:lnTo>
                  <a:pt x="39462" y="233641"/>
                </a:lnTo>
                <a:lnTo>
                  <a:pt x="22197" y="275326"/>
                </a:lnTo>
                <a:lnTo>
                  <a:pt x="9865" y="319053"/>
                </a:lnTo>
                <a:lnTo>
                  <a:pt x="2466" y="364823"/>
                </a:lnTo>
                <a:lnTo>
                  <a:pt x="0" y="412635"/>
                </a:ln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close/>
              </a:path>
            </a:pathLst>
          </a:custGeom>
          <a:solidFill>
            <a:srgbClr val="849FC2"/>
          </a:solidFill>
        </p:spPr>
        <p:txBody>
          <a:bodyPr wrap="square" lIns="0" tIns="0" rIns="0" bIns="0" rtlCol="0"/>
          <a:lstStyle/>
          <a:p>
            <a:endParaRPr/>
          </a:p>
        </p:txBody>
      </p:sp>
      <p:sp>
        <p:nvSpPr>
          <p:cNvPr id="213" name="object 213"/>
          <p:cNvSpPr/>
          <p:nvPr/>
        </p:nvSpPr>
        <p:spPr>
          <a:xfrm>
            <a:off x="3881691" y="10176744"/>
            <a:ext cx="825500" cy="516255"/>
          </a:xfrm>
          <a:custGeom>
            <a:avLst/>
            <a:gdLst/>
            <a:ahLst/>
            <a:cxnLst/>
            <a:rect l="l" t="t" r="r" b="b"/>
            <a:pathLst>
              <a:path w="825500" h="516254">
                <a:moveTo>
                  <a:pt x="0" y="412635"/>
                </a:moveTo>
                <a:lnTo>
                  <a:pt x="2466" y="460448"/>
                </a:lnTo>
                <a:lnTo>
                  <a:pt x="9865" y="506218"/>
                </a:lnTo>
                <a:lnTo>
                  <a:pt x="12546" y="515722"/>
                </a:lnTo>
                <a:lnTo>
                  <a:pt x="812725" y="515722"/>
                </a:lnTo>
                <a:lnTo>
                  <a:pt x="815405" y="506218"/>
                </a:lnTo>
                <a:lnTo>
                  <a:pt x="822805" y="460448"/>
                </a:lnTo>
                <a:lnTo>
                  <a:pt x="825271" y="412635"/>
                </a:lnTo>
                <a:lnTo>
                  <a:pt x="822805" y="364823"/>
                </a:lnTo>
                <a:lnTo>
                  <a:pt x="815405" y="319053"/>
                </a:lnTo>
                <a:lnTo>
                  <a:pt x="803073" y="275326"/>
                </a:lnTo>
                <a:lnTo>
                  <a:pt x="785809" y="233641"/>
                </a:lnTo>
                <a:lnTo>
                  <a:pt x="763611" y="194001"/>
                </a:lnTo>
                <a:lnTo>
                  <a:pt x="736481" y="156405"/>
                </a:lnTo>
                <a:lnTo>
                  <a:pt x="704418" y="120853"/>
                </a:lnTo>
                <a:lnTo>
                  <a:pt x="668866" y="88790"/>
                </a:lnTo>
                <a:lnTo>
                  <a:pt x="631269" y="61659"/>
                </a:lnTo>
                <a:lnTo>
                  <a:pt x="591629" y="39462"/>
                </a:lnTo>
                <a:lnTo>
                  <a:pt x="549945" y="22197"/>
                </a:lnTo>
                <a:lnTo>
                  <a:pt x="506218" y="9865"/>
                </a:lnTo>
                <a:lnTo>
                  <a:pt x="460448" y="2466"/>
                </a:lnTo>
                <a:lnTo>
                  <a:pt x="412635" y="0"/>
                </a:lnTo>
                <a:lnTo>
                  <a:pt x="364824" y="2466"/>
                </a:lnTo>
                <a:lnTo>
                  <a:pt x="319055" y="9865"/>
                </a:lnTo>
                <a:lnTo>
                  <a:pt x="275330" y="22197"/>
                </a:lnTo>
                <a:lnTo>
                  <a:pt x="233647" y="39462"/>
                </a:lnTo>
                <a:lnTo>
                  <a:pt x="194007" y="61659"/>
                </a:lnTo>
                <a:lnTo>
                  <a:pt x="156409" y="88790"/>
                </a:lnTo>
                <a:lnTo>
                  <a:pt x="120853" y="120853"/>
                </a:lnTo>
                <a:lnTo>
                  <a:pt x="88790" y="156405"/>
                </a:lnTo>
                <a:lnTo>
                  <a:pt x="61659" y="194001"/>
                </a:lnTo>
                <a:lnTo>
                  <a:pt x="39462" y="233641"/>
                </a:lnTo>
                <a:lnTo>
                  <a:pt x="22197" y="275326"/>
                </a:lnTo>
                <a:lnTo>
                  <a:pt x="9865" y="319053"/>
                </a:lnTo>
                <a:lnTo>
                  <a:pt x="2466" y="364823"/>
                </a:lnTo>
                <a:lnTo>
                  <a:pt x="0" y="412635"/>
                </a:lnTo>
              </a:path>
            </a:pathLst>
          </a:custGeom>
          <a:ln w="152285">
            <a:solidFill>
              <a:srgbClr val="00669B"/>
            </a:solidFill>
          </a:ln>
        </p:spPr>
        <p:txBody>
          <a:bodyPr wrap="square" lIns="0" tIns="0" rIns="0" bIns="0" rtlCol="0"/>
          <a:lstStyle/>
          <a:p>
            <a:endParaRPr/>
          </a:p>
        </p:txBody>
      </p:sp>
      <p:sp>
        <p:nvSpPr>
          <p:cNvPr id="214" name="object 214"/>
          <p:cNvSpPr/>
          <p:nvPr/>
        </p:nvSpPr>
        <p:spPr>
          <a:xfrm>
            <a:off x="5056224" y="10276967"/>
            <a:ext cx="1649095" cy="415925"/>
          </a:xfrm>
          <a:custGeom>
            <a:avLst/>
            <a:gdLst/>
            <a:ahLst/>
            <a:cxnLst/>
            <a:rect l="l" t="t" r="r" b="b"/>
            <a:pathLst>
              <a:path w="1649095" h="415925">
                <a:moveTo>
                  <a:pt x="824320" y="0"/>
                </a:moveTo>
                <a:lnTo>
                  <a:pt x="771859" y="1169"/>
                </a:lnTo>
                <a:lnTo>
                  <a:pt x="720368" y="4679"/>
                </a:lnTo>
                <a:lnTo>
                  <a:pt x="669846" y="10529"/>
                </a:lnTo>
                <a:lnTo>
                  <a:pt x="620292" y="18719"/>
                </a:lnTo>
                <a:lnTo>
                  <a:pt x="571708" y="29248"/>
                </a:lnTo>
                <a:lnTo>
                  <a:pt x="524092" y="42117"/>
                </a:lnTo>
                <a:lnTo>
                  <a:pt x="477446" y="57326"/>
                </a:lnTo>
                <a:lnTo>
                  <a:pt x="431769" y="74876"/>
                </a:lnTo>
                <a:lnTo>
                  <a:pt x="387061" y="94764"/>
                </a:lnTo>
                <a:lnTo>
                  <a:pt x="343322" y="116993"/>
                </a:lnTo>
                <a:lnTo>
                  <a:pt x="300553" y="141562"/>
                </a:lnTo>
                <a:lnTo>
                  <a:pt x="258753" y="168471"/>
                </a:lnTo>
                <a:lnTo>
                  <a:pt x="217922" y="197719"/>
                </a:lnTo>
                <a:lnTo>
                  <a:pt x="178060" y="229307"/>
                </a:lnTo>
                <a:lnTo>
                  <a:pt x="139168" y="263236"/>
                </a:lnTo>
                <a:lnTo>
                  <a:pt x="101245" y="299504"/>
                </a:lnTo>
                <a:lnTo>
                  <a:pt x="64977" y="337426"/>
                </a:lnTo>
                <a:lnTo>
                  <a:pt x="31049" y="376319"/>
                </a:lnTo>
                <a:lnTo>
                  <a:pt x="0" y="415500"/>
                </a:lnTo>
                <a:lnTo>
                  <a:pt x="1648640" y="415500"/>
                </a:lnTo>
                <a:lnTo>
                  <a:pt x="1617590" y="376319"/>
                </a:lnTo>
                <a:lnTo>
                  <a:pt x="1583662" y="337426"/>
                </a:lnTo>
                <a:lnTo>
                  <a:pt x="1547394" y="299504"/>
                </a:lnTo>
                <a:lnTo>
                  <a:pt x="1509471" y="263236"/>
                </a:lnTo>
                <a:lnTo>
                  <a:pt x="1470579" y="229307"/>
                </a:lnTo>
                <a:lnTo>
                  <a:pt x="1430718" y="197719"/>
                </a:lnTo>
                <a:lnTo>
                  <a:pt x="1389887" y="168471"/>
                </a:lnTo>
                <a:lnTo>
                  <a:pt x="1348087" y="141562"/>
                </a:lnTo>
                <a:lnTo>
                  <a:pt x="1305317" y="116993"/>
                </a:lnTo>
                <a:lnTo>
                  <a:pt x="1261578" y="94764"/>
                </a:lnTo>
                <a:lnTo>
                  <a:pt x="1216870" y="74876"/>
                </a:lnTo>
                <a:lnTo>
                  <a:pt x="1171193" y="57326"/>
                </a:lnTo>
                <a:lnTo>
                  <a:pt x="1124547" y="42117"/>
                </a:lnTo>
                <a:lnTo>
                  <a:pt x="1076932" y="29248"/>
                </a:lnTo>
                <a:lnTo>
                  <a:pt x="1028347" y="18719"/>
                </a:lnTo>
                <a:lnTo>
                  <a:pt x="978794" y="10529"/>
                </a:lnTo>
                <a:lnTo>
                  <a:pt x="928271" y="4679"/>
                </a:lnTo>
                <a:lnTo>
                  <a:pt x="876780" y="1169"/>
                </a:lnTo>
                <a:lnTo>
                  <a:pt x="824320" y="0"/>
                </a:lnTo>
                <a:close/>
              </a:path>
            </a:pathLst>
          </a:custGeom>
          <a:solidFill>
            <a:srgbClr val="4B7FAC"/>
          </a:solidFill>
        </p:spPr>
        <p:txBody>
          <a:bodyPr wrap="square" lIns="0" tIns="0" rIns="0" bIns="0" rtlCol="0"/>
          <a:lstStyle/>
          <a:p>
            <a:endParaRPr/>
          </a:p>
        </p:txBody>
      </p:sp>
      <p:sp>
        <p:nvSpPr>
          <p:cNvPr id="215" name="object 215"/>
          <p:cNvSpPr/>
          <p:nvPr/>
        </p:nvSpPr>
        <p:spPr>
          <a:xfrm>
            <a:off x="5056224" y="10276967"/>
            <a:ext cx="1649095" cy="415925"/>
          </a:xfrm>
          <a:custGeom>
            <a:avLst/>
            <a:gdLst/>
            <a:ahLst/>
            <a:cxnLst/>
            <a:rect l="l" t="t" r="r" b="b"/>
            <a:pathLst>
              <a:path w="1649095" h="415925">
                <a:moveTo>
                  <a:pt x="1648640" y="415500"/>
                </a:moveTo>
                <a:lnTo>
                  <a:pt x="1617590" y="376319"/>
                </a:lnTo>
                <a:lnTo>
                  <a:pt x="1583662" y="337426"/>
                </a:lnTo>
                <a:lnTo>
                  <a:pt x="1547394" y="299504"/>
                </a:lnTo>
                <a:lnTo>
                  <a:pt x="1509471" y="263236"/>
                </a:lnTo>
                <a:lnTo>
                  <a:pt x="1470579" y="229307"/>
                </a:lnTo>
                <a:lnTo>
                  <a:pt x="1430718" y="197719"/>
                </a:lnTo>
                <a:lnTo>
                  <a:pt x="1389887" y="168471"/>
                </a:lnTo>
                <a:lnTo>
                  <a:pt x="1348087" y="141562"/>
                </a:lnTo>
                <a:lnTo>
                  <a:pt x="1305317" y="116993"/>
                </a:lnTo>
                <a:lnTo>
                  <a:pt x="1261578" y="94764"/>
                </a:lnTo>
                <a:lnTo>
                  <a:pt x="1216870" y="74876"/>
                </a:lnTo>
                <a:lnTo>
                  <a:pt x="1171193" y="57326"/>
                </a:lnTo>
                <a:lnTo>
                  <a:pt x="1124547" y="42117"/>
                </a:lnTo>
                <a:lnTo>
                  <a:pt x="1076932" y="29248"/>
                </a:lnTo>
                <a:lnTo>
                  <a:pt x="1028347" y="18719"/>
                </a:lnTo>
                <a:lnTo>
                  <a:pt x="978794" y="10529"/>
                </a:lnTo>
                <a:lnTo>
                  <a:pt x="928271" y="4679"/>
                </a:lnTo>
                <a:lnTo>
                  <a:pt x="876780" y="1169"/>
                </a:lnTo>
                <a:lnTo>
                  <a:pt x="824320" y="0"/>
                </a:lnTo>
                <a:lnTo>
                  <a:pt x="771859" y="1169"/>
                </a:lnTo>
                <a:lnTo>
                  <a:pt x="720368" y="4679"/>
                </a:lnTo>
                <a:lnTo>
                  <a:pt x="669846" y="10529"/>
                </a:lnTo>
                <a:lnTo>
                  <a:pt x="620292" y="18719"/>
                </a:lnTo>
                <a:lnTo>
                  <a:pt x="571708" y="29248"/>
                </a:lnTo>
                <a:lnTo>
                  <a:pt x="524092" y="42117"/>
                </a:lnTo>
                <a:lnTo>
                  <a:pt x="477446" y="57326"/>
                </a:lnTo>
                <a:lnTo>
                  <a:pt x="431769" y="74876"/>
                </a:lnTo>
                <a:lnTo>
                  <a:pt x="387061" y="94764"/>
                </a:lnTo>
                <a:lnTo>
                  <a:pt x="343322" y="116993"/>
                </a:lnTo>
                <a:lnTo>
                  <a:pt x="300553" y="141562"/>
                </a:lnTo>
                <a:lnTo>
                  <a:pt x="258753" y="168471"/>
                </a:lnTo>
                <a:lnTo>
                  <a:pt x="217922" y="197719"/>
                </a:lnTo>
                <a:lnTo>
                  <a:pt x="178060" y="229307"/>
                </a:lnTo>
                <a:lnTo>
                  <a:pt x="139168" y="263236"/>
                </a:lnTo>
                <a:lnTo>
                  <a:pt x="101245" y="299504"/>
                </a:lnTo>
                <a:lnTo>
                  <a:pt x="64977" y="337426"/>
                </a:lnTo>
                <a:lnTo>
                  <a:pt x="31049" y="376319"/>
                </a:lnTo>
                <a:lnTo>
                  <a:pt x="0" y="415500"/>
                </a:lnTo>
                <a:lnTo>
                  <a:pt x="1648640" y="415500"/>
                </a:lnTo>
              </a:path>
            </a:pathLst>
          </a:custGeom>
          <a:ln w="152285">
            <a:solidFill>
              <a:srgbClr val="00669B"/>
            </a:solidFill>
          </a:ln>
        </p:spPr>
        <p:txBody>
          <a:bodyPr wrap="square" lIns="0" tIns="0" rIns="0" bIns="0" rtlCol="0"/>
          <a:lstStyle/>
          <a:p>
            <a:endParaRPr/>
          </a:p>
        </p:txBody>
      </p:sp>
      <p:sp>
        <p:nvSpPr>
          <p:cNvPr id="216" name="object 216"/>
          <p:cNvSpPr/>
          <p:nvPr/>
        </p:nvSpPr>
        <p:spPr>
          <a:xfrm>
            <a:off x="1606803" y="10541799"/>
            <a:ext cx="9525" cy="151765"/>
          </a:xfrm>
          <a:custGeom>
            <a:avLst/>
            <a:gdLst/>
            <a:ahLst/>
            <a:cxnLst/>
            <a:rect l="l" t="t" r="r" b="b"/>
            <a:pathLst>
              <a:path w="9525" h="151765">
                <a:moveTo>
                  <a:pt x="0" y="0"/>
                </a:moveTo>
                <a:lnTo>
                  <a:pt x="1015" y="51213"/>
                </a:lnTo>
                <a:lnTo>
                  <a:pt x="4059" y="101587"/>
                </a:lnTo>
                <a:lnTo>
                  <a:pt x="9130" y="151121"/>
                </a:lnTo>
                <a:lnTo>
                  <a:pt x="9172" y="151409"/>
                </a:lnTo>
              </a:path>
            </a:pathLst>
          </a:custGeom>
          <a:ln w="12598">
            <a:solidFill>
              <a:srgbClr val="00669B"/>
            </a:solidFill>
          </a:ln>
        </p:spPr>
        <p:txBody>
          <a:bodyPr wrap="square" lIns="0" tIns="0" rIns="0" bIns="0" rtlCol="0"/>
          <a:lstStyle/>
          <a:p>
            <a:endParaRPr/>
          </a:p>
        </p:txBody>
      </p:sp>
      <p:sp>
        <p:nvSpPr>
          <p:cNvPr id="217" name="object 217"/>
          <p:cNvSpPr/>
          <p:nvPr/>
        </p:nvSpPr>
        <p:spPr>
          <a:xfrm>
            <a:off x="1606803" y="9419882"/>
            <a:ext cx="2243455" cy="1273810"/>
          </a:xfrm>
          <a:custGeom>
            <a:avLst/>
            <a:gdLst/>
            <a:ahLst/>
            <a:cxnLst/>
            <a:rect l="l" t="t" r="r" b="b"/>
            <a:pathLst>
              <a:path w="2243454" h="1273809">
                <a:moveTo>
                  <a:pt x="2234034" y="1273327"/>
                </a:moveTo>
                <a:lnTo>
                  <a:pt x="2234075" y="1273039"/>
                </a:lnTo>
                <a:lnTo>
                  <a:pt x="2239145" y="1223505"/>
                </a:lnTo>
                <a:lnTo>
                  <a:pt x="2242187" y="1173131"/>
                </a:lnTo>
                <a:lnTo>
                  <a:pt x="2243201" y="1121918"/>
                </a:lnTo>
                <a:lnTo>
                  <a:pt x="2242187" y="1070704"/>
                </a:lnTo>
                <a:lnTo>
                  <a:pt x="2239145" y="1020330"/>
                </a:lnTo>
                <a:lnTo>
                  <a:pt x="2234075" y="970796"/>
                </a:lnTo>
                <a:lnTo>
                  <a:pt x="2226978" y="922102"/>
                </a:lnTo>
                <a:lnTo>
                  <a:pt x="2217853" y="874249"/>
                </a:lnTo>
                <a:lnTo>
                  <a:pt x="2206700" y="827235"/>
                </a:lnTo>
                <a:lnTo>
                  <a:pt x="2193519" y="781062"/>
                </a:lnTo>
                <a:lnTo>
                  <a:pt x="2178311" y="735728"/>
                </a:lnTo>
                <a:lnTo>
                  <a:pt x="2161074" y="691235"/>
                </a:lnTo>
                <a:lnTo>
                  <a:pt x="2141810" y="647582"/>
                </a:lnTo>
                <a:lnTo>
                  <a:pt x="2120518" y="604769"/>
                </a:lnTo>
                <a:lnTo>
                  <a:pt x="2097198" y="562796"/>
                </a:lnTo>
                <a:lnTo>
                  <a:pt x="2071849" y="521663"/>
                </a:lnTo>
                <a:lnTo>
                  <a:pt x="2044473" y="481370"/>
                </a:lnTo>
                <a:lnTo>
                  <a:pt x="2015069" y="441917"/>
                </a:lnTo>
                <a:lnTo>
                  <a:pt x="1983637" y="403304"/>
                </a:lnTo>
                <a:lnTo>
                  <a:pt x="1950178" y="365532"/>
                </a:lnTo>
                <a:lnTo>
                  <a:pt x="1914690" y="328599"/>
                </a:lnTo>
                <a:lnTo>
                  <a:pt x="1877770" y="293103"/>
                </a:lnTo>
                <a:lnTo>
                  <a:pt x="1840009" y="259635"/>
                </a:lnTo>
                <a:lnTo>
                  <a:pt x="1801409" y="228195"/>
                </a:lnTo>
                <a:lnTo>
                  <a:pt x="1761968" y="198784"/>
                </a:lnTo>
                <a:lnTo>
                  <a:pt x="1721687" y="171401"/>
                </a:lnTo>
                <a:lnTo>
                  <a:pt x="1680567" y="146046"/>
                </a:lnTo>
                <a:lnTo>
                  <a:pt x="1638605" y="122719"/>
                </a:lnTo>
                <a:lnTo>
                  <a:pt x="1595804" y="101421"/>
                </a:lnTo>
                <a:lnTo>
                  <a:pt x="1552163" y="82151"/>
                </a:lnTo>
                <a:lnTo>
                  <a:pt x="1507682" y="64909"/>
                </a:lnTo>
                <a:lnTo>
                  <a:pt x="1462361" y="49696"/>
                </a:lnTo>
                <a:lnTo>
                  <a:pt x="1416200" y="36512"/>
                </a:lnTo>
                <a:lnTo>
                  <a:pt x="1369200" y="25355"/>
                </a:lnTo>
                <a:lnTo>
                  <a:pt x="1321359" y="16227"/>
                </a:lnTo>
                <a:lnTo>
                  <a:pt x="1272679" y="9128"/>
                </a:lnTo>
                <a:lnTo>
                  <a:pt x="1223159" y="4056"/>
                </a:lnTo>
                <a:lnTo>
                  <a:pt x="1172799" y="1014"/>
                </a:lnTo>
                <a:lnTo>
                  <a:pt x="1121600" y="0"/>
                </a:lnTo>
                <a:lnTo>
                  <a:pt x="1070401" y="1014"/>
                </a:lnTo>
                <a:lnTo>
                  <a:pt x="1020041" y="4056"/>
                </a:lnTo>
                <a:lnTo>
                  <a:pt x="970522" y="9128"/>
                </a:lnTo>
                <a:lnTo>
                  <a:pt x="921842" y="16227"/>
                </a:lnTo>
                <a:lnTo>
                  <a:pt x="874002" y="25355"/>
                </a:lnTo>
                <a:lnTo>
                  <a:pt x="827002" y="36512"/>
                </a:lnTo>
                <a:lnTo>
                  <a:pt x="780842" y="49696"/>
                </a:lnTo>
                <a:lnTo>
                  <a:pt x="735522" y="64909"/>
                </a:lnTo>
                <a:lnTo>
                  <a:pt x="691041" y="82151"/>
                </a:lnTo>
                <a:lnTo>
                  <a:pt x="647401" y="101421"/>
                </a:lnTo>
                <a:lnTo>
                  <a:pt x="604600" y="122719"/>
                </a:lnTo>
                <a:lnTo>
                  <a:pt x="562639" y="146046"/>
                </a:lnTo>
                <a:lnTo>
                  <a:pt x="521518" y="171401"/>
                </a:lnTo>
                <a:lnTo>
                  <a:pt x="481237" y="198784"/>
                </a:lnTo>
                <a:lnTo>
                  <a:pt x="441795" y="228195"/>
                </a:lnTo>
                <a:lnTo>
                  <a:pt x="403194" y="259635"/>
                </a:lnTo>
                <a:lnTo>
                  <a:pt x="365432" y="293103"/>
                </a:lnTo>
                <a:lnTo>
                  <a:pt x="328510" y="328599"/>
                </a:lnTo>
                <a:lnTo>
                  <a:pt x="293024" y="365532"/>
                </a:lnTo>
                <a:lnTo>
                  <a:pt x="259566" y="403304"/>
                </a:lnTo>
                <a:lnTo>
                  <a:pt x="228136" y="441917"/>
                </a:lnTo>
                <a:lnTo>
                  <a:pt x="198733" y="481370"/>
                </a:lnTo>
                <a:lnTo>
                  <a:pt x="171358" y="521663"/>
                </a:lnTo>
                <a:lnTo>
                  <a:pt x="146011" y="562796"/>
                </a:lnTo>
                <a:lnTo>
                  <a:pt x="122691" y="604769"/>
                </a:lnTo>
                <a:lnTo>
                  <a:pt x="101399" y="647582"/>
                </a:lnTo>
                <a:lnTo>
                  <a:pt x="82135" y="691235"/>
                </a:lnTo>
                <a:lnTo>
                  <a:pt x="64899" y="735728"/>
                </a:lnTo>
                <a:lnTo>
                  <a:pt x="49690" y="781062"/>
                </a:lnTo>
                <a:lnTo>
                  <a:pt x="36508" y="827235"/>
                </a:lnTo>
                <a:lnTo>
                  <a:pt x="25354" y="874249"/>
                </a:lnTo>
                <a:lnTo>
                  <a:pt x="16228" y="922102"/>
                </a:lnTo>
                <a:lnTo>
                  <a:pt x="9130" y="970796"/>
                </a:lnTo>
                <a:lnTo>
                  <a:pt x="4059" y="1020330"/>
                </a:lnTo>
                <a:lnTo>
                  <a:pt x="1015" y="1070704"/>
                </a:lnTo>
                <a:lnTo>
                  <a:pt x="0" y="1121918"/>
                </a:lnTo>
              </a:path>
            </a:pathLst>
          </a:custGeom>
          <a:ln w="12598">
            <a:solidFill>
              <a:srgbClr val="00669B"/>
            </a:solidFill>
          </a:ln>
        </p:spPr>
        <p:txBody>
          <a:bodyPr wrap="square" lIns="0" tIns="0" rIns="0" bIns="0" rtlCol="0"/>
          <a:lstStyle/>
          <a:p>
            <a:endParaRPr/>
          </a:p>
        </p:txBody>
      </p:sp>
      <p:sp>
        <p:nvSpPr>
          <p:cNvPr id="218" name="object 218"/>
          <p:cNvSpPr/>
          <p:nvPr/>
        </p:nvSpPr>
        <p:spPr>
          <a:xfrm>
            <a:off x="4868200" y="10143058"/>
            <a:ext cx="1990725" cy="550545"/>
          </a:xfrm>
          <a:custGeom>
            <a:avLst/>
            <a:gdLst/>
            <a:ahLst/>
            <a:cxnLst/>
            <a:rect l="l" t="t" r="r" b="b"/>
            <a:pathLst>
              <a:path w="1990725" h="550545">
                <a:moveTo>
                  <a:pt x="1990451" y="550151"/>
                </a:moveTo>
                <a:lnTo>
                  <a:pt x="1952040" y="492829"/>
                </a:lnTo>
                <a:lnTo>
                  <a:pt x="1921558" y="452440"/>
                </a:lnTo>
                <a:lnTo>
                  <a:pt x="1888974" y="412912"/>
                </a:lnTo>
                <a:lnTo>
                  <a:pt x="1854287" y="374243"/>
                </a:lnTo>
                <a:lnTo>
                  <a:pt x="1817498" y="336435"/>
                </a:lnTo>
                <a:lnTo>
                  <a:pt x="1779219" y="300093"/>
                </a:lnTo>
                <a:lnTo>
                  <a:pt x="1740069" y="265827"/>
                </a:lnTo>
                <a:lnTo>
                  <a:pt x="1700048" y="233638"/>
                </a:lnTo>
                <a:lnTo>
                  <a:pt x="1659156" y="203526"/>
                </a:lnTo>
                <a:lnTo>
                  <a:pt x="1617393" y="175490"/>
                </a:lnTo>
                <a:lnTo>
                  <a:pt x="1574759" y="149530"/>
                </a:lnTo>
                <a:lnTo>
                  <a:pt x="1531254" y="125647"/>
                </a:lnTo>
                <a:lnTo>
                  <a:pt x="1486879" y="103841"/>
                </a:lnTo>
                <a:lnTo>
                  <a:pt x="1441632" y="84112"/>
                </a:lnTo>
                <a:lnTo>
                  <a:pt x="1395515" y="66459"/>
                </a:lnTo>
                <a:lnTo>
                  <a:pt x="1348527" y="50883"/>
                </a:lnTo>
                <a:lnTo>
                  <a:pt x="1300668" y="37383"/>
                </a:lnTo>
                <a:lnTo>
                  <a:pt x="1251938" y="25960"/>
                </a:lnTo>
                <a:lnTo>
                  <a:pt x="1202337" y="16615"/>
                </a:lnTo>
                <a:lnTo>
                  <a:pt x="1151865" y="9346"/>
                </a:lnTo>
                <a:lnTo>
                  <a:pt x="1100522" y="4153"/>
                </a:lnTo>
                <a:lnTo>
                  <a:pt x="1048309" y="1038"/>
                </a:lnTo>
                <a:lnTo>
                  <a:pt x="995224" y="0"/>
                </a:lnTo>
                <a:lnTo>
                  <a:pt x="942140" y="1038"/>
                </a:lnTo>
                <a:lnTo>
                  <a:pt x="889926" y="4153"/>
                </a:lnTo>
                <a:lnTo>
                  <a:pt x="838583" y="9346"/>
                </a:lnTo>
                <a:lnTo>
                  <a:pt x="788112" y="16615"/>
                </a:lnTo>
                <a:lnTo>
                  <a:pt x="738511" y="25960"/>
                </a:lnTo>
                <a:lnTo>
                  <a:pt x="689781" y="37383"/>
                </a:lnTo>
                <a:lnTo>
                  <a:pt x="641922" y="50883"/>
                </a:lnTo>
                <a:lnTo>
                  <a:pt x="594933" y="66459"/>
                </a:lnTo>
                <a:lnTo>
                  <a:pt x="548816" y="84112"/>
                </a:lnTo>
                <a:lnTo>
                  <a:pt x="503570" y="103841"/>
                </a:lnTo>
                <a:lnTo>
                  <a:pt x="459194" y="125647"/>
                </a:lnTo>
                <a:lnTo>
                  <a:pt x="415689" y="149530"/>
                </a:lnTo>
                <a:lnTo>
                  <a:pt x="373056" y="175490"/>
                </a:lnTo>
                <a:lnTo>
                  <a:pt x="331293" y="203526"/>
                </a:lnTo>
                <a:lnTo>
                  <a:pt x="290401" y="233638"/>
                </a:lnTo>
                <a:lnTo>
                  <a:pt x="250380" y="265827"/>
                </a:lnTo>
                <a:lnTo>
                  <a:pt x="211229" y="300093"/>
                </a:lnTo>
                <a:lnTo>
                  <a:pt x="172950" y="336435"/>
                </a:lnTo>
                <a:lnTo>
                  <a:pt x="136162" y="374243"/>
                </a:lnTo>
                <a:lnTo>
                  <a:pt x="101475" y="412912"/>
                </a:lnTo>
                <a:lnTo>
                  <a:pt x="68891" y="452440"/>
                </a:lnTo>
                <a:lnTo>
                  <a:pt x="38410" y="492829"/>
                </a:lnTo>
                <a:lnTo>
                  <a:pt x="10030" y="534077"/>
                </a:lnTo>
                <a:lnTo>
                  <a:pt x="0" y="550151"/>
                </a:lnTo>
              </a:path>
            </a:pathLst>
          </a:custGeom>
          <a:ln w="12598">
            <a:solidFill>
              <a:srgbClr val="00669B"/>
            </a:solidFill>
          </a:ln>
        </p:spPr>
        <p:txBody>
          <a:bodyPr wrap="square" lIns="0" tIns="0" rIns="0" bIns="0" rtlCol="0"/>
          <a:lstStyle/>
          <a:p>
            <a:endParaRPr/>
          </a:p>
        </p:txBody>
      </p:sp>
      <p:sp>
        <p:nvSpPr>
          <p:cNvPr id="219" name="object 219"/>
          <p:cNvSpPr/>
          <p:nvPr/>
        </p:nvSpPr>
        <p:spPr>
          <a:xfrm>
            <a:off x="324655" y="13589"/>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220" name="object 220"/>
          <p:cNvSpPr/>
          <p:nvPr/>
        </p:nvSpPr>
        <p:spPr>
          <a:xfrm>
            <a:off x="952169" y="13589"/>
            <a:ext cx="1110615" cy="643255"/>
          </a:xfrm>
          <a:custGeom>
            <a:avLst/>
            <a:gdLst/>
            <a:ahLst/>
            <a:cxnLst/>
            <a:rect l="l" t="t" r="r" b="b"/>
            <a:pathLst>
              <a:path w="1110614" h="643255">
                <a:moveTo>
                  <a:pt x="1103400" y="0"/>
                </a:moveTo>
                <a:lnTo>
                  <a:pt x="6706" y="0"/>
                </a:lnTo>
                <a:lnTo>
                  <a:pt x="2007" y="37928"/>
                </a:lnTo>
                <a:lnTo>
                  <a:pt x="0" y="88188"/>
                </a:lnTo>
                <a:lnTo>
                  <a:pt x="2007" y="138449"/>
                </a:lnTo>
                <a:lnTo>
                  <a:pt x="8028" y="187046"/>
                </a:lnTo>
                <a:lnTo>
                  <a:pt x="18063" y="233980"/>
                </a:lnTo>
                <a:lnTo>
                  <a:pt x="32113" y="279252"/>
                </a:lnTo>
                <a:lnTo>
                  <a:pt x="50176" y="322860"/>
                </a:lnTo>
                <a:lnTo>
                  <a:pt x="72254" y="364806"/>
                </a:lnTo>
                <a:lnTo>
                  <a:pt x="98346" y="405090"/>
                </a:lnTo>
                <a:lnTo>
                  <a:pt x="128452" y="443710"/>
                </a:lnTo>
                <a:lnTo>
                  <a:pt x="162572" y="480669"/>
                </a:lnTo>
                <a:lnTo>
                  <a:pt x="199531" y="514789"/>
                </a:lnTo>
                <a:lnTo>
                  <a:pt x="238151" y="544895"/>
                </a:lnTo>
                <a:lnTo>
                  <a:pt x="278435" y="570987"/>
                </a:lnTo>
                <a:lnTo>
                  <a:pt x="320381" y="593065"/>
                </a:lnTo>
                <a:lnTo>
                  <a:pt x="363989" y="611128"/>
                </a:lnTo>
                <a:lnTo>
                  <a:pt x="409261" y="625178"/>
                </a:lnTo>
                <a:lnTo>
                  <a:pt x="456195" y="635213"/>
                </a:lnTo>
                <a:lnTo>
                  <a:pt x="504792" y="641234"/>
                </a:lnTo>
                <a:lnTo>
                  <a:pt x="555053" y="643242"/>
                </a:lnTo>
                <a:lnTo>
                  <a:pt x="605314" y="641234"/>
                </a:lnTo>
                <a:lnTo>
                  <a:pt x="653911" y="635213"/>
                </a:lnTo>
                <a:lnTo>
                  <a:pt x="700845" y="625178"/>
                </a:lnTo>
                <a:lnTo>
                  <a:pt x="746117" y="611128"/>
                </a:lnTo>
                <a:lnTo>
                  <a:pt x="789725" y="593065"/>
                </a:lnTo>
                <a:lnTo>
                  <a:pt x="831671" y="570987"/>
                </a:lnTo>
                <a:lnTo>
                  <a:pt x="871955" y="544895"/>
                </a:lnTo>
                <a:lnTo>
                  <a:pt x="910575" y="514789"/>
                </a:lnTo>
                <a:lnTo>
                  <a:pt x="947534" y="480669"/>
                </a:lnTo>
                <a:lnTo>
                  <a:pt x="981654" y="443710"/>
                </a:lnTo>
                <a:lnTo>
                  <a:pt x="1011760" y="405090"/>
                </a:lnTo>
                <a:lnTo>
                  <a:pt x="1037852" y="364806"/>
                </a:lnTo>
                <a:lnTo>
                  <a:pt x="1059930" y="322860"/>
                </a:lnTo>
                <a:lnTo>
                  <a:pt x="1077993" y="279252"/>
                </a:lnTo>
                <a:lnTo>
                  <a:pt x="1092043" y="233980"/>
                </a:lnTo>
                <a:lnTo>
                  <a:pt x="1102078" y="187046"/>
                </a:lnTo>
                <a:lnTo>
                  <a:pt x="1108099" y="138449"/>
                </a:lnTo>
                <a:lnTo>
                  <a:pt x="1110107" y="88188"/>
                </a:lnTo>
                <a:lnTo>
                  <a:pt x="1108099" y="37928"/>
                </a:lnTo>
                <a:lnTo>
                  <a:pt x="1103400" y="0"/>
                </a:lnTo>
                <a:close/>
              </a:path>
            </a:pathLst>
          </a:custGeom>
          <a:solidFill>
            <a:srgbClr val="2B74A5"/>
          </a:solidFill>
        </p:spPr>
        <p:txBody>
          <a:bodyPr wrap="square" lIns="0" tIns="0" rIns="0" bIns="0" rtlCol="0"/>
          <a:lstStyle/>
          <a:p>
            <a:endParaRPr/>
          </a:p>
        </p:txBody>
      </p:sp>
      <p:sp>
        <p:nvSpPr>
          <p:cNvPr id="221" name="object 221"/>
          <p:cNvSpPr/>
          <p:nvPr/>
        </p:nvSpPr>
        <p:spPr>
          <a:xfrm>
            <a:off x="952169" y="13589"/>
            <a:ext cx="1110615" cy="643255"/>
          </a:xfrm>
          <a:custGeom>
            <a:avLst/>
            <a:gdLst/>
            <a:ahLst/>
            <a:cxnLst/>
            <a:rect l="l" t="t" r="r" b="b"/>
            <a:pathLst>
              <a:path w="1110614" h="643255">
                <a:moveTo>
                  <a:pt x="0" y="88188"/>
                </a:moveTo>
                <a:lnTo>
                  <a:pt x="2007" y="37928"/>
                </a:lnTo>
                <a:lnTo>
                  <a:pt x="6706" y="0"/>
                </a:lnTo>
                <a:lnTo>
                  <a:pt x="1103400" y="0"/>
                </a:lnTo>
                <a:lnTo>
                  <a:pt x="1108099" y="37928"/>
                </a:lnTo>
                <a:lnTo>
                  <a:pt x="1110107" y="88188"/>
                </a:lnTo>
                <a:lnTo>
                  <a:pt x="1108099" y="138449"/>
                </a:lnTo>
                <a:lnTo>
                  <a:pt x="1102078" y="187046"/>
                </a:lnTo>
                <a:lnTo>
                  <a:pt x="1092043" y="233980"/>
                </a:lnTo>
                <a:lnTo>
                  <a:pt x="1077993" y="279252"/>
                </a:lnTo>
                <a:lnTo>
                  <a:pt x="1059930" y="322860"/>
                </a:lnTo>
                <a:lnTo>
                  <a:pt x="1037852" y="364806"/>
                </a:lnTo>
                <a:lnTo>
                  <a:pt x="1011760" y="405090"/>
                </a:lnTo>
                <a:lnTo>
                  <a:pt x="981654" y="443710"/>
                </a:lnTo>
                <a:lnTo>
                  <a:pt x="947534" y="480669"/>
                </a:lnTo>
                <a:lnTo>
                  <a:pt x="910575" y="514789"/>
                </a:lnTo>
                <a:lnTo>
                  <a:pt x="871955" y="544895"/>
                </a:lnTo>
                <a:lnTo>
                  <a:pt x="831671" y="570987"/>
                </a:lnTo>
                <a:lnTo>
                  <a:pt x="789725" y="593065"/>
                </a:lnTo>
                <a:lnTo>
                  <a:pt x="746117" y="611128"/>
                </a:lnTo>
                <a:lnTo>
                  <a:pt x="700845" y="625178"/>
                </a:lnTo>
                <a:lnTo>
                  <a:pt x="653911" y="635213"/>
                </a:lnTo>
                <a:lnTo>
                  <a:pt x="605314" y="641234"/>
                </a:lnTo>
                <a:lnTo>
                  <a:pt x="555053" y="643242"/>
                </a:lnTo>
                <a:lnTo>
                  <a:pt x="504792" y="641234"/>
                </a:lnTo>
                <a:lnTo>
                  <a:pt x="456195" y="635213"/>
                </a:lnTo>
                <a:lnTo>
                  <a:pt x="409261" y="625178"/>
                </a:lnTo>
                <a:lnTo>
                  <a:pt x="363989" y="611128"/>
                </a:lnTo>
                <a:lnTo>
                  <a:pt x="320381" y="593065"/>
                </a:lnTo>
                <a:lnTo>
                  <a:pt x="278435" y="570987"/>
                </a:lnTo>
                <a:lnTo>
                  <a:pt x="238151" y="544895"/>
                </a:lnTo>
                <a:lnTo>
                  <a:pt x="199531" y="514789"/>
                </a:lnTo>
                <a:lnTo>
                  <a:pt x="162572" y="480669"/>
                </a:lnTo>
                <a:lnTo>
                  <a:pt x="128452" y="443710"/>
                </a:lnTo>
                <a:lnTo>
                  <a:pt x="98346" y="405090"/>
                </a:lnTo>
                <a:lnTo>
                  <a:pt x="72254" y="364806"/>
                </a:lnTo>
                <a:lnTo>
                  <a:pt x="50176" y="322860"/>
                </a:lnTo>
                <a:lnTo>
                  <a:pt x="32113" y="279252"/>
                </a:lnTo>
                <a:lnTo>
                  <a:pt x="18063" y="233980"/>
                </a:lnTo>
                <a:lnTo>
                  <a:pt x="8028" y="187046"/>
                </a:lnTo>
                <a:lnTo>
                  <a:pt x="2007" y="138449"/>
                </a:lnTo>
                <a:lnTo>
                  <a:pt x="0" y="88188"/>
                </a:lnTo>
              </a:path>
            </a:pathLst>
          </a:custGeom>
          <a:ln w="152285">
            <a:solidFill>
              <a:srgbClr val="00669B"/>
            </a:solidFill>
          </a:ln>
        </p:spPr>
        <p:txBody>
          <a:bodyPr wrap="square" lIns="0" tIns="0" rIns="0" bIns="0" rtlCol="0"/>
          <a:lstStyle/>
          <a:p>
            <a:endParaRPr/>
          </a:p>
        </p:txBody>
      </p:sp>
      <p:sp>
        <p:nvSpPr>
          <p:cNvPr id="222" name="object 222"/>
          <p:cNvSpPr/>
          <p:nvPr/>
        </p:nvSpPr>
        <p:spPr>
          <a:xfrm>
            <a:off x="2232317" y="13589"/>
            <a:ext cx="441959" cy="283845"/>
          </a:xfrm>
          <a:custGeom>
            <a:avLst/>
            <a:gdLst/>
            <a:ahLst/>
            <a:cxnLst/>
            <a:rect l="l" t="t" r="r" b="b"/>
            <a:pathLst>
              <a:path w="441960" h="283845">
                <a:moveTo>
                  <a:pt x="431858" y="0"/>
                </a:moveTo>
                <a:lnTo>
                  <a:pt x="9631" y="0"/>
                </a:lnTo>
                <a:lnTo>
                  <a:pt x="4040" y="18768"/>
                </a:lnTo>
                <a:lnTo>
                  <a:pt x="0" y="62814"/>
                </a:lnTo>
                <a:lnTo>
                  <a:pt x="4040" y="106860"/>
                </a:lnTo>
                <a:lnTo>
                  <a:pt x="16163" y="147558"/>
                </a:lnTo>
                <a:lnTo>
                  <a:pt x="36368" y="184907"/>
                </a:lnTo>
                <a:lnTo>
                  <a:pt x="64655" y="218909"/>
                </a:lnTo>
                <a:lnTo>
                  <a:pt x="98657" y="247189"/>
                </a:lnTo>
                <a:lnTo>
                  <a:pt x="136005" y="267390"/>
                </a:lnTo>
                <a:lnTo>
                  <a:pt x="176700" y="279512"/>
                </a:lnTo>
                <a:lnTo>
                  <a:pt x="220738" y="283552"/>
                </a:lnTo>
                <a:lnTo>
                  <a:pt x="264784" y="279512"/>
                </a:lnTo>
                <a:lnTo>
                  <a:pt x="305482" y="267390"/>
                </a:lnTo>
                <a:lnTo>
                  <a:pt x="342832" y="247189"/>
                </a:lnTo>
                <a:lnTo>
                  <a:pt x="376834" y="218909"/>
                </a:lnTo>
                <a:lnTo>
                  <a:pt x="405121" y="184907"/>
                </a:lnTo>
                <a:lnTo>
                  <a:pt x="425326" y="147558"/>
                </a:lnTo>
                <a:lnTo>
                  <a:pt x="437449" y="106860"/>
                </a:lnTo>
                <a:lnTo>
                  <a:pt x="441490" y="62814"/>
                </a:lnTo>
                <a:lnTo>
                  <a:pt x="437449" y="18768"/>
                </a:lnTo>
                <a:lnTo>
                  <a:pt x="431858" y="0"/>
                </a:lnTo>
                <a:close/>
              </a:path>
            </a:pathLst>
          </a:custGeom>
          <a:solidFill>
            <a:srgbClr val="849FC2"/>
          </a:solidFill>
        </p:spPr>
        <p:txBody>
          <a:bodyPr wrap="square" lIns="0" tIns="0" rIns="0" bIns="0" rtlCol="0"/>
          <a:lstStyle/>
          <a:p>
            <a:endParaRPr/>
          </a:p>
        </p:txBody>
      </p:sp>
      <p:sp>
        <p:nvSpPr>
          <p:cNvPr id="223" name="object 223"/>
          <p:cNvSpPr/>
          <p:nvPr/>
        </p:nvSpPr>
        <p:spPr>
          <a:xfrm>
            <a:off x="2232317" y="13589"/>
            <a:ext cx="441959" cy="283845"/>
          </a:xfrm>
          <a:custGeom>
            <a:avLst/>
            <a:gdLst/>
            <a:ahLst/>
            <a:cxnLst/>
            <a:rect l="l" t="t" r="r" b="b"/>
            <a:pathLst>
              <a:path w="441960" h="283845">
                <a:moveTo>
                  <a:pt x="0" y="62814"/>
                </a:moveTo>
                <a:lnTo>
                  <a:pt x="4040" y="18768"/>
                </a:lnTo>
                <a:lnTo>
                  <a:pt x="9631" y="0"/>
                </a:lnTo>
                <a:lnTo>
                  <a:pt x="431858" y="0"/>
                </a:lnTo>
                <a:lnTo>
                  <a:pt x="437449" y="18768"/>
                </a:lnTo>
                <a:lnTo>
                  <a:pt x="441490" y="62814"/>
                </a:lnTo>
                <a:lnTo>
                  <a:pt x="437449" y="106860"/>
                </a:lnTo>
                <a:lnTo>
                  <a:pt x="425326" y="147558"/>
                </a:lnTo>
                <a:lnTo>
                  <a:pt x="405121" y="184907"/>
                </a:lnTo>
                <a:lnTo>
                  <a:pt x="376834" y="218909"/>
                </a:lnTo>
                <a:lnTo>
                  <a:pt x="342832" y="247189"/>
                </a:lnTo>
                <a:lnTo>
                  <a:pt x="305482" y="267390"/>
                </a:lnTo>
                <a:lnTo>
                  <a:pt x="264784" y="279512"/>
                </a:lnTo>
                <a:lnTo>
                  <a:pt x="220738" y="283552"/>
                </a:lnTo>
                <a:lnTo>
                  <a:pt x="176700" y="279512"/>
                </a:lnTo>
                <a:lnTo>
                  <a:pt x="136005" y="267390"/>
                </a:lnTo>
                <a:lnTo>
                  <a:pt x="98657" y="247189"/>
                </a:lnTo>
                <a:lnTo>
                  <a:pt x="64655" y="218909"/>
                </a:lnTo>
                <a:lnTo>
                  <a:pt x="36368" y="184907"/>
                </a:lnTo>
                <a:lnTo>
                  <a:pt x="16163" y="147558"/>
                </a:lnTo>
                <a:lnTo>
                  <a:pt x="4040" y="106860"/>
                </a:lnTo>
                <a:lnTo>
                  <a:pt x="0" y="62814"/>
                </a:lnTo>
              </a:path>
            </a:pathLst>
          </a:custGeom>
          <a:ln w="152285">
            <a:solidFill>
              <a:srgbClr val="00669B"/>
            </a:solidFill>
          </a:ln>
        </p:spPr>
        <p:txBody>
          <a:bodyPr wrap="square" lIns="0" tIns="0" rIns="0" bIns="0" rtlCol="0"/>
          <a:lstStyle/>
          <a:p>
            <a:endParaRPr/>
          </a:p>
        </p:txBody>
      </p:sp>
      <p:sp>
        <p:nvSpPr>
          <p:cNvPr id="224" name="object 224"/>
          <p:cNvSpPr/>
          <p:nvPr/>
        </p:nvSpPr>
        <p:spPr>
          <a:xfrm>
            <a:off x="2954370" y="13589"/>
            <a:ext cx="925194" cy="222885"/>
          </a:xfrm>
          <a:custGeom>
            <a:avLst/>
            <a:gdLst/>
            <a:ahLst/>
            <a:cxnLst/>
            <a:rect l="l" t="t" r="r" b="b"/>
            <a:pathLst>
              <a:path w="925195" h="222885">
                <a:moveTo>
                  <a:pt x="924570" y="0"/>
                </a:moveTo>
                <a:lnTo>
                  <a:pt x="0" y="0"/>
                </a:lnTo>
                <a:lnTo>
                  <a:pt x="7896" y="10128"/>
                </a:lnTo>
                <a:lnTo>
                  <a:pt x="44239" y="49491"/>
                </a:lnTo>
                <a:lnTo>
                  <a:pt x="83605" y="85834"/>
                </a:lnTo>
                <a:lnTo>
                  <a:pt x="124742" y="117902"/>
                </a:lnTo>
                <a:lnTo>
                  <a:pt x="167649" y="145694"/>
                </a:lnTo>
                <a:lnTo>
                  <a:pt x="212328" y="169210"/>
                </a:lnTo>
                <a:lnTo>
                  <a:pt x="258777" y="188450"/>
                </a:lnTo>
                <a:lnTo>
                  <a:pt x="306997" y="203415"/>
                </a:lnTo>
                <a:lnTo>
                  <a:pt x="356988" y="214104"/>
                </a:lnTo>
                <a:lnTo>
                  <a:pt x="408751" y="220518"/>
                </a:lnTo>
                <a:lnTo>
                  <a:pt x="462285" y="222656"/>
                </a:lnTo>
                <a:lnTo>
                  <a:pt x="515819" y="220518"/>
                </a:lnTo>
                <a:lnTo>
                  <a:pt x="567582" y="214104"/>
                </a:lnTo>
                <a:lnTo>
                  <a:pt x="617575" y="203415"/>
                </a:lnTo>
                <a:lnTo>
                  <a:pt x="665797" y="188450"/>
                </a:lnTo>
                <a:lnTo>
                  <a:pt x="712247" y="169210"/>
                </a:lnTo>
                <a:lnTo>
                  <a:pt x="756926" y="145694"/>
                </a:lnTo>
                <a:lnTo>
                  <a:pt x="799833" y="117902"/>
                </a:lnTo>
                <a:lnTo>
                  <a:pt x="840968" y="85834"/>
                </a:lnTo>
                <a:lnTo>
                  <a:pt x="880331" y="49491"/>
                </a:lnTo>
                <a:lnTo>
                  <a:pt x="916674" y="10128"/>
                </a:lnTo>
                <a:lnTo>
                  <a:pt x="924570" y="0"/>
                </a:lnTo>
                <a:close/>
              </a:path>
            </a:pathLst>
          </a:custGeom>
          <a:solidFill>
            <a:srgbClr val="4B7FAC"/>
          </a:solidFill>
        </p:spPr>
        <p:txBody>
          <a:bodyPr wrap="square" lIns="0" tIns="0" rIns="0" bIns="0" rtlCol="0"/>
          <a:lstStyle/>
          <a:p>
            <a:endParaRPr/>
          </a:p>
        </p:txBody>
      </p:sp>
      <p:sp>
        <p:nvSpPr>
          <p:cNvPr id="225" name="object 225"/>
          <p:cNvSpPr/>
          <p:nvPr/>
        </p:nvSpPr>
        <p:spPr>
          <a:xfrm>
            <a:off x="2954370" y="13589"/>
            <a:ext cx="925194" cy="222885"/>
          </a:xfrm>
          <a:custGeom>
            <a:avLst/>
            <a:gdLst/>
            <a:ahLst/>
            <a:cxnLst/>
            <a:rect l="l" t="t" r="r" b="b"/>
            <a:pathLst>
              <a:path w="925195" h="222885">
                <a:moveTo>
                  <a:pt x="924570" y="0"/>
                </a:moveTo>
                <a:lnTo>
                  <a:pt x="880331" y="49491"/>
                </a:lnTo>
                <a:lnTo>
                  <a:pt x="840968" y="85834"/>
                </a:lnTo>
                <a:lnTo>
                  <a:pt x="799833" y="117902"/>
                </a:lnTo>
                <a:lnTo>
                  <a:pt x="756926" y="145694"/>
                </a:lnTo>
                <a:lnTo>
                  <a:pt x="712247" y="169210"/>
                </a:lnTo>
                <a:lnTo>
                  <a:pt x="665797" y="188450"/>
                </a:lnTo>
                <a:lnTo>
                  <a:pt x="617575" y="203415"/>
                </a:lnTo>
                <a:lnTo>
                  <a:pt x="567582" y="214104"/>
                </a:lnTo>
                <a:lnTo>
                  <a:pt x="515819" y="220518"/>
                </a:lnTo>
                <a:lnTo>
                  <a:pt x="462285" y="222656"/>
                </a:lnTo>
                <a:lnTo>
                  <a:pt x="408751" y="220518"/>
                </a:lnTo>
                <a:lnTo>
                  <a:pt x="356988" y="214104"/>
                </a:lnTo>
                <a:lnTo>
                  <a:pt x="306997" y="203415"/>
                </a:lnTo>
                <a:lnTo>
                  <a:pt x="258777" y="188450"/>
                </a:lnTo>
                <a:lnTo>
                  <a:pt x="212328" y="169210"/>
                </a:lnTo>
                <a:lnTo>
                  <a:pt x="167649" y="145694"/>
                </a:lnTo>
                <a:lnTo>
                  <a:pt x="124742" y="117902"/>
                </a:lnTo>
                <a:lnTo>
                  <a:pt x="83605" y="85834"/>
                </a:lnTo>
                <a:lnTo>
                  <a:pt x="44239" y="49491"/>
                </a:lnTo>
                <a:lnTo>
                  <a:pt x="7896" y="10128"/>
                </a:lnTo>
                <a:lnTo>
                  <a:pt x="0" y="0"/>
                </a:lnTo>
                <a:lnTo>
                  <a:pt x="924570" y="0"/>
                </a:lnTo>
              </a:path>
            </a:pathLst>
          </a:custGeom>
          <a:ln w="152285">
            <a:solidFill>
              <a:srgbClr val="00669B"/>
            </a:solidFill>
          </a:ln>
        </p:spPr>
        <p:txBody>
          <a:bodyPr wrap="square" lIns="0" tIns="0" rIns="0" bIns="0" rtlCol="0"/>
          <a:lstStyle/>
          <a:p>
            <a:endParaRPr/>
          </a:p>
        </p:txBody>
      </p:sp>
      <p:sp>
        <p:nvSpPr>
          <p:cNvPr id="226" name="object 226"/>
          <p:cNvSpPr/>
          <p:nvPr/>
        </p:nvSpPr>
        <p:spPr>
          <a:xfrm>
            <a:off x="823341"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227" name="object 227"/>
          <p:cNvSpPr/>
          <p:nvPr/>
        </p:nvSpPr>
        <p:spPr>
          <a:xfrm>
            <a:off x="823341"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228" name="object 228"/>
          <p:cNvSpPr/>
          <p:nvPr/>
        </p:nvSpPr>
        <p:spPr>
          <a:xfrm>
            <a:off x="2800427"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229" name="object 229"/>
          <p:cNvSpPr txBox="1"/>
          <p:nvPr/>
        </p:nvSpPr>
        <p:spPr>
          <a:xfrm>
            <a:off x="762314" y="2533436"/>
            <a:ext cx="5962812" cy="3459279"/>
          </a:xfrm>
          <a:prstGeom prst="rect">
            <a:avLst/>
          </a:prstGeom>
        </p:spPr>
        <p:txBody>
          <a:bodyPr vert="horz" wrap="square" lIns="0" tIns="32384" rIns="0" bIns="0" rtlCol="0">
            <a:spAutoFit/>
          </a:bodyPr>
          <a:lstStyle/>
          <a:p>
            <a:pPr marL="275590" marR="269240" indent="635" algn="ctr">
              <a:lnSpc>
                <a:spcPts val="1800"/>
              </a:lnSpc>
              <a:spcBef>
                <a:spcPts val="254"/>
              </a:spcBef>
            </a:pPr>
            <a:r>
              <a:rPr lang="ru-RU" sz="2000" b="1" spc="250" dirty="0" smtClean="0">
                <a:solidFill>
                  <a:srgbClr val="00669B"/>
                </a:solidFill>
                <a:cs typeface="PMingLiU"/>
              </a:rPr>
              <a:t>Финансовое управление администрации города Невинномысска</a:t>
            </a:r>
            <a:endParaRPr sz="2000" b="1" dirty="0">
              <a:cs typeface="PMingLiU"/>
            </a:endParaRPr>
          </a:p>
          <a:p>
            <a:pPr marL="635" algn="ctr">
              <a:lnSpc>
                <a:spcPct val="100000"/>
              </a:lnSpc>
              <a:spcBef>
                <a:spcPts val="1205"/>
              </a:spcBef>
            </a:pPr>
            <a:r>
              <a:rPr lang="ru-RU" sz="1600" spc="75" dirty="0" smtClean="0">
                <a:solidFill>
                  <a:srgbClr val="00669B"/>
                </a:solidFill>
                <a:cs typeface="PMingLiU"/>
              </a:rPr>
              <a:t>Адрес</a:t>
            </a:r>
            <a:r>
              <a:rPr sz="1600" spc="75" dirty="0" smtClean="0">
                <a:solidFill>
                  <a:srgbClr val="00669B"/>
                </a:solidFill>
                <a:cs typeface="PMingLiU"/>
              </a:rPr>
              <a:t>: </a:t>
            </a:r>
            <a:r>
              <a:rPr lang="ru-RU" sz="1600" spc="30" dirty="0" smtClean="0">
                <a:solidFill>
                  <a:srgbClr val="00669B"/>
                </a:solidFill>
                <a:cs typeface="PMingLiU"/>
              </a:rPr>
              <a:t>г. Невинномысск</a:t>
            </a:r>
            <a:r>
              <a:rPr sz="1600" spc="160" dirty="0" smtClean="0">
                <a:solidFill>
                  <a:srgbClr val="00669B"/>
                </a:solidFill>
                <a:cs typeface="PMingLiU"/>
              </a:rPr>
              <a:t>, </a:t>
            </a:r>
            <a:r>
              <a:rPr lang="ru-RU" sz="1600" spc="75" dirty="0" smtClean="0">
                <a:solidFill>
                  <a:srgbClr val="00669B"/>
                </a:solidFill>
                <a:cs typeface="PMingLiU"/>
              </a:rPr>
              <a:t>ул. Гагарина</a:t>
            </a:r>
            <a:r>
              <a:rPr sz="1600" spc="105" dirty="0" smtClean="0">
                <a:solidFill>
                  <a:srgbClr val="00669B"/>
                </a:solidFill>
                <a:cs typeface="PMingLiU"/>
              </a:rPr>
              <a:t>,</a:t>
            </a:r>
            <a:r>
              <a:rPr sz="1600" spc="-150" dirty="0" smtClean="0">
                <a:solidFill>
                  <a:srgbClr val="00669B"/>
                </a:solidFill>
                <a:cs typeface="PMingLiU"/>
              </a:rPr>
              <a:t> </a:t>
            </a:r>
            <a:r>
              <a:rPr lang="ru-RU" sz="1600" spc="50" dirty="0" smtClean="0">
                <a:solidFill>
                  <a:srgbClr val="00669B"/>
                </a:solidFill>
                <a:cs typeface="PMingLiU"/>
              </a:rPr>
              <a:t>7б</a:t>
            </a:r>
            <a:endParaRPr sz="1600" dirty="0">
              <a:cs typeface="PMingLiU"/>
            </a:endParaRPr>
          </a:p>
          <a:p>
            <a:pPr>
              <a:lnSpc>
                <a:spcPct val="100000"/>
              </a:lnSpc>
              <a:spcBef>
                <a:spcPts val="5"/>
              </a:spcBef>
            </a:pPr>
            <a:endParaRPr sz="1600" dirty="0">
              <a:cs typeface="Times New Roman"/>
            </a:endParaRPr>
          </a:p>
          <a:p>
            <a:pPr algn="ctr">
              <a:lnSpc>
                <a:spcPct val="100000"/>
              </a:lnSpc>
            </a:pPr>
            <a:r>
              <a:rPr lang="ru-RU" sz="1600" spc="160" dirty="0" smtClean="0">
                <a:solidFill>
                  <a:srgbClr val="00669B"/>
                </a:solidFill>
                <a:cs typeface="PMingLiU"/>
              </a:rPr>
              <a:t>Телефон</a:t>
            </a:r>
            <a:r>
              <a:rPr sz="1600" spc="30" dirty="0" smtClean="0">
                <a:solidFill>
                  <a:srgbClr val="00669B"/>
                </a:solidFill>
                <a:cs typeface="PMingLiU"/>
              </a:rPr>
              <a:t> </a:t>
            </a:r>
            <a:r>
              <a:rPr sz="1600" spc="204" dirty="0">
                <a:solidFill>
                  <a:srgbClr val="00669B"/>
                </a:solidFill>
                <a:cs typeface="PMingLiU"/>
              </a:rPr>
              <a:t>+7</a:t>
            </a:r>
            <a:r>
              <a:rPr sz="1600" spc="45" dirty="0">
                <a:solidFill>
                  <a:srgbClr val="00669B"/>
                </a:solidFill>
                <a:cs typeface="PMingLiU"/>
              </a:rPr>
              <a:t> </a:t>
            </a:r>
            <a:r>
              <a:rPr sz="1600" spc="70" dirty="0" smtClean="0">
                <a:solidFill>
                  <a:srgbClr val="00669B"/>
                </a:solidFill>
                <a:cs typeface="PMingLiU"/>
              </a:rPr>
              <a:t>(</a:t>
            </a:r>
            <a:r>
              <a:rPr lang="ru-RU" sz="1600" spc="70" dirty="0" smtClean="0">
                <a:solidFill>
                  <a:srgbClr val="00669B"/>
                </a:solidFill>
                <a:cs typeface="PMingLiU"/>
              </a:rPr>
              <a:t>86554</a:t>
            </a:r>
            <a:r>
              <a:rPr sz="1600" spc="70" dirty="0" smtClean="0">
                <a:solidFill>
                  <a:srgbClr val="00669B"/>
                </a:solidFill>
                <a:cs typeface="PMingLiU"/>
              </a:rPr>
              <a:t>)</a:t>
            </a:r>
            <a:r>
              <a:rPr sz="1600" spc="40" dirty="0" smtClean="0">
                <a:solidFill>
                  <a:srgbClr val="00669B"/>
                </a:solidFill>
                <a:cs typeface="PMingLiU"/>
              </a:rPr>
              <a:t> </a:t>
            </a:r>
            <a:r>
              <a:rPr lang="ru-RU" sz="1600" spc="165" dirty="0" smtClean="0">
                <a:solidFill>
                  <a:srgbClr val="00669B"/>
                </a:solidFill>
                <a:cs typeface="PMingLiU"/>
              </a:rPr>
              <a:t>7-10-87</a:t>
            </a:r>
            <a:r>
              <a:rPr sz="1600" spc="165" dirty="0" smtClean="0">
                <a:solidFill>
                  <a:srgbClr val="00669B"/>
                </a:solidFill>
                <a:cs typeface="PMingLiU"/>
              </a:rPr>
              <a:t>;</a:t>
            </a:r>
            <a:r>
              <a:rPr sz="1600" spc="50" dirty="0" smtClean="0">
                <a:solidFill>
                  <a:srgbClr val="00669B"/>
                </a:solidFill>
                <a:cs typeface="PMingLiU"/>
              </a:rPr>
              <a:t> </a:t>
            </a:r>
            <a:r>
              <a:rPr lang="ru-RU" sz="1600" spc="135" dirty="0" smtClean="0">
                <a:solidFill>
                  <a:srgbClr val="00669B"/>
                </a:solidFill>
                <a:cs typeface="PMingLiU"/>
              </a:rPr>
              <a:t>факс</a:t>
            </a:r>
            <a:r>
              <a:rPr sz="1600" spc="35" dirty="0" smtClean="0">
                <a:solidFill>
                  <a:srgbClr val="00669B"/>
                </a:solidFill>
                <a:cs typeface="PMingLiU"/>
              </a:rPr>
              <a:t> </a:t>
            </a:r>
            <a:r>
              <a:rPr sz="1600" spc="204" dirty="0">
                <a:solidFill>
                  <a:srgbClr val="00669B"/>
                </a:solidFill>
                <a:cs typeface="PMingLiU"/>
              </a:rPr>
              <a:t>+7</a:t>
            </a:r>
            <a:r>
              <a:rPr sz="1600" spc="45" dirty="0">
                <a:solidFill>
                  <a:srgbClr val="00669B"/>
                </a:solidFill>
                <a:cs typeface="PMingLiU"/>
              </a:rPr>
              <a:t> </a:t>
            </a:r>
            <a:r>
              <a:rPr sz="1600" spc="70" dirty="0" smtClean="0">
                <a:solidFill>
                  <a:srgbClr val="00669B"/>
                </a:solidFill>
                <a:cs typeface="PMingLiU"/>
              </a:rPr>
              <a:t>(</a:t>
            </a:r>
            <a:r>
              <a:rPr lang="ru-RU" sz="1600" spc="70" dirty="0" smtClean="0">
                <a:solidFill>
                  <a:srgbClr val="00669B"/>
                </a:solidFill>
                <a:cs typeface="PMingLiU"/>
              </a:rPr>
              <a:t>86554</a:t>
            </a:r>
            <a:r>
              <a:rPr sz="1600" spc="70" dirty="0" smtClean="0">
                <a:solidFill>
                  <a:srgbClr val="00669B"/>
                </a:solidFill>
                <a:cs typeface="PMingLiU"/>
              </a:rPr>
              <a:t>)</a:t>
            </a:r>
            <a:r>
              <a:rPr sz="1600" spc="40" dirty="0" smtClean="0">
                <a:solidFill>
                  <a:srgbClr val="00669B"/>
                </a:solidFill>
                <a:cs typeface="PMingLiU"/>
              </a:rPr>
              <a:t> </a:t>
            </a:r>
            <a:r>
              <a:rPr lang="ru-RU" sz="1600" spc="185" dirty="0" smtClean="0">
                <a:solidFill>
                  <a:srgbClr val="00669B"/>
                </a:solidFill>
                <a:cs typeface="PMingLiU"/>
              </a:rPr>
              <a:t>9-60-65</a:t>
            </a:r>
            <a:endParaRPr sz="1600" dirty="0">
              <a:cs typeface="PMingLiU"/>
            </a:endParaRPr>
          </a:p>
          <a:p>
            <a:pPr>
              <a:lnSpc>
                <a:spcPct val="100000"/>
              </a:lnSpc>
              <a:spcBef>
                <a:spcPts val="55"/>
              </a:spcBef>
            </a:pPr>
            <a:endParaRPr sz="1600" dirty="0" smtClean="0">
              <a:cs typeface="Times New Roman"/>
            </a:endParaRPr>
          </a:p>
          <a:p>
            <a:pPr marL="719138" marR="711200" indent="-7938" algn="ctr">
              <a:lnSpc>
                <a:spcPts val="1300"/>
              </a:lnSpc>
            </a:pPr>
            <a:r>
              <a:rPr lang="ru-RU" sz="1600" spc="90" dirty="0" smtClean="0">
                <a:solidFill>
                  <a:srgbClr val="00669B"/>
                </a:solidFill>
                <a:cs typeface="PMingLiU"/>
              </a:rPr>
              <a:t>График работы</a:t>
            </a:r>
            <a:r>
              <a:rPr sz="1600" spc="100" dirty="0" smtClean="0">
                <a:solidFill>
                  <a:srgbClr val="00669B"/>
                </a:solidFill>
                <a:cs typeface="PMingLiU"/>
              </a:rPr>
              <a:t>:</a:t>
            </a:r>
            <a:endParaRPr lang="ru-RU" sz="1600" spc="100" dirty="0" smtClean="0">
              <a:solidFill>
                <a:srgbClr val="00669B"/>
              </a:solidFill>
              <a:cs typeface="PMingLiU"/>
            </a:endParaRPr>
          </a:p>
          <a:p>
            <a:pPr marL="719138" marR="711200" indent="-7938" algn="ctr">
              <a:lnSpc>
                <a:spcPts val="1300"/>
              </a:lnSpc>
            </a:pPr>
            <a:r>
              <a:rPr sz="1600" spc="100" dirty="0" smtClean="0">
                <a:solidFill>
                  <a:srgbClr val="00669B"/>
                </a:solidFill>
                <a:cs typeface="PMingLiU"/>
              </a:rPr>
              <a:t>  </a:t>
            </a:r>
            <a:endParaRPr lang="ru-RU" sz="1600" spc="100" dirty="0" smtClean="0">
              <a:solidFill>
                <a:srgbClr val="00669B"/>
              </a:solidFill>
              <a:cs typeface="PMingLiU"/>
            </a:endParaRPr>
          </a:p>
          <a:p>
            <a:pPr marL="719138" marR="711200" indent="268288"/>
            <a:r>
              <a:rPr lang="ru-RU" sz="1600" spc="145" dirty="0" smtClean="0">
                <a:solidFill>
                  <a:srgbClr val="00669B"/>
                </a:solidFill>
                <a:cs typeface="PMingLiU"/>
              </a:rPr>
              <a:t>Понедельник - пятница, с 9.00 до 18.00</a:t>
            </a:r>
          </a:p>
          <a:p>
            <a:pPr marL="719455" marR="711200" indent="760730"/>
            <a:r>
              <a:rPr lang="ru-RU" sz="1600" spc="145" dirty="0" smtClean="0">
                <a:solidFill>
                  <a:srgbClr val="00669B"/>
                </a:solidFill>
                <a:cs typeface="PMingLiU"/>
              </a:rPr>
              <a:t>Суббота, воскресенье - выходной</a:t>
            </a:r>
          </a:p>
          <a:p>
            <a:pPr marL="719455" marR="711200" indent="760730" algn="ctr"/>
            <a:r>
              <a:rPr lang="ru-RU" sz="1600" spc="145" dirty="0" smtClean="0">
                <a:solidFill>
                  <a:srgbClr val="00669B"/>
                </a:solidFill>
                <a:cs typeface="PMingLiU"/>
              </a:rPr>
              <a:t>Перерыв</a:t>
            </a:r>
            <a:r>
              <a:rPr lang="en-US" sz="1600" spc="145" dirty="0" smtClean="0">
                <a:solidFill>
                  <a:srgbClr val="00669B"/>
                </a:solidFill>
                <a:cs typeface="PMingLiU"/>
              </a:rPr>
              <a:t> </a:t>
            </a:r>
            <a:r>
              <a:rPr lang="ru-RU" sz="1600" spc="145" dirty="0" smtClean="0">
                <a:solidFill>
                  <a:srgbClr val="00669B"/>
                </a:solidFill>
                <a:cs typeface="PMingLiU"/>
              </a:rPr>
              <a:t>-</a:t>
            </a:r>
            <a:r>
              <a:rPr lang="en-US" sz="1600" spc="145" dirty="0" smtClean="0">
                <a:solidFill>
                  <a:srgbClr val="00669B"/>
                </a:solidFill>
                <a:cs typeface="PMingLiU"/>
              </a:rPr>
              <a:t> </a:t>
            </a:r>
            <a:r>
              <a:rPr lang="ru-RU" sz="1600" spc="145" dirty="0" smtClean="0">
                <a:solidFill>
                  <a:srgbClr val="00669B"/>
                </a:solidFill>
                <a:cs typeface="PMingLiU"/>
              </a:rPr>
              <a:t>с 13.00 до 14.00</a:t>
            </a:r>
            <a:endParaRPr sz="1600" dirty="0">
              <a:cs typeface="PMingLiU"/>
            </a:endParaRPr>
          </a:p>
          <a:p>
            <a:pPr>
              <a:lnSpc>
                <a:spcPct val="100000"/>
              </a:lnSpc>
            </a:pPr>
            <a:endParaRPr sz="1200" dirty="0">
              <a:latin typeface="Times New Roman"/>
              <a:cs typeface="Times New Roman"/>
            </a:endParaRPr>
          </a:p>
          <a:p>
            <a:pPr marL="635" algn="ctr">
              <a:lnSpc>
                <a:spcPct val="100000"/>
              </a:lnSpc>
              <a:spcBef>
                <a:spcPts val="1075"/>
              </a:spcBef>
            </a:pPr>
            <a:r>
              <a:rPr sz="1200" spc="120" dirty="0">
                <a:solidFill>
                  <a:srgbClr val="00669B"/>
                </a:solidFill>
                <a:latin typeface="PMingLiU"/>
                <a:cs typeface="PMingLiU"/>
              </a:rPr>
              <a:t>E-mail:</a:t>
            </a:r>
            <a:r>
              <a:rPr sz="1200" spc="114" dirty="0">
                <a:solidFill>
                  <a:srgbClr val="00669B"/>
                </a:solidFill>
                <a:latin typeface="PMingLiU"/>
                <a:cs typeface="PMingLiU"/>
              </a:rPr>
              <a:t> </a:t>
            </a:r>
            <a:r>
              <a:rPr lang="en-US" sz="1200" spc="70" dirty="0" smtClean="0">
                <a:solidFill>
                  <a:srgbClr val="00669B"/>
                </a:solidFill>
                <a:latin typeface="PMingLiU"/>
                <a:cs typeface="PMingLiU"/>
                <a:hlinkClick r:id="rId26"/>
              </a:rPr>
              <a:t>finnev</a:t>
            </a:r>
            <a:r>
              <a:rPr sz="1200" spc="70" dirty="0" smtClean="0">
                <a:solidFill>
                  <a:srgbClr val="00669B"/>
                </a:solidFill>
                <a:latin typeface="PMingLiU"/>
                <a:cs typeface="PMingLiU"/>
                <a:hlinkClick r:id="rId26"/>
              </a:rPr>
              <a:t>@</a:t>
            </a:r>
            <a:r>
              <a:rPr lang="en-US" sz="1200" spc="70" dirty="0" smtClean="0">
                <a:solidFill>
                  <a:srgbClr val="00669B"/>
                </a:solidFill>
                <a:latin typeface="PMingLiU"/>
                <a:cs typeface="PMingLiU"/>
                <a:hlinkClick r:id="rId26"/>
              </a:rPr>
              <a:t>nevadm</a:t>
            </a:r>
            <a:r>
              <a:rPr sz="1200" spc="70" dirty="0" smtClean="0">
                <a:solidFill>
                  <a:srgbClr val="00669B"/>
                </a:solidFill>
                <a:latin typeface="PMingLiU"/>
                <a:cs typeface="PMingLiU"/>
                <a:hlinkClick r:id="rId26"/>
              </a:rPr>
              <a:t>.ru</a:t>
            </a:r>
            <a:endParaRPr sz="1200" dirty="0">
              <a:latin typeface="PMingLiU"/>
              <a:cs typeface="PMingLiU"/>
            </a:endParaRPr>
          </a:p>
        </p:txBody>
      </p:sp>
      <p:sp>
        <p:nvSpPr>
          <p:cNvPr id="230" name="object 230"/>
          <p:cNvSpPr txBox="1"/>
          <p:nvPr/>
        </p:nvSpPr>
        <p:spPr>
          <a:xfrm>
            <a:off x="830326" y="7438653"/>
            <a:ext cx="5874993" cy="1235594"/>
          </a:xfrm>
          <a:prstGeom prst="rect">
            <a:avLst/>
          </a:prstGeom>
        </p:spPr>
        <p:txBody>
          <a:bodyPr vert="horz" wrap="square" lIns="0" tIns="32384" rIns="0" bIns="0" rtlCol="0">
            <a:spAutoFit/>
          </a:bodyPr>
          <a:lstStyle/>
          <a:p>
            <a:pPr marL="374015" marR="366395" algn="ctr">
              <a:lnSpc>
                <a:spcPts val="1300"/>
              </a:lnSpc>
              <a:spcBef>
                <a:spcPts val="254"/>
              </a:spcBef>
            </a:pPr>
            <a:r>
              <a:rPr lang="ru-RU" sz="2800" b="1" spc="125" dirty="0" smtClean="0">
                <a:solidFill>
                  <a:srgbClr val="00669B"/>
                </a:solidFill>
                <a:cs typeface="PMingLiU"/>
              </a:rPr>
              <a:t>Ольга Викторовна Колбасова,</a:t>
            </a:r>
          </a:p>
          <a:p>
            <a:pPr marL="374015" marR="366395" algn="ctr">
              <a:lnSpc>
                <a:spcPts val="1300"/>
              </a:lnSpc>
              <a:spcBef>
                <a:spcPts val="254"/>
              </a:spcBef>
            </a:pPr>
            <a:r>
              <a:rPr lang="ru-RU" sz="1600" b="1" spc="125" dirty="0" smtClean="0">
                <a:solidFill>
                  <a:srgbClr val="00669B"/>
                </a:solidFill>
                <a:cs typeface="PMingLiU"/>
              </a:rPr>
              <a:t> </a:t>
            </a:r>
          </a:p>
          <a:p>
            <a:pPr marL="374015" marR="366395" algn="ctr"/>
            <a:r>
              <a:rPr lang="ru-RU" spc="125" dirty="0" smtClean="0">
                <a:solidFill>
                  <a:srgbClr val="00669B"/>
                </a:solidFill>
                <a:cs typeface="PMingLiU"/>
              </a:rPr>
              <a:t>заместитель главы администрации города, руководитель финансового управления администрации города Невинномысска</a:t>
            </a:r>
            <a:endParaRPr dirty="0">
              <a:cs typeface="PMingLiU"/>
            </a:endParaRPr>
          </a:p>
        </p:txBody>
      </p:sp>
      <p:sp>
        <p:nvSpPr>
          <p:cNvPr id="232" name="object 232"/>
          <p:cNvSpPr/>
          <p:nvPr/>
        </p:nvSpPr>
        <p:spPr>
          <a:xfrm>
            <a:off x="3119120" y="6157366"/>
            <a:ext cx="940435" cy="940435"/>
          </a:xfrm>
          <a:custGeom>
            <a:avLst/>
            <a:gdLst/>
            <a:ahLst/>
            <a:cxnLst/>
            <a:rect l="l" t="t" r="r" b="b"/>
            <a:pathLst>
              <a:path w="940435" h="940434">
                <a:moveTo>
                  <a:pt x="0" y="470103"/>
                </a:moveTo>
                <a:lnTo>
                  <a:pt x="2810" y="524576"/>
                </a:lnTo>
                <a:lnTo>
                  <a:pt x="11240" y="576720"/>
                </a:lnTo>
                <a:lnTo>
                  <a:pt x="25290" y="626537"/>
                </a:lnTo>
                <a:lnTo>
                  <a:pt x="44961" y="674026"/>
                </a:lnTo>
                <a:lnTo>
                  <a:pt x="70251" y="719187"/>
                </a:lnTo>
                <a:lnTo>
                  <a:pt x="101162" y="762020"/>
                </a:lnTo>
                <a:lnTo>
                  <a:pt x="137693" y="802525"/>
                </a:lnTo>
                <a:lnTo>
                  <a:pt x="178198" y="839051"/>
                </a:lnTo>
                <a:lnTo>
                  <a:pt x="221031" y="869959"/>
                </a:lnTo>
                <a:lnTo>
                  <a:pt x="266191" y="895247"/>
                </a:lnTo>
                <a:lnTo>
                  <a:pt x="313678" y="914916"/>
                </a:lnTo>
                <a:lnTo>
                  <a:pt x="363493" y="928966"/>
                </a:lnTo>
                <a:lnTo>
                  <a:pt x="415635" y="937396"/>
                </a:lnTo>
                <a:lnTo>
                  <a:pt x="470103" y="940206"/>
                </a:lnTo>
                <a:lnTo>
                  <a:pt x="524576" y="937396"/>
                </a:lnTo>
                <a:lnTo>
                  <a:pt x="576720" y="928966"/>
                </a:lnTo>
                <a:lnTo>
                  <a:pt x="626537" y="914916"/>
                </a:lnTo>
                <a:lnTo>
                  <a:pt x="674026" y="895247"/>
                </a:lnTo>
                <a:lnTo>
                  <a:pt x="719187" y="869959"/>
                </a:lnTo>
                <a:lnTo>
                  <a:pt x="762020" y="839051"/>
                </a:lnTo>
                <a:lnTo>
                  <a:pt x="802525" y="802525"/>
                </a:lnTo>
                <a:lnTo>
                  <a:pt x="839056" y="762020"/>
                </a:lnTo>
                <a:lnTo>
                  <a:pt x="869967" y="719187"/>
                </a:lnTo>
                <a:lnTo>
                  <a:pt x="895257" y="674026"/>
                </a:lnTo>
                <a:lnTo>
                  <a:pt x="914928" y="626537"/>
                </a:lnTo>
                <a:lnTo>
                  <a:pt x="928978" y="576720"/>
                </a:lnTo>
                <a:lnTo>
                  <a:pt x="937409" y="524576"/>
                </a:lnTo>
                <a:lnTo>
                  <a:pt x="940219" y="470103"/>
                </a:lnTo>
                <a:lnTo>
                  <a:pt x="937409" y="415630"/>
                </a:lnTo>
                <a:lnTo>
                  <a:pt x="928978" y="363485"/>
                </a:lnTo>
                <a:lnTo>
                  <a:pt x="914928" y="313669"/>
                </a:lnTo>
                <a:lnTo>
                  <a:pt x="895257" y="266181"/>
                </a:lnTo>
                <a:lnTo>
                  <a:pt x="869967" y="221023"/>
                </a:lnTo>
                <a:lnTo>
                  <a:pt x="839056" y="178193"/>
                </a:lnTo>
                <a:lnTo>
                  <a:pt x="802525" y="137693"/>
                </a:lnTo>
                <a:lnTo>
                  <a:pt x="762020" y="101162"/>
                </a:lnTo>
                <a:lnTo>
                  <a:pt x="719187" y="70251"/>
                </a:lnTo>
                <a:lnTo>
                  <a:pt x="674026" y="44961"/>
                </a:lnTo>
                <a:lnTo>
                  <a:pt x="626537" y="25290"/>
                </a:lnTo>
                <a:lnTo>
                  <a:pt x="576720" y="11240"/>
                </a:lnTo>
                <a:lnTo>
                  <a:pt x="524576" y="2810"/>
                </a:lnTo>
                <a:lnTo>
                  <a:pt x="470103" y="0"/>
                </a:lnTo>
                <a:lnTo>
                  <a:pt x="415635" y="2810"/>
                </a:lnTo>
                <a:lnTo>
                  <a:pt x="363493" y="11240"/>
                </a:lnTo>
                <a:lnTo>
                  <a:pt x="313678" y="25290"/>
                </a:lnTo>
                <a:lnTo>
                  <a:pt x="266191" y="44961"/>
                </a:lnTo>
                <a:lnTo>
                  <a:pt x="221031" y="70251"/>
                </a:lnTo>
                <a:lnTo>
                  <a:pt x="178198" y="101162"/>
                </a:lnTo>
                <a:lnTo>
                  <a:pt x="137693" y="137693"/>
                </a:lnTo>
                <a:lnTo>
                  <a:pt x="101162" y="178193"/>
                </a:lnTo>
                <a:lnTo>
                  <a:pt x="70251" y="221023"/>
                </a:lnTo>
                <a:lnTo>
                  <a:pt x="44961" y="266181"/>
                </a:lnTo>
                <a:lnTo>
                  <a:pt x="25290" y="313669"/>
                </a:lnTo>
                <a:lnTo>
                  <a:pt x="11240" y="363485"/>
                </a:lnTo>
                <a:lnTo>
                  <a:pt x="2810" y="415630"/>
                </a:lnTo>
                <a:lnTo>
                  <a:pt x="0" y="470103"/>
                </a:lnTo>
                <a:close/>
              </a:path>
            </a:pathLst>
          </a:custGeom>
          <a:ln w="12598">
            <a:solidFill>
              <a:srgbClr val="C7C8CA"/>
            </a:solidFill>
          </a:ln>
        </p:spPr>
        <p:txBody>
          <a:bodyPr wrap="square" lIns="0" tIns="0" rIns="0" bIns="0" rtlCol="0"/>
          <a:lstStyle/>
          <a:p>
            <a:endParaRPr/>
          </a:p>
        </p:txBody>
      </p:sp>
      <p:pic>
        <p:nvPicPr>
          <p:cNvPr id="236" name="Picture 13" descr="Безимени-1"/>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3010915" y="915853"/>
            <a:ext cx="1571625" cy="159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Рисунок 236"/>
          <p:cNvPicPr>
            <a:picLocks noChangeAspect="1"/>
          </p:cNvPicPr>
          <p:nvPr/>
        </p:nvPicPr>
        <p:blipFill rotWithShape="1">
          <a:blip r:embed="rId28" cstate="print">
            <a:extLst>
              <a:ext uri="{28A0092B-C50C-407E-A947-70E740481C1C}">
                <a14:useLocalDpi xmlns:a14="http://schemas.microsoft.com/office/drawing/2010/main" val="0"/>
              </a:ext>
            </a:extLst>
          </a:blip>
          <a:srcRect l="43714" t="9023" r="14379"/>
          <a:stretch/>
        </p:blipFill>
        <p:spPr>
          <a:xfrm>
            <a:off x="2925844" y="5880101"/>
            <a:ext cx="1309606" cy="141602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89" y="10078089"/>
            <a:ext cx="7553325" cy="624840"/>
          </a:xfrm>
          <a:custGeom>
            <a:avLst/>
            <a:gdLst/>
            <a:ahLst/>
            <a:cxnLst/>
            <a:rect l="l" t="t" r="r" b="b"/>
            <a:pathLst>
              <a:path w="7553325" h="624840">
                <a:moveTo>
                  <a:pt x="0" y="624294"/>
                </a:moveTo>
                <a:lnTo>
                  <a:pt x="7552753" y="624294"/>
                </a:lnTo>
                <a:lnTo>
                  <a:pt x="7552753" y="0"/>
                </a:lnTo>
                <a:lnTo>
                  <a:pt x="0" y="0"/>
                </a:lnTo>
                <a:lnTo>
                  <a:pt x="0" y="624294"/>
                </a:lnTo>
                <a:close/>
              </a:path>
            </a:pathLst>
          </a:custGeom>
          <a:solidFill>
            <a:srgbClr val="00669B"/>
          </a:solidFill>
        </p:spPr>
        <p:txBody>
          <a:bodyPr wrap="square" lIns="0" tIns="0" rIns="0" bIns="0" rtlCol="0"/>
          <a:lstStyle/>
          <a:p>
            <a:endParaRPr/>
          </a:p>
        </p:txBody>
      </p:sp>
      <p:sp>
        <p:nvSpPr>
          <p:cNvPr id="3" name="object 3"/>
          <p:cNvSpPr/>
          <p:nvPr/>
        </p:nvSpPr>
        <p:spPr>
          <a:xfrm>
            <a:off x="-3797" y="0"/>
            <a:ext cx="7554620" cy="65905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75563"/>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189414" y="94195"/>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828112" y="62750"/>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915418" y="246886"/>
            <a:ext cx="4290285" cy="151323"/>
          </a:xfrm>
          <a:prstGeom prst="rect">
            <a:avLst/>
          </a:prstGeom>
        </p:spPr>
        <p:txBody>
          <a:bodyPr vert="horz" wrap="square" lIns="0" tIns="12700" rIns="0" bIns="0" rtlCol="0">
            <a:spAutoFit/>
          </a:bodyPr>
          <a:lstStyle/>
          <a:p>
            <a:pPr marL="12700">
              <a:lnSpc>
                <a:spcPct val="100000"/>
              </a:lnSpc>
              <a:spcBef>
                <a:spcPts val="100"/>
              </a:spcBef>
            </a:pPr>
            <a:r>
              <a:rPr lang="ru-RU" sz="900" b="1" dirty="0">
                <a:solidFill>
                  <a:schemeClr val="bg1"/>
                </a:solidFill>
                <a:cs typeface="Times New Roman" panose="02020603050405020304" pitchFamily="18" charset="0"/>
              </a:rPr>
              <a:t>ПРОЕКТ БЮДЖЕТА НА </a:t>
            </a:r>
            <a:r>
              <a:rPr lang="ru-RU" sz="900" b="1" dirty="0" smtClean="0">
                <a:solidFill>
                  <a:schemeClr val="bg1"/>
                </a:solidFill>
                <a:cs typeface="Times New Roman" panose="02020603050405020304" pitchFamily="18" charset="0"/>
              </a:rPr>
              <a:t>2019 </a:t>
            </a:r>
            <a:r>
              <a:rPr lang="ru-RU" sz="900" b="1" dirty="0">
                <a:solidFill>
                  <a:schemeClr val="bg1"/>
                </a:solidFill>
                <a:cs typeface="Times New Roman" panose="02020603050405020304" pitchFamily="18" charset="0"/>
              </a:rPr>
              <a:t>И </a:t>
            </a:r>
            <a:r>
              <a:rPr lang="ru-RU" sz="900" b="1" dirty="0" smtClean="0">
                <a:solidFill>
                  <a:schemeClr val="bg1"/>
                </a:solidFill>
                <a:cs typeface="Times New Roman" panose="02020603050405020304" pitchFamily="18" charset="0"/>
              </a:rPr>
              <a:t>НА ПЛАНОВЫЙ ПЕРИОД 2020 и 2021 </a:t>
            </a:r>
            <a:r>
              <a:rPr lang="ru-RU" sz="900" b="1" dirty="0">
                <a:solidFill>
                  <a:schemeClr val="bg1"/>
                </a:solidFill>
                <a:cs typeface="Times New Roman" panose="02020603050405020304" pitchFamily="18" charset="0"/>
              </a:rPr>
              <a:t>ГОДОВ.</a:t>
            </a:r>
            <a:endParaRPr sz="900" b="1" dirty="0">
              <a:solidFill>
                <a:schemeClr val="bg1"/>
              </a:solidFill>
              <a:cs typeface="Times New Roman" panose="02020603050405020304" pitchFamily="18" charset="0"/>
            </a:endParaRPr>
          </a:p>
        </p:txBody>
      </p:sp>
      <p:sp>
        <p:nvSpPr>
          <p:cNvPr id="15" name="object 15"/>
          <p:cNvSpPr txBox="1"/>
          <p:nvPr/>
        </p:nvSpPr>
        <p:spPr>
          <a:xfrm>
            <a:off x="5365180" y="254932"/>
            <a:ext cx="1645447" cy="151323"/>
          </a:xfrm>
          <a:prstGeom prst="rect">
            <a:avLst/>
          </a:prstGeom>
        </p:spPr>
        <p:txBody>
          <a:bodyPr vert="horz" wrap="square" lIns="0" tIns="12700" rIns="0" bIns="0" rtlCol="0">
            <a:spAutoFit/>
          </a:bodyPr>
          <a:lstStyle/>
          <a:p>
            <a:pPr marL="12700">
              <a:lnSpc>
                <a:spcPct val="100000"/>
              </a:lnSpc>
              <a:spcBef>
                <a:spcPts val="100"/>
              </a:spcBef>
            </a:pPr>
            <a:r>
              <a:rPr lang="ru-RU" sz="900" b="1" dirty="0">
                <a:solidFill>
                  <a:srgbClr val="FFFF00"/>
                </a:solidFill>
                <a:cs typeface="Times New Roman" panose="02020603050405020304" pitchFamily="18" charset="0"/>
              </a:rPr>
              <a:t>ОСНОВНЫЕ ПАРАМЕТРЫ</a:t>
            </a:r>
            <a:endParaRPr sz="900" b="1" dirty="0">
              <a:solidFill>
                <a:srgbClr val="FFFF00"/>
              </a:solidFill>
              <a:cs typeface="Times New Roman" panose="02020603050405020304" pitchFamily="18" charset="0"/>
            </a:endParaRPr>
          </a:p>
        </p:txBody>
      </p:sp>
      <p:sp>
        <p:nvSpPr>
          <p:cNvPr id="16" name="object 16"/>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65734" y="10435029"/>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49680" y="10403556"/>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25931" y="10476065"/>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2</a:t>
            </a:r>
            <a:endParaRPr sz="1000" dirty="0">
              <a:latin typeface="Trebuchet MS"/>
              <a:cs typeface="Trebuchet MS"/>
            </a:endParaRPr>
          </a:p>
        </p:txBody>
      </p:sp>
      <p:sp>
        <p:nvSpPr>
          <p:cNvPr id="83" name="object 83"/>
          <p:cNvSpPr/>
          <p:nvPr/>
        </p:nvSpPr>
        <p:spPr>
          <a:xfrm>
            <a:off x="0" y="7864500"/>
            <a:ext cx="7551420" cy="2204720"/>
          </a:xfrm>
          <a:custGeom>
            <a:avLst/>
            <a:gdLst/>
            <a:ahLst/>
            <a:cxnLst/>
            <a:rect l="l" t="t" r="r" b="b"/>
            <a:pathLst>
              <a:path w="7551420" h="2204720">
                <a:moveTo>
                  <a:pt x="0" y="2204415"/>
                </a:moveTo>
                <a:lnTo>
                  <a:pt x="7550823" y="2204415"/>
                </a:lnTo>
                <a:lnTo>
                  <a:pt x="7550823" y="0"/>
                </a:lnTo>
                <a:lnTo>
                  <a:pt x="0" y="0"/>
                </a:lnTo>
                <a:lnTo>
                  <a:pt x="0" y="2204415"/>
                </a:lnTo>
                <a:close/>
              </a:path>
            </a:pathLst>
          </a:custGeom>
          <a:solidFill>
            <a:srgbClr val="00669B"/>
          </a:solidFill>
        </p:spPr>
        <p:txBody>
          <a:bodyPr wrap="square" lIns="0" tIns="0" rIns="0" bIns="0" rtlCol="0"/>
          <a:lstStyle/>
          <a:p>
            <a:endParaRPr/>
          </a:p>
        </p:txBody>
      </p:sp>
      <p:sp>
        <p:nvSpPr>
          <p:cNvPr id="84" name="object 84"/>
          <p:cNvSpPr/>
          <p:nvPr/>
        </p:nvSpPr>
        <p:spPr>
          <a:xfrm>
            <a:off x="394244" y="7864487"/>
            <a:ext cx="1014094" cy="500380"/>
          </a:xfrm>
          <a:custGeom>
            <a:avLst/>
            <a:gdLst/>
            <a:ahLst/>
            <a:cxnLst/>
            <a:rect l="l" t="t" r="r" b="b"/>
            <a:pathLst>
              <a:path w="1014094" h="500379">
                <a:moveTo>
                  <a:pt x="1013692" y="0"/>
                </a:moveTo>
                <a:lnTo>
                  <a:pt x="0" y="0"/>
                </a:lnTo>
                <a:lnTo>
                  <a:pt x="1992" y="44269"/>
                </a:lnTo>
                <a:lnTo>
                  <a:pt x="8956" y="93906"/>
                </a:lnTo>
                <a:lnTo>
                  <a:pt x="20561" y="141619"/>
                </a:lnTo>
                <a:lnTo>
                  <a:pt x="36809" y="187409"/>
                </a:lnTo>
                <a:lnTo>
                  <a:pt x="57699" y="231275"/>
                </a:lnTo>
                <a:lnTo>
                  <a:pt x="83232" y="273218"/>
                </a:lnTo>
                <a:lnTo>
                  <a:pt x="113406" y="313237"/>
                </a:lnTo>
                <a:lnTo>
                  <a:pt x="148223" y="351332"/>
                </a:lnTo>
                <a:lnTo>
                  <a:pt x="186318" y="386149"/>
                </a:lnTo>
                <a:lnTo>
                  <a:pt x="226338" y="416324"/>
                </a:lnTo>
                <a:lnTo>
                  <a:pt x="268280" y="441856"/>
                </a:lnTo>
                <a:lnTo>
                  <a:pt x="312147" y="462746"/>
                </a:lnTo>
                <a:lnTo>
                  <a:pt x="357937" y="478994"/>
                </a:lnTo>
                <a:lnTo>
                  <a:pt x="405650" y="490600"/>
                </a:lnTo>
                <a:lnTo>
                  <a:pt x="455286" y="497563"/>
                </a:lnTo>
                <a:lnTo>
                  <a:pt x="506846" y="499884"/>
                </a:lnTo>
                <a:lnTo>
                  <a:pt x="558405" y="497563"/>
                </a:lnTo>
                <a:lnTo>
                  <a:pt x="608042" y="490600"/>
                </a:lnTo>
                <a:lnTo>
                  <a:pt x="655755" y="478994"/>
                </a:lnTo>
                <a:lnTo>
                  <a:pt x="701545" y="462746"/>
                </a:lnTo>
                <a:lnTo>
                  <a:pt x="745411" y="441856"/>
                </a:lnTo>
                <a:lnTo>
                  <a:pt x="787354" y="416324"/>
                </a:lnTo>
                <a:lnTo>
                  <a:pt x="827373" y="386149"/>
                </a:lnTo>
                <a:lnTo>
                  <a:pt x="865468" y="351332"/>
                </a:lnTo>
                <a:lnTo>
                  <a:pt x="900285" y="313237"/>
                </a:lnTo>
                <a:lnTo>
                  <a:pt x="930460" y="273218"/>
                </a:lnTo>
                <a:lnTo>
                  <a:pt x="955992" y="231275"/>
                </a:lnTo>
                <a:lnTo>
                  <a:pt x="976882" y="187409"/>
                </a:lnTo>
                <a:lnTo>
                  <a:pt x="993130" y="141619"/>
                </a:lnTo>
                <a:lnTo>
                  <a:pt x="1004736" y="93906"/>
                </a:lnTo>
                <a:lnTo>
                  <a:pt x="1011699" y="44269"/>
                </a:lnTo>
                <a:lnTo>
                  <a:pt x="1013692" y="0"/>
                </a:lnTo>
                <a:close/>
              </a:path>
            </a:pathLst>
          </a:custGeom>
          <a:solidFill>
            <a:srgbClr val="FFFFFF"/>
          </a:solidFill>
        </p:spPr>
        <p:txBody>
          <a:bodyPr wrap="square" lIns="0" tIns="0" rIns="0" bIns="0" rtlCol="0"/>
          <a:lstStyle/>
          <a:p>
            <a:endParaRPr/>
          </a:p>
        </p:txBody>
      </p:sp>
      <p:sp>
        <p:nvSpPr>
          <p:cNvPr id="85" name="object 85"/>
          <p:cNvSpPr txBox="1"/>
          <p:nvPr/>
        </p:nvSpPr>
        <p:spPr>
          <a:xfrm>
            <a:off x="724966" y="7150338"/>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86" name="object 86"/>
          <p:cNvSpPr txBox="1"/>
          <p:nvPr/>
        </p:nvSpPr>
        <p:spPr>
          <a:xfrm>
            <a:off x="1661326" y="7846868"/>
            <a:ext cx="5186045" cy="756617"/>
          </a:xfrm>
          <a:prstGeom prst="rect">
            <a:avLst/>
          </a:prstGeom>
        </p:spPr>
        <p:txBody>
          <a:bodyPr vert="horz" wrap="square" lIns="0" tIns="139700" rIns="0" bIns="0" rtlCol="0">
            <a:spAutoFit/>
          </a:bodyPr>
          <a:lstStyle/>
          <a:p>
            <a:pPr marL="510540">
              <a:lnSpc>
                <a:spcPct val="100000"/>
              </a:lnSpc>
              <a:spcBef>
                <a:spcPts val="1100"/>
              </a:spcBef>
            </a:pPr>
            <a:r>
              <a:rPr lang="ru-RU" b="1" dirty="0">
                <a:solidFill>
                  <a:schemeClr val="bg1"/>
                </a:solidFill>
                <a:cs typeface="Times New Roman" panose="02020603050405020304" pitchFamily="18" charset="0"/>
              </a:rPr>
              <a:t>ЭТАПЫ БЮДЖЕТНОГО </a:t>
            </a:r>
            <a:r>
              <a:rPr lang="ru-RU" b="1" dirty="0" smtClean="0">
                <a:solidFill>
                  <a:schemeClr val="bg1"/>
                </a:solidFill>
                <a:cs typeface="Times New Roman" panose="02020603050405020304" pitchFamily="18" charset="0"/>
              </a:rPr>
              <a:t>ПРОЦЕССА</a:t>
            </a:r>
          </a:p>
          <a:p>
            <a:pPr algn="ctr"/>
            <a:r>
              <a:rPr lang="ru-RU" sz="1100" dirty="0">
                <a:solidFill>
                  <a:schemeClr val="bg1"/>
                </a:solidFill>
                <a:cs typeface="Times New Roman" panose="02020603050405020304" pitchFamily="18" charset="0"/>
              </a:rPr>
              <a:t>Бюджетный процесс – деятельность органов государственной власти</a:t>
            </a:r>
            <a:r>
              <a:rPr lang="ru-RU" sz="1100" dirty="0" smtClean="0">
                <a:solidFill>
                  <a:schemeClr val="bg1"/>
                </a:solidFill>
                <a:cs typeface="Times New Roman" panose="02020603050405020304" pitchFamily="18" charset="0"/>
              </a:rPr>
              <a:t>, органов </a:t>
            </a:r>
            <a:r>
              <a:rPr lang="ru-RU" sz="1100" dirty="0">
                <a:solidFill>
                  <a:schemeClr val="bg1"/>
                </a:solidFill>
                <a:cs typeface="Times New Roman" panose="02020603050405020304" pitchFamily="18" charset="0"/>
              </a:rPr>
              <a:t>местного самоуправления и иных участников по </a:t>
            </a:r>
            <a:r>
              <a:rPr lang="ru-RU" sz="1100" dirty="0" smtClean="0">
                <a:solidFill>
                  <a:schemeClr val="bg1"/>
                </a:solidFill>
                <a:cs typeface="Times New Roman" panose="02020603050405020304" pitchFamily="18" charset="0"/>
              </a:rPr>
              <a:t>формированию бюджета</a:t>
            </a:r>
            <a:endParaRPr sz="1050" dirty="0">
              <a:solidFill>
                <a:schemeClr val="bg1"/>
              </a:solidFill>
              <a:cs typeface="Times New Roman" panose="02020603050405020304" pitchFamily="18" charset="0"/>
            </a:endParaRPr>
          </a:p>
        </p:txBody>
      </p:sp>
      <p:sp>
        <p:nvSpPr>
          <p:cNvPr id="87" name="object 87"/>
          <p:cNvSpPr/>
          <p:nvPr/>
        </p:nvSpPr>
        <p:spPr>
          <a:xfrm>
            <a:off x="727633" y="8715158"/>
            <a:ext cx="273685" cy="273050"/>
          </a:xfrm>
          <a:custGeom>
            <a:avLst/>
            <a:gdLst/>
            <a:ahLst/>
            <a:cxnLst/>
            <a:rect l="l" t="t" r="r" b="b"/>
            <a:pathLst>
              <a:path w="273684"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88" name="object 88"/>
          <p:cNvSpPr/>
          <p:nvPr/>
        </p:nvSpPr>
        <p:spPr>
          <a:xfrm>
            <a:off x="731431" y="8711983"/>
            <a:ext cx="162560" cy="274320"/>
          </a:xfrm>
          <a:custGeom>
            <a:avLst/>
            <a:gdLst/>
            <a:ahLst/>
            <a:cxnLst/>
            <a:rect l="l" t="t" r="r" b="b"/>
            <a:pathLst>
              <a:path w="162559"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89" name="object 89"/>
          <p:cNvSpPr txBox="1"/>
          <p:nvPr/>
        </p:nvSpPr>
        <p:spPr>
          <a:xfrm>
            <a:off x="772126" y="9040531"/>
            <a:ext cx="988060" cy="197490"/>
          </a:xfrm>
          <a:prstGeom prst="rect">
            <a:avLst/>
          </a:prstGeom>
        </p:spPr>
        <p:txBody>
          <a:bodyPr vert="horz" wrap="square" lIns="0" tIns="12700" rIns="0" bIns="0" rtlCol="0">
            <a:spAutoFit/>
          </a:bodyPr>
          <a:lstStyle/>
          <a:p>
            <a:pPr marL="12700">
              <a:lnSpc>
                <a:spcPct val="100000"/>
              </a:lnSpc>
              <a:spcBef>
                <a:spcPts val="100"/>
              </a:spcBef>
            </a:pPr>
            <a:r>
              <a:rPr lang="ru-RU" sz="1200" b="1" dirty="0">
                <a:solidFill>
                  <a:schemeClr val="bg1"/>
                </a:solidFill>
                <a:cs typeface="Times New Roman" panose="02020603050405020304" pitchFamily="18" charset="0"/>
              </a:rPr>
              <a:t>Составление</a:t>
            </a:r>
            <a:endParaRPr sz="1200" b="1" dirty="0">
              <a:solidFill>
                <a:schemeClr val="bg1"/>
              </a:solidFill>
              <a:cs typeface="Times New Roman" panose="02020603050405020304" pitchFamily="18" charset="0"/>
            </a:endParaRPr>
          </a:p>
        </p:txBody>
      </p:sp>
      <p:sp>
        <p:nvSpPr>
          <p:cNvPr id="90" name="object 90"/>
          <p:cNvSpPr/>
          <p:nvPr/>
        </p:nvSpPr>
        <p:spPr>
          <a:xfrm>
            <a:off x="2717622" y="8725954"/>
            <a:ext cx="273685" cy="273050"/>
          </a:xfrm>
          <a:custGeom>
            <a:avLst/>
            <a:gdLst/>
            <a:ahLst/>
            <a:cxnLst/>
            <a:rect l="l" t="t" r="r" b="b"/>
            <a:pathLst>
              <a:path w="273685" h="273050">
                <a:moveTo>
                  <a:pt x="136702" y="0"/>
                </a:moveTo>
                <a:lnTo>
                  <a:pt x="84224" y="9983"/>
                </a:lnTo>
                <a:lnTo>
                  <a:pt x="40043" y="39941"/>
                </a:lnTo>
                <a:lnTo>
                  <a:pt x="10010" y="84024"/>
                </a:lnTo>
                <a:lnTo>
                  <a:pt x="0" y="136385"/>
                </a:lnTo>
                <a:lnTo>
                  <a:pt x="2502" y="163595"/>
                </a:lnTo>
                <a:lnTo>
                  <a:pt x="22524" y="211819"/>
                </a:lnTo>
                <a:lnTo>
                  <a:pt x="61095" y="250299"/>
                </a:lnTo>
                <a:lnTo>
                  <a:pt x="109428" y="270273"/>
                </a:lnTo>
                <a:lnTo>
                  <a:pt x="136702" y="272770"/>
                </a:lnTo>
                <a:lnTo>
                  <a:pt x="163977" y="270273"/>
                </a:lnTo>
                <a:lnTo>
                  <a:pt x="212310" y="250299"/>
                </a:lnTo>
                <a:lnTo>
                  <a:pt x="250881" y="211819"/>
                </a:lnTo>
                <a:lnTo>
                  <a:pt x="270902" y="163595"/>
                </a:lnTo>
                <a:lnTo>
                  <a:pt x="273405" y="136385"/>
                </a:lnTo>
                <a:lnTo>
                  <a:pt x="270902" y="109169"/>
                </a:lnTo>
                <a:lnTo>
                  <a:pt x="250881" y="60949"/>
                </a:lnTo>
                <a:lnTo>
                  <a:pt x="212310" y="22465"/>
                </a:lnTo>
                <a:lnTo>
                  <a:pt x="163977" y="2495"/>
                </a:lnTo>
                <a:lnTo>
                  <a:pt x="136702" y="0"/>
                </a:lnTo>
                <a:close/>
              </a:path>
            </a:pathLst>
          </a:custGeom>
          <a:solidFill>
            <a:srgbClr val="A54686"/>
          </a:solidFill>
        </p:spPr>
        <p:txBody>
          <a:bodyPr wrap="square" lIns="0" tIns="0" rIns="0" bIns="0" rtlCol="0"/>
          <a:lstStyle/>
          <a:p>
            <a:endParaRPr/>
          </a:p>
        </p:txBody>
      </p:sp>
      <p:sp>
        <p:nvSpPr>
          <p:cNvPr id="91" name="object 91"/>
          <p:cNvSpPr/>
          <p:nvPr/>
        </p:nvSpPr>
        <p:spPr>
          <a:xfrm>
            <a:off x="2721432" y="8728481"/>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92" name="object 92"/>
          <p:cNvSpPr txBox="1"/>
          <p:nvPr/>
        </p:nvSpPr>
        <p:spPr>
          <a:xfrm>
            <a:off x="2730918" y="8975246"/>
            <a:ext cx="1113790" cy="388568"/>
          </a:xfrm>
          <a:prstGeom prst="rect">
            <a:avLst/>
          </a:prstGeom>
        </p:spPr>
        <p:txBody>
          <a:bodyPr vert="horz" wrap="square" lIns="0" tIns="19050" rIns="0" bIns="0" rtlCol="0">
            <a:spAutoFit/>
          </a:bodyPr>
          <a:lstStyle/>
          <a:p>
            <a:r>
              <a:rPr lang="ru-RU" sz="1200" b="1" dirty="0">
                <a:solidFill>
                  <a:schemeClr val="bg1"/>
                </a:solidFill>
                <a:cs typeface="Times New Roman" panose="02020603050405020304" pitchFamily="18" charset="0"/>
              </a:rPr>
              <a:t>Рассмотрение/</a:t>
            </a:r>
          </a:p>
          <a:p>
            <a:r>
              <a:rPr lang="ru-RU" sz="1200" b="1" dirty="0">
                <a:solidFill>
                  <a:schemeClr val="bg1"/>
                </a:solidFill>
                <a:cs typeface="Times New Roman" panose="02020603050405020304" pitchFamily="18" charset="0"/>
              </a:rPr>
              <a:t>утверждение</a:t>
            </a:r>
            <a:endParaRPr sz="1200" b="1" dirty="0">
              <a:solidFill>
                <a:schemeClr val="bg1"/>
              </a:solidFill>
              <a:cs typeface="Times New Roman" panose="02020603050405020304" pitchFamily="18" charset="0"/>
            </a:endParaRPr>
          </a:p>
        </p:txBody>
      </p:sp>
      <p:sp>
        <p:nvSpPr>
          <p:cNvPr id="93" name="object 93"/>
          <p:cNvSpPr txBox="1"/>
          <p:nvPr/>
        </p:nvSpPr>
        <p:spPr>
          <a:xfrm>
            <a:off x="5157430" y="8985290"/>
            <a:ext cx="1389883" cy="573234"/>
          </a:xfrm>
          <a:prstGeom prst="rect">
            <a:avLst/>
          </a:prstGeom>
        </p:spPr>
        <p:txBody>
          <a:bodyPr vert="horz" wrap="square" lIns="0" tIns="19050" rIns="0" bIns="0" rtlCol="0">
            <a:spAutoFit/>
          </a:bodyPr>
          <a:lstStyle/>
          <a:p>
            <a:r>
              <a:rPr lang="ru-RU" sz="1200" b="1" dirty="0">
                <a:solidFill>
                  <a:schemeClr val="bg1"/>
                </a:solidFill>
                <a:cs typeface="Times New Roman" panose="02020603050405020304" pitchFamily="18" charset="0"/>
              </a:rPr>
              <a:t>Исполнение/</a:t>
            </a:r>
          </a:p>
          <a:p>
            <a:r>
              <a:rPr lang="ru-RU" sz="1200" b="1" dirty="0" smtClean="0">
                <a:solidFill>
                  <a:schemeClr val="bg1"/>
                </a:solidFill>
                <a:cs typeface="Times New Roman" panose="02020603050405020304" pitchFamily="18" charset="0"/>
              </a:rPr>
              <a:t>Контроль за </a:t>
            </a:r>
            <a:r>
              <a:rPr lang="ru-RU" sz="1200" b="1" dirty="0">
                <a:solidFill>
                  <a:schemeClr val="bg1"/>
                </a:solidFill>
                <a:cs typeface="Times New Roman" panose="02020603050405020304" pitchFamily="18" charset="0"/>
              </a:rPr>
              <a:t>исполнением</a:t>
            </a:r>
            <a:endParaRPr sz="1200" b="1" dirty="0">
              <a:solidFill>
                <a:schemeClr val="bg1"/>
              </a:solidFill>
              <a:cs typeface="Times New Roman" panose="02020603050405020304" pitchFamily="18" charset="0"/>
            </a:endParaRPr>
          </a:p>
        </p:txBody>
      </p:sp>
      <p:sp>
        <p:nvSpPr>
          <p:cNvPr id="94" name="object 94"/>
          <p:cNvSpPr/>
          <p:nvPr/>
        </p:nvSpPr>
        <p:spPr>
          <a:xfrm>
            <a:off x="4804041" y="8718969"/>
            <a:ext cx="273685" cy="273050"/>
          </a:xfrm>
          <a:custGeom>
            <a:avLst/>
            <a:gdLst/>
            <a:ahLst/>
            <a:cxnLst/>
            <a:rect l="l" t="t" r="r" b="b"/>
            <a:pathLst>
              <a:path w="273685" h="273050">
                <a:moveTo>
                  <a:pt x="136702" y="0"/>
                </a:moveTo>
                <a:lnTo>
                  <a:pt x="84224" y="9983"/>
                </a:lnTo>
                <a:lnTo>
                  <a:pt x="40043" y="39941"/>
                </a:lnTo>
                <a:lnTo>
                  <a:pt x="10010" y="84024"/>
                </a:lnTo>
                <a:lnTo>
                  <a:pt x="0" y="136385"/>
                </a:lnTo>
                <a:lnTo>
                  <a:pt x="2502" y="163595"/>
                </a:lnTo>
                <a:lnTo>
                  <a:pt x="22524" y="211819"/>
                </a:lnTo>
                <a:lnTo>
                  <a:pt x="61095" y="250299"/>
                </a:lnTo>
                <a:lnTo>
                  <a:pt x="109428" y="270273"/>
                </a:lnTo>
                <a:lnTo>
                  <a:pt x="136702" y="272770"/>
                </a:lnTo>
                <a:lnTo>
                  <a:pt x="163977" y="270273"/>
                </a:lnTo>
                <a:lnTo>
                  <a:pt x="212310" y="250299"/>
                </a:lnTo>
                <a:lnTo>
                  <a:pt x="250881" y="211819"/>
                </a:lnTo>
                <a:lnTo>
                  <a:pt x="270902" y="163595"/>
                </a:lnTo>
                <a:lnTo>
                  <a:pt x="273405" y="136385"/>
                </a:lnTo>
                <a:lnTo>
                  <a:pt x="270902" y="109169"/>
                </a:lnTo>
                <a:lnTo>
                  <a:pt x="250881" y="60949"/>
                </a:lnTo>
                <a:lnTo>
                  <a:pt x="212310" y="22465"/>
                </a:lnTo>
                <a:lnTo>
                  <a:pt x="163977" y="2495"/>
                </a:lnTo>
                <a:lnTo>
                  <a:pt x="136702" y="0"/>
                </a:lnTo>
                <a:close/>
              </a:path>
            </a:pathLst>
          </a:custGeom>
          <a:solidFill>
            <a:srgbClr val="A54686"/>
          </a:solidFill>
        </p:spPr>
        <p:txBody>
          <a:bodyPr wrap="square" lIns="0" tIns="0" rIns="0" bIns="0" rtlCol="0"/>
          <a:lstStyle/>
          <a:p>
            <a:endParaRPr/>
          </a:p>
        </p:txBody>
      </p:sp>
      <p:sp>
        <p:nvSpPr>
          <p:cNvPr id="95" name="object 95"/>
          <p:cNvSpPr/>
          <p:nvPr/>
        </p:nvSpPr>
        <p:spPr>
          <a:xfrm>
            <a:off x="4807839" y="8721508"/>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96" name="object 96"/>
          <p:cNvSpPr/>
          <p:nvPr/>
        </p:nvSpPr>
        <p:spPr>
          <a:xfrm>
            <a:off x="4797044" y="9338767"/>
            <a:ext cx="308927" cy="413600"/>
          </a:xfrm>
          <a:prstGeom prst="rect">
            <a:avLst/>
          </a:prstGeom>
          <a:blipFill>
            <a:blip r:embed="rId4" cstate="print"/>
            <a:stretch>
              <a:fillRect/>
            </a:stretch>
          </a:blipFill>
        </p:spPr>
        <p:txBody>
          <a:bodyPr wrap="square" lIns="0" tIns="0" rIns="0" bIns="0" rtlCol="0"/>
          <a:lstStyle/>
          <a:p>
            <a:endParaRPr/>
          </a:p>
        </p:txBody>
      </p:sp>
      <p:sp>
        <p:nvSpPr>
          <p:cNvPr id="97" name="object 97"/>
          <p:cNvSpPr/>
          <p:nvPr/>
        </p:nvSpPr>
        <p:spPr>
          <a:xfrm>
            <a:off x="721245" y="9255658"/>
            <a:ext cx="715568" cy="352704"/>
          </a:xfrm>
          <a:prstGeom prst="rect">
            <a:avLst/>
          </a:prstGeom>
          <a:blipFill>
            <a:blip r:embed="rId5" cstate="print"/>
            <a:stretch>
              <a:fillRect/>
            </a:stretch>
          </a:blipFill>
        </p:spPr>
        <p:txBody>
          <a:bodyPr wrap="square" lIns="0" tIns="0" rIns="0" bIns="0" rtlCol="0"/>
          <a:lstStyle/>
          <a:p>
            <a:endParaRPr/>
          </a:p>
        </p:txBody>
      </p:sp>
      <p:sp>
        <p:nvSpPr>
          <p:cNvPr id="98" name="object 98"/>
          <p:cNvSpPr/>
          <p:nvPr/>
        </p:nvSpPr>
        <p:spPr>
          <a:xfrm>
            <a:off x="2759455" y="9309582"/>
            <a:ext cx="381254" cy="324154"/>
          </a:xfrm>
          <a:prstGeom prst="rect">
            <a:avLst/>
          </a:prstGeom>
          <a:blipFill>
            <a:blip r:embed="rId6" cstate="print"/>
            <a:stretch>
              <a:fillRect/>
            </a:stretch>
          </a:blipFill>
        </p:spPr>
        <p:txBody>
          <a:bodyPr wrap="square" lIns="0" tIns="0" rIns="0" bIns="0" rtlCol="0"/>
          <a:lstStyle/>
          <a:p>
            <a:endParaRPr/>
          </a:p>
        </p:txBody>
      </p:sp>
      <p:sp>
        <p:nvSpPr>
          <p:cNvPr id="99" name="object 99"/>
          <p:cNvSpPr/>
          <p:nvPr/>
        </p:nvSpPr>
        <p:spPr>
          <a:xfrm>
            <a:off x="721283" y="9771367"/>
            <a:ext cx="71043" cy="71043"/>
          </a:xfrm>
          <a:prstGeom prst="rect">
            <a:avLst/>
          </a:prstGeom>
          <a:blipFill>
            <a:blip r:embed="rId7" cstate="print"/>
            <a:stretch>
              <a:fillRect/>
            </a:stretch>
          </a:blipFill>
        </p:spPr>
        <p:txBody>
          <a:bodyPr wrap="square" lIns="0" tIns="0" rIns="0" bIns="0" rtlCol="0"/>
          <a:lstStyle/>
          <a:p>
            <a:endParaRPr/>
          </a:p>
        </p:txBody>
      </p:sp>
      <p:sp>
        <p:nvSpPr>
          <p:cNvPr id="100" name="object 100"/>
          <p:cNvSpPr/>
          <p:nvPr/>
        </p:nvSpPr>
        <p:spPr>
          <a:xfrm>
            <a:off x="721283" y="9866528"/>
            <a:ext cx="71043" cy="71043"/>
          </a:xfrm>
          <a:prstGeom prst="rect">
            <a:avLst/>
          </a:prstGeom>
          <a:blipFill>
            <a:blip r:embed="rId7" cstate="print"/>
            <a:stretch>
              <a:fillRect/>
            </a:stretch>
          </a:blipFill>
        </p:spPr>
        <p:txBody>
          <a:bodyPr wrap="square" lIns="0" tIns="0" rIns="0" bIns="0" rtlCol="0"/>
          <a:lstStyle/>
          <a:p>
            <a:endParaRPr/>
          </a:p>
        </p:txBody>
      </p:sp>
      <p:sp>
        <p:nvSpPr>
          <p:cNvPr id="101" name="object 101"/>
          <p:cNvSpPr/>
          <p:nvPr/>
        </p:nvSpPr>
        <p:spPr>
          <a:xfrm>
            <a:off x="721283" y="9961676"/>
            <a:ext cx="71043" cy="71043"/>
          </a:xfrm>
          <a:prstGeom prst="rect">
            <a:avLst/>
          </a:prstGeom>
          <a:blipFill>
            <a:blip r:embed="rId7" cstate="print"/>
            <a:stretch>
              <a:fillRect/>
            </a:stretch>
          </a:blipFill>
        </p:spPr>
        <p:txBody>
          <a:bodyPr wrap="square" lIns="0" tIns="0" rIns="0" bIns="0" rtlCol="0"/>
          <a:lstStyle/>
          <a:p>
            <a:endParaRPr/>
          </a:p>
        </p:txBody>
      </p:sp>
      <p:sp>
        <p:nvSpPr>
          <p:cNvPr id="102" name="object 102"/>
          <p:cNvSpPr txBox="1"/>
          <p:nvPr/>
        </p:nvSpPr>
        <p:spPr>
          <a:xfrm>
            <a:off x="850511" y="9713997"/>
            <a:ext cx="1384935" cy="339837"/>
          </a:xfrm>
          <a:prstGeom prst="rect">
            <a:avLst/>
          </a:prstGeom>
        </p:spPr>
        <p:txBody>
          <a:bodyPr vert="horz" wrap="square" lIns="0" tIns="16510" rIns="0" bIns="0" rtlCol="0">
            <a:spAutoFit/>
          </a:bodyPr>
          <a:lstStyle/>
          <a:p>
            <a:r>
              <a:rPr lang="ru-RU" sz="700" dirty="0">
                <a:solidFill>
                  <a:schemeClr val="bg1"/>
                </a:solidFill>
                <a:cs typeface="Times New Roman" panose="02020603050405020304" pitchFamily="18" charset="0"/>
              </a:rPr>
              <a:t>Объем бюджета</a:t>
            </a:r>
          </a:p>
          <a:p>
            <a:r>
              <a:rPr lang="ru-RU" sz="700" dirty="0">
                <a:solidFill>
                  <a:schemeClr val="bg1"/>
                </a:solidFill>
                <a:cs typeface="Times New Roman" panose="02020603050405020304" pitchFamily="18" charset="0"/>
              </a:rPr>
              <a:t>Покрытие долга</a:t>
            </a:r>
          </a:p>
          <a:p>
            <a:r>
              <a:rPr lang="ru-RU" sz="700" dirty="0">
                <a:solidFill>
                  <a:schemeClr val="bg1"/>
                </a:solidFill>
                <a:cs typeface="Times New Roman" panose="02020603050405020304" pitchFamily="18" charset="0"/>
              </a:rPr>
              <a:t>Налоговая политика</a:t>
            </a:r>
            <a:endParaRPr sz="700" dirty="0">
              <a:solidFill>
                <a:schemeClr val="bg1"/>
              </a:solidFill>
              <a:cs typeface="Times New Roman" panose="02020603050405020304" pitchFamily="18" charset="0"/>
            </a:endParaRPr>
          </a:p>
        </p:txBody>
      </p:sp>
      <p:sp>
        <p:nvSpPr>
          <p:cNvPr id="103" name="object 103"/>
          <p:cNvSpPr/>
          <p:nvPr/>
        </p:nvSpPr>
        <p:spPr>
          <a:xfrm>
            <a:off x="4797056" y="9760584"/>
            <a:ext cx="71043" cy="71043"/>
          </a:xfrm>
          <a:prstGeom prst="rect">
            <a:avLst/>
          </a:prstGeom>
          <a:blipFill>
            <a:blip r:embed="rId7" cstate="print"/>
            <a:stretch>
              <a:fillRect/>
            </a:stretch>
          </a:blipFill>
        </p:spPr>
        <p:txBody>
          <a:bodyPr wrap="square" lIns="0" tIns="0" rIns="0" bIns="0" rtlCol="0"/>
          <a:lstStyle/>
          <a:p>
            <a:endParaRPr/>
          </a:p>
        </p:txBody>
      </p:sp>
      <p:sp>
        <p:nvSpPr>
          <p:cNvPr id="104" name="object 104"/>
          <p:cNvSpPr/>
          <p:nvPr/>
        </p:nvSpPr>
        <p:spPr>
          <a:xfrm>
            <a:off x="4797056" y="9950894"/>
            <a:ext cx="71043" cy="71043"/>
          </a:xfrm>
          <a:prstGeom prst="rect">
            <a:avLst/>
          </a:prstGeom>
          <a:blipFill>
            <a:blip r:embed="rId7" cstate="print"/>
            <a:stretch>
              <a:fillRect/>
            </a:stretch>
          </a:blipFill>
        </p:spPr>
        <p:txBody>
          <a:bodyPr wrap="square" lIns="0" tIns="0" rIns="0" bIns="0" rtlCol="0"/>
          <a:lstStyle/>
          <a:p>
            <a:endParaRPr/>
          </a:p>
        </p:txBody>
      </p:sp>
      <p:sp>
        <p:nvSpPr>
          <p:cNvPr id="105" name="object 105"/>
          <p:cNvSpPr txBox="1"/>
          <p:nvPr/>
        </p:nvSpPr>
        <p:spPr>
          <a:xfrm>
            <a:off x="4945965" y="9720572"/>
            <a:ext cx="1385594" cy="309059"/>
          </a:xfrm>
          <a:prstGeom prst="rect">
            <a:avLst/>
          </a:prstGeom>
        </p:spPr>
        <p:txBody>
          <a:bodyPr vert="horz" wrap="square" lIns="0" tIns="16510" rIns="0" bIns="0" rtlCol="0">
            <a:spAutoFit/>
          </a:bodyPr>
          <a:lstStyle/>
          <a:p>
            <a:r>
              <a:rPr lang="ru-RU" sz="700" dirty="0" smtClean="0">
                <a:solidFill>
                  <a:schemeClr val="bg1"/>
                </a:solidFill>
                <a:cs typeface="Times New Roman" panose="02020603050405020304" pitchFamily="18" charset="0"/>
              </a:rPr>
              <a:t>Мобилизация бюджетных средств</a:t>
            </a:r>
          </a:p>
          <a:p>
            <a:endParaRPr lang="ru-RU" sz="500" dirty="0">
              <a:solidFill>
                <a:schemeClr val="bg1"/>
              </a:solidFill>
              <a:cs typeface="Times New Roman" panose="02020603050405020304" pitchFamily="18" charset="0"/>
            </a:endParaRPr>
          </a:p>
          <a:p>
            <a:r>
              <a:rPr lang="ru-RU" sz="700" dirty="0" smtClean="0">
                <a:solidFill>
                  <a:schemeClr val="bg1"/>
                </a:solidFill>
                <a:cs typeface="Times New Roman" panose="02020603050405020304" pitchFamily="18" charset="0"/>
              </a:rPr>
              <a:t>Использование бюджетных средств</a:t>
            </a:r>
            <a:endParaRPr sz="650" dirty="0">
              <a:solidFill>
                <a:schemeClr val="bg1"/>
              </a:solidFill>
              <a:cs typeface="Times New Roman" panose="02020603050405020304" pitchFamily="18" charset="0"/>
            </a:endParaRPr>
          </a:p>
        </p:txBody>
      </p:sp>
      <p:sp>
        <p:nvSpPr>
          <p:cNvPr id="106" name="object 106"/>
          <p:cNvSpPr/>
          <p:nvPr/>
        </p:nvSpPr>
        <p:spPr>
          <a:xfrm>
            <a:off x="2759494" y="9760584"/>
            <a:ext cx="71043" cy="71043"/>
          </a:xfrm>
          <a:prstGeom prst="rect">
            <a:avLst/>
          </a:prstGeom>
          <a:blipFill>
            <a:blip r:embed="rId7" cstate="print"/>
            <a:stretch>
              <a:fillRect/>
            </a:stretch>
          </a:blipFill>
        </p:spPr>
        <p:txBody>
          <a:bodyPr wrap="square" lIns="0" tIns="0" rIns="0" bIns="0" rtlCol="0"/>
          <a:lstStyle/>
          <a:p>
            <a:endParaRPr/>
          </a:p>
        </p:txBody>
      </p:sp>
      <p:sp>
        <p:nvSpPr>
          <p:cNvPr id="107" name="object 107"/>
          <p:cNvSpPr/>
          <p:nvPr/>
        </p:nvSpPr>
        <p:spPr>
          <a:xfrm>
            <a:off x="2755220" y="9944314"/>
            <a:ext cx="71043" cy="71043"/>
          </a:xfrm>
          <a:prstGeom prst="rect">
            <a:avLst/>
          </a:prstGeom>
          <a:blipFill>
            <a:blip r:embed="rId7" cstate="print"/>
            <a:stretch>
              <a:fillRect/>
            </a:stretch>
          </a:blipFill>
        </p:spPr>
        <p:txBody>
          <a:bodyPr wrap="square" lIns="0" tIns="0" rIns="0" bIns="0" rtlCol="0"/>
          <a:lstStyle/>
          <a:p>
            <a:endParaRPr/>
          </a:p>
        </p:txBody>
      </p:sp>
      <p:sp>
        <p:nvSpPr>
          <p:cNvPr id="108" name="object 108"/>
          <p:cNvSpPr txBox="1"/>
          <p:nvPr/>
        </p:nvSpPr>
        <p:spPr>
          <a:xfrm>
            <a:off x="2908725" y="9720572"/>
            <a:ext cx="1443990" cy="232115"/>
          </a:xfrm>
          <a:prstGeom prst="rect">
            <a:avLst/>
          </a:prstGeom>
        </p:spPr>
        <p:txBody>
          <a:bodyPr vert="horz" wrap="square" lIns="0" tIns="16510" rIns="0" bIns="0" rtlCol="0">
            <a:spAutoFit/>
          </a:bodyPr>
          <a:lstStyle/>
          <a:p>
            <a:r>
              <a:rPr lang="ru-RU" sz="700" dirty="0" smtClean="0">
                <a:solidFill>
                  <a:schemeClr val="bg1"/>
                </a:solidFill>
                <a:cs typeface="Times New Roman" panose="02020603050405020304" pitchFamily="18" charset="0"/>
              </a:rPr>
              <a:t>Дума города Невинномысска</a:t>
            </a:r>
            <a:endParaRPr lang="ru-RU" sz="500" dirty="0">
              <a:solidFill>
                <a:schemeClr val="bg1"/>
              </a:solidFill>
              <a:cs typeface="Times New Roman" panose="02020603050405020304" pitchFamily="18" charset="0"/>
            </a:endParaRPr>
          </a:p>
          <a:p>
            <a:r>
              <a:rPr lang="ru-RU" sz="700" dirty="0">
                <a:solidFill>
                  <a:schemeClr val="bg1"/>
                </a:solidFill>
                <a:cs typeface="Times New Roman" panose="02020603050405020304" pitchFamily="18" charset="0"/>
              </a:rPr>
              <a:t>Публичные слушания</a:t>
            </a:r>
            <a:endParaRPr sz="700" dirty="0">
              <a:solidFill>
                <a:schemeClr val="bg1"/>
              </a:solidFill>
              <a:cs typeface="Times New Roman" panose="02020603050405020304" pitchFamily="18" charset="0"/>
            </a:endParaRPr>
          </a:p>
        </p:txBody>
      </p:sp>
      <p:sp>
        <p:nvSpPr>
          <p:cNvPr id="109" name="object 109"/>
          <p:cNvSpPr txBox="1"/>
          <p:nvPr/>
        </p:nvSpPr>
        <p:spPr>
          <a:xfrm>
            <a:off x="756804" y="673207"/>
            <a:ext cx="6090566" cy="1120178"/>
          </a:xfrm>
          <a:prstGeom prst="rect">
            <a:avLst/>
          </a:prstGeom>
        </p:spPr>
        <p:txBody>
          <a:bodyPr vert="horz" wrap="square" lIns="0" tIns="12065" rIns="0" bIns="0" rtlCol="0">
            <a:spAutoFit/>
          </a:bodyPr>
          <a:lstStyle/>
          <a:p>
            <a:r>
              <a:rPr lang="ru-RU" dirty="0">
                <a:solidFill>
                  <a:schemeClr val="bg1"/>
                </a:solidFill>
                <a:cs typeface="Times New Roman" panose="02020603050405020304" pitchFamily="18" charset="0"/>
              </a:rPr>
              <a:t>Основные показатели</a:t>
            </a:r>
          </a:p>
          <a:p>
            <a:r>
              <a:rPr lang="ru-RU" dirty="0">
                <a:solidFill>
                  <a:schemeClr val="bg1"/>
                </a:solidFill>
                <a:cs typeface="Times New Roman" panose="02020603050405020304" pitchFamily="18" charset="0"/>
              </a:rPr>
              <a:t>социально-экономического развития</a:t>
            </a:r>
          </a:p>
          <a:p>
            <a:r>
              <a:rPr lang="ru-RU" dirty="0" smtClean="0">
                <a:solidFill>
                  <a:schemeClr val="bg1"/>
                </a:solidFill>
                <a:cs typeface="Times New Roman" panose="02020603050405020304" pitchFamily="18" charset="0"/>
              </a:rPr>
              <a:t>города Невинномысска</a:t>
            </a:r>
            <a:endParaRPr lang="ru-RU" dirty="0">
              <a:solidFill>
                <a:schemeClr val="bg1"/>
              </a:solidFill>
              <a:cs typeface="Times New Roman" panose="02020603050405020304" pitchFamily="18" charset="0"/>
            </a:endParaRPr>
          </a:p>
          <a:p>
            <a:r>
              <a:rPr lang="ru-RU" dirty="0">
                <a:solidFill>
                  <a:schemeClr val="bg1"/>
                </a:solidFill>
                <a:cs typeface="Times New Roman" panose="02020603050405020304" pitchFamily="18" charset="0"/>
              </a:rPr>
              <a:t>на </a:t>
            </a:r>
            <a:r>
              <a:rPr lang="ru-RU" dirty="0" smtClean="0">
                <a:solidFill>
                  <a:schemeClr val="bg1"/>
                </a:solidFill>
                <a:cs typeface="Times New Roman" panose="02020603050405020304" pitchFamily="18" charset="0"/>
              </a:rPr>
              <a:t>2017-2021 </a:t>
            </a:r>
            <a:r>
              <a:rPr lang="ru-RU" dirty="0">
                <a:solidFill>
                  <a:schemeClr val="bg1"/>
                </a:solidFill>
                <a:cs typeface="Times New Roman" panose="02020603050405020304" pitchFamily="18" charset="0"/>
              </a:rPr>
              <a:t>годы</a:t>
            </a:r>
            <a:endParaRPr dirty="0">
              <a:solidFill>
                <a:schemeClr val="bg1"/>
              </a:solidFill>
              <a:cs typeface="Times New Roman" panose="02020603050405020304" pitchFamily="18" charset="0"/>
            </a:endParaRPr>
          </a:p>
        </p:txBody>
      </p:sp>
      <p:graphicFrame>
        <p:nvGraphicFramePr>
          <p:cNvPr id="110" name="object 110"/>
          <p:cNvGraphicFramePr>
            <a:graphicFrameLocks noGrp="1"/>
          </p:cNvGraphicFramePr>
          <p:nvPr>
            <p:extLst>
              <p:ext uri="{D42A27DB-BD31-4B8C-83A1-F6EECF244321}">
                <p14:modId xmlns:p14="http://schemas.microsoft.com/office/powerpoint/2010/main" val="794400294"/>
              </p:ext>
            </p:extLst>
          </p:nvPr>
        </p:nvGraphicFramePr>
        <p:xfrm>
          <a:off x="654051" y="1799011"/>
          <a:ext cx="5791199" cy="2267155"/>
        </p:xfrm>
        <a:graphic>
          <a:graphicData uri="http://schemas.openxmlformats.org/drawingml/2006/table">
            <a:tbl>
              <a:tblPr firstRow="1" bandRow="1">
                <a:tableStyleId>{2D5ABB26-0587-4C30-8999-92F81FD0307C}</a:tableStyleId>
              </a:tblPr>
              <a:tblGrid>
                <a:gridCol w="80149"/>
                <a:gridCol w="3505652"/>
                <a:gridCol w="424305"/>
                <a:gridCol w="395730"/>
                <a:gridCol w="450399"/>
                <a:gridCol w="384546"/>
                <a:gridCol w="550418"/>
              </a:tblGrid>
              <a:tr h="114701">
                <a:tc>
                  <a:txBody>
                    <a:bodyPr/>
                    <a:lstStyle/>
                    <a:p>
                      <a:pPr>
                        <a:lnSpc>
                          <a:spcPct val="100000"/>
                        </a:lnSpc>
                      </a:pPr>
                      <a:endParaRPr sz="400" dirty="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48260" algn="ctr">
                        <a:lnSpc>
                          <a:spcPct val="100000"/>
                        </a:lnSpc>
                      </a:pPr>
                      <a:r>
                        <a:rPr lang="ru-RU" sz="700" b="0" i="0" u="none" strike="noStrike" baseline="0" dirty="0" smtClean="0">
                          <a:latin typeface="+mn-lt"/>
                        </a:rPr>
                        <a:t>Показатели</a:t>
                      </a:r>
                      <a:endParaRPr sz="65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2017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tabLst>
                          <a:tab pos="0" algn="l"/>
                        </a:tabLst>
                      </a:pPr>
                      <a:r>
                        <a:rPr lang="ru-RU" sz="650" spc="-45" dirty="0" smtClean="0">
                          <a:solidFill>
                            <a:srgbClr val="231F20"/>
                          </a:solidFill>
                          <a:latin typeface="+mn-lt"/>
                          <a:cs typeface="Times New Roman" panose="02020603050405020304" pitchFamily="18" charset="0"/>
                        </a:rPr>
                        <a:t>2018</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gridSpan="2">
                  <a:txBody>
                    <a:bodyPr/>
                    <a:lstStyle/>
                    <a:p>
                      <a:pPr>
                        <a:lnSpc>
                          <a:spcPct val="100000"/>
                        </a:lnSpc>
                      </a:pPr>
                      <a:endParaRPr sz="400">
                        <a:latin typeface="+mn-lt"/>
                        <a:cs typeface="Times New Roman"/>
                      </a:endParaRPr>
                    </a:p>
                  </a:txBody>
                  <a:tcPr marL="0" marR="0" marT="0" marB="0">
                    <a:lnT w="6350">
                      <a:solidFill>
                        <a:srgbClr val="849FC2"/>
                      </a:solidFill>
                      <a:prstDash val="solid"/>
                    </a:lnT>
                    <a:lnB w="6350">
                      <a:solidFill>
                        <a:srgbClr val="849FC2"/>
                      </a:solidFill>
                      <a:prstDash val="solid"/>
                    </a:lnB>
                  </a:tcPr>
                </a:tc>
                <a:tc hMerge="1">
                  <a:txBody>
                    <a:bodyPr/>
                    <a:lstStyle/>
                    <a:p>
                      <a:endParaRPr/>
                    </a:p>
                  </a:txBody>
                  <a:tcPr marL="0" marR="0" marT="0" marB="0"/>
                </a:tc>
              </a:tr>
              <a:tr h="106508">
                <a:tc>
                  <a:txBody>
                    <a:bodyPr/>
                    <a:lstStyle/>
                    <a:p>
                      <a:pPr>
                        <a:lnSpc>
                          <a:spcPct val="100000"/>
                        </a:lnSpc>
                      </a:pPr>
                      <a:endParaRPr sz="40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dirty="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dirty="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dirty="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2019</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2020</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2021</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106508">
                <a:tc>
                  <a:txBody>
                    <a:bodyPr/>
                    <a:lstStyle/>
                    <a:p>
                      <a:pPr algn="ctr">
                        <a:lnSpc>
                          <a:spcPct val="100000"/>
                        </a:lnSpc>
                      </a:pPr>
                      <a:r>
                        <a:rPr sz="650" dirty="0">
                          <a:solidFill>
                            <a:srgbClr val="FFFFFF"/>
                          </a:solidFill>
                          <a:latin typeface="Times New Roman" panose="02020603050405020304" pitchFamily="18" charset="0"/>
                          <a:cs typeface="Times New Roman" panose="02020603050405020304" pitchFamily="18" charset="0"/>
                        </a:rPr>
                        <a:t>1</a:t>
                      </a:r>
                      <a:endParaRPr sz="650" dirty="0">
                        <a:latin typeface="Times New Roman" panose="02020603050405020304" pitchFamily="18" charset="0"/>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48260" algn="ctr">
                        <a:lnSpc>
                          <a:spcPct val="100000"/>
                        </a:lnSpc>
                      </a:pPr>
                      <a:r>
                        <a:rPr sz="650" dirty="0">
                          <a:solidFill>
                            <a:srgbClr val="FFFFFF"/>
                          </a:solidFill>
                          <a:latin typeface="+mn-lt"/>
                          <a:cs typeface="Times New Roman" panose="02020603050405020304" pitchFamily="18" charset="0"/>
                        </a:rPr>
                        <a:t>2</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50" dirty="0">
                          <a:solidFill>
                            <a:srgbClr val="FFFFFF"/>
                          </a:solidFill>
                          <a:latin typeface="+mn-lt"/>
                          <a:cs typeface="Times New Roman" panose="02020603050405020304" pitchFamily="18" charset="0"/>
                        </a:rPr>
                        <a:t>3</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50" dirty="0">
                          <a:solidFill>
                            <a:srgbClr val="FFFFFF"/>
                          </a:solidFill>
                          <a:latin typeface="+mn-lt"/>
                          <a:cs typeface="Times New Roman" panose="02020603050405020304" pitchFamily="18" charset="0"/>
                        </a:rPr>
                        <a:t>4</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50" dirty="0">
                          <a:solidFill>
                            <a:srgbClr val="FFFFFF"/>
                          </a:solidFill>
                          <a:latin typeface="+mn-lt"/>
                          <a:cs typeface="Times New Roman" panose="02020603050405020304" pitchFamily="18" charset="0"/>
                        </a:rPr>
                        <a:t>5</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50" dirty="0">
                          <a:solidFill>
                            <a:srgbClr val="FFFFFF"/>
                          </a:solidFill>
                          <a:latin typeface="+mn-lt"/>
                          <a:cs typeface="Times New Roman" panose="02020603050405020304" pitchFamily="18" charset="0"/>
                        </a:rPr>
                        <a:t>6</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50" dirty="0">
                          <a:solidFill>
                            <a:srgbClr val="FFFFFF"/>
                          </a:solidFill>
                          <a:latin typeface="+mn-lt"/>
                          <a:cs typeface="Times New Roman" panose="02020603050405020304" pitchFamily="18" charset="0"/>
                        </a:rPr>
                        <a:t>7</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r>
              <a:tr h="248172">
                <a:tc>
                  <a:txBody>
                    <a:bodyPr/>
                    <a:lstStyle/>
                    <a:p>
                      <a:pPr>
                        <a:lnSpc>
                          <a:spcPts val="705"/>
                        </a:lnSpc>
                      </a:pPr>
                      <a:r>
                        <a:rPr sz="650" dirty="0">
                          <a:solidFill>
                            <a:srgbClr val="231F20"/>
                          </a:solidFill>
                          <a:latin typeface="+mn-lt"/>
                          <a:cs typeface="Times New Roman" panose="02020603050405020304" pitchFamily="18" charset="0"/>
                        </a:rPr>
                        <a:t>1</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l"/>
                      <a:r>
                        <a:rPr lang="ru-RU" sz="700" b="0" i="0" u="none" strike="noStrike" baseline="0" dirty="0" smtClean="0">
                          <a:latin typeface="+mn-lt"/>
                          <a:cs typeface="Times New Roman" panose="02020603050405020304" pitchFamily="18" charset="0"/>
                        </a:rPr>
                        <a:t>Доля налоговых и неналоговых доходов местного бюджета (за исключением поступлений налоговых доходов по дополнительным нормативам отчислений) в общем объеме собственных доходов бюджета муниципального образования (без учета субвенций)</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500" dirty="0">
                        <a:latin typeface="+mn-lt"/>
                        <a:cs typeface="Times New Roman" panose="02020603050405020304" pitchFamily="18" charset="0"/>
                      </a:endParaRPr>
                    </a:p>
                    <a:p>
                      <a:pPr marL="0" indent="0" algn="ctr">
                        <a:lnSpc>
                          <a:spcPts val="675"/>
                        </a:lnSpc>
                      </a:pPr>
                      <a:r>
                        <a:rPr lang="ru-RU" sz="650" spc="-35" dirty="0" smtClean="0">
                          <a:solidFill>
                            <a:srgbClr val="231F20"/>
                          </a:solidFill>
                          <a:latin typeface="+mn-lt"/>
                          <a:cs typeface="Times New Roman" panose="02020603050405020304" pitchFamily="18" charset="0"/>
                        </a:rPr>
                        <a:t>67,7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500" dirty="0">
                        <a:latin typeface="+mn-lt"/>
                        <a:cs typeface="Times New Roman" panose="02020603050405020304" pitchFamily="18" charset="0"/>
                      </a:endParaRPr>
                    </a:p>
                    <a:p>
                      <a:pPr marL="0" indent="0" algn="ctr">
                        <a:lnSpc>
                          <a:spcPts val="675"/>
                        </a:lnSpc>
                      </a:pPr>
                      <a:r>
                        <a:rPr lang="ru-RU" sz="650" spc="-35" dirty="0" smtClean="0">
                          <a:solidFill>
                            <a:srgbClr val="231F20"/>
                          </a:solidFill>
                          <a:latin typeface="+mn-lt"/>
                          <a:cs typeface="Times New Roman" panose="02020603050405020304" pitchFamily="18" charset="0"/>
                        </a:rPr>
                        <a:t>51,5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r>
                        <a:rPr lang="ru-RU" sz="650" dirty="0" smtClean="0">
                          <a:latin typeface="+mn-lt"/>
                          <a:cs typeface="Times New Roman" panose="02020603050405020304" pitchFamily="18" charset="0"/>
                        </a:rPr>
                        <a:t>46,2</a:t>
                      </a:r>
                      <a:endParaRPr sz="650" dirty="0">
                        <a:latin typeface="+mn-lt"/>
                        <a:cs typeface="Times New Roman" panose="02020603050405020304" pitchFamily="18" charset="0"/>
                      </a:endParaRPr>
                    </a:p>
                  </a:txBody>
                  <a:tcPr marL="0" marR="0" marT="0" marB="0" anchor="b">
                    <a:lnT w="6350">
                      <a:solidFill>
                        <a:srgbClr val="849FC2"/>
                      </a:solidFill>
                      <a:prstDash val="solid"/>
                    </a:lnT>
                    <a:lnB w="6350">
                      <a:solidFill>
                        <a:srgbClr val="849FC2"/>
                      </a:solidFill>
                      <a:prstDash val="solid"/>
                    </a:lnB>
                  </a:tcPr>
                </a:tc>
                <a:tc>
                  <a:txBody>
                    <a:bodyPr/>
                    <a:lstStyle/>
                    <a:p>
                      <a:pPr algn="ctr">
                        <a:lnSpc>
                          <a:spcPct val="100000"/>
                        </a:lnSpc>
                      </a:pPr>
                      <a:r>
                        <a:rPr lang="ru-RU" sz="650" dirty="0" smtClean="0">
                          <a:latin typeface="+mn-lt"/>
                          <a:cs typeface="Times New Roman" panose="02020603050405020304" pitchFamily="18" charset="0"/>
                        </a:rPr>
                        <a:t>62,1</a:t>
                      </a:r>
                      <a:endParaRPr sz="650" dirty="0">
                        <a:latin typeface="+mn-lt"/>
                        <a:cs typeface="Times New Roman" panose="02020603050405020304" pitchFamily="18" charset="0"/>
                      </a:endParaRPr>
                    </a:p>
                  </a:txBody>
                  <a:tcPr marL="0" marR="0" marT="0" marB="0" anchor="b">
                    <a:lnT w="6350">
                      <a:solidFill>
                        <a:srgbClr val="849FC2"/>
                      </a:solidFill>
                      <a:prstDash val="solid"/>
                    </a:lnT>
                    <a:lnB w="6350">
                      <a:solidFill>
                        <a:srgbClr val="849FC2"/>
                      </a:solidFill>
                      <a:prstDash val="solid"/>
                    </a:lnB>
                  </a:tcPr>
                </a:tc>
                <a:tc>
                  <a:txBody>
                    <a:bodyPr/>
                    <a:lstStyle/>
                    <a:p>
                      <a:pPr algn="ctr">
                        <a:lnSpc>
                          <a:spcPct val="100000"/>
                        </a:lnSpc>
                      </a:pPr>
                      <a:r>
                        <a:rPr lang="ru-RU" sz="650" dirty="0" smtClean="0">
                          <a:latin typeface="+mn-lt"/>
                          <a:cs typeface="Times New Roman" panose="02020603050405020304" pitchFamily="18" charset="0"/>
                        </a:rPr>
                        <a:t>99,7</a:t>
                      </a:r>
                      <a:endParaRPr sz="650" dirty="0">
                        <a:latin typeface="+mn-lt"/>
                        <a:cs typeface="Times New Roman" panose="02020603050405020304" pitchFamily="18" charset="0"/>
                      </a:endParaRPr>
                    </a:p>
                  </a:txBody>
                  <a:tcPr marL="0" marR="0" marT="0" marB="0" anchor="b">
                    <a:lnT w="6350">
                      <a:solidFill>
                        <a:srgbClr val="849FC2"/>
                      </a:solidFill>
                      <a:prstDash val="solid"/>
                    </a:lnT>
                    <a:lnB w="6350">
                      <a:solidFill>
                        <a:srgbClr val="849FC2"/>
                      </a:solidFill>
                      <a:prstDash val="solid"/>
                    </a:lnB>
                  </a:tcPr>
                </a:tc>
              </a:tr>
              <a:tr h="231449">
                <a:tc>
                  <a:txBody>
                    <a:bodyPr/>
                    <a:lstStyle/>
                    <a:p>
                      <a:pPr>
                        <a:lnSpc>
                          <a:spcPts val="705"/>
                        </a:lnSpc>
                      </a:pPr>
                      <a:r>
                        <a:rPr sz="650" dirty="0">
                          <a:solidFill>
                            <a:srgbClr val="231F20"/>
                          </a:solidFill>
                          <a:latin typeface="+mn-lt"/>
                          <a:cs typeface="Times New Roman" panose="02020603050405020304" pitchFamily="18" charset="0"/>
                        </a:rPr>
                        <a:t>2</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l"/>
                      <a:r>
                        <a:rPr lang="ru-RU" sz="700" b="0" i="0" u="none" strike="noStrike" baseline="0" dirty="0" smtClean="0">
                          <a:latin typeface="+mn-lt"/>
                          <a:cs typeface="Times New Roman" panose="02020603050405020304" pitchFamily="18" charset="0"/>
                        </a:rPr>
                        <a:t>Расходы бюджета города на содержание работников органов местного самоуправления</a:t>
                      </a:r>
                    </a:p>
                    <a:p>
                      <a:pPr algn="l"/>
                      <a:r>
                        <a:rPr lang="ru-RU" sz="700" b="0" i="0" u="none" strike="noStrike" baseline="0" dirty="0" smtClean="0">
                          <a:latin typeface="+mn-lt"/>
                          <a:cs typeface="Times New Roman" panose="02020603050405020304" pitchFamily="18" charset="0"/>
                        </a:rPr>
                        <a:t>в расчете на 1 жителя</a:t>
                      </a:r>
                      <a:endParaRPr sz="650" dirty="0">
                        <a:latin typeface="+mn-lt"/>
                        <a:cs typeface="Times New Roman" panose="02020603050405020304" pitchFamily="18" charset="0"/>
                      </a:endParaRPr>
                    </a:p>
                  </a:txBody>
                  <a:tcPr marL="0" marR="0" marT="1905" marB="0">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500" dirty="0">
                        <a:latin typeface="+mn-lt"/>
                        <a:cs typeface="Times New Roman" panose="02020603050405020304" pitchFamily="18" charset="0"/>
                      </a:endParaRPr>
                    </a:p>
                    <a:p>
                      <a:pPr marL="0" indent="0" algn="ctr">
                        <a:lnSpc>
                          <a:spcPts val="680"/>
                        </a:lnSpc>
                      </a:pPr>
                      <a:r>
                        <a:rPr lang="ru-RU" sz="650" spc="-35" dirty="0" smtClean="0">
                          <a:solidFill>
                            <a:srgbClr val="231F20"/>
                          </a:solidFill>
                          <a:latin typeface="+mn-lt"/>
                          <a:cs typeface="Times New Roman" panose="02020603050405020304" pitchFamily="18" charset="0"/>
                        </a:rPr>
                        <a:t>752,77</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500" dirty="0">
                        <a:latin typeface="+mn-lt"/>
                        <a:cs typeface="Times New Roman" panose="02020603050405020304" pitchFamily="18" charset="0"/>
                      </a:endParaRPr>
                    </a:p>
                    <a:p>
                      <a:pPr marL="0" indent="0" algn="ctr">
                        <a:lnSpc>
                          <a:spcPts val="680"/>
                        </a:lnSpc>
                      </a:pPr>
                      <a:r>
                        <a:rPr lang="ru-RU" sz="650" spc="-35" dirty="0" smtClean="0">
                          <a:solidFill>
                            <a:srgbClr val="231F20"/>
                          </a:solidFill>
                          <a:latin typeface="+mn-lt"/>
                          <a:cs typeface="Times New Roman" panose="02020603050405020304" pitchFamily="18" charset="0"/>
                        </a:rPr>
                        <a:t>805,63</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r>
                        <a:rPr lang="ru-RU" sz="650" dirty="0" smtClean="0">
                          <a:latin typeface="+mn-lt"/>
                          <a:cs typeface="Times New Roman" panose="02020603050405020304" pitchFamily="18" charset="0"/>
                        </a:rPr>
                        <a:t>779,88</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r>
                        <a:rPr lang="ru-RU" sz="650" dirty="0" smtClean="0">
                          <a:latin typeface="+mn-lt"/>
                          <a:cs typeface="Times New Roman" panose="02020603050405020304" pitchFamily="18" charset="0"/>
                        </a:rPr>
                        <a:t>777,72</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r>
                        <a:rPr lang="ru-RU" sz="650" dirty="0" smtClean="0">
                          <a:latin typeface="+mn-lt"/>
                          <a:cs typeface="Times New Roman" panose="02020603050405020304" pitchFamily="18" charset="0"/>
                        </a:rPr>
                        <a:t>777,73</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r>
              <a:tr h="230767">
                <a:tc>
                  <a:txBody>
                    <a:bodyPr/>
                    <a:lstStyle/>
                    <a:p>
                      <a:pPr>
                        <a:lnSpc>
                          <a:spcPts val="700"/>
                        </a:lnSpc>
                      </a:pPr>
                      <a:r>
                        <a:rPr sz="650" dirty="0">
                          <a:solidFill>
                            <a:srgbClr val="231F20"/>
                          </a:solidFill>
                          <a:latin typeface="+mn-lt"/>
                          <a:cs typeface="Times New Roman" panose="02020603050405020304" pitchFamily="18" charset="0"/>
                        </a:rPr>
                        <a:t>3</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l"/>
                      <a:r>
                        <a:rPr lang="ru-RU" sz="700" b="0" i="0" u="none" strike="noStrike" baseline="0" dirty="0" smtClean="0">
                          <a:latin typeface="+mn-lt"/>
                          <a:cs typeface="Times New Roman" panose="02020603050405020304" pitchFamily="18" charset="0"/>
                        </a:rPr>
                        <a:t>Удовлетворенность населения деятельностью органов местного самоуправления</a:t>
                      </a:r>
                    </a:p>
                    <a:p>
                      <a:pPr algn="l"/>
                      <a:r>
                        <a:rPr lang="ru-RU" sz="700" b="0" i="0" u="none" strike="noStrike" baseline="0" dirty="0" smtClean="0">
                          <a:latin typeface="+mn-lt"/>
                          <a:cs typeface="Times New Roman" panose="02020603050405020304" pitchFamily="18" charset="0"/>
                        </a:rPr>
                        <a:t>городского округа</a:t>
                      </a:r>
                      <a:endParaRPr sz="650" dirty="0">
                        <a:latin typeface="+mn-lt"/>
                        <a:cs typeface="Times New Roman" panose="02020603050405020304" pitchFamily="18" charset="0"/>
                      </a:endParaRPr>
                    </a:p>
                  </a:txBody>
                  <a:tcPr marL="0" marR="0" marT="1270" marB="0">
                    <a:lnT w="6350">
                      <a:solidFill>
                        <a:srgbClr val="849FC2"/>
                      </a:solidFill>
                      <a:prstDash val="solid"/>
                    </a:lnT>
                    <a:lnB w="6350">
                      <a:solidFill>
                        <a:srgbClr val="849FC2"/>
                      </a:solidFill>
                      <a:prstDash val="solid"/>
                    </a:lnB>
                  </a:tcPr>
                </a:tc>
                <a:tc>
                  <a:txBody>
                    <a:bodyPr/>
                    <a:lstStyle/>
                    <a:p>
                      <a:pPr algn="ctr">
                        <a:lnSpc>
                          <a:spcPct val="100000"/>
                        </a:lnSpc>
                        <a:spcBef>
                          <a:spcPts val="45"/>
                        </a:spcBef>
                      </a:pPr>
                      <a:r>
                        <a:rPr lang="ru-RU" sz="650" dirty="0" smtClean="0">
                          <a:latin typeface="+mn-lt"/>
                          <a:cs typeface="Times New Roman" panose="02020603050405020304" pitchFamily="18" charset="0"/>
                        </a:rPr>
                        <a:t>62,0</a:t>
                      </a: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650" dirty="0">
                        <a:latin typeface="+mn-lt"/>
                        <a:cs typeface="Times New Roman" panose="02020603050405020304" pitchFamily="18" charset="0"/>
                      </a:endParaRPr>
                    </a:p>
                  </a:txBody>
                  <a:tcPr marL="0" marR="0" marT="5715" marB="0" anchor="ctr">
                    <a:lnT w="6350">
                      <a:solidFill>
                        <a:srgbClr val="849FC2"/>
                      </a:solidFill>
                      <a:prstDash val="solid"/>
                    </a:lnT>
                    <a:lnB w="6350">
                      <a:solidFill>
                        <a:srgbClr val="849FC2"/>
                      </a:solidFill>
                      <a:prstDash val="solid"/>
                    </a:lnB>
                  </a:tcPr>
                </a:tc>
              </a:tr>
              <a:tr h="114701">
                <a:tc>
                  <a:txBody>
                    <a:bodyPr/>
                    <a:lstStyle/>
                    <a:p>
                      <a:pPr>
                        <a:lnSpc>
                          <a:spcPct val="100000"/>
                        </a:lnSpc>
                      </a:pPr>
                      <a:r>
                        <a:rPr sz="650" dirty="0">
                          <a:solidFill>
                            <a:srgbClr val="231F20"/>
                          </a:solidFill>
                          <a:latin typeface="+mn-lt"/>
                          <a:cs typeface="Times New Roman" panose="02020603050405020304" pitchFamily="18" charset="0"/>
                        </a:rPr>
                        <a:t>4</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Среднегодовая численность постоянного населения</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35" dirty="0" smtClean="0">
                          <a:solidFill>
                            <a:srgbClr val="231F20"/>
                          </a:solidFill>
                          <a:latin typeface="+mn-lt"/>
                          <a:cs typeface="Times New Roman" panose="02020603050405020304" pitchFamily="18" charset="0"/>
                        </a:rPr>
                        <a:t>117,60</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35" dirty="0" smtClean="0">
                          <a:solidFill>
                            <a:srgbClr val="231F20"/>
                          </a:solidFill>
                          <a:latin typeface="+mn-lt"/>
                          <a:cs typeface="Times New Roman" panose="02020603050405020304" pitchFamily="18" charset="0"/>
                        </a:rPr>
                        <a:t>117,40</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35" dirty="0" smtClean="0">
                          <a:solidFill>
                            <a:srgbClr val="231F20"/>
                          </a:solidFill>
                          <a:latin typeface="+mn-lt"/>
                          <a:cs typeface="Times New Roman" panose="02020603050405020304" pitchFamily="18" charset="0"/>
                        </a:rPr>
                        <a:t>117,37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117,49</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35" dirty="0" smtClean="0">
                          <a:solidFill>
                            <a:srgbClr val="231F20"/>
                          </a:solidFill>
                          <a:latin typeface="+mn-lt"/>
                          <a:cs typeface="Times New Roman" panose="02020603050405020304" pitchFamily="18" charset="0"/>
                        </a:rPr>
                        <a:t>117,76</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r>
              <a:tr h="119950">
                <a:tc>
                  <a:txBody>
                    <a:bodyPr/>
                    <a:lstStyle/>
                    <a:p>
                      <a:pPr>
                        <a:lnSpc>
                          <a:spcPct val="100000"/>
                        </a:lnSpc>
                      </a:pPr>
                      <a:r>
                        <a:rPr sz="650" dirty="0">
                          <a:solidFill>
                            <a:srgbClr val="231F20"/>
                          </a:solidFill>
                          <a:latin typeface="+mn-lt"/>
                          <a:cs typeface="Times New Roman" panose="02020603050405020304" pitchFamily="18" charset="0"/>
                        </a:rPr>
                        <a:t>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Педагогические работники</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40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endParaRPr sz="40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endParaRPr sz="4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endParaRPr sz="4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endParaRPr sz="4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r>
              <a:tr h="114701">
                <a:tc>
                  <a:txBody>
                    <a:bodyPr/>
                    <a:lstStyle/>
                    <a:p>
                      <a:pPr>
                        <a:lnSpc>
                          <a:spcPct val="100000"/>
                        </a:lnSpc>
                      </a:pPr>
                      <a:endParaRPr sz="4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 общеобразовательных учреждений общего образования</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22803,89</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23279,65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24732,5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25697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r>
                        <a:rPr lang="ru-RU" sz="650" dirty="0" smtClean="0">
                          <a:latin typeface="+mn-lt"/>
                          <a:cs typeface="Times New Roman" panose="02020603050405020304" pitchFamily="18" charset="0"/>
                        </a:rPr>
                        <a:t>26956,2</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r>
              <a:tr h="114701">
                <a:tc>
                  <a:txBody>
                    <a:bodyPr/>
                    <a:lstStyle/>
                    <a:p>
                      <a:pPr>
                        <a:lnSpc>
                          <a:spcPct val="100000"/>
                        </a:lnSpc>
                      </a:pPr>
                      <a:endParaRPr sz="4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 дошкольных образовательных учреждений</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24027,37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25194,57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23577,3</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24496,8</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dirty="0" smtClean="0">
                          <a:latin typeface="+mn-lt"/>
                          <a:cs typeface="Times New Roman" panose="02020603050405020304" pitchFamily="18" charset="0"/>
                        </a:rPr>
                        <a:t>25697,2</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r>
              <a:tr h="114701">
                <a:tc>
                  <a:txBody>
                    <a:bodyPr/>
                    <a:lstStyle/>
                    <a:p>
                      <a:pPr>
                        <a:lnSpc>
                          <a:spcPct val="100000"/>
                        </a:lnSpc>
                      </a:pPr>
                      <a:endParaRPr sz="4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 дополнительного образования детей, в том числе по отраслям:</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r>
              <a:tr h="144607">
                <a:tc>
                  <a:txBody>
                    <a:bodyPr/>
                    <a:lstStyle/>
                    <a:p>
                      <a:pP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48260">
                        <a:lnSpc>
                          <a:spcPct val="100000"/>
                        </a:lnSpc>
                      </a:pPr>
                      <a:r>
                        <a:rPr lang="ru-RU" sz="650" dirty="0" smtClean="0">
                          <a:latin typeface="+mn-lt"/>
                          <a:cs typeface="Times New Roman" panose="02020603050405020304" pitchFamily="18" charset="0"/>
                        </a:rPr>
                        <a:t>образование</a:t>
                      </a:r>
                      <a:endParaRPr sz="650" dirty="0">
                        <a:latin typeface="+mn-lt"/>
                        <a:cs typeface="Times New Roman" panose="02020603050405020304" pitchFamily="18" charset="0"/>
                      </a:endParaRPr>
                    </a:p>
                  </a:txBody>
                  <a:tcPr marL="0" marR="0" marT="0" marB="0" anchor="b">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22914,34</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24828,43</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24732,5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25697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26956,2</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r>
              <a:tr h="144607">
                <a:tc>
                  <a:txBody>
                    <a:bodyPr/>
                    <a:lstStyle/>
                    <a:p>
                      <a:pP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48260">
                        <a:lnSpc>
                          <a:spcPct val="100000"/>
                        </a:lnSpc>
                      </a:pPr>
                      <a:r>
                        <a:rPr lang="ru-RU" sz="650" dirty="0" smtClean="0">
                          <a:latin typeface="+mn-lt"/>
                          <a:cs typeface="Times New Roman" panose="02020603050405020304" pitchFamily="18" charset="0"/>
                        </a:rPr>
                        <a:t>культура</a:t>
                      </a:r>
                      <a:endParaRPr sz="650" dirty="0">
                        <a:latin typeface="+mn-lt"/>
                        <a:cs typeface="Times New Roman" panose="02020603050405020304" pitchFamily="18" charset="0"/>
                      </a:endParaRPr>
                    </a:p>
                  </a:txBody>
                  <a:tcPr marL="0" marR="0" marT="0" marB="0" anchor="b">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22558,45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23715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24732,5</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25697</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26956,2</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r>
              <a:tr h="144607">
                <a:tc>
                  <a:txBody>
                    <a:bodyPr/>
                    <a:lstStyle/>
                    <a:p>
                      <a:pPr>
                        <a:lnSpc>
                          <a:spcPct val="100000"/>
                        </a:lnSpc>
                      </a:pP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48260">
                        <a:lnSpc>
                          <a:spcPct val="100000"/>
                        </a:lnSpc>
                      </a:pPr>
                      <a:r>
                        <a:rPr lang="ru-RU" sz="650" dirty="0" smtClean="0">
                          <a:latin typeface="+mn-lt"/>
                          <a:cs typeface="Times New Roman" panose="02020603050405020304" pitchFamily="18" charset="0"/>
                        </a:rPr>
                        <a:t>физическая культура и спорт</a:t>
                      </a:r>
                      <a:endParaRPr sz="650" dirty="0">
                        <a:latin typeface="+mn-lt"/>
                        <a:cs typeface="Times New Roman" panose="02020603050405020304" pitchFamily="18" charset="0"/>
                      </a:endParaRPr>
                    </a:p>
                  </a:txBody>
                  <a:tcPr marL="0" marR="0" marT="0" marB="0" anchor="b">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26179,11</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30193,26</a:t>
                      </a:r>
                      <a:endParaRPr sz="650" dirty="0">
                        <a:latin typeface="+mn-lt"/>
                        <a:cs typeface="Times New Roman" panose="02020603050405020304" pitchFamily="18" charset="0"/>
                      </a:endParaRPr>
                    </a:p>
                  </a:txBody>
                  <a:tcPr marL="0" marR="0" marT="0" marB="0" anchor="ctr">
                    <a:lnT w="6350">
                      <a:solidFill>
                        <a:srgbClr val="849FC2"/>
                      </a:solidFill>
                      <a:prstDash val="soli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24732,5</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25697</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cap="flat" cmpd="sng" algn="ctr">
                      <a:solidFill>
                        <a:srgbClr val="849FC2"/>
                      </a:solidFill>
                      <a:prstDash val="solid"/>
                      <a:round/>
                      <a:headEnd type="none" w="med" len="med"/>
                      <a:tailEnd type="none" w="med" len="med"/>
                    </a:lnB>
                  </a:tcPr>
                </a:tc>
                <a:tc>
                  <a:txBody>
                    <a:bodyPr/>
                    <a:lstStyle/>
                    <a:p>
                      <a:pPr marL="0" indent="0" algn="ctr">
                        <a:lnSpc>
                          <a:spcPct val="100000"/>
                        </a:lnSpc>
                      </a:pPr>
                      <a:r>
                        <a:rPr lang="ru-RU" sz="650" dirty="0" smtClean="0">
                          <a:latin typeface="+mn-lt"/>
                          <a:cs typeface="Times New Roman" panose="02020603050405020304" pitchFamily="18" charset="0"/>
                        </a:rPr>
                        <a:t>26956,2</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cap="flat" cmpd="sng" algn="ctr">
                      <a:solidFill>
                        <a:srgbClr val="849FC2"/>
                      </a:solidFill>
                      <a:prstDash val="solid"/>
                      <a:round/>
                      <a:headEnd type="none" w="med" len="med"/>
                      <a:tailEnd type="none" w="med" len="med"/>
                    </a:lnB>
                  </a:tcPr>
                </a:tc>
              </a:tr>
              <a:tr h="144607">
                <a:tc>
                  <a:txBody>
                    <a:bodyPr/>
                    <a:lstStyle/>
                    <a:p>
                      <a:pPr>
                        <a:lnSpc>
                          <a:spcPct val="100000"/>
                        </a:lnSpc>
                      </a:pPr>
                      <a:r>
                        <a:rPr sz="650" dirty="0">
                          <a:solidFill>
                            <a:srgbClr val="231F20"/>
                          </a:solidFill>
                          <a:latin typeface="+mn-lt"/>
                          <a:cs typeface="Times New Roman" panose="02020603050405020304" pitchFamily="18" charset="0"/>
                        </a:rPr>
                        <a:t>6</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48260">
                        <a:lnSpc>
                          <a:spcPct val="100000"/>
                        </a:lnSpc>
                      </a:pPr>
                      <a:r>
                        <a:rPr lang="ru-RU" sz="700" b="0" i="0" u="none" strike="noStrike" baseline="0" dirty="0" smtClean="0">
                          <a:latin typeface="+mn-lt"/>
                          <a:cs typeface="Times New Roman" panose="02020603050405020304" pitchFamily="18" charset="0"/>
                        </a:rPr>
                        <a:t>Работники культуры</a:t>
                      </a:r>
                      <a:endParaRPr sz="65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22353</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5" dirty="0" smtClean="0">
                          <a:solidFill>
                            <a:srgbClr val="231F20"/>
                          </a:solidFill>
                          <a:latin typeface="+mn-lt"/>
                          <a:cs typeface="Times New Roman" panose="02020603050405020304" pitchFamily="18" charset="0"/>
                        </a:rPr>
                        <a:t>23869,4</a:t>
                      </a:r>
                      <a:endParaRPr sz="65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23434,9</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23348,6</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0" indent="0" algn="ctr">
                        <a:lnSpc>
                          <a:spcPct val="100000"/>
                        </a:lnSpc>
                      </a:pPr>
                      <a:r>
                        <a:rPr lang="ru-RU" sz="650" spc="-40" dirty="0" smtClean="0">
                          <a:solidFill>
                            <a:srgbClr val="231F20"/>
                          </a:solidFill>
                          <a:latin typeface="+mn-lt"/>
                          <a:cs typeface="Times New Roman" panose="02020603050405020304" pitchFamily="18" charset="0"/>
                        </a:rPr>
                        <a:t>25542</a:t>
                      </a:r>
                      <a:endParaRPr sz="650" dirty="0">
                        <a:latin typeface="+mn-lt"/>
                        <a:cs typeface="Times New Roman" panose="02020603050405020304" pitchFamily="18" charset="0"/>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r>
            </a:tbl>
          </a:graphicData>
        </a:graphic>
      </p:graphicFrame>
      <p:sp>
        <p:nvSpPr>
          <p:cNvPr id="111" name="object 111"/>
          <p:cNvSpPr/>
          <p:nvPr/>
        </p:nvSpPr>
        <p:spPr>
          <a:xfrm>
            <a:off x="4035526" y="5411355"/>
            <a:ext cx="2614930" cy="1011555"/>
          </a:xfrm>
          <a:custGeom>
            <a:avLst/>
            <a:gdLst/>
            <a:ahLst/>
            <a:cxnLst/>
            <a:rect l="l" t="t" r="r" b="b"/>
            <a:pathLst>
              <a:path w="2614929" h="1011554">
                <a:moveTo>
                  <a:pt x="0" y="1011466"/>
                </a:moveTo>
                <a:lnTo>
                  <a:pt x="2614396" y="1011466"/>
                </a:lnTo>
                <a:lnTo>
                  <a:pt x="2614396" y="0"/>
                </a:lnTo>
                <a:lnTo>
                  <a:pt x="0" y="0"/>
                </a:lnTo>
                <a:lnTo>
                  <a:pt x="0" y="1011466"/>
                </a:lnTo>
                <a:close/>
              </a:path>
            </a:pathLst>
          </a:custGeom>
          <a:solidFill>
            <a:srgbClr val="A54686"/>
          </a:solidFill>
        </p:spPr>
        <p:txBody>
          <a:bodyPr wrap="square" lIns="0" tIns="0" rIns="0" bIns="0" rtlCol="0"/>
          <a:lstStyle/>
          <a:p>
            <a:endParaRPr/>
          </a:p>
        </p:txBody>
      </p:sp>
      <p:sp>
        <p:nvSpPr>
          <p:cNvPr id="112" name="object 112"/>
          <p:cNvSpPr/>
          <p:nvPr/>
        </p:nvSpPr>
        <p:spPr>
          <a:xfrm>
            <a:off x="4035526" y="6013094"/>
            <a:ext cx="2138680" cy="843280"/>
          </a:xfrm>
          <a:custGeom>
            <a:avLst/>
            <a:gdLst/>
            <a:ahLst/>
            <a:cxnLst/>
            <a:rect l="l" t="t" r="r" b="b"/>
            <a:pathLst>
              <a:path w="2138679" h="843279">
                <a:moveTo>
                  <a:pt x="2138578" y="0"/>
                </a:moveTo>
                <a:lnTo>
                  <a:pt x="1347851" y="0"/>
                </a:lnTo>
                <a:lnTo>
                  <a:pt x="1306166" y="4722"/>
                </a:lnTo>
                <a:lnTo>
                  <a:pt x="1267828" y="18184"/>
                </a:lnTo>
                <a:lnTo>
                  <a:pt x="1233890" y="39331"/>
                </a:lnTo>
                <a:lnTo>
                  <a:pt x="1205407" y="67106"/>
                </a:lnTo>
                <a:lnTo>
                  <a:pt x="826173" y="473722"/>
                </a:lnTo>
                <a:lnTo>
                  <a:pt x="0" y="473722"/>
                </a:lnTo>
                <a:lnTo>
                  <a:pt x="0" y="843076"/>
                </a:lnTo>
                <a:lnTo>
                  <a:pt x="904354" y="843076"/>
                </a:lnTo>
                <a:lnTo>
                  <a:pt x="904354" y="842581"/>
                </a:lnTo>
                <a:lnTo>
                  <a:pt x="940404" y="839034"/>
                </a:lnTo>
                <a:lnTo>
                  <a:pt x="975298" y="828424"/>
                </a:lnTo>
                <a:lnTo>
                  <a:pt x="1007908" y="810770"/>
                </a:lnTo>
                <a:lnTo>
                  <a:pt x="1037107" y="786091"/>
                </a:lnTo>
                <a:lnTo>
                  <a:pt x="1426032" y="369354"/>
                </a:lnTo>
                <a:lnTo>
                  <a:pt x="2138578" y="369354"/>
                </a:lnTo>
                <a:lnTo>
                  <a:pt x="2138578" y="0"/>
                </a:lnTo>
                <a:close/>
              </a:path>
            </a:pathLst>
          </a:custGeom>
          <a:solidFill>
            <a:srgbClr val="A54686"/>
          </a:solidFill>
        </p:spPr>
        <p:txBody>
          <a:bodyPr wrap="square" lIns="0" tIns="0" rIns="0" bIns="0" rtlCol="0"/>
          <a:lstStyle/>
          <a:p>
            <a:endParaRPr/>
          </a:p>
        </p:txBody>
      </p:sp>
      <p:sp>
        <p:nvSpPr>
          <p:cNvPr id="113" name="object 113"/>
          <p:cNvSpPr/>
          <p:nvPr/>
        </p:nvSpPr>
        <p:spPr>
          <a:xfrm>
            <a:off x="4035526" y="6021400"/>
            <a:ext cx="2614930" cy="1252855"/>
          </a:xfrm>
          <a:custGeom>
            <a:avLst/>
            <a:gdLst/>
            <a:ahLst/>
            <a:cxnLst/>
            <a:rect l="l" t="t" r="r" b="b"/>
            <a:pathLst>
              <a:path w="2614929" h="1252854">
                <a:moveTo>
                  <a:pt x="2614396" y="0"/>
                </a:moveTo>
                <a:lnTo>
                  <a:pt x="1928291" y="0"/>
                </a:lnTo>
                <a:lnTo>
                  <a:pt x="1886607" y="4722"/>
                </a:lnTo>
                <a:lnTo>
                  <a:pt x="1848269" y="18184"/>
                </a:lnTo>
                <a:lnTo>
                  <a:pt x="1814331" y="39331"/>
                </a:lnTo>
                <a:lnTo>
                  <a:pt x="1785848" y="67106"/>
                </a:lnTo>
                <a:lnTo>
                  <a:pt x="1014907" y="883196"/>
                </a:lnTo>
                <a:lnTo>
                  <a:pt x="0" y="883196"/>
                </a:lnTo>
                <a:lnTo>
                  <a:pt x="0" y="1252550"/>
                </a:lnTo>
                <a:lnTo>
                  <a:pt x="1093089" y="1252550"/>
                </a:lnTo>
                <a:lnTo>
                  <a:pt x="1093089" y="1252042"/>
                </a:lnTo>
                <a:lnTo>
                  <a:pt x="1129140" y="1248500"/>
                </a:lnTo>
                <a:lnTo>
                  <a:pt x="1164037" y="1237889"/>
                </a:lnTo>
                <a:lnTo>
                  <a:pt x="1196648" y="1220232"/>
                </a:lnTo>
                <a:lnTo>
                  <a:pt x="1225842" y="1195552"/>
                </a:lnTo>
                <a:lnTo>
                  <a:pt x="2006473" y="369354"/>
                </a:lnTo>
                <a:lnTo>
                  <a:pt x="2614396" y="369354"/>
                </a:lnTo>
                <a:lnTo>
                  <a:pt x="2614396" y="0"/>
                </a:lnTo>
                <a:close/>
              </a:path>
            </a:pathLst>
          </a:custGeom>
          <a:solidFill>
            <a:srgbClr val="7670B3"/>
          </a:solidFill>
        </p:spPr>
        <p:txBody>
          <a:bodyPr wrap="square" lIns="0" tIns="0" rIns="0" bIns="0" rtlCol="0"/>
          <a:lstStyle/>
          <a:p>
            <a:endParaRPr/>
          </a:p>
        </p:txBody>
      </p:sp>
      <p:sp>
        <p:nvSpPr>
          <p:cNvPr id="114" name="object 114"/>
          <p:cNvSpPr/>
          <p:nvPr/>
        </p:nvSpPr>
        <p:spPr>
          <a:xfrm>
            <a:off x="4035526" y="5975108"/>
            <a:ext cx="2614930" cy="1715770"/>
          </a:xfrm>
          <a:custGeom>
            <a:avLst/>
            <a:gdLst/>
            <a:ahLst/>
            <a:cxnLst/>
            <a:rect l="l" t="t" r="r" b="b"/>
            <a:pathLst>
              <a:path w="2614929" h="1715770">
                <a:moveTo>
                  <a:pt x="2614396" y="0"/>
                </a:moveTo>
                <a:lnTo>
                  <a:pt x="2537206" y="0"/>
                </a:lnTo>
                <a:lnTo>
                  <a:pt x="2495521" y="4722"/>
                </a:lnTo>
                <a:lnTo>
                  <a:pt x="2457183" y="18184"/>
                </a:lnTo>
                <a:lnTo>
                  <a:pt x="2423245" y="39331"/>
                </a:lnTo>
                <a:lnTo>
                  <a:pt x="2394762" y="67106"/>
                </a:lnTo>
                <a:lnTo>
                  <a:pt x="1189393" y="1346060"/>
                </a:lnTo>
                <a:lnTo>
                  <a:pt x="0" y="1346060"/>
                </a:lnTo>
                <a:lnTo>
                  <a:pt x="0" y="1715414"/>
                </a:lnTo>
                <a:lnTo>
                  <a:pt x="1267574" y="1715414"/>
                </a:lnTo>
                <a:lnTo>
                  <a:pt x="1267574" y="1714919"/>
                </a:lnTo>
                <a:lnTo>
                  <a:pt x="1303624" y="1711371"/>
                </a:lnTo>
                <a:lnTo>
                  <a:pt x="1338518" y="1700761"/>
                </a:lnTo>
                <a:lnTo>
                  <a:pt x="1371128" y="1683107"/>
                </a:lnTo>
                <a:lnTo>
                  <a:pt x="1400327" y="1658429"/>
                </a:lnTo>
                <a:lnTo>
                  <a:pt x="2614396" y="370408"/>
                </a:lnTo>
                <a:lnTo>
                  <a:pt x="2614396" y="0"/>
                </a:lnTo>
                <a:close/>
              </a:path>
            </a:pathLst>
          </a:custGeom>
          <a:solidFill>
            <a:srgbClr val="C7C4E2"/>
          </a:solidFill>
        </p:spPr>
        <p:txBody>
          <a:bodyPr wrap="square" lIns="0" tIns="0" rIns="0" bIns="0" rtlCol="0"/>
          <a:lstStyle/>
          <a:p>
            <a:endParaRPr/>
          </a:p>
        </p:txBody>
      </p:sp>
      <p:sp>
        <p:nvSpPr>
          <p:cNvPr id="115" name="object 115"/>
          <p:cNvSpPr/>
          <p:nvPr/>
        </p:nvSpPr>
        <p:spPr>
          <a:xfrm>
            <a:off x="4035526" y="4984406"/>
            <a:ext cx="2144395" cy="843280"/>
          </a:xfrm>
          <a:custGeom>
            <a:avLst/>
            <a:gdLst/>
            <a:ahLst/>
            <a:cxnLst/>
            <a:rect l="l" t="t" r="r" b="b"/>
            <a:pathLst>
              <a:path w="2144395" h="843279">
                <a:moveTo>
                  <a:pt x="909904" y="0"/>
                </a:moveTo>
                <a:lnTo>
                  <a:pt x="0" y="0"/>
                </a:lnTo>
                <a:lnTo>
                  <a:pt x="0" y="369354"/>
                </a:lnTo>
                <a:lnTo>
                  <a:pt x="831723" y="369354"/>
                </a:lnTo>
                <a:lnTo>
                  <a:pt x="1210957" y="775970"/>
                </a:lnTo>
                <a:lnTo>
                  <a:pt x="1239440" y="803745"/>
                </a:lnTo>
                <a:lnTo>
                  <a:pt x="1273378" y="824891"/>
                </a:lnTo>
                <a:lnTo>
                  <a:pt x="1311716" y="838354"/>
                </a:lnTo>
                <a:lnTo>
                  <a:pt x="1353400" y="843076"/>
                </a:lnTo>
                <a:lnTo>
                  <a:pt x="2144128" y="843076"/>
                </a:lnTo>
                <a:lnTo>
                  <a:pt x="2144128" y="473722"/>
                </a:lnTo>
                <a:lnTo>
                  <a:pt x="1431582" y="473722"/>
                </a:lnTo>
                <a:lnTo>
                  <a:pt x="1042657" y="56984"/>
                </a:lnTo>
                <a:lnTo>
                  <a:pt x="1013458" y="32306"/>
                </a:lnTo>
                <a:lnTo>
                  <a:pt x="980847" y="14652"/>
                </a:lnTo>
                <a:lnTo>
                  <a:pt x="945954" y="4042"/>
                </a:lnTo>
                <a:lnTo>
                  <a:pt x="909904" y="495"/>
                </a:lnTo>
                <a:lnTo>
                  <a:pt x="909904" y="0"/>
                </a:lnTo>
                <a:close/>
              </a:path>
            </a:pathLst>
          </a:custGeom>
          <a:solidFill>
            <a:srgbClr val="A54686"/>
          </a:solidFill>
        </p:spPr>
        <p:txBody>
          <a:bodyPr wrap="square" lIns="0" tIns="0" rIns="0" bIns="0" rtlCol="0"/>
          <a:lstStyle/>
          <a:p>
            <a:endParaRPr/>
          </a:p>
        </p:txBody>
      </p:sp>
      <p:sp>
        <p:nvSpPr>
          <p:cNvPr id="116" name="object 116"/>
          <p:cNvSpPr/>
          <p:nvPr/>
        </p:nvSpPr>
        <p:spPr>
          <a:xfrm>
            <a:off x="4035526" y="4566627"/>
            <a:ext cx="2614930" cy="1252855"/>
          </a:xfrm>
          <a:custGeom>
            <a:avLst/>
            <a:gdLst/>
            <a:ahLst/>
            <a:cxnLst/>
            <a:rect l="l" t="t" r="r" b="b"/>
            <a:pathLst>
              <a:path w="2614929" h="1252854">
                <a:moveTo>
                  <a:pt x="1098638" y="0"/>
                </a:moveTo>
                <a:lnTo>
                  <a:pt x="0" y="0"/>
                </a:lnTo>
                <a:lnTo>
                  <a:pt x="0" y="369354"/>
                </a:lnTo>
                <a:lnTo>
                  <a:pt x="1020445" y="369354"/>
                </a:lnTo>
                <a:lnTo>
                  <a:pt x="1791385" y="1185443"/>
                </a:lnTo>
                <a:lnTo>
                  <a:pt x="1819868" y="1213218"/>
                </a:lnTo>
                <a:lnTo>
                  <a:pt x="1853806" y="1234365"/>
                </a:lnTo>
                <a:lnTo>
                  <a:pt x="1892144" y="1247827"/>
                </a:lnTo>
                <a:lnTo>
                  <a:pt x="1933829" y="1252550"/>
                </a:lnTo>
                <a:lnTo>
                  <a:pt x="2614396" y="1252550"/>
                </a:lnTo>
                <a:lnTo>
                  <a:pt x="2614396" y="883196"/>
                </a:lnTo>
                <a:lnTo>
                  <a:pt x="2012010" y="883196"/>
                </a:lnTo>
                <a:lnTo>
                  <a:pt x="1231379" y="56997"/>
                </a:lnTo>
                <a:lnTo>
                  <a:pt x="1202185" y="32317"/>
                </a:lnTo>
                <a:lnTo>
                  <a:pt x="1169576" y="14660"/>
                </a:lnTo>
                <a:lnTo>
                  <a:pt x="1134683" y="4049"/>
                </a:lnTo>
                <a:lnTo>
                  <a:pt x="1098638" y="507"/>
                </a:lnTo>
                <a:lnTo>
                  <a:pt x="1098638" y="0"/>
                </a:lnTo>
                <a:close/>
              </a:path>
            </a:pathLst>
          </a:custGeom>
          <a:solidFill>
            <a:srgbClr val="7670B3"/>
          </a:solidFill>
        </p:spPr>
        <p:txBody>
          <a:bodyPr wrap="square" lIns="0" tIns="0" rIns="0" bIns="0" rtlCol="0"/>
          <a:lstStyle/>
          <a:p>
            <a:endParaRPr/>
          </a:p>
        </p:txBody>
      </p:sp>
      <p:sp>
        <p:nvSpPr>
          <p:cNvPr id="117" name="object 117"/>
          <p:cNvSpPr/>
          <p:nvPr/>
        </p:nvSpPr>
        <p:spPr>
          <a:xfrm>
            <a:off x="4035526" y="4150055"/>
            <a:ext cx="2614930" cy="1715770"/>
          </a:xfrm>
          <a:custGeom>
            <a:avLst/>
            <a:gdLst/>
            <a:ahLst/>
            <a:cxnLst/>
            <a:rect l="l" t="t" r="r" b="b"/>
            <a:pathLst>
              <a:path w="2614929" h="1715770">
                <a:moveTo>
                  <a:pt x="1273124" y="0"/>
                </a:moveTo>
                <a:lnTo>
                  <a:pt x="0" y="0"/>
                </a:lnTo>
                <a:lnTo>
                  <a:pt x="0" y="369354"/>
                </a:lnTo>
                <a:lnTo>
                  <a:pt x="1194930" y="369354"/>
                </a:lnTo>
                <a:lnTo>
                  <a:pt x="2400300" y="1648307"/>
                </a:lnTo>
                <a:lnTo>
                  <a:pt x="2428789" y="1676082"/>
                </a:lnTo>
                <a:lnTo>
                  <a:pt x="2462730" y="1697229"/>
                </a:lnTo>
                <a:lnTo>
                  <a:pt x="2501066" y="1710692"/>
                </a:lnTo>
                <a:lnTo>
                  <a:pt x="2542743" y="1715414"/>
                </a:lnTo>
                <a:lnTo>
                  <a:pt x="2614396" y="1715414"/>
                </a:lnTo>
                <a:lnTo>
                  <a:pt x="2614396" y="1339126"/>
                </a:lnTo>
                <a:lnTo>
                  <a:pt x="1405864" y="56984"/>
                </a:lnTo>
                <a:lnTo>
                  <a:pt x="1376671" y="32306"/>
                </a:lnTo>
                <a:lnTo>
                  <a:pt x="1344061" y="14652"/>
                </a:lnTo>
                <a:lnTo>
                  <a:pt x="1309168" y="4042"/>
                </a:lnTo>
                <a:lnTo>
                  <a:pt x="1273124" y="495"/>
                </a:lnTo>
                <a:lnTo>
                  <a:pt x="1273124" y="0"/>
                </a:lnTo>
                <a:close/>
              </a:path>
            </a:pathLst>
          </a:custGeom>
          <a:solidFill>
            <a:srgbClr val="C7C4E2"/>
          </a:solidFill>
        </p:spPr>
        <p:txBody>
          <a:bodyPr wrap="square" lIns="0" tIns="0" rIns="0" bIns="0" rtlCol="0"/>
          <a:lstStyle/>
          <a:p>
            <a:endParaRPr/>
          </a:p>
        </p:txBody>
      </p:sp>
      <p:sp>
        <p:nvSpPr>
          <p:cNvPr id="118" name="object 118"/>
          <p:cNvSpPr/>
          <p:nvPr/>
        </p:nvSpPr>
        <p:spPr>
          <a:xfrm>
            <a:off x="722960" y="5394248"/>
            <a:ext cx="2618105" cy="1013460"/>
          </a:xfrm>
          <a:custGeom>
            <a:avLst/>
            <a:gdLst/>
            <a:ahLst/>
            <a:cxnLst/>
            <a:rect l="l" t="t" r="r" b="b"/>
            <a:pathLst>
              <a:path w="2618104" h="1013460">
                <a:moveTo>
                  <a:pt x="0" y="1013002"/>
                </a:moveTo>
                <a:lnTo>
                  <a:pt x="2618028" y="1013040"/>
                </a:lnTo>
                <a:lnTo>
                  <a:pt x="2618041" y="38"/>
                </a:lnTo>
                <a:lnTo>
                  <a:pt x="12" y="0"/>
                </a:lnTo>
                <a:lnTo>
                  <a:pt x="0" y="1013002"/>
                </a:lnTo>
                <a:close/>
              </a:path>
            </a:pathLst>
          </a:custGeom>
          <a:solidFill>
            <a:srgbClr val="0095DA"/>
          </a:solidFill>
        </p:spPr>
        <p:txBody>
          <a:bodyPr wrap="square" lIns="0" tIns="0" rIns="0" bIns="0" rtlCol="0"/>
          <a:lstStyle/>
          <a:p>
            <a:endParaRPr/>
          </a:p>
        </p:txBody>
      </p:sp>
      <p:sp>
        <p:nvSpPr>
          <p:cNvPr id="119" name="object 119"/>
          <p:cNvSpPr/>
          <p:nvPr/>
        </p:nvSpPr>
        <p:spPr>
          <a:xfrm>
            <a:off x="1199438" y="5996914"/>
            <a:ext cx="2141855" cy="844550"/>
          </a:xfrm>
          <a:custGeom>
            <a:avLst/>
            <a:gdLst/>
            <a:ahLst/>
            <a:cxnLst/>
            <a:rect l="l" t="t" r="r" b="b"/>
            <a:pathLst>
              <a:path w="2141854" h="844550">
                <a:moveTo>
                  <a:pt x="0" y="0"/>
                </a:moveTo>
                <a:lnTo>
                  <a:pt x="0" y="369912"/>
                </a:lnTo>
                <a:lnTo>
                  <a:pt x="713524" y="369925"/>
                </a:lnTo>
                <a:lnTo>
                  <a:pt x="1102982" y="787311"/>
                </a:lnTo>
                <a:lnTo>
                  <a:pt x="1132223" y="812024"/>
                </a:lnTo>
                <a:lnTo>
                  <a:pt x="1164882" y="829705"/>
                </a:lnTo>
                <a:lnTo>
                  <a:pt x="1199826" y="840330"/>
                </a:lnTo>
                <a:lnTo>
                  <a:pt x="1235925" y="843876"/>
                </a:lnTo>
                <a:lnTo>
                  <a:pt x="1235925" y="844384"/>
                </a:lnTo>
                <a:lnTo>
                  <a:pt x="2141537" y="844397"/>
                </a:lnTo>
                <a:lnTo>
                  <a:pt x="2141550" y="474484"/>
                </a:lnTo>
                <a:lnTo>
                  <a:pt x="1314221" y="474472"/>
                </a:lnTo>
                <a:lnTo>
                  <a:pt x="934466" y="67233"/>
                </a:lnTo>
                <a:lnTo>
                  <a:pt x="905941" y="39408"/>
                </a:lnTo>
                <a:lnTo>
                  <a:pt x="871955" y="18226"/>
                </a:lnTo>
                <a:lnTo>
                  <a:pt x="833565" y="4742"/>
                </a:lnTo>
                <a:lnTo>
                  <a:pt x="791832" y="12"/>
                </a:lnTo>
                <a:lnTo>
                  <a:pt x="0" y="0"/>
                </a:lnTo>
                <a:close/>
              </a:path>
            </a:pathLst>
          </a:custGeom>
          <a:solidFill>
            <a:srgbClr val="0095DA"/>
          </a:solidFill>
        </p:spPr>
        <p:txBody>
          <a:bodyPr wrap="square" lIns="0" tIns="0" rIns="0" bIns="0" rtlCol="0"/>
          <a:lstStyle/>
          <a:p>
            <a:endParaRPr/>
          </a:p>
        </p:txBody>
      </p:sp>
      <p:sp>
        <p:nvSpPr>
          <p:cNvPr id="120" name="object 120"/>
          <p:cNvSpPr/>
          <p:nvPr/>
        </p:nvSpPr>
        <p:spPr>
          <a:xfrm>
            <a:off x="722960" y="6005220"/>
            <a:ext cx="2618105" cy="1254760"/>
          </a:xfrm>
          <a:custGeom>
            <a:avLst/>
            <a:gdLst/>
            <a:ahLst/>
            <a:cxnLst/>
            <a:rect l="l" t="t" r="r" b="b"/>
            <a:pathLst>
              <a:path w="2618104" h="1254759">
                <a:moveTo>
                  <a:pt x="0" y="0"/>
                </a:moveTo>
                <a:lnTo>
                  <a:pt x="0" y="369912"/>
                </a:lnTo>
                <a:lnTo>
                  <a:pt x="608761" y="369925"/>
                </a:lnTo>
                <a:lnTo>
                  <a:pt x="1390459" y="1197394"/>
                </a:lnTo>
                <a:lnTo>
                  <a:pt x="1419698" y="1222115"/>
                </a:lnTo>
                <a:lnTo>
                  <a:pt x="1452352" y="1239799"/>
                </a:lnTo>
                <a:lnTo>
                  <a:pt x="1487293" y="1250425"/>
                </a:lnTo>
                <a:lnTo>
                  <a:pt x="1523390" y="1253972"/>
                </a:lnTo>
                <a:lnTo>
                  <a:pt x="1523390" y="1254480"/>
                </a:lnTo>
                <a:lnTo>
                  <a:pt x="2618003" y="1254493"/>
                </a:lnTo>
                <a:lnTo>
                  <a:pt x="2618003" y="884580"/>
                </a:lnTo>
                <a:lnTo>
                  <a:pt x="1601698" y="884567"/>
                </a:lnTo>
                <a:lnTo>
                  <a:pt x="829703" y="67221"/>
                </a:lnTo>
                <a:lnTo>
                  <a:pt x="801178" y="39403"/>
                </a:lnTo>
                <a:lnTo>
                  <a:pt x="767191" y="18224"/>
                </a:lnTo>
                <a:lnTo>
                  <a:pt x="728798" y="4741"/>
                </a:lnTo>
                <a:lnTo>
                  <a:pt x="687057" y="12"/>
                </a:lnTo>
                <a:lnTo>
                  <a:pt x="0" y="0"/>
                </a:lnTo>
                <a:close/>
              </a:path>
            </a:pathLst>
          </a:custGeom>
          <a:solidFill>
            <a:srgbClr val="00AEEF"/>
          </a:solidFill>
        </p:spPr>
        <p:txBody>
          <a:bodyPr wrap="square" lIns="0" tIns="0" rIns="0" bIns="0" rtlCol="0"/>
          <a:lstStyle/>
          <a:p>
            <a:endParaRPr/>
          </a:p>
        </p:txBody>
      </p:sp>
      <p:sp>
        <p:nvSpPr>
          <p:cNvPr id="121" name="object 121"/>
          <p:cNvSpPr/>
          <p:nvPr/>
        </p:nvSpPr>
        <p:spPr>
          <a:xfrm>
            <a:off x="722960" y="5958865"/>
            <a:ext cx="2618105" cy="1718310"/>
          </a:xfrm>
          <a:custGeom>
            <a:avLst/>
            <a:gdLst/>
            <a:ahLst/>
            <a:cxnLst/>
            <a:rect l="l" t="t" r="r" b="b"/>
            <a:pathLst>
              <a:path w="2618104" h="1718309">
                <a:moveTo>
                  <a:pt x="77304" y="0"/>
                </a:moveTo>
                <a:lnTo>
                  <a:pt x="0" y="0"/>
                </a:lnTo>
                <a:lnTo>
                  <a:pt x="0" y="370967"/>
                </a:lnTo>
                <a:lnTo>
                  <a:pt x="1215732" y="1660969"/>
                </a:lnTo>
                <a:lnTo>
                  <a:pt x="1244966" y="1685690"/>
                </a:lnTo>
                <a:lnTo>
                  <a:pt x="1312564" y="1714001"/>
                </a:lnTo>
                <a:lnTo>
                  <a:pt x="1348663" y="1717548"/>
                </a:lnTo>
                <a:lnTo>
                  <a:pt x="1348663" y="1718056"/>
                </a:lnTo>
                <a:lnTo>
                  <a:pt x="2618003" y="1718068"/>
                </a:lnTo>
                <a:lnTo>
                  <a:pt x="2618003" y="1348155"/>
                </a:lnTo>
                <a:lnTo>
                  <a:pt x="1426959" y="1348143"/>
                </a:lnTo>
                <a:lnTo>
                  <a:pt x="219938" y="67221"/>
                </a:lnTo>
                <a:lnTo>
                  <a:pt x="191413" y="39395"/>
                </a:lnTo>
                <a:lnTo>
                  <a:pt x="157427" y="18213"/>
                </a:lnTo>
                <a:lnTo>
                  <a:pt x="119038" y="4729"/>
                </a:lnTo>
                <a:lnTo>
                  <a:pt x="77304" y="0"/>
                </a:lnTo>
                <a:close/>
              </a:path>
            </a:pathLst>
          </a:custGeom>
          <a:solidFill>
            <a:srgbClr val="8ED8F8"/>
          </a:solidFill>
        </p:spPr>
        <p:txBody>
          <a:bodyPr wrap="square" lIns="0" tIns="0" rIns="0" bIns="0" rtlCol="0"/>
          <a:lstStyle/>
          <a:p>
            <a:endParaRPr/>
          </a:p>
        </p:txBody>
      </p:sp>
      <p:sp>
        <p:nvSpPr>
          <p:cNvPr id="122" name="object 122"/>
          <p:cNvSpPr/>
          <p:nvPr/>
        </p:nvSpPr>
        <p:spPr>
          <a:xfrm>
            <a:off x="1193888" y="4966677"/>
            <a:ext cx="2147570" cy="844550"/>
          </a:xfrm>
          <a:custGeom>
            <a:avLst/>
            <a:gdLst/>
            <a:ahLst/>
            <a:cxnLst/>
            <a:rect l="l" t="t" r="r" b="b"/>
            <a:pathLst>
              <a:path w="2147570" h="844550">
                <a:moveTo>
                  <a:pt x="0" y="474433"/>
                </a:moveTo>
                <a:lnTo>
                  <a:pt x="0" y="844346"/>
                </a:lnTo>
                <a:lnTo>
                  <a:pt x="791832" y="844359"/>
                </a:lnTo>
                <a:lnTo>
                  <a:pt x="833565" y="839630"/>
                </a:lnTo>
                <a:lnTo>
                  <a:pt x="871955" y="826147"/>
                </a:lnTo>
                <a:lnTo>
                  <a:pt x="905941" y="804968"/>
                </a:lnTo>
                <a:lnTo>
                  <a:pt x="934466" y="777151"/>
                </a:lnTo>
                <a:lnTo>
                  <a:pt x="1216751" y="474446"/>
                </a:lnTo>
                <a:lnTo>
                  <a:pt x="0" y="474433"/>
                </a:lnTo>
                <a:close/>
              </a:path>
              <a:path w="2147570" h="844550">
                <a:moveTo>
                  <a:pt x="1235951" y="0"/>
                </a:moveTo>
                <a:lnTo>
                  <a:pt x="1235951" y="507"/>
                </a:lnTo>
                <a:lnTo>
                  <a:pt x="1199851" y="4052"/>
                </a:lnTo>
                <a:lnTo>
                  <a:pt x="1164907" y="14674"/>
                </a:lnTo>
                <a:lnTo>
                  <a:pt x="1132249" y="32354"/>
                </a:lnTo>
                <a:lnTo>
                  <a:pt x="1103007" y="57073"/>
                </a:lnTo>
                <a:lnTo>
                  <a:pt x="713536" y="474446"/>
                </a:lnTo>
                <a:lnTo>
                  <a:pt x="1216763" y="474433"/>
                </a:lnTo>
                <a:lnTo>
                  <a:pt x="1314234" y="369912"/>
                </a:lnTo>
                <a:lnTo>
                  <a:pt x="2147112" y="369912"/>
                </a:lnTo>
                <a:lnTo>
                  <a:pt x="2147112" y="12"/>
                </a:lnTo>
                <a:lnTo>
                  <a:pt x="1235951" y="0"/>
                </a:lnTo>
                <a:close/>
              </a:path>
              <a:path w="2147570" h="844550">
                <a:moveTo>
                  <a:pt x="2147112" y="369912"/>
                </a:moveTo>
                <a:lnTo>
                  <a:pt x="1314234" y="369912"/>
                </a:lnTo>
                <a:lnTo>
                  <a:pt x="2147112" y="369925"/>
                </a:lnTo>
                <a:close/>
              </a:path>
            </a:pathLst>
          </a:custGeom>
          <a:solidFill>
            <a:srgbClr val="0095DA"/>
          </a:solidFill>
        </p:spPr>
        <p:txBody>
          <a:bodyPr wrap="square" lIns="0" tIns="0" rIns="0" bIns="0" rtlCol="0"/>
          <a:lstStyle/>
          <a:p>
            <a:endParaRPr/>
          </a:p>
        </p:txBody>
      </p:sp>
      <p:sp>
        <p:nvSpPr>
          <p:cNvPr id="123" name="object 123"/>
          <p:cNvSpPr/>
          <p:nvPr/>
        </p:nvSpPr>
        <p:spPr>
          <a:xfrm>
            <a:off x="722960" y="4548263"/>
            <a:ext cx="2618105" cy="1254760"/>
          </a:xfrm>
          <a:custGeom>
            <a:avLst/>
            <a:gdLst/>
            <a:ahLst/>
            <a:cxnLst/>
            <a:rect l="l" t="t" r="r" b="b"/>
            <a:pathLst>
              <a:path w="2618104" h="1254760">
                <a:moveTo>
                  <a:pt x="1517878" y="0"/>
                </a:moveTo>
                <a:lnTo>
                  <a:pt x="1517878" y="495"/>
                </a:lnTo>
                <a:lnTo>
                  <a:pt x="1481781" y="4047"/>
                </a:lnTo>
                <a:lnTo>
                  <a:pt x="1446841" y="14673"/>
                </a:lnTo>
                <a:lnTo>
                  <a:pt x="1414187" y="32354"/>
                </a:lnTo>
                <a:lnTo>
                  <a:pt x="1384947" y="57073"/>
                </a:lnTo>
                <a:lnTo>
                  <a:pt x="603224" y="884516"/>
                </a:lnTo>
                <a:lnTo>
                  <a:pt x="0" y="884516"/>
                </a:lnTo>
                <a:lnTo>
                  <a:pt x="0" y="1254429"/>
                </a:lnTo>
                <a:lnTo>
                  <a:pt x="681520" y="1254442"/>
                </a:lnTo>
                <a:lnTo>
                  <a:pt x="723253" y="1249713"/>
                </a:lnTo>
                <a:lnTo>
                  <a:pt x="761642" y="1236230"/>
                </a:lnTo>
                <a:lnTo>
                  <a:pt x="795629" y="1215051"/>
                </a:lnTo>
                <a:lnTo>
                  <a:pt x="824153" y="1187234"/>
                </a:lnTo>
                <a:lnTo>
                  <a:pt x="1596174" y="369912"/>
                </a:lnTo>
                <a:lnTo>
                  <a:pt x="2618041" y="369912"/>
                </a:lnTo>
                <a:lnTo>
                  <a:pt x="2618041" y="12"/>
                </a:lnTo>
                <a:lnTo>
                  <a:pt x="1517878" y="0"/>
                </a:lnTo>
                <a:close/>
              </a:path>
              <a:path w="2618104" h="1254760">
                <a:moveTo>
                  <a:pt x="2618041" y="369912"/>
                </a:moveTo>
                <a:lnTo>
                  <a:pt x="1596174" y="369912"/>
                </a:lnTo>
                <a:lnTo>
                  <a:pt x="2618041" y="369925"/>
                </a:lnTo>
                <a:close/>
              </a:path>
            </a:pathLst>
          </a:custGeom>
          <a:solidFill>
            <a:srgbClr val="00AEEF"/>
          </a:solidFill>
        </p:spPr>
        <p:txBody>
          <a:bodyPr wrap="square" lIns="0" tIns="0" rIns="0" bIns="0" rtlCol="0"/>
          <a:lstStyle/>
          <a:p>
            <a:endParaRPr/>
          </a:p>
        </p:txBody>
      </p:sp>
      <p:sp>
        <p:nvSpPr>
          <p:cNvPr id="124" name="object 124"/>
          <p:cNvSpPr/>
          <p:nvPr/>
        </p:nvSpPr>
        <p:spPr>
          <a:xfrm>
            <a:off x="722960" y="4131043"/>
            <a:ext cx="2618105" cy="1718310"/>
          </a:xfrm>
          <a:custGeom>
            <a:avLst/>
            <a:gdLst/>
            <a:ahLst/>
            <a:cxnLst/>
            <a:rect l="l" t="t" r="r" b="b"/>
            <a:pathLst>
              <a:path w="2618104" h="1718310">
                <a:moveTo>
                  <a:pt x="1343164" y="0"/>
                </a:moveTo>
                <a:lnTo>
                  <a:pt x="1343164" y="507"/>
                </a:lnTo>
                <a:lnTo>
                  <a:pt x="1307065" y="4054"/>
                </a:lnTo>
                <a:lnTo>
                  <a:pt x="1272122" y="14679"/>
                </a:lnTo>
                <a:lnTo>
                  <a:pt x="1239467" y="32360"/>
                </a:lnTo>
                <a:lnTo>
                  <a:pt x="1210233" y="57073"/>
                </a:lnTo>
                <a:lnTo>
                  <a:pt x="0" y="1341158"/>
                </a:lnTo>
                <a:lnTo>
                  <a:pt x="0" y="1718017"/>
                </a:lnTo>
                <a:lnTo>
                  <a:pt x="71755" y="1718017"/>
                </a:lnTo>
                <a:lnTo>
                  <a:pt x="113488" y="1713288"/>
                </a:lnTo>
                <a:lnTo>
                  <a:pt x="151877" y="1699806"/>
                </a:lnTo>
                <a:lnTo>
                  <a:pt x="185863" y="1678627"/>
                </a:lnTo>
                <a:lnTo>
                  <a:pt x="214388" y="1650809"/>
                </a:lnTo>
                <a:lnTo>
                  <a:pt x="1421460" y="369925"/>
                </a:lnTo>
                <a:lnTo>
                  <a:pt x="2618041" y="369925"/>
                </a:lnTo>
                <a:lnTo>
                  <a:pt x="2618054" y="25"/>
                </a:lnTo>
                <a:lnTo>
                  <a:pt x="1343164" y="0"/>
                </a:lnTo>
                <a:close/>
              </a:path>
              <a:path w="2618104" h="1718310">
                <a:moveTo>
                  <a:pt x="2618041" y="369925"/>
                </a:moveTo>
                <a:lnTo>
                  <a:pt x="1421460" y="369925"/>
                </a:lnTo>
                <a:lnTo>
                  <a:pt x="2618041" y="369938"/>
                </a:lnTo>
                <a:close/>
              </a:path>
            </a:pathLst>
          </a:custGeom>
          <a:solidFill>
            <a:srgbClr val="8ED8F8"/>
          </a:solidFill>
        </p:spPr>
        <p:txBody>
          <a:bodyPr wrap="square" lIns="0" tIns="0" rIns="0" bIns="0" rtlCol="0"/>
          <a:lstStyle/>
          <a:p>
            <a:endParaRPr/>
          </a:p>
        </p:txBody>
      </p:sp>
      <p:sp>
        <p:nvSpPr>
          <p:cNvPr id="125" name="object 125"/>
          <p:cNvSpPr txBox="1"/>
          <p:nvPr/>
        </p:nvSpPr>
        <p:spPr>
          <a:xfrm>
            <a:off x="1001318" y="5366825"/>
            <a:ext cx="2319732" cy="1058623"/>
          </a:xfrm>
          <a:prstGeom prst="rect">
            <a:avLst/>
          </a:prstGeom>
        </p:spPr>
        <p:txBody>
          <a:bodyPr vert="horz" wrap="square" lIns="0" tIns="12065" rIns="0" bIns="0" rtlCol="0">
            <a:spAutoFit/>
          </a:bodyPr>
          <a:lstStyle/>
          <a:p>
            <a:pPr algn="r"/>
            <a:r>
              <a:rPr lang="ru-RU" sz="1400" b="1" dirty="0">
                <a:solidFill>
                  <a:schemeClr val="bg1"/>
                </a:solidFill>
                <a:cs typeface="Times New Roman" panose="02020603050405020304" pitchFamily="18" charset="0"/>
              </a:rPr>
              <a:t>Доля </a:t>
            </a:r>
            <a:r>
              <a:rPr lang="ru-RU" sz="1400" b="1" dirty="0" smtClean="0">
                <a:solidFill>
                  <a:schemeClr val="bg1"/>
                </a:solidFill>
                <a:cs typeface="Times New Roman" panose="02020603050405020304" pitchFamily="18" charset="0"/>
              </a:rPr>
              <a:t>налоговых и </a:t>
            </a:r>
          </a:p>
          <a:p>
            <a:pPr algn="r"/>
            <a:r>
              <a:rPr lang="ru-RU" sz="1400" b="1" dirty="0" smtClean="0">
                <a:solidFill>
                  <a:schemeClr val="bg1"/>
                </a:solidFill>
                <a:cs typeface="Times New Roman" panose="02020603050405020304" pitchFamily="18" charset="0"/>
              </a:rPr>
              <a:t>неналоговых доходов</a:t>
            </a:r>
          </a:p>
          <a:p>
            <a:pPr algn="just"/>
            <a:r>
              <a:rPr lang="ru-RU" sz="800" dirty="0" smtClean="0">
                <a:cs typeface="Times New Roman" panose="02020603050405020304" pitchFamily="18" charset="0"/>
              </a:rPr>
              <a:t> </a:t>
            </a:r>
            <a:r>
              <a:rPr lang="ru-RU" sz="800" dirty="0">
                <a:solidFill>
                  <a:schemeClr val="bg1"/>
                </a:solidFill>
                <a:cs typeface="Times New Roman" panose="02020603050405020304" pitchFamily="18" charset="0"/>
              </a:rPr>
              <a:t>местного бюджета (за исключением поступлений налоговых доходов по дополнительным нормативам отчислений) в общем объеме собственных доходов бюджета муниципального образования (без учета субвенций)</a:t>
            </a:r>
          </a:p>
        </p:txBody>
      </p:sp>
      <p:sp>
        <p:nvSpPr>
          <p:cNvPr id="126" name="object 126"/>
          <p:cNvSpPr txBox="1"/>
          <p:nvPr/>
        </p:nvSpPr>
        <p:spPr>
          <a:xfrm>
            <a:off x="4089885" y="5366988"/>
            <a:ext cx="2026920" cy="909864"/>
          </a:xfrm>
          <a:prstGeom prst="rect">
            <a:avLst/>
          </a:prstGeom>
        </p:spPr>
        <p:txBody>
          <a:bodyPr vert="horz" wrap="square" lIns="0" tIns="47625" rIns="0" bIns="0" rtlCol="0">
            <a:spAutoFit/>
          </a:bodyPr>
          <a:lstStyle/>
          <a:p>
            <a:r>
              <a:rPr lang="ru-RU" sz="1400" b="1" dirty="0" smtClean="0">
                <a:solidFill>
                  <a:schemeClr val="bg1"/>
                </a:solidFill>
                <a:cs typeface="Times New Roman" panose="02020603050405020304" pitchFamily="18" charset="0"/>
              </a:rPr>
              <a:t>Удовлетворенность</a:t>
            </a:r>
          </a:p>
          <a:p>
            <a:r>
              <a:rPr lang="ru-RU" sz="1400" b="1" dirty="0">
                <a:solidFill>
                  <a:schemeClr val="bg1"/>
                </a:solidFill>
                <a:cs typeface="Times New Roman" panose="02020603050405020304" pitchFamily="18" charset="0"/>
              </a:rPr>
              <a:t>н</a:t>
            </a:r>
            <a:r>
              <a:rPr lang="ru-RU" sz="1400" b="1" dirty="0" smtClean="0">
                <a:solidFill>
                  <a:schemeClr val="bg1"/>
                </a:solidFill>
                <a:cs typeface="Times New Roman" panose="02020603050405020304" pitchFamily="18" charset="0"/>
              </a:rPr>
              <a:t>аселения</a:t>
            </a:r>
          </a:p>
          <a:p>
            <a:r>
              <a:rPr lang="ru-RU" sz="700" dirty="0">
                <a:solidFill>
                  <a:schemeClr val="bg1"/>
                </a:solidFill>
                <a:cs typeface="Times New Roman" panose="02020603050405020304" pitchFamily="18" charset="0"/>
              </a:rPr>
              <a:t>деятельностью органов</a:t>
            </a:r>
          </a:p>
          <a:p>
            <a:r>
              <a:rPr lang="ru-RU" sz="700" dirty="0">
                <a:solidFill>
                  <a:schemeClr val="bg1"/>
                </a:solidFill>
                <a:cs typeface="Times New Roman" panose="02020603050405020304" pitchFamily="18" charset="0"/>
              </a:rPr>
              <a:t>местного самоуправления</a:t>
            </a:r>
          </a:p>
          <a:p>
            <a:r>
              <a:rPr lang="ru-RU" sz="700" dirty="0">
                <a:solidFill>
                  <a:schemeClr val="bg1"/>
                </a:solidFill>
                <a:cs typeface="Times New Roman" panose="02020603050405020304" pitchFamily="18" charset="0"/>
              </a:rPr>
              <a:t>городского округа</a:t>
            </a:r>
          </a:p>
          <a:p>
            <a:endParaRPr sz="700" dirty="0">
              <a:solidFill>
                <a:schemeClr val="bg1"/>
              </a:solidFill>
              <a:cs typeface="Times New Roman" panose="02020603050405020304" pitchFamily="18" charset="0"/>
            </a:endParaRPr>
          </a:p>
        </p:txBody>
      </p:sp>
      <p:sp>
        <p:nvSpPr>
          <p:cNvPr id="127" name="object 127"/>
          <p:cNvSpPr txBox="1"/>
          <p:nvPr/>
        </p:nvSpPr>
        <p:spPr>
          <a:xfrm>
            <a:off x="3509205" y="4595497"/>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25" dirty="0" smtClean="0">
                <a:solidFill>
                  <a:srgbClr val="231F20"/>
                </a:solidFill>
                <a:latin typeface="Calibri"/>
                <a:cs typeface="Calibri"/>
              </a:rPr>
              <a:t>2017</a:t>
            </a:r>
            <a:endParaRPr sz="1400" dirty="0">
              <a:latin typeface="Calibri"/>
              <a:cs typeface="Calibri"/>
            </a:endParaRPr>
          </a:p>
        </p:txBody>
      </p:sp>
      <p:sp>
        <p:nvSpPr>
          <p:cNvPr id="128" name="object 128"/>
          <p:cNvSpPr txBox="1"/>
          <p:nvPr/>
        </p:nvSpPr>
        <p:spPr>
          <a:xfrm>
            <a:off x="3509205" y="5021737"/>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25" dirty="0" smtClean="0">
                <a:solidFill>
                  <a:srgbClr val="231F20"/>
                </a:solidFill>
                <a:latin typeface="Calibri"/>
                <a:cs typeface="Calibri"/>
              </a:rPr>
              <a:t>2018</a:t>
            </a:r>
            <a:endParaRPr sz="1400" dirty="0">
              <a:latin typeface="Calibri"/>
              <a:cs typeface="Calibri"/>
            </a:endParaRPr>
          </a:p>
        </p:txBody>
      </p:sp>
      <p:sp>
        <p:nvSpPr>
          <p:cNvPr id="129" name="object 129"/>
          <p:cNvSpPr txBox="1"/>
          <p:nvPr/>
        </p:nvSpPr>
        <p:spPr>
          <a:xfrm>
            <a:off x="3427924" y="6529476"/>
            <a:ext cx="539115" cy="1106713"/>
          </a:xfrm>
          <a:prstGeom prst="rect">
            <a:avLst/>
          </a:prstGeom>
        </p:spPr>
        <p:txBody>
          <a:bodyPr vert="horz" wrap="square" lIns="0" tIns="31750" rIns="0" bIns="0" rtlCol="0">
            <a:spAutoFit/>
          </a:bodyPr>
          <a:lstStyle/>
          <a:p>
            <a:pPr marL="92710">
              <a:lnSpc>
                <a:spcPct val="100000"/>
              </a:lnSpc>
              <a:spcBef>
                <a:spcPts val="250"/>
              </a:spcBef>
            </a:pPr>
            <a:endParaRPr lang="ru-RU" sz="200" spc="-25" dirty="0" smtClean="0">
              <a:solidFill>
                <a:srgbClr val="231F20"/>
              </a:solidFill>
              <a:latin typeface="Calibri"/>
              <a:cs typeface="Calibri"/>
            </a:endParaRPr>
          </a:p>
          <a:p>
            <a:pPr marL="92710">
              <a:lnSpc>
                <a:spcPct val="100000"/>
              </a:lnSpc>
              <a:spcBef>
                <a:spcPts val="250"/>
              </a:spcBef>
            </a:pPr>
            <a:r>
              <a:rPr lang="ru-RU" sz="1400" spc="-25" dirty="0" smtClean="0">
                <a:solidFill>
                  <a:srgbClr val="231F20"/>
                </a:solidFill>
                <a:latin typeface="Calibri"/>
                <a:cs typeface="Calibri"/>
              </a:rPr>
              <a:t>2019</a:t>
            </a:r>
            <a:endParaRPr sz="1400" dirty="0">
              <a:latin typeface="Calibri"/>
              <a:cs typeface="Calibri"/>
            </a:endParaRPr>
          </a:p>
          <a:p>
            <a:pPr marL="92710">
              <a:lnSpc>
                <a:spcPct val="100000"/>
              </a:lnSpc>
              <a:spcBef>
                <a:spcPts val="400"/>
              </a:spcBef>
            </a:pPr>
            <a:endParaRPr lang="ru-RU" sz="800" spc="-25" dirty="0" smtClean="0">
              <a:solidFill>
                <a:srgbClr val="231F20"/>
              </a:solidFill>
              <a:latin typeface="Calibri"/>
              <a:cs typeface="Calibri"/>
            </a:endParaRPr>
          </a:p>
          <a:p>
            <a:pPr marL="92710">
              <a:lnSpc>
                <a:spcPct val="100000"/>
              </a:lnSpc>
              <a:spcBef>
                <a:spcPts val="400"/>
              </a:spcBef>
            </a:pPr>
            <a:r>
              <a:rPr lang="ru-RU" sz="1400" spc="-25" dirty="0" smtClean="0">
                <a:solidFill>
                  <a:srgbClr val="231F20"/>
                </a:solidFill>
                <a:latin typeface="Calibri"/>
                <a:cs typeface="Calibri"/>
              </a:rPr>
              <a:t>2020</a:t>
            </a:r>
            <a:endParaRPr sz="1400" dirty="0">
              <a:latin typeface="Calibri"/>
              <a:cs typeface="Calibri"/>
            </a:endParaRPr>
          </a:p>
          <a:p>
            <a:pPr marL="92710">
              <a:lnSpc>
                <a:spcPct val="100000"/>
              </a:lnSpc>
              <a:spcBef>
                <a:spcPts val="400"/>
              </a:spcBef>
            </a:pPr>
            <a:endParaRPr lang="ru-RU" sz="200" spc="-25" dirty="0" smtClean="0">
              <a:solidFill>
                <a:srgbClr val="231F20"/>
              </a:solidFill>
              <a:latin typeface="Calibri"/>
              <a:cs typeface="Calibri"/>
            </a:endParaRPr>
          </a:p>
          <a:p>
            <a:pPr marL="92710">
              <a:lnSpc>
                <a:spcPct val="100000"/>
              </a:lnSpc>
              <a:spcBef>
                <a:spcPts val="400"/>
              </a:spcBef>
            </a:pPr>
            <a:r>
              <a:rPr lang="ru-RU" sz="1400" spc="-25" dirty="0" smtClean="0">
                <a:solidFill>
                  <a:srgbClr val="231F20"/>
                </a:solidFill>
                <a:latin typeface="Calibri"/>
                <a:cs typeface="Calibri"/>
              </a:rPr>
              <a:t>2021</a:t>
            </a:r>
            <a:endParaRPr sz="1400" dirty="0">
              <a:latin typeface="Calibri"/>
              <a:cs typeface="Calibri"/>
            </a:endParaRPr>
          </a:p>
        </p:txBody>
      </p:sp>
      <p:sp>
        <p:nvSpPr>
          <p:cNvPr id="130" name="object 130"/>
          <p:cNvSpPr txBox="1"/>
          <p:nvPr/>
        </p:nvSpPr>
        <p:spPr>
          <a:xfrm>
            <a:off x="3535845" y="4189778"/>
            <a:ext cx="274320" cy="227626"/>
          </a:xfrm>
          <a:prstGeom prst="rect">
            <a:avLst/>
          </a:prstGeom>
        </p:spPr>
        <p:txBody>
          <a:bodyPr vert="horz" wrap="square" lIns="0" tIns="12065" rIns="0" bIns="0" rtlCol="0">
            <a:spAutoFit/>
          </a:bodyPr>
          <a:lstStyle/>
          <a:p>
            <a:pPr marL="12700">
              <a:lnSpc>
                <a:spcPct val="100000"/>
              </a:lnSpc>
              <a:spcBef>
                <a:spcPts val="95"/>
              </a:spcBef>
            </a:pPr>
            <a:r>
              <a:rPr lang="ru-RU" sz="1400" dirty="0"/>
              <a:t>в %</a:t>
            </a:r>
            <a:endParaRPr sz="1400" dirty="0">
              <a:latin typeface="Calibri"/>
              <a:cs typeface="Calibri"/>
            </a:endParaRPr>
          </a:p>
        </p:txBody>
      </p:sp>
      <p:sp>
        <p:nvSpPr>
          <p:cNvPr id="131" name="object 131"/>
          <p:cNvSpPr txBox="1"/>
          <p:nvPr/>
        </p:nvSpPr>
        <p:spPr>
          <a:xfrm>
            <a:off x="2567085" y="4486995"/>
            <a:ext cx="639445" cy="837565"/>
          </a:xfrm>
          <a:prstGeom prst="rect">
            <a:avLst/>
          </a:prstGeom>
        </p:spPr>
        <p:txBody>
          <a:bodyPr vert="horz" wrap="square" lIns="0" tIns="37465" rIns="0" bIns="0" rtlCol="0">
            <a:spAutoFit/>
          </a:bodyPr>
          <a:lstStyle/>
          <a:p>
            <a:pPr marL="12700">
              <a:lnSpc>
                <a:spcPct val="100000"/>
              </a:lnSpc>
              <a:spcBef>
                <a:spcPts val="295"/>
              </a:spcBef>
            </a:pPr>
            <a:r>
              <a:rPr lang="ru-RU" sz="2500" spc="75" dirty="0" smtClean="0">
                <a:solidFill>
                  <a:srgbClr val="FFFFFF"/>
                </a:solidFill>
                <a:latin typeface="Calibri"/>
                <a:cs typeface="Calibri"/>
              </a:rPr>
              <a:t>67,7</a:t>
            </a:r>
            <a:endParaRPr sz="2500" dirty="0">
              <a:latin typeface="Calibri"/>
              <a:cs typeface="Calibri"/>
            </a:endParaRPr>
          </a:p>
          <a:p>
            <a:pPr marL="12700">
              <a:lnSpc>
                <a:spcPct val="100000"/>
              </a:lnSpc>
              <a:spcBef>
                <a:spcPts val="200"/>
              </a:spcBef>
            </a:pPr>
            <a:r>
              <a:rPr lang="ru-RU" sz="2500" spc="85" dirty="0" smtClean="0">
                <a:solidFill>
                  <a:srgbClr val="FFFFFF"/>
                </a:solidFill>
                <a:latin typeface="Calibri"/>
                <a:cs typeface="Calibri"/>
              </a:rPr>
              <a:t>51,5</a:t>
            </a:r>
            <a:endParaRPr sz="2500" dirty="0">
              <a:latin typeface="Calibri"/>
              <a:cs typeface="Calibri"/>
            </a:endParaRPr>
          </a:p>
        </p:txBody>
      </p:sp>
      <p:sp>
        <p:nvSpPr>
          <p:cNvPr id="132" name="object 132"/>
          <p:cNvSpPr txBox="1"/>
          <p:nvPr/>
        </p:nvSpPr>
        <p:spPr>
          <a:xfrm>
            <a:off x="2592650" y="6409398"/>
            <a:ext cx="728400" cy="1234953"/>
          </a:xfrm>
          <a:prstGeom prst="rect">
            <a:avLst/>
          </a:prstGeom>
        </p:spPr>
        <p:txBody>
          <a:bodyPr vert="horz" wrap="square" lIns="0" tIns="41910" rIns="0" bIns="0" rtlCol="0">
            <a:spAutoFit/>
          </a:bodyPr>
          <a:lstStyle/>
          <a:p>
            <a:pPr marL="12700">
              <a:lnSpc>
                <a:spcPct val="100000"/>
              </a:lnSpc>
              <a:spcBef>
                <a:spcPts val="330"/>
              </a:spcBef>
            </a:pPr>
            <a:r>
              <a:rPr lang="ru-RU" sz="2500" spc="165" dirty="0" smtClean="0">
                <a:solidFill>
                  <a:srgbClr val="FFFFFF"/>
                </a:solidFill>
                <a:latin typeface="Calibri"/>
                <a:cs typeface="Calibri"/>
              </a:rPr>
              <a:t>46,2</a:t>
            </a:r>
            <a:endParaRPr sz="2500" dirty="0">
              <a:latin typeface="Calibri"/>
              <a:cs typeface="Calibri"/>
            </a:endParaRPr>
          </a:p>
          <a:p>
            <a:pPr marL="38100">
              <a:lnSpc>
                <a:spcPct val="100000"/>
              </a:lnSpc>
              <a:spcBef>
                <a:spcPts val="229"/>
              </a:spcBef>
            </a:pPr>
            <a:r>
              <a:rPr lang="ru-RU" sz="2500" spc="80" dirty="0" smtClean="0">
                <a:solidFill>
                  <a:srgbClr val="FFFFFF"/>
                </a:solidFill>
                <a:latin typeface="Calibri"/>
                <a:cs typeface="Calibri"/>
              </a:rPr>
              <a:t>62,1</a:t>
            </a:r>
            <a:endParaRPr sz="2500" dirty="0">
              <a:latin typeface="Calibri"/>
              <a:cs typeface="Calibri"/>
            </a:endParaRPr>
          </a:p>
          <a:p>
            <a:pPr marL="45720">
              <a:lnSpc>
                <a:spcPct val="100000"/>
              </a:lnSpc>
              <a:spcBef>
                <a:spcPts val="145"/>
              </a:spcBef>
            </a:pPr>
            <a:r>
              <a:rPr lang="ru-RU" sz="2500" spc="80" dirty="0" smtClean="0">
                <a:solidFill>
                  <a:srgbClr val="FFFFFF"/>
                </a:solidFill>
                <a:latin typeface="Calibri"/>
                <a:cs typeface="Calibri"/>
              </a:rPr>
              <a:t>99,7</a:t>
            </a:r>
            <a:endParaRPr sz="2500" dirty="0">
              <a:latin typeface="Calibri"/>
              <a:cs typeface="Calibri"/>
            </a:endParaRPr>
          </a:p>
        </p:txBody>
      </p:sp>
      <p:sp>
        <p:nvSpPr>
          <p:cNvPr id="133" name="object 133"/>
          <p:cNvSpPr txBox="1"/>
          <p:nvPr/>
        </p:nvSpPr>
        <p:spPr>
          <a:xfrm>
            <a:off x="4119059" y="4482301"/>
            <a:ext cx="635635" cy="444994"/>
          </a:xfrm>
          <a:prstGeom prst="rect">
            <a:avLst/>
          </a:prstGeom>
        </p:spPr>
        <p:txBody>
          <a:bodyPr vert="horz" wrap="square" lIns="0" tIns="59690" rIns="0" bIns="0" rtlCol="0">
            <a:spAutoFit/>
          </a:bodyPr>
          <a:lstStyle/>
          <a:p>
            <a:pPr marL="12700">
              <a:lnSpc>
                <a:spcPct val="100000"/>
              </a:lnSpc>
              <a:spcBef>
                <a:spcPts val="470"/>
              </a:spcBef>
            </a:pPr>
            <a:r>
              <a:rPr lang="ru-RU" sz="2500" spc="75" dirty="0" smtClean="0">
                <a:solidFill>
                  <a:srgbClr val="FFFFFF"/>
                </a:solidFill>
                <a:latin typeface="Calibri"/>
                <a:cs typeface="Calibri"/>
              </a:rPr>
              <a:t>62,0</a:t>
            </a:r>
            <a:endParaRPr sz="2500" dirty="0">
              <a:latin typeface="Calibri"/>
              <a:cs typeface="Calibri"/>
            </a:endParaRPr>
          </a:p>
        </p:txBody>
      </p:sp>
      <p:sp>
        <p:nvSpPr>
          <p:cNvPr id="135" name="object 135"/>
          <p:cNvSpPr/>
          <p:nvPr/>
        </p:nvSpPr>
        <p:spPr>
          <a:xfrm>
            <a:off x="7335139" y="7860690"/>
            <a:ext cx="215684" cy="2832519"/>
          </a:xfrm>
          <a:prstGeom prst="rect">
            <a:avLst/>
          </a:prstGeom>
          <a:blipFill>
            <a:blip r:embed="rId8" cstate="print"/>
            <a:stretch>
              <a:fillRect/>
            </a:stretch>
          </a:blipFill>
        </p:spPr>
        <p:txBody>
          <a:bodyPr wrap="square" lIns="0" tIns="0" rIns="0" bIns="0" rtlCol="0"/>
          <a:lstStyle/>
          <a:p>
            <a:endParaRPr/>
          </a:p>
        </p:txBody>
      </p:sp>
      <p:sp>
        <p:nvSpPr>
          <p:cNvPr id="136" name="object 136"/>
          <p:cNvSpPr/>
          <p:nvPr/>
        </p:nvSpPr>
        <p:spPr>
          <a:xfrm>
            <a:off x="6337858" y="8714435"/>
            <a:ext cx="1218133" cy="1664716"/>
          </a:xfrm>
          <a:prstGeom prst="rect">
            <a:avLst/>
          </a:prstGeom>
          <a:blipFill>
            <a:blip r:embed="rId9" cstate="print"/>
            <a:stretch>
              <a:fillRect/>
            </a:stretch>
          </a:blipFill>
        </p:spPr>
        <p:txBody>
          <a:bodyPr wrap="square" lIns="0" tIns="0" rIns="0" bIns="0" rtlCol="0"/>
          <a:lstStyle/>
          <a:p>
            <a:endParaRPr/>
          </a:p>
        </p:txBody>
      </p:sp>
      <p:sp>
        <p:nvSpPr>
          <p:cNvPr id="137" name="object 137"/>
          <p:cNvSpPr/>
          <p:nvPr/>
        </p:nvSpPr>
        <p:spPr>
          <a:xfrm>
            <a:off x="7170216" y="8708135"/>
            <a:ext cx="386715" cy="92075"/>
          </a:xfrm>
          <a:custGeom>
            <a:avLst/>
            <a:gdLst/>
            <a:ahLst/>
            <a:cxnLst/>
            <a:rect l="l" t="t" r="r" b="b"/>
            <a:pathLst>
              <a:path w="386715" h="92075">
                <a:moveTo>
                  <a:pt x="0" y="0"/>
                </a:moveTo>
                <a:lnTo>
                  <a:pt x="52840" y="1453"/>
                </a:lnTo>
                <a:lnTo>
                  <a:pt x="104477" y="5813"/>
                </a:lnTo>
                <a:lnTo>
                  <a:pt x="154910" y="13081"/>
                </a:lnTo>
                <a:lnTo>
                  <a:pt x="204139" y="23255"/>
                </a:lnTo>
                <a:lnTo>
                  <a:pt x="252164" y="36336"/>
                </a:lnTo>
                <a:lnTo>
                  <a:pt x="298985" y="52324"/>
                </a:lnTo>
                <a:lnTo>
                  <a:pt x="344603" y="71220"/>
                </a:lnTo>
                <a:lnTo>
                  <a:pt x="386283" y="91681"/>
                </a:lnTo>
              </a:path>
            </a:pathLst>
          </a:custGeom>
          <a:ln w="12598">
            <a:solidFill>
              <a:srgbClr val="FFFFFF"/>
            </a:solidFill>
          </a:ln>
        </p:spPr>
        <p:txBody>
          <a:bodyPr wrap="square" lIns="0" tIns="0" rIns="0" bIns="0" rtlCol="0"/>
          <a:lstStyle/>
          <a:p>
            <a:endParaRPr/>
          </a:p>
        </p:txBody>
      </p:sp>
      <p:sp>
        <p:nvSpPr>
          <p:cNvPr id="138" name="object 138"/>
          <p:cNvSpPr/>
          <p:nvPr/>
        </p:nvSpPr>
        <p:spPr>
          <a:xfrm>
            <a:off x="6331559" y="8708135"/>
            <a:ext cx="1225550" cy="1677670"/>
          </a:xfrm>
          <a:custGeom>
            <a:avLst/>
            <a:gdLst/>
            <a:ahLst/>
            <a:cxnLst/>
            <a:rect l="l" t="t" r="r" b="b"/>
            <a:pathLst>
              <a:path w="1225550" h="1677670">
                <a:moveTo>
                  <a:pt x="1224940" y="1585643"/>
                </a:moveTo>
                <a:lnTo>
                  <a:pt x="1183265" y="1606101"/>
                </a:lnTo>
                <a:lnTo>
                  <a:pt x="1137647" y="1624997"/>
                </a:lnTo>
                <a:lnTo>
                  <a:pt x="1090825" y="1640987"/>
                </a:lnTo>
                <a:lnTo>
                  <a:pt x="1042799" y="1654069"/>
                </a:lnTo>
                <a:lnTo>
                  <a:pt x="993569" y="1664244"/>
                </a:lnTo>
                <a:lnTo>
                  <a:pt x="943135" y="1671512"/>
                </a:lnTo>
                <a:lnTo>
                  <a:pt x="891498" y="1675873"/>
                </a:lnTo>
                <a:lnTo>
                  <a:pt x="838657" y="1677327"/>
                </a:lnTo>
                <a:lnTo>
                  <a:pt x="785816" y="1675873"/>
                </a:lnTo>
                <a:lnTo>
                  <a:pt x="734179" y="1671512"/>
                </a:lnTo>
                <a:lnTo>
                  <a:pt x="683745" y="1664244"/>
                </a:lnTo>
                <a:lnTo>
                  <a:pt x="634515" y="1654069"/>
                </a:lnTo>
                <a:lnTo>
                  <a:pt x="586489" y="1640987"/>
                </a:lnTo>
                <a:lnTo>
                  <a:pt x="539667" y="1624997"/>
                </a:lnTo>
                <a:lnTo>
                  <a:pt x="494048" y="1606101"/>
                </a:lnTo>
                <a:lnTo>
                  <a:pt x="449634" y="1584298"/>
                </a:lnTo>
                <a:lnTo>
                  <a:pt x="406425" y="1559588"/>
                </a:lnTo>
                <a:lnTo>
                  <a:pt x="364419" y="1531972"/>
                </a:lnTo>
                <a:lnTo>
                  <a:pt x="323618" y="1501449"/>
                </a:lnTo>
                <a:lnTo>
                  <a:pt x="284022" y="1468019"/>
                </a:lnTo>
                <a:lnTo>
                  <a:pt x="245630" y="1431683"/>
                </a:lnTo>
                <a:lnTo>
                  <a:pt x="209294" y="1393291"/>
                </a:lnTo>
                <a:lnTo>
                  <a:pt x="175865" y="1353695"/>
                </a:lnTo>
                <a:lnTo>
                  <a:pt x="145343" y="1312894"/>
                </a:lnTo>
                <a:lnTo>
                  <a:pt x="117728" y="1270889"/>
                </a:lnTo>
                <a:lnTo>
                  <a:pt x="93019" y="1227679"/>
                </a:lnTo>
                <a:lnTo>
                  <a:pt x="71218" y="1183265"/>
                </a:lnTo>
                <a:lnTo>
                  <a:pt x="52323" y="1137647"/>
                </a:lnTo>
                <a:lnTo>
                  <a:pt x="36335" y="1090825"/>
                </a:lnTo>
                <a:lnTo>
                  <a:pt x="23254" y="1042799"/>
                </a:lnTo>
                <a:lnTo>
                  <a:pt x="13080" y="993569"/>
                </a:lnTo>
                <a:lnTo>
                  <a:pt x="5813" y="943135"/>
                </a:lnTo>
                <a:lnTo>
                  <a:pt x="1453" y="891498"/>
                </a:lnTo>
                <a:lnTo>
                  <a:pt x="0" y="838657"/>
                </a:lnTo>
                <a:lnTo>
                  <a:pt x="1453" y="785816"/>
                </a:lnTo>
                <a:lnTo>
                  <a:pt x="5813" y="734179"/>
                </a:lnTo>
                <a:lnTo>
                  <a:pt x="13080" y="683747"/>
                </a:lnTo>
                <a:lnTo>
                  <a:pt x="23254" y="634518"/>
                </a:lnTo>
                <a:lnTo>
                  <a:pt x="36335" y="586493"/>
                </a:lnTo>
                <a:lnTo>
                  <a:pt x="52323" y="539672"/>
                </a:lnTo>
                <a:lnTo>
                  <a:pt x="71218" y="494055"/>
                </a:lnTo>
                <a:lnTo>
                  <a:pt x="93019" y="449643"/>
                </a:lnTo>
                <a:lnTo>
                  <a:pt x="117728" y="406434"/>
                </a:lnTo>
                <a:lnTo>
                  <a:pt x="145343" y="364430"/>
                </a:lnTo>
                <a:lnTo>
                  <a:pt x="175865" y="323630"/>
                </a:lnTo>
                <a:lnTo>
                  <a:pt x="209294" y="284034"/>
                </a:lnTo>
                <a:lnTo>
                  <a:pt x="245630" y="245643"/>
                </a:lnTo>
                <a:lnTo>
                  <a:pt x="284024" y="209304"/>
                </a:lnTo>
                <a:lnTo>
                  <a:pt x="323622" y="175873"/>
                </a:lnTo>
                <a:lnTo>
                  <a:pt x="364424" y="145349"/>
                </a:lnTo>
                <a:lnTo>
                  <a:pt x="406430" y="117732"/>
                </a:lnTo>
                <a:lnTo>
                  <a:pt x="449640" y="93022"/>
                </a:lnTo>
                <a:lnTo>
                  <a:pt x="494053" y="71220"/>
                </a:lnTo>
                <a:lnTo>
                  <a:pt x="539671" y="52324"/>
                </a:lnTo>
                <a:lnTo>
                  <a:pt x="586492" y="36336"/>
                </a:lnTo>
                <a:lnTo>
                  <a:pt x="634517" y="23255"/>
                </a:lnTo>
                <a:lnTo>
                  <a:pt x="683746" y="13081"/>
                </a:lnTo>
                <a:lnTo>
                  <a:pt x="734179" y="5813"/>
                </a:lnTo>
                <a:lnTo>
                  <a:pt x="785816" y="1453"/>
                </a:lnTo>
                <a:lnTo>
                  <a:pt x="838657" y="0"/>
                </a:lnTo>
              </a:path>
            </a:pathLst>
          </a:custGeom>
          <a:ln w="12598">
            <a:solidFill>
              <a:srgbClr val="FFFFFF"/>
            </a:solidFill>
          </a:ln>
        </p:spPr>
        <p:txBody>
          <a:bodyPr wrap="square" lIns="0" tIns="0" rIns="0" bIns="0" rtlCol="0"/>
          <a:lstStyle/>
          <a:p>
            <a:endParaRPr/>
          </a:p>
        </p:txBody>
      </p:sp>
      <p:pic>
        <p:nvPicPr>
          <p:cNvPr id="77" name="Picture 13" descr="Безимени-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97044" y="156141"/>
            <a:ext cx="475150" cy="4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329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59" y="10050513"/>
            <a:ext cx="7543800" cy="643255"/>
          </a:xfrm>
          <a:custGeom>
            <a:avLst/>
            <a:gdLst/>
            <a:ahLst/>
            <a:cxnLst/>
            <a:rect l="l" t="t" r="r" b="b"/>
            <a:pathLst>
              <a:path w="7543800" h="643254">
                <a:moveTo>
                  <a:pt x="0" y="642696"/>
                </a:moveTo>
                <a:lnTo>
                  <a:pt x="7543330" y="642696"/>
                </a:lnTo>
                <a:lnTo>
                  <a:pt x="7543330" y="0"/>
                </a:lnTo>
                <a:lnTo>
                  <a:pt x="0" y="0"/>
                </a:lnTo>
                <a:lnTo>
                  <a:pt x="0" y="642696"/>
                </a:lnTo>
                <a:close/>
              </a:path>
            </a:pathLst>
          </a:custGeom>
          <a:solidFill>
            <a:srgbClr val="00669B"/>
          </a:solidFill>
        </p:spPr>
        <p:txBody>
          <a:bodyPr wrap="square" lIns="0" tIns="0" rIns="0" bIns="0" rtlCol="0"/>
          <a:lstStyle/>
          <a:p>
            <a:endParaRPr/>
          </a:p>
        </p:txBody>
      </p:sp>
      <p:sp>
        <p:nvSpPr>
          <p:cNvPr id="3" name="object 3"/>
          <p:cNvSpPr/>
          <p:nvPr/>
        </p:nvSpPr>
        <p:spPr>
          <a:xfrm>
            <a:off x="0" y="-3196"/>
            <a:ext cx="7543330" cy="65905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5" name="object 5"/>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6" name="object 6"/>
          <p:cNvSpPr txBox="1"/>
          <p:nvPr/>
        </p:nvSpPr>
        <p:spPr>
          <a:xfrm>
            <a:off x="6790294"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3</a:t>
            </a:r>
            <a:endParaRPr sz="1000">
              <a:latin typeface="Trebuchet MS"/>
              <a:cs typeface="Trebuchet MS"/>
            </a:endParaRPr>
          </a:p>
        </p:txBody>
      </p:sp>
      <p:sp>
        <p:nvSpPr>
          <p:cNvPr id="7" name="object 7"/>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9" name="object 9"/>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1" name="object 11"/>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2" name="object 12"/>
          <p:cNvSpPr txBox="1"/>
          <p:nvPr/>
        </p:nvSpPr>
        <p:spPr>
          <a:xfrm>
            <a:off x="899465" y="238044"/>
            <a:ext cx="4243108" cy="151323"/>
          </a:xfrm>
          <a:prstGeom prst="rect">
            <a:avLst/>
          </a:prstGeom>
        </p:spPr>
        <p:txBody>
          <a:bodyPr vert="horz" wrap="square" lIns="0" tIns="12700" rIns="0" bIns="0" rtlCol="0">
            <a:spAutoFit/>
          </a:bodyPr>
          <a:lstStyle/>
          <a:p>
            <a:pPr marL="12700">
              <a:lnSpc>
                <a:spcPct val="100000"/>
              </a:lnSpc>
              <a:spcBef>
                <a:spcPts val="100"/>
              </a:spcBef>
            </a:pPr>
            <a:r>
              <a:rPr lang="ru-RU" sz="900" b="1" dirty="0">
                <a:solidFill>
                  <a:schemeClr val="bg1"/>
                </a:solidFill>
                <a:cs typeface="Times New Roman" panose="02020603050405020304" pitchFamily="18" charset="0"/>
              </a:rPr>
              <a:t>ПРОЕКТ БЮДЖЕТА НА </a:t>
            </a:r>
            <a:r>
              <a:rPr lang="ru-RU" sz="900" b="1" dirty="0" smtClean="0">
                <a:solidFill>
                  <a:schemeClr val="bg1"/>
                </a:solidFill>
                <a:cs typeface="Times New Roman" panose="02020603050405020304" pitchFamily="18" charset="0"/>
              </a:rPr>
              <a:t>2019 </a:t>
            </a:r>
            <a:r>
              <a:rPr lang="ru-RU" sz="900" b="1" dirty="0">
                <a:solidFill>
                  <a:schemeClr val="bg1"/>
                </a:solidFill>
                <a:cs typeface="Times New Roman" panose="02020603050405020304" pitchFamily="18" charset="0"/>
              </a:rPr>
              <a:t>И </a:t>
            </a:r>
            <a:r>
              <a:rPr lang="ru-RU" sz="900" b="1" dirty="0" smtClean="0">
                <a:solidFill>
                  <a:schemeClr val="bg1"/>
                </a:solidFill>
                <a:cs typeface="Times New Roman" panose="02020603050405020304" pitchFamily="18" charset="0"/>
              </a:rPr>
              <a:t>НА ПЛАНОВЫЙ </a:t>
            </a:r>
            <a:r>
              <a:rPr lang="ru-RU" sz="900" b="1" dirty="0">
                <a:solidFill>
                  <a:schemeClr val="bg1"/>
                </a:solidFill>
                <a:cs typeface="Times New Roman" panose="02020603050405020304" pitchFamily="18" charset="0"/>
              </a:rPr>
              <a:t>ПЕРИОД </a:t>
            </a:r>
            <a:r>
              <a:rPr lang="ru-RU" sz="900" b="1" dirty="0" smtClean="0">
                <a:solidFill>
                  <a:schemeClr val="bg1"/>
                </a:solidFill>
                <a:cs typeface="Times New Roman" panose="02020603050405020304" pitchFamily="18" charset="0"/>
              </a:rPr>
              <a:t>2020 и 2021 ГОДОВ</a:t>
            </a:r>
            <a:endParaRPr sz="900" b="1" dirty="0">
              <a:solidFill>
                <a:schemeClr val="bg1"/>
              </a:solidFill>
              <a:cs typeface="Times New Roman" panose="02020603050405020304" pitchFamily="18" charset="0"/>
            </a:endParaRPr>
          </a:p>
        </p:txBody>
      </p:sp>
      <p:sp>
        <p:nvSpPr>
          <p:cNvPr id="13" name="object 13"/>
          <p:cNvSpPr txBox="1"/>
          <p:nvPr/>
        </p:nvSpPr>
        <p:spPr>
          <a:xfrm>
            <a:off x="5506352" y="250767"/>
            <a:ext cx="1832939" cy="166712"/>
          </a:xfrm>
          <a:prstGeom prst="rect">
            <a:avLst/>
          </a:prstGeom>
        </p:spPr>
        <p:txBody>
          <a:bodyPr vert="horz" wrap="square" lIns="0" tIns="12700" rIns="0" bIns="0" rtlCol="0">
            <a:spAutoFit/>
          </a:bodyPr>
          <a:lstStyle/>
          <a:p>
            <a:pPr marL="12700">
              <a:lnSpc>
                <a:spcPct val="100000"/>
              </a:lnSpc>
              <a:spcBef>
                <a:spcPts val="100"/>
              </a:spcBef>
            </a:pPr>
            <a:r>
              <a:rPr lang="ru-RU" sz="1000" b="1" dirty="0">
                <a:solidFill>
                  <a:srgbClr val="FFFF00"/>
                </a:solidFill>
                <a:cs typeface="Times New Roman" panose="02020603050405020304" pitchFamily="18" charset="0"/>
              </a:rPr>
              <a:t>ОСНОВНЫЕ ПАРАМЕТРЫ</a:t>
            </a:r>
            <a:endParaRPr sz="1000" b="1" dirty="0">
              <a:solidFill>
                <a:srgbClr val="FFFF00"/>
              </a:solidFill>
              <a:cs typeface="Times New Roman" panose="02020603050405020304" pitchFamily="18" charset="0"/>
            </a:endParaRPr>
          </a:p>
        </p:txBody>
      </p:sp>
      <p:sp>
        <p:nvSpPr>
          <p:cNvPr id="79" name="object 79"/>
          <p:cNvSpPr/>
          <p:nvPr/>
        </p:nvSpPr>
        <p:spPr>
          <a:xfrm>
            <a:off x="4332046" y="4884889"/>
            <a:ext cx="2427719" cy="390131"/>
          </a:xfrm>
          <a:prstGeom prst="rect">
            <a:avLst/>
          </a:prstGeom>
          <a:blipFill>
            <a:blip r:embed="rId3" cstate="print"/>
            <a:stretch>
              <a:fillRect/>
            </a:stretch>
          </a:blipFill>
        </p:spPr>
        <p:txBody>
          <a:bodyPr wrap="square" lIns="0" tIns="0" rIns="0" bIns="0" rtlCol="0"/>
          <a:lstStyle/>
          <a:p>
            <a:endParaRPr/>
          </a:p>
        </p:txBody>
      </p:sp>
      <p:sp>
        <p:nvSpPr>
          <p:cNvPr id="80" name="object 80"/>
          <p:cNvSpPr txBox="1"/>
          <p:nvPr/>
        </p:nvSpPr>
        <p:spPr>
          <a:xfrm>
            <a:off x="888094" y="672044"/>
            <a:ext cx="5254625" cy="756285"/>
          </a:xfrm>
          <a:prstGeom prst="rect">
            <a:avLst/>
          </a:prstGeom>
        </p:spPr>
        <p:txBody>
          <a:bodyPr vert="horz" wrap="square" lIns="0" tIns="12065" rIns="0" bIns="0" rtlCol="0">
            <a:spAutoFit/>
          </a:bodyPr>
          <a:lstStyle/>
          <a:p>
            <a:r>
              <a:rPr lang="ru-RU" sz="1600" b="1" dirty="0">
                <a:solidFill>
                  <a:schemeClr val="bg1"/>
                </a:solidFill>
                <a:cs typeface="Times New Roman" panose="02020603050405020304" pitchFamily="18" charset="0"/>
              </a:rPr>
              <a:t>В прогнозируемом периоде темп роста объемов</a:t>
            </a:r>
          </a:p>
          <a:p>
            <a:r>
              <a:rPr lang="ru-RU" sz="1600" b="1" dirty="0">
                <a:solidFill>
                  <a:schemeClr val="bg1"/>
                </a:solidFill>
                <a:cs typeface="Times New Roman" panose="02020603050405020304" pitchFamily="18" charset="0"/>
              </a:rPr>
              <a:t>отгруженной продукции, выполненных работ (услуг)</a:t>
            </a:r>
          </a:p>
          <a:p>
            <a:r>
              <a:rPr lang="ru-RU" sz="1600" b="1" dirty="0">
                <a:solidFill>
                  <a:schemeClr val="bg1"/>
                </a:solidFill>
                <a:cs typeface="Times New Roman" panose="02020603050405020304" pitchFamily="18" charset="0"/>
              </a:rPr>
              <a:t>в основных отраслях экономики ежегодно составит:</a:t>
            </a:r>
            <a:endParaRPr sz="1600" b="1" dirty="0">
              <a:solidFill>
                <a:schemeClr val="bg1"/>
              </a:solidFill>
              <a:cs typeface="Times New Roman" panose="02020603050405020304" pitchFamily="18" charset="0"/>
            </a:endParaRPr>
          </a:p>
        </p:txBody>
      </p:sp>
      <p:sp>
        <p:nvSpPr>
          <p:cNvPr id="81" name="object 81"/>
          <p:cNvSpPr/>
          <p:nvPr/>
        </p:nvSpPr>
        <p:spPr>
          <a:xfrm>
            <a:off x="2089086" y="2859036"/>
            <a:ext cx="1659889" cy="2248535"/>
          </a:xfrm>
          <a:custGeom>
            <a:avLst/>
            <a:gdLst/>
            <a:ahLst/>
            <a:cxnLst/>
            <a:rect l="l" t="t" r="r" b="b"/>
            <a:pathLst>
              <a:path w="1659889" h="2248535">
                <a:moveTo>
                  <a:pt x="367182" y="0"/>
                </a:moveTo>
                <a:lnTo>
                  <a:pt x="0" y="0"/>
                </a:lnTo>
                <a:lnTo>
                  <a:pt x="0" y="697661"/>
                </a:lnTo>
                <a:lnTo>
                  <a:pt x="4694" y="739087"/>
                </a:lnTo>
                <a:lnTo>
                  <a:pt x="18078" y="777189"/>
                </a:lnTo>
                <a:lnTo>
                  <a:pt x="39101" y="810918"/>
                </a:lnTo>
                <a:lnTo>
                  <a:pt x="66713" y="839228"/>
                </a:lnTo>
                <a:lnTo>
                  <a:pt x="1292123" y="1998319"/>
                </a:lnTo>
                <a:lnTo>
                  <a:pt x="1292123" y="2248077"/>
                </a:lnTo>
                <a:lnTo>
                  <a:pt x="1659305" y="2248077"/>
                </a:lnTo>
                <a:lnTo>
                  <a:pt x="1659305" y="1920608"/>
                </a:lnTo>
                <a:lnTo>
                  <a:pt x="1658810" y="1920608"/>
                </a:lnTo>
                <a:lnTo>
                  <a:pt x="1655284" y="1884781"/>
                </a:lnTo>
                <a:lnTo>
                  <a:pt x="1644737" y="1850099"/>
                </a:lnTo>
                <a:lnTo>
                  <a:pt x="1627186" y="1817686"/>
                </a:lnTo>
                <a:lnTo>
                  <a:pt x="1602651" y="1788668"/>
                </a:lnTo>
                <a:lnTo>
                  <a:pt x="367182" y="619950"/>
                </a:lnTo>
                <a:lnTo>
                  <a:pt x="367182" y="0"/>
                </a:lnTo>
                <a:close/>
              </a:path>
            </a:pathLst>
          </a:custGeom>
          <a:solidFill>
            <a:srgbClr val="8ED8F8"/>
          </a:solidFill>
        </p:spPr>
        <p:txBody>
          <a:bodyPr wrap="square" lIns="0" tIns="0" rIns="0" bIns="0" rtlCol="0"/>
          <a:lstStyle/>
          <a:p>
            <a:endParaRPr/>
          </a:p>
        </p:txBody>
      </p:sp>
      <p:sp>
        <p:nvSpPr>
          <p:cNvPr id="82" name="object 82"/>
          <p:cNvSpPr/>
          <p:nvPr/>
        </p:nvSpPr>
        <p:spPr>
          <a:xfrm>
            <a:off x="2087778" y="1701723"/>
            <a:ext cx="1668145" cy="3405504"/>
          </a:xfrm>
          <a:custGeom>
            <a:avLst/>
            <a:gdLst/>
            <a:ahLst/>
            <a:cxnLst/>
            <a:rect l="l" t="t" r="r" b="b"/>
            <a:pathLst>
              <a:path w="1668145" h="3405504">
                <a:moveTo>
                  <a:pt x="371894" y="0"/>
                </a:moveTo>
                <a:lnTo>
                  <a:pt x="4711" y="0"/>
                </a:lnTo>
                <a:lnTo>
                  <a:pt x="0" y="1274546"/>
                </a:lnTo>
                <a:lnTo>
                  <a:pt x="4692" y="1315974"/>
                </a:lnTo>
                <a:lnTo>
                  <a:pt x="18073" y="1354080"/>
                </a:lnTo>
                <a:lnTo>
                  <a:pt x="39095" y="1387814"/>
                </a:lnTo>
                <a:lnTo>
                  <a:pt x="66713" y="1416126"/>
                </a:lnTo>
                <a:lnTo>
                  <a:pt x="1300378" y="2578747"/>
                </a:lnTo>
                <a:lnTo>
                  <a:pt x="1300378" y="3405390"/>
                </a:lnTo>
                <a:lnTo>
                  <a:pt x="1667560" y="3405390"/>
                </a:lnTo>
                <a:lnTo>
                  <a:pt x="1667560" y="2501036"/>
                </a:lnTo>
                <a:lnTo>
                  <a:pt x="1667065" y="2501036"/>
                </a:lnTo>
                <a:lnTo>
                  <a:pt x="1663539" y="2465211"/>
                </a:lnTo>
                <a:lnTo>
                  <a:pt x="1652992" y="2430532"/>
                </a:lnTo>
                <a:lnTo>
                  <a:pt x="1635441" y="2398119"/>
                </a:lnTo>
                <a:lnTo>
                  <a:pt x="1610906" y="2369096"/>
                </a:lnTo>
                <a:lnTo>
                  <a:pt x="367182" y="1196835"/>
                </a:lnTo>
                <a:lnTo>
                  <a:pt x="371894" y="0"/>
                </a:lnTo>
                <a:close/>
              </a:path>
            </a:pathLst>
          </a:custGeom>
          <a:solidFill>
            <a:srgbClr val="0095DA"/>
          </a:solidFill>
        </p:spPr>
        <p:txBody>
          <a:bodyPr wrap="square" lIns="0" tIns="0" rIns="0" bIns="0" rtlCol="0"/>
          <a:lstStyle/>
          <a:p>
            <a:endParaRPr/>
          </a:p>
        </p:txBody>
      </p:sp>
      <p:sp>
        <p:nvSpPr>
          <p:cNvPr id="83" name="object 83"/>
          <p:cNvSpPr/>
          <p:nvPr/>
        </p:nvSpPr>
        <p:spPr>
          <a:xfrm>
            <a:off x="2096033" y="1701723"/>
            <a:ext cx="1659889" cy="3013075"/>
          </a:xfrm>
          <a:custGeom>
            <a:avLst/>
            <a:gdLst/>
            <a:ahLst/>
            <a:cxnLst/>
            <a:rect l="l" t="t" r="r" b="b"/>
            <a:pathLst>
              <a:path w="1659889" h="3013075">
                <a:moveTo>
                  <a:pt x="367182" y="0"/>
                </a:moveTo>
                <a:lnTo>
                  <a:pt x="0" y="0"/>
                </a:lnTo>
                <a:lnTo>
                  <a:pt x="0" y="697661"/>
                </a:lnTo>
                <a:lnTo>
                  <a:pt x="4694" y="739087"/>
                </a:lnTo>
                <a:lnTo>
                  <a:pt x="18078" y="777189"/>
                </a:lnTo>
                <a:lnTo>
                  <a:pt x="39101" y="810918"/>
                </a:lnTo>
                <a:lnTo>
                  <a:pt x="66713" y="839228"/>
                </a:lnTo>
                <a:lnTo>
                  <a:pt x="1292123" y="1998319"/>
                </a:lnTo>
                <a:lnTo>
                  <a:pt x="1292123" y="3012541"/>
                </a:lnTo>
                <a:lnTo>
                  <a:pt x="1659305" y="3012541"/>
                </a:lnTo>
                <a:lnTo>
                  <a:pt x="1659305" y="1920608"/>
                </a:lnTo>
                <a:lnTo>
                  <a:pt x="1658810" y="1920608"/>
                </a:lnTo>
                <a:lnTo>
                  <a:pt x="1655284" y="1884781"/>
                </a:lnTo>
                <a:lnTo>
                  <a:pt x="1644737" y="1850099"/>
                </a:lnTo>
                <a:lnTo>
                  <a:pt x="1627186" y="1817686"/>
                </a:lnTo>
                <a:lnTo>
                  <a:pt x="1602651" y="1788668"/>
                </a:lnTo>
                <a:lnTo>
                  <a:pt x="367182" y="619950"/>
                </a:lnTo>
                <a:lnTo>
                  <a:pt x="367182" y="0"/>
                </a:lnTo>
                <a:close/>
              </a:path>
            </a:pathLst>
          </a:custGeom>
          <a:solidFill>
            <a:srgbClr val="00AEEF"/>
          </a:solidFill>
        </p:spPr>
        <p:txBody>
          <a:bodyPr wrap="square" lIns="0" tIns="0" rIns="0" bIns="0" rtlCol="0"/>
          <a:lstStyle/>
          <a:p>
            <a:endParaRPr/>
          </a:p>
        </p:txBody>
      </p:sp>
      <p:sp>
        <p:nvSpPr>
          <p:cNvPr id="84" name="object 84"/>
          <p:cNvSpPr/>
          <p:nvPr/>
        </p:nvSpPr>
        <p:spPr>
          <a:xfrm>
            <a:off x="2092490" y="1701723"/>
            <a:ext cx="1663064" cy="2620010"/>
          </a:xfrm>
          <a:custGeom>
            <a:avLst/>
            <a:gdLst/>
            <a:ahLst/>
            <a:cxnLst/>
            <a:rect l="l" t="t" r="r" b="b"/>
            <a:pathLst>
              <a:path w="1663064" h="2620010">
                <a:moveTo>
                  <a:pt x="367182" y="0"/>
                </a:moveTo>
                <a:lnTo>
                  <a:pt x="0" y="0"/>
                </a:lnTo>
                <a:lnTo>
                  <a:pt x="0" y="92456"/>
                </a:lnTo>
                <a:lnTo>
                  <a:pt x="4694" y="133881"/>
                </a:lnTo>
                <a:lnTo>
                  <a:pt x="18078" y="171983"/>
                </a:lnTo>
                <a:lnTo>
                  <a:pt x="39101" y="205713"/>
                </a:lnTo>
                <a:lnTo>
                  <a:pt x="66713" y="234022"/>
                </a:lnTo>
                <a:lnTo>
                  <a:pt x="1295666" y="1432052"/>
                </a:lnTo>
                <a:lnTo>
                  <a:pt x="1295666" y="2619692"/>
                </a:lnTo>
                <a:lnTo>
                  <a:pt x="1662849" y="2619692"/>
                </a:lnTo>
                <a:lnTo>
                  <a:pt x="1662849" y="1354340"/>
                </a:lnTo>
                <a:lnTo>
                  <a:pt x="1662353" y="1354340"/>
                </a:lnTo>
                <a:lnTo>
                  <a:pt x="1658827" y="1318508"/>
                </a:lnTo>
                <a:lnTo>
                  <a:pt x="1648280" y="1283827"/>
                </a:lnTo>
                <a:lnTo>
                  <a:pt x="1630730" y="1251417"/>
                </a:lnTo>
                <a:lnTo>
                  <a:pt x="1606194" y="1222400"/>
                </a:lnTo>
                <a:lnTo>
                  <a:pt x="367182" y="14744"/>
                </a:lnTo>
                <a:lnTo>
                  <a:pt x="367182" y="0"/>
                </a:lnTo>
                <a:close/>
              </a:path>
            </a:pathLst>
          </a:custGeom>
          <a:solidFill>
            <a:srgbClr val="8ED8F8"/>
          </a:solidFill>
        </p:spPr>
        <p:txBody>
          <a:bodyPr wrap="square" lIns="0" tIns="0" rIns="0" bIns="0" rtlCol="0"/>
          <a:lstStyle/>
          <a:p>
            <a:endParaRPr/>
          </a:p>
        </p:txBody>
      </p:sp>
      <p:sp>
        <p:nvSpPr>
          <p:cNvPr id="85" name="object 85"/>
          <p:cNvSpPr/>
          <p:nvPr/>
        </p:nvSpPr>
        <p:spPr>
          <a:xfrm>
            <a:off x="3879278" y="1701723"/>
            <a:ext cx="1668145" cy="3405504"/>
          </a:xfrm>
          <a:custGeom>
            <a:avLst/>
            <a:gdLst/>
            <a:ahLst/>
            <a:cxnLst/>
            <a:rect l="l" t="t" r="r" b="b"/>
            <a:pathLst>
              <a:path w="1668145" h="3405504">
                <a:moveTo>
                  <a:pt x="1662849" y="0"/>
                </a:moveTo>
                <a:lnTo>
                  <a:pt x="1295666" y="0"/>
                </a:lnTo>
                <a:lnTo>
                  <a:pt x="1300378" y="1196835"/>
                </a:lnTo>
                <a:lnTo>
                  <a:pt x="56654" y="2369096"/>
                </a:lnTo>
                <a:lnTo>
                  <a:pt x="32118" y="2398119"/>
                </a:lnTo>
                <a:lnTo>
                  <a:pt x="14568" y="2430532"/>
                </a:lnTo>
                <a:lnTo>
                  <a:pt x="4021" y="2465211"/>
                </a:lnTo>
                <a:lnTo>
                  <a:pt x="495" y="2501036"/>
                </a:lnTo>
                <a:lnTo>
                  <a:pt x="0" y="2501036"/>
                </a:lnTo>
                <a:lnTo>
                  <a:pt x="0" y="3405390"/>
                </a:lnTo>
                <a:lnTo>
                  <a:pt x="367182" y="3405390"/>
                </a:lnTo>
                <a:lnTo>
                  <a:pt x="367182" y="2578747"/>
                </a:lnTo>
                <a:lnTo>
                  <a:pt x="1600847" y="1416126"/>
                </a:lnTo>
                <a:lnTo>
                  <a:pt x="1628464" y="1387814"/>
                </a:lnTo>
                <a:lnTo>
                  <a:pt x="1649487" y="1354080"/>
                </a:lnTo>
                <a:lnTo>
                  <a:pt x="1662867" y="1315974"/>
                </a:lnTo>
                <a:lnTo>
                  <a:pt x="1667560" y="1274546"/>
                </a:lnTo>
                <a:lnTo>
                  <a:pt x="1662849" y="0"/>
                </a:lnTo>
                <a:close/>
              </a:path>
            </a:pathLst>
          </a:custGeom>
          <a:solidFill>
            <a:srgbClr val="0095DA"/>
          </a:solidFill>
        </p:spPr>
        <p:txBody>
          <a:bodyPr wrap="square" lIns="0" tIns="0" rIns="0" bIns="0" rtlCol="0"/>
          <a:lstStyle/>
          <a:p>
            <a:endParaRPr/>
          </a:p>
        </p:txBody>
      </p:sp>
      <p:sp>
        <p:nvSpPr>
          <p:cNvPr id="86" name="object 86"/>
          <p:cNvSpPr/>
          <p:nvPr/>
        </p:nvSpPr>
        <p:spPr>
          <a:xfrm>
            <a:off x="3879278" y="1701723"/>
            <a:ext cx="1659889" cy="3013075"/>
          </a:xfrm>
          <a:custGeom>
            <a:avLst/>
            <a:gdLst/>
            <a:ahLst/>
            <a:cxnLst/>
            <a:rect l="l" t="t" r="r" b="b"/>
            <a:pathLst>
              <a:path w="1659889" h="3013075">
                <a:moveTo>
                  <a:pt x="1659305" y="0"/>
                </a:moveTo>
                <a:lnTo>
                  <a:pt x="1292123" y="0"/>
                </a:lnTo>
                <a:lnTo>
                  <a:pt x="1292123" y="619950"/>
                </a:lnTo>
                <a:lnTo>
                  <a:pt x="56654" y="1788668"/>
                </a:lnTo>
                <a:lnTo>
                  <a:pt x="32117" y="1817686"/>
                </a:lnTo>
                <a:lnTo>
                  <a:pt x="14563" y="1850099"/>
                </a:lnTo>
                <a:lnTo>
                  <a:pt x="4015" y="1884781"/>
                </a:lnTo>
                <a:lnTo>
                  <a:pt x="495" y="1920608"/>
                </a:lnTo>
                <a:lnTo>
                  <a:pt x="0" y="1920608"/>
                </a:lnTo>
                <a:lnTo>
                  <a:pt x="0" y="3012541"/>
                </a:lnTo>
                <a:lnTo>
                  <a:pt x="367182" y="3012541"/>
                </a:lnTo>
                <a:lnTo>
                  <a:pt x="367182" y="1998319"/>
                </a:lnTo>
                <a:lnTo>
                  <a:pt x="1592592" y="839228"/>
                </a:lnTo>
                <a:lnTo>
                  <a:pt x="1620204" y="810918"/>
                </a:lnTo>
                <a:lnTo>
                  <a:pt x="1641227" y="777189"/>
                </a:lnTo>
                <a:lnTo>
                  <a:pt x="1654611" y="739087"/>
                </a:lnTo>
                <a:lnTo>
                  <a:pt x="1659305" y="697661"/>
                </a:lnTo>
                <a:lnTo>
                  <a:pt x="1659305" y="0"/>
                </a:lnTo>
                <a:close/>
              </a:path>
            </a:pathLst>
          </a:custGeom>
          <a:solidFill>
            <a:srgbClr val="00AEEF"/>
          </a:solidFill>
        </p:spPr>
        <p:txBody>
          <a:bodyPr wrap="square" lIns="0" tIns="0" rIns="0" bIns="0" rtlCol="0"/>
          <a:lstStyle/>
          <a:p>
            <a:endParaRPr/>
          </a:p>
        </p:txBody>
      </p:sp>
      <p:sp>
        <p:nvSpPr>
          <p:cNvPr id="87" name="object 87"/>
          <p:cNvSpPr/>
          <p:nvPr/>
        </p:nvSpPr>
        <p:spPr>
          <a:xfrm>
            <a:off x="3879278" y="1701723"/>
            <a:ext cx="1663064" cy="2620010"/>
          </a:xfrm>
          <a:custGeom>
            <a:avLst/>
            <a:gdLst/>
            <a:ahLst/>
            <a:cxnLst/>
            <a:rect l="l" t="t" r="r" b="b"/>
            <a:pathLst>
              <a:path w="1663064" h="2620010">
                <a:moveTo>
                  <a:pt x="1662849" y="0"/>
                </a:moveTo>
                <a:lnTo>
                  <a:pt x="1295666" y="0"/>
                </a:lnTo>
                <a:lnTo>
                  <a:pt x="1295666" y="14744"/>
                </a:lnTo>
                <a:lnTo>
                  <a:pt x="56654" y="1222400"/>
                </a:lnTo>
                <a:lnTo>
                  <a:pt x="32118" y="1251417"/>
                </a:lnTo>
                <a:lnTo>
                  <a:pt x="14568" y="1283827"/>
                </a:lnTo>
                <a:lnTo>
                  <a:pt x="4021" y="1318508"/>
                </a:lnTo>
                <a:lnTo>
                  <a:pt x="495" y="1354340"/>
                </a:lnTo>
                <a:lnTo>
                  <a:pt x="0" y="1354340"/>
                </a:lnTo>
                <a:lnTo>
                  <a:pt x="0" y="2619692"/>
                </a:lnTo>
                <a:lnTo>
                  <a:pt x="367182" y="2619692"/>
                </a:lnTo>
                <a:lnTo>
                  <a:pt x="367182" y="1432052"/>
                </a:lnTo>
                <a:lnTo>
                  <a:pt x="1596136" y="234022"/>
                </a:lnTo>
                <a:lnTo>
                  <a:pt x="1623747" y="205713"/>
                </a:lnTo>
                <a:lnTo>
                  <a:pt x="1644770" y="171983"/>
                </a:lnTo>
                <a:lnTo>
                  <a:pt x="1658154" y="133881"/>
                </a:lnTo>
                <a:lnTo>
                  <a:pt x="1662849" y="92456"/>
                </a:lnTo>
                <a:lnTo>
                  <a:pt x="1662849" y="0"/>
                </a:lnTo>
                <a:close/>
              </a:path>
            </a:pathLst>
          </a:custGeom>
          <a:solidFill>
            <a:srgbClr val="8ED8F8"/>
          </a:solidFill>
        </p:spPr>
        <p:txBody>
          <a:bodyPr wrap="square" lIns="0" tIns="0" rIns="0" bIns="0" rtlCol="0"/>
          <a:lstStyle/>
          <a:p>
            <a:endParaRPr/>
          </a:p>
        </p:txBody>
      </p:sp>
      <p:sp>
        <p:nvSpPr>
          <p:cNvPr id="88" name="object 88"/>
          <p:cNvSpPr txBox="1"/>
          <p:nvPr/>
        </p:nvSpPr>
        <p:spPr>
          <a:xfrm>
            <a:off x="888094" y="1619955"/>
            <a:ext cx="700405" cy="452120"/>
          </a:xfrm>
          <a:prstGeom prst="rect">
            <a:avLst/>
          </a:prstGeom>
        </p:spPr>
        <p:txBody>
          <a:bodyPr vert="horz" wrap="square" lIns="0" tIns="12065" rIns="0" bIns="0" rtlCol="0">
            <a:spAutoFit/>
          </a:bodyPr>
          <a:lstStyle/>
          <a:p>
            <a:pPr marL="12700">
              <a:lnSpc>
                <a:spcPct val="100000"/>
              </a:lnSpc>
              <a:spcBef>
                <a:spcPts val="95"/>
              </a:spcBef>
            </a:pPr>
            <a:r>
              <a:rPr lang="ru-RU" sz="2800" spc="-235" dirty="0" smtClean="0">
                <a:solidFill>
                  <a:srgbClr val="FFFFFF"/>
                </a:solidFill>
                <a:latin typeface="Arial"/>
                <a:cs typeface="Arial"/>
              </a:rPr>
              <a:t>2019</a:t>
            </a:r>
            <a:endParaRPr sz="2800" dirty="0">
              <a:latin typeface="Arial"/>
              <a:cs typeface="Arial"/>
            </a:endParaRPr>
          </a:p>
        </p:txBody>
      </p:sp>
      <p:sp>
        <p:nvSpPr>
          <p:cNvPr id="89" name="object 89"/>
          <p:cNvSpPr txBox="1"/>
          <p:nvPr/>
        </p:nvSpPr>
        <p:spPr>
          <a:xfrm>
            <a:off x="888094" y="2512853"/>
            <a:ext cx="2030730" cy="1000125"/>
          </a:xfrm>
          <a:prstGeom prst="rect">
            <a:avLst/>
          </a:prstGeom>
        </p:spPr>
        <p:txBody>
          <a:bodyPr vert="horz" wrap="square" lIns="0" tIns="11430" rIns="0" bIns="0" rtlCol="0">
            <a:spAutoFit/>
          </a:bodyPr>
          <a:lstStyle/>
          <a:p>
            <a:pPr marL="12700">
              <a:lnSpc>
                <a:spcPct val="100000"/>
              </a:lnSpc>
              <a:spcBef>
                <a:spcPts val="90"/>
              </a:spcBef>
            </a:pPr>
            <a:r>
              <a:rPr sz="6400" spc="-100" dirty="0">
                <a:solidFill>
                  <a:schemeClr val="bg1"/>
                </a:solidFill>
                <a:latin typeface="Calibri"/>
                <a:cs typeface="Calibri"/>
              </a:rPr>
              <a:t>10</a:t>
            </a:r>
            <a:r>
              <a:rPr sz="6400" spc="-565" dirty="0">
                <a:solidFill>
                  <a:schemeClr val="bg1"/>
                </a:solidFill>
                <a:latin typeface="Calibri"/>
                <a:cs typeface="Calibri"/>
              </a:rPr>
              <a:t>7</a:t>
            </a:r>
            <a:r>
              <a:rPr sz="6400" spc="-195" dirty="0">
                <a:solidFill>
                  <a:schemeClr val="bg1"/>
                </a:solidFill>
                <a:latin typeface="Calibri"/>
                <a:cs typeface="Calibri"/>
              </a:rPr>
              <a:t>,</a:t>
            </a:r>
            <a:r>
              <a:rPr sz="6400" spc="-40" dirty="0">
                <a:solidFill>
                  <a:schemeClr val="bg1"/>
                </a:solidFill>
                <a:latin typeface="Calibri"/>
                <a:cs typeface="Calibri"/>
              </a:rPr>
              <a:t>8</a:t>
            </a:r>
            <a:r>
              <a:rPr sz="2700" spc="260" dirty="0">
                <a:solidFill>
                  <a:schemeClr val="bg1"/>
                </a:solidFill>
                <a:latin typeface="Calibri"/>
                <a:cs typeface="Calibri"/>
              </a:rPr>
              <a:t>%</a:t>
            </a:r>
            <a:endParaRPr sz="2700" dirty="0">
              <a:solidFill>
                <a:schemeClr val="bg1"/>
              </a:solidFill>
              <a:latin typeface="Calibri"/>
              <a:cs typeface="Calibri"/>
            </a:endParaRPr>
          </a:p>
        </p:txBody>
      </p:sp>
      <p:sp>
        <p:nvSpPr>
          <p:cNvPr id="90" name="object 90"/>
          <p:cNvSpPr txBox="1"/>
          <p:nvPr/>
        </p:nvSpPr>
        <p:spPr>
          <a:xfrm>
            <a:off x="4696894" y="1610968"/>
            <a:ext cx="2281756" cy="2918107"/>
          </a:xfrm>
          <a:prstGeom prst="rect">
            <a:avLst/>
          </a:prstGeom>
        </p:spPr>
        <p:txBody>
          <a:bodyPr vert="horz" wrap="square" lIns="0" tIns="12065" rIns="0" bIns="0" rtlCol="0">
            <a:spAutoFit/>
          </a:bodyPr>
          <a:lstStyle/>
          <a:p>
            <a:pPr marL="1229360">
              <a:lnSpc>
                <a:spcPts val="3360"/>
              </a:lnSpc>
              <a:spcBef>
                <a:spcPts val="95"/>
              </a:spcBef>
            </a:pPr>
            <a:r>
              <a:rPr lang="ru-RU" sz="2800" spc="-185" dirty="0" smtClean="0">
                <a:solidFill>
                  <a:srgbClr val="FFFFFF"/>
                </a:solidFill>
                <a:latin typeface="Arial"/>
                <a:cs typeface="Arial"/>
              </a:rPr>
              <a:t>2020</a:t>
            </a:r>
            <a:r>
              <a:rPr sz="2800" spc="-185" dirty="0" smtClean="0">
                <a:solidFill>
                  <a:srgbClr val="FFFFFF"/>
                </a:solidFill>
                <a:latin typeface="Arial"/>
                <a:cs typeface="Arial"/>
              </a:rPr>
              <a:t>/</a:t>
            </a:r>
            <a:endParaRPr sz="2800" dirty="0">
              <a:latin typeface="Arial"/>
              <a:cs typeface="Arial"/>
            </a:endParaRPr>
          </a:p>
          <a:p>
            <a:pPr marL="1329690">
              <a:lnSpc>
                <a:spcPts val="3360"/>
              </a:lnSpc>
            </a:pPr>
            <a:r>
              <a:rPr lang="ru-RU" sz="2800" spc="-235" dirty="0" smtClean="0">
                <a:solidFill>
                  <a:srgbClr val="FFFFFF"/>
                </a:solidFill>
                <a:latin typeface="Arial"/>
                <a:cs typeface="Arial"/>
              </a:rPr>
              <a:t>2021</a:t>
            </a:r>
            <a:endParaRPr sz="2800" dirty="0">
              <a:latin typeface="Arial"/>
              <a:cs typeface="Arial"/>
            </a:endParaRPr>
          </a:p>
          <a:p>
            <a:pPr marL="12700">
              <a:lnSpc>
                <a:spcPct val="100000"/>
              </a:lnSpc>
              <a:spcBef>
                <a:spcPts val="475"/>
              </a:spcBef>
            </a:pPr>
            <a:r>
              <a:rPr sz="6400" spc="-90" dirty="0" smtClean="0">
                <a:solidFill>
                  <a:schemeClr val="bg1"/>
                </a:solidFill>
                <a:latin typeface="Calibri"/>
                <a:cs typeface="Calibri"/>
              </a:rPr>
              <a:t>10</a:t>
            </a:r>
            <a:r>
              <a:rPr lang="ru-RU" sz="6400" spc="-90" dirty="0" smtClean="0">
                <a:solidFill>
                  <a:schemeClr val="bg1"/>
                </a:solidFill>
                <a:latin typeface="Calibri"/>
                <a:cs typeface="Calibri"/>
              </a:rPr>
              <a:t>3</a:t>
            </a:r>
            <a:r>
              <a:rPr sz="6400" spc="-229" dirty="0" smtClean="0">
                <a:solidFill>
                  <a:schemeClr val="bg1"/>
                </a:solidFill>
                <a:latin typeface="Calibri"/>
                <a:cs typeface="Calibri"/>
              </a:rPr>
              <a:t>,</a:t>
            </a:r>
            <a:r>
              <a:rPr lang="ru-RU" sz="6400" spc="470" dirty="0" smtClean="0">
                <a:solidFill>
                  <a:schemeClr val="bg1"/>
                </a:solidFill>
                <a:latin typeface="Calibri"/>
                <a:cs typeface="Calibri"/>
              </a:rPr>
              <a:t>8</a:t>
            </a:r>
            <a:r>
              <a:rPr sz="2700" spc="260" dirty="0" smtClean="0">
                <a:solidFill>
                  <a:schemeClr val="bg1"/>
                </a:solidFill>
                <a:latin typeface="Calibri"/>
                <a:cs typeface="Calibri"/>
              </a:rPr>
              <a:t>%</a:t>
            </a:r>
            <a:r>
              <a:rPr lang="ru-RU" sz="6400" spc="260" dirty="0" smtClean="0">
                <a:solidFill>
                  <a:schemeClr val="bg1"/>
                </a:solidFill>
                <a:latin typeface="Calibri"/>
                <a:cs typeface="Calibri"/>
              </a:rPr>
              <a:t>/91,9</a:t>
            </a:r>
            <a:r>
              <a:rPr lang="ru-RU" sz="2700" spc="260" dirty="0" smtClean="0">
                <a:solidFill>
                  <a:schemeClr val="bg1"/>
                </a:solidFill>
                <a:latin typeface="Calibri"/>
                <a:cs typeface="Calibri"/>
              </a:rPr>
              <a:t>%</a:t>
            </a:r>
            <a:endParaRPr sz="2700" dirty="0">
              <a:solidFill>
                <a:schemeClr val="bg1"/>
              </a:solidFill>
              <a:latin typeface="Calibri"/>
              <a:cs typeface="Calibri"/>
            </a:endParaRPr>
          </a:p>
        </p:txBody>
      </p:sp>
      <p:graphicFrame>
        <p:nvGraphicFramePr>
          <p:cNvPr id="91" name="object 91"/>
          <p:cNvGraphicFramePr>
            <a:graphicFrameLocks noGrp="1"/>
          </p:cNvGraphicFramePr>
          <p:nvPr>
            <p:extLst>
              <p:ext uri="{D42A27DB-BD31-4B8C-83A1-F6EECF244321}">
                <p14:modId xmlns:p14="http://schemas.microsoft.com/office/powerpoint/2010/main" val="2973009347"/>
              </p:ext>
            </p:extLst>
          </p:nvPr>
        </p:nvGraphicFramePr>
        <p:xfrm>
          <a:off x="900798" y="5444794"/>
          <a:ext cx="5937885" cy="1527506"/>
        </p:xfrm>
        <a:graphic>
          <a:graphicData uri="http://schemas.openxmlformats.org/drawingml/2006/table">
            <a:tbl>
              <a:tblPr firstRow="1" bandRow="1">
                <a:tableStyleId>{2D5ABB26-0587-4C30-8999-92F81FD0307C}</a:tableStyleId>
              </a:tblPr>
              <a:tblGrid>
                <a:gridCol w="1975485"/>
                <a:gridCol w="645160"/>
                <a:gridCol w="730250"/>
                <a:gridCol w="791845"/>
                <a:gridCol w="791845"/>
                <a:gridCol w="1003300"/>
              </a:tblGrid>
              <a:tr h="206706">
                <a:tc>
                  <a:txBody>
                    <a:bodyPr/>
                    <a:lstStyle/>
                    <a:p>
                      <a:pPr algn="ctr">
                        <a:lnSpc>
                          <a:spcPct val="100000"/>
                        </a:lnSpc>
                      </a:pPr>
                      <a:r>
                        <a:rPr lang="ru-RU" sz="600" b="0" i="0" u="none" strike="noStrike" baseline="0" dirty="0" smtClean="0">
                          <a:latin typeface="+mn-lt"/>
                          <a:cs typeface="Times New Roman" panose="02020603050405020304" pitchFamily="18" charset="0"/>
                        </a:rPr>
                        <a:t>Наименование показателя</a:t>
                      </a:r>
                      <a:endParaRPr sz="600" dirty="0">
                        <a:latin typeface="+mn-lt"/>
                        <a:cs typeface="Times New Roman" panose="02020603050405020304" pitchFamily="18" charset="0"/>
                      </a:endParaRPr>
                    </a:p>
                  </a:txBody>
                  <a:tcPr marL="0" marR="0" marT="0" marB="0" anchor="ctr">
                    <a:lnT w="6350">
                      <a:solidFill>
                        <a:srgbClr val="849FC2"/>
                      </a:solidFill>
                      <a:prstDash val="solid"/>
                    </a:lnT>
                    <a:lnB w="6350">
                      <a:solidFill>
                        <a:srgbClr val="849FC2"/>
                      </a:solidFill>
                      <a:prstDash val="solid"/>
                    </a:lnB>
                  </a:tcPr>
                </a:tc>
                <a:tc>
                  <a:txBody>
                    <a:bodyPr/>
                    <a:lstStyle/>
                    <a:p>
                      <a:pPr marL="146050" marR="175895" algn="ctr">
                        <a:lnSpc>
                          <a:spcPts val="700"/>
                        </a:lnSpc>
                        <a:spcBef>
                          <a:spcPts val="10"/>
                        </a:spcBef>
                      </a:pPr>
                      <a:r>
                        <a:rPr sz="600" spc="0" dirty="0" smtClean="0">
                          <a:solidFill>
                            <a:srgbClr val="231F20"/>
                          </a:solidFill>
                          <a:latin typeface="+mn-lt"/>
                          <a:cs typeface="Times New Roman" panose="02020603050405020304" pitchFamily="18" charset="0"/>
                        </a:rPr>
                        <a:t>201</a:t>
                      </a:r>
                      <a:r>
                        <a:rPr lang="ru-RU" sz="600" spc="0" dirty="0" smtClean="0">
                          <a:solidFill>
                            <a:srgbClr val="231F20"/>
                          </a:solidFill>
                          <a:latin typeface="+mn-lt"/>
                          <a:cs typeface="Times New Roman" panose="02020603050405020304" pitchFamily="18" charset="0"/>
                        </a:rPr>
                        <a:t>7 год</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отчет</a:t>
                      </a:r>
                      <a:endParaRPr sz="600" spc="0" dirty="0">
                        <a:latin typeface="+mn-lt"/>
                        <a:cs typeface="Times New Roman" panose="02020603050405020304" pitchFamily="18" charset="0"/>
                      </a:endParaRPr>
                    </a:p>
                  </a:txBody>
                  <a:tcPr marL="0" marR="0" marT="1270" marB="0">
                    <a:lnT w="6350">
                      <a:solidFill>
                        <a:srgbClr val="849FC2"/>
                      </a:solidFill>
                      <a:prstDash val="solid"/>
                    </a:lnT>
                    <a:lnB w="6350">
                      <a:solidFill>
                        <a:srgbClr val="849FC2"/>
                      </a:solidFill>
                      <a:prstDash val="solid"/>
                    </a:lnB>
                  </a:tcPr>
                </a:tc>
                <a:tc>
                  <a:txBody>
                    <a:bodyPr/>
                    <a:lstStyle/>
                    <a:p>
                      <a:pPr marL="183515" marR="201930" indent="635" algn="ctr">
                        <a:lnSpc>
                          <a:spcPts val="700"/>
                        </a:lnSpc>
                        <a:spcBef>
                          <a:spcPts val="10"/>
                        </a:spcBef>
                      </a:pPr>
                      <a:r>
                        <a:rPr sz="600" spc="0" dirty="0" smtClean="0">
                          <a:solidFill>
                            <a:srgbClr val="231F20"/>
                          </a:solidFill>
                          <a:latin typeface="+mn-lt"/>
                          <a:cs typeface="Times New Roman" panose="02020603050405020304" pitchFamily="18" charset="0"/>
                        </a:rPr>
                        <a:t>201</a:t>
                      </a:r>
                      <a:r>
                        <a:rPr lang="ru-RU" sz="600" spc="0" dirty="0" smtClean="0">
                          <a:solidFill>
                            <a:srgbClr val="231F20"/>
                          </a:solidFill>
                          <a:latin typeface="+mn-lt"/>
                          <a:cs typeface="Times New Roman" panose="02020603050405020304" pitchFamily="18" charset="0"/>
                        </a:rPr>
                        <a:t>8</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год</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отчет</a:t>
                      </a:r>
                      <a:endParaRPr sz="600" spc="0" dirty="0">
                        <a:latin typeface="+mn-lt"/>
                        <a:cs typeface="Times New Roman" panose="02020603050405020304" pitchFamily="18" charset="0"/>
                      </a:endParaRPr>
                    </a:p>
                  </a:txBody>
                  <a:tcPr marL="0" marR="0" marT="1270" marB="0">
                    <a:lnT w="6350">
                      <a:solidFill>
                        <a:srgbClr val="849FC2"/>
                      </a:solidFill>
                      <a:prstDash val="solid"/>
                    </a:lnT>
                    <a:lnB w="6350">
                      <a:solidFill>
                        <a:srgbClr val="849FC2"/>
                      </a:solidFill>
                      <a:prstDash val="solid"/>
                    </a:lnB>
                  </a:tcPr>
                </a:tc>
                <a:tc>
                  <a:txBody>
                    <a:bodyPr/>
                    <a:lstStyle/>
                    <a:p>
                      <a:pPr marL="209550" marR="237490" indent="635" algn="ctr">
                        <a:lnSpc>
                          <a:spcPts val="700"/>
                        </a:lnSpc>
                        <a:spcBef>
                          <a:spcPts val="10"/>
                        </a:spcBef>
                      </a:pPr>
                      <a:r>
                        <a:rPr sz="600" spc="0" dirty="0" smtClean="0">
                          <a:solidFill>
                            <a:srgbClr val="231F20"/>
                          </a:solidFill>
                          <a:latin typeface="+mn-lt"/>
                          <a:cs typeface="Times New Roman" panose="02020603050405020304" pitchFamily="18" charset="0"/>
                        </a:rPr>
                        <a:t>201</a:t>
                      </a:r>
                      <a:r>
                        <a:rPr lang="ru-RU" sz="600" spc="0" dirty="0" smtClean="0">
                          <a:solidFill>
                            <a:srgbClr val="231F20"/>
                          </a:solidFill>
                          <a:latin typeface="+mn-lt"/>
                          <a:cs typeface="Times New Roman" panose="02020603050405020304" pitchFamily="18" charset="0"/>
                        </a:rPr>
                        <a:t>9</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год</a:t>
                      </a:r>
                      <a:r>
                        <a:rPr sz="600" spc="0" dirty="0" smtClean="0">
                          <a:solidFill>
                            <a:srgbClr val="231F20"/>
                          </a:solidFill>
                          <a:latin typeface="+mn-lt"/>
                          <a:cs typeface="Times New Roman" panose="02020603050405020304" pitchFamily="18" charset="0"/>
                        </a:rPr>
                        <a:t>,  </a:t>
                      </a:r>
                      <a:endParaRPr lang="ru-RU" sz="600" spc="0" dirty="0" smtClean="0">
                        <a:solidFill>
                          <a:srgbClr val="231F20"/>
                        </a:solidFill>
                        <a:latin typeface="+mn-lt"/>
                        <a:cs typeface="Times New Roman" panose="02020603050405020304" pitchFamily="18" charset="0"/>
                      </a:endParaRPr>
                    </a:p>
                    <a:p>
                      <a:pPr marL="209550" marR="237490" indent="635" algn="ctr">
                        <a:lnSpc>
                          <a:spcPts val="700"/>
                        </a:lnSpc>
                        <a:spcBef>
                          <a:spcPts val="10"/>
                        </a:spcBef>
                      </a:pPr>
                      <a:r>
                        <a:rPr lang="ru-RU" sz="600" spc="0" dirty="0" smtClean="0">
                          <a:solidFill>
                            <a:srgbClr val="231F20"/>
                          </a:solidFill>
                          <a:latin typeface="+mn-lt"/>
                          <a:cs typeface="Times New Roman" panose="02020603050405020304" pitchFamily="18" charset="0"/>
                        </a:rPr>
                        <a:t>прогноз</a:t>
                      </a:r>
                      <a:endParaRPr sz="600" spc="0" dirty="0">
                        <a:latin typeface="+mn-lt"/>
                        <a:cs typeface="Times New Roman" panose="02020603050405020304" pitchFamily="18" charset="0"/>
                      </a:endParaRPr>
                    </a:p>
                  </a:txBody>
                  <a:tcPr marL="0" marR="0" marT="1270" marB="0">
                    <a:lnT w="6350">
                      <a:solidFill>
                        <a:srgbClr val="849FC2"/>
                      </a:solidFill>
                      <a:prstDash val="solid"/>
                    </a:lnT>
                    <a:lnB w="6350">
                      <a:solidFill>
                        <a:srgbClr val="849FC2"/>
                      </a:solidFill>
                      <a:prstDash val="solid"/>
                    </a:lnB>
                  </a:tcPr>
                </a:tc>
                <a:tc>
                  <a:txBody>
                    <a:bodyPr/>
                    <a:lstStyle/>
                    <a:p>
                      <a:pPr marL="246379" marR="201930" indent="-635" algn="ctr">
                        <a:lnSpc>
                          <a:spcPts val="700"/>
                        </a:lnSpc>
                        <a:spcBef>
                          <a:spcPts val="10"/>
                        </a:spcBef>
                      </a:pPr>
                      <a:r>
                        <a:rPr sz="600" spc="0" dirty="0" smtClean="0">
                          <a:solidFill>
                            <a:srgbClr val="231F20"/>
                          </a:solidFill>
                          <a:latin typeface="+mn-lt"/>
                          <a:cs typeface="Times New Roman" panose="02020603050405020304" pitchFamily="18" charset="0"/>
                        </a:rPr>
                        <a:t>20</a:t>
                      </a:r>
                      <a:r>
                        <a:rPr lang="ru-RU" sz="600" spc="0" dirty="0" smtClean="0">
                          <a:solidFill>
                            <a:srgbClr val="231F20"/>
                          </a:solidFill>
                          <a:latin typeface="+mn-lt"/>
                          <a:cs typeface="Times New Roman" panose="02020603050405020304" pitchFamily="18" charset="0"/>
                        </a:rPr>
                        <a:t>20</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год</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прогноз</a:t>
                      </a:r>
                      <a:endParaRPr sz="600" spc="0" dirty="0">
                        <a:latin typeface="+mn-lt"/>
                        <a:cs typeface="Times New Roman" panose="02020603050405020304" pitchFamily="18" charset="0"/>
                      </a:endParaRPr>
                    </a:p>
                  </a:txBody>
                  <a:tcPr marL="0" marR="0" marT="1270" marB="0">
                    <a:lnT w="6350">
                      <a:solidFill>
                        <a:srgbClr val="849FC2"/>
                      </a:solidFill>
                      <a:prstDash val="solid"/>
                    </a:lnT>
                    <a:lnB w="6350">
                      <a:solidFill>
                        <a:srgbClr val="849FC2"/>
                      </a:solidFill>
                      <a:prstDash val="solid"/>
                    </a:lnB>
                  </a:tcPr>
                </a:tc>
                <a:tc>
                  <a:txBody>
                    <a:bodyPr/>
                    <a:lstStyle/>
                    <a:p>
                      <a:pPr marL="0" marR="468630" indent="0" algn="ctr">
                        <a:lnSpc>
                          <a:spcPct val="100000"/>
                        </a:lnSpc>
                        <a:spcBef>
                          <a:spcPts val="0"/>
                        </a:spcBef>
                        <a:tabLst>
                          <a:tab pos="985838" algn="l"/>
                        </a:tabLst>
                      </a:pPr>
                      <a:r>
                        <a:rPr sz="600" spc="0" dirty="0" smtClean="0">
                          <a:solidFill>
                            <a:srgbClr val="231F20"/>
                          </a:solidFill>
                          <a:latin typeface="+mn-lt"/>
                          <a:cs typeface="Times New Roman" panose="02020603050405020304" pitchFamily="18" charset="0"/>
                        </a:rPr>
                        <a:t>202</a:t>
                      </a:r>
                      <a:r>
                        <a:rPr lang="ru-RU" sz="600" spc="0" dirty="0" smtClean="0">
                          <a:solidFill>
                            <a:srgbClr val="231F20"/>
                          </a:solidFill>
                          <a:latin typeface="+mn-lt"/>
                          <a:cs typeface="Times New Roman" panose="02020603050405020304" pitchFamily="18" charset="0"/>
                        </a:rPr>
                        <a:t>1</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год</a:t>
                      </a:r>
                      <a:r>
                        <a:rPr sz="600" spc="0" dirty="0" smtClean="0">
                          <a:solidFill>
                            <a:srgbClr val="231F20"/>
                          </a:solidFill>
                          <a:latin typeface="+mn-lt"/>
                          <a:cs typeface="Times New Roman" panose="02020603050405020304" pitchFamily="18" charset="0"/>
                        </a:rPr>
                        <a:t>,  </a:t>
                      </a:r>
                      <a:r>
                        <a:rPr lang="ru-RU" sz="600" spc="0" dirty="0" smtClean="0">
                          <a:solidFill>
                            <a:srgbClr val="231F20"/>
                          </a:solidFill>
                          <a:latin typeface="+mn-lt"/>
                          <a:cs typeface="Times New Roman" panose="02020603050405020304" pitchFamily="18" charset="0"/>
                        </a:rPr>
                        <a:t>прогноз</a:t>
                      </a:r>
                      <a:endParaRPr sz="600" spc="0" dirty="0">
                        <a:latin typeface="+mn-lt"/>
                        <a:cs typeface="Times New Roman" panose="02020603050405020304" pitchFamily="18" charset="0"/>
                      </a:endParaRPr>
                    </a:p>
                  </a:txBody>
                  <a:tcPr marL="0" marR="0" marT="1270" marB="0" anchor="ctr">
                    <a:lnT w="6350">
                      <a:solidFill>
                        <a:srgbClr val="849FC2"/>
                      </a:solidFill>
                      <a:prstDash val="solid"/>
                    </a:lnT>
                    <a:lnB w="6350">
                      <a:solidFill>
                        <a:srgbClr val="849FC2"/>
                      </a:solidFill>
                      <a:prstDash val="solid"/>
                    </a:lnB>
                  </a:tcPr>
                </a:tc>
              </a:tr>
              <a:tr h="87407">
                <a:tc>
                  <a:txBody>
                    <a:bodyPr/>
                    <a:lstStyle/>
                    <a:p>
                      <a:pPr algn="ctr">
                        <a:lnSpc>
                          <a:spcPct val="100000"/>
                        </a:lnSpc>
                      </a:pPr>
                      <a:r>
                        <a:rPr sz="600" dirty="0">
                          <a:solidFill>
                            <a:srgbClr val="FFFFFF"/>
                          </a:solidFill>
                          <a:latin typeface="+mn-lt"/>
                          <a:cs typeface="Times New Roman" panose="02020603050405020304" pitchFamily="18" charset="0"/>
                        </a:rPr>
                        <a:t>1</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146050" algn="ctr">
                        <a:lnSpc>
                          <a:spcPct val="100000"/>
                        </a:lnSpc>
                      </a:pPr>
                      <a:r>
                        <a:rPr sz="600" dirty="0">
                          <a:solidFill>
                            <a:srgbClr val="FFFFFF"/>
                          </a:solidFill>
                          <a:latin typeface="+mn-lt"/>
                          <a:cs typeface="Times New Roman" panose="02020603050405020304" pitchFamily="18" charset="0"/>
                        </a:rPr>
                        <a:t>2</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184785" algn="ctr">
                        <a:lnSpc>
                          <a:spcPct val="100000"/>
                        </a:lnSpc>
                      </a:pPr>
                      <a:r>
                        <a:rPr sz="600" dirty="0">
                          <a:solidFill>
                            <a:srgbClr val="FFFFFF"/>
                          </a:solidFill>
                          <a:latin typeface="+mn-lt"/>
                          <a:cs typeface="Times New Roman" panose="02020603050405020304" pitchFamily="18" charset="0"/>
                        </a:rPr>
                        <a:t>3</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210820" algn="ctr">
                        <a:lnSpc>
                          <a:spcPct val="100000"/>
                        </a:lnSpc>
                      </a:pPr>
                      <a:r>
                        <a:rPr sz="600" dirty="0">
                          <a:solidFill>
                            <a:srgbClr val="FFFFFF"/>
                          </a:solidFill>
                          <a:latin typeface="+mn-lt"/>
                          <a:cs typeface="Times New Roman" panose="02020603050405020304" pitchFamily="18" charset="0"/>
                        </a:rPr>
                        <a:t>4</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00" dirty="0">
                          <a:solidFill>
                            <a:srgbClr val="FFFFFF"/>
                          </a:solidFill>
                          <a:latin typeface="+mn-lt"/>
                          <a:cs typeface="Times New Roman" panose="02020603050405020304" pitchFamily="18" charset="0"/>
                        </a:rPr>
                        <a:t>5</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0" indent="0" algn="ctr">
                        <a:lnSpc>
                          <a:spcPct val="100000"/>
                        </a:lnSpc>
                      </a:pPr>
                      <a:r>
                        <a:rPr sz="600" dirty="0">
                          <a:solidFill>
                            <a:srgbClr val="FFFFFF"/>
                          </a:solidFill>
                          <a:latin typeface="+mn-lt"/>
                          <a:cs typeface="Times New Roman" panose="02020603050405020304" pitchFamily="18" charset="0"/>
                        </a:rPr>
                        <a:t>6</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solidFill>
                      <a:srgbClr val="A54686"/>
                    </a:solidFill>
                  </a:tcPr>
                </a:tc>
              </a:tr>
              <a:tr h="213360">
                <a:tc>
                  <a:txBody>
                    <a:bodyPr/>
                    <a:lstStyle/>
                    <a:p>
                      <a:pPr algn="l"/>
                      <a:r>
                        <a:rPr lang="ru-RU" sz="600" b="0" i="0" u="none" strike="noStrike" baseline="0" dirty="0" smtClean="0">
                          <a:latin typeface="+mn-lt"/>
                          <a:cs typeface="Times New Roman" panose="02020603050405020304" pitchFamily="18" charset="0"/>
                        </a:rPr>
                        <a:t>Объем отгруженной продукции, выполненных работ (услуг) в основных отраслях экономики, млн. рублей,</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marL="146050" algn="ctr">
                        <a:lnSpc>
                          <a:spcPts val="680"/>
                        </a:lnSpc>
                      </a:pPr>
                      <a:r>
                        <a:rPr lang="ru-RU" sz="600" spc="-35" dirty="0" smtClean="0">
                          <a:solidFill>
                            <a:srgbClr val="231F20"/>
                          </a:solidFill>
                          <a:latin typeface="+mn-lt"/>
                          <a:cs typeface="Times New Roman" panose="02020603050405020304" pitchFamily="18" charset="0"/>
                        </a:rPr>
                        <a:t>94960,53</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marL="184785" algn="ctr">
                        <a:lnSpc>
                          <a:spcPts val="680"/>
                        </a:lnSpc>
                      </a:pPr>
                      <a:r>
                        <a:rPr lang="ru-RU" sz="600" spc="-35" dirty="0" smtClean="0">
                          <a:solidFill>
                            <a:srgbClr val="231F20"/>
                          </a:solidFill>
                          <a:latin typeface="+mn-lt"/>
                          <a:cs typeface="Times New Roman" panose="02020603050405020304" pitchFamily="18" charset="0"/>
                        </a:rPr>
                        <a:t>106813,43</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spcBef>
                          <a:spcPts val="50"/>
                        </a:spcBef>
                      </a:pPr>
                      <a:endParaRPr sz="600" dirty="0">
                        <a:latin typeface="+mn-lt"/>
                        <a:cs typeface="Times New Roman" panose="02020603050405020304" pitchFamily="18" charset="0"/>
                      </a:endParaRPr>
                    </a:p>
                    <a:p>
                      <a:pPr marL="210185" algn="ctr">
                        <a:lnSpc>
                          <a:spcPts val="680"/>
                        </a:lnSpc>
                      </a:pPr>
                      <a:r>
                        <a:rPr lang="ru-RU" sz="600" spc="-35" dirty="0" smtClean="0">
                          <a:solidFill>
                            <a:srgbClr val="231F20"/>
                          </a:solidFill>
                          <a:latin typeface="+mn-lt"/>
                          <a:cs typeface="Times New Roman" panose="02020603050405020304" pitchFamily="18" charset="0"/>
                        </a:rPr>
                        <a:t>115137,74</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marL="246379" algn="ctr">
                        <a:lnSpc>
                          <a:spcPts val="680"/>
                        </a:lnSpc>
                      </a:pPr>
                      <a:r>
                        <a:rPr lang="ru-RU" sz="600" spc="-35" dirty="0" smtClean="0">
                          <a:solidFill>
                            <a:srgbClr val="231F20"/>
                          </a:solidFill>
                          <a:latin typeface="+mn-lt"/>
                          <a:cs typeface="Times New Roman" panose="02020603050405020304" pitchFamily="18" charset="0"/>
                        </a:rPr>
                        <a:t>119485,56</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spcBef>
                          <a:spcPts val="50"/>
                        </a:spcBef>
                      </a:pPr>
                      <a:endParaRPr sz="600" dirty="0">
                        <a:latin typeface="+mn-lt"/>
                        <a:cs typeface="Times New Roman" panose="02020603050405020304" pitchFamily="18" charset="0"/>
                      </a:endParaRPr>
                    </a:p>
                    <a:p>
                      <a:pPr marL="209550" algn="ctr">
                        <a:lnSpc>
                          <a:spcPts val="680"/>
                        </a:lnSpc>
                      </a:pPr>
                      <a:r>
                        <a:rPr lang="ru-RU" sz="600" spc="-35" dirty="0" smtClean="0">
                          <a:solidFill>
                            <a:srgbClr val="231F20"/>
                          </a:solidFill>
                          <a:latin typeface="+mn-lt"/>
                          <a:cs typeface="Times New Roman" panose="02020603050405020304" pitchFamily="18" charset="0"/>
                        </a:rPr>
                        <a:t>109854,42</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920">
                <a:tc>
                  <a:txBody>
                    <a:bodyPr/>
                    <a:lstStyle/>
                    <a:p>
                      <a:pPr algn="l">
                        <a:lnSpc>
                          <a:spcPct val="100000"/>
                        </a:lnSpc>
                      </a:pPr>
                      <a:r>
                        <a:rPr lang="ru-RU" sz="600" b="0" i="0" u="none" strike="noStrike" baseline="0" dirty="0" smtClean="0">
                          <a:latin typeface="+mn-lt"/>
                          <a:cs typeface="Times New Roman" panose="02020603050405020304" pitchFamily="18" charset="0"/>
                        </a:rPr>
                        <a:t>в том числе:</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919">
                <a:tc>
                  <a:txBody>
                    <a:bodyPr/>
                    <a:lstStyle/>
                    <a:p>
                      <a:pPr algn="l">
                        <a:lnSpc>
                          <a:spcPct val="100000"/>
                        </a:lnSpc>
                      </a:pPr>
                      <a:r>
                        <a:rPr lang="ru-RU" sz="600" b="0" i="0" u="none" strike="noStrike" baseline="0" dirty="0" smtClean="0">
                          <a:latin typeface="+mn-lt"/>
                          <a:cs typeface="Times New Roman" panose="02020603050405020304" pitchFamily="18" charset="0"/>
                        </a:rPr>
                        <a:t>промышленность</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44780" algn="ctr">
                        <a:lnSpc>
                          <a:spcPts val="595"/>
                        </a:lnSpc>
                      </a:pPr>
                      <a:r>
                        <a:rPr lang="ru-RU" sz="600" spc="-35" dirty="0" smtClean="0">
                          <a:solidFill>
                            <a:srgbClr val="231F20"/>
                          </a:solidFill>
                          <a:latin typeface="+mn-lt"/>
                          <a:cs typeface="Times New Roman" panose="02020603050405020304" pitchFamily="18" charset="0"/>
                        </a:rPr>
                        <a:t>91843,79</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84150" algn="ctr">
                        <a:lnSpc>
                          <a:spcPts val="595"/>
                        </a:lnSpc>
                      </a:pPr>
                      <a:r>
                        <a:rPr lang="ru-RU" sz="600" spc="-35" dirty="0" smtClean="0">
                          <a:solidFill>
                            <a:srgbClr val="231F20"/>
                          </a:solidFill>
                          <a:latin typeface="+mn-lt"/>
                          <a:cs typeface="Times New Roman" panose="02020603050405020304" pitchFamily="18" charset="0"/>
                        </a:rPr>
                        <a:t>104443,39</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820" algn="ctr">
                        <a:lnSpc>
                          <a:spcPts val="595"/>
                        </a:lnSpc>
                      </a:pPr>
                      <a:r>
                        <a:rPr lang="ru-RU" sz="600" spc="-35" dirty="0" smtClean="0">
                          <a:solidFill>
                            <a:srgbClr val="231F20"/>
                          </a:solidFill>
                          <a:latin typeface="+mn-lt"/>
                          <a:cs typeface="Times New Roman" panose="02020603050405020304" pitchFamily="18" charset="0"/>
                        </a:rPr>
                        <a:t>112260,79</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47015" algn="ctr">
                        <a:lnSpc>
                          <a:spcPts val="595"/>
                        </a:lnSpc>
                      </a:pPr>
                      <a:r>
                        <a:rPr lang="ru-RU" sz="600" spc="-35" dirty="0" smtClean="0">
                          <a:solidFill>
                            <a:srgbClr val="231F20"/>
                          </a:solidFill>
                          <a:latin typeface="+mn-lt"/>
                          <a:cs typeface="Times New Roman" panose="02020603050405020304" pitchFamily="18" charset="0"/>
                        </a:rPr>
                        <a:t>116594,20</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820" algn="ctr">
                        <a:lnSpc>
                          <a:spcPts val="595"/>
                        </a:lnSpc>
                      </a:pPr>
                      <a:r>
                        <a:rPr lang="ru-RU" sz="600" spc="-35" dirty="0" smtClean="0">
                          <a:solidFill>
                            <a:srgbClr val="231F20"/>
                          </a:solidFill>
                          <a:latin typeface="+mn-lt"/>
                          <a:cs typeface="Times New Roman" panose="02020603050405020304" pitchFamily="18" charset="0"/>
                        </a:rPr>
                        <a:t>106773,23</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560">
                <a:tc>
                  <a:txBody>
                    <a:bodyPr/>
                    <a:lstStyle/>
                    <a:p>
                      <a:pPr algn="l">
                        <a:lnSpc>
                          <a:spcPct val="100000"/>
                        </a:lnSpc>
                      </a:pPr>
                      <a:r>
                        <a:rPr lang="ru-RU" sz="600" b="0" i="0" u="none" strike="noStrike" baseline="0" dirty="0" smtClean="0">
                          <a:latin typeface="+mn-lt"/>
                          <a:cs typeface="Times New Roman" panose="02020603050405020304" pitchFamily="18" charset="0"/>
                        </a:rPr>
                        <a:t>строительство</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144780" algn="ctr">
                        <a:lnSpc>
                          <a:spcPts val="600"/>
                        </a:lnSpc>
                      </a:pPr>
                      <a:r>
                        <a:rPr lang="ru-RU" sz="600" spc="-35" dirty="0" smtClean="0">
                          <a:solidFill>
                            <a:srgbClr val="231F20"/>
                          </a:solidFill>
                          <a:latin typeface="+mn-lt"/>
                          <a:cs typeface="Times New Roman" panose="02020603050405020304" pitchFamily="18" charset="0"/>
                        </a:rPr>
                        <a:t>2866,65</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183515" algn="ctr">
                        <a:lnSpc>
                          <a:spcPts val="600"/>
                        </a:lnSpc>
                      </a:pPr>
                      <a:r>
                        <a:rPr lang="ru-RU" sz="600" spc="-35" dirty="0" smtClean="0">
                          <a:solidFill>
                            <a:srgbClr val="231F20"/>
                          </a:solidFill>
                          <a:latin typeface="+mn-lt"/>
                          <a:cs typeface="Times New Roman" panose="02020603050405020304" pitchFamily="18" charset="0"/>
                        </a:rPr>
                        <a:t>2034,91</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09550" algn="ctr">
                        <a:lnSpc>
                          <a:spcPts val="600"/>
                        </a:lnSpc>
                      </a:pPr>
                      <a:r>
                        <a:rPr lang="ru-RU" sz="600" spc="-35" dirty="0" smtClean="0">
                          <a:solidFill>
                            <a:srgbClr val="231F20"/>
                          </a:solidFill>
                          <a:latin typeface="+mn-lt"/>
                          <a:cs typeface="Times New Roman" panose="02020603050405020304" pitchFamily="18" charset="0"/>
                        </a:rPr>
                        <a:t>2535,91</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45110" algn="ctr">
                        <a:lnSpc>
                          <a:spcPts val="600"/>
                        </a:lnSpc>
                      </a:pPr>
                      <a:r>
                        <a:rPr lang="ru-RU" sz="600" spc="-35" dirty="0" smtClean="0">
                          <a:solidFill>
                            <a:srgbClr val="231F20"/>
                          </a:solidFill>
                          <a:latin typeface="+mn-lt"/>
                          <a:cs typeface="Times New Roman" panose="02020603050405020304" pitchFamily="18" charset="0"/>
                        </a:rPr>
                        <a:t>2541,74</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09550" algn="ctr">
                        <a:lnSpc>
                          <a:spcPts val="600"/>
                        </a:lnSpc>
                      </a:pPr>
                      <a:r>
                        <a:rPr lang="ru-RU" sz="600" spc="-35" dirty="0" smtClean="0">
                          <a:solidFill>
                            <a:srgbClr val="231F20"/>
                          </a:solidFill>
                          <a:latin typeface="+mn-lt"/>
                          <a:cs typeface="Times New Roman" panose="02020603050405020304" pitchFamily="18" charset="0"/>
                        </a:rPr>
                        <a:t>2722,21</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r>
              <a:tr h="88919">
                <a:tc>
                  <a:txBody>
                    <a:bodyPr/>
                    <a:lstStyle/>
                    <a:p>
                      <a:pPr algn="l">
                        <a:lnSpc>
                          <a:spcPct val="100000"/>
                        </a:lnSpc>
                      </a:pPr>
                      <a:r>
                        <a:rPr lang="ru-RU" sz="600" b="0" i="0" u="none" strike="noStrike" baseline="0" dirty="0" smtClean="0">
                          <a:latin typeface="+mn-lt"/>
                          <a:cs typeface="Times New Roman" panose="02020603050405020304" pitchFamily="18" charset="0"/>
                        </a:rPr>
                        <a:t>сельское хозяйство</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46685" algn="ctr">
                        <a:lnSpc>
                          <a:spcPts val="595"/>
                        </a:lnSpc>
                      </a:pPr>
                      <a:r>
                        <a:rPr lang="ru-RU" sz="600" spc="-30" dirty="0" smtClean="0">
                          <a:solidFill>
                            <a:srgbClr val="231F20"/>
                          </a:solidFill>
                          <a:latin typeface="+mn-lt"/>
                          <a:cs typeface="Times New Roman" panose="02020603050405020304" pitchFamily="18" charset="0"/>
                        </a:rPr>
                        <a:t>95,34</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85420" algn="ctr">
                        <a:lnSpc>
                          <a:spcPts val="595"/>
                        </a:lnSpc>
                      </a:pPr>
                      <a:r>
                        <a:rPr lang="ru-RU" sz="600" spc="-35" dirty="0" smtClean="0">
                          <a:solidFill>
                            <a:srgbClr val="231F20"/>
                          </a:solidFill>
                          <a:latin typeface="+mn-lt"/>
                          <a:cs typeface="Times New Roman" panose="02020603050405020304" pitchFamily="18" charset="0"/>
                        </a:rPr>
                        <a:t>174,88</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820" algn="ctr">
                        <a:lnSpc>
                          <a:spcPts val="595"/>
                        </a:lnSpc>
                      </a:pPr>
                      <a:r>
                        <a:rPr lang="ru-RU" sz="600" spc="-30" dirty="0" smtClean="0">
                          <a:solidFill>
                            <a:srgbClr val="231F20"/>
                          </a:solidFill>
                          <a:latin typeface="+mn-lt"/>
                          <a:cs typeface="Times New Roman" panose="02020603050405020304" pitchFamily="18" charset="0"/>
                        </a:rPr>
                        <a:t>177,14</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46379" algn="ctr">
                        <a:lnSpc>
                          <a:spcPts val="595"/>
                        </a:lnSpc>
                      </a:pPr>
                      <a:r>
                        <a:rPr lang="ru-RU" sz="600" spc="-30" dirty="0" smtClean="0">
                          <a:solidFill>
                            <a:srgbClr val="231F20"/>
                          </a:solidFill>
                          <a:latin typeface="+mn-lt"/>
                          <a:cs typeface="Times New Roman" panose="02020603050405020304" pitchFamily="18" charset="0"/>
                        </a:rPr>
                        <a:t>179,98</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185" algn="ctr">
                        <a:lnSpc>
                          <a:spcPts val="595"/>
                        </a:lnSpc>
                      </a:pPr>
                      <a:r>
                        <a:rPr lang="ru-RU" sz="600" spc="-30" dirty="0" smtClean="0">
                          <a:solidFill>
                            <a:srgbClr val="231F20"/>
                          </a:solidFill>
                          <a:latin typeface="+mn-lt"/>
                          <a:cs typeface="Times New Roman" panose="02020603050405020304" pitchFamily="18" charset="0"/>
                        </a:rPr>
                        <a:t>183,40</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920">
                <a:tc>
                  <a:txBody>
                    <a:bodyPr/>
                    <a:lstStyle/>
                    <a:p>
                      <a:pPr algn="l">
                        <a:lnSpc>
                          <a:spcPct val="100000"/>
                        </a:lnSpc>
                      </a:pPr>
                      <a:r>
                        <a:rPr lang="ru-RU" sz="600" b="0" i="0" u="none" strike="noStrike" baseline="0" dirty="0" smtClean="0">
                          <a:latin typeface="+mn-lt"/>
                          <a:cs typeface="Times New Roman" panose="02020603050405020304" pitchFamily="18" charset="0"/>
                        </a:rPr>
                        <a:t>розничная торговля</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46050" algn="ctr">
                        <a:lnSpc>
                          <a:spcPts val="600"/>
                        </a:lnSpc>
                      </a:pPr>
                      <a:r>
                        <a:rPr lang="ru-RU" sz="600" spc="-35" dirty="0" smtClean="0">
                          <a:solidFill>
                            <a:srgbClr val="231F20"/>
                          </a:solidFill>
                          <a:latin typeface="+mn-lt"/>
                          <a:cs typeface="Times New Roman" panose="02020603050405020304" pitchFamily="18" charset="0"/>
                        </a:rPr>
                        <a:t>154,75</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84785" algn="ctr">
                        <a:lnSpc>
                          <a:spcPts val="600"/>
                        </a:lnSpc>
                      </a:pPr>
                      <a:r>
                        <a:rPr lang="ru-RU" sz="600" spc="-35" dirty="0" smtClean="0">
                          <a:solidFill>
                            <a:srgbClr val="231F20"/>
                          </a:solidFill>
                          <a:latin typeface="+mn-lt"/>
                          <a:cs typeface="Times New Roman" panose="02020603050405020304" pitchFamily="18" charset="0"/>
                        </a:rPr>
                        <a:t>160,25</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820" algn="ctr">
                        <a:lnSpc>
                          <a:spcPts val="600"/>
                        </a:lnSpc>
                      </a:pPr>
                      <a:r>
                        <a:rPr lang="ru-RU" sz="600" spc="-35" dirty="0" smtClean="0">
                          <a:solidFill>
                            <a:srgbClr val="231F20"/>
                          </a:solidFill>
                          <a:latin typeface="+mn-lt"/>
                          <a:cs typeface="Times New Roman" panose="02020603050405020304" pitchFamily="18" charset="0"/>
                        </a:rPr>
                        <a:t>163,90</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46379" algn="ctr">
                        <a:lnSpc>
                          <a:spcPts val="600"/>
                        </a:lnSpc>
                      </a:pPr>
                      <a:r>
                        <a:rPr lang="ru-RU" sz="600" spc="-35" dirty="0" smtClean="0">
                          <a:solidFill>
                            <a:srgbClr val="231F20"/>
                          </a:solidFill>
                          <a:latin typeface="+mn-lt"/>
                          <a:cs typeface="Times New Roman" panose="02020603050405020304" pitchFamily="18" charset="0"/>
                        </a:rPr>
                        <a:t>169,64</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185" algn="ctr">
                        <a:lnSpc>
                          <a:spcPts val="600"/>
                        </a:lnSpc>
                      </a:pPr>
                      <a:r>
                        <a:rPr lang="ru-RU" sz="600" spc="-40" dirty="0" smtClean="0">
                          <a:solidFill>
                            <a:srgbClr val="231F20"/>
                          </a:solidFill>
                          <a:latin typeface="+mn-lt"/>
                          <a:cs typeface="Times New Roman" panose="02020603050405020304" pitchFamily="18" charset="0"/>
                        </a:rPr>
                        <a:t>175,58</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919">
                <a:tc>
                  <a:txBody>
                    <a:bodyPr/>
                    <a:lstStyle/>
                    <a:p>
                      <a:pPr algn="l">
                        <a:lnSpc>
                          <a:spcPct val="100000"/>
                        </a:lnSpc>
                      </a:pPr>
                      <a:r>
                        <a:rPr lang="ru-RU" sz="600" b="0" i="0" u="none" strike="noStrike" baseline="0" dirty="0" smtClean="0">
                          <a:latin typeface="+mn-lt"/>
                          <a:cs typeface="Times New Roman" panose="02020603050405020304" pitchFamily="18" charset="0"/>
                        </a:rPr>
                        <a:t>Среднегодовая численность населения, тыс. человек</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146050" algn="ctr">
                        <a:lnSpc>
                          <a:spcPts val="600"/>
                        </a:lnSpc>
                      </a:pPr>
                      <a:r>
                        <a:rPr lang="ru-RU" sz="600" spc="-35" dirty="0" smtClean="0">
                          <a:solidFill>
                            <a:srgbClr val="231F20"/>
                          </a:solidFill>
                          <a:latin typeface="+mn-lt"/>
                          <a:cs typeface="Times New Roman" panose="02020603050405020304" pitchFamily="18" charset="0"/>
                        </a:rPr>
                        <a:t>117,6</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184785" algn="ctr">
                        <a:lnSpc>
                          <a:spcPts val="600"/>
                        </a:lnSpc>
                      </a:pPr>
                      <a:r>
                        <a:rPr lang="ru-RU" sz="600" spc="-35" dirty="0" smtClean="0">
                          <a:solidFill>
                            <a:srgbClr val="231F20"/>
                          </a:solidFill>
                          <a:latin typeface="+mn-lt"/>
                          <a:cs typeface="Times New Roman" panose="02020603050405020304" pitchFamily="18" charset="0"/>
                        </a:rPr>
                        <a:t>117,4</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10185" algn="ctr">
                        <a:lnSpc>
                          <a:spcPts val="600"/>
                        </a:lnSpc>
                      </a:pPr>
                      <a:r>
                        <a:rPr lang="ru-RU" sz="600" spc="-35" dirty="0" smtClean="0">
                          <a:solidFill>
                            <a:srgbClr val="231F20"/>
                          </a:solidFill>
                          <a:latin typeface="+mn-lt"/>
                          <a:cs typeface="Times New Roman" panose="02020603050405020304" pitchFamily="18" charset="0"/>
                        </a:rPr>
                        <a:t>117,4</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45745" algn="ctr">
                        <a:lnSpc>
                          <a:spcPts val="600"/>
                        </a:lnSpc>
                      </a:pPr>
                      <a:r>
                        <a:rPr lang="ru-RU" sz="600" spc="-35" dirty="0" smtClean="0">
                          <a:solidFill>
                            <a:srgbClr val="231F20"/>
                          </a:solidFill>
                          <a:latin typeface="+mn-lt"/>
                          <a:cs typeface="Times New Roman" panose="02020603050405020304" pitchFamily="18" charset="0"/>
                        </a:rPr>
                        <a:t>117,5</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09550" algn="ctr">
                        <a:lnSpc>
                          <a:spcPts val="600"/>
                        </a:lnSpc>
                      </a:pPr>
                      <a:r>
                        <a:rPr lang="ru-RU" sz="600" spc="-35" dirty="0" smtClean="0">
                          <a:solidFill>
                            <a:srgbClr val="231F20"/>
                          </a:solidFill>
                          <a:latin typeface="+mn-lt"/>
                          <a:cs typeface="Times New Roman" panose="02020603050405020304" pitchFamily="18" charset="0"/>
                        </a:rPr>
                        <a:t>117,8</a:t>
                      </a:r>
                      <a:endParaRPr sz="600" dirty="0">
                        <a:latin typeface="+mn-lt"/>
                        <a:cs typeface="Times New Roman" panose="02020603050405020304" pitchFamily="18" charset="0"/>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r>
              <a:tr h="266400">
                <a:tc>
                  <a:txBody>
                    <a:bodyPr/>
                    <a:lstStyle/>
                    <a:p>
                      <a:pPr algn="l"/>
                      <a:r>
                        <a:rPr lang="ru-RU" sz="600" b="0" i="0" u="none" strike="noStrike" baseline="0" dirty="0" smtClean="0">
                          <a:latin typeface="+mn-lt"/>
                          <a:cs typeface="Times New Roman" panose="02020603050405020304" pitchFamily="18" charset="0"/>
                        </a:rPr>
                        <a:t>Объем отгруженной продукции, выполненных работ (услуг) основных отраслей экономики в расчете на одного жителя, тыс. рублей </a:t>
                      </a:r>
                    </a:p>
                  </a:txBody>
                  <a:tcPr marL="0" marR="0" marT="127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600" dirty="0">
                        <a:latin typeface="+mn-lt"/>
                        <a:cs typeface="Times New Roman" panose="02020603050405020304" pitchFamily="18" charset="0"/>
                      </a:endParaRPr>
                    </a:p>
                    <a:p>
                      <a:pPr marL="146050" algn="ctr">
                        <a:lnSpc>
                          <a:spcPts val="675"/>
                        </a:lnSpc>
                      </a:pPr>
                      <a:r>
                        <a:rPr lang="ru-RU" sz="600" spc="-35" dirty="0" smtClean="0">
                          <a:solidFill>
                            <a:srgbClr val="231F20"/>
                          </a:solidFill>
                          <a:latin typeface="+mn-lt"/>
                          <a:cs typeface="Times New Roman" panose="02020603050405020304" pitchFamily="18" charset="0"/>
                        </a:rPr>
                        <a:t>807,5</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600" dirty="0">
                        <a:latin typeface="+mn-lt"/>
                        <a:cs typeface="Times New Roman" panose="02020603050405020304" pitchFamily="18" charset="0"/>
                      </a:endParaRPr>
                    </a:p>
                    <a:p>
                      <a:pPr marL="184785" algn="ctr">
                        <a:lnSpc>
                          <a:spcPts val="675"/>
                        </a:lnSpc>
                      </a:pPr>
                      <a:r>
                        <a:rPr lang="ru-RU" sz="600" spc="-40" dirty="0" smtClean="0">
                          <a:solidFill>
                            <a:srgbClr val="231F20"/>
                          </a:solidFill>
                          <a:latin typeface="+mn-lt"/>
                          <a:cs typeface="Times New Roman" panose="02020603050405020304" pitchFamily="18" charset="0"/>
                        </a:rPr>
                        <a:t>909,8</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600" dirty="0">
                        <a:latin typeface="+mn-lt"/>
                        <a:cs typeface="Times New Roman" panose="02020603050405020304" pitchFamily="18" charset="0"/>
                      </a:endParaRPr>
                    </a:p>
                    <a:p>
                      <a:pPr marL="210820" algn="ctr">
                        <a:lnSpc>
                          <a:spcPts val="675"/>
                        </a:lnSpc>
                      </a:pPr>
                      <a:r>
                        <a:rPr lang="ru-RU" sz="600" spc="-40" dirty="0" smtClean="0">
                          <a:solidFill>
                            <a:srgbClr val="231F20"/>
                          </a:solidFill>
                          <a:latin typeface="+mn-lt"/>
                          <a:cs typeface="Times New Roman" panose="02020603050405020304" pitchFamily="18" charset="0"/>
                        </a:rPr>
                        <a:t>980,7</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600" dirty="0">
                        <a:latin typeface="+mn-lt"/>
                        <a:cs typeface="Times New Roman" panose="02020603050405020304" pitchFamily="18" charset="0"/>
                      </a:endParaRPr>
                    </a:p>
                    <a:p>
                      <a:pPr marL="245745" algn="ctr">
                        <a:lnSpc>
                          <a:spcPts val="675"/>
                        </a:lnSpc>
                      </a:pPr>
                      <a:r>
                        <a:rPr lang="ru-RU" sz="600" spc="-35" dirty="0" smtClean="0">
                          <a:solidFill>
                            <a:srgbClr val="231F20"/>
                          </a:solidFill>
                          <a:latin typeface="+mn-lt"/>
                          <a:cs typeface="Times New Roman" panose="02020603050405020304" pitchFamily="18" charset="0"/>
                        </a:rPr>
                        <a:t>1016,9</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algn="ctr">
                        <a:lnSpc>
                          <a:spcPct val="100000"/>
                        </a:lnSpc>
                      </a:pPr>
                      <a:endParaRPr sz="600" dirty="0">
                        <a:latin typeface="+mn-lt"/>
                        <a:cs typeface="Times New Roman" panose="02020603050405020304" pitchFamily="18" charset="0"/>
                      </a:endParaRPr>
                    </a:p>
                    <a:p>
                      <a:pPr algn="ctr">
                        <a:lnSpc>
                          <a:spcPct val="100000"/>
                        </a:lnSpc>
                        <a:spcBef>
                          <a:spcPts val="55"/>
                        </a:spcBef>
                      </a:pPr>
                      <a:endParaRPr sz="600" dirty="0">
                        <a:latin typeface="+mn-lt"/>
                        <a:cs typeface="Times New Roman" panose="02020603050405020304" pitchFamily="18" charset="0"/>
                      </a:endParaRPr>
                    </a:p>
                    <a:p>
                      <a:pPr marL="210185" algn="ctr">
                        <a:lnSpc>
                          <a:spcPts val="675"/>
                        </a:lnSpc>
                      </a:pPr>
                      <a:r>
                        <a:rPr lang="ru-RU" sz="600" spc="-40" dirty="0" smtClean="0">
                          <a:solidFill>
                            <a:srgbClr val="231F20"/>
                          </a:solidFill>
                          <a:latin typeface="+mn-lt"/>
                          <a:cs typeface="Times New Roman" panose="02020603050405020304" pitchFamily="18" charset="0"/>
                        </a:rPr>
                        <a:t>932,6</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29210">
                <a:tc>
                  <a:txBody>
                    <a:bodyPr/>
                    <a:lstStyle/>
                    <a:p>
                      <a:pPr algn="l">
                        <a:lnSpc>
                          <a:spcPct val="100000"/>
                        </a:lnSpc>
                      </a:pPr>
                      <a:r>
                        <a:rPr lang="ru-RU" sz="600" b="0" i="0" u="none" strike="noStrike" baseline="0" dirty="0" smtClean="0">
                          <a:latin typeface="+mn-lt"/>
                          <a:cs typeface="Times New Roman" panose="02020603050405020304" pitchFamily="18" charset="0"/>
                        </a:rPr>
                        <a:t>Прибыль прибыльных организаций, млн. рублей</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46050" algn="ctr">
                        <a:lnSpc>
                          <a:spcPct val="100000"/>
                        </a:lnSpc>
                      </a:pPr>
                      <a:r>
                        <a:rPr lang="ru-RU" sz="600" spc="-35" dirty="0" smtClean="0">
                          <a:solidFill>
                            <a:srgbClr val="231F20"/>
                          </a:solidFill>
                          <a:latin typeface="+mn-lt"/>
                          <a:cs typeface="Times New Roman" panose="02020603050405020304" pitchFamily="18" charset="0"/>
                        </a:rPr>
                        <a:t>10771,5</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85420" algn="ctr">
                        <a:lnSpc>
                          <a:spcPct val="100000"/>
                        </a:lnSpc>
                      </a:pPr>
                      <a:r>
                        <a:rPr lang="ru-RU" sz="600" spc="-35" dirty="0" smtClean="0">
                          <a:solidFill>
                            <a:srgbClr val="231F20"/>
                          </a:solidFill>
                          <a:latin typeface="+mn-lt"/>
                          <a:cs typeface="Times New Roman" panose="02020603050405020304" pitchFamily="18" charset="0"/>
                        </a:rPr>
                        <a:t>17631,8</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1454" algn="ctr">
                        <a:lnSpc>
                          <a:spcPct val="100000"/>
                        </a:lnSpc>
                      </a:pP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46379" algn="ctr">
                        <a:lnSpc>
                          <a:spcPct val="100000"/>
                        </a:lnSpc>
                      </a:pP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185" algn="ctr">
                        <a:lnSpc>
                          <a:spcPct val="100000"/>
                        </a:lnSpc>
                      </a:pP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r h="88093">
                <a:tc>
                  <a:txBody>
                    <a:bodyPr/>
                    <a:lstStyle/>
                    <a:p>
                      <a:pPr algn="l">
                        <a:lnSpc>
                          <a:spcPts val="600"/>
                        </a:lnSpc>
                      </a:pPr>
                      <a:r>
                        <a:rPr lang="ru-RU" sz="600" b="0" i="0" u="none" strike="noStrike" baseline="0" dirty="0" smtClean="0">
                          <a:latin typeface="+mn-lt"/>
                          <a:cs typeface="Times New Roman" panose="02020603050405020304" pitchFamily="18" charset="0"/>
                        </a:rPr>
                        <a:t>Фонд оплаты труда, млн. рублей</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46050" algn="ctr">
                        <a:lnSpc>
                          <a:spcPct val="100000"/>
                        </a:lnSpc>
                      </a:pPr>
                      <a:r>
                        <a:rPr lang="ru-RU" sz="600" spc="-35" dirty="0" smtClean="0">
                          <a:solidFill>
                            <a:srgbClr val="231F20"/>
                          </a:solidFill>
                          <a:latin typeface="+mn-lt"/>
                          <a:cs typeface="Times New Roman" panose="02020603050405020304" pitchFamily="18" charset="0"/>
                        </a:rPr>
                        <a:t>9989,3</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184785" algn="ctr">
                        <a:lnSpc>
                          <a:spcPct val="100000"/>
                        </a:lnSpc>
                      </a:pPr>
                      <a:r>
                        <a:rPr lang="ru-RU" sz="600" spc="-35" dirty="0" smtClean="0">
                          <a:solidFill>
                            <a:srgbClr val="231F20"/>
                          </a:solidFill>
                          <a:latin typeface="+mn-lt"/>
                          <a:cs typeface="Times New Roman" panose="02020603050405020304" pitchFamily="18" charset="0"/>
                        </a:rPr>
                        <a:t>10426,7</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820" algn="ctr">
                        <a:lnSpc>
                          <a:spcPct val="100000"/>
                        </a:lnSpc>
                      </a:pPr>
                      <a:r>
                        <a:rPr lang="ru-RU" sz="600" spc="-35" dirty="0" smtClean="0">
                          <a:solidFill>
                            <a:srgbClr val="231F20"/>
                          </a:solidFill>
                          <a:latin typeface="+mn-lt"/>
                          <a:cs typeface="Times New Roman" panose="02020603050405020304" pitchFamily="18" charset="0"/>
                        </a:rPr>
                        <a:t>10734,99</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46379" algn="ctr">
                        <a:lnSpc>
                          <a:spcPct val="100000"/>
                        </a:lnSpc>
                      </a:pPr>
                      <a:r>
                        <a:rPr lang="ru-RU" sz="600" spc="-35" dirty="0" smtClean="0">
                          <a:solidFill>
                            <a:srgbClr val="231F20"/>
                          </a:solidFill>
                          <a:latin typeface="+mn-lt"/>
                          <a:cs typeface="Times New Roman" panose="02020603050405020304" pitchFamily="18" charset="0"/>
                        </a:rPr>
                        <a:t>10791,16</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c>
                  <a:txBody>
                    <a:bodyPr/>
                    <a:lstStyle/>
                    <a:p>
                      <a:pPr marL="210185" algn="ctr">
                        <a:lnSpc>
                          <a:spcPct val="100000"/>
                        </a:lnSpc>
                      </a:pPr>
                      <a:r>
                        <a:rPr lang="ru-RU" sz="600" spc="-35" dirty="0" smtClean="0">
                          <a:solidFill>
                            <a:srgbClr val="231F20"/>
                          </a:solidFill>
                          <a:latin typeface="+mn-lt"/>
                          <a:cs typeface="Times New Roman" panose="02020603050405020304" pitchFamily="18" charset="0"/>
                        </a:rPr>
                        <a:t>11234,47</a:t>
                      </a:r>
                      <a:endParaRPr sz="600" dirty="0">
                        <a:latin typeface="+mn-lt"/>
                        <a:cs typeface="Times New Roman" panose="02020603050405020304" pitchFamily="18" charset="0"/>
                      </a:endParaRPr>
                    </a:p>
                  </a:txBody>
                  <a:tcPr marL="0" marR="0" marT="0" marB="0">
                    <a:lnT w="6350">
                      <a:solidFill>
                        <a:srgbClr val="849FC2"/>
                      </a:solidFill>
                      <a:prstDash val="solid"/>
                    </a:lnT>
                    <a:lnB w="6350">
                      <a:solidFill>
                        <a:srgbClr val="849FC2"/>
                      </a:solidFill>
                      <a:prstDash val="solid"/>
                    </a:lnB>
                  </a:tcPr>
                </a:tc>
              </a:tr>
            </a:tbl>
          </a:graphicData>
        </a:graphic>
      </p:graphicFrame>
      <p:sp>
        <p:nvSpPr>
          <p:cNvPr id="92" name="object 92"/>
          <p:cNvSpPr/>
          <p:nvPr/>
        </p:nvSpPr>
        <p:spPr>
          <a:xfrm>
            <a:off x="12659" y="7864487"/>
            <a:ext cx="7543800" cy="2186305"/>
          </a:xfrm>
          <a:custGeom>
            <a:avLst/>
            <a:gdLst/>
            <a:ahLst/>
            <a:cxnLst/>
            <a:rect l="l" t="t" r="r" b="b"/>
            <a:pathLst>
              <a:path w="7543800" h="2186304">
                <a:moveTo>
                  <a:pt x="0" y="2186025"/>
                </a:moveTo>
                <a:lnTo>
                  <a:pt x="7543330" y="2186025"/>
                </a:lnTo>
                <a:lnTo>
                  <a:pt x="7543330" y="0"/>
                </a:lnTo>
                <a:lnTo>
                  <a:pt x="0" y="0"/>
                </a:lnTo>
                <a:lnTo>
                  <a:pt x="0" y="2186025"/>
                </a:lnTo>
                <a:close/>
              </a:path>
            </a:pathLst>
          </a:custGeom>
          <a:solidFill>
            <a:srgbClr val="00669B"/>
          </a:solidFill>
        </p:spPr>
        <p:txBody>
          <a:bodyPr wrap="square" lIns="0" tIns="0" rIns="0" bIns="0" rtlCol="0"/>
          <a:lstStyle/>
          <a:p>
            <a:endParaRPr/>
          </a:p>
        </p:txBody>
      </p:sp>
      <p:sp>
        <p:nvSpPr>
          <p:cNvPr id="93" name="object 93"/>
          <p:cNvSpPr/>
          <p:nvPr/>
        </p:nvSpPr>
        <p:spPr>
          <a:xfrm>
            <a:off x="408836" y="7864487"/>
            <a:ext cx="1014094" cy="500380"/>
          </a:xfrm>
          <a:custGeom>
            <a:avLst/>
            <a:gdLst/>
            <a:ahLst/>
            <a:cxnLst/>
            <a:rect l="l" t="t" r="r" b="b"/>
            <a:pathLst>
              <a:path w="1014094" h="500379">
                <a:moveTo>
                  <a:pt x="1013692" y="0"/>
                </a:moveTo>
                <a:lnTo>
                  <a:pt x="0" y="0"/>
                </a:lnTo>
                <a:lnTo>
                  <a:pt x="1992" y="44269"/>
                </a:lnTo>
                <a:lnTo>
                  <a:pt x="8956" y="93906"/>
                </a:lnTo>
                <a:lnTo>
                  <a:pt x="20561" y="141619"/>
                </a:lnTo>
                <a:lnTo>
                  <a:pt x="36809" y="187409"/>
                </a:lnTo>
                <a:lnTo>
                  <a:pt x="57699" y="231275"/>
                </a:lnTo>
                <a:lnTo>
                  <a:pt x="83232" y="273218"/>
                </a:lnTo>
                <a:lnTo>
                  <a:pt x="113406" y="313237"/>
                </a:lnTo>
                <a:lnTo>
                  <a:pt x="148223" y="351332"/>
                </a:lnTo>
                <a:lnTo>
                  <a:pt x="186318" y="386149"/>
                </a:lnTo>
                <a:lnTo>
                  <a:pt x="226338" y="416324"/>
                </a:lnTo>
                <a:lnTo>
                  <a:pt x="268280" y="441856"/>
                </a:lnTo>
                <a:lnTo>
                  <a:pt x="312147" y="462746"/>
                </a:lnTo>
                <a:lnTo>
                  <a:pt x="357937" y="478994"/>
                </a:lnTo>
                <a:lnTo>
                  <a:pt x="405650" y="490600"/>
                </a:lnTo>
                <a:lnTo>
                  <a:pt x="455286" y="497563"/>
                </a:lnTo>
                <a:lnTo>
                  <a:pt x="506846" y="499884"/>
                </a:lnTo>
                <a:lnTo>
                  <a:pt x="558405" y="497563"/>
                </a:lnTo>
                <a:lnTo>
                  <a:pt x="608042" y="490600"/>
                </a:lnTo>
                <a:lnTo>
                  <a:pt x="655755" y="478994"/>
                </a:lnTo>
                <a:lnTo>
                  <a:pt x="701545" y="462746"/>
                </a:lnTo>
                <a:lnTo>
                  <a:pt x="745411" y="441856"/>
                </a:lnTo>
                <a:lnTo>
                  <a:pt x="787354" y="416324"/>
                </a:lnTo>
                <a:lnTo>
                  <a:pt x="827373" y="386149"/>
                </a:lnTo>
                <a:lnTo>
                  <a:pt x="865468" y="351332"/>
                </a:lnTo>
                <a:lnTo>
                  <a:pt x="900285" y="313237"/>
                </a:lnTo>
                <a:lnTo>
                  <a:pt x="930460" y="273218"/>
                </a:lnTo>
                <a:lnTo>
                  <a:pt x="955992" y="231275"/>
                </a:lnTo>
                <a:lnTo>
                  <a:pt x="976882" y="187409"/>
                </a:lnTo>
                <a:lnTo>
                  <a:pt x="993130" y="141619"/>
                </a:lnTo>
                <a:lnTo>
                  <a:pt x="1004736" y="93906"/>
                </a:lnTo>
                <a:lnTo>
                  <a:pt x="1011699" y="44269"/>
                </a:lnTo>
                <a:lnTo>
                  <a:pt x="1013692" y="0"/>
                </a:lnTo>
                <a:close/>
              </a:path>
            </a:pathLst>
          </a:custGeom>
          <a:solidFill>
            <a:srgbClr val="FFFFFF"/>
          </a:solidFill>
        </p:spPr>
        <p:txBody>
          <a:bodyPr wrap="square" lIns="0" tIns="0" rIns="0" bIns="0" rtlCol="0"/>
          <a:lstStyle/>
          <a:p>
            <a:endParaRPr/>
          </a:p>
        </p:txBody>
      </p:sp>
      <p:sp>
        <p:nvSpPr>
          <p:cNvPr id="94" name="object 94"/>
          <p:cNvSpPr txBox="1"/>
          <p:nvPr/>
        </p:nvSpPr>
        <p:spPr>
          <a:xfrm>
            <a:off x="739775" y="7150338"/>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err="1" smtClean="0">
                <a:solidFill>
                  <a:srgbClr val="231F20"/>
                </a:solidFill>
                <a:latin typeface="Arial"/>
                <a:cs typeface="Arial"/>
              </a:rPr>
              <a:t>i</a:t>
            </a:r>
            <a:endParaRPr sz="8500" dirty="0">
              <a:latin typeface="Arial"/>
              <a:cs typeface="Arial"/>
            </a:endParaRPr>
          </a:p>
        </p:txBody>
      </p:sp>
      <p:sp>
        <p:nvSpPr>
          <p:cNvPr id="95" name="object 95"/>
          <p:cNvSpPr txBox="1"/>
          <p:nvPr/>
        </p:nvSpPr>
        <p:spPr>
          <a:xfrm>
            <a:off x="2836774" y="7984363"/>
            <a:ext cx="4008754" cy="627736"/>
          </a:xfrm>
          <a:prstGeom prst="rect">
            <a:avLst/>
          </a:prstGeom>
        </p:spPr>
        <p:txBody>
          <a:bodyPr vert="horz" wrap="square" lIns="0" tIns="12065" rIns="0" bIns="0" rtlCol="0">
            <a:spAutoFit/>
          </a:bodyPr>
          <a:lstStyle/>
          <a:p>
            <a:pPr algn="r"/>
            <a:r>
              <a:rPr lang="ru-RU" sz="2000" b="1" dirty="0">
                <a:solidFill>
                  <a:schemeClr val="bg1"/>
                </a:solidFill>
                <a:cs typeface="Times New Roman" panose="02020603050405020304" pitchFamily="18" charset="0"/>
              </a:rPr>
              <a:t>ОСНОВНЫЕ ЦЕЛИ И ЗАДАЧИ</a:t>
            </a:r>
          </a:p>
          <a:p>
            <a:pPr algn="r"/>
            <a:r>
              <a:rPr lang="ru-RU" sz="2000" b="1" dirty="0">
                <a:solidFill>
                  <a:schemeClr val="bg1"/>
                </a:solidFill>
                <a:cs typeface="Times New Roman" panose="02020603050405020304" pitchFamily="18" charset="0"/>
              </a:rPr>
              <a:t>НА </a:t>
            </a:r>
            <a:r>
              <a:rPr lang="ru-RU" sz="2000" b="1" dirty="0" smtClean="0">
                <a:solidFill>
                  <a:schemeClr val="bg1"/>
                </a:solidFill>
                <a:cs typeface="Times New Roman" panose="02020603050405020304" pitchFamily="18" charset="0"/>
              </a:rPr>
              <a:t>2019 </a:t>
            </a:r>
            <a:r>
              <a:rPr lang="ru-RU" sz="2000" b="1" dirty="0">
                <a:solidFill>
                  <a:schemeClr val="bg1"/>
                </a:solidFill>
                <a:cs typeface="Times New Roman" panose="02020603050405020304" pitchFamily="18" charset="0"/>
              </a:rPr>
              <a:t>ГОД</a:t>
            </a:r>
            <a:endParaRPr sz="2000" b="1" dirty="0">
              <a:solidFill>
                <a:schemeClr val="bg1"/>
              </a:solidFill>
              <a:cs typeface="Times New Roman" panose="02020603050405020304" pitchFamily="18" charset="0"/>
            </a:endParaRPr>
          </a:p>
        </p:txBody>
      </p:sp>
      <p:sp>
        <p:nvSpPr>
          <p:cNvPr id="96" name="object 96"/>
          <p:cNvSpPr/>
          <p:nvPr/>
        </p:nvSpPr>
        <p:spPr>
          <a:xfrm>
            <a:off x="907110" y="8715158"/>
            <a:ext cx="273685" cy="273050"/>
          </a:xfrm>
          <a:custGeom>
            <a:avLst/>
            <a:gdLst/>
            <a:ahLst/>
            <a:cxnLst/>
            <a:rect l="l" t="t" r="r" b="b"/>
            <a:pathLst>
              <a:path w="273684"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97" name="object 97"/>
          <p:cNvSpPr/>
          <p:nvPr/>
        </p:nvSpPr>
        <p:spPr>
          <a:xfrm>
            <a:off x="910920" y="8711983"/>
            <a:ext cx="162560" cy="274320"/>
          </a:xfrm>
          <a:custGeom>
            <a:avLst/>
            <a:gdLst/>
            <a:ahLst/>
            <a:cxnLst/>
            <a:rect l="l" t="t" r="r" b="b"/>
            <a:pathLst>
              <a:path w="162559"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98" name="object 98"/>
          <p:cNvSpPr/>
          <p:nvPr/>
        </p:nvSpPr>
        <p:spPr>
          <a:xfrm>
            <a:off x="1753199" y="7363980"/>
            <a:ext cx="5082054" cy="390131"/>
          </a:xfrm>
          <a:prstGeom prst="rect">
            <a:avLst/>
          </a:prstGeom>
          <a:blipFill>
            <a:blip r:embed="rId4" cstate="print"/>
            <a:stretch>
              <a:fillRect/>
            </a:stretch>
          </a:blipFill>
        </p:spPr>
        <p:txBody>
          <a:bodyPr wrap="square" lIns="0" tIns="0" rIns="0" bIns="0" rtlCol="0"/>
          <a:lstStyle/>
          <a:p>
            <a:endParaRPr/>
          </a:p>
        </p:txBody>
      </p:sp>
      <p:sp>
        <p:nvSpPr>
          <p:cNvPr id="99" name="object 99"/>
          <p:cNvSpPr/>
          <p:nvPr/>
        </p:nvSpPr>
        <p:spPr>
          <a:xfrm>
            <a:off x="900772" y="4884889"/>
            <a:ext cx="2402331" cy="390131"/>
          </a:xfrm>
          <a:prstGeom prst="rect">
            <a:avLst/>
          </a:prstGeom>
          <a:blipFill>
            <a:blip r:embed="rId5" cstate="print"/>
            <a:stretch>
              <a:fillRect/>
            </a:stretch>
          </a:blipFill>
        </p:spPr>
        <p:txBody>
          <a:bodyPr wrap="square" lIns="0" tIns="0" rIns="0" bIns="0" rtlCol="0"/>
          <a:lstStyle/>
          <a:p>
            <a:endParaRPr/>
          </a:p>
        </p:txBody>
      </p:sp>
      <p:sp>
        <p:nvSpPr>
          <p:cNvPr id="100" name="object 100"/>
          <p:cNvSpPr txBox="1"/>
          <p:nvPr/>
        </p:nvSpPr>
        <p:spPr>
          <a:xfrm>
            <a:off x="1258534" y="8698083"/>
            <a:ext cx="1578240" cy="714298"/>
          </a:xfrm>
          <a:prstGeom prst="rect">
            <a:avLst/>
          </a:prstGeom>
        </p:spPr>
        <p:txBody>
          <a:bodyPr vert="horz" wrap="square" lIns="0" tIns="21590" rIns="0" bIns="0" rtlCol="0">
            <a:spAutoFit/>
          </a:bodyPr>
          <a:lstStyle/>
          <a:p>
            <a:r>
              <a:rPr lang="ru-RU" sz="900" dirty="0">
                <a:solidFill>
                  <a:schemeClr val="bg1"/>
                </a:solidFill>
                <a:cs typeface="Times New Roman" panose="02020603050405020304" pitchFamily="18" charset="0"/>
              </a:rPr>
              <a:t>Обеспечить </a:t>
            </a:r>
            <a:r>
              <a:rPr lang="ru-RU" sz="900" dirty="0" smtClean="0">
                <a:solidFill>
                  <a:schemeClr val="bg1"/>
                </a:solidFill>
                <a:cs typeface="Times New Roman" panose="02020603050405020304" pitchFamily="18" charset="0"/>
              </a:rPr>
              <a:t>рост доходов </a:t>
            </a:r>
            <a:r>
              <a:rPr lang="ru-RU" sz="900" dirty="0">
                <a:solidFill>
                  <a:schemeClr val="bg1"/>
                </a:solidFill>
                <a:cs typeface="Times New Roman" panose="02020603050405020304" pitchFamily="18" charset="0"/>
              </a:rPr>
              <a:t>бюджета</a:t>
            </a:r>
            <a:r>
              <a:rPr lang="ru-RU" sz="900" dirty="0" smtClean="0">
                <a:solidFill>
                  <a:schemeClr val="bg1"/>
                </a:solidFill>
                <a:cs typeface="Times New Roman" panose="02020603050405020304" pitchFamily="18" charset="0"/>
              </a:rPr>
              <a:t>, чтобы </a:t>
            </a:r>
            <a:r>
              <a:rPr lang="ru-RU" sz="900" dirty="0">
                <a:solidFill>
                  <a:schemeClr val="bg1"/>
                </a:solidFill>
                <a:cs typeface="Times New Roman" panose="02020603050405020304" pitchFamily="18" charset="0"/>
              </a:rPr>
              <a:t>выполнить</a:t>
            </a:r>
          </a:p>
          <a:p>
            <a:r>
              <a:rPr lang="ru-RU" sz="900" dirty="0">
                <a:solidFill>
                  <a:schemeClr val="bg1"/>
                </a:solidFill>
                <a:cs typeface="Times New Roman" panose="02020603050405020304" pitchFamily="18" charset="0"/>
              </a:rPr>
              <a:t>все расходные обязательства</a:t>
            </a:r>
          </a:p>
          <a:p>
            <a:r>
              <a:rPr lang="ru-RU" sz="900" dirty="0">
                <a:solidFill>
                  <a:schemeClr val="bg1"/>
                </a:solidFill>
                <a:cs typeface="Times New Roman" panose="02020603050405020304" pitchFamily="18" charset="0"/>
              </a:rPr>
              <a:t>и </a:t>
            </a:r>
            <a:r>
              <a:rPr lang="ru-RU" sz="900" dirty="0" smtClean="0">
                <a:solidFill>
                  <a:schemeClr val="bg1"/>
                </a:solidFill>
                <a:cs typeface="Times New Roman" panose="02020603050405020304" pitchFamily="18" charset="0"/>
              </a:rPr>
              <a:t>сохранить бюджетную</a:t>
            </a:r>
            <a:endParaRPr lang="ru-RU" sz="900" dirty="0">
              <a:solidFill>
                <a:schemeClr val="bg1"/>
              </a:solidFill>
              <a:cs typeface="Times New Roman" panose="02020603050405020304" pitchFamily="18" charset="0"/>
            </a:endParaRPr>
          </a:p>
          <a:p>
            <a:r>
              <a:rPr lang="ru-RU" sz="900" dirty="0">
                <a:solidFill>
                  <a:schemeClr val="bg1"/>
                </a:solidFill>
                <a:cs typeface="Times New Roman" panose="02020603050405020304" pitchFamily="18" charset="0"/>
              </a:rPr>
              <a:t>п</a:t>
            </a:r>
            <a:r>
              <a:rPr lang="ru-RU" sz="900" dirty="0" smtClean="0">
                <a:solidFill>
                  <a:schemeClr val="bg1"/>
                </a:solidFill>
                <a:cs typeface="Times New Roman" panose="02020603050405020304" pitchFamily="18" charset="0"/>
              </a:rPr>
              <a:t>оддержку развития </a:t>
            </a:r>
            <a:r>
              <a:rPr lang="ru-RU" sz="900" dirty="0">
                <a:solidFill>
                  <a:schemeClr val="bg1"/>
                </a:solidFill>
                <a:cs typeface="Times New Roman" panose="02020603050405020304" pitchFamily="18" charset="0"/>
              </a:rPr>
              <a:t>экономики</a:t>
            </a:r>
            <a:endParaRPr sz="800" dirty="0">
              <a:solidFill>
                <a:schemeClr val="bg1"/>
              </a:solidFill>
              <a:cs typeface="Times New Roman" panose="02020603050405020304" pitchFamily="18" charset="0"/>
            </a:endParaRPr>
          </a:p>
        </p:txBody>
      </p:sp>
      <p:sp>
        <p:nvSpPr>
          <p:cNvPr id="101" name="object 101"/>
          <p:cNvSpPr/>
          <p:nvPr/>
        </p:nvSpPr>
        <p:spPr>
          <a:xfrm>
            <a:off x="907110" y="9801187"/>
            <a:ext cx="273685" cy="273050"/>
          </a:xfrm>
          <a:custGeom>
            <a:avLst/>
            <a:gdLst/>
            <a:ahLst/>
            <a:cxnLst/>
            <a:rect l="l" t="t" r="r" b="b"/>
            <a:pathLst>
              <a:path w="273684"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02" name="object 102"/>
          <p:cNvSpPr/>
          <p:nvPr/>
        </p:nvSpPr>
        <p:spPr>
          <a:xfrm>
            <a:off x="910920" y="9798012"/>
            <a:ext cx="162560" cy="274320"/>
          </a:xfrm>
          <a:custGeom>
            <a:avLst/>
            <a:gdLst/>
            <a:ahLst/>
            <a:cxnLst/>
            <a:rect l="l" t="t" r="r" b="b"/>
            <a:pathLst>
              <a:path w="162559"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03" name="object 103"/>
          <p:cNvSpPr txBox="1"/>
          <p:nvPr/>
        </p:nvSpPr>
        <p:spPr>
          <a:xfrm>
            <a:off x="1258534" y="9784204"/>
            <a:ext cx="1524000" cy="573234"/>
          </a:xfrm>
          <a:prstGeom prst="rect">
            <a:avLst/>
          </a:prstGeom>
        </p:spPr>
        <p:txBody>
          <a:bodyPr vert="horz" wrap="square" lIns="0" tIns="19050" rIns="0" bIns="0" rtlCol="0">
            <a:spAutoFit/>
          </a:bodyPr>
          <a:lstStyle/>
          <a:p>
            <a:r>
              <a:rPr lang="ru-RU" sz="900" dirty="0" smtClean="0">
                <a:solidFill>
                  <a:schemeClr val="bg1"/>
                </a:solidFill>
                <a:cs typeface="Times New Roman" panose="02020603050405020304" pitchFamily="18" charset="0"/>
              </a:rPr>
              <a:t>Повысить </a:t>
            </a:r>
            <a:r>
              <a:rPr lang="ru-RU" sz="900" dirty="0">
                <a:solidFill>
                  <a:schemeClr val="bg1"/>
                </a:solidFill>
                <a:cs typeface="Times New Roman" panose="02020603050405020304" pitchFamily="18" charset="0"/>
              </a:rPr>
              <a:t>эффективность</a:t>
            </a:r>
          </a:p>
          <a:p>
            <a:r>
              <a:rPr lang="ru-RU" sz="900" dirty="0">
                <a:solidFill>
                  <a:schemeClr val="bg1"/>
                </a:solidFill>
                <a:cs typeface="Times New Roman" panose="02020603050405020304" pitchFamily="18" charset="0"/>
              </a:rPr>
              <a:t>управления</a:t>
            </a:r>
          </a:p>
          <a:p>
            <a:r>
              <a:rPr lang="ru-RU" sz="900" dirty="0">
                <a:solidFill>
                  <a:schemeClr val="bg1"/>
                </a:solidFill>
                <a:cs typeface="Times New Roman" panose="02020603050405020304" pitchFamily="18" charset="0"/>
              </a:rPr>
              <a:t>муниципальными</a:t>
            </a:r>
          </a:p>
          <a:p>
            <a:r>
              <a:rPr lang="ru-RU" sz="900" dirty="0">
                <a:solidFill>
                  <a:schemeClr val="bg1"/>
                </a:solidFill>
                <a:cs typeface="Times New Roman" panose="02020603050405020304" pitchFamily="18" charset="0"/>
              </a:rPr>
              <a:t>финансами</a:t>
            </a:r>
            <a:endParaRPr sz="900" dirty="0">
              <a:solidFill>
                <a:schemeClr val="bg1"/>
              </a:solidFill>
              <a:cs typeface="Times New Roman" panose="02020603050405020304" pitchFamily="18" charset="0"/>
            </a:endParaRPr>
          </a:p>
        </p:txBody>
      </p:sp>
      <p:sp>
        <p:nvSpPr>
          <p:cNvPr id="104" name="object 104"/>
          <p:cNvSpPr/>
          <p:nvPr/>
        </p:nvSpPr>
        <p:spPr>
          <a:xfrm>
            <a:off x="2945320" y="8715158"/>
            <a:ext cx="273685" cy="273050"/>
          </a:xfrm>
          <a:custGeom>
            <a:avLst/>
            <a:gdLst/>
            <a:ahLst/>
            <a:cxnLst/>
            <a:rect l="l" t="t" r="r" b="b"/>
            <a:pathLst>
              <a:path w="273685"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05" name="object 105"/>
          <p:cNvSpPr/>
          <p:nvPr/>
        </p:nvSpPr>
        <p:spPr>
          <a:xfrm>
            <a:off x="2949117" y="8711983"/>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06" name="object 106"/>
          <p:cNvSpPr txBox="1"/>
          <p:nvPr/>
        </p:nvSpPr>
        <p:spPr>
          <a:xfrm>
            <a:off x="3296853" y="8698083"/>
            <a:ext cx="1655370" cy="434734"/>
          </a:xfrm>
          <a:prstGeom prst="rect">
            <a:avLst/>
          </a:prstGeom>
        </p:spPr>
        <p:txBody>
          <a:bodyPr vert="horz" wrap="square" lIns="0" tIns="19050" rIns="0" bIns="0" rtlCol="0">
            <a:spAutoFit/>
          </a:bodyPr>
          <a:lstStyle/>
          <a:p>
            <a:r>
              <a:rPr lang="ru-RU" sz="900" dirty="0">
                <a:solidFill>
                  <a:schemeClr val="bg1"/>
                </a:solidFill>
                <a:cs typeface="Times New Roman" panose="02020603050405020304" pitchFamily="18" charset="0"/>
              </a:rPr>
              <a:t>Поддержать </a:t>
            </a:r>
            <a:r>
              <a:rPr lang="ru-RU" sz="900" dirty="0" smtClean="0">
                <a:solidFill>
                  <a:schemeClr val="bg1"/>
                </a:solidFill>
                <a:cs typeface="Times New Roman" panose="02020603050405020304" pitchFamily="18" charset="0"/>
              </a:rPr>
              <a:t>сбалансированность</a:t>
            </a:r>
            <a:endParaRPr lang="ru-RU" sz="900" dirty="0">
              <a:solidFill>
                <a:schemeClr val="bg1"/>
              </a:solidFill>
              <a:cs typeface="Times New Roman" panose="02020603050405020304" pitchFamily="18" charset="0"/>
            </a:endParaRPr>
          </a:p>
          <a:p>
            <a:r>
              <a:rPr lang="ru-RU" sz="900" dirty="0">
                <a:solidFill>
                  <a:schemeClr val="bg1"/>
                </a:solidFill>
                <a:cs typeface="Times New Roman" panose="02020603050405020304" pitchFamily="18" charset="0"/>
              </a:rPr>
              <a:t>и</a:t>
            </a:r>
            <a:r>
              <a:rPr lang="ru-RU" sz="900" dirty="0" smtClean="0">
                <a:solidFill>
                  <a:schemeClr val="bg1"/>
                </a:solidFill>
                <a:cs typeface="Times New Roman" panose="02020603050405020304" pitchFamily="18" charset="0"/>
              </a:rPr>
              <a:t> устойчивость </a:t>
            </a:r>
            <a:r>
              <a:rPr lang="ru-RU" sz="900" dirty="0">
                <a:solidFill>
                  <a:schemeClr val="bg1"/>
                </a:solidFill>
                <a:cs typeface="Times New Roman" panose="02020603050405020304" pitchFamily="18" charset="0"/>
              </a:rPr>
              <a:t>городского</a:t>
            </a:r>
          </a:p>
          <a:p>
            <a:r>
              <a:rPr lang="ru-RU" sz="900" dirty="0">
                <a:solidFill>
                  <a:schemeClr val="bg1"/>
                </a:solidFill>
                <a:cs typeface="Times New Roman" panose="02020603050405020304" pitchFamily="18" charset="0"/>
              </a:rPr>
              <a:t>бюджета</a:t>
            </a:r>
            <a:endParaRPr sz="900" dirty="0">
              <a:solidFill>
                <a:schemeClr val="bg1"/>
              </a:solidFill>
              <a:cs typeface="Times New Roman" panose="02020603050405020304" pitchFamily="18" charset="0"/>
            </a:endParaRPr>
          </a:p>
        </p:txBody>
      </p:sp>
      <p:sp>
        <p:nvSpPr>
          <p:cNvPr id="107" name="object 107"/>
          <p:cNvSpPr/>
          <p:nvPr/>
        </p:nvSpPr>
        <p:spPr>
          <a:xfrm>
            <a:off x="2945320" y="9265780"/>
            <a:ext cx="273685" cy="273050"/>
          </a:xfrm>
          <a:custGeom>
            <a:avLst/>
            <a:gdLst/>
            <a:ahLst/>
            <a:cxnLst/>
            <a:rect l="l" t="t" r="r" b="b"/>
            <a:pathLst>
              <a:path w="273685"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08" name="object 108"/>
          <p:cNvSpPr/>
          <p:nvPr/>
        </p:nvSpPr>
        <p:spPr>
          <a:xfrm>
            <a:off x="2949117" y="9262618"/>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09" name="object 109"/>
          <p:cNvSpPr txBox="1"/>
          <p:nvPr/>
        </p:nvSpPr>
        <p:spPr>
          <a:xfrm>
            <a:off x="3296853" y="9248524"/>
            <a:ext cx="1578702" cy="296235"/>
          </a:xfrm>
          <a:prstGeom prst="rect">
            <a:avLst/>
          </a:prstGeom>
        </p:spPr>
        <p:txBody>
          <a:bodyPr vert="horz" wrap="square" lIns="0" tIns="19050" rIns="0" bIns="0" rtlCol="0">
            <a:spAutoFit/>
          </a:bodyPr>
          <a:lstStyle/>
          <a:p>
            <a:r>
              <a:rPr lang="ru-RU" sz="900" dirty="0">
                <a:solidFill>
                  <a:schemeClr val="bg1"/>
                </a:solidFill>
                <a:cs typeface="Times New Roman" panose="02020603050405020304" pitchFamily="18" charset="0"/>
              </a:rPr>
              <a:t>Снизить </a:t>
            </a:r>
            <a:r>
              <a:rPr lang="ru-RU" sz="900" dirty="0" smtClean="0">
                <a:solidFill>
                  <a:schemeClr val="bg1"/>
                </a:solidFill>
                <a:cs typeface="Times New Roman" panose="02020603050405020304" pitchFamily="18" charset="0"/>
              </a:rPr>
              <a:t>долговую нагрузку </a:t>
            </a:r>
            <a:r>
              <a:rPr lang="ru-RU" sz="900" dirty="0">
                <a:solidFill>
                  <a:schemeClr val="bg1"/>
                </a:solidFill>
                <a:cs typeface="Times New Roman" panose="02020603050405020304" pitchFamily="18" charset="0"/>
              </a:rPr>
              <a:t>и </a:t>
            </a:r>
            <a:r>
              <a:rPr lang="ru-RU" sz="900" dirty="0" smtClean="0">
                <a:solidFill>
                  <a:schemeClr val="bg1"/>
                </a:solidFill>
                <a:cs typeface="Times New Roman" panose="02020603050405020304" pitchFamily="18" charset="0"/>
              </a:rPr>
              <a:t>сократить дефицит бюджета</a:t>
            </a:r>
            <a:endParaRPr sz="900" dirty="0">
              <a:solidFill>
                <a:schemeClr val="bg1"/>
              </a:solidFill>
              <a:cs typeface="Times New Roman" panose="02020603050405020304" pitchFamily="18" charset="0"/>
            </a:endParaRPr>
          </a:p>
        </p:txBody>
      </p:sp>
      <p:sp>
        <p:nvSpPr>
          <p:cNvPr id="110" name="object 110"/>
          <p:cNvSpPr/>
          <p:nvPr/>
        </p:nvSpPr>
        <p:spPr>
          <a:xfrm>
            <a:off x="2945320" y="9826561"/>
            <a:ext cx="273685" cy="273050"/>
          </a:xfrm>
          <a:custGeom>
            <a:avLst/>
            <a:gdLst/>
            <a:ahLst/>
            <a:cxnLst/>
            <a:rect l="l" t="t" r="r" b="b"/>
            <a:pathLst>
              <a:path w="273685"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11" name="object 111"/>
          <p:cNvSpPr/>
          <p:nvPr/>
        </p:nvSpPr>
        <p:spPr>
          <a:xfrm>
            <a:off x="2949117" y="9823386"/>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12" name="object 112"/>
          <p:cNvSpPr txBox="1"/>
          <p:nvPr/>
        </p:nvSpPr>
        <p:spPr>
          <a:xfrm>
            <a:off x="3296853" y="9809403"/>
            <a:ext cx="1655370" cy="428322"/>
          </a:xfrm>
          <a:prstGeom prst="rect">
            <a:avLst/>
          </a:prstGeom>
        </p:spPr>
        <p:txBody>
          <a:bodyPr vert="horz" wrap="square" lIns="0" tIns="12700" rIns="0" bIns="0" rtlCol="0">
            <a:spAutoFit/>
          </a:bodyPr>
          <a:lstStyle/>
          <a:p>
            <a:r>
              <a:rPr lang="ru-RU" sz="900" dirty="0">
                <a:solidFill>
                  <a:schemeClr val="bg1"/>
                </a:solidFill>
                <a:cs typeface="Times New Roman" panose="02020603050405020304" pitchFamily="18" charset="0"/>
              </a:rPr>
              <a:t>Обеспечение устойчивого</a:t>
            </a:r>
          </a:p>
          <a:p>
            <a:r>
              <a:rPr lang="ru-RU" sz="900" dirty="0" smtClean="0">
                <a:solidFill>
                  <a:schemeClr val="bg1"/>
                </a:solidFill>
                <a:cs typeface="Times New Roman" panose="02020603050405020304" pitchFamily="18" charset="0"/>
              </a:rPr>
              <a:t>социально-экономического</a:t>
            </a:r>
            <a:endParaRPr lang="ru-RU" sz="900" dirty="0">
              <a:solidFill>
                <a:schemeClr val="bg1"/>
              </a:solidFill>
              <a:cs typeface="Times New Roman" panose="02020603050405020304" pitchFamily="18" charset="0"/>
            </a:endParaRPr>
          </a:p>
          <a:p>
            <a:r>
              <a:rPr lang="ru-RU" sz="900" dirty="0">
                <a:solidFill>
                  <a:schemeClr val="bg1"/>
                </a:solidFill>
                <a:cs typeface="Times New Roman" panose="02020603050405020304" pitchFamily="18" charset="0"/>
              </a:rPr>
              <a:t>развития </a:t>
            </a:r>
            <a:r>
              <a:rPr lang="ru-RU" sz="900" dirty="0" smtClean="0">
                <a:solidFill>
                  <a:schemeClr val="bg1"/>
                </a:solidFill>
                <a:cs typeface="Times New Roman" panose="02020603050405020304" pitchFamily="18" charset="0"/>
              </a:rPr>
              <a:t>города Невинномысска</a:t>
            </a:r>
            <a:endParaRPr sz="900" dirty="0">
              <a:solidFill>
                <a:schemeClr val="bg1"/>
              </a:solidFill>
              <a:cs typeface="Times New Roman" panose="02020603050405020304" pitchFamily="18" charset="0"/>
            </a:endParaRPr>
          </a:p>
        </p:txBody>
      </p:sp>
      <p:sp>
        <p:nvSpPr>
          <p:cNvPr id="113" name="object 113"/>
          <p:cNvSpPr/>
          <p:nvPr/>
        </p:nvSpPr>
        <p:spPr>
          <a:xfrm>
            <a:off x="4982883" y="8708173"/>
            <a:ext cx="273685" cy="273050"/>
          </a:xfrm>
          <a:custGeom>
            <a:avLst/>
            <a:gdLst/>
            <a:ahLst/>
            <a:cxnLst/>
            <a:rect l="l" t="t" r="r" b="b"/>
            <a:pathLst>
              <a:path w="273685"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14" name="object 114"/>
          <p:cNvSpPr/>
          <p:nvPr/>
        </p:nvSpPr>
        <p:spPr>
          <a:xfrm>
            <a:off x="4986693" y="8705012"/>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15" name="object 115"/>
          <p:cNvSpPr txBox="1"/>
          <p:nvPr/>
        </p:nvSpPr>
        <p:spPr>
          <a:xfrm>
            <a:off x="5334454" y="8690884"/>
            <a:ext cx="1644196" cy="296235"/>
          </a:xfrm>
          <a:prstGeom prst="rect">
            <a:avLst/>
          </a:prstGeom>
        </p:spPr>
        <p:txBody>
          <a:bodyPr vert="horz" wrap="square" lIns="0" tIns="19050" rIns="0" bIns="0" rtlCol="0">
            <a:spAutoFit/>
          </a:bodyPr>
          <a:lstStyle/>
          <a:p>
            <a:r>
              <a:rPr lang="ru-RU" sz="900" dirty="0">
                <a:solidFill>
                  <a:schemeClr val="bg1"/>
                </a:solidFill>
                <a:cs typeface="Times New Roman" panose="02020603050405020304" pitchFamily="18" charset="0"/>
              </a:rPr>
              <a:t>Развитие </a:t>
            </a:r>
            <a:r>
              <a:rPr lang="ru-RU" sz="900" dirty="0" smtClean="0">
                <a:solidFill>
                  <a:schemeClr val="bg1"/>
                </a:solidFill>
                <a:cs typeface="Times New Roman" panose="02020603050405020304" pitchFamily="18" charset="0"/>
              </a:rPr>
              <a:t>программно-целевых</a:t>
            </a:r>
            <a:endParaRPr lang="ru-RU" sz="900" dirty="0">
              <a:solidFill>
                <a:schemeClr val="bg1"/>
              </a:solidFill>
              <a:cs typeface="Times New Roman" panose="02020603050405020304" pitchFamily="18" charset="0"/>
            </a:endParaRPr>
          </a:p>
          <a:p>
            <a:r>
              <a:rPr lang="ru-RU" sz="900" dirty="0">
                <a:solidFill>
                  <a:schemeClr val="bg1"/>
                </a:solidFill>
                <a:cs typeface="Times New Roman" panose="02020603050405020304" pitchFamily="18" charset="0"/>
              </a:rPr>
              <a:t>методов управления</a:t>
            </a:r>
            <a:endParaRPr sz="900" dirty="0">
              <a:solidFill>
                <a:schemeClr val="bg1"/>
              </a:solidFill>
              <a:cs typeface="Times New Roman" panose="02020603050405020304" pitchFamily="18" charset="0"/>
            </a:endParaRPr>
          </a:p>
        </p:txBody>
      </p:sp>
      <p:sp>
        <p:nvSpPr>
          <p:cNvPr id="116" name="object 116"/>
          <p:cNvSpPr/>
          <p:nvPr/>
        </p:nvSpPr>
        <p:spPr>
          <a:xfrm>
            <a:off x="4982883" y="9258807"/>
            <a:ext cx="273685" cy="273050"/>
          </a:xfrm>
          <a:custGeom>
            <a:avLst/>
            <a:gdLst/>
            <a:ahLst/>
            <a:cxnLst/>
            <a:rect l="l" t="t" r="r" b="b"/>
            <a:pathLst>
              <a:path w="273685" h="273050">
                <a:moveTo>
                  <a:pt x="136702" y="0"/>
                </a:moveTo>
                <a:lnTo>
                  <a:pt x="84224" y="9988"/>
                </a:lnTo>
                <a:lnTo>
                  <a:pt x="40043" y="39941"/>
                </a:lnTo>
                <a:lnTo>
                  <a:pt x="10010" y="84029"/>
                </a:lnTo>
                <a:lnTo>
                  <a:pt x="0" y="136385"/>
                </a:lnTo>
                <a:lnTo>
                  <a:pt x="2502" y="163600"/>
                </a:lnTo>
                <a:lnTo>
                  <a:pt x="22524" y="211821"/>
                </a:lnTo>
                <a:lnTo>
                  <a:pt x="61095" y="250305"/>
                </a:lnTo>
                <a:lnTo>
                  <a:pt x="109428" y="270274"/>
                </a:lnTo>
                <a:lnTo>
                  <a:pt x="136702" y="272770"/>
                </a:lnTo>
                <a:lnTo>
                  <a:pt x="163977" y="270274"/>
                </a:lnTo>
                <a:lnTo>
                  <a:pt x="212310" y="250305"/>
                </a:lnTo>
                <a:lnTo>
                  <a:pt x="250881" y="211821"/>
                </a:lnTo>
                <a:lnTo>
                  <a:pt x="270902" y="163600"/>
                </a:lnTo>
                <a:lnTo>
                  <a:pt x="273405" y="136385"/>
                </a:lnTo>
                <a:lnTo>
                  <a:pt x="270902" y="109175"/>
                </a:lnTo>
                <a:lnTo>
                  <a:pt x="250881" y="60950"/>
                </a:lnTo>
                <a:lnTo>
                  <a:pt x="212310" y="22470"/>
                </a:lnTo>
                <a:lnTo>
                  <a:pt x="163977" y="2497"/>
                </a:lnTo>
                <a:lnTo>
                  <a:pt x="136702" y="0"/>
                </a:lnTo>
                <a:close/>
              </a:path>
            </a:pathLst>
          </a:custGeom>
          <a:solidFill>
            <a:srgbClr val="A54686"/>
          </a:solidFill>
        </p:spPr>
        <p:txBody>
          <a:bodyPr wrap="square" lIns="0" tIns="0" rIns="0" bIns="0" rtlCol="0"/>
          <a:lstStyle/>
          <a:p>
            <a:endParaRPr/>
          </a:p>
        </p:txBody>
      </p:sp>
      <p:sp>
        <p:nvSpPr>
          <p:cNvPr id="117" name="object 117"/>
          <p:cNvSpPr/>
          <p:nvPr/>
        </p:nvSpPr>
        <p:spPr>
          <a:xfrm>
            <a:off x="4986693" y="9255632"/>
            <a:ext cx="162560" cy="274320"/>
          </a:xfrm>
          <a:custGeom>
            <a:avLst/>
            <a:gdLst/>
            <a:ahLst/>
            <a:cxnLst/>
            <a:rect l="l" t="t" r="r" b="b"/>
            <a:pathLst>
              <a:path w="162560" h="274320">
                <a:moveTo>
                  <a:pt x="0" y="0"/>
                </a:moveTo>
                <a:lnTo>
                  <a:pt x="0" y="274040"/>
                </a:lnTo>
                <a:lnTo>
                  <a:pt x="162394" y="137020"/>
                </a:lnTo>
                <a:lnTo>
                  <a:pt x="0" y="0"/>
                </a:lnTo>
                <a:close/>
              </a:path>
            </a:pathLst>
          </a:custGeom>
          <a:solidFill>
            <a:srgbClr val="00669B"/>
          </a:solidFill>
        </p:spPr>
        <p:txBody>
          <a:bodyPr wrap="square" lIns="0" tIns="0" rIns="0" bIns="0" rtlCol="0"/>
          <a:lstStyle/>
          <a:p>
            <a:endParaRPr/>
          </a:p>
        </p:txBody>
      </p:sp>
      <p:sp>
        <p:nvSpPr>
          <p:cNvPr id="118" name="object 118"/>
          <p:cNvSpPr txBox="1"/>
          <p:nvPr/>
        </p:nvSpPr>
        <p:spPr>
          <a:xfrm>
            <a:off x="5334454" y="9241684"/>
            <a:ext cx="1796596" cy="711733"/>
          </a:xfrm>
          <a:prstGeom prst="rect">
            <a:avLst/>
          </a:prstGeom>
        </p:spPr>
        <p:txBody>
          <a:bodyPr vert="horz" wrap="square" lIns="0" tIns="19050" rIns="0" bIns="0" rtlCol="0">
            <a:spAutoFit/>
          </a:bodyPr>
          <a:lstStyle/>
          <a:p>
            <a:r>
              <a:rPr lang="ru-RU" sz="900" dirty="0">
                <a:solidFill>
                  <a:schemeClr val="bg1"/>
                </a:solidFill>
                <a:cs typeface="Times New Roman" panose="02020603050405020304" pitchFamily="18" charset="0"/>
              </a:rPr>
              <a:t>Дальнейшее </a:t>
            </a:r>
            <a:r>
              <a:rPr lang="ru-RU" sz="900" dirty="0" smtClean="0">
                <a:solidFill>
                  <a:schemeClr val="bg1"/>
                </a:solidFill>
                <a:cs typeface="Times New Roman" panose="02020603050405020304" pitchFamily="18" charset="0"/>
              </a:rPr>
              <a:t>обеспечение открытости, прозрачности</a:t>
            </a:r>
            <a:endParaRPr lang="ru-RU" sz="900" dirty="0">
              <a:solidFill>
                <a:schemeClr val="bg1"/>
              </a:solidFill>
              <a:cs typeface="Times New Roman" panose="02020603050405020304" pitchFamily="18" charset="0"/>
            </a:endParaRPr>
          </a:p>
          <a:p>
            <a:r>
              <a:rPr lang="ru-RU" sz="900" dirty="0">
                <a:solidFill>
                  <a:schemeClr val="bg1"/>
                </a:solidFill>
                <a:cs typeface="Times New Roman" panose="02020603050405020304" pitchFamily="18" charset="0"/>
              </a:rPr>
              <a:t>информации </a:t>
            </a:r>
            <a:r>
              <a:rPr lang="ru-RU" sz="900" dirty="0" smtClean="0">
                <a:solidFill>
                  <a:schemeClr val="bg1"/>
                </a:solidFill>
                <a:cs typeface="Times New Roman" panose="02020603050405020304" pitchFamily="18" charset="0"/>
              </a:rPr>
              <a:t>о бюджете</a:t>
            </a:r>
            <a:r>
              <a:rPr lang="ru-RU" sz="900" dirty="0">
                <a:solidFill>
                  <a:schemeClr val="bg1"/>
                </a:solidFill>
                <a:cs typeface="Times New Roman" panose="02020603050405020304" pitchFamily="18" charset="0"/>
              </a:rPr>
              <a:t>, </a:t>
            </a:r>
            <a:r>
              <a:rPr lang="ru-RU" sz="900" dirty="0" smtClean="0">
                <a:solidFill>
                  <a:schemeClr val="bg1"/>
                </a:solidFill>
                <a:cs typeface="Times New Roman" panose="02020603050405020304" pitchFamily="18" charset="0"/>
              </a:rPr>
              <a:t>расширенное участие граждан </a:t>
            </a:r>
            <a:r>
              <a:rPr lang="ru-RU" sz="900" dirty="0">
                <a:solidFill>
                  <a:schemeClr val="bg1"/>
                </a:solidFill>
                <a:cs typeface="Times New Roman" panose="02020603050405020304" pitchFamily="18" charset="0"/>
              </a:rPr>
              <a:t>в </a:t>
            </a:r>
            <a:r>
              <a:rPr lang="ru-RU" sz="900" dirty="0" smtClean="0">
                <a:solidFill>
                  <a:schemeClr val="bg1"/>
                </a:solidFill>
                <a:cs typeface="Times New Roman" panose="02020603050405020304" pitchFamily="18" charset="0"/>
              </a:rPr>
              <a:t>бюджетном процессе</a:t>
            </a:r>
            <a:endParaRPr sz="900" dirty="0">
              <a:solidFill>
                <a:schemeClr val="bg1"/>
              </a:solidFill>
              <a:cs typeface="Times New Roman" panose="02020603050405020304" pitchFamily="18" charset="0"/>
            </a:endParaRPr>
          </a:p>
        </p:txBody>
      </p:sp>
      <p:sp>
        <p:nvSpPr>
          <p:cNvPr id="119" name="object 119"/>
          <p:cNvSpPr/>
          <p:nvPr/>
        </p:nvSpPr>
        <p:spPr>
          <a:xfrm>
            <a:off x="8853" y="7863865"/>
            <a:ext cx="215683" cy="2829344"/>
          </a:xfrm>
          <a:prstGeom prst="rect">
            <a:avLst/>
          </a:prstGeom>
          <a:blipFill>
            <a:blip r:embed="rId6" cstate="print"/>
            <a:stretch>
              <a:fillRect/>
            </a:stretch>
          </a:blipFill>
        </p:spPr>
        <p:txBody>
          <a:bodyPr wrap="square" lIns="0" tIns="0" rIns="0" bIns="0" rtlCol="0"/>
          <a:lstStyle/>
          <a:p>
            <a:endParaRPr/>
          </a:p>
        </p:txBody>
      </p:sp>
      <p:sp>
        <p:nvSpPr>
          <p:cNvPr id="120" name="object 120"/>
          <p:cNvSpPr/>
          <p:nvPr/>
        </p:nvSpPr>
        <p:spPr>
          <a:xfrm>
            <a:off x="0" y="8805012"/>
            <a:ext cx="449821" cy="1483572"/>
          </a:xfrm>
          <a:prstGeom prst="rect">
            <a:avLst/>
          </a:prstGeom>
          <a:blipFill>
            <a:blip r:embed="rId7" cstate="print"/>
            <a:stretch>
              <a:fillRect/>
            </a:stretch>
          </a:blipFill>
        </p:spPr>
        <p:txBody>
          <a:bodyPr wrap="square" lIns="0" tIns="0" rIns="0" bIns="0" rtlCol="0"/>
          <a:lstStyle/>
          <a:p>
            <a:endParaRPr/>
          </a:p>
        </p:txBody>
      </p:sp>
      <p:sp>
        <p:nvSpPr>
          <p:cNvPr id="121" name="object 121"/>
          <p:cNvSpPr/>
          <p:nvPr/>
        </p:nvSpPr>
        <p:spPr>
          <a:xfrm>
            <a:off x="0" y="8797977"/>
            <a:ext cx="456565" cy="1497965"/>
          </a:xfrm>
          <a:custGeom>
            <a:avLst/>
            <a:gdLst/>
            <a:ahLst/>
            <a:cxnLst/>
            <a:rect l="l" t="t" r="r" b="b"/>
            <a:pathLst>
              <a:path w="456565" h="1497965">
                <a:moveTo>
                  <a:pt x="0" y="0"/>
                </a:moveTo>
                <a:lnTo>
                  <a:pt x="49689" y="27890"/>
                </a:lnTo>
                <a:lnTo>
                  <a:pt x="91695" y="55507"/>
                </a:lnTo>
                <a:lnTo>
                  <a:pt x="132497" y="86031"/>
                </a:lnTo>
                <a:lnTo>
                  <a:pt x="172095" y="119462"/>
                </a:lnTo>
                <a:lnTo>
                  <a:pt x="210489" y="155801"/>
                </a:lnTo>
                <a:lnTo>
                  <a:pt x="246825" y="194193"/>
                </a:lnTo>
                <a:lnTo>
                  <a:pt x="280254" y="233788"/>
                </a:lnTo>
                <a:lnTo>
                  <a:pt x="310776" y="274588"/>
                </a:lnTo>
                <a:lnTo>
                  <a:pt x="338392" y="316593"/>
                </a:lnTo>
                <a:lnTo>
                  <a:pt x="363100" y="359801"/>
                </a:lnTo>
                <a:lnTo>
                  <a:pt x="384902" y="404214"/>
                </a:lnTo>
                <a:lnTo>
                  <a:pt x="403796" y="449830"/>
                </a:lnTo>
                <a:lnTo>
                  <a:pt x="419784" y="496651"/>
                </a:lnTo>
                <a:lnTo>
                  <a:pt x="432865" y="544676"/>
                </a:lnTo>
                <a:lnTo>
                  <a:pt x="443039" y="593905"/>
                </a:lnTo>
                <a:lnTo>
                  <a:pt x="450306" y="644338"/>
                </a:lnTo>
                <a:lnTo>
                  <a:pt x="454667" y="695974"/>
                </a:lnTo>
                <a:lnTo>
                  <a:pt x="456120" y="748815"/>
                </a:lnTo>
                <a:lnTo>
                  <a:pt x="454667" y="801656"/>
                </a:lnTo>
                <a:lnTo>
                  <a:pt x="450306" y="853293"/>
                </a:lnTo>
                <a:lnTo>
                  <a:pt x="443039" y="903727"/>
                </a:lnTo>
                <a:lnTo>
                  <a:pt x="432865" y="952957"/>
                </a:lnTo>
                <a:lnTo>
                  <a:pt x="419784" y="1000983"/>
                </a:lnTo>
                <a:lnTo>
                  <a:pt x="403796" y="1047805"/>
                </a:lnTo>
                <a:lnTo>
                  <a:pt x="384902" y="1093423"/>
                </a:lnTo>
                <a:lnTo>
                  <a:pt x="363100" y="1137837"/>
                </a:lnTo>
                <a:lnTo>
                  <a:pt x="338392" y="1181047"/>
                </a:lnTo>
                <a:lnTo>
                  <a:pt x="310776" y="1223052"/>
                </a:lnTo>
                <a:lnTo>
                  <a:pt x="280254" y="1263853"/>
                </a:lnTo>
                <a:lnTo>
                  <a:pt x="246825" y="1303450"/>
                </a:lnTo>
                <a:lnTo>
                  <a:pt x="210489" y="1341841"/>
                </a:lnTo>
                <a:lnTo>
                  <a:pt x="172098" y="1378178"/>
                </a:lnTo>
                <a:lnTo>
                  <a:pt x="132501" y="1411607"/>
                </a:lnTo>
                <a:lnTo>
                  <a:pt x="91700" y="1442130"/>
                </a:lnTo>
                <a:lnTo>
                  <a:pt x="49695" y="1469747"/>
                </a:lnTo>
                <a:lnTo>
                  <a:pt x="6485" y="1494456"/>
                </a:lnTo>
                <a:lnTo>
                  <a:pt x="0" y="1497640"/>
                </a:lnTo>
              </a:path>
            </a:pathLst>
          </a:custGeom>
          <a:ln w="12598">
            <a:solidFill>
              <a:srgbClr val="FFFFFF"/>
            </a:solidFill>
          </a:ln>
        </p:spPr>
        <p:txBody>
          <a:bodyPr wrap="square" lIns="0" tIns="0" rIns="0" bIns="0" rtlCol="0"/>
          <a:lstStyle/>
          <a:p>
            <a:endParaRPr/>
          </a:p>
        </p:txBody>
      </p:sp>
      <p:pic>
        <p:nvPicPr>
          <p:cNvPr id="56" name="Picture 13" descr="Безимени-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41127" y="160745"/>
            <a:ext cx="423448" cy="4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327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6" y="10201491"/>
            <a:ext cx="7553325" cy="492125"/>
          </a:xfrm>
          <a:custGeom>
            <a:avLst/>
            <a:gdLst/>
            <a:ahLst/>
            <a:cxnLst/>
            <a:rect l="l" t="t" r="r" b="b"/>
            <a:pathLst>
              <a:path w="7553325" h="492125">
                <a:moveTo>
                  <a:pt x="0" y="491718"/>
                </a:moveTo>
                <a:lnTo>
                  <a:pt x="7552753" y="491718"/>
                </a:lnTo>
                <a:lnTo>
                  <a:pt x="7552753" y="0"/>
                </a:lnTo>
                <a:lnTo>
                  <a:pt x="0" y="0"/>
                </a:lnTo>
                <a:lnTo>
                  <a:pt x="0" y="491718"/>
                </a:lnTo>
                <a:close/>
              </a:path>
            </a:pathLst>
          </a:custGeom>
          <a:solidFill>
            <a:srgbClr val="00669B"/>
          </a:solidFill>
        </p:spPr>
        <p:txBody>
          <a:bodyPr wrap="square" lIns="0" tIns="0" rIns="0" bIns="0" rtlCol="0"/>
          <a:lstStyle/>
          <a:p>
            <a:endParaRPr/>
          </a:p>
        </p:txBody>
      </p:sp>
      <p:sp>
        <p:nvSpPr>
          <p:cNvPr id="3" name="object 3"/>
          <p:cNvSpPr/>
          <p:nvPr/>
        </p:nvSpPr>
        <p:spPr>
          <a:xfrm>
            <a:off x="0" y="5981"/>
            <a:ext cx="7554620" cy="65905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815686" y="229135"/>
            <a:ext cx="3961765" cy="151323"/>
          </a:xfrm>
          <a:prstGeom prst="rect">
            <a:avLst/>
          </a:prstGeom>
        </p:spPr>
        <p:txBody>
          <a:bodyPr vert="horz" wrap="square" lIns="0" tIns="12700" rIns="0" bIns="0" rtlCol="0">
            <a:spAutoFit/>
          </a:bodyPr>
          <a:lstStyle/>
          <a:p>
            <a:pPr marL="12700">
              <a:lnSpc>
                <a:spcPct val="100000"/>
              </a:lnSpc>
              <a:spcBef>
                <a:spcPts val="100"/>
              </a:spcBef>
            </a:pPr>
            <a:r>
              <a:rPr lang="ru-RU" sz="900" b="1" dirty="0" smtClean="0">
                <a:solidFill>
                  <a:schemeClr val="bg1"/>
                </a:solidFill>
              </a:rPr>
              <a:t>ПРОЕКТ БЮДЖЕТА НА 2019 И НА ПЛАНОВЫЙ ПЕРИОД 2020  И 2021 ГОДОВ</a:t>
            </a:r>
            <a:endParaRPr lang="ru-RU" sz="900" b="1" dirty="0">
              <a:solidFill>
                <a:schemeClr val="bg1"/>
              </a:solidFill>
              <a:latin typeface="Bookman Old Style"/>
              <a:cs typeface="Bookman Old Style"/>
            </a:endParaRPr>
          </a:p>
        </p:txBody>
      </p:sp>
      <p:sp>
        <p:nvSpPr>
          <p:cNvPr id="15" name="object 15"/>
          <p:cNvSpPr txBox="1"/>
          <p:nvPr/>
        </p:nvSpPr>
        <p:spPr>
          <a:xfrm>
            <a:off x="5201924" y="229135"/>
            <a:ext cx="1466850" cy="151323"/>
          </a:xfrm>
          <a:prstGeom prst="rect">
            <a:avLst/>
          </a:prstGeom>
        </p:spPr>
        <p:txBody>
          <a:bodyPr vert="horz" wrap="square" lIns="0" tIns="12700" rIns="0" bIns="0" rtlCol="0">
            <a:spAutoFit/>
          </a:bodyPr>
          <a:lstStyle/>
          <a:p>
            <a:pPr marL="12700">
              <a:lnSpc>
                <a:spcPct val="100000"/>
              </a:lnSpc>
              <a:spcBef>
                <a:spcPts val="100"/>
              </a:spcBef>
            </a:pPr>
            <a:r>
              <a:rPr lang="ru-RU" sz="900" dirty="0">
                <a:solidFill>
                  <a:srgbClr val="993366"/>
                </a:solidFill>
              </a:rPr>
              <a:t>ОСНОВНЫЕ ПАРАМЕТРЫ</a:t>
            </a:r>
            <a:endParaRPr sz="900" dirty="0">
              <a:solidFill>
                <a:srgbClr val="993366"/>
              </a:solidFill>
              <a:latin typeface="Bookman Old Style"/>
              <a:cs typeface="Bookman Old Style"/>
            </a:endParaRPr>
          </a:p>
        </p:txBody>
      </p:sp>
      <p:sp>
        <p:nvSpPr>
          <p:cNvPr id="16" name="object 16"/>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40726"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4</a:t>
            </a:r>
            <a:endParaRPr sz="1000">
              <a:latin typeface="Trebuchet MS"/>
              <a:cs typeface="Trebuchet MS"/>
            </a:endParaRPr>
          </a:p>
        </p:txBody>
      </p:sp>
      <p:sp>
        <p:nvSpPr>
          <p:cNvPr id="22" name="object 22"/>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4" name="object 24"/>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8" name="object 28"/>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30" name="object 30"/>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5" name="object 35"/>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6" name="object 36"/>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7" name="object 37"/>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8" name="object 38"/>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9" name="object 39"/>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40" name="object 40"/>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2" name="object 42"/>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3" name="object 43"/>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4" name="object 44"/>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6" name="object 46"/>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8" name="object 48"/>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9" name="object 49"/>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50" name="object 50"/>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1" name="object 51"/>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3" name="object 53"/>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4" name="object 54"/>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5" name="object 55"/>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6" name="object 56"/>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7" name="object 57"/>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8" name="object 58"/>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9" name="object 59"/>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60" name="object 60"/>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1" name="object 61"/>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2" name="object 62"/>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5" name="object 65"/>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70" name="object 70"/>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1" name="object 71"/>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83" name="object 83"/>
          <p:cNvSpPr/>
          <p:nvPr/>
        </p:nvSpPr>
        <p:spPr>
          <a:xfrm>
            <a:off x="722236" y="1186345"/>
            <a:ext cx="1976755" cy="1780539"/>
          </a:xfrm>
          <a:custGeom>
            <a:avLst/>
            <a:gdLst/>
            <a:ahLst/>
            <a:cxnLst/>
            <a:rect l="l" t="t" r="r" b="b"/>
            <a:pathLst>
              <a:path w="1976755" h="1780539">
                <a:moveTo>
                  <a:pt x="1976577" y="0"/>
                </a:moveTo>
                <a:lnTo>
                  <a:pt x="0" y="0"/>
                </a:lnTo>
                <a:lnTo>
                  <a:pt x="0" y="1780108"/>
                </a:lnTo>
                <a:lnTo>
                  <a:pt x="474497" y="1780108"/>
                </a:lnTo>
                <a:lnTo>
                  <a:pt x="1575066" y="571296"/>
                </a:lnTo>
                <a:lnTo>
                  <a:pt x="1976577" y="0"/>
                </a:lnTo>
                <a:close/>
              </a:path>
            </a:pathLst>
          </a:custGeom>
          <a:solidFill>
            <a:srgbClr val="C7C4E2"/>
          </a:solidFill>
        </p:spPr>
        <p:txBody>
          <a:bodyPr wrap="square" lIns="0" tIns="0" rIns="0" bIns="0" rtlCol="0"/>
          <a:lstStyle/>
          <a:p>
            <a:endParaRPr/>
          </a:p>
        </p:txBody>
      </p:sp>
      <p:sp>
        <p:nvSpPr>
          <p:cNvPr id="84" name="object 84"/>
          <p:cNvSpPr/>
          <p:nvPr/>
        </p:nvSpPr>
        <p:spPr>
          <a:xfrm>
            <a:off x="1349895" y="2290838"/>
            <a:ext cx="2844165" cy="1118235"/>
          </a:xfrm>
          <a:custGeom>
            <a:avLst/>
            <a:gdLst/>
            <a:ahLst/>
            <a:cxnLst/>
            <a:rect l="l" t="t" r="r" b="b"/>
            <a:pathLst>
              <a:path w="2844165" h="1118235">
                <a:moveTo>
                  <a:pt x="2844152" y="0"/>
                </a:moveTo>
                <a:lnTo>
                  <a:pt x="1637182" y="0"/>
                </a:lnTo>
                <a:lnTo>
                  <a:pt x="1637182" y="660"/>
                </a:lnTo>
                <a:lnTo>
                  <a:pt x="1589359" y="5363"/>
                </a:lnTo>
                <a:lnTo>
                  <a:pt x="1543070" y="19435"/>
                </a:lnTo>
                <a:lnTo>
                  <a:pt x="1499813" y="42849"/>
                </a:lnTo>
                <a:lnTo>
                  <a:pt x="1461084" y="75577"/>
                </a:lnTo>
                <a:lnTo>
                  <a:pt x="945172" y="628243"/>
                </a:lnTo>
                <a:lnTo>
                  <a:pt x="0" y="628243"/>
                </a:lnTo>
                <a:lnTo>
                  <a:pt x="0" y="1118069"/>
                </a:lnTo>
                <a:lnTo>
                  <a:pt x="1048893" y="1118069"/>
                </a:lnTo>
                <a:lnTo>
                  <a:pt x="1104178" y="1111807"/>
                </a:lnTo>
                <a:lnTo>
                  <a:pt x="1155031" y="1093952"/>
                </a:lnTo>
                <a:lnTo>
                  <a:pt x="1200052" y="1065906"/>
                </a:lnTo>
                <a:lnTo>
                  <a:pt x="1237843" y="1029068"/>
                </a:lnTo>
                <a:lnTo>
                  <a:pt x="1740890" y="489826"/>
                </a:lnTo>
                <a:lnTo>
                  <a:pt x="2844152" y="489826"/>
                </a:lnTo>
                <a:lnTo>
                  <a:pt x="2844152" y="0"/>
                </a:lnTo>
                <a:close/>
              </a:path>
            </a:pathLst>
          </a:custGeom>
          <a:solidFill>
            <a:srgbClr val="A54686"/>
          </a:solidFill>
        </p:spPr>
        <p:txBody>
          <a:bodyPr wrap="square" lIns="0" tIns="0" rIns="0" bIns="0" rtlCol="0"/>
          <a:lstStyle/>
          <a:p>
            <a:endParaRPr/>
          </a:p>
        </p:txBody>
      </p:sp>
      <p:sp>
        <p:nvSpPr>
          <p:cNvPr id="85" name="object 85"/>
          <p:cNvSpPr/>
          <p:nvPr/>
        </p:nvSpPr>
        <p:spPr>
          <a:xfrm>
            <a:off x="722236" y="1746605"/>
            <a:ext cx="3788410" cy="1661160"/>
          </a:xfrm>
          <a:custGeom>
            <a:avLst/>
            <a:gdLst/>
            <a:ahLst/>
            <a:cxnLst/>
            <a:rect l="l" t="t" r="r" b="b"/>
            <a:pathLst>
              <a:path w="3788410" h="1661160">
                <a:moveTo>
                  <a:pt x="0" y="1168971"/>
                </a:moveTo>
                <a:lnTo>
                  <a:pt x="0" y="1658797"/>
                </a:lnTo>
                <a:lnTo>
                  <a:pt x="906614" y="1661083"/>
                </a:lnTo>
                <a:lnTo>
                  <a:pt x="961905" y="1654822"/>
                </a:lnTo>
                <a:lnTo>
                  <a:pt x="1012758" y="1636971"/>
                </a:lnTo>
                <a:lnTo>
                  <a:pt x="1057776" y="1608925"/>
                </a:lnTo>
                <a:lnTo>
                  <a:pt x="1095565" y="1572082"/>
                </a:lnTo>
                <a:lnTo>
                  <a:pt x="1474311" y="1171257"/>
                </a:lnTo>
                <a:lnTo>
                  <a:pt x="802906" y="1171257"/>
                </a:lnTo>
                <a:lnTo>
                  <a:pt x="0" y="1168971"/>
                </a:lnTo>
                <a:close/>
              </a:path>
              <a:path w="3788410" h="1661160">
                <a:moveTo>
                  <a:pt x="3788283" y="0"/>
                </a:moveTo>
                <a:lnTo>
                  <a:pt x="2014486" y="0"/>
                </a:lnTo>
                <a:lnTo>
                  <a:pt x="2014486" y="660"/>
                </a:lnTo>
                <a:lnTo>
                  <a:pt x="1966670" y="5361"/>
                </a:lnTo>
                <a:lnTo>
                  <a:pt x="1920386" y="19431"/>
                </a:lnTo>
                <a:lnTo>
                  <a:pt x="1877130" y="42844"/>
                </a:lnTo>
                <a:lnTo>
                  <a:pt x="1838401" y="75577"/>
                </a:lnTo>
                <a:lnTo>
                  <a:pt x="802906" y="1171257"/>
                </a:lnTo>
                <a:lnTo>
                  <a:pt x="1474311" y="1171257"/>
                </a:lnTo>
                <a:lnTo>
                  <a:pt x="2118207" y="489826"/>
                </a:lnTo>
                <a:lnTo>
                  <a:pt x="3788283" y="489826"/>
                </a:lnTo>
                <a:lnTo>
                  <a:pt x="3788283" y="0"/>
                </a:lnTo>
                <a:close/>
              </a:path>
            </a:pathLst>
          </a:custGeom>
          <a:solidFill>
            <a:srgbClr val="7670B3"/>
          </a:solidFill>
        </p:spPr>
        <p:txBody>
          <a:bodyPr wrap="square" lIns="0" tIns="0" rIns="0" bIns="0" rtlCol="0"/>
          <a:lstStyle/>
          <a:p>
            <a:endParaRPr/>
          </a:p>
        </p:txBody>
      </p:sp>
      <p:sp>
        <p:nvSpPr>
          <p:cNvPr id="86" name="object 86"/>
          <p:cNvSpPr/>
          <p:nvPr/>
        </p:nvSpPr>
        <p:spPr>
          <a:xfrm>
            <a:off x="722236" y="1186345"/>
            <a:ext cx="4267200" cy="2219325"/>
          </a:xfrm>
          <a:custGeom>
            <a:avLst/>
            <a:gdLst/>
            <a:ahLst/>
            <a:cxnLst/>
            <a:rect l="l" t="t" r="r" b="b"/>
            <a:pathLst>
              <a:path w="4267200" h="2219325">
                <a:moveTo>
                  <a:pt x="4267060" y="0"/>
                </a:moveTo>
                <a:lnTo>
                  <a:pt x="1772920" y="0"/>
                </a:lnTo>
                <a:lnTo>
                  <a:pt x="1772920" y="660"/>
                </a:lnTo>
                <a:lnTo>
                  <a:pt x="1725104" y="5363"/>
                </a:lnTo>
                <a:lnTo>
                  <a:pt x="1678819" y="19435"/>
                </a:lnTo>
                <a:lnTo>
                  <a:pt x="1635563" y="42849"/>
                </a:lnTo>
                <a:lnTo>
                  <a:pt x="1596834" y="75577"/>
                </a:lnTo>
                <a:lnTo>
                  <a:pt x="19672" y="1729232"/>
                </a:lnTo>
                <a:lnTo>
                  <a:pt x="0" y="1729232"/>
                </a:lnTo>
                <a:lnTo>
                  <a:pt x="0" y="2219058"/>
                </a:lnTo>
                <a:lnTo>
                  <a:pt x="123393" y="2219058"/>
                </a:lnTo>
                <a:lnTo>
                  <a:pt x="178678" y="2212795"/>
                </a:lnTo>
                <a:lnTo>
                  <a:pt x="229531" y="2194941"/>
                </a:lnTo>
                <a:lnTo>
                  <a:pt x="274553" y="2166894"/>
                </a:lnTo>
                <a:lnTo>
                  <a:pt x="312343" y="2130056"/>
                </a:lnTo>
                <a:lnTo>
                  <a:pt x="1876640" y="489826"/>
                </a:lnTo>
                <a:lnTo>
                  <a:pt x="4267060" y="489826"/>
                </a:lnTo>
                <a:lnTo>
                  <a:pt x="4267060" y="0"/>
                </a:lnTo>
                <a:close/>
              </a:path>
            </a:pathLst>
          </a:custGeom>
          <a:solidFill>
            <a:srgbClr val="C7C4E2"/>
          </a:solidFill>
        </p:spPr>
        <p:txBody>
          <a:bodyPr wrap="square" lIns="0" tIns="0" rIns="0" bIns="0" rtlCol="0"/>
          <a:lstStyle/>
          <a:p>
            <a:endParaRPr/>
          </a:p>
        </p:txBody>
      </p:sp>
      <p:sp>
        <p:nvSpPr>
          <p:cNvPr id="87" name="object 87"/>
          <p:cNvSpPr txBox="1"/>
          <p:nvPr/>
        </p:nvSpPr>
        <p:spPr>
          <a:xfrm>
            <a:off x="708405" y="672044"/>
            <a:ext cx="1845310" cy="258404"/>
          </a:xfrm>
          <a:prstGeom prst="rect">
            <a:avLst/>
          </a:prstGeom>
        </p:spPr>
        <p:txBody>
          <a:bodyPr vert="horz" wrap="square" lIns="0" tIns="12065" rIns="0" bIns="0" rtlCol="0">
            <a:spAutoFit/>
          </a:bodyPr>
          <a:lstStyle/>
          <a:p>
            <a:pPr marL="12700">
              <a:lnSpc>
                <a:spcPct val="100000"/>
              </a:lnSpc>
              <a:spcBef>
                <a:spcPts val="95"/>
              </a:spcBef>
            </a:pPr>
            <a:r>
              <a:rPr lang="ru-RU" sz="1600" dirty="0">
                <a:solidFill>
                  <a:schemeClr val="bg1"/>
                </a:solidFill>
              </a:rPr>
              <a:t>Доходы населения</a:t>
            </a:r>
            <a:endParaRPr sz="1600" dirty="0">
              <a:solidFill>
                <a:schemeClr val="bg1"/>
              </a:solidFill>
              <a:latin typeface="Arial"/>
              <a:cs typeface="Arial"/>
            </a:endParaRPr>
          </a:p>
        </p:txBody>
      </p:sp>
      <p:sp>
        <p:nvSpPr>
          <p:cNvPr id="88" name="object 88"/>
          <p:cNvSpPr/>
          <p:nvPr/>
        </p:nvSpPr>
        <p:spPr>
          <a:xfrm>
            <a:off x="721105" y="958126"/>
            <a:ext cx="5934710" cy="0"/>
          </a:xfrm>
          <a:custGeom>
            <a:avLst/>
            <a:gdLst/>
            <a:ahLst/>
            <a:cxnLst/>
            <a:rect l="l" t="t" r="r" b="b"/>
            <a:pathLst>
              <a:path w="5934709">
                <a:moveTo>
                  <a:pt x="0" y="0"/>
                </a:moveTo>
                <a:lnTo>
                  <a:pt x="5934595" y="0"/>
                </a:lnTo>
              </a:path>
            </a:pathLst>
          </a:custGeom>
          <a:ln w="12598">
            <a:solidFill>
              <a:srgbClr val="FFFFFF"/>
            </a:solidFill>
          </a:ln>
        </p:spPr>
        <p:txBody>
          <a:bodyPr wrap="square" lIns="0" tIns="0" rIns="0" bIns="0" rtlCol="0"/>
          <a:lstStyle/>
          <a:p>
            <a:endParaRPr/>
          </a:p>
        </p:txBody>
      </p:sp>
      <p:sp>
        <p:nvSpPr>
          <p:cNvPr id="89" name="object 89"/>
          <p:cNvSpPr txBox="1"/>
          <p:nvPr/>
        </p:nvSpPr>
        <p:spPr>
          <a:xfrm>
            <a:off x="4415685" y="1272698"/>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25" dirty="0" smtClean="0">
                <a:solidFill>
                  <a:srgbClr val="231F20"/>
                </a:solidFill>
                <a:latin typeface="Calibri"/>
                <a:cs typeface="Calibri"/>
              </a:rPr>
              <a:t>2021</a:t>
            </a:r>
            <a:endParaRPr sz="1400" dirty="0">
              <a:latin typeface="Calibri"/>
              <a:cs typeface="Calibri"/>
            </a:endParaRPr>
          </a:p>
        </p:txBody>
      </p:sp>
      <p:sp>
        <p:nvSpPr>
          <p:cNvPr id="90" name="object 90"/>
          <p:cNvSpPr txBox="1"/>
          <p:nvPr/>
        </p:nvSpPr>
        <p:spPr>
          <a:xfrm>
            <a:off x="5268525" y="1046518"/>
            <a:ext cx="1455970" cy="689291"/>
          </a:xfrm>
          <a:prstGeom prst="rect">
            <a:avLst/>
          </a:prstGeom>
        </p:spPr>
        <p:txBody>
          <a:bodyPr vert="horz" wrap="square" lIns="0" tIns="12065" rIns="0" bIns="0" rtlCol="0">
            <a:spAutoFit/>
          </a:bodyPr>
          <a:lstStyle/>
          <a:p>
            <a:pPr marL="12700">
              <a:lnSpc>
                <a:spcPct val="100000"/>
              </a:lnSpc>
              <a:spcBef>
                <a:spcPts val="95"/>
              </a:spcBef>
            </a:pPr>
            <a:r>
              <a:rPr lang="ru-RU" sz="4400" spc="-25" dirty="0" smtClean="0">
                <a:solidFill>
                  <a:srgbClr val="FFFFFF"/>
                </a:solidFill>
                <a:latin typeface="Calibri"/>
                <a:cs typeface="Calibri"/>
              </a:rPr>
              <a:t>102,4</a:t>
            </a:r>
            <a:r>
              <a:rPr sz="1700" spc="160" dirty="0" smtClean="0">
                <a:solidFill>
                  <a:srgbClr val="FFFFFF"/>
                </a:solidFill>
                <a:latin typeface="Calibri"/>
                <a:cs typeface="Calibri"/>
              </a:rPr>
              <a:t>%</a:t>
            </a:r>
            <a:endParaRPr sz="1700" dirty="0">
              <a:latin typeface="Calibri"/>
              <a:cs typeface="Calibri"/>
            </a:endParaRPr>
          </a:p>
        </p:txBody>
      </p:sp>
      <p:sp>
        <p:nvSpPr>
          <p:cNvPr id="91" name="object 91"/>
          <p:cNvSpPr txBox="1"/>
          <p:nvPr/>
        </p:nvSpPr>
        <p:spPr>
          <a:xfrm>
            <a:off x="795525" y="1244825"/>
            <a:ext cx="1574165" cy="1349087"/>
          </a:xfrm>
          <a:prstGeom prst="rect">
            <a:avLst/>
          </a:prstGeom>
        </p:spPr>
        <p:txBody>
          <a:bodyPr vert="horz" wrap="square" lIns="0" tIns="86360" rIns="0" bIns="0" rtlCol="0">
            <a:spAutoFit/>
          </a:bodyPr>
          <a:lstStyle/>
          <a:p>
            <a:r>
              <a:rPr lang="ru-RU" b="1" dirty="0" smtClean="0">
                <a:solidFill>
                  <a:schemeClr val="bg1"/>
                </a:solidFill>
              </a:rPr>
              <a:t>Уровень</a:t>
            </a:r>
            <a:endParaRPr lang="ru-RU" b="1" dirty="0">
              <a:solidFill>
                <a:schemeClr val="bg1"/>
              </a:solidFill>
            </a:endParaRPr>
          </a:p>
          <a:p>
            <a:r>
              <a:rPr lang="ru-RU" b="1" dirty="0">
                <a:solidFill>
                  <a:schemeClr val="bg1"/>
                </a:solidFill>
              </a:rPr>
              <a:t>заработной</a:t>
            </a:r>
          </a:p>
          <a:p>
            <a:r>
              <a:rPr lang="ru-RU" b="1" dirty="0">
                <a:solidFill>
                  <a:schemeClr val="bg1"/>
                </a:solidFill>
              </a:rPr>
              <a:t>платы</a:t>
            </a:r>
          </a:p>
          <a:p>
            <a:r>
              <a:rPr lang="ru-RU" sz="1400" dirty="0">
                <a:solidFill>
                  <a:schemeClr val="bg1"/>
                </a:solidFill>
              </a:rPr>
              <a:t>в прогнозируемом</a:t>
            </a:r>
          </a:p>
          <a:p>
            <a:r>
              <a:rPr lang="ru-RU" sz="1400" dirty="0" smtClean="0">
                <a:solidFill>
                  <a:schemeClr val="bg1"/>
                </a:solidFill>
              </a:rPr>
              <a:t>периоде</a:t>
            </a:r>
            <a:endParaRPr lang="ru-RU" sz="1400" dirty="0">
              <a:solidFill>
                <a:schemeClr val="bg1"/>
              </a:solidFill>
            </a:endParaRPr>
          </a:p>
        </p:txBody>
      </p:sp>
      <p:sp>
        <p:nvSpPr>
          <p:cNvPr id="92" name="object 92"/>
          <p:cNvSpPr txBox="1"/>
          <p:nvPr/>
        </p:nvSpPr>
        <p:spPr>
          <a:xfrm>
            <a:off x="5222085" y="1621078"/>
            <a:ext cx="1502410" cy="695325"/>
          </a:xfrm>
          <a:prstGeom prst="rect">
            <a:avLst/>
          </a:prstGeom>
        </p:spPr>
        <p:txBody>
          <a:bodyPr vert="horz" wrap="square" lIns="0" tIns="12065" rIns="0" bIns="0" rtlCol="0">
            <a:spAutoFit/>
          </a:bodyPr>
          <a:lstStyle/>
          <a:p>
            <a:pPr marL="12700">
              <a:lnSpc>
                <a:spcPct val="100000"/>
              </a:lnSpc>
              <a:spcBef>
                <a:spcPts val="95"/>
              </a:spcBef>
            </a:pPr>
            <a:r>
              <a:rPr lang="ru-RU" sz="4400" spc="-15" dirty="0" smtClean="0">
                <a:solidFill>
                  <a:srgbClr val="FFFFFF"/>
                </a:solidFill>
                <a:latin typeface="Calibri"/>
                <a:cs typeface="Calibri"/>
              </a:rPr>
              <a:t>102,2</a:t>
            </a:r>
            <a:r>
              <a:rPr sz="1700" spc="160" dirty="0" smtClean="0">
                <a:solidFill>
                  <a:srgbClr val="FFFFFF"/>
                </a:solidFill>
                <a:latin typeface="Calibri"/>
                <a:cs typeface="Calibri"/>
              </a:rPr>
              <a:t>%</a:t>
            </a:r>
            <a:endParaRPr sz="1700" dirty="0">
              <a:latin typeface="Calibri"/>
              <a:cs typeface="Calibri"/>
            </a:endParaRPr>
          </a:p>
        </p:txBody>
      </p:sp>
      <p:sp>
        <p:nvSpPr>
          <p:cNvPr id="93" name="object 93"/>
          <p:cNvSpPr txBox="1"/>
          <p:nvPr/>
        </p:nvSpPr>
        <p:spPr>
          <a:xfrm>
            <a:off x="5257004" y="2178719"/>
            <a:ext cx="1537017" cy="689291"/>
          </a:xfrm>
          <a:prstGeom prst="rect">
            <a:avLst/>
          </a:prstGeom>
        </p:spPr>
        <p:txBody>
          <a:bodyPr vert="horz" wrap="square" lIns="0" tIns="12065" rIns="0" bIns="0" rtlCol="0">
            <a:spAutoFit/>
          </a:bodyPr>
          <a:lstStyle/>
          <a:p>
            <a:pPr marL="12700">
              <a:lnSpc>
                <a:spcPct val="100000"/>
              </a:lnSpc>
              <a:spcBef>
                <a:spcPts val="95"/>
              </a:spcBef>
            </a:pPr>
            <a:r>
              <a:rPr lang="ru-RU" sz="4400" spc="50" dirty="0" smtClean="0">
                <a:solidFill>
                  <a:srgbClr val="FFFFFF"/>
                </a:solidFill>
                <a:latin typeface="Calibri"/>
                <a:cs typeface="Calibri"/>
              </a:rPr>
              <a:t>102,1</a:t>
            </a:r>
            <a:r>
              <a:rPr sz="1700" spc="160" dirty="0" smtClean="0">
                <a:solidFill>
                  <a:srgbClr val="FFFFFF"/>
                </a:solidFill>
                <a:latin typeface="Calibri"/>
                <a:cs typeface="Calibri"/>
              </a:rPr>
              <a:t>%</a:t>
            </a:r>
            <a:endParaRPr sz="1700" dirty="0">
              <a:latin typeface="Calibri"/>
              <a:cs typeface="Calibri"/>
            </a:endParaRPr>
          </a:p>
        </p:txBody>
      </p:sp>
      <p:sp>
        <p:nvSpPr>
          <p:cNvPr id="94" name="object 94"/>
          <p:cNvSpPr txBox="1"/>
          <p:nvPr/>
        </p:nvSpPr>
        <p:spPr>
          <a:xfrm>
            <a:off x="3973605" y="1855899"/>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25" dirty="0" smtClean="0">
                <a:solidFill>
                  <a:srgbClr val="231F20"/>
                </a:solidFill>
                <a:latin typeface="Calibri"/>
                <a:cs typeface="Calibri"/>
              </a:rPr>
              <a:t>2020</a:t>
            </a:r>
            <a:endParaRPr sz="1400" dirty="0">
              <a:latin typeface="Calibri"/>
              <a:cs typeface="Calibri"/>
            </a:endParaRPr>
          </a:p>
        </p:txBody>
      </p:sp>
      <p:sp>
        <p:nvSpPr>
          <p:cNvPr id="95" name="object 95"/>
          <p:cNvSpPr txBox="1"/>
          <p:nvPr/>
        </p:nvSpPr>
        <p:spPr>
          <a:xfrm>
            <a:off x="3649604" y="2395178"/>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25" dirty="0" smtClean="0">
                <a:solidFill>
                  <a:srgbClr val="231F20"/>
                </a:solidFill>
                <a:latin typeface="Calibri"/>
                <a:cs typeface="Calibri"/>
              </a:rPr>
              <a:t>2019</a:t>
            </a:r>
            <a:endParaRPr sz="1400" dirty="0">
              <a:latin typeface="Calibri"/>
              <a:cs typeface="Calibri"/>
            </a:endParaRPr>
          </a:p>
        </p:txBody>
      </p:sp>
      <p:sp>
        <p:nvSpPr>
          <p:cNvPr id="96" name="object 96"/>
          <p:cNvSpPr txBox="1"/>
          <p:nvPr/>
        </p:nvSpPr>
        <p:spPr>
          <a:xfrm>
            <a:off x="5926965" y="5252770"/>
            <a:ext cx="797530" cy="243015"/>
          </a:xfrm>
          <a:prstGeom prst="rect">
            <a:avLst/>
          </a:prstGeom>
        </p:spPr>
        <p:txBody>
          <a:bodyPr vert="horz" wrap="square" lIns="0" tIns="12065" rIns="0" bIns="0" rtlCol="0">
            <a:spAutoFit/>
          </a:bodyPr>
          <a:lstStyle/>
          <a:p>
            <a:pPr marL="12700">
              <a:lnSpc>
                <a:spcPct val="100000"/>
              </a:lnSpc>
              <a:spcBef>
                <a:spcPts val="95"/>
              </a:spcBef>
            </a:pPr>
            <a:r>
              <a:rPr lang="ru-RU" sz="1500" spc="95" dirty="0" smtClean="0">
                <a:solidFill>
                  <a:srgbClr val="231F20"/>
                </a:solidFill>
                <a:latin typeface="Calibri"/>
                <a:cs typeface="Calibri"/>
              </a:rPr>
              <a:t>39682,4</a:t>
            </a:r>
            <a:endParaRPr sz="1500" dirty="0">
              <a:latin typeface="Calibri"/>
              <a:cs typeface="Calibri"/>
            </a:endParaRPr>
          </a:p>
        </p:txBody>
      </p:sp>
      <p:sp>
        <p:nvSpPr>
          <p:cNvPr id="97" name="object 97"/>
          <p:cNvSpPr txBox="1"/>
          <p:nvPr/>
        </p:nvSpPr>
        <p:spPr>
          <a:xfrm>
            <a:off x="2984685" y="3979548"/>
            <a:ext cx="3680460" cy="566181"/>
          </a:xfrm>
          <a:prstGeom prst="rect">
            <a:avLst/>
          </a:prstGeom>
        </p:spPr>
        <p:txBody>
          <a:bodyPr vert="horz" wrap="square" lIns="0" tIns="12065" rIns="0" bIns="0" rtlCol="0">
            <a:spAutoFit/>
          </a:bodyPr>
          <a:lstStyle/>
          <a:p>
            <a:r>
              <a:rPr lang="ru-RU" dirty="0">
                <a:solidFill>
                  <a:srgbClr val="993366"/>
                </a:solidFill>
              </a:rPr>
              <a:t>Среднемесячная заработная </a:t>
            </a:r>
            <a:r>
              <a:rPr lang="ru-RU" dirty="0" smtClean="0">
                <a:solidFill>
                  <a:srgbClr val="993366"/>
                </a:solidFill>
              </a:rPr>
              <a:t>плата</a:t>
            </a:r>
          </a:p>
          <a:p>
            <a:pPr indent="2600325"/>
            <a:r>
              <a:rPr lang="ru-RU" dirty="0" smtClean="0">
                <a:solidFill>
                  <a:srgbClr val="993366"/>
                </a:solidFill>
              </a:rPr>
              <a:t>(рублей)</a:t>
            </a:r>
            <a:endParaRPr sz="1800" dirty="0">
              <a:solidFill>
                <a:srgbClr val="993366"/>
              </a:solidFill>
              <a:latin typeface="PMingLiU"/>
              <a:cs typeface="PMingLiU"/>
            </a:endParaRPr>
          </a:p>
        </p:txBody>
      </p:sp>
      <p:sp>
        <p:nvSpPr>
          <p:cNvPr id="99" name="object 99"/>
          <p:cNvSpPr/>
          <p:nvPr/>
        </p:nvSpPr>
        <p:spPr>
          <a:xfrm>
            <a:off x="723684" y="3987190"/>
            <a:ext cx="5146040" cy="1492250"/>
          </a:xfrm>
          <a:custGeom>
            <a:avLst/>
            <a:gdLst/>
            <a:ahLst/>
            <a:cxnLst/>
            <a:rect l="l" t="t" r="r" b="b"/>
            <a:pathLst>
              <a:path w="5146040" h="1492250">
                <a:moveTo>
                  <a:pt x="235940" y="0"/>
                </a:moveTo>
                <a:lnTo>
                  <a:pt x="0" y="0"/>
                </a:lnTo>
                <a:lnTo>
                  <a:pt x="0" y="145808"/>
                </a:lnTo>
                <a:lnTo>
                  <a:pt x="201168" y="145808"/>
                </a:lnTo>
                <a:lnTo>
                  <a:pt x="1257693" y="1464475"/>
                </a:lnTo>
                <a:lnTo>
                  <a:pt x="1269614" y="1476247"/>
                </a:lnTo>
                <a:lnTo>
                  <a:pt x="1283442" y="1484737"/>
                </a:lnTo>
                <a:lnTo>
                  <a:pt x="1298566" y="1489885"/>
                </a:lnTo>
                <a:lnTo>
                  <a:pt x="1314373" y="1491627"/>
                </a:lnTo>
                <a:lnTo>
                  <a:pt x="1314373" y="1491818"/>
                </a:lnTo>
                <a:lnTo>
                  <a:pt x="5145684" y="1491818"/>
                </a:lnTo>
                <a:lnTo>
                  <a:pt x="5145684" y="1346009"/>
                </a:lnTo>
                <a:lnTo>
                  <a:pt x="1349146" y="1346009"/>
                </a:lnTo>
                <a:lnTo>
                  <a:pt x="295973" y="31521"/>
                </a:lnTo>
                <a:lnTo>
                  <a:pt x="284543" y="18564"/>
                </a:lnTo>
                <a:lnTo>
                  <a:pt x="270357" y="8621"/>
                </a:lnTo>
                <a:lnTo>
                  <a:pt x="253971" y="2248"/>
                </a:lnTo>
                <a:lnTo>
                  <a:pt x="235940" y="0"/>
                </a:lnTo>
                <a:close/>
              </a:path>
            </a:pathLst>
          </a:custGeom>
          <a:solidFill>
            <a:srgbClr val="C48EB3"/>
          </a:solidFill>
        </p:spPr>
        <p:txBody>
          <a:bodyPr wrap="square" lIns="0" tIns="0" rIns="0" bIns="0" rtlCol="0"/>
          <a:lstStyle/>
          <a:p>
            <a:endParaRPr/>
          </a:p>
        </p:txBody>
      </p:sp>
      <p:sp>
        <p:nvSpPr>
          <p:cNvPr id="100" name="object 100"/>
          <p:cNvSpPr/>
          <p:nvPr/>
        </p:nvSpPr>
        <p:spPr>
          <a:xfrm>
            <a:off x="723684" y="3848011"/>
            <a:ext cx="4554855" cy="1420495"/>
          </a:xfrm>
          <a:custGeom>
            <a:avLst/>
            <a:gdLst/>
            <a:ahLst/>
            <a:cxnLst/>
            <a:rect l="l" t="t" r="r" b="b"/>
            <a:pathLst>
              <a:path w="4554855" h="1420495">
                <a:moveTo>
                  <a:pt x="398551" y="0"/>
                </a:moveTo>
                <a:lnTo>
                  <a:pt x="0" y="0"/>
                </a:lnTo>
                <a:lnTo>
                  <a:pt x="0" y="145808"/>
                </a:lnTo>
                <a:lnTo>
                  <a:pt x="363778" y="145808"/>
                </a:lnTo>
                <a:lnTo>
                  <a:pt x="1363129" y="1393101"/>
                </a:lnTo>
                <a:lnTo>
                  <a:pt x="1375050" y="1404874"/>
                </a:lnTo>
                <a:lnTo>
                  <a:pt x="1388878" y="1413368"/>
                </a:lnTo>
                <a:lnTo>
                  <a:pt x="1404002" y="1418516"/>
                </a:lnTo>
                <a:lnTo>
                  <a:pt x="1419809" y="1420253"/>
                </a:lnTo>
                <a:lnTo>
                  <a:pt x="1419809" y="1420444"/>
                </a:lnTo>
                <a:lnTo>
                  <a:pt x="4554245" y="1415783"/>
                </a:lnTo>
                <a:lnTo>
                  <a:pt x="4554245" y="1274635"/>
                </a:lnTo>
                <a:lnTo>
                  <a:pt x="1454581" y="1274635"/>
                </a:lnTo>
                <a:lnTo>
                  <a:pt x="458584" y="31521"/>
                </a:lnTo>
                <a:lnTo>
                  <a:pt x="447155" y="18564"/>
                </a:lnTo>
                <a:lnTo>
                  <a:pt x="432973" y="8621"/>
                </a:lnTo>
                <a:lnTo>
                  <a:pt x="416587" y="2248"/>
                </a:lnTo>
                <a:lnTo>
                  <a:pt x="398551" y="0"/>
                </a:lnTo>
                <a:close/>
              </a:path>
              <a:path w="4554855" h="1420495">
                <a:moveTo>
                  <a:pt x="4554245" y="1269987"/>
                </a:moveTo>
                <a:lnTo>
                  <a:pt x="1454581" y="1274635"/>
                </a:lnTo>
                <a:lnTo>
                  <a:pt x="4554245" y="1274635"/>
                </a:lnTo>
                <a:lnTo>
                  <a:pt x="4554245" y="1269987"/>
                </a:lnTo>
                <a:close/>
              </a:path>
            </a:pathLst>
          </a:custGeom>
          <a:solidFill>
            <a:srgbClr val="D0A6C4"/>
          </a:solidFill>
        </p:spPr>
        <p:txBody>
          <a:bodyPr wrap="square" lIns="0" tIns="0" rIns="0" bIns="0" rtlCol="0"/>
          <a:lstStyle/>
          <a:p>
            <a:endParaRPr/>
          </a:p>
        </p:txBody>
      </p:sp>
      <p:sp>
        <p:nvSpPr>
          <p:cNvPr id="101" name="object 101"/>
          <p:cNvSpPr/>
          <p:nvPr/>
        </p:nvSpPr>
        <p:spPr>
          <a:xfrm>
            <a:off x="723684" y="3706545"/>
            <a:ext cx="3729990" cy="1359535"/>
          </a:xfrm>
          <a:custGeom>
            <a:avLst/>
            <a:gdLst/>
            <a:ahLst/>
            <a:cxnLst/>
            <a:rect l="l" t="t" r="r" b="b"/>
            <a:pathLst>
              <a:path w="3729990" h="1359535">
                <a:moveTo>
                  <a:pt x="555040" y="0"/>
                </a:moveTo>
                <a:lnTo>
                  <a:pt x="0" y="0"/>
                </a:lnTo>
                <a:lnTo>
                  <a:pt x="0" y="145808"/>
                </a:lnTo>
                <a:lnTo>
                  <a:pt x="520255" y="145808"/>
                </a:lnTo>
                <a:lnTo>
                  <a:pt x="1461528" y="1331760"/>
                </a:lnTo>
                <a:lnTo>
                  <a:pt x="1473454" y="1343533"/>
                </a:lnTo>
                <a:lnTo>
                  <a:pt x="1487282" y="1352027"/>
                </a:lnTo>
                <a:lnTo>
                  <a:pt x="1502403" y="1357175"/>
                </a:lnTo>
                <a:lnTo>
                  <a:pt x="1518208" y="1358912"/>
                </a:lnTo>
                <a:lnTo>
                  <a:pt x="1518208" y="1359103"/>
                </a:lnTo>
                <a:lnTo>
                  <a:pt x="3729951" y="1359103"/>
                </a:lnTo>
                <a:lnTo>
                  <a:pt x="3729951" y="1213294"/>
                </a:lnTo>
                <a:lnTo>
                  <a:pt x="1552981" y="1213294"/>
                </a:lnTo>
                <a:lnTo>
                  <a:pt x="615061" y="31521"/>
                </a:lnTo>
                <a:lnTo>
                  <a:pt x="603637" y="18564"/>
                </a:lnTo>
                <a:lnTo>
                  <a:pt x="589456" y="8621"/>
                </a:lnTo>
                <a:lnTo>
                  <a:pt x="573071" y="2248"/>
                </a:lnTo>
                <a:lnTo>
                  <a:pt x="555040" y="0"/>
                </a:lnTo>
                <a:close/>
              </a:path>
            </a:pathLst>
          </a:custGeom>
          <a:solidFill>
            <a:srgbClr val="E6D4E2"/>
          </a:solidFill>
        </p:spPr>
        <p:txBody>
          <a:bodyPr wrap="square" lIns="0" tIns="0" rIns="0" bIns="0" rtlCol="0"/>
          <a:lstStyle/>
          <a:p>
            <a:endParaRPr/>
          </a:p>
        </p:txBody>
      </p:sp>
      <p:sp>
        <p:nvSpPr>
          <p:cNvPr id="102" name="object 102"/>
          <p:cNvSpPr/>
          <p:nvPr/>
        </p:nvSpPr>
        <p:spPr>
          <a:xfrm>
            <a:off x="723684" y="3563353"/>
            <a:ext cx="2915285" cy="1292225"/>
          </a:xfrm>
          <a:custGeom>
            <a:avLst/>
            <a:gdLst/>
            <a:ahLst/>
            <a:cxnLst/>
            <a:rect l="l" t="t" r="r" b="b"/>
            <a:pathLst>
              <a:path w="2915285" h="1292225">
                <a:moveTo>
                  <a:pt x="705497" y="0"/>
                </a:moveTo>
                <a:lnTo>
                  <a:pt x="0" y="0"/>
                </a:lnTo>
                <a:lnTo>
                  <a:pt x="0" y="145808"/>
                </a:lnTo>
                <a:lnTo>
                  <a:pt x="670725" y="145808"/>
                </a:lnTo>
                <a:lnTo>
                  <a:pt x="1566964" y="1264412"/>
                </a:lnTo>
                <a:lnTo>
                  <a:pt x="1578885" y="1276185"/>
                </a:lnTo>
                <a:lnTo>
                  <a:pt x="1592713" y="1284679"/>
                </a:lnTo>
                <a:lnTo>
                  <a:pt x="1607837" y="1289827"/>
                </a:lnTo>
                <a:lnTo>
                  <a:pt x="1623644" y="1291564"/>
                </a:lnTo>
                <a:lnTo>
                  <a:pt x="1623644" y="1291755"/>
                </a:lnTo>
                <a:lnTo>
                  <a:pt x="2914967" y="1291755"/>
                </a:lnTo>
                <a:lnTo>
                  <a:pt x="2914967" y="1145946"/>
                </a:lnTo>
                <a:lnTo>
                  <a:pt x="1658416" y="1145946"/>
                </a:lnTo>
                <a:lnTo>
                  <a:pt x="765530" y="31521"/>
                </a:lnTo>
                <a:lnTo>
                  <a:pt x="754101" y="18564"/>
                </a:lnTo>
                <a:lnTo>
                  <a:pt x="739919" y="8621"/>
                </a:lnTo>
                <a:lnTo>
                  <a:pt x="723534" y="2248"/>
                </a:lnTo>
                <a:lnTo>
                  <a:pt x="705497" y="0"/>
                </a:lnTo>
                <a:close/>
              </a:path>
            </a:pathLst>
          </a:custGeom>
          <a:solidFill>
            <a:srgbClr val="C692B6"/>
          </a:solidFill>
        </p:spPr>
        <p:txBody>
          <a:bodyPr wrap="square" lIns="0" tIns="0" rIns="0" bIns="0" rtlCol="0"/>
          <a:lstStyle/>
          <a:p>
            <a:endParaRPr/>
          </a:p>
        </p:txBody>
      </p:sp>
      <p:sp>
        <p:nvSpPr>
          <p:cNvPr id="103" name="object 103"/>
          <p:cNvSpPr/>
          <p:nvPr/>
        </p:nvSpPr>
        <p:spPr>
          <a:xfrm>
            <a:off x="723684" y="3418370"/>
            <a:ext cx="2338070" cy="1221105"/>
          </a:xfrm>
          <a:custGeom>
            <a:avLst/>
            <a:gdLst/>
            <a:ahLst/>
            <a:cxnLst/>
            <a:rect l="l" t="t" r="r" b="b"/>
            <a:pathLst>
              <a:path w="2338070" h="1221104">
                <a:moveTo>
                  <a:pt x="888631" y="0"/>
                </a:moveTo>
                <a:lnTo>
                  <a:pt x="0" y="0"/>
                </a:lnTo>
                <a:lnTo>
                  <a:pt x="0" y="145808"/>
                </a:lnTo>
                <a:lnTo>
                  <a:pt x="853859" y="145808"/>
                </a:lnTo>
                <a:lnTo>
                  <a:pt x="1693481" y="1193749"/>
                </a:lnTo>
                <a:lnTo>
                  <a:pt x="1705402" y="1205523"/>
                </a:lnTo>
                <a:lnTo>
                  <a:pt x="1719230" y="1214016"/>
                </a:lnTo>
                <a:lnTo>
                  <a:pt x="1734354" y="1219164"/>
                </a:lnTo>
                <a:lnTo>
                  <a:pt x="1750161" y="1220901"/>
                </a:lnTo>
                <a:lnTo>
                  <a:pt x="1750161" y="1221092"/>
                </a:lnTo>
                <a:lnTo>
                  <a:pt x="2337498" y="1221092"/>
                </a:lnTo>
                <a:lnTo>
                  <a:pt x="2337498" y="1075283"/>
                </a:lnTo>
                <a:lnTo>
                  <a:pt x="1784934" y="1075283"/>
                </a:lnTo>
                <a:lnTo>
                  <a:pt x="948664" y="31521"/>
                </a:lnTo>
                <a:lnTo>
                  <a:pt x="937234" y="18564"/>
                </a:lnTo>
                <a:lnTo>
                  <a:pt x="923048" y="8621"/>
                </a:lnTo>
                <a:lnTo>
                  <a:pt x="906662" y="2248"/>
                </a:lnTo>
                <a:lnTo>
                  <a:pt x="888631" y="0"/>
                </a:lnTo>
                <a:close/>
              </a:path>
            </a:pathLst>
          </a:custGeom>
          <a:solidFill>
            <a:srgbClr val="B772A1"/>
          </a:solidFill>
        </p:spPr>
        <p:txBody>
          <a:bodyPr wrap="square" lIns="0" tIns="0" rIns="0" bIns="0" rtlCol="0"/>
          <a:lstStyle/>
          <a:p>
            <a:endParaRPr/>
          </a:p>
        </p:txBody>
      </p:sp>
      <p:sp>
        <p:nvSpPr>
          <p:cNvPr id="104" name="object 104"/>
          <p:cNvSpPr txBox="1"/>
          <p:nvPr/>
        </p:nvSpPr>
        <p:spPr>
          <a:xfrm>
            <a:off x="3107805" y="4410371"/>
            <a:ext cx="865800" cy="243015"/>
          </a:xfrm>
          <a:prstGeom prst="rect">
            <a:avLst/>
          </a:prstGeom>
        </p:spPr>
        <p:txBody>
          <a:bodyPr vert="horz" wrap="square" lIns="0" tIns="12065" rIns="0" bIns="0" rtlCol="0">
            <a:spAutoFit/>
          </a:bodyPr>
          <a:lstStyle/>
          <a:p>
            <a:pPr marL="12700">
              <a:lnSpc>
                <a:spcPct val="100000"/>
              </a:lnSpc>
              <a:spcBef>
                <a:spcPts val="95"/>
              </a:spcBef>
            </a:pPr>
            <a:r>
              <a:rPr lang="ru-RU" sz="1500" spc="114" dirty="0" smtClean="0">
                <a:solidFill>
                  <a:srgbClr val="231F20"/>
                </a:solidFill>
                <a:latin typeface="Calibri"/>
                <a:cs typeface="Calibri"/>
              </a:rPr>
              <a:t>34797,4</a:t>
            </a:r>
            <a:endParaRPr sz="1500" dirty="0">
              <a:latin typeface="Calibri"/>
              <a:cs typeface="Calibri"/>
            </a:endParaRPr>
          </a:p>
        </p:txBody>
      </p:sp>
      <p:sp>
        <p:nvSpPr>
          <p:cNvPr id="105" name="object 105"/>
          <p:cNvSpPr txBox="1"/>
          <p:nvPr/>
        </p:nvSpPr>
        <p:spPr>
          <a:xfrm>
            <a:off x="3697118" y="4622775"/>
            <a:ext cx="734060" cy="243015"/>
          </a:xfrm>
          <a:prstGeom prst="rect">
            <a:avLst/>
          </a:prstGeom>
        </p:spPr>
        <p:txBody>
          <a:bodyPr vert="horz" wrap="square" lIns="0" tIns="12065" rIns="0" bIns="0" rtlCol="0">
            <a:spAutoFit/>
          </a:bodyPr>
          <a:lstStyle/>
          <a:p>
            <a:pPr marL="12700">
              <a:lnSpc>
                <a:spcPct val="100000"/>
              </a:lnSpc>
              <a:spcBef>
                <a:spcPts val="95"/>
              </a:spcBef>
            </a:pPr>
            <a:r>
              <a:rPr lang="ru-RU" sz="1500" spc="85" dirty="0" smtClean="0">
                <a:solidFill>
                  <a:srgbClr val="231F20"/>
                </a:solidFill>
                <a:latin typeface="Calibri"/>
                <a:cs typeface="Calibri"/>
              </a:rPr>
              <a:t>36189,3</a:t>
            </a:r>
            <a:endParaRPr sz="1500" dirty="0">
              <a:latin typeface="Calibri"/>
              <a:cs typeface="Calibri"/>
            </a:endParaRPr>
          </a:p>
        </p:txBody>
      </p:sp>
      <p:sp>
        <p:nvSpPr>
          <p:cNvPr id="106" name="object 106"/>
          <p:cNvSpPr txBox="1"/>
          <p:nvPr/>
        </p:nvSpPr>
        <p:spPr>
          <a:xfrm>
            <a:off x="5348433" y="5036413"/>
            <a:ext cx="773786" cy="243015"/>
          </a:xfrm>
          <a:prstGeom prst="rect">
            <a:avLst/>
          </a:prstGeom>
        </p:spPr>
        <p:txBody>
          <a:bodyPr vert="horz" wrap="square" lIns="0" tIns="12065" rIns="0" bIns="0" rtlCol="0">
            <a:spAutoFit/>
          </a:bodyPr>
          <a:lstStyle/>
          <a:p>
            <a:pPr marL="12700">
              <a:lnSpc>
                <a:spcPct val="100000"/>
              </a:lnSpc>
              <a:spcBef>
                <a:spcPts val="95"/>
              </a:spcBef>
            </a:pPr>
            <a:r>
              <a:rPr lang="ru-RU" sz="1500" spc="120" dirty="0" smtClean="0">
                <a:solidFill>
                  <a:srgbClr val="231F20"/>
                </a:solidFill>
                <a:latin typeface="Calibri"/>
                <a:cs typeface="Calibri"/>
              </a:rPr>
              <a:t>38654,2</a:t>
            </a:r>
            <a:endParaRPr sz="1500" dirty="0">
              <a:latin typeface="Calibri"/>
              <a:cs typeface="Calibri"/>
            </a:endParaRPr>
          </a:p>
        </p:txBody>
      </p:sp>
      <p:sp>
        <p:nvSpPr>
          <p:cNvPr id="107" name="object 107"/>
          <p:cNvSpPr txBox="1"/>
          <p:nvPr/>
        </p:nvSpPr>
        <p:spPr>
          <a:xfrm>
            <a:off x="2514525" y="4332414"/>
            <a:ext cx="535131" cy="292131"/>
          </a:xfrm>
          <a:prstGeom prst="rect">
            <a:avLst/>
          </a:prstGeom>
        </p:spPr>
        <p:txBody>
          <a:bodyPr vert="horz" wrap="square" lIns="0" tIns="9525" rIns="0" bIns="0" rtlCol="0">
            <a:spAutoFit/>
          </a:bodyPr>
          <a:lstStyle/>
          <a:p>
            <a:pPr marL="84138" marR="5080" algn="r">
              <a:lnSpc>
                <a:spcPct val="102099"/>
              </a:lnSpc>
              <a:spcBef>
                <a:spcPts val="75"/>
              </a:spcBef>
            </a:pPr>
            <a:r>
              <a:rPr lang="ru-RU" sz="900" spc="40" dirty="0" smtClean="0">
                <a:solidFill>
                  <a:srgbClr val="231F20"/>
                </a:solidFill>
                <a:latin typeface="Lucida Sans"/>
                <a:cs typeface="Lucida Sans"/>
              </a:rPr>
              <a:t>год</a:t>
            </a:r>
            <a:r>
              <a:rPr sz="900" spc="40" dirty="0" smtClean="0">
                <a:solidFill>
                  <a:srgbClr val="231F20"/>
                </a:solidFill>
                <a:latin typeface="Lucida Sans"/>
                <a:cs typeface="Lucida Sans"/>
              </a:rPr>
              <a:t>  </a:t>
            </a:r>
            <a:r>
              <a:rPr lang="ru-RU" sz="900" spc="-120" dirty="0" smtClean="0">
                <a:solidFill>
                  <a:srgbClr val="FFFFFF"/>
                </a:solidFill>
                <a:cs typeface="Lucida Sans"/>
              </a:rPr>
              <a:t>2017,отчет</a:t>
            </a:r>
            <a:endParaRPr sz="900" dirty="0">
              <a:cs typeface="Lucida Sans"/>
            </a:endParaRPr>
          </a:p>
        </p:txBody>
      </p:sp>
      <p:sp>
        <p:nvSpPr>
          <p:cNvPr id="108" name="object 108"/>
          <p:cNvSpPr txBox="1"/>
          <p:nvPr/>
        </p:nvSpPr>
        <p:spPr>
          <a:xfrm>
            <a:off x="2925645" y="4692774"/>
            <a:ext cx="685800" cy="151323"/>
          </a:xfrm>
          <a:prstGeom prst="rect">
            <a:avLst/>
          </a:prstGeom>
        </p:spPr>
        <p:txBody>
          <a:bodyPr vert="horz" wrap="square" lIns="0" tIns="12700" rIns="0" bIns="0" rtlCol="0">
            <a:spAutoFit/>
          </a:bodyPr>
          <a:lstStyle/>
          <a:p>
            <a:pPr marL="12700">
              <a:lnSpc>
                <a:spcPct val="100000"/>
              </a:lnSpc>
              <a:spcBef>
                <a:spcPts val="100"/>
              </a:spcBef>
            </a:pPr>
            <a:r>
              <a:rPr lang="ru-RU" sz="900" spc="-114" dirty="0" smtClean="0">
                <a:solidFill>
                  <a:srgbClr val="FFFFFF"/>
                </a:solidFill>
                <a:latin typeface="Lucida Sans"/>
                <a:cs typeface="Lucida Sans"/>
              </a:rPr>
              <a:t>2018, </a:t>
            </a:r>
            <a:r>
              <a:rPr lang="ru-RU" sz="900" spc="-114" dirty="0" smtClean="0">
                <a:solidFill>
                  <a:srgbClr val="FFFFFF"/>
                </a:solidFill>
                <a:cs typeface="Lucida Sans"/>
              </a:rPr>
              <a:t>оценка</a:t>
            </a:r>
            <a:endParaRPr sz="900" dirty="0">
              <a:cs typeface="Lucida Sans"/>
            </a:endParaRPr>
          </a:p>
        </p:txBody>
      </p:sp>
      <p:sp>
        <p:nvSpPr>
          <p:cNvPr id="109" name="object 109"/>
          <p:cNvSpPr txBox="1"/>
          <p:nvPr/>
        </p:nvSpPr>
        <p:spPr>
          <a:xfrm>
            <a:off x="3655360" y="4901208"/>
            <a:ext cx="741045" cy="151323"/>
          </a:xfrm>
          <a:prstGeom prst="rect">
            <a:avLst/>
          </a:prstGeom>
        </p:spPr>
        <p:txBody>
          <a:bodyPr vert="horz" wrap="square" lIns="0" tIns="12700" rIns="0" bIns="0" rtlCol="0">
            <a:spAutoFit/>
          </a:bodyPr>
          <a:lstStyle/>
          <a:p>
            <a:pPr marL="12700">
              <a:lnSpc>
                <a:spcPct val="100000"/>
              </a:lnSpc>
              <a:spcBef>
                <a:spcPts val="100"/>
              </a:spcBef>
            </a:pPr>
            <a:r>
              <a:rPr lang="ru-RU" sz="900" spc="-114" dirty="0" smtClean="0">
                <a:solidFill>
                  <a:srgbClr val="FFFFFF"/>
                </a:solidFill>
                <a:cs typeface="Lucida Sans"/>
              </a:rPr>
              <a:t>2019, прогноз</a:t>
            </a:r>
            <a:endParaRPr sz="900" dirty="0">
              <a:cs typeface="Lucida Sans"/>
            </a:endParaRPr>
          </a:p>
        </p:txBody>
      </p:sp>
      <p:sp>
        <p:nvSpPr>
          <p:cNvPr id="110" name="object 110"/>
          <p:cNvSpPr txBox="1"/>
          <p:nvPr/>
        </p:nvSpPr>
        <p:spPr>
          <a:xfrm>
            <a:off x="4471480" y="4769384"/>
            <a:ext cx="770255" cy="495934"/>
          </a:xfrm>
          <a:prstGeom prst="rect">
            <a:avLst/>
          </a:prstGeom>
        </p:spPr>
        <p:txBody>
          <a:bodyPr vert="horz" wrap="square" lIns="0" tIns="77470" rIns="0" bIns="0" rtlCol="0">
            <a:spAutoFit/>
          </a:bodyPr>
          <a:lstStyle/>
          <a:p>
            <a:pPr marL="57785">
              <a:lnSpc>
                <a:spcPct val="100000"/>
              </a:lnSpc>
              <a:spcBef>
                <a:spcPts val="610"/>
              </a:spcBef>
            </a:pPr>
            <a:r>
              <a:rPr lang="ru-RU" sz="1500" spc="75" dirty="0" smtClean="0">
                <a:solidFill>
                  <a:srgbClr val="231F20"/>
                </a:solidFill>
                <a:latin typeface="Calibri"/>
                <a:cs typeface="Calibri"/>
              </a:rPr>
              <a:t>37528,3</a:t>
            </a:r>
            <a:endParaRPr sz="1500" dirty="0">
              <a:latin typeface="Calibri"/>
              <a:cs typeface="Calibri"/>
            </a:endParaRPr>
          </a:p>
          <a:p>
            <a:pPr marL="12700">
              <a:lnSpc>
                <a:spcPct val="100000"/>
              </a:lnSpc>
              <a:spcBef>
                <a:spcPts val="310"/>
              </a:spcBef>
            </a:pPr>
            <a:r>
              <a:rPr lang="ru-RU" sz="900" spc="-114" dirty="0" smtClean="0">
                <a:solidFill>
                  <a:srgbClr val="FFFFFF"/>
                </a:solidFill>
                <a:cs typeface="Lucida Sans"/>
              </a:rPr>
              <a:t>2020, прогноз</a:t>
            </a:r>
            <a:endParaRPr sz="900" dirty="0">
              <a:cs typeface="Lucida Sans"/>
            </a:endParaRPr>
          </a:p>
        </p:txBody>
      </p:sp>
      <p:sp>
        <p:nvSpPr>
          <p:cNvPr id="111" name="object 111"/>
          <p:cNvSpPr txBox="1"/>
          <p:nvPr/>
        </p:nvSpPr>
        <p:spPr>
          <a:xfrm>
            <a:off x="5089955" y="5310530"/>
            <a:ext cx="741045" cy="151323"/>
          </a:xfrm>
          <a:prstGeom prst="rect">
            <a:avLst/>
          </a:prstGeom>
        </p:spPr>
        <p:txBody>
          <a:bodyPr vert="horz" wrap="square" lIns="0" tIns="12700" rIns="0" bIns="0" rtlCol="0">
            <a:spAutoFit/>
          </a:bodyPr>
          <a:lstStyle/>
          <a:p>
            <a:pPr marL="12700">
              <a:lnSpc>
                <a:spcPct val="100000"/>
              </a:lnSpc>
              <a:spcBef>
                <a:spcPts val="100"/>
              </a:spcBef>
            </a:pPr>
            <a:r>
              <a:rPr lang="ru-RU" sz="900" spc="-114" dirty="0" smtClean="0">
                <a:solidFill>
                  <a:srgbClr val="FFFFFF"/>
                </a:solidFill>
                <a:cs typeface="Lucida Sans"/>
              </a:rPr>
              <a:t>2021, прогноз</a:t>
            </a:r>
            <a:endParaRPr sz="900" dirty="0">
              <a:cs typeface="Lucida Sans"/>
            </a:endParaRPr>
          </a:p>
        </p:txBody>
      </p:sp>
      <p:sp>
        <p:nvSpPr>
          <p:cNvPr id="112" name="object 112"/>
          <p:cNvSpPr/>
          <p:nvPr/>
        </p:nvSpPr>
        <p:spPr>
          <a:xfrm>
            <a:off x="978166" y="3148622"/>
            <a:ext cx="558241" cy="547458"/>
          </a:xfrm>
          <a:prstGeom prst="rect">
            <a:avLst/>
          </a:prstGeom>
          <a:blipFill>
            <a:blip r:embed="rId4" cstate="print"/>
            <a:stretch>
              <a:fillRect/>
            </a:stretch>
          </a:blipFill>
        </p:spPr>
        <p:txBody>
          <a:bodyPr wrap="square" lIns="0" tIns="0" rIns="0" bIns="0" rtlCol="0"/>
          <a:lstStyle/>
          <a:p>
            <a:endParaRPr/>
          </a:p>
        </p:txBody>
      </p:sp>
      <p:sp>
        <p:nvSpPr>
          <p:cNvPr id="113" name="object 113"/>
          <p:cNvSpPr/>
          <p:nvPr/>
        </p:nvSpPr>
        <p:spPr>
          <a:xfrm>
            <a:off x="1177988" y="3358603"/>
            <a:ext cx="156845" cy="216535"/>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14" name="object 114"/>
          <p:cNvSpPr/>
          <p:nvPr/>
        </p:nvSpPr>
        <p:spPr>
          <a:xfrm>
            <a:off x="652729" y="2990037"/>
            <a:ext cx="558241" cy="547458"/>
          </a:xfrm>
          <a:prstGeom prst="rect">
            <a:avLst/>
          </a:prstGeom>
          <a:blipFill>
            <a:blip r:embed="rId4" cstate="print"/>
            <a:stretch>
              <a:fillRect/>
            </a:stretch>
          </a:blipFill>
        </p:spPr>
        <p:txBody>
          <a:bodyPr wrap="square" lIns="0" tIns="0" rIns="0" bIns="0" rtlCol="0"/>
          <a:lstStyle/>
          <a:p>
            <a:endParaRPr/>
          </a:p>
        </p:txBody>
      </p:sp>
      <p:sp>
        <p:nvSpPr>
          <p:cNvPr id="115" name="object 115"/>
          <p:cNvSpPr/>
          <p:nvPr/>
        </p:nvSpPr>
        <p:spPr>
          <a:xfrm>
            <a:off x="852563" y="3199371"/>
            <a:ext cx="156845" cy="216535"/>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16" name="object 116"/>
          <p:cNvSpPr/>
          <p:nvPr/>
        </p:nvSpPr>
        <p:spPr>
          <a:xfrm>
            <a:off x="1303591" y="2987497"/>
            <a:ext cx="558241" cy="547458"/>
          </a:xfrm>
          <a:prstGeom prst="rect">
            <a:avLst/>
          </a:prstGeom>
          <a:blipFill>
            <a:blip r:embed="rId4" cstate="print"/>
            <a:stretch>
              <a:fillRect/>
            </a:stretch>
          </a:blipFill>
        </p:spPr>
        <p:txBody>
          <a:bodyPr wrap="square" lIns="0" tIns="0" rIns="0" bIns="0" rtlCol="0"/>
          <a:lstStyle/>
          <a:p>
            <a:endParaRPr/>
          </a:p>
        </p:txBody>
      </p:sp>
      <p:sp>
        <p:nvSpPr>
          <p:cNvPr id="117" name="object 117"/>
          <p:cNvSpPr/>
          <p:nvPr/>
        </p:nvSpPr>
        <p:spPr>
          <a:xfrm>
            <a:off x="1503413" y="3197466"/>
            <a:ext cx="156845" cy="216535"/>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18" name="object 118"/>
          <p:cNvSpPr/>
          <p:nvPr/>
        </p:nvSpPr>
        <p:spPr>
          <a:xfrm>
            <a:off x="721105" y="6440525"/>
            <a:ext cx="2595245" cy="1311275"/>
          </a:xfrm>
          <a:custGeom>
            <a:avLst/>
            <a:gdLst/>
            <a:ahLst/>
            <a:cxnLst/>
            <a:rect l="l" t="t" r="r" b="b"/>
            <a:pathLst>
              <a:path w="2595245" h="1311275">
                <a:moveTo>
                  <a:pt x="146710" y="0"/>
                </a:moveTo>
                <a:lnTo>
                  <a:pt x="0" y="0"/>
                </a:lnTo>
                <a:lnTo>
                  <a:pt x="0" y="128104"/>
                </a:lnTo>
                <a:lnTo>
                  <a:pt x="116217" y="128104"/>
                </a:lnTo>
                <a:lnTo>
                  <a:pt x="1042390" y="1286713"/>
                </a:lnTo>
                <a:lnTo>
                  <a:pt x="1052843" y="1297054"/>
                </a:lnTo>
                <a:lnTo>
                  <a:pt x="1064966" y="1304515"/>
                </a:lnTo>
                <a:lnTo>
                  <a:pt x="1078225" y="1309037"/>
                </a:lnTo>
                <a:lnTo>
                  <a:pt x="1092085" y="1310563"/>
                </a:lnTo>
                <a:lnTo>
                  <a:pt x="1092085" y="1310728"/>
                </a:lnTo>
                <a:lnTo>
                  <a:pt x="2594622" y="1310728"/>
                </a:lnTo>
                <a:lnTo>
                  <a:pt x="2594622" y="1182624"/>
                </a:lnTo>
                <a:lnTo>
                  <a:pt x="1122565" y="1182624"/>
                </a:lnTo>
                <a:lnTo>
                  <a:pt x="199326" y="27686"/>
                </a:lnTo>
                <a:lnTo>
                  <a:pt x="189308" y="16303"/>
                </a:lnTo>
                <a:lnTo>
                  <a:pt x="176876" y="7570"/>
                </a:lnTo>
                <a:lnTo>
                  <a:pt x="162514" y="1973"/>
                </a:lnTo>
                <a:lnTo>
                  <a:pt x="146710" y="0"/>
                </a:lnTo>
                <a:close/>
              </a:path>
            </a:pathLst>
          </a:custGeom>
          <a:solidFill>
            <a:srgbClr val="D1D3D4"/>
          </a:solidFill>
        </p:spPr>
        <p:txBody>
          <a:bodyPr wrap="square" lIns="0" tIns="0" rIns="0" bIns="0" rtlCol="0"/>
          <a:lstStyle/>
          <a:p>
            <a:endParaRPr/>
          </a:p>
        </p:txBody>
      </p:sp>
      <p:sp>
        <p:nvSpPr>
          <p:cNvPr id="119" name="object 119"/>
          <p:cNvSpPr/>
          <p:nvPr/>
        </p:nvSpPr>
        <p:spPr>
          <a:xfrm>
            <a:off x="721105" y="6318237"/>
            <a:ext cx="2421255" cy="1248410"/>
          </a:xfrm>
          <a:custGeom>
            <a:avLst/>
            <a:gdLst/>
            <a:ahLst/>
            <a:cxnLst/>
            <a:rect l="l" t="t" r="r" b="b"/>
            <a:pathLst>
              <a:path w="2421255" h="1248409">
                <a:moveTo>
                  <a:pt x="289255" y="0"/>
                </a:moveTo>
                <a:lnTo>
                  <a:pt x="0" y="0"/>
                </a:lnTo>
                <a:lnTo>
                  <a:pt x="0" y="128104"/>
                </a:lnTo>
                <a:lnTo>
                  <a:pt x="258775" y="128104"/>
                </a:lnTo>
                <a:lnTo>
                  <a:pt x="1134821" y="1224000"/>
                </a:lnTo>
                <a:lnTo>
                  <a:pt x="1145273" y="1234342"/>
                </a:lnTo>
                <a:lnTo>
                  <a:pt x="1157395" y="1241802"/>
                </a:lnTo>
                <a:lnTo>
                  <a:pt x="1170650" y="1246324"/>
                </a:lnTo>
                <a:lnTo>
                  <a:pt x="1184503" y="1247851"/>
                </a:lnTo>
                <a:lnTo>
                  <a:pt x="1184503" y="1248016"/>
                </a:lnTo>
                <a:lnTo>
                  <a:pt x="2420645" y="1246187"/>
                </a:lnTo>
                <a:lnTo>
                  <a:pt x="2420645" y="1119911"/>
                </a:lnTo>
                <a:lnTo>
                  <a:pt x="1214983" y="1119911"/>
                </a:lnTo>
                <a:lnTo>
                  <a:pt x="341884" y="27686"/>
                </a:lnTo>
                <a:lnTo>
                  <a:pt x="331865" y="16303"/>
                </a:lnTo>
                <a:lnTo>
                  <a:pt x="319432" y="7570"/>
                </a:lnTo>
                <a:lnTo>
                  <a:pt x="305066" y="1973"/>
                </a:lnTo>
                <a:lnTo>
                  <a:pt x="289255" y="0"/>
                </a:lnTo>
                <a:close/>
              </a:path>
              <a:path w="2421255" h="1248409">
                <a:moveTo>
                  <a:pt x="2420645" y="1118069"/>
                </a:moveTo>
                <a:lnTo>
                  <a:pt x="1214983" y="1119911"/>
                </a:lnTo>
                <a:lnTo>
                  <a:pt x="2420645" y="1119911"/>
                </a:lnTo>
                <a:lnTo>
                  <a:pt x="2420645" y="1118069"/>
                </a:lnTo>
                <a:close/>
              </a:path>
            </a:pathLst>
          </a:custGeom>
          <a:solidFill>
            <a:srgbClr val="A7A9AC"/>
          </a:solidFill>
        </p:spPr>
        <p:txBody>
          <a:bodyPr wrap="square" lIns="0" tIns="0" rIns="0" bIns="0" rtlCol="0"/>
          <a:lstStyle/>
          <a:p>
            <a:endParaRPr/>
          </a:p>
        </p:txBody>
      </p:sp>
      <p:sp>
        <p:nvSpPr>
          <p:cNvPr id="120" name="object 120"/>
          <p:cNvSpPr/>
          <p:nvPr/>
        </p:nvSpPr>
        <p:spPr>
          <a:xfrm>
            <a:off x="721105" y="6193955"/>
            <a:ext cx="2271395" cy="1194435"/>
          </a:xfrm>
          <a:custGeom>
            <a:avLst/>
            <a:gdLst/>
            <a:ahLst/>
            <a:cxnLst/>
            <a:rect l="l" t="t" r="r" b="b"/>
            <a:pathLst>
              <a:path w="2271395" h="1194434">
                <a:moveTo>
                  <a:pt x="426427" y="0"/>
                </a:moveTo>
                <a:lnTo>
                  <a:pt x="0" y="0"/>
                </a:lnTo>
                <a:lnTo>
                  <a:pt x="0" y="128104"/>
                </a:lnTo>
                <a:lnTo>
                  <a:pt x="395947" y="128104"/>
                </a:lnTo>
                <a:lnTo>
                  <a:pt x="1221079" y="1170101"/>
                </a:lnTo>
                <a:lnTo>
                  <a:pt x="1231532" y="1180450"/>
                </a:lnTo>
                <a:lnTo>
                  <a:pt x="1243653" y="1187915"/>
                </a:lnTo>
                <a:lnTo>
                  <a:pt x="1256909" y="1192438"/>
                </a:lnTo>
                <a:lnTo>
                  <a:pt x="1270762" y="1193965"/>
                </a:lnTo>
                <a:lnTo>
                  <a:pt x="1270762" y="1194130"/>
                </a:lnTo>
                <a:lnTo>
                  <a:pt x="2270823" y="1194130"/>
                </a:lnTo>
                <a:lnTo>
                  <a:pt x="2270823" y="1066025"/>
                </a:lnTo>
                <a:lnTo>
                  <a:pt x="1301254" y="1066025"/>
                </a:lnTo>
                <a:lnTo>
                  <a:pt x="479056" y="27686"/>
                </a:lnTo>
                <a:lnTo>
                  <a:pt x="469038" y="16303"/>
                </a:lnTo>
                <a:lnTo>
                  <a:pt x="456604" y="7570"/>
                </a:lnTo>
                <a:lnTo>
                  <a:pt x="442239" y="1973"/>
                </a:lnTo>
                <a:lnTo>
                  <a:pt x="426427" y="0"/>
                </a:lnTo>
                <a:close/>
              </a:path>
            </a:pathLst>
          </a:custGeom>
          <a:solidFill>
            <a:srgbClr val="808285"/>
          </a:solidFill>
        </p:spPr>
        <p:txBody>
          <a:bodyPr wrap="square" lIns="0" tIns="0" rIns="0" bIns="0" rtlCol="0"/>
          <a:lstStyle/>
          <a:p>
            <a:endParaRPr/>
          </a:p>
        </p:txBody>
      </p:sp>
      <p:sp>
        <p:nvSpPr>
          <p:cNvPr id="121" name="object 121"/>
          <p:cNvSpPr/>
          <p:nvPr/>
        </p:nvSpPr>
        <p:spPr>
          <a:xfrm>
            <a:off x="721105" y="6068136"/>
            <a:ext cx="2133600" cy="1135380"/>
          </a:xfrm>
          <a:custGeom>
            <a:avLst/>
            <a:gdLst/>
            <a:ahLst/>
            <a:cxnLst/>
            <a:rect l="l" t="t" r="r" b="b"/>
            <a:pathLst>
              <a:path w="2133600" h="1135379">
                <a:moveTo>
                  <a:pt x="558330" y="0"/>
                </a:moveTo>
                <a:lnTo>
                  <a:pt x="0" y="0"/>
                </a:lnTo>
                <a:lnTo>
                  <a:pt x="0" y="128104"/>
                </a:lnTo>
                <a:lnTo>
                  <a:pt x="527850" y="128104"/>
                </a:lnTo>
                <a:lnTo>
                  <a:pt x="1313497" y="1110932"/>
                </a:lnTo>
                <a:lnTo>
                  <a:pt x="1323951" y="1121274"/>
                </a:lnTo>
                <a:lnTo>
                  <a:pt x="1336078" y="1128734"/>
                </a:lnTo>
                <a:lnTo>
                  <a:pt x="1349337" y="1133256"/>
                </a:lnTo>
                <a:lnTo>
                  <a:pt x="1363192" y="1134783"/>
                </a:lnTo>
                <a:lnTo>
                  <a:pt x="1363192" y="1134948"/>
                </a:lnTo>
                <a:lnTo>
                  <a:pt x="2133447" y="1134948"/>
                </a:lnTo>
                <a:lnTo>
                  <a:pt x="2133447" y="1006843"/>
                </a:lnTo>
                <a:lnTo>
                  <a:pt x="1393672" y="1006843"/>
                </a:lnTo>
                <a:lnTo>
                  <a:pt x="610958" y="27686"/>
                </a:lnTo>
                <a:lnTo>
                  <a:pt x="600940" y="16303"/>
                </a:lnTo>
                <a:lnTo>
                  <a:pt x="588506" y="7570"/>
                </a:lnTo>
                <a:lnTo>
                  <a:pt x="574141" y="1973"/>
                </a:lnTo>
                <a:lnTo>
                  <a:pt x="558330" y="0"/>
                </a:lnTo>
                <a:close/>
              </a:path>
            </a:pathLst>
          </a:custGeom>
          <a:solidFill>
            <a:srgbClr val="58595B"/>
          </a:solidFill>
        </p:spPr>
        <p:txBody>
          <a:bodyPr wrap="square" lIns="0" tIns="0" rIns="0" bIns="0" rtlCol="0"/>
          <a:lstStyle/>
          <a:p>
            <a:endParaRPr/>
          </a:p>
        </p:txBody>
      </p:sp>
      <p:sp>
        <p:nvSpPr>
          <p:cNvPr id="122" name="object 122"/>
          <p:cNvSpPr/>
          <p:nvPr/>
        </p:nvSpPr>
        <p:spPr>
          <a:xfrm>
            <a:off x="721105" y="5940755"/>
            <a:ext cx="1989455" cy="1073150"/>
          </a:xfrm>
          <a:custGeom>
            <a:avLst/>
            <a:gdLst/>
            <a:ahLst/>
            <a:cxnLst/>
            <a:rect l="l" t="t" r="r" b="b"/>
            <a:pathLst>
              <a:path w="1989455" h="1073150">
                <a:moveTo>
                  <a:pt x="718870" y="0"/>
                </a:moveTo>
                <a:lnTo>
                  <a:pt x="0" y="0"/>
                </a:lnTo>
                <a:lnTo>
                  <a:pt x="0" y="128104"/>
                </a:lnTo>
                <a:lnTo>
                  <a:pt x="688378" y="128104"/>
                </a:lnTo>
                <a:lnTo>
                  <a:pt x="1424406" y="1048854"/>
                </a:lnTo>
                <a:lnTo>
                  <a:pt x="1434859" y="1059196"/>
                </a:lnTo>
                <a:lnTo>
                  <a:pt x="1446982" y="1066657"/>
                </a:lnTo>
                <a:lnTo>
                  <a:pt x="1460241" y="1071179"/>
                </a:lnTo>
                <a:lnTo>
                  <a:pt x="1474101" y="1072705"/>
                </a:lnTo>
                <a:lnTo>
                  <a:pt x="1474101" y="1072870"/>
                </a:lnTo>
                <a:lnTo>
                  <a:pt x="1988972" y="1072870"/>
                </a:lnTo>
                <a:lnTo>
                  <a:pt x="1988972" y="944765"/>
                </a:lnTo>
                <a:lnTo>
                  <a:pt x="1504581" y="944765"/>
                </a:lnTo>
                <a:lnTo>
                  <a:pt x="771486" y="27686"/>
                </a:lnTo>
                <a:lnTo>
                  <a:pt x="761468" y="16303"/>
                </a:lnTo>
                <a:lnTo>
                  <a:pt x="749036" y="7570"/>
                </a:lnTo>
                <a:lnTo>
                  <a:pt x="734675" y="1973"/>
                </a:lnTo>
                <a:lnTo>
                  <a:pt x="718870" y="0"/>
                </a:lnTo>
                <a:close/>
              </a:path>
            </a:pathLst>
          </a:custGeom>
          <a:solidFill>
            <a:srgbClr val="231F20"/>
          </a:solidFill>
        </p:spPr>
        <p:txBody>
          <a:bodyPr wrap="square" lIns="0" tIns="0" rIns="0" bIns="0" rtlCol="0"/>
          <a:lstStyle/>
          <a:p>
            <a:endParaRPr/>
          </a:p>
        </p:txBody>
      </p:sp>
      <p:sp>
        <p:nvSpPr>
          <p:cNvPr id="123" name="object 123"/>
          <p:cNvSpPr txBox="1"/>
          <p:nvPr/>
        </p:nvSpPr>
        <p:spPr>
          <a:xfrm>
            <a:off x="2794244" y="6826144"/>
            <a:ext cx="391349" cy="212238"/>
          </a:xfrm>
          <a:prstGeom prst="rect">
            <a:avLst/>
          </a:prstGeom>
        </p:spPr>
        <p:txBody>
          <a:bodyPr vert="horz" wrap="square" lIns="0" tIns="12065" rIns="0" bIns="0" rtlCol="0">
            <a:spAutoFit/>
          </a:bodyPr>
          <a:lstStyle/>
          <a:p>
            <a:pPr marL="12700">
              <a:lnSpc>
                <a:spcPct val="100000"/>
              </a:lnSpc>
              <a:spcBef>
                <a:spcPts val="95"/>
              </a:spcBef>
            </a:pPr>
            <a:r>
              <a:rPr lang="ru-RU" sz="1300" spc="15" dirty="0" smtClean="0">
                <a:solidFill>
                  <a:srgbClr val="231F20"/>
                </a:solidFill>
                <a:latin typeface="Calibri"/>
                <a:cs typeface="Calibri"/>
              </a:rPr>
              <a:t>14,9</a:t>
            </a:r>
            <a:endParaRPr sz="1300" dirty="0">
              <a:latin typeface="Calibri"/>
              <a:cs typeface="Calibri"/>
            </a:endParaRPr>
          </a:p>
        </p:txBody>
      </p:sp>
      <p:sp>
        <p:nvSpPr>
          <p:cNvPr id="124" name="object 124"/>
          <p:cNvSpPr txBox="1"/>
          <p:nvPr/>
        </p:nvSpPr>
        <p:spPr>
          <a:xfrm>
            <a:off x="2916642" y="7016941"/>
            <a:ext cx="374219" cy="212238"/>
          </a:xfrm>
          <a:prstGeom prst="rect">
            <a:avLst/>
          </a:prstGeom>
        </p:spPr>
        <p:txBody>
          <a:bodyPr vert="horz" wrap="square" lIns="0" tIns="12065" rIns="0" bIns="0" rtlCol="0">
            <a:spAutoFit/>
          </a:bodyPr>
          <a:lstStyle/>
          <a:p>
            <a:pPr marL="12700">
              <a:lnSpc>
                <a:spcPct val="100000"/>
              </a:lnSpc>
              <a:spcBef>
                <a:spcPts val="95"/>
              </a:spcBef>
            </a:pPr>
            <a:r>
              <a:rPr lang="ru-RU" sz="1300" spc="10" dirty="0" smtClean="0">
                <a:solidFill>
                  <a:srgbClr val="231F20"/>
                </a:solidFill>
                <a:latin typeface="Calibri"/>
                <a:cs typeface="Calibri"/>
              </a:rPr>
              <a:t>10,6</a:t>
            </a:r>
            <a:endParaRPr sz="1300" dirty="0">
              <a:latin typeface="Calibri"/>
              <a:cs typeface="Calibri"/>
            </a:endParaRPr>
          </a:p>
        </p:txBody>
      </p:sp>
      <p:sp>
        <p:nvSpPr>
          <p:cNvPr id="125" name="object 125"/>
          <p:cNvSpPr txBox="1"/>
          <p:nvPr/>
        </p:nvSpPr>
        <p:spPr>
          <a:xfrm>
            <a:off x="3071450" y="7200183"/>
            <a:ext cx="323831" cy="212238"/>
          </a:xfrm>
          <a:prstGeom prst="rect">
            <a:avLst/>
          </a:prstGeom>
        </p:spPr>
        <p:txBody>
          <a:bodyPr vert="horz" wrap="square" lIns="0" tIns="12065" rIns="0" bIns="0" rtlCol="0">
            <a:spAutoFit/>
          </a:bodyPr>
          <a:lstStyle/>
          <a:p>
            <a:pPr marL="12700">
              <a:lnSpc>
                <a:spcPct val="100000"/>
              </a:lnSpc>
              <a:spcBef>
                <a:spcPts val="95"/>
              </a:spcBef>
            </a:pPr>
            <a:r>
              <a:rPr lang="ru-RU" sz="1300" spc="10" dirty="0" smtClean="0">
                <a:solidFill>
                  <a:srgbClr val="231F20"/>
                </a:solidFill>
                <a:latin typeface="Calibri"/>
                <a:cs typeface="Calibri"/>
              </a:rPr>
              <a:t>10,4</a:t>
            </a:r>
            <a:endParaRPr sz="1300" dirty="0">
              <a:latin typeface="Calibri"/>
              <a:cs typeface="Calibri"/>
            </a:endParaRPr>
          </a:p>
        </p:txBody>
      </p:sp>
      <p:sp>
        <p:nvSpPr>
          <p:cNvPr id="126" name="object 126"/>
          <p:cNvSpPr txBox="1"/>
          <p:nvPr/>
        </p:nvSpPr>
        <p:spPr>
          <a:xfrm>
            <a:off x="3207885" y="7376581"/>
            <a:ext cx="340723" cy="212238"/>
          </a:xfrm>
          <a:prstGeom prst="rect">
            <a:avLst/>
          </a:prstGeom>
        </p:spPr>
        <p:txBody>
          <a:bodyPr vert="horz" wrap="square" lIns="0" tIns="12065" rIns="0" bIns="0" rtlCol="0">
            <a:spAutoFit/>
          </a:bodyPr>
          <a:lstStyle/>
          <a:p>
            <a:pPr marL="12700">
              <a:lnSpc>
                <a:spcPct val="100000"/>
              </a:lnSpc>
              <a:spcBef>
                <a:spcPts val="95"/>
              </a:spcBef>
            </a:pPr>
            <a:r>
              <a:rPr lang="ru-RU" sz="1300" spc="10" dirty="0" smtClean="0">
                <a:solidFill>
                  <a:srgbClr val="231F20"/>
                </a:solidFill>
                <a:latin typeface="Calibri"/>
                <a:cs typeface="Calibri"/>
              </a:rPr>
              <a:t>10,2</a:t>
            </a:r>
            <a:endParaRPr sz="1300" dirty="0">
              <a:latin typeface="Calibri"/>
              <a:cs typeface="Calibri"/>
            </a:endParaRPr>
          </a:p>
        </p:txBody>
      </p:sp>
      <p:sp>
        <p:nvSpPr>
          <p:cNvPr id="127" name="object 127"/>
          <p:cNvSpPr txBox="1"/>
          <p:nvPr/>
        </p:nvSpPr>
        <p:spPr>
          <a:xfrm>
            <a:off x="3380686" y="7563056"/>
            <a:ext cx="316431" cy="212238"/>
          </a:xfrm>
          <a:prstGeom prst="rect">
            <a:avLst/>
          </a:prstGeom>
        </p:spPr>
        <p:txBody>
          <a:bodyPr vert="horz" wrap="square" lIns="0" tIns="12065" rIns="0" bIns="0" rtlCol="0">
            <a:spAutoFit/>
          </a:bodyPr>
          <a:lstStyle/>
          <a:p>
            <a:pPr marL="12700">
              <a:lnSpc>
                <a:spcPct val="100000"/>
              </a:lnSpc>
              <a:spcBef>
                <a:spcPts val="95"/>
              </a:spcBef>
            </a:pPr>
            <a:r>
              <a:rPr lang="ru-RU" sz="1300" spc="10" dirty="0" smtClean="0">
                <a:solidFill>
                  <a:srgbClr val="231F20"/>
                </a:solidFill>
                <a:latin typeface="Calibri"/>
                <a:cs typeface="Calibri"/>
              </a:rPr>
              <a:t>10,0</a:t>
            </a:r>
            <a:endParaRPr sz="1300" dirty="0">
              <a:latin typeface="Calibri"/>
              <a:cs typeface="Calibri"/>
            </a:endParaRPr>
          </a:p>
        </p:txBody>
      </p:sp>
      <p:sp>
        <p:nvSpPr>
          <p:cNvPr id="128" name="object 128"/>
          <p:cNvSpPr txBox="1"/>
          <p:nvPr/>
        </p:nvSpPr>
        <p:spPr>
          <a:xfrm>
            <a:off x="2276565" y="6873109"/>
            <a:ext cx="596760" cy="120546"/>
          </a:xfrm>
          <a:prstGeom prst="rect">
            <a:avLst/>
          </a:prstGeom>
        </p:spPr>
        <p:txBody>
          <a:bodyPr vert="horz" wrap="square" lIns="0" tIns="12700" rIns="0" bIns="0" rtlCol="0">
            <a:spAutoFit/>
          </a:bodyPr>
          <a:lstStyle/>
          <a:p>
            <a:pPr marL="12700">
              <a:lnSpc>
                <a:spcPct val="100000"/>
              </a:lnSpc>
              <a:spcBef>
                <a:spcPts val="100"/>
              </a:spcBef>
            </a:pPr>
            <a:r>
              <a:rPr lang="ru-RU" sz="700" spc="-35" dirty="0">
                <a:solidFill>
                  <a:srgbClr val="FFFFFF"/>
                </a:solidFill>
                <a:latin typeface="Arial"/>
                <a:cs typeface="Arial"/>
              </a:rPr>
              <a:t>2017, </a:t>
            </a:r>
            <a:r>
              <a:rPr lang="ru-RU" sz="700" spc="-35" dirty="0">
                <a:solidFill>
                  <a:srgbClr val="FFFFFF"/>
                </a:solidFill>
                <a:cs typeface="Arial"/>
              </a:rPr>
              <a:t>отчет</a:t>
            </a:r>
            <a:endParaRPr lang="ru-RU" sz="700" dirty="0">
              <a:cs typeface="Arial"/>
            </a:endParaRPr>
          </a:p>
        </p:txBody>
      </p:sp>
      <p:sp>
        <p:nvSpPr>
          <p:cNvPr id="129" name="object 129"/>
          <p:cNvSpPr txBox="1"/>
          <p:nvPr/>
        </p:nvSpPr>
        <p:spPr>
          <a:xfrm>
            <a:off x="2283050" y="5875745"/>
            <a:ext cx="1329055" cy="658514"/>
          </a:xfrm>
          <a:prstGeom prst="rect">
            <a:avLst/>
          </a:prstGeom>
        </p:spPr>
        <p:txBody>
          <a:bodyPr vert="horz" wrap="square" lIns="0" tIns="12065" rIns="0" bIns="0" rtlCol="0">
            <a:spAutoFit/>
          </a:bodyPr>
          <a:lstStyle/>
          <a:p>
            <a:pPr algn="r"/>
            <a:r>
              <a:rPr lang="ru-RU" sz="1050" dirty="0" smtClean="0"/>
              <a:t>ДОЛЯ НАСЕЛЕНИЯ</a:t>
            </a:r>
          </a:p>
          <a:p>
            <a:pPr algn="r"/>
            <a:r>
              <a:rPr lang="ru-RU" sz="1050" dirty="0" smtClean="0"/>
              <a:t>С ДОХОДАМИ НИЖЕ</a:t>
            </a:r>
          </a:p>
          <a:p>
            <a:pPr algn="r"/>
            <a:r>
              <a:rPr lang="ru-RU" sz="1050" dirty="0" smtClean="0"/>
              <a:t>ПРОЖИТОЧНОГО</a:t>
            </a:r>
          </a:p>
          <a:p>
            <a:pPr algn="r"/>
            <a:r>
              <a:rPr lang="ru-RU" sz="1050" dirty="0" smtClean="0"/>
              <a:t>МИНИМУМА, %</a:t>
            </a:r>
            <a:endParaRPr lang="ru-RU" sz="1050" dirty="0">
              <a:latin typeface="Arial"/>
              <a:cs typeface="Arial"/>
            </a:endParaRPr>
          </a:p>
        </p:txBody>
      </p:sp>
      <p:sp>
        <p:nvSpPr>
          <p:cNvPr id="130" name="object 130"/>
          <p:cNvSpPr txBox="1"/>
          <p:nvPr/>
        </p:nvSpPr>
        <p:spPr>
          <a:xfrm>
            <a:off x="2276564" y="7063189"/>
            <a:ext cx="574553"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a:solidFill>
                  <a:srgbClr val="FFFFFF"/>
                </a:solidFill>
                <a:latin typeface="Arial"/>
                <a:cs typeface="Arial"/>
              </a:rPr>
              <a:t>2018,</a:t>
            </a:r>
            <a:r>
              <a:rPr lang="ru-RU" sz="700" spc="10" dirty="0">
                <a:solidFill>
                  <a:srgbClr val="FFFFFF"/>
                </a:solidFill>
                <a:latin typeface="Arial"/>
                <a:cs typeface="Arial"/>
              </a:rPr>
              <a:t> </a:t>
            </a:r>
            <a:r>
              <a:rPr lang="ru-RU" sz="700" spc="50" dirty="0">
                <a:solidFill>
                  <a:srgbClr val="FFFFFF"/>
                </a:solidFill>
                <a:cs typeface="Arial"/>
              </a:rPr>
              <a:t>оценка</a:t>
            </a:r>
            <a:endParaRPr lang="ru-RU" sz="700" dirty="0">
              <a:cs typeface="Arial"/>
            </a:endParaRPr>
          </a:p>
        </p:txBody>
      </p:sp>
      <p:sp>
        <p:nvSpPr>
          <p:cNvPr id="131" name="object 131"/>
          <p:cNvSpPr txBox="1"/>
          <p:nvPr/>
        </p:nvSpPr>
        <p:spPr>
          <a:xfrm>
            <a:off x="2356122" y="7250384"/>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a:solidFill>
                  <a:srgbClr val="FFFFFF"/>
                </a:solidFill>
                <a:latin typeface="Arial"/>
                <a:cs typeface="Arial"/>
              </a:rPr>
              <a:t>2019, </a:t>
            </a:r>
            <a:r>
              <a:rPr lang="ru-RU" sz="700" spc="-40" dirty="0">
                <a:solidFill>
                  <a:srgbClr val="FFFFFF"/>
                </a:solidFill>
                <a:cs typeface="Arial"/>
              </a:rPr>
              <a:t>прогноз</a:t>
            </a:r>
            <a:endParaRPr lang="ru-RU" sz="700" dirty="0">
              <a:cs typeface="Arial"/>
            </a:endParaRPr>
          </a:p>
        </p:txBody>
      </p:sp>
      <p:sp>
        <p:nvSpPr>
          <p:cNvPr id="132" name="object 132"/>
          <p:cNvSpPr txBox="1"/>
          <p:nvPr/>
        </p:nvSpPr>
        <p:spPr>
          <a:xfrm>
            <a:off x="2514525" y="7433628"/>
            <a:ext cx="641792"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a:solidFill>
                  <a:srgbClr val="FFFFFF"/>
                </a:solidFill>
                <a:latin typeface="Arial"/>
                <a:cs typeface="Arial"/>
              </a:rPr>
              <a:t>2020,</a:t>
            </a:r>
            <a:r>
              <a:rPr lang="ru-RU" sz="700" spc="-10" dirty="0">
                <a:solidFill>
                  <a:srgbClr val="FFFFFF"/>
                </a:solidFill>
                <a:latin typeface="Arial"/>
                <a:cs typeface="Arial"/>
              </a:rPr>
              <a:t> </a:t>
            </a:r>
            <a:r>
              <a:rPr lang="ru-RU" sz="700" spc="95" dirty="0">
                <a:solidFill>
                  <a:srgbClr val="FFFFFF"/>
                </a:solidFill>
                <a:cs typeface="Arial"/>
              </a:rPr>
              <a:t>прогноз</a:t>
            </a:r>
            <a:endParaRPr lang="ru-RU" sz="700" dirty="0">
              <a:cs typeface="Arial"/>
            </a:endParaRPr>
          </a:p>
        </p:txBody>
      </p:sp>
      <p:sp>
        <p:nvSpPr>
          <p:cNvPr id="133" name="object 133"/>
          <p:cNvSpPr txBox="1"/>
          <p:nvPr/>
        </p:nvSpPr>
        <p:spPr>
          <a:xfrm>
            <a:off x="2645726" y="7620824"/>
            <a:ext cx="645977"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a:solidFill>
                  <a:srgbClr val="FFFFFF"/>
                </a:solidFill>
                <a:latin typeface="Arial"/>
                <a:cs typeface="Arial"/>
              </a:rPr>
              <a:t>2021,</a:t>
            </a:r>
            <a:r>
              <a:rPr lang="ru-RU" sz="700" spc="-10" dirty="0">
                <a:solidFill>
                  <a:srgbClr val="FFFFFF"/>
                </a:solidFill>
                <a:latin typeface="Arial"/>
                <a:cs typeface="Arial"/>
              </a:rPr>
              <a:t> </a:t>
            </a:r>
            <a:r>
              <a:rPr lang="ru-RU" sz="700" spc="95" dirty="0">
                <a:solidFill>
                  <a:srgbClr val="FFFFFF"/>
                </a:solidFill>
                <a:cs typeface="Arial"/>
              </a:rPr>
              <a:t>прогноз</a:t>
            </a:r>
            <a:endParaRPr lang="ru-RU" sz="700" dirty="0">
              <a:cs typeface="Arial"/>
            </a:endParaRPr>
          </a:p>
        </p:txBody>
      </p:sp>
      <p:sp>
        <p:nvSpPr>
          <p:cNvPr id="134" name="object 134"/>
          <p:cNvSpPr txBox="1"/>
          <p:nvPr/>
        </p:nvSpPr>
        <p:spPr>
          <a:xfrm>
            <a:off x="708405" y="5643086"/>
            <a:ext cx="1483995" cy="166712"/>
          </a:xfrm>
          <a:prstGeom prst="rect">
            <a:avLst/>
          </a:prstGeom>
        </p:spPr>
        <p:txBody>
          <a:bodyPr vert="horz" wrap="square" lIns="0" tIns="12700" rIns="0" bIns="0" rtlCol="0">
            <a:spAutoFit/>
          </a:bodyPr>
          <a:lstStyle/>
          <a:p>
            <a:pPr marL="12700">
              <a:lnSpc>
                <a:spcPct val="100000"/>
              </a:lnSpc>
              <a:spcBef>
                <a:spcPts val="100"/>
              </a:spcBef>
            </a:pPr>
            <a:r>
              <a:rPr lang="ru-RU" sz="1000" dirty="0"/>
              <a:t>ПРОГНОЗНЫЕ ДАННЫЕ</a:t>
            </a:r>
            <a:endParaRPr sz="1000" dirty="0">
              <a:latin typeface="Arial"/>
              <a:cs typeface="Arial"/>
            </a:endParaRPr>
          </a:p>
        </p:txBody>
      </p:sp>
      <p:sp>
        <p:nvSpPr>
          <p:cNvPr id="135" name="object 135"/>
          <p:cNvSpPr/>
          <p:nvPr/>
        </p:nvSpPr>
        <p:spPr>
          <a:xfrm>
            <a:off x="3728186" y="6451955"/>
            <a:ext cx="2594610" cy="1310640"/>
          </a:xfrm>
          <a:custGeom>
            <a:avLst/>
            <a:gdLst/>
            <a:ahLst/>
            <a:cxnLst/>
            <a:rect l="l" t="t" r="r" b="b"/>
            <a:pathLst>
              <a:path w="2594610" h="1310640">
                <a:moveTo>
                  <a:pt x="146697" y="0"/>
                </a:moveTo>
                <a:lnTo>
                  <a:pt x="0" y="0"/>
                </a:lnTo>
                <a:lnTo>
                  <a:pt x="0" y="128079"/>
                </a:lnTo>
                <a:lnTo>
                  <a:pt x="116204" y="128079"/>
                </a:lnTo>
                <a:lnTo>
                  <a:pt x="1042377" y="1286446"/>
                </a:lnTo>
                <a:lnTo>
                  <a:pt x="1052830" y="1296788"/>
                </a:lnTo>
                <a:lnTo>
                  <a:pt x="1064953" y="1304248"/>
                </a:lnTo>
                <a:lnTo>
                  <a:pt x="1078212" y="1308770"/>
                </a:lnTo>
                <a:lnTo>
                  <a:pt x="1092072" y="1310297"/>
                </a:lnTo>
                <a:lnTo>
                  <a:pt x="1092072" y="1310462"/>
                </a:lnTo>
                <a:lnTo>
                  <a:pt x="2594609" y="1310462"/>
                </a:lnTo>
                <a:lnTo>
                  <a:pt x="2594609" y="1182382"/>
                </a:lnTo>
                <a:lnTo>
                  <a:pt x="1122552" y="1182382"/>
                </a:lnTo>
                <a:lnTo>
                  <a:pt x="199313" y="27686"/>
                </a:lnTo>
                <a:lnTo>
                  <a:pt x="189295" y="16303"/>
                </a:lnTo>
                <a:lnTo>
                  <a:pt x="176863" y="7570"/>
                </a:lnTo>
                <a:lnTo>
                  <a:pt x="162502" y="1973"/>
                </a:lnTo>
                <a:lnTo>
                  <a:pt x="146697" y="0"/>
                </a:lnTo>
                <a:close/>
              </a:path>
            </a:pathLst>
          </a:custGeom>
          <a:solidFill>
            <a:srgbClr val="D1D3D4"/>
          </a:solidFill>
        </p:spPr>
        <p:txBody>
          <a:bodyPr wrap="square" lIns="0" tIns="0" rIns="0" bIns="0" rtlCol="0"/>
          <a:lstStyle/>
          <a:p>
            <a:endParaRPr/>
          </a:p>
        </p:txBody>
      </p:sp>
      <p:sp>
        <p:nvSpPr>
          <p:cNvPr id="136" name="object 136"/>
          <p:cNvSpPr/>
          <p:nvPr/>
        </p:nvSpPr>
        <p:spPr>
          <a:xfrm>
            <a:off x="3728186" y="6329692"/>
            <a:ext cx="2421255" cy="1247775"/>
          </a:xfrm>
          <a:custGeom>
            <a:avLst/>
            <a:gdLst/>
            <a:ahLst/>
            <a:cxnLst/>
            <a:rect l="l" t="t" r="r" b="b"/>
            <a:pathLst>
              <a:path w="2421254" h="1247775">
                <a:moveTo>
                  <a:pt x="289242" y="0"/>
                </a:moveTo>
                <a:lnTo>
                  <a:pt x="0" y="0"/>
                </a:lnTo>
                <a:lnTo>
                  <a:pt x="0" y="128079"/>
                </a:lnTo>
                <a:lnTo>
                  <a:pt x="258762" y="128079"/>
                </a:lnTo>
                <a:lnTo>
                  <a:pt x="1134808" y="1223759"/>
                </a:lnTo>
                <a:lnTo>
                  <a:pt x="1145260" y="1234101"/>
                </a:lnTo>
                <a:lnTo>
                  <a:pt x="1157382" y="1241561"/>
                </a:lnTo>
                <a:lnTo>
                  <a:pt x="1170637" y="1246083"/>
                </a:lnTo>
                <a:lnTo>
                  <a:pt x="1184490" y="1247609"/>
                </a:lnTo>
                <a:lnTo>
                  <a:pt x="1184490" y="1247775"/>
                </a:lnTo>
                <a:lnTo>
                  <a:pt x="2420632" y="1245933"/>
                </a:lnTo>
                <a:lnTo>
                  <a:pt x="2420632" y="1119695"/>
                </a:lnTo>
                <a:lnTo>
                  <a:pt x="1214970" y="1119695"/>
                </a:lnTo>
                <a:lnTo>
                  <a:pt x="341871" y="27686"/>
                </a:lnTo>
                <a:lnTo>
                  <a:pt x="331853" y="16303"/>
                </a:lnTo>
                <a:lnTo>
                  <a:pt x="319419" y="7570"/>
                </a:lnTo>
                <a:lnTo>
                  <a:pt x="305054" y="1973"/>
                </a:lnTo>
                <a:lnTo>
                  <a:pt x="289242" y="0"/>
                </a:lnTo>
                <a:close/>
              </a:path>
              <a:path w="2421254" h="1247775">
                <a:moveTo>
                  <a:pt x="2420632" y="1117854"/>
                </a:moveTo>
                <a:lnTo>
                  <a:pt x="1214970" y="1119695"/>
                </a:lnTo>
                <a:lnTo>
                  <a:pt x="2420632" y="1119695"/>
                </a:lnTo>
                <a:lnTo>
                  <a:pt x="2420632" y="1117854"/>
                </a:lnTo>
                <a:close/>
              </a:path>
            </a:pathLst>
          </a:custGeom>
          <a:solidFill>
            <a:srgbClr val="A7A9AC"/>
          </a:solidFill>
        </p:spPr>
        <p:txBody>
          <a:bodyPr wrap="square" lIns="0" tIns="0" rIns="0" bIns="0" rtlCol="0"/>
          <a:lstStyle/>
          <a:p>
            <a:endParaRPr/>
          </a:p>
        </p:txBody>
      </p:sp>
      <p:sp>
        <p:nvSpPr>
          <p:cNvPr id="137" name="object 137"/>
          <p:cNvSpPr/>
          <p:nvPr/>
        </p:nvSpPr>
        <p:spPr>
          <a:xfrm>
            <a:off x="3728186" y="6205423"/>
            <a:ext cx="2271395" cy="1194435"/>
          </a:xfrm>
          <a:custGeom>
            <a:avLst/>
            <a:gdLst/>
            <a:ahLst/>
            <a:cxnLst/>
            <a:rect l="l" t="t" r="r" b="b"/>
            <a:pathLst>
              <a:path w="2271395" h="1194434">
                <a:moveTo>
                  <a:pt x="426415" y="0"/>
                </a:moveTo>
                <a:lnTo>
                  <a:pt x="0" y="0"/>
                </a:lnTo>
                <a:lnTo>
                  <a:pt x="0" y="128079"/>
                </a:lnTo>
                <a:lnTo>
                  <a:pt x="395935" y="128079"/>
                </a:lnTo>
                <a:lnTo>
                  <a:pt x="1221066" y="1169873"/>
                </a:lnTo>
                <a:lnTo>
                  <a:pt x="1231519" y="1180214"/>
                </a:lnTo>
                <a:lnTo>
                  <a:pt x="1243641" y="1187675"/>
                </a:lnTo>
                <a:lnTo>
                  <a:pt x="1256896" y="1192197"/>
                </a:lnTo>
                <a:lnTo>
                  <a:pt x="1270749" y="1193723"/>
                </a:lnTo>
                <a:lnTo>
                  <a:pt x="1270749" y="1193888"/>
                </a:lnTo>
                <a:lnTo>
                  <a:pt x="2270810" y="1193888"/>
                </a:lnTo>
                <a:lnTo>
                  <a:pt x="2270810" y="1065809"/>
                </a:lnTo>
                <a:lnTo>
                  <a:pt x="1301241" y="1065809"/>
                </a:lnTo>
                <a:lnTo>
                  <a:pt x="479043" y="27686"/>
                </a:lnTo>
                <a:lnTo>
                  <a:pt x="469025" y="16303"/>
                </a:lnTo>
                <a:lnTo>
                  <a:pt x="456591" y="7570"/>
                </a:lnTo>
                <a:lnTo>
                  <a:pt x="442226" y="1973"/>
                </a:lnTo>
                <a:lnTo>
                  <a:pt x="426415" y="0"/>
                </a:lnTo>
                <a:close/>
              </a:path>
            </a:pathLst>
          </a:custGeom>
          <a:solidFill>
            <a:srgbClr val="808285"/>
          </a:solidFill>
        </p:spPr>
        <p:txBody>
          <a:bodyPr wrap="square" lIns="0" tIns="0" rIns="0" bIns="0" rtlCol="0"/>
          <a:lstStyle/>
          <a:p>
            <a:endParaRPr/>
          </a:p>
        </p:txBody>
      </p:sp>
      <p:sp>
        <p:nvSpPr>
          <p:cNvPr id="138" name="object 138"/>
          <p:cNvSpPr/>
          <p:nvPr/>
        </p:nvSpPr>
        <p:spPr>
          <a:xfrm>
            <a:off x="3728186" y="6079629"/>
            <a:ext cx="2133600" cy="1134745"/>
          </a:xfrm>
          <a:custGeom>
            <a:avLst/>
            <a:gdLst/>
            <a:ahLst/>
            <a:cxnLst/>
            <a:rect l="l" t="t" r="r" b="b"/>
            <a:pathLst>
              <a:path w="2133600" h="1134745">
                <a:moveTo>
                  <a:pt x="558317" y="0"/>
                </a:moveTo>
                <a:lnTo>
                  <a:pt x="0" y="0"/>
                </a:lnTo>
                <a:lnTo>
                  <a:pt x="0" y="128079"/>
                </a:lnTo>
                <a:lnTo>
                  <a:pt x="527837" y="128079"/>
                </a:lnTo>
                <a:lnTo>
                  <a:pt x="1313484" y="1110703"/>
                </a:lnTo>
                <a:lnTo>
                  <a:pt x="1323939" y="1121047"/>
                </a:lnTo>
                <a:lnTo>
                  <a:pt x="1336065" y="1128510"/>
                </a:lnTo>
                <a:lnTo>
                  <a:pt x="1349324" y="1133033"/>
                </a:lnTo>
                <a:lnTo>
                  <a:pt x="1363179" y="1134554"/>
                </a:lnTo>
                <a:lnTo>
                  <a:pt x="1363179" y="1134719"/>
                </a:lnTo>
                <a:lnTo>
                  <a:pt x="2133434" y="1134719"/>
                </a:lnTo>
                <a:lnTo>
                  <a:pt x="2133434" y="1006640"/>
                </a:lnTo>
                <a:lnTo>
                  <a:pt x="1393659" y="1006640"/>
                </a:lnTo>
                <a:lnTo>
                  <a:pt x="610946" y="27686"/>
                </a:lnTo>
                <a:lnTo>
                  <a:pt x="600928" y="16303"/>
                </a:lnTo>
                <a:lnTo>
                  <a:pt x="588494" y="7570"/>
                </a:lnTo>
                <a:lnTo>
                  <a:pt x="574129" y="1973"/>
                </a:lnTo>
                <a:lnTo>
                  <a:pt x="558317" y="0"/>
                </a:lnTo>
                <a:close/>
              </a:path>
            </a:pathLst>
          </a:custGeom>
          <a:solidFill>
            <a:srgbClr val="58595B"/>
          </a:solidFill>
        </p:spPr>
        <p:txBody>
          <a:bodyPr wrap="square" lIns="0" tIns="0" rIns="0" bIns="0" rtlCol="0"/>
          <a:lstStyle/>
          <a:p>
            <a:endParaRPr/>
          </a:p>
        </p:txBody>
      </p:sp>
      <p:sp>
        <p:nvSpPr>
          <p:cNvPr id="139" name="object 139"/>
          <p:cNvSpPr/>
          <p:nvPr/>
        </p:nvSpPr>
        <p:spPr>
          <a:xfrm>
            <a:off x="3728186" y="5952274"/>
            <a:ext cx="1989455" cy="1073150"/>
          </a:xfrm>
          <a:custGeom>
            <a:avLst/>
            <a:gdLst/>
            <a:ahLst/>
            <a:cxnLst/>
            <a:rect l="l" t="t" r="r" b="b"/>
            <a:pathLst>
              <a:path w="1989454" h="1073150">
                <a:moveTo>
                  <a:pt x="718858" y="0"/>
                </a:moveTo>
                <a:lnTo>
                  <a:pt x="0" y="0"/>
                </a:lnTo>
                <a:lnTo>
                  <a:pt x="0" y="128079"/>
                </a:lnTo>
                <a:lnTo>
                  <a:pt x="688365" y="128079"/>
                </a:lnTo>
                <a:lnTo>
                  <a:pt x="1424393" y="1048639"/>
                </a:lnTo>
                <a:lnTo>
                  <a:pt x="1434846" y="1058980"/>
                </a:lnTo>
                <a:lnTo>
                  <a:pt x="1446969" y="1066441"/>
                </a:lnTo>
                <a:lnTo>
                  <a:pt x="1460228" y="1070963"/>
                </a:lnTo>
                <a:lnTo>
                  <a:pt x="1474088" y="1072489"/>
                </a:lnTo>
                <a:lnTo>
                  <a:pt x="1474088" y="1072654"/>
                </a:lnTo>
                <a:lnTo>
                  <a:pt x="1988959" y="1072654"/>
                </a:lnTo>
                <a:lnTo>
                  <a:pt x="1988959" y="944575"/>
                </a:lnTo>
                <a:lnTo>
                  <a:pt x="1504568" y="944575"/>
                </a:lnTo>
                <a:lnTo>
                  <a:pt x="771474" y="27686"/>
                </a:lnTo>
                <a:lnTo>
                  <a:pt x="761456" y="16303"/>
                </a:lnTo>
                <a:lnTo>
                  <a:pt x="749023" y="7570"/>
                </a:lnTo>
                <a:lnTo>
                  <a:pt x="734662" y="1973"/>
                </a:lnTo>
                <a:lnTo>
                  <a:pt x="718858" y="0"/>
                </a:lnTo>
                <a:close/>
              </a:path>
            </a:pathLst>
          </a:custGeom>
          <a:solidFill>
            <a:srgbClr val="231F20"/>
          </a:solidFill>
        </p:spPr>
        <p:txBody>
          <a:bodyPr wrap="square" lIns="0" tIns="0" rIns="0" bIns="0" rtlCol="0"/>
          <a:lstStyle/>
          <a:p>
            <a:endParaRPr/>
          </a:p>
        </p:txBody>
      </p:sp>
      <p:sp>
        <p:nvSpPr>
          <p:cNvPr id="140" name="object 140"/>
          <p:cNvSpPr txBox="1"/>
          <p:nvPr/>
        </p:nvSpPr>
        <p:spPr>
          <a:xfrm>
            <a:off x="5801323" y="6837305"/>
            <a:ext cx="348117" cy="212238"/>
          </a:xfrm>
          <a:prstGeom prst="rect">
            <a:avLst/>
          </a:prstGeom>
        </p:spPr>
        <p:txBody>
          <a:bodyPr vert="horz" wrap="square" lIns="0" tIns="12065" rIns="0" bIns="0" rtlCol="0">
            <a:spAutoFit/>
          </a:bodyPr>
          <a:lstStyle/>
          <a:p>
            <a:pPr marL="12700">
              <a:lnSpc>
                <a:spcPct val="100000"/>
              </a:lnSpc>
              <a:spcBef>
                <a:spcPts val="95"/>
              </a:spcBef>
            </a:pPr>
            <a:r>
              <a:rPr lang="ru-RU" sz="1300" spc="20" dirty="0" smtClean="0">
                <a:solidFill>
                  <a:srgbClr val="231F20"/>
                </a:solidFill>
                <a:latin typeface="Calibri"/>
                <a:cs typeface="Calibri"/>
              </a:rPr>
              <a:t>0,8</a:t>
            </a:r>
            <a:endParaRPr sz="1300" dirty="0">
              <a:latin typeface="Calibri"/>
              <a:cs typeface="Calibri"/>
            </a:endParaRPr>
          </a:p>
        </p:txBody>
      </p:sp>
      <p:sp>
        <p:nvSpPr>
          <p:cNvPr id="141" name="object 141"/>
          <p:cNvSpPr txBox="1"/>
          <p:nvPr/>
        </p:nvSpPr>
        <p:spPr>
          <a:xfrm>
            <a:off x="5923722" y="7028464"/>
            <a:ext cx="254635" cy="212238"/>
          </a:xfrm>
          <a:prstGeom prst="rect">
            <a:avLst/>
          </a:prstGeom>
        </p:spPr>
        <p:txBody>
          <a:bodyPr vert="horz" wrap="square" lIns="0" tIns="12065" rIns="0" bIns="0" rtlCol="0">
            <a:spAutoFit/>
          </a:bodyPr>
          <a:lstStyle/>
          <a:p>
            <a:pPr marL="12700">
              <a:lnSpc>
                <a:spcPct val="100000"/>
              </a:lnSpc>
              <a:spcBef>
                <a:spcPts val="95"/>
              </a:spcBef>
            </a:pPr>
            <a:r>
              <a:rPr lang="ru-RU" sz="1300" spc="20" dirty="0" smtClean="0">
                <a:solidFill>
                  <a:srgbClr val="231F20"/>
                </a:solidFill>
                <a:latin typeface="Calibri"/>
                <a:cs typeface="Calibri"/>
              </a:rPr>
              <a:t>0,6</a:t>
            </a:r>
            <a:endParaRPr sz="1300" dirty="0">
              <a:latin typeface="Calibri"/>
              <a:cs typeface="Calibri"/>
            </a:endParaRPr>
          </a:p>
        </p:txBody>
      </p:sp>
      <p:sp>
        <p:nvSpPr>
          <p:cNvPr id="142" name="object 142"/>
          <p:cNvSpPr txBox="1"/>
          <p:nvPr/>
        </p:nvSpPr>
        <p:spPr>
          <a:xfrm>
            <a:off x="6078513" y="7211707"/>
            <a:ext cx="254635" cy="212238"/>
          </a:xfrm>
          <a:prstGeom prst="rect">
            <a:avLst/>
          </a:prstGeom>
        </p:spPr>
        <p:txBody>
          <a:bodyPr vert="horz" wrap="square" lIns="0" tIns="12065" rIns="0" bIns="0" rtlCol="0">
            <a:spAutoFit/>
          </a:bodyPr>
          <a:lstStyle/>
          <a:p>
            <a:pPr marL="12700">
              <a:lnSpc>
                <a:spcPct val="100000"/>
              </a:lnSpc>
              <a:spcBef>
                <a:spcPts val="95"/>
              </a:spcBef>
            </a:pPr>
            <a:r>
              <a:rPr lang="ru-RU" sz="1300" spc="20" dirty="0" smtClean="0">
                <a:solidFill>
                  <a:srgbClr val="231F20"/>
                </a:solidFill>
                <a:latin typeface="Calibri"/>
                <a:cs typeface="Calibri"/>
              </a:rPr>
              <a:t>0,6</a:t>
            </a:r>
            <a:endParaRPr sz="1300" dirty="0">
              <a:latin typeface="Calibri"/>
              <a:cs typeface="Calibri"/>
            </a:endParaRPr>
          </a:p>
        </p:txBody>
      </p:sp>
      <p:sp>
        <p:nvSpPr>
          <p:cNvPr id="143" name="object 143"/>
          <p:cNvSpPr txBox="1"/>
          <p:nvPr/>
        </p:nvSpPr>
        <p:spPr>
          <a:xfrm>
            <a:off x="6214948" y="7388105"/>
            <a:ext cx="254635" cy="212238"/>
          </a:xfrm>
          <a:prstGeom prst="rect">
            <a:avLst/>
          </a:prstGeom>
        </p:spPr>
        <p:txBody>
          <a:bodyPr vert="horz" wrap="square" lIns="0" tIns="12065" rIns="0" bIns="0" rtlCol="0">
            <a:spAutoFit/>
          </a:bodyPr>
          <a:lstStyle/>
          <a:p>
            <a:pPr marL="12700">
              <a:lnSpc>
                <a:spcPct val="100000"/>
              </a:lnSpc>
              <a:spcBef>
                <a:spcPts val="95"/>
              </a:spcBef>
            </a:pPr>
            <a:r>
              <a:rPr sz="1300" spc="20" dirty="0" smtClean="0">
                <a:solidFill>
                  <a:srgbClr val="231F20"/>
                </a:solidFill>
                <a:latin typeface="Calibri"/>
                <a:cs typeface="Calibri"/>
              </a:rPr>
              <a:t>0</a:t>
            </a:r>
            <a:r>
              <a:rPr sz="1300" spc="25" dirty="0" smtClean="0">
                <a:solidFill>
                  <a:srgbClr val="231F20"/>
                </a:solidFill>
                <a:latin typeface="Calibri"/>
                <a:cs typeface="Calibri"/>
              </a:rPr>
              <a:t>,</a:t>
            </a:r>
            <a:r>
              <a:rPr lang="ru-RU" sz="1300" spc="25" dirty="0">
                <a:solidFill>
                  <a:srgbClr val="231F20"/>
                </a:solidFill>
                <a:latin typeface="Calibri"/>
                <a:cs typeface="Calibri"/>
              </a:rPr>
              <a:t>6</a:t>
            </a:r>
            <a:endParaRPr sz="1300" dirty="0">
              <a:latin typeface="Calibri"/>
              <a:cs typeface="Calibri"/>
            </a:endParaRPr>
          </a:p>
        </p:txBody>
      </p:sp>
      <p:sp>
        <p:nvSpPr>
          <p:cNvPr id="144" name="object 144"/>
          <p:cNvSpPr txBox="1"/>
          <p:nvPr/>
        </p:nvSpPr>
        <p:spPr>
          <a:xfrm>
            <a:off x="6387387" y="7574581"/>
            <a:ext cx="254635" cy="212238"/>
          </a:xfrm>
          <a:prstGeom prst="rect">
            <a:avLst/>
          </a:prstGeom>
        </p:spPr>
        <p:txBody>
          <a:bodyPr vert="horz" wrap="square" lIns="0" tIns="12065" rIns="0" bIns="0" rtlCol="0">
            <a:spAutoFit/>
          </a:bodyPr>
          <a:lstStyle/>
          <a:p>
            <a:pPr marL="12700">
              <a:lnSpc>
                <a:spcPct val="100000"/>
              </a:lnSpc>
              <a:spcBef>
                <a:spcPts val="95"/>
              </a:spcBef>
            </a:pPr>
            <a:r>
              <a:rPr lang="ru-RU" sz="1300" spc="20" dirty="0" smtClean="0">
                <a:solidFill>
                  <a:srgbClr val="231F20"/>
                </a:solidFill>
                <a:latin typeface="Calibri"/>
                <a:cs typeface="Calibri"/>
              </a:rPr>
              <a:t>0,6</a:t>
            </a:r>
            <a:endParaRPr sz="1300" dirty="0">
              <a:latin typeface="Calibri"/>
              <a:cs typeface="Calibri"/>
            </a:endParaRPr>
          </a:p>
        </p:txBody>
      </p:sp>
      <p:sp>
        <p:nvSpPr>
          <p:cNvPr id="145" name="object 145"/>
          <p:cNvSpPr txBox="1"/>
          <p:nvPr/>
        </p:nvSpPr>
        <p:spPr>
          <a:xfrm>
            <a:off x="5269266" y="6885250"/>
            <a:ext cx="465561" cy="120546"/>
          </a:xfrm>
          <a:prstGeom prst="rect">
            <a:avLst/>
          </a:prstGeom>
        </p:spPr>
        <p:txBody>
          <a:bodyPr vert="horz" wrap="square" lIns="0" tIns="12700" rIns="0" bIns="0" rtlCol="0">
            <a:spAutoFit/>
          </a:bodyPr>
          <a:lstStyle/>
          <a:p>
            <a:pPr marL="12700">
              <a:lnSpc>
                <a:spcPct val="100000"/>
              </a:lnSpc>
              <a:spcBef>
                <a:spcPts val="100"/>
              </a:spcBef>
            </a:pPr>
            <a:r>
              <a:rPr sz="700" spc="-35" dirty="0" smtClean="0">
                <a:solidFill>
                  <a:srgbClr val="FFFFFF"/>
                </a:solidFill>
                <a:latin typeface="Arial"/>
                <a:cs typeface="Arial"/>
              </a:rPr>
              <a:t>201</a:t>
            </a:r>
            <a:r>
              <a:rPr lang="ru-RU" sz="700" spc="-35" dirty="0" smtClean="0">
                <a:solidFill>
                  <a:srgbClr val="FFFFFF"/>
                </a:solidFill>
                <a:latin typeface="Arial"/>
                <a:cs typeface="Arial"/>
              </a:rPr>
              <a:t>7, отчет</a:t>
            </a:r>
            <a:endParaRPr sz="700" dirty="0">
              <a:latin typeface="Arial"/>
              <a:cs typeface="Arial"/>
            </a:endParaRPr>
          </a:p>
        </p:txBody>
      </p:sp>
      <p:sp>
        <p:nvSpPr>
          <p:cNvPr id="146" name="object 146"/>
          <p:cNvSpPr txBox="1"/>
          <p:nvPr/>
        </p:nvSpPr>
        <p:spPr>
          <a:xfrm>
            <a:off x="5020838" y="5887265"/>
            <a:ext cx="1598295" cy="843180"/>
          </a:xfrm>
          <a:prstGeom prst="rect">
            <a:avLst/>
          </a:prstGeom>
        </p:spPr>
        <p:txBody>
          <a:bodyPr vert="horz" wrap="square" lIns="0" tIns="12065" rIns="0" bIns="0" rtlCol="0">
            <a:spAutoFit/>
          </a:bodyPr>
          <a:lstStyle/>
          <a:p>
            <a:pPr algn="r"/>
            <a:r>
              <a:rPr lang="ru-RU" sz="1050" dirty="0" smtClean="0"/>
              <a:t>УРОВЕНЬ</a:t>
            </a:r>
          </a:p>
          <a:p>
            <a:pPr algn="r"/>
            <a:r>
              <a:rPr lang="ru-RU" sz="1050" dirty="0" smtClean="0"/>
              <a:t>ЗАРЕГИСТРИРОВАННОЙ</a:t>
            </a:r>
          </a:p>
          <a:p>
            <a:pPr algn="r"/>
            <a:r>
              <a:rPr lang="ru-RU" sz="1050" dirty="0" smtClean="0"/>
              <a:t>БЕЗРАБОТИЦЫ,</a:t>
            </a:r>
          </a:p>
          <a:p>
            <a:pPr algn="r"/>
            <a:r>
              <a:rPr lang="ru-RU" sz="1050" dirty="0" smtClean="0"/>
              <a:t>%</a:t>
            </a:r>
            <a:endParaRPr lang="ru-RU" sz="1050" dirty="0" smtClean="0">
              <a:cs typeface="PMingLiU"/>
            </a:endParaRPr>
          </a:p>
          <a:p>
            <a:pPr marL="504190">
              <a:lnSpc>
                <a:spcPct val="100000"/>
              </a:lnSpc>
              <a:spcBef>
                <a:spcPts val="595"/>
              </a:spcBef>
            </a:pPr>
            <a:r>
              <a:rPr lang="ru-RU" sz="700" spc="35" dirty="0" smtClean="0">
                <a:solidFill>
                  <a:srgbClr val="231F20"/>
                </a:solidFill>
                <a:latin typeface="Arial"/>
                <a:cs typeface="Arial"/>
              </a:rPr>
              <a:t>год</a:t>
            </a:r>
            <a:endParaRPr sz="700" dirty="0">
              <a:latin typeface="Arial"/>
              <a:cs typeface="Arial"/>
            </a:endParaRPr>
          </a:p>
        </p:txBody>
      </p:sp>
      <p:sp>
        <p:nvSpPr>
          <p:cNvPr id="147" name="object 147"/>
          <p:cNvSpPr txBox="1"/>
          <p:nvPr/>
        </p:nvSpPr>
        <p:spPr>
          <a:xfrm>
            <a:off x="5283644" y="7074707"/>
            <a:ext cx="586079" cy="120546"/>
          </a:xfrm>
          <a:prstGeom prst="rect">
            <a:avLst/>
          </a:prstGeom>
        </p:spPr>
        <p:txBody>
          <a:bodyPr vert="horz" wrap="square" lIns="0" tIns="12700" rIns="0" bIns="0" rtlCol="0">
            <a:spAutoFit/>
          </a:bodyPr>
          <a:lstStyle/>
          <a:p>
            <a:pPr marL="12700">
              <a:lnSpc>
                <a:spcPct val="100000"/>
              </a:lnSpc>
              <a:spcBef>
                <a:spcPts val="100"/>
              </a:spcBef>
            </a:pPr>
            <a:r>
              <a:rPr sz="700" spc="-40" dirty="0" smtClean="0">
                <a:solidFill>
                  <a:srgbClr val="FFFFFF"/>
                </a:solidFill>
                <a:latin typeface="Arial"/>
                <a:cs typeface="Arial"/>
              </a:rPr>
              <a:t>201</a:t>
            </a:r>
            <a:r>
              <a:rPr lang="ru-RU" sz="700" spc="-40" dirty="0" smtClean="0">
                <a:solidFill>
                  <a:srgbClr val="FFFFFF"/>
                </a:solidFill>
                <a:latin typeface="Arial"/>
                <a:cs typeface="Arial"/>
              </a:rPr>
              <a:t>8</a:t>
            </a:r>
            <a:r>
              <a:rPr sz="700" spc="-40" dirty="0" smtClean="0">
                <a:solidFill>
                  <a:srgbClr val="FFFFFF"/>
                </a:solidFill>
                <a:latin typeface="Arial"/>
                <a:cs typeface="Arial"/>
              </a:rPr>
              <a:t>,</a:t>
            </a:r>
            <a:r>
              <a:rPr sz="700" spc="10" dirty="0" smtClean="0">
                <a:solidFill>
                  <a:srgbClr val="FFFFFF"/>
                </a:solidFill>
                <a:latin typeface="Arial"/>
                <a:cs typeface="Arial"/>
              </a:rPr>
              <a:t> </a:t>
            </a:r>
            <a:r>
              <a:rPr lang="ru-RU" sz="700" spc="50" dirty="0" smtClean="0">
                <a:solidFill>
                  <a:srgbClr val="FFFFFF"/>
                </a:solidFill>
                <a:cs typeface="Arial"/>
              </a:rPr>
              <a:t>оценка</a:t>
            </a:r>
            <a:endParaRPr sz="700" dirty="0">
              <a:cs typeface="Arial"/>
            </a:endParaRPr>
          </a:p>
        </p:txBody>
      </p:sp>
      <p:sp>
        <p:nvSpPr>
          <p:cNvPr id="148" name="object 148"/>
          <p:cNvSpPr txBox="1"/>
          <p:nvPr/>
        </p:nvSpPr>
        <p:spPr>
          <a:xfrm>
            <a:off x="5362847" y="7261904"/>
            <a:ext cx="586740" cy="120546"/>
          </a:xfrm>
          <a:prstGeom prst="rect">
            <a:avLst/>
          </a:prstGeom>
        </p:spPr>
        <p:txBody>
          <a:bodyPr vert="horz" wrap="square" lIns="0" tIns="12700" rIns="0" bIns="0" rtlCol="0">
            <a:spAutoFit/>
          </a:bodyPr>
          <a:lstStyle/>
          <a:p>
            <a:pPr marL="12700">
              <a:lnSpc>
                <a:spcPct val="100000"/>
              </a:lnSpc>
              <a:spcBef>
                <a:spcPts val="100"/>
              </a:spcBef>
            </a:pPr>
            <a:r>
              <a:rPr sz="700" spc="-40" dirty="0" smtClean="0">
                <a:solidFill>
                  <a:srgbClr val="FFFFFF"/>
                </a:solidFill>
                <a:latin typeface="Arial"/>
                <a:cs typeface="Arial"/>
              </a:rPr>
              <a:t>201</a:t>
            </a:r>
            <a:r>
              <a:rPr lang="ru-RU" sz="700" spc="-40" dirty="0" smtClean="0">
                <a:solidFill>
                  <a:srgbClr val="FFFFFF"/>
                </a:solidFill>
                <a:latin typeface="Arial"/>
                <a:cs typeface="Arial"/>
              </a:rPr>
              <a:t>9</a:t>
            </a:r>
            <a:r>
              <a:rPr sz="700" spc="-40" dirty="0" smtClean="0">
                <a:solidFill>
                  <a:srgbClr val="FFFFFF"/>
                </a:solidFill>
                <a:latin typeface="Arial"/>
                <a:cs typeface="Arial"/>
              </a:rPr>
              <a:t>,</a:t>
            </a:r>
            <a:r>
              <a:rPr lang="ru-RU" sz="700" spc="-40" dirty="0">
                <a:solidFill>
                  <a:srgbClr val="FFFFFF"/>
                </a:solidFill>
                <a:latin typeface="Arial"/>
                <a:cs typeface="Arial"/>
              </a:rPr>
              <a:t> </a:t>
            </a:r>
            <a:r>
              <a:rPr lang="ru-RU" sz="700" spc="-40" dirty="0" smtClean="0">
                <a:solidFill>
                  <a:srgbClr val="FFFFFF"/>
                </a:solidFill>
                <a:cs typeface="Arial"/>
              </a:rPr>
              <a:t>прогноз</a:t>
            </a:r>
            <a:endParaRPr sz="700" dirty="0">
              <a:cs typeface="Arial"/>
            </a:endParaRPr>
          </a:p>
        </p:txBody>
      </p:sp>
      <p:sp>
        <p:nvSpPr>
          <p:cNvPr id="149" name="object 149"/>
          <p:cNvSpPr txBox="1"/>
          <p:nvPr/>
        </p:nvSpPr>
        <p:spPr>
          <a:xfrm>
            <a:off x="5480427" y="7445797"/>
            <a:ext cx="641792" cy="120546"/>
          </a:xfrm>
          <a:prstGeom prst="rect">
            <a:avLst/>
          </a:prstGeom>
        </p:spPr>
        <p:txBody>
          <a:bodyPr vert="horz" wrap="square" lIns="0" tIns="12700" rIns="0" bIns="0" rtlCol="0">
            <a:spAutoFit/>
          </a:bodyPr>
          <a:lstStyle/>
          <a:p>
            <a:pPr marL="12700">
              <a:lnSpc>
                <a:spcPct val="100000"/>
              </a:lnSpc>
              <a:spcBef>
                <a:spcPts val="100"/>
              </a:spcBef>
            </a:pPr>
            <a:r>
              <a:rPr sz="700" spc="-40" dirty="0" smtClean="0">
                <a:solidFill>
                  <a:srgbClr val="FFFFFF"/>
                </a:solidFill>
                <a:latin typeface="Arial"/>
                <a:cs typeface="Arial"/>
              </a:rPr>
              <a:t>20</a:t>
            </a:r>
            <a:r>
              <a:rPr lang="ru-RU" sz="700" spc="-40" dirty="0" smtClean="0">
                <a:solidFill>
                  <a:srgbClr val="FFFFFF"/>
                </a:solidFill>
                <a:latin typeface="Arial"/>
                <a:cs typeface="Arial"/>
              </a:rPr>
              <a:t>20</a:t>
            </a:r>
            <a:r>
              <a:rPr sz="700" spc="-40" dirty="0" smtClean="0">
                <a:solidFill>
                  <a:srgbClr val="FFFFFF"/>
                </a:solidFill>
                <a:latin typeface="Arial"/>
                <a:cs typeface="Arial"/>
              </a:rPr>
              <a:t>,</a:t>
            </a:r>
            <a:r>
              <a:rPr sz="700" spc="-10" dirty="0" smtClean="0">
                <a:solidFill>
                  <a:srgbClr val="FFFFFF"/>
                </a:solidFill>
                <a:latin typeface="Arial"/>
                <a:cs typeface="Arial"/>
              </a:rPr>
              <a:t> </a:t>
            </a:r>
            <a:r>
              <a:rPr lang="ru-RU" sz="700" spc="95" dirty="0" smtClean="0">
                <a:solidFill>
                  <a:srgbClr val="FFFFFF"/>
                </a:solidFill>
                <a:cs typeface="Arial"/>
              </a:rPr>
              <a:t>прогноз</a:t>
            </a:r>
            <a:endParaRPr sz="700" dirty="0">
              <a:cs typeface="Arial"/>
            </a:endParaRPr>
          </a:p>
        </p:txBody>
      </p:sp>
      <p:sp>
        <p:nvSpPr>
          <p:cNvPr id="150" name="object 150"/>
          <p:cNvSpPr txBox="1"/>
          <p:nvPr/>
        </p:nvSpPr>
        <p:spPr>
          <a:xfrm>
            <a:off x="5577065" y="7632343"/>
            <a:ext cx="721363" cy="120546"/>
          </a:xfrm>
          <a:prstGeom prst="rect">
            <a:avLst/>
          </a:prstGeom>
        </p:spPr>
        <p:txBody>
          <a:bodyPr vert="horz" wrap="square" lIns="0" tIns="12700" rIns="0" bIns="0" rtlCol="0">
            <a:spAutoFit/>
          </a:bodyPr>
          <a:lstStyle/>
          <a:p>
            <a:pPr marL="12700">
              <a:lnSpc>
                <a:spcPct val="100000"/>
              </a:lnSpc>
              <a:spcBef>
                <a:spcPts val="100"/>
              </a:spcBef>
            </a:pPr>
            <a:r>
              <a:rPr sz="700" spc="-40" dirty="0" smtClean="0">
                <a:solidFill>
                  <a:srgbClr val="FFFFFF"/>
                </a:solidFill>
                <a:latin typeface="Arial"/>
                <a:cs typeface="Arial"/>
              </a:rPr>
              <a:t>202</a:t>
            </a:r>
            <a:r>
              <a:rPr lang="ru-RU" sz="700" spc="-40" dirty="0" smtClean="0">
                <a:solidFill>
                  <a:srgbClr val="FFFFFF"/>
                </a:solidFill>
                <a:latin typeface="Arial"/>
                <a:cs typeface="Arial"/>
              </a:rPr>
              <a:t>1</a:t>
            </a:r>
            <a:r>
              <a:rPr sz="700" spc="-40" dirty="0" smtClean="0">
                <a:solidFill>
                  <a:srgbClr val="FFFFFF"/>
                </a:solidFill>
                <a:latin typeface="Arial"/>
                <a:cs typeface="Arial"/>
              </a:rPr>
              <a:t>,</a:t>
            </a:r>
            <a:r>
              <a:rPr sz="700" spc="-10" dirty="0" smtClean="0">
                <a:solidFill>
                  <a:srgbClr val="FFFFFF"/>
                </a:solidFill>
                <a:latin typeface="Arial"/>
                <a:cs typeface="Arial"/>
              </a:rPr>
              <a:t> </a:t>
            </a:r>
            <a:r>
              <a:rPr lang="ru-RU" sz="700" spc="95" dirty="0" smtClean="0">
                <a:solidFill>
                  <a:srgbClr val="FFFFFF"/>
                </a:solidFill>
                <a:cs typeface="Arial"/>
              </a:rPr>
              <a:t>прогноз</a:t>
            </a:r>
            <a:endParaRPr sz="700" dirty="0">
              <a:cs typeface="Arial"/>
            </a:endParaRPr>
          </a:p>
        </p:txBody>
      </p:sp>
      <p:sp>
        <p:nvSpPr>
          <p:cNvPr id="151" name="object 151"/>
          <p:cNvSpPr/>
          <p:nvPr/>
        </p:nvSpPr>
        <p:spPr>
          <a:xfrm>
            <a:off x="12661" y="7875269"/>
            <a:ext cx="7543800" cy="2326640"/>
          </a:xfrm>
          <a:custGeom>
            <a:avLst/>
            <a:gdLst/>
            <a:ahLst/>
            <a:cxnLst/>
            <a:rect l="l" t="t" r="r" b="b"/>
            <a:pathLst>
              <a:path w="7543800" h="2326640">
                <a:moveTo>
                  <a:pt x="0" y="2326220"/>
                </a:moveTo>
                <a:lnTo>
                  <a:pt x="7543330" y="2326220"/>
                </a:lnTo>
                <a:lnTo>
                  <a:pt x="7543330" y="0"/>
                </a:lnTo>
                <a:lnTo>
                  <a:pt x="0" y="0"/>
                </a:lnTo>
                <a:lnTo>
                  <a:pt x="0" y="2326220"/>
                </a:lnTo>
                <a:close/>
              </a:path>
            </a:pathLst>
          </a:custGeom>
          <a:solidFill>
            <a:srgbClr val="00669B"/>
          </a:solidFill>
        </p:spPr>
        <p:txBody>
          <a:bodyPr wrap="square" lIns="0" tIns="0" rIns="0" bIns="0" rtlCol="0"/>
          <a:lstStyle/>
          <a:p>
            <a:endParaRPr/>
          </a:p>
        </p:txBody>
      </p:sp>
      <p:sp>
        <p:nvSpPr>
          <p:cNvPr id="152" name="object 152"/>
          <p:cNvSpPr/>
          <p:nvPr/>
        </p:nvSpPr>
        <p:spPr>
          <a:xfrm>
            <a:off x="408836" y="7875282"/>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2"/>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153" name="object 153"/>
          <p:cNvSpPr txBox="1"/>
          <p:nvPr/>
        </p:nvSpPr>
        <p:spPr>
          <a:xfrm>
            <a:off x="739725" y="7160779"/>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154" name="object 154"/>
          <p:cNvSpPr txBox="1"/>
          <p:nvPr/>
        </p:nvSpPr>
        <p:spPr>
          <a:xfrm>
            <a:off x="1676086" y="7858437"/>
            <a:ext cx="5226364" cy="863698"/>
          </a:xfrm>
          <a:prstGeom prst="rect">
            <a:avLst/>
          </a:prstGeom>
        </p:spPr>
        <p:txBody>
          <a:bodyPr vert="horz" wrap="square" lIns="0" tIns="139065" rIns="0" bIns="0" rtlCol="0">
            <a:spAutoFit/>
          </a:bodyPr>
          <a:lstStyle/>
          <a:p>
            <a:pPr algn="ctr"/>
            <a:r>
              <a:rPr lang="ru-RU" sz="1400" b="1" dirty="0">
                <a:solidFill>
                  <a:schemeClr val="bg1"/>
                </a:solidFill>
              </a:rPr>
              <a:t>ФИНАНСОВАЯ ГРАМОТНОСТЬ</a:t>
            </a:r>
          </a:p>
          <a:p>
            <a:pPr algn="just"/>
            <a:r>
              <a:rPr lang="ru-RU" sz="1100" b="1" dirty="0" smtClean="0">
                <a:solidFill>
                  <a:schemeClr val="bg1"/>
                </a:solidFill>
              </a:rPr>
              <a:t>ФИНАНСОВАЯ ГРАМОТНОСТЬ</a:t>
            </a:r>
            <a:r>
              <a:rPr lang="ru-RU" sz="1100" dirty="0" smtClean="0">
                <a:solidFill>
                  <a:schemeClr val="bg1"/>
                </a:solidFill>
              </a:rPr>
              <a:t> - ЭТО ЗНАНИЯ О ФИНАНСОВЫХ ИНСТИТУТАХ И ПРЕДЛАГАЕМЫХ ИМИ ПРОДУКТАХ, А ТАКЖЕ УМЕНИЕ ИХ ИСПОЛЬЗОВАТЬ ПРИ ВОЗНИКНОВЕНИИ ПОТРЕБНОСТИ С ПОНИМАНИЕМ ПОСЛЕДСТВИЙ СВОИХ ДЕЙСТВИЙ</a:t>
            </a:r>
            <a:endParaRPr lang="ru-RU" sz="1100" dirty="0">
              <a:solidFill>
                <a:schemeClr val="bg1"/>
              </a:solidFill>
              <a:latin typeface="PMingLiU"/>
              <a:cs typeface="PMingLiU"/>
            </a:endParaRPr>
          </a:p>
        </p:txBody>
      </p:sp>
      <p:sp>
        <p:nvSpPr>
          <p:cNvPr id="155" name="object 155"/>
          <p:cNvSpPr txBox="1"/>
          <p:nvPr/>
        </p:nvSpPr>
        <p:spPr>
          <a:xfrm>
            <a:off x="4747605" y="3019087"/>
            <a:ext cx="1925320" cy="881010"/>
          </a:xfrm>
          <a:prstGeom prst="rect">
            <a:avLst/>
          </a:prstGeom>
        </p:spPr>
        <p:txBody>
          <a:bodyPr vert="horz" wrap="square" lIns="0" tIns="19050" rIns="0" bIns="0" rtlCol="0">
            <a:spAutoFit/>
          </a:bodyPr>
          <a:lstStyle/>
          <a:p>
            <a:pPr algn="just"/>
            <a:r>
              <a:rPr lang="ru-RU" sz="700" b="1" dirty="0" smtClean="0"/>
              <a:t>ЕЖЕМЕСЯЧНО СОГЛАСНО ПЛАНА МЕРОПРИЯТИЙ ПО ПОВЫШЕНИЮ УРОВНЯ ФИНАНСОВОЙ ГРАМОТНОСТИ ПРОВОДЯТСЯ ЛЕКЦИИ, СЕМИНАРЫ, ВИДЕО-ПРЕЗЕНТАЦИИ, КРУГЛЫЕ СТОЛЫ В ЦЕЛЯХ ФОРМИРОВАНИЯ ФИНАНСОВО ГРАМОТНОГО ПОВЕДЕНИЯ КАК НЕОБХОДИМОГО УСЛОВИЯ ПОВЫШЕНИЯ УРОВНЯ И КАЧЕСТВА ЖИЗНИ ГРАЖДАН</a:t>
            </a:r>
            <a:endParaRPr lang="ru-RU" sz="700" b="1" dirty="0">
              <a:latin typeface="PMingLiU"/>
              <a:cs typeface="PMingLiU"/>
            </a:endParaRPr>
          </a:p>
        </p:txBody>
      </p:sp>
      <p:sp>
        <p:nvSpPr>
          <p:cNvPr id="156" name="object 156"/>
          <p:cNvSpPr/>
          <p:nvPr/>
        </p:nvSpPr>
        <p:spPr>
          <a:xfrm>
            <a:off x="3879113" y="2990659"/>
            <a:ext cx="747395" cy="748030"/>
          </a:xfrm>
          <a:custGeom>
            <a:avLst/>
            <a:gdLst/>
            <a:ahLst/>
            <a:cxnLst/>
            <a:rect l="l" t="t" r="r" b="b"/>
            <a:pathLst>
              <a:path w="747395" h="748029">
                <a:moveTo>
                  <a:pt x="373646" y="0"/>
                </a:moveTo>
                <a:lnTo>
                  <a:pt x="323313" y="3047"/>
                </a:lnTo>
                <a:lnTo>
                  <a:pt x="275500" y="12176"/>
                </a:lnTo>
                <a:lnTo>
                  <a:pt x="230206" y="27389"/>
                </a:lnTo>
                <a:lnTo>
                  <a:pt x="187431" y="48686"/>
                </a:lnTo>
                <a:lnTo>
                  <a:pt x="147175" y="76068"/>
                </a:lnTo>
                <a:lnTo>
                  <a:pt x="109435" y="109537"/>
                </a:lnTo>
                <a:lnTo>
                  <a:pt x="75995" y="147305"/>
                </a:lnTo>
                <a:lnTo>
                  <a:pt x="48636" y="187594"/>
                </a:lnTo>
                <a:lnTo>
                  <a:pt x="27357" y="230406"/>
                </a:lnTo>
                <a:lnTo>
                  <a:pt x="12158" y="275739"/>
                </a:lnTo>
                <a:lnTo>
                  <a:pt x="3039" y="323591"/>
                </a:lnTo>
                <a:lnTo>
                  <a:pt x="0" y="373964"/>
                </a:lnTo>
                <a:lnTo>
                  <a:pt x="3039" y="424336"/>
                </a:lnTo>
                <a:lnTo>
                  <a:pt x="12158" y="472189"/>
                </a:lnTo>
                <a:lnTo>
                  <a:pt x="27357" y="517521"/>
                </a:lnTo>
                <a:lnTo>
                  <a:pt x="48636" y="560333"/>
                </a:lnTo>
                <a:lnTo>
                  <a:pt x="75995" y="600623"/>
                </a:lnTo>
                <a:lnTo>
                  <a:pt x="109435" y="638390"/>
                </a:lnTo>
                <a:lnTo>
                  <a:pt x="147175" y="671860"/>
                </a:lnTo>
                <a:lnTo>
                  <a:pt x="187431" y="699244"/>
                </a:lnTo>
                <a:lnTo>
                  <a:pt x="230206" y="720542"/>
                </a:lnTo>
                <a:lnTo>
                  <a:pt x="275500" y="735753"/>
                </a:lnTo>
                <a:lnTo>
                  <a:pt x="323313" y="744878"/>
                </a:lnTo>
                <a:lnTo>
                  <a:pt x="373646" y="747915"/>
                </a:lnTo>
                <a:lnTo>
                  <a:pt x="423974" y="744873"/>
                </a:lnTo>
                <a:lnTo>
                  <a:pt x="471784" y="735748"/>
                </a:lnTo>
                <a:lnTo>
                  <a:pt x="517075" y="720537"/>
                </a:lnTo>
                <a:lnTo>
                  <a:pt x="559849" y="699241"/>
                </a:lnTo>
                <a:lnTo>
                  <a:pt x="600105" y="671859"/>
                </a:lnTo>
                <a:lnTo>
                  <a:pt x="637844" y="638390"/>
                </a:lnTo>
                <a:lnTo>
                  <a:pt x="671285" y="600623"/>
                </a:lnTo>
                <a:lnTo>
                  <a:pt x="698644" y="560333"/>
                </a:lnTo>
                <a:lnTo>
                  <a:pt x="719923" y="517521"/>
                </a:lnTo>
                <a:lnTo>
                  <a:pt x="735122" y="472189"/>
                </a:lnTo>
                <a:lnTo>
                  <a:pt x="744241" y="424336"/>
                </a:lnTo>
                <a:lnTo>
                  <a:pt x="747280" y="373964"/>
                </a:lnTo>
                <a:lnTo>
                  <a:pt x="744241" y="323591"/>
                </a:lnTo>
                <a:lnTo>
                  <a:pt x="735122" y="275739"/>
                </a:lnTo>
                <a:lnTo>
                  <a:pt x="719923" y="230406"/>
                </a:lnTo>
                <a:lnTo>
                  <a:pt x="698644" y="187594"/>
                </a:lnTo>
                <a:lnTo>
                  <a:pt x="671285" y="147305"/>
                </a:lnTo>
                <a:lnTo>
                  <a:pt x="637844" y="109537"/>
                </a:lnTo>
                <a:lnTo>
                  <a:pt x="600105" y="76067"/>
                </a:lnTo>
                <a:lnTo>
                  <a:pt x="559849" y="48683"/>
                </a:lnTo>
                <a:lnTo>
                  <a:pt x="517075" y="27384"/>
                </a:lnTo>
                <a:lnTo>
                  <a:pt x="471784" y="12170"/>
                </a:lnTo>
                <a:lnTo>
                  <a:pt x="423974" y="3042"/>
                </a:lnTo>
                <a:lnTo>
                  <a:pt x="373646" y="0"/>
                </a:lnTo>
                <a:close/>
              </a:path>
            </a:pathLst>
          </a:custGeom>
          <a:solidFill>
            <a:srgbClr val="A54686"/>
          </a:solidFill>
        </p:spPr>
        <p:txBody>
          <a:bodyPr wrap="square" lIns="0" tIns="0" rIns="0" bIns="0" rtlCol="0"/>
          <a:lstStyle/>
          <a:p>
            <a:endParaRPr dirty="0"/>
          </a:p>
        </p:txBody>
      </p:sp>
      <p:sp>
        <p:nvSpPr>
          <p:cNvPr id="157" name="object 157"/>
          <p:cNvSpPr/>
          <p:nvPr/>
        </p:nvSpPr>
        <p:spPr>
          <a:xfrm>
            <a:off x="954735" y="8857894"/>
            <a:ext cx="71043" cy="71043"/>
          </a:xfrm>
          <a:prstGeom prst="rect">
            <a:avLst/>
          </a:prstGeom>
          <a:blipFill>
            <a:blip r:embed="rId5" cstate="print"/>
            <a:stretch>
              <a:fillRect/>
            </a:stretch>
          </a:blipFill>
        </p:spPr>
        <p:txBody>
          <a:bodyPr wrap="square" lIns="0" tIns="0" rIns="0" bIns="0" rtlCol="0"/>
          <a:lstStyle/>
          <a:p>
            <a:endParaRPr/>
          </a:p>
        </p:txBody>
      </p:sp>
      <p:sp>
        <p:nvSpPr>
          <p:cNvPr id="158" name="object 158"/>
          <p:cNvSpPr txBox="1"/>
          <p:nvPr/>
        </p:nvSpPr>
        <p:spPr>
          <a:xfrm>
            <a:off x="1103685" y="8818051"/>
            <a:ext cx="1720850" cy="555280"/>
          </a:xfrm>
          <a:prstGeom prst="rect">
            <a:avLst/>
          </a:prstGeom>
        </p:spPr>
        <p:txBody>
          <a:bodyPr vert="horz" wrap="square" lIns="0" tIns="16510" rIns="0" bIns="0" rtlCol="0">
            <a:spAutoFit/>
          </a:bodyPr>
          <a:lstStyle/>
          <a:p>
            <a:pPr algn="just"/>
            <a:r>
              <a:rPr lang="ru-RU" sz="700" dirty="0" smtClean="0">
                <a:solidFill>
                  <a:schemeClr val="bg1"/>
                </a:solidFill>
              </a:rPr>
              <a:t>ВЫСОКИЙ УРОВЕНЬ ФИНАНСОВОЙ</a:t>
            </a:r>
          </a:p>
          <a:p>
            <a:pPr algn="just"/>
            <a:r>
              <a:rPr lang="ru-RU" sz="700" dirty="0" smtClean="0">
                <a:solidFill>
                  <a:schemeClr val="bg1"/>
                </a:solidFill>
              </a:rPr>
              <a:t>ГРАМОТНОСТИ НАСЕЛЕНИЯ ОКАЗЫВАЕТ ПОЛОЖИТЕЛЬНОЕ ВЛИЯНИЕ НА УРОВЕНЬ</a:t>
            </a:r>
          </a:p>
          <a:p>
            <a:pPr algn="just"/>
            <a:r>
              <a:rPr lang="ru-RU" sz="700" dirty="0" smtClean="0">
                <a:solidFill>
                  <a:schemeClr val="bg1"/>
                </a:solidFill>
              </a:rPr>
              <a:t>БЛАГОСОСТОЯНИЯ И ДОХОДОВ</a:t>
            </a:r>
          </a:p>
          <a:p>
            <a:pPr algn="just"/>
            <a:r>
              <a:rPr lang="ru-RU" sz="700" dirty="0" smtClean="0">
                <a:solidFill>
                  <a:schemeClr val="bg1"/>
                </a:solidFill>
              </a:rPr>
              <a:t>ГРАЖДАН</a:t>
            </a:r>
            <a:endParaRPr lang="ru-RU" sz="700" dirty="0">
              <a:solidFill>
                <a:schemeClr val="bg1"/>
              </a:solidFill>
              <a:latin typeface="Arial"/>
              <a:cs typeface="Arial"/>
            </a:endParaRPr>
          </a:p>
        </p:txBody>
      </p:sp>
      <p:sp>
        <p:nvSpPr>
          <p:cNvPr id="159" name="object 159"/>
          <p:cNvSpPr/>
          <p:nvPr/>
        </p:nvSpPr>
        <p:spPr>
          <a:xfrm>
            <a:off x="954735" y="9523971"/>
            <a:ext cx="71043" cy="71043"/>
          </a:xfrm>
          <a:prstGeom prst="rect">
            <a:avLst/>
          </a:prstGeom>
          <a:blipFill>
            <a:blip r:embed="rId5" cstate="print"/>
            <a:stretch>
              <a:fillRect/>
            </a:stretch>
          </a:blipFill>
        </p:spPr>
        <p:txBody>
          <a:bodyPr wrap="square" lIns="0" tIns="0" rIns="0" bIns="0" rtlCol="0"/>
          <a:lstStyle/>
          <a:p>
            <a:endParaRPr/>
          </a:p>
        </p:txBody>
      </p:sp>
      <p:sp>
        <p:nvSpPr>
          <p:cNvPr id="160" name="object 160"/>
          <p:cNvSpPr txBox="1"/>
          <p:nvPr/>
        </p:nvSpPr>
        <p:spPr>
          <a:xfrm>
            <a:off x="1103685" y="9484051"/>
            <a:ext cx="1721485" cy="443711"/>
          </a:xfrm>
          <a:prstGeom prst="rect">
            <a:avLst/>
          </a:prstGeom>
        </p:spPr>
        <p:txBody>
          <a:bodyPr vert="horz" wrap="square" lIns="0" tIns="12700" rIns="0" bIns="0" rtlCol="0">
            <a:spAutoFit/>
          </a:bodyPr>
          <a:lstStyle/>
          <a:p>
            <a:r>
              <a:rPr lang="ru-RU" sz="700" dirty="0" smtClean="0">
                <a:solidFill>
                  <a:schemeClr val="bg1"/>
                </a:solidFill>
              </a:rPr>
              <a:t>СПОСОБСТВУЕТ УВЕЛИЧЕНИЮ</a:t>
            </a:r>
          </a:p>
          <a:p>
            <a:r>
              <a:rPr lang="ru-RU" sz="700" dirty="0" smtClean="0">
                <a:solidFill>
                  <a:schemeClr val="bg1"/>
                </a:solidFill>
              </a:rPr>
              <a:t>ЧИСЛА ДОБРОСОВЕСТНЫХ ЗАЕМЩИКОВ,</a:t>
            </a:r>
          </a:p>
          <a:p>
            <a:r>
              <a:rPr lang="ru-RU" sz="700" dirty="0" smtClean="0">
                <a:solidFill>
                  <a:schemeClr val="bg1"/>
                </a:solidFill>
              </a:rPr>
              <a:t>СНИЖЕНИЮ КРЕДИТНЫХ</a:t>
            </a:r>
          </a:p>
          <a:p>
            <a:r>
              <a:rPr lang="ru-RU" sz="700" dirty="0" smtClean="0">
                <a:solidFill>
                  <a:schemeClr val="bg1"/>
                </a:solidFill>
              </a:rPr>
              <a:t>РИСКОВ БАНКОВ</a:t>
            </a:r>
            <a:endParaRPr lang="ru-RU" sz="700" dirty="0">
              <a:solidFill>
                <a:schemeClr val="bg1"/>
              </a:solidFill>
              <a:latin typeface="Arial"/>
              <a:cs typeface="Arial"/>
            </a:endParaRPr>
          </a:p>
        </p:txBody>
      </p:sp>
      <p:sp>
        <p:nvSpPr>
          <p:cNvPr id="161" name="object 161"/>
          <p:cNvSpPr/>
          <p:nvPr/>
        </p:nvSpPr>
        <p:spPr>
          <a:xfrm>
            <a:off x="954735" y="9999738"/>
            <a:ext cx="71043" cy="71043"/>
          </a:xfrm>
          <a:prstGeom prst="rect">
            <a:avLst/>
          </a:prstGeom>
          <a:blipFill>
            <a:blip r:embed="rId5" cstate="print"/>
            <a:stretch>
              <a:fillRect/>
            </a:stretch>
          </a:blipFill>
        </p:spPr>
        <p:txBody>
          <a:bodyPr wrap="square" lIns="0" tIns="0" rIns="0" bIns="0" rtlCol="0"/>
          <a:lstStyle/>
          <a:p>
            <a:endParaRPr/>
          </a:p>
        </p:txBody>
      </p:sp>
      <p:sp>
        <p:nvSpPr>
          <p:cNvPr id="162" name="object 162"/>
          <p:cNvSpPr txBox="1"/>
          <p:nvPr/>
        </p:nvSpPr>
        <p:spPr>
          <a:xfrm>
            <a:off x="1103685" y="9959611"/>
            <a:ext cx="1729105" cy="555280"/>
          </a:xfrm>
          <a:prstGeom prst="rect">
            <a:avLst/>
          </a:prstGeom>
        </p:spPr>
        <p:txBody>
          <a:bodyPr vert="horz" wrap="square" lIns="0" tIns="16510" rIns="0" bIns="0" rtlCol="0">
            <a:spAutoFit/>
          </a:bodyPr>
          <a:lstStyle/>
          <a:p>
            <a:r>
              <a:rPr lang="ru-RU" sz="700" dirty="0" smtClean="0">
                <a:solidFill>
                  <a:schemeClr val="bg1"/>
                </a:solidFill>
              </a:rPr>
              <a:t>ПОВЫШАЕТ ФИНАНСОВОЕ</a:t>
            </a:r>
          </a:p>
          <a:p>
            <a:r>
              <a:rPr lang="ru-RU" sz="700" dirty="0" smtClean="0">
                <a:solidFill>
                  <a:schemeClr val="bg1"/>
                </a:solidFill>
              </a:rPr>
              <a:t>БЛАГОСОСТОЯНИЕ БЛАГОДАРЯ</a:t>
            </a:r>
          </a:p>
          <a:p>
            <a:r>
              <a:rPr lang="ru-RU" sz="700" dirty="0" smtClean="0">
                <a:solidFill>
                  <a:schemeClr val="bg1"/>
                </a:solidFill>
              </a:rPr>
              <a:t>РАЦИОНАЛИЗАЦИИ СЕМЕЙНОГО</a:t>
            </a:r>
          </a:p>
          <a:p>
            <a:r>
              <a:rPr lang="ru-RU" sz="700" dirty="0" smtClean="0">
                <a:solidFill>
                  <a:schemeClr val="bg1"/>
                </a:solidFill>
              </a:rPr>
              <a:t>БЮДЖЕТА, УВЕЛИЧЕНИЮ</a:t>
            </a:r>
          </a:p>
          <a:p>
            <a:r>
              <a:rPr lang="ru-RU" sz="700" dirty="0" smtClean="0">
                <a:solidFill>
                  <a:schemeClr val="bg1"/>
                </a:solidFill>
              </a:rPr>
              <a:t>ГОРИЗОНТА ПЛАНИРОВАНИЯ</a:t>
            </a:r>
            <a:endParaRPr lang="ru-RU" sz="700" dirty="0">
              <a:solidFill>
                <a:schemeClr val="bg1"/>
              </a:solidFill>
              <a:latin typeface="Arial"/>
              <a:cs typeface="Arial"/>
            </a:endParaRPr>
          </a:p>
        </p:txBody>
      </p:sp>
      <p:sp>
        <p:nvSpPr>
          <p:cNvPr id="163" name="object 163"/>
          <p:cNvSpPr txBox="1"/>
          <p:nvPr/>
        </p:nvSpPr>
        <p:spPr>
          <a:xfrm>
            <a:off x="5120568" y="8820934"/>
            <a:ext cx="417830" cy="112851"/>
          </a:xfrm>
          <a:prstGeom prst="rect">
            <a:avLst/>
          </a:prstGeom>
        </p:spPr>
        <p:txBody>
          <a:bodyPr vert="horz" wrap="square" lIns="0" tIns="12700" rIns="0" bIns="0" rtlCol="0">
            <a:spAutoFit/>
          </a:bodyPr>
          <a:lstStyle/>
          <a:p>
            <a:pPr marL="12700">
              <a:lnSpc>
                <a:spcPct val="100000"/>
              </a:lnSpc>
              <a:spcBef>
                <a:spcPts val="100"/>
              </a:spcBef>
            </a:pPr>
            <a:endParaRPr sz="650" dirty="0">
              <a:latin typeface="Arial"/>
              <a:cs typeface="Arial"/>
            </a:endParaRPr>
          </a:p>
        </p:txBody>
      </p:sp>
      <p:sp>
        <p:nvSpPr>
          <p:cNvPr id="164" name="object 164"/>
          <p:cNvSpPr/>
          <p:nvPr/>
        </p:nvSpPr>
        <p:spPr>
          <a:xfrm>
            <a:off x="4971503" y="9051366"/>
            <a:ext cx="71043" cy="71043"/>
          </a:xfrm>
          <a:prstGeom prst="rect">
            <a:avLst/>
          </a:prstGeom>
          <a:blipFill>
            <a:blip r:embed="rId5" cstate="print"/>
            <a:stretch>
              <a:fillRect/>
            </a:stretch>
          </a:blipFill>
        </p:spPr>
        <p:txBody>
          <a:bodyPr wrap="square" lIns="0" tIns="0" rIns="0" bIns="0" rtlCol="0"/>
          <a:lstStyle/>
          <a:p>
            <a:endParaRPr/>
          </a:p>
        </p:txBody>
      </p:sp>
      <p:sp>
        <p:nvSpPr>
          <p:cNvPr id="165" name="object 165"/>
          <p:cNvSpPr txBox="1"/>
          <p:nvPr/>
        </p:nvSpPr>
        <p:spPr>
          <a:xfrm>
            <a:off x="5120564" y="9011371"/>
            <a:ext cx="1729105" cy="663002"/>
          </a:xfrm>
          <a:prstGeom prst="rect">
            <a:avLst/>
          </a:prstGeom>
        </p:spPr>
        <p:txBody>
          <a:bodyPr vert="horz" wrap="square" lIns="0" tIns="16510" rIns="0" bIns="0" rtlCol="0">
            <a:spAutoFit/>
          </a:bodyPr>
          <a:lstStyle/>
          <a:p>
            <a:pPr algn="just"/>
            <a:r>
              <a:rPr lang="ru-RU" sz="700" dirty="0" smtClean="0">
                <a:solidFill>
                  <a:schemeClr val="bg1"/>
                </a:solidFill>
              </a:rPr>
              <a:t>ПОВЫШАЕТ ФИНАНСОВОЕ</a:t>
            </a:r>
          </a:p>
          <a:p>
            <a:pPr algn="just"/>
            <a:r>
              <a:rPr lang="ru-RU" sz="700" dirty="0" smtClean="0">
                <a:solidFill>
                  <a:schemeClr val="bg1"/>
                </a:solidFill>
              </a:rPr>
              <a:t>БЛАГОСОСТОЯНИЕ БЛАГОДАРЯ</a:t>
            </a:r>
          </a:p>
          <a:p>
            <a:pPr algn="just"/>
            <a:r>
              <a:rPr lang="ru-RU" sz="700" dirty="0" smtClean="0">
                <a:solidFill>
                  <a:schemeClr val="bg1"/>
                </a:solidFill>
              </a:rPr>
              <a:t>РАЗВИТИЮ СПОСОБНОСТИ</a:t>
            </a:r>
          </a:p>
          <a:p>
            <a:pPr algn="just"/>
            <a:r>
              <a:rPr lang="ru-RU" sz="700" dirty="0" smtClean="0">
                <a:solidFill>
                  <a:schemeClr val="bg1"/>
                </a:solidFill>
              </a:rPr>
              <a:t>УПРАВЛЯТЬ ФИНАНСАМИ В</a:t>
            </a:r>
          </a:p>
          <a:p>
            <a:pPr algn="just"/>
            <a:r>
              <a:rPr lang="ru-RU" sz="700" dirty="0" smtClean="0">
                <a:solidFill>
                  <a:schemeClr val="bg1"/>
                </a:solidFill>
              </a:rPr>
              <a:t>ТЕЧЕНИЕ ЖИЗНЕННОГО ЦИКЛА</a:t>
            </a:r>
          </a:p>
          <a:p>
            <a:pPr algn="just"/>
            <a:r>
              <a:rPr lang="ru-RU" sz="700" dirty="0" smtClean="0">
                <a:solidFill>
                  <a:schemeClr val="bg1"/>
                </a:solidFill>
              </a:rPr>
              <a:t>СЕМЬИ</a:t>
            </a:r>
            <a:endParaRPr lang="ru-RU" sz="700" dirty="0">
              <a:solidFill>
                <a:schemeClr val="bg1"/>
              </a:solidFill>
              <a:latin typeface="Arial"/>
              <a:cs typeface="Arial"/>
            </a:endParaRPr>
          </a:p>
        </p:txBody>
      </p:sp>
      <p:sp>
        <p:nvSpPr>
          <p:cNvPr id="166" name="object 166"/>
          <p:cNvSpPr/>
          <p:nvPr/>
        </p:nvSpPr>
        <p:spPr>
          <a:xfrm>
            <a:off x="4971503" y="9717455"/>
            <a:ext cx="71043" cy="71043"/>
          </a:xfrm>
          <a:prstGeom prst="rect">
            <a:avLst/>
          </a:prstGeom>
          <a:blipFill>
            <a:blip r:embed="rId5" cstate="print"/>
            <a:stretch>
              <a:fillRect/>
            </a:stretch>
          </a:blipFill>
        </p:spPr>
        <p:txBody>
          <a:bodyPr wrap="square" lIns="0" tIns="0" rIns="0" bIns="0" rtlCol="0"/>
          <a:lstStyle/>
          <a:p>
            <a:endParaRPr/>
          </a:p>
        </p:txBody>
      </p:sp>
      <p:sp>
        <p:nvSpPr>
          <p:cNvPr id="167" name="object 167"/>
          <p:cNvSpPr txBox="1"/>
          <p:nvPr/>
        </p:nvSpPr>
        <p:spPr>
          <a:xfrm>
            <a:off x="5120564" y="9677372"/>
            <a:ext cx="1720214" cy="339837"/>
          </a:xfrm>
          <a:prstGeom prst="rect">
            <a:avLst/>
          </a:prstGeom>
        </p:spPr>
        <p:txBody>
          <a:bodyPr vert="horz" wrap="square" lIns="0" tIns="16510" rIns="0" bIns="0" rtlCol="0">
            <a:spAutoFit/>
          </a:bodyPr>
          <a:lstStyle/>
          <a:p>
            <a:pPr algn="just"/>
            <a:r>
              <a:rPr lang="ru-RU" sz="700" dirty="0" smtClean="0">
                <a:solidFill>
                  <a:schemeClr val="bg1"/>
                </a:solidFill>
              </a:rPr>
              <a:t>ПОВЫШАЕТ ЭФФЕКТИВНОСТЬ</a:t>
            </a:r>
          </a:p>
          <a:p>
            <a:pPr algn="just"/>
            <a:r>
              <a:rPr lang="ru-RU" sz="700" dirty="0" smtClean="0">
                <a:solidFill>
                  <a:schemeClr val="bg1"/>
                </a:solidFill>
              </a:rPr>
              <a:t>ИСПОЛЬЗОВАНИЯ ФИНАНСОВЫХ</a:t>
            </a:r>
          </a:p>
          <a:p>
            <a:pPr algn="just"/>
            <a:r>
              <a:rPr lang="ru-RU" sz="700" dirty="0" smtClean="0">
                <a:solidFill>
                  <a:schemeClr val="bg1"/>
                </a:solidFill>
              </a:rPr>
              <a:t>ПРОДУКТОВ</a:t>
            </a:r>
            <a:endParaRPr lang="ru-RU" sz="700" dirty="0">
              <a:solidFill>
                <a:schemeClr val="bg1"/>
              </a:solidFill>
              <a:latin typeface="Arial"/>
              <a:cs typeface="Arial"/>
            </a:endParaRPr>
          </a:p>
        </p:txBody>
      </p:sp>
      <p:sp>
        <p:nvSpPr>
          <p:cNvPr id="168" name="object 168"/>
          <p:cNvSpPr/>
          <p:nvPr/>
        </p:nvSpPr>
        <p:spPr>
          <a:xfrm>
            <a:off x="4971503" y="10098061"/>
            <a:ext cx="71043" cy="71043"/>
          </a:xfrm>
          <a:prstGeom prst="rect">
            <a:avLst/>
          </a:prstGeom>
          <a:blipFill>
            <a:blip r:embed="rId5" cstate="print"/>
            <a:stretch>
              <a:fillRect/>
            </a:stretch>
          </a:blipFill>
        </p:spPr>
        <p:txBody>
          <a:bodyPr wrap="square" lIns="0" tIns="0" rIns="0" bIns="0" rtlCol="0"/>
          <a:lstStyle/>
          <a:p>
            <a:endParaRPr/>
          </a:p>
        </p:txBody>
      </p:sp>
      <p:sp>
        <p:nvSpPr>
          <p:cNvPr id="169" name="object 169"/>
          <p:cNvSpPr txBox="1"/>
          <p:nvPr/>
        </p:nvSpPr>
        <p:spPr>
          <a:xfrm>
            <a:off x="5120564" y="10058251"/>
            <a:ext cx="1729105" cy="447558"/>
          </a:xfrm>
          <a:prstGeom prst="rect">
            <a:avLst/>
          </a:prstGeom>
        </p:spPr>
        <p:txBody>
          <a:bodyPr vert="horz" wrap="square" lIns="0" tIns="16510" rIns="0" bIns="0" rtlCol="0">
            <a:spAutoFit/>
          </a:bodyPr>
          <a:lstStyle/>
          <a:p>
            <a:pPr algn="just"/>
            <a:r>
              <a:rPr lang="ru-RU" sz="700" dirty="0" smtClean="0">
                <a:solidFill>
                  <a:schemeClr val="bg1"/>
                </a:solidFill>
              </a:rPr>
              <a:t>ОБЕСПЕЧИВАЕТ ЗАЩИТУ ОТ</a:t>
            </a:r>
          </a:p>
          <a:p>
            <a:pPr algn="just"/>
            <a:r>
              <a:rPr lang="ru-RU" sz="700" dirty="0" smtClean="0">
                <a:solidFill>
                  <a:schemeClr val="bg1"/>
                </a:solidFill>
              </a:rPr>
              <a:t>МОШЕННИЧЕСТВА, ПОВЫШАЕТ</a:t>
            </a:r>
          </a:p>
          <a:p>
            <a:pPr algn="just"/>
            <a:r>
              <a:rPr lang="ru-RU" sz="700" dirty="0" smtClean="0">
                <a:solidFill>
                  <a:schemeClr val="bg1"/>
                </a:solidFill>
              </a:rPr>
              <a:t>ФИНАНСОВУЮ БЕЗОПАСНОСТЬ</a:t>
            </a:r>
          </a:p>
          <a:p>
            <a:pPr algn="just"/>
            <a:r>
              <a:rPr lang="ru-RU" sz="700" dirty="0" smtClean="0">
                <a:solidFill>
                  <a:schemeClr val="bg1"/>
                </a:solidFill>
              </a:rPr>
              <a:t>ГРАЖДАН</a:t>
            </a:r>
            <a:endParaRPr lang="ru-RU" sz="700" dirty="0">
              <a:solidFill>
                <a:schemeClr val="bg1"/>
              </a:solidFill>
              <a:latin typeface="Arial"/>
              <a:cs typeface="Arial"/>
            </a:endParaRPr>
          </a:p>
        </p:txBody>
      </p:sp>
      <p:sp>
        <p:nvSpPr>
          <p:cNvPr id="170" name="object 170"/>
          <p:cNvSpPr/>
          <p:nvPr/>
        </p:nvSpPr>
        <p:spPr>
          <a:xfrm>
            <a:off x="3548608" y="8842057"/>
            <a:ext cx="672465" cy="673100"/>
          </a:xfrm>
          <a:custGeom>
            <a:avLst/>
            <a:gdLst/>
            <a:ahLst/>
            <a:cxnLst/>
            <a:rect l="l" t="t" r="r" b="b"/>
            <a:pathLst>
              <a:path w="672464" h="673100">
                <a:moveTo>
                  <a:pt x="336207" y="0"/>
                </a:moveTo>
                <a:lnTo>
                  <a:pt x="282135" y="3942"/>
                </a:lnTo>
                <a:lnTo>
                  <a:pt x="231326" y="15770"/>
                </a:lnTo>
                <a:lnTo>
                  <a:pt x="183779" y="35483"/>
                </a:lnTo>
                <a:lnTo>
                  <a:pt x="139495" y="63081"/>
                </a:lnTo>
                <a:lnTo>
                  <a:pt x="98475" y="98564"/>
                </a:lnTo>
                <a:lnTo>
                  <a:pt x="63026" y="139624"/>
                </a:lnTo>
                <a:lnTo>
                  <a:pt x="35453" y="183950"/>
                </a:lnTo>
                <a:lnTo>
                  <a:pt x="15757" y="231543"/>
                </a:lnTo>
                <a:lnTo>
                  <a:pt x="3939" y="282401"/>
                </a:lnTo>
                <a:lnTo>
                  <a:pt x="0" y="336524"/>
                </a:lnTo>
                <a:lnTo>
                  <a:pt x="3939" y="390647"/>
                </a:lnTo>
                <a:lnTo>
                  <a:pt x="15757" y="441506"/>
                </a:lnTo>
                <a:lnTo>
                  <a:pt x="35453" y="489098"/>
                </a:lnTo>
                <a:lnTo>
                  <a:pt x="63026" y="533424"/>
                </a:lnTo>
                <a:lnTo>
                  <a:pt x="98475" y="574484"/>
                </a:lnTo>
                <a:lnTo>
                  <a:pt x="139495" y="609969"/>
                </a:lnTo>
                <a:lnTo>
                  <a:pt x="183779" y="637569"/>
                </a:lnTo>
                <a:lnTo>
                  <a:pt x="231326" y="657284"/>
                </a:lnTo>
                <a:lnTo>
                  <a:pt x="282135" y="669111"/>
                </a:lnTo>
                <a:lnTo>
                  <a:pt x="336207" y="673049"/>
                </a:lnTo>
                <a:lnTo>
                  <a:pt x="390284" y="669106"/>
                </a:lnTo>
                <a:lnTo>
                  <a:pt x="441097" y="657278"/>
                </a:lnTo>
                <a:lnTo>
                  <a:pt x="488646" y="637565"/>
                </a:lnTo>
                <a:lnTo>
                  <a:pt x="532931" y="609967"/>
                </a:lnTo>
                <a:lnTo>
                  <a:pt x="573951" y="574484"/>
                </a:lnTo>
                <a:lnTo>
                  <a:pt x="609400" y="533424"/>
                </a:lnTo>
                <a:lnTo>
                  <a:pt x="636973" y="489098"/>
                </a:lnTo>
                <a:lnTo>
                  <a:pt x="656669" y="441506"/>
                </a:lnTo>
                <a:lnTo>
                  <a:pt x="668487" y="390647"/>
                </a:lnTo>
                <a:lnTo>
                  <a:pt x="672426" y="336524"/>
                </a:lnTo>
                <a:lnTo>
                  <a:pt x="668487" y="282401"/>
                </a:lnTo>
                <a:lnTo>
                  <a:pt x="656669" y="231543"/>
                </a:lnTo>
                <a:lnTo>
                  <a:pt x="636973" y="183950"/>
                </a:lnTo>
                <a:lnTo>
                  <a:pt x="609400" y="139624"/>
                </a:lnTo>
                <a:lnTo>
                  <a:pt x="573951" y="98564"/>
                </a:lnTo>
                <a:lnTo>
                  <a:pt x="532931" y="63081"/>
                </a:lnTo>
                <a:lnTo>
                  <a:pt x="488646" y="35483"/>
                </a:lnTo>
                <a:lnTo>
                  <a:pt x="441097" y="15770"/>
                </a:lnTo>
                <a:lnTo>
                  <a:pt x="390284" y="3942"/>
                </a:lnTo>
                <a:lnTo>
                  <a:pt x="336207" y="0"/>
                </a:lnTo>
                <a:close/>
              </a:path>
            </a:pathLst>
          </a:custGeom>
          <a:solidFill>
            <a:srgbClr val="A54686"/>
          </a:solidFill>
        </p:spPr>
        <p:txBody>
          <a:bodyPr wrap="square" lIns="0" tIns="0" rIns="0" bIns="0" rtlCol="0"/>
          <a:lstStyle/>
          <a:p>
            <a:endParaRPr/>
          </a:p>
        </p:txBody>
      </p:sp>
      <p:sp>
        <p:nvSpPr>
          <p:cNvPr id="171" name="object 171"/>
          <p:cNvSpPr/>
          <p:nvPr/>
        </p:nvSpPr>
        <p:spPr>
          <a:xfrm>
            <a:off x="2983394" y="9119259"/>
            <a:ext cx="1910089" cy="1474979"/>
          </a:xfrm>
          <a:custGeom>
            <a:avLst/>
            <a:gdLst/>
            <a:ahLst/>
            <a:cxnLst/>
            <a:rect l="l" t="t" r="r" b="b"/>
            <a:pathLst>
              <a:path w="1849120" h="1309370">
                <a:moveTo>
                  <a:pt x="0" y="1309331"/>
                </a:moveTo>
                <a:lnTo>
                  <a:pt x="1848535" y="1309331"/>
                </a:lnTo>
                <a:lnTo>
                  <a:pt x="1848535" y="0"/>
                </a:lnTo>
                <a:lnTo>
                  <a:pt x="0" y="0"/>
                </a:lnTo>
                <a:lnTo>
                  <a:pt x="0" y="1309331"/>
                </a:lnTo>
                <a:close/>
              </a:path>
            </a:pathLst>
          </a:custGeom>
          <a:solidFill>
            <a:srgbClr val="A54686"/>
          </a:solidFill>
        </p:spPr>
        <p:txBody>
          <a:bodyPr wrap="square" lIns="0" tIns="0" rIns="0" bIns="0" rtlCol="0"/>
          <a:lstStyle/>
          <a:p>
            <a:endParaRPr/>
          </a:p>
        </p:txBody>
      </p:sp>
      <p:sp>
        <p:nvSpPr>
          <p:cNvPr id="172" name="object 172"/>
          <p:cNvSpPr/>
          <p:nvPr/>
        </p:nvSpPr>
        <p:spPr>
          <a:xfrm>
            <a:off x="3643134" y="8882024"/>
            <a:ext cx="513194" cy="539838"/>
          </a:xfrm>
          <a:prstGeom prst="rect">
            <a:avLst/>
          </a:prstGeom>
          <a:blipFill>
            <a:blip r:embed="rId6" cstate="print"/>
            <a:stretch>
              <a:fillRect/>
            </a:stretch>
          </a:blipFill>
        </p:spPr>
        <p:txBody>
          <a:bodyPr wrap="square" lIns="0" tIns="0" rIns="0" bIns="0" rtlCol="0"/>
          <a:lstStyle/>
          <a:p>
            <a:endParaRPr/>
          </a:p>
        </p:txBody>
      </p:sp>
      <p:sp>
        <p:nvSpPr>
          <p:cNvPr id="173" name="object 173"/>
          <p:cNvSpPr txBox="1"/>
          <p:nvPr/>
        </p:nvSpPr>
        <p:spPr>
          <a:xfrm>
            <a:off x="2808560" y="9412709"/>
            <a:ext cx="2233985" cy="1126399"/>
          </a:xfrm>
          <a:prstGeom prst="rect">
            <a:avLst/>
          </a:prstGeom>
        </p:spPr>
        <p:txBody>
          <a:bodyPr vert="horz" wrap="square" lIns="0" tIns="12700" rIns="0" bIns="0" rtlCol="0">
            <a:spAutoFit/>
          </a:bodyPr>
          <a:lstStyle/>
          <a:p>
            <a:pPr algn="ctr">
              <a:lnSpc>
                <a:spcPts val="1080"/>
              </a:lnSpc>
            </a:pPr>
            <a:r>
              <a:rPr lang="ru-RU" sz="600" b="1" dirty="0" smtClean="0">
                <a:solidFill>
                  <a:schemeClr val="bg1"/>
                </a:solidFill>
                <a:cs typeface="PMingLiU"/>
              </a:rPr>
              <a:t>ПОСТАНОВЛЕНИЕ </a:t>
            </a:r>
          </a:p>
          <a:p>
            <a:pPr algn="ctr">
              <a:lnSpc>
                <a:spcPts val="1080"/>
              </a:lnSpc>
            </a:pPr>
            <a:r>
              <a:rPr lang="ru-RU" sz="600" b="1" dirty="0" smtClean="0">
                <a:solidFill>
                  <a:schemeClr val="bg1"/>
                </a:solidFill>
                <a:cs typeface="PMingLiU"/>
              </a:rPr>
              <a:t>АДМИНИСТРАЦИИ ГОРОДА НЕВИННОМЫССКА </a:t>
            </a:r>
          </a:p>
          <a:p>
            <a:pPr algn="ctr">
              <a:lnSpc>
                <a:spcPts val="1080"/>
              </a:lnSpc>
            </a:pPr>
            <a:r>
              <a:rPr lang="ru-RU" sz="600" b="1" dirty="0" smtClean="0">
                <a:solidFill>
                  <a:schemeClr val="bg1"/>
                </a:solidFill>
                <a:cs typeface="PMingLiU"/>
              </a:rPr>
              <a:t>ОТ 03.04.2019 №425</a:t>
            </a:r>
          </a:p>
          <a:p>
            <a:pPr algn="ctr">
              <a:lnSpc>
                <a:spcPts val="1080"/>
              </a:lnSpc>
            </a:pPr>
            <a:r>
              <a:rPr lang="ru-RU" sz="600" b="1" dirty="0" smtClean="0">
                <a:solidFill>
                  <a:schemeClr val="bg1"/>
                </a:solidFill>
                <a:cs typeface="PMingLiU"/>
              </a:rPr>
              <a:t> «ОБ УТВЕРЖДЕНИИ ПРОГРАММЫ ПОВЫШЕНИЯ УРОВНЯ ФИНАНСОВОЙ ГРАМОТНОСТИ НАСЕЛЕНИЯ ГОРОДА НЕВИННОМЫССКА И РАЗВИТИЯ ФИНАНСОВОГО </a:t>
            </a:r>
          </a:p>
          <a:p>
            <a:pPr algn="ctr">
              <a:lnSpc>
                <a:spcPts val="1080"/>
              </a:lnSpc>
            </a:pPr>
            <a:r>
              <a:rPr lang="ru-RU" sz="600" b="1" dirty="0" smtClean="0">
                <a:solidFill>
                  <a:schemeClr val="bg1"/>
                </a:solidFill>
                <a:cs typeface="PMingLiU"/>
              </a:rPr>
              <a:t>ОБРАЗОВАНИЯ В ГОРОДЕ НЕВИННОМЫССКЕ</a:t>
            </a:r>
          </a:p>
          <a:p>
            <a:pPr algn="ctr">
              <a:lnSpc>
                <a:spcPts val="1080"/>
              </a:lnSpc>
            </a:pPr>
            <a:r>
              <a:rPr lang="ru-RU" sz="600" b="1" dirty="0" smtClean="0">
                <a:solidFill>
                  <a:schemeClr val="bg1"/>
                </a:solidFill>
                <a:cs typeface="PMingLiU"/>
              </a:rPr>
              <a:t> НА 2019-2021 ГОДЫ»</a:t>
            </a:r>
            <a:endParaRPr lang="ru-RU" sz="600" b="1" dirty="0">
              <a:solidFill>
                <a:schemeClr val="bg1"/>
              </a:solidFill>
              <a:cs typeface="PMingLiU"/>
            </a:endParaRPr>
          </a:p>
        </p:txBody>
      </p:sp>
      <p:sp>
        <p:nvSpPr>
          <p:cNvPr id="174" name="object 174"/>
          <p:cNvSpPr/>
          <p:nvPr/>
        </p:nvSpPr>
        <p:spPr>
          <a:xfrm>
            <a:off x="7550822" y="6792418"/>
            <a:ext cx="5173" cy="3900790"/>
          </a:xfrm>
          <a:prstGeom prst="rect">
            <a:avLst/>
          </a:prstGeom>
          <a:blipFill>
            <a:blip r:embed="rId7" cstate="print"/>
            <a:stretch>
              <a:fillRect/>
            </a:stretch>
          </a:blipFill>
        </p:spPr>
        <p:txBody>
          <a:bodyPr wrap="square" lIns="0" tIns="0" rIns="0" bIns="0" rtlCol="0"/>
          <a:lstStyle/>
          <a:p>
            <a:endParaRPr/>
          </a:p>
        </p:txBody>
      </p:sp>
      <p:sp>
        <p:nvSpPr>
          <p:cNvPr id="175" name="object 175"/>
          <p:cNvSpPr/>
          <p:nvPr/>
        </p:nvSpPr>
        <p:spPr>
          <a:xfrm>
            <a:off x="7321181" y="7878450"/>
            <a:ext cx="215684" cy="2814759"/>
          </a:xfrm>
          <a:prstGeom prst="rect">
            <a:avLst/>
          </a:prstGeom>
          <a:blipFill>
            <a:blip r:embed="rId8" cstate="print"/>
            <a:stretch>
              <a:fillRect/>
            </a:stretch>
          </a:blipFill>
        </p:spPr>
        <p:txBody>
          <a:bodyPr wrap="square" lIns="0" tIns="0" rIns="0" bIns="0" rtlCol="0"/>
          <a:lstStyle/>
          <a:p>
            <a:endParaRPr/>
          </a:p>
        </p:txBody>
      </p:sp>
      <p:pic>
        <p:nvPicPr>
          <p:cNvPr id="176" name="Picture 13" descr="Безимени-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02462" y="151743"/>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Рисунок 1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H="1">
            <a:off x="4008552" y="3047763"/>
            <a:ext cx="478879" cy="61697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718" y="1217"/>
            <a:ext cx="7543330" cy="6590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4" name="object 4"/>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5" name="object 5"/>
          <p:cNvSpPr txBox="1"/>
          <p:nvPr/>
        </p:nvSpPr>
        <p:spPr>
          <a:xfrm>
            <a:off x="6802994" y="10484413"/>
            <a:ext cx="66675" cy="127000"/>
          </a:xfrm>
          <a:prstGeom prst="rect">
            <a:avLst/>
          </a:prstGeom>
        </p:spPr>
        <p:txBody>
          <a:bodyPr vert="horz" wrap="square" lIns="0" tIns="0" rIns="0" bIns="0" rtlCol="0">
            <a:spAutoFit/>
          </a:bodyPr>
          <a:lstStyle/>
          <a:p>
            <a:pPr>
              <a:lnSpc>
                <a:spcPts val="1000"/>
              </a:lnSpc>
            </a:pPr>
            <a:r>
              <a:rPr sz="1000" spc="-5" dirty="0">
                <a:solidFill>
                  <a:srgbClr val="231F20"/>
                </a:solidFill>
                <a:latin typeface="Trebuchet MS"/>
                <a:cs typeface="Trebuchet MS"/>
              </a:rPr>
              <a:t>5</a:t>
            </a:r>
            <a:endParaRPr sz="1000">
              <a:latin typeface="Trebuchet MS"/>
              <a:cs typeface="Trebuchet MS"/>
            </a:endParaRPr>
          </a:p>
        </p:txBody>
      </p:sp>
      <p:sp>
        <p:nvSpPr>
          <p:cNvPr id="6" name="object 6"/>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7" name="object 7"/>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0" name="object 10"/>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1" name="object 11"/>
          <p:cNvSpPr txBox="1"/>
          <p:nvPr/>
        </p:nvSpPr>
        <p:spPr>
          <a:xfrm>
            <a:off x="838414" y="230576"/>
            <a:ext cx="3960495" cy="151323"/>
          </a:xfrm>
          <a:prstGeom prst="rect">
            <a:avLst/>
          </a:prstGeom>
        </p:spPr>
        <p:txBody>
          <a:bodyPr vert="horz" wrap="square" lIns="0" tIns="12700" rIns="0" bIns="0" rtlCol="0">
            <a:spAutoFit/>
          </a:bodyPr>
          <a:lstStyle/>
          <a:p>
            <a:pPr marL="12700">
              <a:lnSpc>
                <a:spcPct val="100000"/>
              </a:lnSpc>
              <a:spcBef>
                <a:spcPts val="100"/>
              </a:spcBef>
            </a:pPr>
            <a:r>
              <a:rPr lang="ru-RU" sz="900" dirty="0">
                <a:solidFill>
                  <a:schemeClr val="bg1"/>
                </a:solidFill>
              </a:rPr>
              <a:t>ПРОЕКТ БЮДЖЕТА НА </a:t>
            </a:r>
            <a:r>
              <a:rPr lang="ru-RU" sz="900" dirty="0" smtClean="0">
                <a:solidFill>
                  <a:schemeClr val="bg1"/>
                </a:solidFill>
              </a:rPr>
              <a:t>2019 </a:t>
            </a:r>
            <a:r>
              <a:rPr lang="ru-RU" sz="900" dirty="0">
                <a:solidFill>
                  <a:schemeClr val="bg1"/>
                </a:solidFill>
              </a:rPr>
              <a:t>И </a:t>
            </a:r>
            <a:r>
              <a:rPr lang="ru-RU" sz="900" dirty="0" smtClean="0">
                <a:solidFill>
                  <a:schemeClr val="bg1"/>
                </a:solidFill>
              </a:rPr>
              <a:t>на ПЛАНОВЫЙ </a:t>
            </a:r>
            <a:r>
              <a:rPr lang="ru-RU" sz="900" dirty="0">
                <a:solidFill>
                  <a:schemeClr val="bg1"/>
                </a:solidFill>
              </a:rPr>
              <a:t>ПЕРИОД </a:t>
            </a:r>
            <a:r>
              <a:rPr lang="ru-RU" sz="900" dirty="0" smtClean="0">
                <a:solidFill>
                  <a:schemeClr val="bg1"/>
                </a:solidFill>
              </a:rPr>
              <a:t>2020 и 2021 </a:t>
            </a:r>
            <a:r>
              <a:rPr lang="ru-RU" sz="900" dirty="0">
                <a:solidFill>
                  <a:schemeClr val="bg1"/>
                </a:solidFill>
              </a:rPr>
              <a:t>ГОДОВ.</a:t>
            </a:r>
            <a:endParaRPr sz="900" dirty="0">
              <a:solidFill>
                <a:schemeClr val="bg1"/>
              </a:solidFill>
              <a:latin typeface="Bookman Old Style"/>
              <a:cs typeface="Bookman Old Style"/>
            </a:endParaRPr>
          </a:p>
        </p:txBody>
      </p:sp>
      <p:sp>
        <p:nvSpPr>
          <p:cNvPr id="12" name="object 12"/>
          <p:cNvSpPr txBox="1"/>
          <p:nvPr/>
        </p:nvSpPr>
        <p:spPr>
          <a:xfrm>
            <a:off x="5221912" y="230576"/>
            <a:ext cx="1469390" cy="151323"/>
          </a:xfrm>
          <a:prstGeom prst="rect">
            <a:avLst/>
          </a:prstGeom>
        </p:spPr>
        <p:txBody>
          <a:bodyPr vert="horz" wrap="square" lIns="0" tIns="12700" rIns="0" bIns="0" rtlCol="0">
            <a:spAutoFit/>
          </a:bodyPr>
          <a:lstStyle/>
          <a:p>
            <a:pPr marL="12700">
              <a:lnSpc>
                <a:spcPct val="100000"/>
              </a:lnSpc>
              <a:spcBef>
                <a:spcPts val="100"/>
              </a:spcBef>
            </a:pPr>
            <a:r>
              <a:rPr lang="ru-RU" sz="900" dirty="0">
                <a:solidFill>
                  <a:srgbClr val="993366"/>
                </a:solidFill>
              </a:rPr>
              <a:t>ОСНОВНЫЕ ПАРАМЕТРЫ</a:t>
            </a:r>
            <a:endParaRPr lang="ru-RU" sz="900" dirty="0">
              <a:solidFill>
                <a:srgbClr val="993366"/>
              </a:solidFill>
              <a:latin typeface="Bookman Old Style"/>
              <a:cs typeface="Bookman Old Style"/>
            </a:endParaRPr>
          </a:p>
        </p:txBody>
      </p:sp>
      <p:sp>
        <p:nvSpPr>
          <p:cNvPr id="13" name="object 13"/>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5" name="object 15"/>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7" name="object 17"/>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8" name="object 18"/>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0" name="object 20"/>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2" name="object 22"/>
          <p:cNvSpPr/>
          <p:nvPr/>
        </p:nvSpPr>
        <p:spPr>
          <a:xfrm>
            <a:off x="5001831" y="295147"/>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23" name="object 23"/>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4" name="object 24"/>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8" name="object 28"/>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29" name="object 29"/>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0" name="object 30"/>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1" name="object 31"/>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2" name="object 32"/>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4" name="object 34"/>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5" name="object 35"/>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7" name="object 37"/>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8" name="object 38"/>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39" name="object 39"/>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0" name="object 40"/>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2" name="object 42"/>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3" name="object 43"/>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4" name="object 44"/>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5" name="object 45"/>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6" name="object 46"/>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8" name="object 48"/>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49" name="object 49"/>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0" name="object 50"/>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1" name="object 51"/>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2" name="object 52"/>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3" name="object 53"/>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4" name="object 54"/>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5" name="object 55"/>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6" name="object 56"/>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7" name="object 57"/>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0" name="object 60"/>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2" name="object 62"/>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4" name="object 64"/>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5" name="object 65"/>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6" name="object 66"/>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69" name="object 69"/>
          <p:cNvSpPr/>
          <p:nvPr/>
        </p:nvSpPr>
        <p:spPr>
          <a:xfrm>
            <a:off x="4903196" y="318585"/>
            <a:ext cx="91554" cy="50101"/>
          </a:xfrm>
          <a:prstGeom prst="rect">
            <a:avLst/>
          </a:prstGeom>
          <a:blipFill>
            <a:blip r:embed="rId5" cstate="print"/>
            <a:stretch>
              <a:fillRect/>
            </a:stretch>
          </a:blipFill>
        </p:spPr>
        <p:txBody>
          <a:bodyPr wrap="square" lIns="0" tIns="0" rIns="0" bIns="0" rtlCol="0"/>
          <a:lstStyle/>
          <a:p>
            <a:endParaRPr/>
          </a:p>
        </p:txBody>
      </p:sp>
      <p:sp>
        <p:nvSpPr>
          <p:cNvPr id="71" name="object 71"/>
          <p:cNvSpPr/>
          <p:nvPr/>
        </p:nvSpPr>
        <p:spPr>
          <a:xfrm>
            <a:off x="4969728" y="365785"/>
            <a:ext cx="27276" cy="36715"/>
          </a:xfrm>
          <a:prstGeom prst="rect">
            <a:avLst/>
          </a:prstGeom>
          <a:blipFill>
            <a:blip r:embed="rId6" cstate="print"/>
            <a:stretch>
              <a:fillRect/>
            </a:stretch>
          </a:blipFill>
        </p:spPr>
        <p:txBody>
          <a:bodyPr wrap="square" lIns="0" tIns="0" rIns="0" bIns="0" rtlCol="0"/>
          <a:lstStyle/>
          <a:p>
            <a:endParaRPr/>
          </a:p>
        </p:txBody>
      </p:sp>
      <p:sp>
        <p:nvSpPr>
          <p:cNvPr id="72" name="object 72"/>
          <p:cNvSpPr/>
          <p:nvPr/>
        </p:nvSpPr>
        <p:spPr>
          <a:xfrm>
            <a:off x="4990260" y="365785"/>
            <a:ext cx="69266" cy="42455"/>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4913985" y="326326"/>
            <a:ext cx="63919" cy="84962"/>
          </a:xfrm>
          <a:prstGeom prst="rect">
            <a:avLst/>
          </a:prstGeom>
          <a:blipFill>
            <a:blip r:embed="rId8" cstate="print"/>
            <a:stretch>
              <a:fillRect/>
            </a:stretch>
          </a:blipFill>
        </p:spPr>
        <p:txBody>
          <a:bodyPr wrap="square" lIns="0" tIns="0" rIns="0" bIns="0" rtlCol="0"/>
          <a:lstStyle/>
          <a:p>
            <a:endParaRPr/>
          </a:p>
        </p:txBody>
      </p:sp>
      <p:sp>
        <p:nvSpPr>
          <p:cNvPr id="77" name="object 77"/>
          <p:cNvSpPr/>
          <p:nvPr/>
        </p:nvSpPr>
        <p:spPr>
          <a:xfrm>
            <a:off x="5091417" y="451141"/>
            <a:ext cx="86474" cy="38963"/>
          </a:xfrm>
          <a:prstGeom prst="rect">
            <a:avLst/>
          </a:prstGeom>
          <a:blipFill>
            <a:blip r:embed="rId9" cstate="print"/>
            <a:stretch>
              <a:fillRect/>
            </a:stretch>
          </a:blipFill>
        </p:spPr>
        <p:txBody>
          <a:bodyPr wrap="square" lIns="0" tIns="0" rIns="0" bIns="0" rtlCol="0"/>
          <a:lstStyle/>
          <a:p>
            <a:endParaRPr/>
          </a:p>
        </p:txBody>
      </p:sp>
      <p:sp>
        <p:nvSpPr>
          <p:cNvPr id="78" name="object 78"/>
          <p:cNvSpPr/>
          <p:nvPr/>
        </p:nvSpPr>
        <p:spPr>
          <a:xfrm>
            <a:off x="6329" y="7875269"/>
            <a:ext cx="0" cy="2326640"/>
          </a:xfrm>
          <a:custGeom>
            <a:avLst/>
            <a:gdLst/>
            <a:ahLst/>
            <a:cxnLst/>
            <a:rect l="l" t="t" r="r" b="b"/>
            <a:pathLst>
              <a:path h="2326640">
                <a:moveTo>
                  <a:pt x="0" y="0"/>
                </a:moveTo>
                <a:lnTo>
                  <a:pt x="0" y="2326220"/>
                </a:lnTo>
              </a:path>
            </a:pathLst>
          </a:custGeom>
          <a:ln w="12659">
            <a:solidFill>
              <a:srgbClr val="00669B"/>
            </a:solidFill>
          </a:ln>
        </p:spPr>
        <p:txBody>
          <a:bodyPr wrap="square" lIns="0" tIns="0" rIns="0" bIns="0" rtlCol="0"/>
          <a:lstStyle/>
          <a:p>
            <a:endParaRPr/>
          </a:p>
        </p:txBody>
      </p:sp>
      <p:sp>
        <p:nvSpPr>
          <p:cNvPr id="79" name="object 79"/>
          <p:cNvSpPr txBox="1"/>
          <p:nvPr/>
        </p:nvSpPr>
        <p:spPr>
          <a:xfrm>
            <a:off x="888094" y="672044"/>
            <a:ext cx="4305935" cy="258404"/>
          </a:xfrm>
          <a:prstGeom prst="rect">
            <a:avLst/>
          </a:prstGeom>
        </p:spPr>
        <p:txBody>
          <a:bodyPr vert="horz" wrap="square" lIns="0" tIns="12065" rIns="0" bIns="0" rtlCol="0">
            <a:spAutoFit/>
          </a:bodyPr>
          <a:lstStyle/>
          <a:p>
            <a:pPr marL="12700">
              <a:lnSpc>
                <a:spcPct val="100000"/>
              </a:lnSpc>
              <a:spcBef>
                <a:spcPts val="95"/>
              </a:spcBef>
            </a:pPr>
            <a:r>
              <a:rPr lang="ru-RU" sz="1600" b="1" dirty="0">
                <a:solidFill>
                  <a:schemeClr val="bg1"/>
                </a:solidFill>
              </a:rPr>
              <a:t>Производство и строительство. Инвестиции</a:t>
            </a:r>
            <a:endParaRPr sz="1600" b="1" dirty="0">
              <a:solidFill>
                <a:schemeClr val="bg1"/>
              </a:solidFill>
              <a:latin typeface="Arial"/>
              <a:cs typeface="Arial"/>
            </a:endParaRPr>
          </a:p>
        </p:txBody>
      </p:sp>
      <p:sp>
        <p:nvSpPr>
          <p:cNvPr id="80" name="object 80"/>
          <p:cNvSpPr/>
          <p:nvPr/>
        </p:nvSpPr>
        <p:spPr>
          <a:xfrm>
            <a:off x="900798" y="958126"/>
            <a:ext cx="5934710" cy="0"/>
          </a:xfrm>
          <a:custGeom>
            <a:avLst/>
            <a:gdLst/>
            <a:ahLst/>
            <a:cxnLst/>
            <a:rect l="l" t="t" r="r" b="b"/>
            <a:pathLst>
              <a:path w="5934709">
                <a:moveTo>
                  <a:pt x="0" y="0"/>
                </a:moveTo>
                <a:lnTo>
                  <a:pt x="5934595" y="0"/>
                </a:lnTo>
              </a:path>
            </a:pathLst>
          </a:custGeom>
          <a:ln w="12598">
            <a:solidFill>
              <a:srgbClr val="FFFFFF"/>
            </a:solidFill>
          </a:ln>
        </p:spPr>
        <p:txBody>
          <a:bodyPr wrap="square" lIns="0" tIns="0" rIns="0" bIns="0" rtlCol="0"/>
          <a:lstStyle/>
          <a:p>
            <a:endParaRPr/>
          </a:p>
        </p:txBody>
      </p:sp>
      <p:sp>
        <p:nvSpPr>
          <p:cNvPr id="83" name="object 83"/>
          <p:cNvSpPr/>
          <p:nvPr/>
        </p:nvSpPr>
        <p:spPr>
          <a:xfrm>
            <a:off x="756592" y="4085646"/>
            <a:ext cx="5934710" cy="2275159"/>
          </a:xfrm>
          <a:custGeom>
            <a:avLst/>
            <a:gdLst/>
            <a:ahLst/>
            <a:cxnLst/>
            <a:rect l="l" t="t" r="r" b="b"/>
            <a:pathLst>
              <a:path w="5934709" h="1264920">
                <a:moveTo>
                  <a:pt x="5648934" y="0"/>
                </a:moveTo>
                <a:lnTo>
                  <a:pt x="285457" y="0"/>
                </a:lnTo>
                <a:lnTo>
                  <a:pt x="239550" y="3343"/>
                </a:lnTo>
                <a:lnTo>
                  <a:pt x="196410" y="13375"/>
                </a:lnTo>
                <a:lnTo>
                  <a:pt x="156040" y="30095"/>
                </a:lnTo>
                <a:lnTo>
                  <a:pt x="118441" y="53504"/>
                </a:lnTo>
                <a:lnTo>
                  <a:pt x="83616" y="83604"/>
                </a:lnTo>
                <a:lnTo>
                  <a:pt x="53516" y="118433"/>
                </a:lnTo>
                <a:lnTo>
                  <a:pt x="30103" y="156033"/>
                </a:lnTo>
                <a:lnTo>
                  <a:pt x="13379" y="196404"/>
                </a:lnTo>
                <a:lnTo>
                  <a:pt x="3345" y="239545"/>
                </a:lnTo>
                <a:lnTo>
                  <a:pt x="0" y="285457"/>
                </a:lnTo>
                <a:lnTo>
                  <a:pt x="0" y="979436"/>
                </a:lnTo>
                <a:lnTo>
                  <a:pt x="3345" y="1025348"/>
                </a:lnTo>
                <a:lnTo>
                  <a:pt x="13379" y="1068490"/>
                </a:lnTo>
                <a:lnTo>
                  <a:pt x="30103" y="1108860"/>
                </a:lnTo>
                <a:lnTo>
                  <a:pt x="53516" y="1146461"/>
                </a:lnTo>
                <a:lnTo>
                  <a:pt x="83616" y="1181290"/>
                </a:lnTo>
                <a:lnTo>
                  <a:pt x="118441" y="1211389"/>
                </a:lnTo>
                <a:lnTo>
                  <a:pt x="156040" y="1234798"/>
                </a:lnTo>
                <a:lnTo>
                  <a:pt x="196410" y="1251519"/>
                </a:lnTo>
                <a:lnTo>
                  <a:pt x="239550" y="1261550"/>
                </a:lnTo>
                <a:lnTo>
                  <a:pt x="285457" y="1264894"/>
                </a:lnTo>
                <a:lnTo>
                  <a:pt x="5648934" y="1264894"/>
                </a:lnTo>
                <a:lnTo>
                  <a:pt x="5694846" y="1261550"/>
                </a:lnTo>
                <a:lnTo>
                  <a:pt x="5737988" y="1251519"/>
                </a:lnTo>
                <a:lnTo>
                  <a:pt x="5778358" y="1234798"/>
                </a:lnTo>
                <a:lnTo>
                  <a:pt x="5815958" y="1211389"/>
                </a:lnTo>
                <a:lnTo>
                  <a:pt x="5850788" y="1181290"/>
                </a:lnTo>
                <a:lnTo>
                  <a:pt x="5880887" y="1146461"/>
                </a:lnTo>
                <a:lnTo>
                  <a:pt x="5904296" y="1108860"/>
                </a:lnTo>
                <a:lnTo>
                  <a:pt x="5921017" y="1068490"/>
                </a:lnTo>
                <a:lnTo>
                  <a:pt x="5931048" y="1025348"/>
                </a:lnTo>
                <a:lnTo>
                  <a:pt x="5934392" y="979436"/>
                </a:lnTo>
                <a:lnTo>
                  <a:pt x="5934392" y="285457"/>
                </a:lnTo>
                <a:lnTo>
                  <a:pt x="5931048" y="239545"/>
                </a:lnTo>
                <a:lnTo>
                  <a:pt x="5921017" y="196404"/>
                </a:lnTo>
                <a:lnTo>
                  <a:pt x="5904296" y="156033"/>
                </a:lnTo>
                <a:lnTo>
                  <a:pt x="5880887" y="118433"/>
                </a:lnTo>
                <a:lnTo>
                  <a:pt x="5850788" y="83604"/>
                </a:lnTo>
                <a:lnTo>
                  <a:pt x="5815958" y="53504"/>
                </a:lnTo>
                <a:lnTo>
                  <a:pt x="5778358" y="30095"/>
                </a:lnTo>
                <a:lnTo>
                  <a:pt x="5737988" y="13375"/>
                </a:lnTo>
                <a:lnTo>
                  <a:pt x="5694846" y="3343"/>
                </a:lnTo>
                <a:lnTo>
                  <a:pt x="5648934" y="0"/>
                </a:lnTo>
                <a:close/>
              </a:path>
            </a:pathLst>
          </a:custGeom>
          <a:solidFill>
            <a:srgbClr val="FFFFFF"/>
          </a:solidFill>
        </p:spPr>
        <p:txBody>
          <a:bodyPr wrap="square" lIns="0" tIns="0" rIns="0" bIns="0" rtlCol="0"/>
          <a:lstStyle/>
          <a:p>
            <a:endParaRPr/>
          </a:p>
        </p:txBody>
      </p:sp>
      <p:sp>
        <p:nvSpPr>
          <p:cNvPr id="86" name="object 86"/>
          <p:cNvSpPr/>
          <p:nvPr/>
        </p:nvSpPr>
        <p:spPr>
          <a:xfrm>
            <a:off x="1023874" y="1150391"/>
            <a:ext cx="2887980" cy="1264920"/>
          </a:xfrm>
          <a:custGeom>
            <a:avLst/>
            <a:gdLst/>
            <a:ahLst/>
            <a:cxnLst/>
            <a:rect l="l" t="t" r="r" b="b"/>
            <a:pathLst>
              <a:path w="2887979" h="1264920">
                <a:moveTo>
                  <a:pt x="0" y="1264907"/>
                </a:moveTo>
                <a:lnTo>
                  <a:pt x="2887573" y="1264907"/>
                </a:lnTo>
                <a:lnTo>
                  <a:pt x="2887573" y="0"/>
                </a:lnTo>
                <a:lnTo>
                  <a:pt x="0" y="0"/>
                </a:lnTo>
                <a:lnTo>
                  <a:pt x="0" y="1264907"/>
                </a:lnTo>
                <a:close/>
              </a:path>
            </a:pathLst>
          </a:custGeom>
          <a:solidFill>
            <a:srgbClr val="FFFFFF"/>
          </a:solidFill>
        </p:spPr>
        <p:txBody>
          <a:bodyPr wrap="square" lIns="0" tIns="0" rIns="0" bIns="0" rtlCol="0"/>
          <a:lstStyle/>
          <a:p>
            <a:endParaRPr/>
          </a:p>
        </p:txBody>
      </p:sp>
      <p:sp>
        <p:nvSpPr>
          <p:cNvPr id="87" name="object 87"/>
          <p:cNvSpPr/>
          <p:nvPr/>
        </p:nvSpPr>
        <p:spPr>
          <a:xfrm>
            <a:off x="900798" y="1150391"/>
            <a:ext cx="6350" cy="1264920"/>
          </a:xfrm>
          <a:custGeom>
            <a:avLst/>
            <a:gdLst/>
            <a:ahLst/>
            <a:cxnLst/>
            <a:rect l="l" t="t" r="r" b="b"/>
            <a:pathLst>
              <a:path w="6350" h="1264920">
                <a:moveTo>
                  <a:pt x="0" y="1264907"/>
                </a:moveTo>
                <a:lnTo>
                  <a:pt x="6267" y="1264907"/>
                </a:lnTo>
                <a:lnTo>
                  <a:pt x="6267" y="0"/>
                </a:lnTo>
                <a:lnTo>
                  <a:pt x="0" y="0"/>
                </a:lnTo>
                <a:lnTo>
                  <a:pt x="0" y="1264907"/>
                </a:lnTo>
                <a:close/>
              </a:path>
            </a:pathLst>
          </a:custGeom>
          <a:solidFill>
            <a:srgbClr val="FFFFFF"/>
          </a:solidFill>
        </p:spPr>
        <p:txBody>
          <a:bodyPr wrap="square" lIns="0" tIns="0" rIns="0" bIns="0" rtlCol="0"/>
          <a:lstStyle/>
          <a:p>
            <a:endParaRPr/>
          </a:p>
        </p:txBody>
      </p:sp>
      <p:sp>
        <p:nvSpPr>
          <p:cNvPr id="88" name="object 88"/>
          <p:cNvSpPr/>
          <p:nvPr/>
        </p:nvSpPr>
        <p:spPr>
          <a:xfrm>
            <a:off x="900836" y="1150403"/>
            <a:ext cx="5934710" cy="2373482"/>
          </a:xfrm>
          <a:custGeom>
            <a:avLst/>
            <a:gdLst/>
            <a:ahLst/>
            <a:cxnLst/>
            <a:rect l="l" t="t" r="r" b="b"/>
            <a:pathLst>
              <a:path w="5934709" h="1264920">
                <a:moveTo>
                  <a:pt x="5648934" y="0"/>
                </a:moveTo>
                <a:lnTo>
                  <a:pt x="285457" y="0"/>
                </a:lnTo>
                <a:lnTo>
                  <a:pt x="239550" y="3343"/>
                </a:lnTo>
                <a:lnTo>
                  <a:pt x="196410" y="13375"/>
                </a:lnTo>
                <a:lnTo>
                  <a:pt x="156040" y="30095"/>
                </a:lnTo>
                <a:lnTo>
                  <a:pt x="118441" y="53504"/>
                </a:lnTo>
                <a:lnTo>
                  <a:pt x="83616" y="83604"/>
                </a:lnTo>
                <a:lnTo>
                  <a:pt x="53516" y="118433"/>
                </a:lnTo>
                <a:lnTo>
                  <a:pt x="30103" y="156033"/>
                </a:lnTo>
                <a:lnTo>
                  <a:pt x="13379" y="196404"/>
                </a:lnTo>
                <a:lnTo>
                  <a:pt x="3345" y="239545"/>
                </a:lnTo>
                <a:lnTo>
                  <a:pt x="0" y="285457"/>
                </a:lnTo>
                <a:lnTo>
                  <a:pt x="0" y="979436"/>
                </a:lnTo>
                <a:lnTo>
                  <a:pt x="3345" y="1025348"/>
                </a:lnTo>
                <a:lnTo>
                  <a:pt x="13379" y="1068490"/>
                </a:lnTo>
                <a:lnTo>
                  <a:pt x="30103" y="1108860"/>
                </a:lnTo>
                <a:lnTo>
                  <a:pt x="53516" y="1146461"/>
                </a:lnTo>
                <a:lnTo>
                  <a:pt x="83616" y="1181290"/>
                </a:lnTo>
                <a:lnTo>
                  <a:pt x="118441" y="1211389"/>
                </a:lnTo>
                <a:lnTo>
                  <a:pt x="156040" y="1234798"/>
                </a:lnTo>
                <a:lnTo>
                  <a:pt x="196410" y="1251519"/>
                </a:lnTo>
                <a:lnTo>
                  <a:pt x="239550" y="1261550"/>
                </a:lnTo>
                <a:lnTo>
                  <a:pt x="285457" y="1264894"/>
                </a:lnTo>
                <a:lnTo>
                  <a:pt x="5648934" y="1264894"/>
                </a:lnTo>
                <a:lnTo>
                  <a:pt x="5694846" y="1261550"/>
                </a:lnTo>
                <a:lnTo>
                  <a:pt x="5737988" y="1251519"/>
                </a:lnTo>
                <a:lnTo>
                  <a:pt x="5778358" y="1234798"/>
                </a:lnTo>
                <a:lnTo>
                  <a:pt x="5815958" y="1211389"/>
                </a:lnTo>
                <a:lnTo>
                  <a:pt x="5850788" y="1181290"/>
                </a:lnTo>
                <a:lnTo>
                  <a:pt x="5880887" y="1146461"/>
                </a:lnTo>
                <a:lnTo>
                  <a:pt x="5904296" y="1108860"/>
                </a:lnTo>
                <a:lnTo>
                  <a:pt x="5921017" y="1068490"/>
                </a:lnTo>
                <a:lnTo>
                  <a:pt x="5931048" y="1025348"/>
                </a:lnTo>
                <a:lnTo>
                  <a:pt x="5934392" y="979436"/>
                </a:lnTo>
                <a:lnTo>
                  <a:pt x="5934392" y="285457"/>
                </a:lnTo>
                <a:lnTo>
                  <a:pt x="5931048" y="239545"/>
                </a:lnTo>
                <a:lnTo>
                  <a:pt x="5921017" y="196404"/>
                </a:lnTo>
                <a:lnTo>
                  <a:pt x="5904296" y="156033"/>
                </a:lnTo>
                <a:lnTo>
                  <a:pt x="5880887" y="118433"/>
                </a:lnTo>
                <a:lnTo>
                  <a:pt x="5850788" y="83604"/>
                </a:lnTo>
                <a:lnTo>
                  <a:pt x="5815958" y="53504"/>
                </a:lnTo>
                <a:lnTo>
                  <a:pt x="5778358" y="30095"/>
                </a:lnTo>
                <a:lnTo>
                  <a:pt x="5737988" y="13375"/>
                </a:lnTo>
                <a:lnTo>
                  <a:pt x="5694846" y="3343"/>
                </a:lnTo>
                <a:lnTo>
                  <a:pt x="5648934" y="0"/>
                </a:lnTo>
                <a:close/>
              </a:path>
            </a:pathLst>
          </a:custGeom>
          <a:solidFill>
            <a:srgbClr val="FFFFFF"/>
          </a:solidFill>
        </p:spPr>
        <p:txBody>
          <a:bodyPr wrap="square" lIns="0" tIns="0" rIns="0" bIns="0" rtlCol="0"/>
          <a:lstStyle/>
          <a:p>
            <a:endParaRPr/>
          </a:p>
        </p:txBody>
      </p:sp>
      <p:sp>
        <p:nvSpPr>
          <p:cNvPr id="91" name="object 91"/>
          <p:cNvSpPr/>
          <p:nvPr/>
        </p:nvSpPr>
        <p:spPr>
          <a:xfrm>
            <a:off x="907066" y="1153527"/>
            <a:ext cx="116529" cy="2355891"/>
          </a:xfrm>
          <a:custGeom>
            <a:avLst/>
            <a:gdLst/>
            <a:ahLst/>
            <a:cxnLst/>
            <a:rect l="l" t="t" r="r" b="b"/>
            <a:pathLst>
              <a:path w="116840" h="1252855">
                <a:moveTo>
                  <a:pt x="116808" y="0"/>
                </a:moveTo>
                <a:lnTo>
                  <a:pt x="0" y="0"/>
                </a:lnTo>
                <a:lnTo>
                  <a:pt x="0" y="1252308"/>
                </a:lnTo>
                <a:lnTo>
                  <a:pt x="116808" y="1252308"/>
                </a:lnTo>
                <a:lnTo>
                  <a:pt x="116808" y="0"/>
                </a:lnTo>
                <a:close/>
              </a:path>
            </a:pathLst>
          </a:custGeom>
          <a:solidFill>
            <a:srgbClr val="00669B"/>
          </a:solidFill>
        </p:spPr>
        <p:txBody>
          <a:bodyPr wrap="square" lIns="0" tIns="0" rIns="0" bIns="0" rtlCol="0"/>
          <a:lstStyle/>
          <a:p>
            <a:endParaRPr/>
          </a:p>
        </p:txBody>
      </p:sp>
      <p:sp>
        <p:nvSpPr>
          <p:cNvPr id="92" name="object 92"/>
          <p:cNvSpPr/>
          <p:nvPr/>
        </p:nvSpPr>
        <p:spPr>
          <a:xfrm>
            <a:off x="3501953" y="4105433"/>
            <a:ext cx="3044371" cy="2255371"/>
          </a:xfrm>
          <a:custGeom>
            <a:avLst/>
            <a:gdLst/>
            <a:ahLst/>
            <a:cxnLst/>
            <a:rect l="l" t="t" r="r" b="b"/>
            <a:pathLst>
              <a:path w="2887979" h="1264920">
                <a:moveTo>
                  <a:pt x="0" y="1264907"/>
                </a:moveTo>
                <a:lnTo>
                  <a:pt x="2887573" y="1264907"/>
                </a:lnTo>
                <a:lnTo>
                  <a:pt x="2887573" y="0"/>
                </a:lnTo>
                <a:lnTo>
                  <a:pt x="0" y="0"/>
                </a:lnTo>
                <a:lnTo>
                  <a:pt x="0" y="1264907"/>
                </a:lnTo>
                <a:close/>
              </a:path>
            </a:pathLst>
          </a:custGeom>
          <a:solidFill>
            <a:srgbClr val="FFFFFF"/>
          </a:solidFill>
        </p:spPr>
        <p:txBody>
          <a:bodyPr wrap="square" lIns="0" tIns="0" rIns="0" bIns="0" rtlCol="0"/>
          <a:lstStyle/>
          <a:p>
            <a:pPr algn="just"/>
            <a:r>
              <a:rPr lang="ru-RU" sz="950" dirty="0"/>
              <a:t>Объем строительных работ за 2017 год составил </a:t>
            </a:r>
            <a:r>
              <a:rPr lang="ru-RU" sz="950" dirty="0" smtClean="0"/>
              <a:t/>
            </a:r>
            <a:br>
              <a:rPr lang="ru-RU" sz="950" dirty="0" smtClean="0"/>
            </a:br>
            <a:r>
              <a:rPr lang="ru-RU" sz="950" dirty="0" smtClean="0"/>
              <a:t>2675,68 млн. </a:t>
            </a:r>
            <a:r>
              <a:rPr lang="ru-RU" sz="950" dirty="0"/>
              <a:t>рублей, что на 61,1% выше уровня 2016 года. За 9 месяцев 2018 года - 1341,65 </a:t>
            </a:r>
            <a:r>
              <a:rPr lang="ru-RU" sz="950" dirty="0" smtClean="0"/>
              <a:t>млн. </a:t>
            </a:r>
            <a:r>
              <a:rPr lang="ru-RU" sz="950" dirty="0"/>
              <a:t>рублей, что на 15,2% ниже уровня аналогичного периода 2017 года.</a:t>
            </a:r>
          </a:p>
          <a:p>
            <a:pPr algn="just"/>
            <a:r>
              <a:rPr lang="ru-RU" sz="950" dirty="0"/>
              <a:t>За 2017 год введено в действие жилых домов общей площадью 14503 кв. метра, что составляет 28,82% от уровня 2016 года. Из них построено населением 4685 кв. метров, что составляет 74,01% от уровня 2016 года. За 9 месяцев 2018 года введено в эксплуатацию жилых домов общей площадью 15303 кв. метра, что составляет 115% к соответствующему периоду 2017 года, из них построено населением 3121 кв. метр. По итогам 2017 года площадь жилого фонда увеличилась на 0,5% и составила 2785,9 кв. метра. Обеспеченность населения жильем выросла на 0,9% и составила 23,7 кв. метра.</a:t>
            </a:r>
          </a:p>
        </p:txBody>
      </p:sp>
      <p:sp>
        <p:nvSpPr>
          <p:cNvPr id="93" name="object 93"/>
          <p:cNvSpPr/>
          <p:nvPr/>
        </p:nvSpPr>
        <p:spPr>
          <a:xfrm>
            <a:off x="900798" y="3955541"/>
            <a:ext cx="6350" cy="1264920"/>
          </a:xfrm>
          <a:custGeom>
            <a:avLst/>
            <a:gdLst/>
            <a:ahLst/>
            <a:cxnLst/>
            <a:rect l="l" t="t" r="r" b="b"/>
            <a:pathLst>
              <a:path w="6350" h="1264920">
                <a:moveTo>
                  <a:pt x="0" y="1264907"/>
                </a:moveTo>
                <a:lnTo>
                  <a:pt x="6267" y="1264907"/>
                </a:lnTo>
                <a:lnTo>
                  <a:pt x="6267" y="0"/>
                </a:lnTo>
                <a:lnTo>
                  <a:pt x="0" y="0"/>
                </a:lnTo>
                <a:lnTo>
                  <a:pt x="0" y="1264907"/>
                </a:lnTo>
                <a:close/>
              </a:path>
            </a:pathLst>
          </a:custGeom>
          <a:solidFill>
            <a:srgbClr val="FFFFFF"/>
          </a:solidFill>
        </p:spPr>
        <p:txBody>
          <a:bodyPr wrap="square" lIns="0" tIns="0" rIns="0" bIns="0" rtlCol="0"/>
          <a:lstStyle/>
          <a:p>
            <a:endParaRPr/>
          </a:p>
        </p:txBody>
      </p:sp>
      <p:sp>
        <p:nvSpPr>
          <p:cNvPr id="98" name="object 98"/>
          <p:cNvSpPr/>
          <p:nvPr/>
        </p:nvSpPr>
        <p:spPr>
          <a:xfrm>
            <a:off x="6561601" y="4100113"/>
            <a:ext cx="144977" cy="2222631"/>
          </a:xfrm>
          <a:custGeom>
            <a:avLst/>
            <a:gdLst/>
            <a:ahLst/>
            <a:cxnLst/>
            <a:rect l="l" t="t" r="r" b="b"/>
            <a:pathLst>
              <a:path w="116840" h="1252854">
                <a:moveTo>
                  <a:pt x="116808" y="0"/>
                </a:moveTo>
                <a:lnTo>
                  <a:pt x="0" y="0"/>
                </a:lnTo>
                <a:lnTo>
                  <a:pt x="0" y="1252308"/>
                </a:lnTo>
                <a:lnTo>
                  <a:pt x="116808" y="1252308"/>
                </a:lnTo>
                <a:lnTo>
                  <a:pt x="116808" y="0"/>
                </a:lnTo>
                <a:close/>
              </a:path>
            </a:pathLst>
          </a:custGeom>
          <a:solidFill>
            <a:srgbClr val="00669B"/>
          </a:solidFill>
        </p:spPr>
        <p:txBody>
          <a:bodyPr wrap="square" lIns="0" tIns="0" rIns="0" bIns="0" rtlCol="0"/>
          <a:lstStyle/>
          <a:p>
            <a:endParaRPr/>
          </a:p>
        </p:txBody>
      </p:sp>
      <p:sp>
        <p:nvSpPr>
          <p:cNvPr id="103" name="object 103"/>
          <p:cNvSpPr txBox="1"/>
          <p:nvPr/>
        </p:nvSpPr>
        <p:spPr>
          <a:xfrm>
            <a:off x="3207935" y="5466054"/>
            <a:ext cx="3394710" cy="151323"/>
          </a:xfrm>
          <a:prstGeom prst="rect">
            <a:avLst/>
          </a:prstGeom>
        </p:spPr>
        <p:txBody>
          <a:bodyPr vert="horz" wrap="square" lIns="0" tIns="12700" rIns="0" bIns="0" rtlCol="0">
            <a:spAutoFit/>
          </a:bodyPr>
          <a:lstStyle/>
          <a:p>
            <a:pPr marL="12700" marR="177165">
              <a:lnSpc>
                <a:spcPct val="100000"/>
              </a:lnSpc>
              <a:spcBef>
                <a:spcPts val="100"/>
              </a:spcBef>
            </a:pPr>
            <a:endParaRPr sz="900" dirty="0">
              <a:latin typeface="Lucida Sans"/>
              <a:cs typeface="Lucida Sans"/>
            </a:endParaRPr>
          </a:p>
        </p:txBody>
      </p:sp>
      <p:sp>
        <p:nvSpPr>
          <p:cNvPr id="105" name="object 105"/>
          <p:cNvSpPr/>
          <p:nvPr/>
        </p:nvSpPr>
        <p:spPr>
          <a:xfrm>
            <a:off x="0" y="6792422"/>
            <a:ext cx="7555992" cy="3900787"/>
          </a:xfrm>
          <a:prstGeom prst="rect">
            <a:avLst/>
          </a:prstGeom>
          <a:blipFill>
            <a:blip r:embed="rId10" cstate="print"/>
            <a:stretch>
              <a:fillRect/>
            </a:stretch>
          </a:blipFill>
        </p:spPr>
        <p:txBody>
          <a:bodyPr wrap="square" lIns="0" tIns="0" rIns="0" bIns="0" rtlCol="0"/>
          <a:lstStyle/>
          <a:p>
            <a:endParaRPr/>
          </a:p>
        </p:txBody>
      </p:sp>
      <p:sp>
        <p:nvSpPr>
          <p:cNvPr id="106" name="object 106"/>
          <p:cNvSpPr/>
          <p:nvPr/>
        </p:nvSpPr>
        <p:spPr>
          <a:xfrm>
            <a:off x="6439225"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107" name="object 107"/>
          <p:cNvSpPr/>
          <p:nvPr/>
        </p:nvSpPr>
        <p:spPr>
          <a:xfrm>
            <a:off x="6439225"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108" name="object 108"/>
          <p:cNvSpPr txBox="1"/>
          <p:nvPr/>
        </p:nvSpPr>
        <p:spPr>
          <a:xfrm>
            <a:off x="6797133"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5</a:t>
            </a:r>
            <a:endParaRPr sz="1000">
              <a:latin typeface="Trebuchet MS"/>
              <a:cs typeface="Trebuchet MS"/>
            </a:endParaRPr>
          </a:p>
        </p:txBody>
      </p:sp>
      <p:sp>
        <p:nvSpPr>
          <p:cNvPr id="109" name="object 109"/>
          <p:cNvSpPr/>
          <p:nvPr/>
        </p:nvSpPr>
        <p:spPr>
          <a:xfrm>
            <a:off x="6327649"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110" name="object 110"/>
          <p:cNvSpPr/>
          <p:nvPr/>
        </p:nvSpPr>
        <p:spPr>
          <a:xfrm>
            <a:off x="1851291" y="8550122"/>
            <a:ext cx="3188970" cy="1655445"/>
          </a:xfrm>
          <a:custGeom>
            <a:avLst/>
            <a:gdLst/>
            <a:ahLst/>
            <a:cxnLst/>
            <a:rect l="l" t="t" r="r" b="b"/>
            <a:pathLst>
              <a:path w="3188970" h="1655445">
                <a:moveTo>
                  <a:pt x="1108670" y="161772"/>
                </a:moveTo>
                <a:lnTo>
                  <a:pt x="901877" y="161772"/>
                </a:lnTo>
                <a:lnTo>
                  <a:pt x="2074227" y="1624901"/>
                </a:lnTo>
                <a:lnTo>
                  <a:pt x="2119583" y="1653094"/>
                </a:lnTo>
                <a:lnTo>
                  <a:pt x="2137117" y="1655025"/>
                </a:lnTo>
                <a:lnTo>
                  <a:pt x="2137117" y="1655229"/>
                </a:lnTo>
                <a:lnTo>
                  <a:pt x="3188690" y="1655229"/>
                </a:lnTo>
                <a:lnTo>
                  <a:pt x="3188690" y="1493456"/>
                </a:lnTo>
                <a:lnTo>
                  <a:pt x="2175713" y="1493456"/>
                </a:lnTo>
                <a:lnTo>
                  <a:pt x="1108670" y="161772"/>
                </a:lnTo>
                <a:close/>
              </a:path>
              <a:path w="3188970" h="1655445">
                <a:moveTo>
                  <a:pt x="940473" y="0"/>
                </a:moveTo>
                <a:lnTo>
                  <a:pt x="0" y="4089"/>
                </a:lnTo>
                <a:lnTo>
                  <a:pt x="0" y="165861"/>
                </a:lnTo>
                <a:lnTo>
                  <a:pt x="1108670" y="161772"/>
                </a:lnTo>
                <a:lnTo>
                  <a:pt x="1007071" y="34975"/>
                </a:lnTo>
                <a:lnTo>
                  <a:pt x="994394" y="20595"/>
                </a:lnTo>
                <a:lnTo>
                  <a:pt x="978658" y="9563"/>
                </a:lnTo>
                <a:lnTo>
                  <a:pt x="960480" y="2493"/>
                </a:lnTo>
                <a:lnTo>
                  <a:pt x="940473" y="0"/>
                </a:lnTo>
                <a:close/>
              </a:path>
            </a:pathLst>
          </a:custGeom>
          <a:solidFill>
            <a:srgbClr val="D2AB67"/>
          </a:solidFill>
        </p:spPr>
        <p:txBody>
          <a:bodyPr wrap="square" lIns="0" tIns="0" rIns="0" bIns="0" rtlCol="0"/>
          <a:lstStyle/>
          <a:p>
            <a:endParaRPr/>
          </a:p>
        </p:txBody>
      </p:sp>
      <p:sp>
        <p:nvSpPr>
          <p:cNvPr id="111" name="object 111"/>
          <p:cNvSpPr/>
          <p:nvPr/>
        </p:nvSpPr>
        <p:spPr>
          <a:xfrm>
            <a:off x="1747723" y="8395690"/>
            <a:ext cx="3230245" cy="1576070"/>
          </a:xfrm>
          <a:custGeom>
            <a:avLst/>
            <a:gdLst/>
            <a:ahLst/>
            <a:cxnLst/>
            <a:rect l="l" t="t" r="r" b="b"/>
            <a:pathLst>
              <a:path w="3230245" h="1576070">
                <a:moveTo>
                  <a:pt x="1392690" y="161772"/>
                </a:moveTo>
                <a:lnTo>
                  <a:pt x="1185887" y="161772"/>
                </a:lnTo>
                <a:lnTo>
                  <a:pt x="2294788" y="1545704"/>
                </a:lnTo>
                <a:lnTo>
                  <a:pt x="2308017" y="1558767"/>
                </a:lnTo>
                <a:lnTo>
                  <a:pt x="2323361" y="1568191"/>
                </a:lnTo>
                <a:lnTo>
                  <a:pt x="2340142" y="1573902"/>
                </a:lnTo>
                <a:lnTo>
                  <a:pt x="2357678" y="1575828"/>
                </a:lnTo>
                <a:lnTo>
                  <a:pt x="2357678" y="1576044"/>
                </a:lnTo>
                <a:lnTo>
                  <a:pt x="3230130" y="1574749"/>
                </a:lnTo>
                <a:lnTo>
                  <a:pt x="3230130" y="1414259"/>
                </a:lnTo>
                <a:lnTo>
                  <a:pt x="2396274" y="1414259"/>
                </a:lnTo>
                <a:lnTo>
                  <a:pt x="1392690" y="161772"/>
                </a:lnTo>
                <a:close/>
              </a:path>
              <a:path w="3230245" h="1576070">
                <a:moveTo>
                  <a:pt x="3230130" y="1412963"/>
                </a:moveTo>
                <a:lnTo>
                  <a:pt x="2396274" y="1414259"/>
                </a:lnTo>
                <a:lnTo>
                  <a:pt x="3230130" y="1414259"/>
                </a:lnTo>
                <a:lnTo>
                  <a:pt x="3230130" y="1412963"/>
                </a:lnTo>
                <a:close/>
              </a:path>
              <a:path w="3230245" h="1576070">
                <a:moveTo>
                  <a:pt x="1224470" y="0"/>
                </a:moveTo>
                <a:lnTo>
                  <a:pt x="0" y="1358"/>
                </a:lnTo>
                <a:lnTo>
                  <a:pt x="0" y="163131"/>
                </a:lnTo>
                <a:lnTo>
                  <a:pt x="1392690" y="161772"/>
                </a:lnTo>
                <a:lnTo>
                  <a:pt x="1291082" y="34963"/>
                </a:lnTo>
                <a:lnTo>
                  <a:pt x="1278402" y="20590"/>
                </a:lnTo>
                <a:lnTo>
                  <a:pt x="1262662" y="9561"/>
                </a:lnTo>
                <a:lnTo>
                  <a:pt x="1244479" y="2492"/>
                </a:lnTo>
                <a:lnTo>
                  <a:pt x="1224470" y="0"/>
                </a:lnTo>
                <a:close/>
              </a:path>
            </a:pathLst>
          </a:custGeom>
          <a:solidFill>
            <a:srgbClr val="FED09E"/>
          </a:solidFill>
        </p:spPr>
        <p:txBody>
          <a:bodyPr wrap="square" lIns="0" tIns="0" rIns="0" bIns="0" rtlCol="0"/>
          <a:lstStyle/>
          <a:p>
            <a:endParaRPr/>
          </a:p>
        </p:txBody>
      </p:sp>
      <p:sp>
        <p:nvSpPr>
          <p:cNvPr id="112" name="object 112"/>
          <p:cNvSpPr/>
          <p:nvPr/>
        </p:nvSpPr>
        <p:spPr>
          <a:xfrm>
            <a:off x="1630514" y="8238743"/>
            <a:ext cx="3299460" cy="1508125"/>
          </a:xfrm>
          <a:custGeom>
            <a:avLst/>
            <a:gdLst/>
            <a:ahLst/>
            <a:cxnLst/>
            <a:rect l="l" t="t" r="r" b="b"/>
            <a:pathLst>
              <a:path w="3299460" h="1508125">
                <a:moveTo>
                  <a:pt x="1515313" y="0"/>
                </a:moveTo>
                <a:lnTo>
                  <a:pt x="0" y="0"/>
                </a:lnTo>
                <a:lnTo>
                  <a:pt x="0" y="161772"/>
                </a:lnTo>
                <a:lnTo>
                  <a:pt x="1476717" y="161772"/>
                </a:lnTo>
                <a:lnTo>
                  <a:pt x="2521178" y="1477657"/>
                </a:lnTo>
                <a:lnTo>
                  <a:pt x="2534407" y="1490721"/>
                </a:lnTo>
                <a:lnTo>
                  <a:pt x="2549752" y="1500144"/>
                </a:lnTo>
                <a:lnTo>
                  <a:pt x="2566532" y="1505855"/>
                </a:lnTo>
                <a:lnTo>
                  <a:pt x="2584069" y="1507782"/>
                </a:lnTo>
                <a:lnTo>
                  <a:pt x="2584069" y="1507985"/>
                </a:lnTo>
                <a:lnTo>
                  <a:pt x="3299396" y="1507985"/>
                </a:lnTo>
                <a:lnTo>
                  <a:pt x="3299396" y="1346212"/>
                </a:lnTo>
                <a:lnTo>
                  <a:pt x="2622664" y="1346212"/>
                </a:lnTo>
                <a:lnTo>
                  <a:pt x="1581924" y="34963"/>
                </a:lnTo>
                <a:lnTo>
                  <a:pt x="1569239" y="20590"/>
                </a:lnTo>
                <a:lnTo>
                  <a:pt x="1553500" y="9561"/>
                </a:lnTo>
                <a:lnTo>
                  <a:pt x="1535320" y="2492"/>
                </a:lnTo>
                <a:lnTo>
                  <a:pt x="1515313" y="0"/>
                </a:lnTo>
                <a:close/>
              </a:path>
            </a:pathLst>
          </a:custGeom>
          <a:solidFill>
            <a:srgbClr val="FFCB04"/>
          </a:solidFill>
        </p:spPr>
        <p:txBody>
          <a:bodyPr wrap="square" lIns="0" tIns="0" rIns="0" bIns="0" rtlCol="0"/>
          <a:lstStyle/>
          <a:p>
            <a:endParaRPr/>
          </a:p>
        </p:txBody>
      </p:sp>
      <p:sp>
        <p:nvSpPr>
          <p:cNvPr id="113" name="object 113"/>
          <p:cNvSpPr/>
          <p:nvPr/>
        </p:nvSpPr>
        <p:spPr>
          <a:xfrm>
            <a:off x="1494243" y="8079854"/>
            <a:ext cx="3360420" cy="1433830"/>
          </a:xfrm>
          <a:custGeom>
            <a:avLst/>
            <a:gdLst/>
            <a:ahLst/>
            <a:cxnLst/>
            <a:rect l="l" t="t" r="r" b="b"/>
            <a:pathLst>
              <a:path w="3360420" h="1433829">
                <a:moveTo>
                  <a:pt x="1818538" y="0"/>
                </a:moveTo>
                <a:lnTo>
                  <a:pt x="0" y="0"/>
                </a:lnTo>
                <a:lnTo>
                  <a:pt x="0" y="161785"/>
                </a:lnTo>
                <a:lnTo>
                  <a:pt x="1779955" y="161785"/>
                </a:lnTo>
                <a:lnTo>
                  <a:pt x="2774442" y="1402918"/>
                </a:lnTo>
                <a:lnTo>
                  <a:pt x="2787676" y="1415981"/>
                </a:lnTo>
                <a:lnTo>
                  <a:pt x="2803020" y="1425405"/>
                </a:lnTo>
                <a:lnTo>
                  <a:pt x="2819797" y="1431116"/>
                </a:lnTo>
                <a:lnTo>
                  <a:pt x="2837332" y="1433042"/>
                </a:lnTo>
                <a:lnTo>
                  <a:pt x="2837332" y="1433258"/>
                </a:lnTo>
                <a:lnTo>
                  <a:pt x="3359912" y="1433258"/>
                </a:lnTo>
                <a:lnTo>
                  <a:pt x="3359912" y="1271473"/>
                </a:lnTo>
                <a:lnTo>
                  <a:pt x="2875927" y="1271473"/>
                </a:lnTo>
                <a:lnTo>
                  <a:pt x="1885149" y="34963"/>
                </a:lnTo>
                <a:lnTo>
                  <a:pt x="1872470" y="20590"/>
                </a:lnTo>
                <a:lnTo>
                  <a:pt x="1856730" y="9561"/>
                </a:lnTo>
                <a:lnTo>
                  <a:pt x="1838547" y="2492"/>
                </a:lnTo>
                <a:lnTo>
                  <a:pt x="1818538" y="0"/>
                </a:lnTo>
                <a:close/>
              </a:path>
            </a:pathLst>
          </a:custGeom>
          <a:solidFill>
            <a:srgbClr val="FAA74A"/>
          </a:solidFill>
        </p:spPr>
        <p:txBody>
          <a:bodyPr wrap="square" lIns="0" tIns="0" rIns="0" bIns="0" rtlCol="0"/>
          <a:lstStyle/>
          <a:p>
            <a:endParaRPr/>
          </a:p>
        </p:txBody>
      </p:sp>
      <p:sp>
        <p:nvSpPr>
          <p:cNvPr id="114" name="object 114"/>
          <p:cNvSpPr/>
          <p:nvPr/>
        </p:nvSpPr>
        <p:spPr>
          <a:xfrm>
            <a:off x="1304429" y="7918983"/>
            <a:ext cx="3493770" cy="1355090"/>
          </a:xfrm>
          <a:custGeom>
            <a:avLst/>
            <a:gdLst/>
            <a:ahLst/>
            <a:cxnLst/>
            <a:rect l="l" t="t" r="r" b="b"/>
            <a:pathLst>
              <a:path w="3493770" h="1355090">
                <a:moveTo>
                  <a:pt x="2211565" y="0"/>
                </a:moveTo>
                <a:lnTo>
                  <a:pt x="0" y="0"/>
                </a:lnTo>
                <a:lnTo>
                  <a:pt x="0" y="161785"/>
                </a:lnTo>
                <a:lnTo>
                  <a:pt x="2172970" y="161785"/>
                </a:lnTo>
                <a:lnTo>
                  <a:pt x="3104642" y="1324521"/>
                </a:lnTo>
                <a:lnTo>
                  <a:pt x="3117870" y="1337584"/>
                </a:lnTo>
                <a:lnTo>
                  <a:pt x="3133215" y="1347008"/>
                </a:lnTo>
                <a:lnTo>
                  <a:pt x="3149995" y="1352719"/>
                </a:lnTo>
                <a:lnTo>
                  <a:pt x="3167532" y="1354645"/>
                </a:lnTo>
                <a:lnTo>
                  <a:pt x="3167532" y="1354861"/>
                </a:lnTo>
                <a:lnTo>
                  <a:pt x="3493401" y="1354861"/>
                </a:lnTo>
                <a:lnTo>
                  <a:pt x="3493401" y="1193076"/>
                </a:lnTo>
                <a:lnTo>
                  <a:pt x="3206127" y="1193076"/>
                </a:lnTo>
                <a:lnTo>
                  <a:pt x="2278164" y="34963"/>
                </a:lnTo>
                <a:lnTo>
                  <a:pt x="2265486" y="20590"/>
                </a:lnTo>
                <a:lnTo>
                  <a:pt x="2249751" y="9561"/>
                </a:lnTo>
                <a:lnTo>
                  <a:pt x="2231572" y="2492"/>
                </a:lnTo>
                <a:lnTo>
                  <a:pt x="2211565" y="0"/>
                </a:lnTo>
                <a:close/>
              </a:path>
            </a:pathLst>
          </a:custGeom>
          <a:solidFill>
            <a:srgbClr val="F58345"/>
          </a:solidFill>
        </p:spPr>
        <p:txBody>
          <a:bodyPr wrap="square" lIns="0" tIns="0" rIns="0" bIns="0" rtlCol="0"/>
          <a:lstStyle/>
          <a:p>
            <a:endParaRPr/>
          </a:p>
        </p:txBody>
      </p:sp>
      <p:sp>
        <p:nvSpPr>
          <p:cNvPr id="115" name="object 115"/>
          <p:cNvSpPr/>
          <p:nvPr/>
        </p:nvSpPr>
        <p:spPr>
          <a:xfrm>
            <a:off x="906881" y="8861514"/>
            <a:ext cx="2188210" cy="1344295"/>
          </a:xfrm>
          <a:custGeom>
            <a:avLst/>
            <a:gdLst/>
            <a:ahLst/>
            <a:cxnLst/>
            <a:rect l="l" t="t" r="r" b="b"/>
            <a:pathLst>
              <a:path w="2188210" h="1344295">
                <a:moveTo>
                  <a:pt x="0" y="0"/>
                </a:moveTo>
                <a:lnTo>
                  <a:pt x="0" y="258102"/>
                </a:lnTo>
                <a:lnTo>
                  <a:pt x="845667" y="1313497"/>
                </a:lnTo>
                <a:lnTo>
                  <a:pt x="858894" y="1326560"/>
                </a:lnTo>
                <a:lnTo>
                  <a:pt x="874236" y="1335984"/>
                </a:lnTo>
                <a:lnTo>
                  <a:pt x="891016" y="1341695"/>
                </a:lnTo>
                <a:lnTo>
                  <a:pt x="908558" y="1343621"/>
                </a:lnTo>
                <a:lnTo>
                  <a:pt x="908558" y="1343837"/>
                </a:lnTo>
                <a:lnTo>
                  <a:pt x="2187943" y="1343837"/>
                </a:lnTo>
                <a:lnTo>
                  <a:pt x="2187943" y="1182052"/>
                </a:lnTo>
                <a:lnTo>
                  <a:pt x="947140" y="1182052"/>
                </a:lnTo>
                <a:lnTo>
                  <a:pt x="0" y="0"/>
                </a:lnTo>
                <a:close/>
              </a:path>
            </a:pathLst>
          </a:custGeom>
          <a:solidFill>
            <a:srgbClr val="D2AB67"/>
          </a:solidFill>
        </p:spPr>
        <p:txBody>
          <a:bodyPr wrap="square" lIns="0" tIns="0" rIns="0" bIns="0" rtlCol="0"/>
          <a:lstStyle/>
          <a:p>
            <a:endParaRPr/>
          </a:p>
        </p:txBody>
      </p:sp>
      <p:sp>
        <p:nvSpPr>
          <p:cNvPr id="116" name="object 116"/>
          <p:cNvSpPr/>
          <p:nvPr/>
        </p:nvSpPr>
        <p:spPr>
          <a:xfrm>
            <a:off x="906881" y="8481898"/>
            <a:ext cx="2063114" cy="1490345"/>
          </a:xfrm>
          <a:custGeom>
            <a:avLst/>
            <a:gdLst/>
            <a:ahLst/>
            <a:cxnLst/>
            <a:rect l="l" t="t" r="r" b="b"/>
            <a:pathLst>
              <a:path w="2063114" h="1490345">
                <a:moveTo>
                  <a:pt x="0" y="0"/>
                </a:moveTo>
                <a:lnTo>
                  <a:pt x="0" y="258089"/>
                </a:lnTo>
                <a:lnTo>
                  <a:pt x="962660" y="1459496"/>
                </a:lnTo>
                <a:lnTo>
                  <a:pt x="975887" y="1472565"/>
                </a:lnTo>
                <a:lnTo>
                  <a:pt x="991228" y="1481989"/>
                </a:lnTo>
                <a:lnTo>
                  <a:pt x="1008008" y="1487702"/>
                </a:lnTo>
                <a:lnTo>
                  <a:pt x="1025550" y="1489633"/>
                </a:lnTo>
                <a:lnTo>
                  <a:pt x="1025550" y="1489837"/>
                </a:lnTo>
                <a:lnTo>
                  <a:pt x="2062568" y="1488300"/>
                </a:lnTo>
                <a:lnTo>
                  <a:pt x="2062568" y="1328064"/>
                </a:lnTo>
                <a:lnTo>
                  <a:pt x="1064133" y="1328064"/>
                </a:lnTo>
                <a:lnTo>
                  <a:pt x="0" y="0"/>
                </a:lnTo>
                <a:close/>
              </a:path>
              <a:path w="2063114" h="1490345">
                <a:moveTo>
                  <a:pt x="2062568" y="1326565"/>
                </a:moveTo>
                <a:lnTo>
                  <a:pt x="1064133" y="1328064"/>
                </a:lnTo>
                <a:lnTo>
                  <a:pt x="2062568" y="1328064"/>
                </a:lnTo>
                <a:lnTo>
                  <a:pt x="2062568" y="1326565"/>
                </a:lnTo>
                <a:close/>
              </a:path>
            </a:pathLst>
          </a:custGeom>
          <a:solidFill>
            <a:srgbClr val="FED09E"/>
          </a:solidFill>
        </p:spPr>
        <p:txBody>
          <a:bodyPr wrap="square" lIns="0" tIns="0" rIns="0" bIns="0" rtlCol="0"/>
          <a:lstStyle/>
          <a:p>
            <a:endParaRPr/>
          </a:p>
        </p:txBody>
      </p:sp>
      <p:sp>
        <p:nvSpPr>
          <p:cNvPr id="117" name="object 117"/>
          <p:cNvSpPr/>
          <p:nvPr/>
        </p:nvSpPr>
        <p:spPr>
          <a:xfrm>
            <a:off x="906881" y="8238743"/>
            <a:ext cx="1915795" cy="1508125"/>
          </a:xfrm>
          <a:custGeom>
            <a:avLst/>
            <a:gdLst/>
            <a:ahLst/>
            <a:cxnLst/>
            <a:rect l="l" t="t" r="r" b="b"/>
            <a:pathLst>
              <a:path w="1915795" h="1508125">
                <a:moveTo>
                  <a:pt x="65976" y="0"/>
                </a:moveTo>
                <a:lnTo>
                  <a:pt x="0" y="0"/>
                </a:lnTo>
                <a:lnTo>
                  <a:pt x="0" y="161772"/>
                </a:lnTo>
                <a:lnTo>
                  <a:pt x="27381" y="161772"/>
                </a:lnTo>
                <a:lnTo>
                  <a:pt x="1071841" y="1477657"/>
                </a:lnTo>
                <a:lnTo>
                  <a:pt x="1085076" y="1490721"/>
                </a:lnTo>
                <a:lnTo>
                  <a:pt x="1100420" y="1500144"/>
                </a:lnTo>
                <a:lnTo>
                  <a:pt x="1117197" y="1505855"/>
                </a:lnTo>
                <a:lnTo>
                  <a:pt x="1134732" y="1507782"/>
                </a:lnTo>
                <a:lnTo>
                  <a:pt x="1134732" y="1507985"/>
                </a:lnTo>
                <a:lnTo>
                  <a:pt x="1915401" y="1507985"/>
                </a:lnTo>
                <a:lnTo>
                  <a:pt x="1915401" y="1346212"/>
                </a:lnTo>
                <a:lnTo>
                  <a:pt x="1173327" y="1346212"/>
                </a:lnTo>
                <a:lnTo>
                  <a:pt x="132588" y="34963"/>
                </a:lnTo>
                <a:lnTo>
                  <a:pt x="119902" y="20590"/>
                </a:lnTo>
                <a:lnTo>
                  <a:pt x="104163" y="9561"/>
                </a:lnTo>
                <a:lnTo>
                  <a:pt x="85983" y="2492"/>
                </a:lnTo>
                <a:lnTo>
                  <a:pt x="65976" y="0"/>
                </a:lnTo>
                <a:close/>
              </a:path>
            </a:pathLst>
          </a:custGeom>
          <a:solidFill>
            <a:srgbClr val="FFCB04"/>
          </a:solidFill>
        </p:spPr>
        <p:txBody>
          <a:bodyPr wrap="square" lIns="0" tIns="0" rIns="0" bIns="0" rtlCol="0"/>
          <a:lstStyle/>
          <a:p>
            <a:endParaRPr/>
          </a:p>
        </p:txBody>
      </p:sp>
      <p:sp>
        <p:nvSpPr>
          <p:cNvPr id="118" name="object 118"/>
          <p:cNvSpPr/>
          <p:nvPr/>
        </p:nvSpPr>
        <p:spPr>
          <a:xfrm>
            <a:off x="906881" y="8079854"/>
            <a:ext cx="1877695" cy="1433830"/>
          </a:xfrm>
          <a:custGeom>
            <a:avLst/>
            <a:gdLst/>
            <a:ahLst/>
            <a:cxnLst/>
            <a:rect l="l" t="t" r="r" b="b"/>
            <a:pathLst>
              <a:path w="1877695" h="1433829">
                <a:moveTo>
                  <a:pt x="232930" y="0"/>
                </a:moveTo>
                <a:lnTo>
                  <a:pt x="0" y="0"/>
                </a:lnTo>
                <a:lnTo>
                  <a:pt x="0" y="161785"/>
                </a:lnTo>
                <a:lnTo>
                  <a:pt x="194348" y="161785"/>
                </a:lnTo>
                <a:lnTo>
                  <a:pt x="1188834" y="1402918"/>
                </a:lnTo>
                <a:lnTo>
                  <a:pt x="1202068" y="1415981"/>
                </a:lnTo>
                <a:lnTo>
                  <a:pt x="1217412" y="1425405"/>
                </a:lnTo>
                <a:lnTo>
                  <a:pt x="1234189" y="1431116"/>
                </a:lnTo>
                <a:lnTo>
                  <a:pt x="1251724" y="1433042"/>
                </a:lnTo>
                <a:lnTo>
                  <a:pt x="1251724" y="1433258"/>
                </a:lnTo>
                <a:lnTo>
                  <a:pt x="1877237" y="1433258"/>
                </a:lnTo>
                <a:lnTo>
                  <a:pt x="1877237" y="1271473"/>
                </a:lnTo>
                <a:lnTo>
                  <a:pt x="1290320" y="1271473"/>
                </a:lnTo>
                <a:lnTo>
                  <a:pt x="299542" y="34963"/>
                </a:lnTo>
                <a:lnTo>
                  <a:pt x="286862" y="20590"/>
                </a:lnTo>
                <a:lnTo>
                  <a:pt x="271122" y="9561"/>
                </a:lnTo>
                <a:lnTo>
                  <a:pt x="252939" y="2492"/>
                </a:lnTo>
                <a:lnTo>
                  <a:pt x="232930" y="0"/>
                </a:lnTo>
                <a:close/>
              </a:path>
            </a:pathLst>
          </a:custGeom>
          <a:solidFill>
            <a:srgbClr val="FAA74A"/>
          </a:solidFill>
        </p:spPr>
        <p:txBody>
          <a:bodyPr wrap="square" lIns="0" tIns="0" rIns="0" bIns="0" rtlCol="0"/>
          <a:lstStyle/>
          <a:p>
            <a:endParaRPr/>
          </a:p>
        </p:txBody>
      </p:sp>
      <p:sp>
        <p:nvSpPr>
          <p:cNvPr id="119" name="object 119"/>
          <p:cNvSpPr/>
          <p:nvPr/>
        </p:nvSpPr>
        <p:spPr>
          <a:xfrm>
            <a:off x="906881" y="7918983"/>
            <a:ext cx="1777364" cy="1355090"/>
          </a:xfrm>
          <a:custGeom>
            <a:avLst/>
            <a:gdLst/>
            <a:ahLst/>
            <a:cxnLst/>
            <a:rect l="l" t="t" r="r" b="b"/>
            <a:pathLst>
              <a:path w="1777364" h="1355090">
                <a:moveTo>
                  <a:pt x="436143" y="0"/>
                </a:moveTo>
                <a:lnTo>
                  <a:pt x="0" y="0"/>
                </a:lnTo>
                <a:lnTo>
                  <a:pt x="0" y="161785"/>
                </a:lnTo>
                <a:lnTo>
                  <a:pt x="397548" y="161785"/>
                </a:lnTo>
                <a:lnTo>
                  <a:pt x="1329220" y="1324521"/>
                </a:lnTo>
                <a:lnTo>
                  <a:pt x="1342454" y="1337584"/>
                </a:lnTo>
                <a:lnTo>
                  <a:pt x="1357799" y="1347008"/>
                </a:lnTo>
                <a:lnTo>
                  <a:pt x="1374581" y="1352719"/>
                </a:lnTo>
                <a:lnTo>
                  <a:pt x="1392123" y="1354645"/>
                </a:lnTo>
                <a:lnTo>
                  <a:pt x="1392123" y="1354861"/>
                </a:lnTo>
                <a:lnTo>
                  <a:pt x="1776742" y="1354861"/>
                </a:lnTo>
                <a:lnTo>
                  <a:pt x="1776742" y="1193076"/>
                </a:lnTo>
                <a:lnTo>
                  <a:pt x="1430705" y="1193076"/>
                </a:lnTo>
                <a:lnTo>
                  <a:pt x="502754" y="34963"/>
                </a:lnTo>
                <a:lnTo>
                  <a:pt x="490069" y="20590"/>
                </a:lnTo>
                <a:lnTo>
                  <a:pt x="474330" y="9561"/>
                </a:lnTo>
                <a:lnTo>
                  <a:pt x="456150" y="2492"/>
                </a:lnTo>
                <a:lnTo>
                  <a:pt x="436143" y="0"/>
                </a:lnTo>
                <a:close/>
              </a:path>
            </a:pathLst>
          </a:custGeom>
          <a:solidFill>
            <a:srgbClr val="F58345"/>
          </a:solidFill>
        </p:spPr>
        <p:txBody>
          <a:bodyPr wrap="square" lIns="0" tIns="0" rIns="0" bIns="0" rtlCol="0"/>
          <a:lstStyle/>
          <a:p>
            <a:endParaRPr/>
          </a:p>
        </p:txBody>
      </p:sp>
      <p:sp>
        <p:nvSpPr>
          <p:cNvPr id="120" name="object 120"/>
          <p:cNvSpPr/>
          <p:nvPr/>
        </p:nvSpPr>
        <p:spPr>
          <a:xfrm>
            <a:off x="5663615" y="7918983"/>
            <a:ext cx="1169035" cy="1179195"/>
          </a:xfrm>
          <a:custGeom>
            <a:avLst/>
            <a:gdLst/>
            <a:ahLst/>
            <a:cxnLst/>
            <a:rect l="l" t="t" r="r" b="b"/>
            <a:pathLst>
              <a:path w="1169034" h="1179195">
                <a:moveTo>
                  <a:pt x="391985" y="0"/>
                </a:moveTo>
                <a:lnTo>
                  <a:pt x="0" y="0"/>
                </a:lnTo>
                <a:lnTo>
                  <a:pt x="0" y="161785"/>
                </a:lnTo>
                <a:lnTo>
                  <a:pt x="353402" y="161785"/>
                </a:lnTo>
                <a:lnTo>
                  <a:pt x="1168552" y="1179106"/>
                </a:lnTo>
                <a:lnTo>
                  <a:pt x="1168552" y="921016"/>
                </a:lnTo>
                <a:lnTo>
                  <a:pt x="454875" y="30340"/>
                </a:lnTo>
                <a:lnTo>
                  <a:pt x="441648" y="17276"/>
                </a:lnTo>
                <a:lnTo>
                  <a:pt x="426307" y="7853"/>
                </a:lnTo>
                <a:lnTo>
                  <a:pt x="409527" y="2142"/>
                </a:lnTo>
                <a:lnTo>
                  <a:pt x="391985" y="215"/>
                </a:lnTo>
                <a:lnTo>
                  <a:pt x="391985" y="0"/>
                </a:lnTo>
                <a:close/>
              </a:path>
            </a:pathLst>
          </a:custGeom>
          <a:solidFill>
            <a:srgbClr val="C7C4E2"/>
          </a:solidFill>
        </p:spPr>
        <p:txBody>
          <a:bodyPr wrap="square" lIns="0" tIns="0" rIns="0" bIns="0" rtlCol="0"/>
          <a:lstStyle/>
          <a:p>
            <a:endParaRPr/>
          </a:p>
        </p:txBody>
      </p:sp>
      <p:sp>
        <p:nvSpPr>
          <p:cNvPr id="121" name="object 121"/>
          <p:cNvSpPr/>
          <p:nvPr/>
        </p:nvSpPr>
        <p:spPr>
          <a:xfrm>
            <a:off x="5483097" y="8152600"/>
            <a:ext cx="1349375" cy="1325245"/>
          </a:xfrm>
          <a:custGeom>
            <a:avLst/>
            <a:gdLst/>
            <a:ahLst/>
            <a:cxnLst/>
            <a:rect l="l" t="t" r="r" b="b"/>
            <a:pathLst>
              <a:path w="1349375" h="1325245">
                <a:moveTo>
                  <a:pt x="623724" y="161772"/>
                </a:moveTo>
                <a:lnTo>
                  <a:pt x="416928" y="161772"/>
                </a:lnTo>
                <a:lnTo>
                  <a:pt x="1349070" y="1325105"/>
                </a:lnTo>
                <a:lnTo>
                  <a:pt x="1349070" y="1067015"/>
                </a:lnTo>
                <a:lnTo>
                  <a:pt x="623724" y="161772"/>
                </a:lnTo>
                <a:close/>
              </a:path>
              <a:path w="1349375" h="1325245">
                <a:moveTo>
                  <a:pt x="455510" y="0"/>
                </a:moveTo>
                <a:lnTo>
                  <a:pt x="0" y="647"/>
                </a:lnTo>
                <a:lnTo>
                  <a:pt x="0" y="162420"/>
                </a:lnTo>
                <a:lnTo>
                  <a:pt x="623724" y="161772"/>
                </a:lnTo>
                <a:lnTo>
                  <a:pt x="518401" y="30327"/>
                </a:lnTo>
                <a:lnTo>
                  <a:pt x="505174" y="17264"/>
                </a:lnTo>
                <a:lnTo>
                  <a:pt x="489832" y="7840"/>
                </a:lnTo>
                <a:lnTo>
                  <a:pt x="473052" y="2129"/>
                </a:lnTo>
                <a:lnTo>
                  <a:pt x="455510" y="203"/>
                </a:lnTo>
                <a:lnTo>
                  <a:pt x="455510" y="0"/>
                </a:lnTo>
                <a:close/>
              </a:path>
            </a:pathLst>
          </a:custGeom>
          <a:solidFill>
            <a:srgbClr val="9B95C9"/>
          </a:solidFill>
        </p:spPr>
        <p:txBody>
          <a:bodyPr wrap="square" lIns="0" tIns="0" rIns="0" bIns="0" rtlCol="0"/>
          <a:lstStyle/>
          <a:p>
            <a:endParaRPr/>
          </a:p>
        </p:txBody>
      </p:sp>
      <p:sp>
        <p:nvSpPr>
          <p:cNvPr id="122" name="object 122"/>
          <p:cNvSpPr/>
          <p:nvPr/>
        </p:nvSpPr>
        <p:spPr>
          <a:xfrm>
            <a:off x="5228564" y="8377605"/>
            <a:ext cx="1604010" cy="1474470"/>
          </a:xfrm>
          <a:custGeom>
            <a:avLst/>
            <a:gdLst/>
            <a:ahLst/>
            <a:cxnLst/>
            <a:rect l="l" t="t" r="r" b="b"/>
            <a:pathLst>
              <a:path w="1604009" h="1474470">
                <a:moveTo>
                  <a:pt x="600862" y="0"/>
                </a:moveTo>
                <a:lnTo>
                  <a:pt x="0" y="0"/>
                </a:lnTo>
                <a:lnTo>
                  <a:pt x="0" y="161785"/>
                </a:lnTo>
                <a:lnTo>
                  <a:pt x="562267" y="161785"/>
                </a:lnTo>
                <a:lnTo>
                  <a:pt x="1603006" y="1473022"/>
                </a:lnTo>
                <a:lnTo>
                  <a:pt x="1603603" y="1473860"/>
                </a:lnTo>
                <a:lnTo>
                  <a:pt x="1603603" y="1214424"/>
                </a:lnTo>
                <a:lnTo>
                  <a:pt x="663752" y="30340"/>
                </a:lnTo>
                <a:lnTo>
                  <a:pt x="618397" y="2142"/>
                </a:lnTo>
                <a:lnTo>
                  <a:pt x="600862" y="215"/>
                </a:lnTo>
                <a:lnTo>
                  <a:pt x="600862" y="0"/>
                </a:lnTo>
                <a:close/>
              </a:path>
            </a:pathLst>
          </a:custGeom>
          <a:solidFill>
            <a:srgbClr val="6C8CC7"/>
          </a:solidFill>
        </p:spPr>
        <p:txBody>
          <a:bodyPr wrap="square" lIns="0" tIns="0" rIns="0" bIns="0" rtlCol="0"/>
          <a:lstStyle/>
          <a:p>
            <a:endParaRPr/>
          </a:p>
        </p:txBody>
      </p:sp>
      <p:sp>
        <p:nvSpPr>
          <p:cNvPr id="123" name="object 123"/>
          <p:cNvSpPr/>
          <p:nvPr/>
        </p:nvSpPr>
        <p:spPr>
          <a:xfrm>
            <a:off x="5080838" y="8611222"/>
            <a:ext cx="1751330" cy="1433830"/>
          </a:xfrm>
          <a:custGeom>
            <a:avLst/>
            <a:gdLst/>
            <a:ahLst/>
            <a:cxnLst/>
            <a:rect l="l" t="t" r="r" b="b"/>
            <a:pathLst>
              <a:path w="1751329" h="1433829">
                <a:moveTo>
                  <a:pt x="631596" y="0"/>
                </a:moveTo>
                <a:lnTo>
                  <a:pt x="0" y="0"/>
                </a:lnTo>
                <a:lnTo>
                  <a:pt x="0" y="161785"/>
                </a:lnTo>
                <a:lnTo>
                  <a:pt x="593001" y="161785"/>
                </a:lnTo>
                <a:lnTo>
                  <a:pt x="1583778" y="1398295"/>
                </a:lnTo>
                <a:lnTo>
                  <a:pt x="1596458" y="1412668"/>
                </a:lnTo>
                <a:lnTo>
                  <a:pt x="1612198" y="1423696"/>
                </a:lnTo>
                <a:lnTo>
                  <a:pt x="1630381" y="1430765"/>
                </a:lnTo>
                <a:lnTo>
                  <a:pt x="1650390" y="1433258"/>
                </a:lnTo>
                <a:lnTo>
                  <a:pt x="1751329" y="1433258"/>
                </a:lnTo>
                <a:lnTo>
                  <a:pt x="1751329" y="1271473"/>
                </a:lnTo>
                <a:lnTo>
                  <a:pt x="1688972" y="1271473"/>
                </a:lnTo>
                <a:lnTo>
                  <a:pt x="694486" y="30340"/>
                </a:lnTo>
                <a:lnTo>
                  <a:pt x="681257" y="17276"/>
                </a:lnTo>
                <a:lnTo>
                  <a:pt x="665913" y="7853"/>
                </a:lnTo>
                <a:lnTo>
                  <a:pt x="649132" y="2142"/>
                </a:lnTo>
                <a:lnTo>
                  <a:pt x="631596" y="215"/>
                </a:lnTo>
                <a:lnTo>
                  <a:pt x="631596" y="0"/>
                </a:lnTo>
                <a:close/>
              </a:path>
            </a:pathLst>
          </a:custGeom>
          <a:solidFill>
            <a:srgbClr val="827DA9"/>
          </a:solidFill>
        </p:spPr>
        <p:txBody>
          <a:bodyPr wrap="square" lIns="0" tIns="0" rIns="0" bIns="0" rtlCol="0"/>
          <a:lstStyle/>
          <a:p>
            <a:endParaRPr/>
          </a:p>
        </p:txBody>
      </p:sp>
      <p:sp>
        <p:nvSpPr>
          <p:cNvPr id="124" name="object 124"/>
          <p:cNvSpPr/>
          <p:nvPr/>
        </p:nvSpPr>
        <p:spPr>
          <a:xfrm>
            <a:off x="4924564" y="8850490"/>
            <a:ext cx="1908175" cy="1355090"/>
          </a:xfrm>
          <a:custGeom>
            <a:avLst/>
            <a:gdLst/>
            <a:ahLst/>
            <a:cxnLst/>
            <a:rect l="l" t="t" r="r" b="b"/>
            <a:pathLst>
              <a:path w="1908175" h="1355090">
                <a:moveTo>
                  <a:pt x="647471" y="0"/>
                </a:moveTo>
                <a:lnTo>
                  <a:pt x="0" y="0"/>
                </a:lnTo>
                <a:lnTo>
                  <a:pt x="0" y="161785"/>
                </a:lnTo>
                <a:lnTo>
                  <a:pt x="608888" y="161785"/>
                </a:lnTo>
                <a:lnTo>
                  <a:pt x="1536852" y="1319898"/>
                </a:lnTo>
                <a:lnTo>
                  <a:pt x="1549530" y="1334271"/>
                </a:lnTo>
                <a:lnTo>
                  <a:pt x="1565265" y="1345299"/>
                </a:lnTo>
                <a:lnTo>
                  <a:pt x="1583443" y="1352368"/>
                </a:lnTo>
                <a:lnTo>
                  <a:pt x="1603451" y="1354861"/>
                </a:lnTo>
                <a:lnTo>
                  <a:pt x="1907603" y="1354861"/>
                </a:lnTo>
                <a:lnTo>
                  <a:pt x="1907603" y="1193076"/>
                </a:lnTo>
                <a:lnTo>
                  <a:pt x="1642046" y="1193076"/>
                </a:lnTo>
                <a:lnTo>
                  <a:pt x="710374" y="30340"/>
                </a:lnTo>
                <a:lnTo>
                  <a:pt x="697140" y="17276"/>
                </a:lnTo>
                <a:lnTo>
                  <a:pt x="681794" y="7853"/>
                </a:lnTo>
                <a:lnTo>
                  <a:pt x="665013" y="2142"/>
                </a:lnTo>
                <a:lnTo>
                  <a:pt x="647471" y="215"/>
                </a:lnTo>
                <a:lnTo>
                  <a:pt x="647471" y="0"/>
                </a:lnTo>
                <a:close/>
              </a:path>
            </a:pathLst>
          </a:custGeom>
          <a:solidFill>
            <a:srgbClr val="A54686"/>
          </a:solidFill>
        </p:spPr>
        <p:txBody>
          <a:bodyPr wrap="square" lIns="0" tIns="0" rIns="0" bIns="0" rtlCol="0"/>
          <a:lstStyle/>
          <a:p>
            <a:endParaRPr/>
          </a:p>
        </p:txBody>
      </p:sp>
      <p:sp>
        <p:nvSpPr>
          <p:cNvPr id="125" name="object 125"/>
          <p:cNvSpPr txBox="1"/>
          <p:nvPr/>
        </p:nvSpPr>
        <p:spPr>
          <a:xfrm>
            <a:off x="2711855" y="9071104"/>
            <a:ext cx="459105" cy="212238"/>
          </a:xfrm>
          <a:prstGeom prst="rect">
            <a:avLst/>
          </a:prstGeom>
        </p:spPr>
        <p:txBody>
          <a:bodyPr vert="horz" wrap="square" lIns="0" tIns="12065" rIns="0" bIns="0" rtlCol="0">
            <a:spAutoFit/>
          </a:bodyPr>
          <a:lstStyle/>
          <a:p>
            <a:pPr marL="12700">
              <a:lnSpc>
                <a:spcPct val="100000"/>
              </a:lnSpc>
              <a:spcBef>
                <a:spcPts val="95"/>
              </a:spcBef>
            </a:pPr>
            <a:r>
              <a:rPr lang="ru-RU" sz="1300" spc="85" dirty="0" smtClean="0">
                <a:solidFill>
                  <a:srgbClr val="231F20"/>
                </a:solidFill>
                <a:latin typeface="Calibri"/>
                <a:cs typeface="Calibri"/>
              </a:rPr>
              <a:t>14,5</a:t>
            </a:r>
            <a:endParaRPr sz="1300" dirty="0">
              <a:latin typeface="Calibri"/>
              <a:cs typeface="Calibri"/>
            </a:endParaRPr>
          </a:p>
        </p:txBody>
      </p:sp>
      <p:sp>
        <p:nvSpPr>
          <p:cNvPr id="126" name="object 126"/>
          <p:cNvSpPr txBox="1"/>
          <p:nvPr/>
        </p:nvSpPr>
        <p:spPr>
          <a:xfrm>
            <a:off x="2815896" y="9304388"/>
            <a:ext cx="451484" cy="212238"/>
          </a:xfrm>
          <a:prstGeom prst="rect">
            <a:avLst/>
          </a:prstGeom>
        </p:spPr>
        <p:txBody>
          <a:bodyPr vert="horz" wrap="square" lIns="0" tIns="12065" rIns="0" bIns="0" rtlCol="0">
            <a:spAutoFit/>
          </a:bodyPr>
          <a:lstStyle/>
          <a:p>
            <a:pPr marL="12700">
              <a:lnSpc>
                <a:spcPct val="100000"/>
              </a:lnSpc>
              <a:spcBef>
                <a:spcPts val="95"/>
              </a:spcBef>
            </a:pPr>
            <a:r>
              <a:rPr lang="ru-RU" sz="1300" spc="120" dirty="0" smtClean="0">
                <a:solidFill>
                  <a:srgbClr val="231F20"/>
                </a:solidFill>
                <a:latin typeface="Calibri"/>
                <a:cs typeface="Calibri"/>
              </a:rPr>
              <a:t>40,0</a:t>
            </a:r>
            <a:endParaRPr sz="1300" dirty="0">
              <a:latin typeface="Calibri"/>
              <a:cs typeface="Calibri"/>
            </a:endParaRPr>
          </a:p>
        </p:txBody>
      </p:sp>
      <p:sp>
        <p:nvSpPr>
          <p:cNvPr id="127" name="object 127"/>
          <p:cNvSpPr txBox="1"/>
          <p:nvPr/>
        </p:nvSpPr>
        <p:spPr>
          <a:xfrm>
            <a:off x="2999122" y="9775624"/>
            <a:ext cx="441959" cy="212238"/>
          </a:xfrm>
          <a:prstGeom prst="rect">
            <a:avLst/>
          </a:prstGeom>
        </p:spPr>
        <p:txBody>
          <a:bodyPr vert="horz" wrap="square" lIns="0" tIns="12065" rIns="0" bIns="0" rtlCol="0">
            <a:spAutoFit/>
          </a:bodyPr>
          <a:lstStyle/>
          <a:p>
            <a:pPr marL="12700">
              <a:lnSpc>
                <a:spcPct val="100000"/>
              </a:lnSpc>
              <a:spcBef>
                <a:spcPts val="95"/>
              </a:spcBef>
            </a:pPr>
            <a:r>
              <a:rPr lang="ru-RU" sz="1300" spc="45" dirty="0" smtClean="0">
                <a:solidFill>
                  <a:srgbClr val="231F20"/>
                </a:solidFill>
                <a:latin typeface="Calibri"/>
                <a:cs typeface="Calibri"/>
              </a:rPr>
              <a:t>44,6</a:t>
            </a:r>
            <a:endParaRPr sz="1300" dirty="0">
              <a:latin typeface="Calibri"/>
              <a:cs typeface="Calibri"/>
            </a:endParaRPr>
          </a:p>
        </p:txBody>
      </p:sp>
      <p:sp>
        <p:nvSpPr>
          <p:cNvPr id="128" name="object 128"/>
          <p:cNvSpPr txBox="1"/>
          <p:nvPr/>
        </p:nvSpPr>
        <p:spPr>
          <a:xfrm>
            <a:off x="3114675" y="10013229"/>
            <a:ext cx="440690" cy="212238"/>
          </a:xfrm>
          <a:prstGeom prst="rect">
            <a:avLst/>
          </a:prstGeom>
        </p:spPr>
        <p:txBody>
          <a:bodyPr vert="horz" wrap="square" lIns="0" tIns="12065" rIns="0" bIns="0" rtlCol="0">
            <a:spAutoFit/>
          </a:bodyPr>
          <a:lstStyle/>
          <a:p>
            <a:pPr marL="12700">
              <a:lnSpc>
                <a:spcPct val="100000"/>
              </a:lnSpc>
              <a:spcBef>
                <a:spcPts val="95"/>
              </a:spcBef>
            </a:pPr>
            <a:r>
              <a:rPr lang="ru-RU" sz="1300" spc="55" dirty="0" smtClean="0">
                <a:solidFill>
                  <a:srgbClr val="231F20"/>
                </a:solidFill>
                <a:latin typeface="Calibri"/>
                <a:cs typeface="Calibri"/>
              </a:rPr>
              <a:t>49,0</a:t>
            </a:r>
            <a:endParaRPr sz="1300" dirty="0">
              <a:latin typeface="Calibri"/>
              <a:cs typeface="Calibri"/>
            </a:endParaRPr>
          </a:p>
        </p:txBody>
      </p:sp>
      <p:sp>
        <p:nvSpPr>
          <p:cNvPr id="129" name="object 129"/>
          <p:cNvSpPr txBox="1"/>
          <p:nvPr/>
        </p:nvSpPr>
        <p:spPr>
          <a:xfrm>
            <a:off x="2158732" y="8964001"/>
            <a:ext cx="822277" cy="288541"/>
          </a:xfrm>
          <a:prstGeom prst="rect">
            <a:avLst/>
          </a:prstGeom>
        </p:spPr>
        <p:txBody>
          <a:bodyPr vert="horz" wrap="square" lIns="0" tIns="12700" rIns="0" bIns="0" rtlCol="0">
            <a:spAutoFit/>
          </a:bodyPr>
          <a:lstStyle/>
          <a:p>
            <a:pPr marL="12700" marR="5080" indent="45720" algn="ctr">
              <a:lnSpc>
                <a:spcPct val="122200"/>
              </a:lnSpc>
              <a:spcBef>
                <a:spcPts val="100"/>
              </a:spcBef>
            </a:pPr>
            <a:r>
              <a:rPr lang="ru-RU" sz="700" spc="25" dirty="0" smtClean="0">
                <a:solidFill>
                  <a:srgbClr val="231F20"/>
                </a:solidFill>
                <a:latin typeface="Arial"/>
                <a:cs typeface="Arial"/>
              </a:rPr>
              <a:t>год</a:t>
            </a:r>
            <a:r>
              <a:rPr sz="700" spc="25" dirty="0" smtClean="0">
                <a:solidFill>
                  <a:srgbClr val="231F20"/>
                </a:solidFill>
                <a:latin typeface="Arial"/>
                <a:cs typeface="Arial"/>
              </a:rPr>
              <a:t> </a:t>
            </a:r>
            <a:endParaRPr lang="ru-RU" sz="700" spc="25" dirty="0" smtClean="0">
              <a:solidFill>
                <a:srgbClr val="231F20"/>
              </a:solidFill>
              <a:latin typeface="Arial"/>
              <a:cs typeface="Arial"/>
            </a:endParaRPr>
          </a:p>
          <a:p>
            <a:pPr marL="12700" marR="5080" indent="45720">
              <a:lnSpc>
                <a:spcPct val="122200"/>
              </a:lnSpc>
              <a:spcBef>
                <a:spcPts val="100"/>
              </a:spcBef>
            </a:pPr>
            <a:r>
              <a:rPr sz="700" spc="25" dirty="0" smtClean="0">
                <a:solidFill>
                  <a:srgbClr val="231F20"/>
                </a:solidFill>
                <a:latin typeface="Arial"/>
                <a:cs typeface="Arial"/>
              </a:rPr>
              <a:t> </a:t>
            </a:r>
            <a:r>
              <a:rPr lang="ru-RU" sz="700" spc="-35" dirty="0" smtClean="0">
                <a:solidFill>
                  <a:srgbClr val="FFFFFF"/>
                </a:solidFill>
                <a:latin typeface="Arial"/>
                <a:cs typeface="Arial"/>
              </a:rPr>
              <a:t>2017, отчет</a:t>
            </a:r>
            <a:endParaRPr sz="700" dirty="0">
              <a:latin typeface="Arial"/>
              <a:cs typeface="Arial"/>
            </a:endParaRPr>
          </a:p>
        </p:txBody>
      </p:sp>
      <p:sp>
        <p:nvSpPr>
          <p:cNvPr id="130" name="object 130"/>
          <p:cNvSpPr txBox="1"/>
          <p:nvPr/>
        </p:nvSpPr>
        <p:spPr>
          <a:xfrm>
            <a:off x="2190574" y="9366107"/>
            <a:ext cx="54737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2018, прогноз</a:t>
            </a:r>
            <a:endParaRPr sz="700" dirty="0">
              <a:latin typeface="Arial"/>
              <a:cs typeface="Arial"/>
            </a:endParaRPr>
          </a:p>
        </p:txBody>
      </p:sp>
      <p:sp>
        <p:nvSpPr>
          <p:cNvPr id="131" name="object 131"/>
          <p:cNvSpPr txBox="1"/>
          <p:nvPr/>
        </p:nvSpPr>
        <p:spPr>
          <a:xfrm>
            <a:off x="2222253" y="9519666"/>
            <a:ext cx="1072515" cy="212238"/>
          </a:xfrm>
          <a:prstGeom prst="rect">
            <a:avLst/>
          </a:prstGeom>
        </p:spPr>
        <p:txBody>
          <a:bodyPr vert="horz" wrap="square" lIns="0" tIns="12065" rIns="0" bIns="0" rtlCol="0">
            <a:spAutoFit/>
          </a:bodyPr>
          <a:lstStyle/>
          <a:p>
            <a:pPr marL="12700">
              <a:lnSpc>
                <a:spcPct val="100000"/>
              </a:lnSpc>
              <a:spcBef>
                <a:spcPts val="95"/>
              </a:spcBef>
            </a:pPr>
            <a:r>
              <a:rPr lang="ru-RU" sz="700" spc="-40" dirty="0" smtClean="0">
                <a:solidFill>
                  <a:srgbClr val="FFFFFF"/>
                </a:solidFill>
                <a:latin typeface="Arial"/>
                <a:cs typeface="Arial"/>
              </a:rPr>
              <a:t>2019, прогноз      </a:t>
            </a:r>
            <a:r>
              <a:rPr lang="ru-RU" sz="1950" spc="67" baseline="-4273" dirty="0" smtClean="0">
                <a:solidFill>
                  <a:srgbClr val="231F20"/>
                </a:solidFill>
                <a:latin typeface="Calibri"/>
                <a:cs typeface="Calibri"/>
              </a:rPr>
              <a:t>40,5</a:t>
            </a:r>
            <a:endParaRPr sz="1950" baseline="-4273" dirty="0">
              <a:latin typeface="Calibri"/>
              <a:cs typeface="Calibri"/>
            </a:endParaRPr>
          </a:p>
        </p:txBody>
      </p:sp>
      <p:sp>
        <p:nvSpPr>
          <p:cNvPr id="132" name="object 132"/>
          <p:cNvSpPr txBox="1"/>
          <p:nvPr/>
        </p:nvSpPr>
        <p:spPr>
          <a:xfrm>
            <a:off x="2334573" y="9830874"/>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2020, прогноз</a:t>
            </a:r>
            <a:endParaRPr sz="700" dirty="0">
              <a:latin typeface="Arial"/>
              <a:cs typeface="Arial"/>
            </a:endParaRPr>
          </a:p>
        </p:txBody>
      </p:sp>
      <p:sp>
        <p:nvSpPr>
          <p:cNvPr id="133" name="object 133"/>
          <p:cNvSpPr txBox="1"/>
          <p:nvPr/>
        </p:nvSpPr>
        <p:spPr>
          <a:xfrm>
            <a:off x="2438615" y="10059837"/>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2021, прогноз</a:t>
            </a:r>
            <a:endParaRPr sz="700" dirty="0">
              <a:latin typeface="Arial"/>
              <a:cs typeface="Arial"/>
            </a:endParaRPr>
          </a:p>
        </p:txBody>
      </p:sp>
      <p:sp>
        <p:nvSpPr>
          <p:cNvPr id="134" name="object 134"/>
          <p:cNvSpPr txBox="1"/>
          <p:nvPr/>
        </p:nvSpPr>
        <p:spPr>
          <a:xfrm>
            <a:off x="888094" y="6836847"/>
            <a:ext cx="1483995" cy="1072088"/>
          </a:xfrm>
          <a:prstGeom prst="rect">
            <a:avLst/>
          </a:prstGeom>
        </p:spPr>
        <p:txBody>
          <a:bodyPr vert="horz" wrap="square" lIns="0" tIns="12700" rIns="0" bIns="0" rtlCol="0">
            <a:spAutoFit/>
          </a:bodyPr>
          <a:lstStyle/>
          <a:p>
            <a:pPr marL="12700">
              <a:lnSpc>
                <a:spcPts val="1170"/>
              </a:lnSpc>
              <a:spcBef>
                <a:spcPts val="100"/>
              </a:spcBef>
            </a:pPr>
            <a:r>
              <a:rPr lang="ru-RU" sz="1000" u="sng" dirty="0">
                <a:solidFill>
                  <a:schemeClr val="bg1">
                    <a:lumMod val="50000"/>
                  </a:schemeClr>
                </a:solidFill>
              </a:rPr>
              <a:t>ПРОГНОЗНЫЕ </a:t>
            </a:r>
            <a:r>
              <a:rPr lang="ru-RU" sz="1000" u="sng" dirty="0" smtClean="0">
                <a:solidFill>
                  <a:schemeClr val="bg1">
                    <a:lumMod val="50000"/>
                  </a:schemeClr>
                </a:solidFill>
              </a:rPr>
              <a:t>ДАННЫЕ</a:t>
            </a:r>
          </a:p>
          <a:p>
            <a:pPr marL="12700">
              <a:lnSpc>
                <a:spcPts val="1170"/>
              </a:lnSpc>
              <a:spcBef>
                <a:spcPts val="100"/>
              </a:spcBef>
            </a:pPr>
            <a:endParaRPr lang="ru-RU" sz="1000" spc="-70" dirty="0">
              <a:solidFill>
                <a:srgbClr val="231F20"/>
              </a:solidFill>
              <a:latin typeface="PMingLiU"/>
              <a:cs typeface="PMingLiU"/>
            </a:endParaRPr>
          </a:p>
          <a:p>
            <a:r>
              <a:rPr lang="ru-RU" sz="1600" b="1" dirty="0"/>
              <a:t>Ввод</a:t>
            </a:r>
          </a:p>
          <a:p>
            <a:r>
              <a:rPr lang="ru-RU" sz="1600" b="1" dirty="0"/>
              <a:t>жилья,</a:t>
            </a:r>
          </a:p>
          <a:p>
            <a:r>
              <a:rPr lang="ru-RU" sz="1600" b="1" dirty="0"/>
              <a:t>тыс. кв. м</a:t>
            </a:r>
            <a:endParaRPr sz="1600" b="1" dirty="0">
              <a:latin typeface="Bookman Old Style"/>
              <a:cs typeface="Bookman Old Style"/>
            </a:endParaRPr>
          </a:p>
        </p:txBody>
      </p:sp>
      <p:sp>
        <p:nvSpPr>
          <p:cNvPr id="135" name="object 135"/>
          <p:cNvSpPr txBox="1"/>
          <p:nvPr/>
        </p:nvSpPr>
        <p:spPr>
          <a:xfrm>
            <a:off x="4809214" y="9046542"/>
            <a:ext cx="578794" cy="486672"/>
          </a:xfrm>
          <a:prstGeom prst="rect">
            <a:avLst/>
          </a:prstGeom>
        </p:spPr>
        <p:txBody>
          <a:bodyPr vert="horz" wrap="square" lIns="0" tIns="47625" rIns="0" bIns="0" rtlCol="0">
            <a:spAutoFit/>
          </a:bodyPr>
          <a:lstStyle/>
          <a:p>
            <a:pPr marL="12700">
              <a:lnSpc>
                <a:spcPct val="100000"/>
              </a:lnSpc>
              <a:spcBef>
                <a:spcPts val="375"/>
              </a:spcBef>
            </a:pPr>
            <a:r>
              <a:rPr lang="ru-RU" sz="1300" spc="-5" dirty="0" smtClean="0">
                <a:solidFill>
                  <a:srgbClr val="231F20"/>
                </a:solidFill>
                <a:latin typeface="Calibri"/>
                <a:cs typeface="Calibri"/>
              </a:rPr>
              <a:t>152,6</a:t>
            </a:r>
            <a:endParaRPr sz="1300" dirty="0">
              <a:latin typeface="Calibri"/>
              <a:cs typeface="Calibri"/>
            </a:endParaRPr>
          </a:p>
          <a:p>
            <a:pPr marL="116205">
              <a:lnSpc>
                <a:spcPct val="100000"/>
              </a:lnSpc>
              <a:spcBef>
                <a:spcPts val="280"/>
              </a:spcBef>
            </a:pPr>
            <a:r>
              <a:rPr lang="ru-RU" sz="1300" spc="65" dirty="0" smtClean="0">
                <a:solidFill>
                  <a:srgbClr val="231F20"/>
                </a:solidFill>
                <a:latin typeface="Calibri"/>
                <a:cs typeface="Calibri"/>
              </a:rPr>
              <a:t>121,0</a:t>
            </a:r>
            <a:endParaRPr sz="1300" dirty="0">
              <a:latin typeface="Calibri"/>
              <a:cs typeface="Calibri"/>
            </a:endParaRPr>
          </a:p>
        </p:txBody>
      </p:sp>
      <p:sp>
        <p:nvSpPr>
          <p:cNvPr id="136" name="object 136"/>
          <p:cNvSpPr txBox="1"/>
          <p:nvPr/>
        </p:nvSpPr>
        <p:spPr>
          <a:xfrm>
            <a:off x="5027735" y="9754657"/>
            <a:ext cx="495807" cy="463588"/>
          </a:xfrm>
          <a:prstGeom prst="rect">
            <a:avLst/>
          </a:prstGeom>
        </p:spPr>
        <p:txBody>
          <a:bodyPr vert="horz" wrap="square" lIns="0" tIns="37465" rIns="0" bIns="0" rtlCol="0">
            <a:spAutoFit/>
          </a:bodyPr>
          <a:lstStyle/>
          <a:p>
            <a:pPr marL="12700">
              <a:lnSpc>
                <a:spcPct val="100000"/>
              </a:lnSpc>
              <a:spcBef>
                <a:spcPts val="295"/>
              </a:spcBef>
            </a:pPr>
            <a:r>
              <a:rPr lang="ru-RU" sz="1300" spc="10" dirty="0" smtClean="0">
                <a:solidFill>
                  <a:srgbClr val="231F20"/>
                </a:solidFill>
                <a:latin typeface="Calibri"/>
                <a:cs typeface="Calibri"/>
              </a:rPr>
              <a:t>  95,4</a:t>
            </a:r>
            <a:endParaRPr sz="1300" dirty="0">
              <a:latin typeface="Calibri"/>
              <a:cs typeface="Calibri"/>
            </a:endParaRPr>
          </a:p>
          <a:p>
            <a:pPr marL="88265">
              <a:lnSpc>
                <a:spcPct val="100000"/>
              </a:lnSpc>
              <a:spcBef>
                <a:spcPts val="195"/>
              </a:spcBef>
            </a:pPr>
            <a:r>
              <a:rPr lang="ru-RU" sz="1300" spc="15" dirty="0" smtClean="0">
                <a:solidFill>
                  <a:srgbClr val="231F20"/>
                </a:solidFill>
                <a:latin typeface="Calibri"/>
                <a:cs typeface="Calibri"/>
              </a:rPr>
              <a:t>100,4</a:t>
            </a:r>
            <a:endParaRPr sz="1300" dirty="0">
              <a:latin typeface="Calibri"/>
              <a:cs typeface="Calibri"/>
            </a:endParaRPr>
          </a:p>
        </p:txBody>
      </p:sp>
      <p:sp>
        <p:nvSpPr>
          <p:cNvPr id="137" name="object 137"/>
          <p:cNvSpPr txBox="1"/>
          <p:nvPr/>
        </p:nvSpPr>
        <p:spPr>
          <a:xfrm>
            <a:off x="4364510" y="9116950"/>
            <a:ext cx="454449" cy="120546"/>
          </a:xfrm>
          <a:prstGeom prst="rect">
            <a:avLst/>
          </a:prstGeom>
        </p:spPr>
        <p:txBody>
          <a:bodyPr vert="horz" wrap="square" lIns="0" tIns="12700" rIns="0" bIns="0" rtlCol="0">
            <a:spAutoFit/>
          </a:bodyPr>
          <a:lstStyle/>
          <a:p>
            <a:pPr marL="12700">
              <a:lnSpc>
                <a:spcPct val="100000"/>
              </a:lnSpc>
              <a:spcBef>
                <a:spcPts val="100"/>
              </a:spcBef>
            </a:pPr>
            <a:r>
              <a:rPr lang="ru-RU" sz="700" spc="-35" dirty="0" smtClean="0">
                <a:solidFill>
                  <a:srgbClr val="FFFFFF"/>
                </a:solidFill>
                <a:latin typeface="Arial"/>
                <a:cs typeface="Arial"/>
              </a:rPr>
              <a:t>2017, отчет</a:t>
            </a:r>
            <a:endParaRPr sz="700" dirty="0">
              <a:latin typeface="Arial"/>
              <a:cs typeface="Arial"/>
            </a:endParaRPr>
          </a:p>
        </p:txBody>
      </p:sp>
      <p:sp>
        <p:nvSpPr>
          <p:cNvPr id="138" name="object 138"/>
          <p:cNvSpPr txBox="1"/>
          <p:nvPr/>
        </p:nvSpPr>
        <p:spPr>
          <a:xfrm>
            <a:off x="4287573" y="9376908"/>
            <a:ext cx="54737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2018, оценка</a:t>
            </a:r>
            <a:endParaRPr sz="700" dirty="0">
              <a:latin typeface="Arial"/>
              <a:cs typeface="Arial"/>
            </a:endParaRPr>
          </a:p>
        </p:txBody>
      </p:sp>
      <p:sp>
        <p:nvSpPr>
          <p:cNvPr id="139" name="object 139"/>
          <p:cNvSpPr txBox="1"/>
          <p:nvPr/>
        </p:nvSpPr>
        <p:spPr>
          <a:xfrm>
            <a:off x="4293852" y="9527226"/>
            <a:ext cx="1139192" cy="212238"/>
          </a:xfrm>
          <a:prstGeom prst="rect">
            <a:avLst/>
          </a:prstGeom>
        </p:spPr>
        <p:txBody>
          <a:bodyPr vert="horz" wrap="square" lIns="0" tIns="12065" rIns="0" bIns="0" rtlCol="0">
            <a:spAutoFit/>
          </a:bodyPr>
          <a:lstStyle/>
          <a:p>
            <a:pPr marL="38100">
              <a:lnSpc>
                <a:spcPct val="100000"/>
              </a:lnSpc>
              <a:spcBef>
                <a:spcPts val="95"/>
              </a:spcBef>
            </a:pPr>
            <a:r>
              <a:rPr lang="ru-RU" sz="700" spc="-40" dirty="0" smtClean="0">
                <a:solidFill>
                  <a:srgbClr val="FFFFFF"/>
                </a:solidFill>
                <a:latin typeface="Arial"/>
                <a:cs typeface="Arial"/>
              </a:rPr>
              <a:t>2019, прогноз        </a:t>
            </a:r>
            <a:r>
              <a:rPr lang="ru-RU" sz="1950" spc="22" baseline="-6410" dirty="0" smtClean="0">
                <a:solidFill>
                  <a:srgbClr val="231F20"/>
                </a:solidFill>
                <a:latin typeface="Calibri"/>
                <a:cs typeface="Calibri"/>
              </a:rPr>
              <a:t>109,5</a:t>
            </a:r>
            <a:endParaRPr sz="1950" baseline="-6410" dirty="0">
              <a:latin typeface="Calibri"/>
              <a:cs typeface="Calibri"/>
            </a:endParaRPr>
          </a:p>
        </p:txBody>
      </p:sp>
      <p:sp>
        <p:nvSpPr>
          <p:cNvPr id="140" name="object 140"/>
          <p:cNvSpPr txBox="1"/>
          <p:nvPr/>
        </p:nvSpPr>
        <p:spPr>
          <a:xfrm>
            <a:off x="4334012" y="9830866"/>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2020, прогноз</a:t>
            </a:r>
            <a:endParaRPr sz="700" dirty="0">
              <a:latin typeface="Arial"/>
              <a:cs typeface="Arial"/>
            </a:endParaRPr>
          </a:p>
        </p:txBody>
      </p:sp>
      <p:sp>
        <p:nvSpPr>
          <p:cNvPr id="141" name="object 141"/>
          <p:cNvSpPr txBox="1"/>
          <p:nvPr/>
        </p:nvSpPr>
        <p:spPr>
          <a:xfrm>
            <a:off x="4398454" y="10070629"/>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2021, прогноз</a:t>
            </a:r>
            <a:endParaRPr sz="700" dirty="0">
              <a:latin typeface="Arial"/>
              <a:cs typeface="Arial"/>
            </a:endParaRPr>
          </a:p>
        </p:txBody>
      </p:sp>
      <p:sp>
        <p:nvSpPr>
          <p:cNvPr id="142" name="object 142"/>
          <p:cNvSpPr txBox="1"/>
          <p:nvPr/>
        </p:nvSpPr>
        <p:spPr>
          <a:xfrm>
            <a:off x="2321046" y="7346787"/>
            <a:ext cx="2120416" cy="258404"/>
          </a:xfrm>
          <a:prstGeom prst="rect">
            <a:avLst/>
          </a:prstGeom>
        </p:spPr>
        <p:txBody>
          <a:bodyPr vert="horz" wrap="square" lIns="0" tIns="12065" rIns="0" bIns="0" rtlCol="0">
            <a:spAutoFit/>
          </a:bodyPr>
          <a:lstStyle/>
          <a:p>
            <a:r>
              <a:rPr lang="ru-RU" sz="1600" b="1" dirty="0" smtClean="0"/>
              <a:t>Строительство,%</a:t>
            </a:r>
            <a:endParaRPr sz="1600" b="1" dirty="0">
              <a:latin typeface="Bookman Old Style"/>
              <a:cs typeface="Bookman Old Style"/>
            </a:endParaRPr>
          </a:p>
        </p:txBody>
      </p:sp>
      <p:sp>
        <p:nvSpPr>
          <p:cNvPr id="143" name="object 143"/>
          <p:cNvSpPr txBox="1"/>
          <p:nvPr/>
        </p:nvSpPr>
        <p:spPr>
          <a:xfrm>
            <a:off x="5689414" y="7927189"/>
            <a:ext cx="475643" cy="120546"/>
          </a:xfrm>
          <a:prstGeom prst="rect">
            <a:avLst/>
          </a:prstGeom>
        </p:spPr>
        <p:txBody>
          <a:bodyPr vert="horz" wrap="square" lIns="0" tIns="12700" rIns="0" bIns="0" rtlCol="0">
            <a:spAutoFit/>
          </a:bodyPr>
          <a:lstStyle/>
          <a:p>
            <a:pPr marL="12700">
              <a:lnSpc>
                <a:spcPct val="100000"/>
              </a:lnSpc>
              <a:spcBef>
                <a:spcPts val="100"/>
              </a:spcBef>
            </a:pPr>
            <a:r>
              <a:rPr lang="ru-RU" sz="700" spc="-35" dirty="0" smtClean="0">
                <a:solidFill>
                  <a:srgbClr val="FFFFFF"/>
                </a:solidFill>
                <a:cs typeface="Arial"/>
              </a:rPr>
              <a:t>2017, отчет</a:t>
            </a:r>
            <a:endParaRPr sz="700" dirty="0">
              <a:cs typeface="Arial"/>
            </a:endParaRPr>
          </a:p>
        </p:txBody>
      </p:sp>
      <p:sp>
        <p:nvSpPr>
          <p:cNvPr id="144" name="object 144"/>
          <p:cNvSpPr txBox="1"/>
          <p:nvPr/>
        </p:nvSpPr>
        <p:spPr>
          <a:xfrm>
            <a:off x="4689693" y="7010748"/>
            <a:ext cx="2066289" cy="889346"/>
          </a:xfrm>
          <a:prstGeom prst="rect">
            <a:avLst/>
          </a:prstGeom>
        </p:spPr>
        <p:txBody>
          <a:bodyPr vert="horz" wrap="square" lIns="0" tIns="12065" rIns="0" bIns="0" rtlCol="0">
            <a:spAutoFit/>
          </a:bodyPr>
          <a:lstStyle/>
          <a:p>
            <a:r>
              <a:rPr lang="ru-RU" sz="1600" b="1" dirty="0">
                <a:solidFill>
                  <a:srgbClr val="993366"/>
                </a:solidFill>
              </a:rPr>
              <a:t>Инвестиции</a:t>
            </a:r>
          </a:p>
          <a:p>
            <a:r>
              <a:rPr lang="ru-RU" sz="1600" b="1" dirty="0">
                <a:solidFill>
                  <a:srgbClr val="993366"/>
                </a:solidFill>
              </a:rPr>
              <a:t>в основной капитал,</a:t>
            </a:r>
          </a:p>
          <a:p>
            <a:r>
              <a:rPr lang="ru-RU" sz="1600" b="1" dirty="0" smtClean="0">
                <a:solidFill>
                  <a:srgbClr val="993366"/>
                </a:solidFill>
              </a:rPr>
              <a:t>млн. рублей</a:t>
            </a:r>
          </a:p>
          <a:p>
            <a:pPr algn="ctr"/>
            <a:r>
              <a:rPr lang="ru-RU" sz="900" spc="35" dirty="0" smtClean="0">
                <a:cs typeface="Arial"/>
              </a:rPr>
              <a:t>год</a:t>
            </a:r>
            <a:endParaRPr sz="900" dirty="0">
              <a:cs typeface="Arial"/>
            </a:endParaRPr>
          </a:p>
        </p:txBody>
      </p:sp>
      <p:sp>
        <p:nvSpPr>
          <p:cNvPr id="145" name="object 145"/>
          <p:cNvSpPr txBox="1"/>
          <p:nvPr/>
        </p:nvSpPr>
        <p:spPr>
          <a:xfrm>
            <a:off x="5268930" y="8390869"/>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2019, прогноз</a:t>
            </a:r>
            <a:endParaRPr sz="700" dirty="0">
              <a:latin typeface="Arial"/>
              <a:cs typeface="Arial"/>
            </a:endParaRPr>
          </a:p>
        </p:txBody>
      </p:sp>
      <p:sp>
        <p:nvSpPr>
          <p:cNvPr id="146" name="object 146"/>
          <p:cNvSpPr txBox="1"/>
          <p:nvPr/>
        </p:nvSpPr>
        <p:spPr>
          <a:xfrm>
            <a:off x="5117374" y="8622710"/>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2020, прогноз</a:t>
            </a:r>
            <a:endParaRPr sz="700" dirty="0">
              <a:latin typeface="Arial"/>
              <a:cs typeface="Arial"/>
            </a:endParaRPr>
          </a:p>
        </p:txBody>
      </p:sp>
      <p:sp>
        <p:nvSpPr>
          <p:cNvPr id="147" name="object 147"/>
          <p:cNvSpPr txBox="1"/>
          <p:nvPr/>
        </p:nvSpPr>
        <p:spPr>
          <a:xfrm>
            <a:off x="4964015" y="8862473"/>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2021, прогноз</a:t>
            </a:r>
            <a:endParaRPr sz="700" dirty="0">
              <a:latin typeface="Arial"/>
              <a:cs typeface="Arial"/>
            </a:endParaRPr>
          </a:p>
        </p:txBody>
      </p:sp>
      <p:sp>
        <p:nvSpPr>
          <p:cNvPr id="148" name="object 148"/>
          <p:cNvSpPr txBox="1"/>
          <p:nvPr/>
        </p:nvSpPr>
        <p:spPr>
          <a:xfrm>
            <a:off x="5256334" y="7884183"/>
            <a:ext cx="355600" cy="223520"/>
          </a:xfrm>
          <a:prstGeom prst="rect">
            <a:avLst/>
          </a:prstGeom>
        </p:spPr>
        <p:txBody>
          <a:bodyPr vert="horz" wrap="square" lIns="0" tIns="12065" rIns="0" bIns="0" rtlCol="0">
            <a:spAutoFit/>
          </a:bodyPr>
          <a:lstStyle/>
          <a:p>
            <a:pPr marL="12700">
              <a:lnSpc>
                <a:spcPct val="100000"/>
              </a:lnSpc>
              <a:spcBef>
                <a:spcPts val="95"/>
              </a:spcBef>
            </a:pPr>
            <a:r>
              <a:rPr sz="1300" spc="65" dirty="0">
                <a:solidFill>
                  <a:srgbClr val="231F20"/>
                </a:solidFill>
                <a:latin typeface="Calibri"/>
                <a:cs typeface="Calibri"/>
              </a:rPr>
              <a:t>32,8</a:t>
            </a:r>
            <a:endParaRPr sz="1300">
              <a:latin typeface="Calibri"/>
              <a:cs typeface="Calibri"/>
            </a:endParaRPr>
          </a:p>
        </p:txBody>
      </p:sp>
      <p:sp>
        <p:nvSpPr>
          <p:cNvPr id="149" name="object 149"/>
          <p:cNvSpPr txBox="1"/>
          <p:nvPr/>
        </p:nvSpPr>
        <p:spPr>
          <a:xfrm>
            <a:off x="4809214" y="8127153"/>
            <a:ext cx="617419" cy="181460"/>
          </a:xfrm>
          <a:prstGeom prst="rect">
            <a:avLst/>
          </a:prstGeom>
        </p:spPr>
        <p:txBody>
          <a:bodyPr vert="horz" wrap="square" lIns="0" tIns="12065" rIns="0" bIns="0" rtlCol="0">
            <a:spAutoFit/>
          </a:bodyPr>
          <a:lstStyle/>
          <a:p>
            <a:pPr marL="12700">
              <a:lnSpc>
                <a:spcPct val="100000"/>
              </a:lnSpc>
              <a:spcBef>
                <a:spcPts val="95"/>
              </a:spcBef>
            </a:pPr>
            <a:r>
              <a:rPr lang="ru-RU" sz="1100" spc="60" dirty="0" smtClean="0">
                <a:solidFill>
                  <a:srgbClr val="231F20"/>
                </a:solidFill>
                <a:cs typeface="Calibri"/>
              </a:rPr>
              <a:t>11995,69</a:t>
            </a:r>
            <a:endParaRPr lang="ru-RU" sz="1100" dirty="0">
              <a:cs typeface="Calibri"/>
            </a:endParaRPr>
          </a:p>
        </p:txBody>
      </p:sp>
      <p:sp>
        <p:nvSpPr>
          <p:cNvPr id="150" name="object 150"/>
          <p:cNvSpPr txBox="1"/>
          <p:nvPr/>
        </p:nvSpPr>
        <p:spPr>
          <a:xfrm>
            <a:off x="4488781" y="8355398"/>
            <a:ext cx="739605" cy="181460"/>
          </a:xfrm>
          <a:prstGeom prst="rect">
            <a:avLst/>
          </a:prstGeom>
        </p:spPr>
        <p:txBody>
          <a:bodyPr vert="horz" wrap="square" lIns="0" tIns="12065" rIns="0" bIns="0" rtlCol="0">
            <a:spAutoFit/>
          </a:bodyPr>
          <a:lstStyle/>
          <a:p>
            <a:pPr marL="12700">
              <a:lnSpc>
                <a:spcPct val="100000"/>
              </a:lnSpc>
              <a:spcBef>
                <a:spcPts val="95"/>
              </a:spcBef>
            </a:pPr>
            <a:r>
              <a:rPr lang="ru-RU" sz="1100" spc="60" dirty="0" smtClean="0">
                <a:solidFill>
                  <a:srgbClr val="231F20"/>
                </a:solidFill>
                <a:latin typeface="Calibri"/>
                <a:cs typeface="Calibri"/>
              </a:rPr>
              <a:t>10520,61</a:t>
            </a:r>
            <a:endParaRPr sz="1100" dirty="0">
              <a:latin typeface="Calibri"/>
              <a:cs typeface="Calibri"/>
            </a:endParaRPr>
          </a:p>
        </p:txBody>
      </p:sp>
      <p:sp>
        <p:nvSpPr>
          <p:cNvPr id="151" name="object 151"/>
          <p:cNvSpPr txBox="1"/>
          <p:nvPr/>
        </p:nvSpPr>
        <p:spPr>
          <a:xfrm>
            <a:off x="4441554" y="8603726"/>
            <a:ext cx="684140" cy="181460"/>
          </a:xfrm>
          <a:prstGeom prst="rect">
            <a:avLst/>
          </a:prstGeom>
        </p:spPr>
        <p:txBody>
          <a:bodyPr vert="horz" wrap="square" lIns="0" tIns="12065" rIns="0" bIns="0" rtlCol="0">
            <a:spAutoFit/>
          </a:bodyPr>
          <a:lstStyle/>
          <a:p>
            <a:pPr marL="12700">
              <a:lnSpc>
                <a:spcPct val="100000"/>
              </a:lnSpc>
              <a:spcBef>
                <a:spcPts val="95"/>
              </a:spcBef>
            </a:pPr>
            <a:r>
              <a:rPr lang="ru-RU" sz="1100" spc="100" dirty="0" smtClean="0">
                <a:solidFill>
                  <a:srgbClr val="231F20"/>
                </a:solidFill>
                <a:latin typeface="Calibri"/>
                <a:cs typeface="Calibri"/>
              </a:rPr>
              <a:t>10668,0</a:t>
            </a:r>
            <a:endParaRPr sz="1100" dirty="0">
              <a:latin typeface="Calibri"/>
              <a:cs typeface="Calibri"/>
            </a:endParaRPr>
          </a:p>
        </p:txBody>
      </p:sp>
      <p:sp>
        <p:nvSpPr>
          <p:cNvPr id="152" name="object 152"/>
          <p:cNvSpPr txBox="1"/>
          <p:nvPr/>
        </p:nvSpPr>
        <p:spPr>
          <a:xfrm>
            <a:off x="4413526" y="8845032"/>
            <a:ext cx="621655" cy="181460"/>
          </a:xfrm>
          <a:prstGeom prst="rect">
            <a:avLst/>
          </a:prstGeom>
        </p:spPr>
        <p:txBody>
          <a:bodyPr vert="horz" wrap="square" lIns="0" tIns="12065" rIns="0" bIns="0" rtlCol="0">
            <a:spAutoFit/>
          </a:bodyPr>
          <a:lstStyle/>
          <a:p>
            <a:pPr marL="12700">
              <a:lnSpc>
                <a:spcPct val="100000"/>
              </a:lnSpc>
              <a:spcBef>
                <a:spcPts val="95"/>
              </a:spcBef>
            </a:pPr>
            <a:r>
              <a:rPr lang="ru-RU" sz="1100" spc="-10" dirty="0" smtClean="0">
                <a:solidFill>
                  <a:srgbClr val="231F20"/>
                </a:solidFill>
                <a:latin typeface="Calibri"/>
                <a:cs typeface="Calibri"/>
              </a:rPr>
              <a:t>6038,41</a:t>
            </a:r>
            <a:endParaRPr sz="1100" dirty="0">
              <a:latin typeface="Calibri"/>
              <a:cs typeface="Calibri"/>
            </a:endParaRPr>
          </a:p>
        </p:txBody>
      </p:sp>
      <p:pic>
        <p:nvPicPr>
          <p:cNvPr id="153" name="Picture 13" descr="Безимени-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37293" y="127918"/>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Рисунок 153"/>
          <p:cNvPicPr>
            <a:picLocks noChangeAspect="1"/>
          </p:cNvPicPr>
          <p:nvPr/>
        </p:nvPicPr>
        <p:blipFill rotWithShape="1">
          <a:blip r:embed="rId12" cstate="print">
            <a:extLst>
              <a:ext uri="{28A0092B-C50C-407E-A947-70E740481C1C}">
                <a14:useLocalDpi xmlns:a14="http://schemas.microsoft.com/office/drawing/2010/main" val="0"/>
              </a:ext>
            </a:extLst>
          </a:blip>
          <a:srcRect l="-2028" t="4203" r="3097"/>
          <a:stretch/>
        </p:blipFill>
        <p:spPr>
          <a:xfrm>
            <a:off x="4212000" y="1078442"/>
            <a:ext cx="2647520" cy="2537812"/>
          </a:xfrm>
          <a:prstGeom prst="rect">
            <a:avLst/>
          </a:prstGeom>
          <a:ln>
            <a:noFill/>
          </a:ln>
          <a:effectLst>
            <a:softEdge rad="112500"/>
          </a:effectLst>
        </p:spPr>
      </p:pic>
      <p:sp>
        <p:nvSpPr>
          <p:cNvPr id="82" name="object 82"/>
          <p:cNvSpPr/>
          <p:nvPr/>
        </p:nvSpPr>
        <p:spPr>
          <a:xfrm>
            <a:off x="1054688" y="1189279"/>
            <a:ext cx="3211576" cy="2232593"/>
          </a:xfrm>
          <a:custGeom>
            <a:avLst/>
            <a:gdLst/>
            <a:ahLst/>
            <a:cxnLst/>
            <a:rect l="l" t="t" r="r" b="b"/>
            <a:pathLst>
              <a:path w="4135754" h="1264920">
                <a:moveTo>
                  <a:pt x="0" y="1264907"/>
                </a:moveTo>
                <a:lnTo>
                  <a:pt x="4135302" y="1264907"/>
                </a:lnTo>
                <a:lnTo>
                  <a:pt x="4135302" y="0"/>
                </a:lnTo>
                <a:lnTo>
                  <a:pt x="0" y="0"/>
                </a:lnTo>
                <a:lnTo>
                  <a:pt x="0" y="1264907"/>
                </a:lnTo>
                <a:close/>
              </a:path>
            </a:pathLst>
          </a:custGeom>
          <a:solidFill>
            <a:srgbClr val="FFFFFF"/>
          </a:solidFill>
        </p:spPr>
        <p:txBody>
          <a:bodyPr wrap="square" lIns="0" tIns="0" rIns="0" bIns="0" rtlCol="0"/>
          <a:lstStyle/>
          <a:p>
            <a:pPr algn="just"/>
            <a:r>
              <a:rPr lang="ru-RU" sz="950" b="1" dirty="0"/>
              <a:t>Невинномысск</a:t>
            </a:r>
            <a:r>
              <a:rPr lang="ru-RU" sz="950" dirty="0"/>
              <a:t> - промышленный центр края с монопрофильной экономикой. Градообразующими предприятиями города являются два предприятия химической промышленности: АО "Невинномысский Азот" и АО "Арнест". АО "Невинномысский Азот" производит минеральные удобрения, АО "Арнест" - товары бытовой химии и парфюмерно-косметическую продукцию. </a:t>
            </a:r>
            <a:r>
              <a:rPr lang="ru-RU" sz="950" dirty="0" smtClean="0"/>
              <a:t>Промышленность </a:t>
            </a:r>
            <a:r>
              <a:rPr lang="ru-RU" sz="950" dirty="0"/>
              <a:t>города представлена разнообразием отраслей: металлургия, производство электроэнергии, пищевая промышленность, химическая промышленность, производство электрооборудования и другие. По итогам 2017 года объем производства в промышленности составил 91,65 млрд рублей, что на 1,1% выше уровня 2016 года. Снижение наблюдалось в пищевой промышленности (на 3,8%), в химии (на 8,12%). Выросли объемы отгрузки в производстве электрооборудования (на 2,2%).</a:t>
            </a:r>
          </a:p>
        </p:txBody>
      </p:sp>
      <p:pic>
        <p:nvPicPr>
          <p:cNvPr id="156" name="Рисунок 1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904" y="4017781"/>
            <a:ext cx="2814049" cy="2359809"/>
          </a:xfrm>
          <a:prstGeom prst="rect">
            <a:avLst/>
          </a:prstGeom>
          <a:ln>
            <a:noFill/>
          </a:ln>
          <a:effectLst>
            <a:softEdge rad="112500"/>
          </a:effectLst>
        </p:spPr>
      </p:pic>
      <p:sp>
        <p:nvSpPr>
          <p:cNvPr id="158" name="object 145"/>
          <p:cNvSpPr txBox="1"/>
          <p:nvPr/>
        </p:nvSpPr>
        <p:spPr>
          <a:xfrm>
            <a:off x="5494934" y="8165367"/>
            <a:ext cx="586740" cy="120546"/>
          </a:xfrm>
          <a:prstGeom prst="rect">
            <a:avLst/>
          </a:prstGeom>
        </p:spPr>
        <p:txBody>
          <a:bodyPr vert="horz" wrap="square" lIns="0" tIns="12700" rIns="0" bIns="0" rtlCol="0">
            <a:spAutoFit/>
          </a:bodyPr>
          <a:lstStyle/>
          <a:p>
            <a:pPr marL="12700">
              <a:lnSpc>
                <a:spcPct val="100000"/>
              </a:lnSpc>
              <a:spcBef>
                <a:spcPts val="100"/>
              </a:spcBef>
            </a:pPr>
            <a:r>
              <a:rPr lang="ru-RU" sz="700" spc="-40" dirty="0" smtClean="0">
                <a:solidFill>
                  <a:srgbClr val="FFFFFF"/>
                </a:solidFill>
                <a:latin typeface="Arial"/>
                <a:cs typeface="Arial"/>
              </a:rPr>
              <a:t>2018, оценка</a:t>
            </a:r>
            <a:endParaRPr sz="700" dirty="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6" y="10028949"/>
            <a:ext cx="7553325" cy="664845"/>
          </a:xfrm>
          <a:custGeom>
            <a:avLst/>
            <a:gdLst/>
            <a:ahLst/>
            <a:cxnLst/>
            <a:rect l="l" t="t" r="r" b="b"/>
            <a:pathLst>
              <a:path w="7553325" h="664845">
                <a:moveTo>
                  <a:pt x="0" y="664261"/>
                </a:moveTo>
                <a:lnTo>
                  <a:pt x="7552753" y="664261"/>
                </a:lnTo>
                <a:lnTo>
                  <a:pt x="7552753" y="0"/>
                </a:lnTo>
                <a:lnTo>
                  <a:pt x="0" y="0"/>
                </a:lnTo>
                <a:lnTo>
                  <a:pt x="0" y="664261"/>
                </a:lnTo>
                <a:close/>
              </a:path>
            </a:pathLst>
          </a:custGeom>
          <a:solidFill>
            <a:srgbClr val="00669B"/>
          </a:solidFill>
        </p:spPr>
        <p:txBody>
          <a:bodyPr wrap="square" lIns="0" tIns="0" rIns="0" bIns="0" rtlCol="0"/>
          <a:lstStyle/>
          <a:p>
            <a:endParaRPr/>
          </a:p>
        </p:txBody>
      </p:sp>
      <p:sp>
        <p:nvSpPr>
          <p:cNvPr id="3" name="object 3"/>
          <p:cNvSpPr/>
          <p:nvPr/>
        </p:nvSpPr>
        <p:spPr>
          <a:xfrm>
            <a:off x="0" y="-18407"/>
            <a:ext cx="7554620" cy="6590572"/>
          </a:xfrm>
          <a:prstGeom prst="rect">
            <a:avLst/>
          </a:prstGeom>
          <a:blipFill>
            <a:blip r:embed="rId2" cstate="print"/>
            <a:stretch>
              <a:fillRect/>
            </a:stretch>
          </a:blipFill>
        </p:spPr>
        <p:txBody>
          <a:bodyPr wrap="square" lIns="0" tIns="0" rIns="0" bIns="0" rtlCol="0"/>
          <a:lstStyle/>
          <a:p>
            <a:endParaRPr lang="ru-RU" dirty="0"/>
          </a:p>
        </p:txBody>
      </p:sp>
      <p:sp>
        <p:nvSpPr>
          <p:cNvPr id="4" name="object 4"/>
          <p:cNvSpPr/>
          <p:nvPr/>
        </p:nvSpPr>
        <p:spPr>
          <a:xfrm>
            <a:off x="82785" y="-18035"/>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815686" y="229135"/>
            <a:ext cx="4239167" cy="151323"/>
          </a:xfrm>
          <a:prstGeom prst="rect">
            <a:avLst/>
          </a:prstGeom>
        </p:spPr>
        <p:txBody>
          <a:bodyPr vert="horz" wrap="square" lIns="0" tIns="12700" rIns="0" bIns="0" rtlCol="0">
            <a:spAutoFit/>
          </a:bodyPr>
          <a:lstStyle/>
          <a:p>
            <a:pPr marL="12700">
              <a:lnSpc>
                <a:spcPct val="100000"/>
              </a:lnSpc>
              <a:spcBef>
                <a:spcPts val="100"/>
              </a:spcBef>
            </a:pPr>
            <a:r>
              <a:rPr lang="ru-RU" sz="900" b="1" dirty="0">
                <a:solidFill>
                  <a:schemeClr val="bg1"/>
                </a:solidFill>
                <a:cs typeface="Times New Roman" panose="02020603050405020304" pitchFamily="18" charset="0"/>
              </a:rPr>
              <a:t>ПРОЕКТ БЮДЖЕТА НА 2019 И НА ПЛАНОВЫЙ ПЕРИОД 2020 и 2021 </a:t>
            </a:r>
            <a:r>
              <a:rPr lang="ru-RU" sz="900" b="1" dirty="0" smtClean="0">
                <a:solidFill>
                  <a:schemeClr val="bg1"/>
                </a:solidFill>
                <a:cs typeface="Times New Roman" panose="02020603050405020304" pitchFamily="18" charset="0"/>
              </a:rPr>
              <a:t>ГОДОВ</a:t>
            </a:r>
            <a:endParaRPr lang="ru-RU" sz="900" b="1" dirty="0">
              <a:solidFill>
                <a:schemeClr val="bg1"/>
              </a:solidFill>
              <a:cs typeface="Times New Roman" panose="02020603050405020304" pitchFamily="18" charset="0"/>
            </a:endParaRPr>
          </a:p>
        </p:txBody>
      </p:sp>
      <p:sp>
        <p:nvSpPr>
          <p:cNvPr id="15" name="object 15"/>
          <p:cNvSpPr txBox="1"/>
          <p:nvPr/>
        </p:nvSpPr>
        <p:spPr>
          <a:xfrm>
            <a:off x="5201923" y="229135"/>
            <a:ext cx="2133215"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6" name="object 16"/>
          <p:cNvSpPr/>
          <p:nvPr/>
        </p:nvSpPr>
        <p:spPr>
          <a:xfrm>
            <a:off x="673036" y="263537"/>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40726"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rebuchet MS"/>
                <a:cs typeface="Trebuchet MS"/>
              </a:rPr>
              <a:t>6</a:t>
            </a:r>
            <a:endParaRPr sz="1000">
              <a:latin typeface="Trebuchet MS"/>
              <a:cs typeface="Trebuchet MS"/>
            </a:endParaRPr>
          </a:p>
        </p:txBody>
      </p:sp>
      <p:sp>
        <p:nvSpPr>
          <p:cNvPr id="22" name="object 22"/>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4" name="object 24"/>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8" name="object 28"/>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9" name="object 29"/>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5" name="object 35"/>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6" name="object 36"/>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7" name="object 37"/>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8" name="object 38"/>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9" name="object 39"/>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40" name="object 40"/>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1" name="object 41"/>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3" name="object 43"/>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4" name="object 44"/>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6" name="object 46"/>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8" name="object 48"/>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9" name="object 49"/>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50" name="object 50"/>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1" name="object 51"/>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2" name="object 52"/>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4" name="object 54"/>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5" name="object 55"/>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6" name="object 56"/>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7" name="object 57"/>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8" name="object 58"/>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9" name="object 59"/>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60" name="object 60"/>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1" name="object 61"/>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2" name="object 62"/>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3" name="object 63"/>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5" name="object 65"/>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70" name="object 70"/>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6" name="object 76"/>
          <p:cNvSpPr/>
          <p:nvPr/>
        </p:nvSpPr>
        <p:spPr>
          <a:xfrm>
            <a:off x="4932962" y="383425"/>
            <a:ext cx="27276" cy="36703"/>
          </a:xfrm>
          <a:prstGeom prst="rect">
            <a:avLst/>
          </a:prstGeom>
          <a:blipFill>
            <a:blip r:embed="rId4" cstate="print"/>
            <a:stretch>
              <a:fillRect/>
            </a:stretch>
          </a:blipFill>
        </p:spPr>
        <p:txBody>
          <a:bodyPr wrap="square" lIns="0" tIns="0" rIns="0" bIns="0" rtlCol="0"/>
          <a:lstStyle/>
          <a:p>
            <a:endParaRPr/>
          </a:p>
        </p:txBody>
      </p:sp>
      <p:sp>
        <p:nvSpPr>
          <p:cNvPr id="78" name="object 78"/>
          <p:cNvSpPr/>
          <p:nvPr/>
        </p:nvSpPr>
        <p:spPr>
          <a:xfrm>
            <a:off x="4877218" y="343966"/>
            <a:ext cx="63919" cy="84962"/>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5077320" y="458711"/>
            <a:ext cx="86486" cy="38963"/>
          </a:xfrm>
          <a:prstGeom prst="rect">
            <a:avLst/>
          </a:prstGeom>
          <a:blipFill>
            <a:blip r:embed="rId6" cstate="print"/>
            <a:stretch>
              <a:fillRect/>
            </a:stretch>
          </a:blipFill>
        </p:spPr>
        <p:txBody>
          <a:bodyPr wrap="square" lIns="0" tIns="0" rIns="0" bIns="0" rtlCol="0"/>
          <a:lstStyle/>
          <a:p>
            <a:endParaRPr/>
          </a:p>
        </p:txBody>
      </p:sp>
      <p:sp>
        <p:nvSpPr>
          <p:cNvPr id="83" name="object 83"/>
          <p:cNvSpPr txBox="1"/>
          <p:nvPr/>
        </p:nvSpPr>
        <p:spPr>
          <a:xfrm>
            <a:off x="708405" y="672044"/>
            <a:ext cx="6346445" cy="504625"/>
          </a:xfrm>
          <a:prstGeom prst="rect">
            <a:avLst/>
          </a:prstGeom>
        </p:spPr>
        <p:txBody>
          <a:bodyPr vert="horz" wrap="square" lIns="0" tIns="12065" rIns="0" bIns="0" rtlCol="0">
            <a:spAutoFit/>
          </a:bodyPr>
          <a:lstStyle/>
          <a:p>
            <a:r>
              <a:rPr lang="ru-RU" sz="1600" dirty="0">
                <a:solidFill>
                  <a:schemeClr val="bg1"/>
                </a:solidFill>
              </a:rPr>
              <a:t>Сценарные условия социально-экономического развития</a:t>
            </a:r>
          </a:p>
          <a:p>
            <a:r>
              <a:rPr lang="ru-RU" sz="1600" dirty="0" smtClean="0">
                <a:solidFill>
                  <a:schemeClr val="bg1"/>
                </a:solidFill>
              </a:rPr>
              <a:t>город</a:t>
            </a:r>
            <a:r>
              <a:rPr lang="ru-RU" sz="1600" dirty="0">
                <a:solidFill>
                  <a:schemeClr val="bg1"/>
                </a:solidFill>
              </a:rPr>
              <a:t>а</a:t>
            </a:r>
            <a:r>
              <a:rPr lang="ru-RU" sz="1600" dirty="0" smtClean="0">
                <a:solidFill>
                  <a:schemeClr val="bg1"/>
                </a:solidFill>
              </a:rPr>
              <a:t> Невинномысска</a:t>
            </a:r>
            <a:endParaRPr sz="1600" dirty="0">
              <a:solidFill>
                <a:schemeClr val="bg1"/>
              </a:solidFill>
              <a:latin typeface="Arial"/>
              <a:cs typeface="Arial"/>
            </a:endParaRPr>
          </a:p>
        </p:txBody>
      </p:sp>
      <p:sp>
        <p:nvSpPr>
          <p:cNvPr id="84" name="object 84"/>
          <p:cNvSpPr/>
          <p:nvPr/>
        </p:nvSpPr>
        <p:spPr>
          <a:xfrm>
            <a:off x="3175" y="7858201"/>
            <a:ext cx="7553325" cy="2164715"/>
          </a:xfrm>
          <a:custGeom>
            <a:avLst/>
            <a:gdLst/>
            <a:ahLst/>
            <a:cxnLst/>
            <a:rect l="l" t="t" r="r" b="b"/>
            <a:pathLst>
              <a:path w="7553325" h="2164715">
                <a:moveTo>
                  <a:pt x="0" y="2164448"/>
                </a:moveTo>
                <a:lnTo>
                  <a:pt x="7552753" y="2164448"/>
                </a:lnTo>
                <a:lnTo>
                  <a:pt x="7552753" y="0"/>
                </a:lnTo>
                <a:lnTo>
                  <a:pt x="0" y="0"/>
                </a:lnTo>
                <a:lnTo>
                  <a:pt x="0" y="2164448"/>
                </a:lnTo>
                <a:close/>
              </a:path>
            </a:pathLst>
          </a:custGeom>
          <a:solidFill>
            <a:srgbClr val="00669B"/>
          </a:solidFill>
        </p:spPr>
        <p:txBody>
          <a:bodyPr wrap="square" lIns="0" tIns="0" rIns="0" bIns="0" rtlCol="0"/>
          <a:lstStyle/>
          <a:p>
            <a:endParaRPr/>
          </a:p>
        </p:txBody>
      </p:sp>
      <p:sp>
        <p:nvSpPr>
          <p:cNvPr id="85" name="object 85"/>
          <p:cNvSpPr/>
          <p:nvPr/>
        </p:nvSpPr>
        <p:spPr>
          <a:xfrm>
            <a:off x="398054" y="7864487"/>
            <a:ext cx="1014094" cy="500380"/>
          </a:xfrm>
          <a:custGeom>
            <a:avLst/>
            <a:gdLst/>
            <a:ahLst/>
            <a:cxnLst/>
            <a:rect l="l" t="t" r="r" b="b"/>
            <a:pathLst>
              <a:path w="1014094" h="500379">
                <a:moveTo>
                  <a:pt x="1013692" y="0"/>
                </a:moveTo>
                <a:lnTo>
                  <a:pt x="0" y="0"/>
                </a:lnTo>
                <a:lnTo>
                  <a:pt x="1992" y="44269"/>
                </a:lnTo>
                <a:lnTo>
                  <a:pt x="8956" y="93906"/>
                </a:lnTo>
                <a:lnTo>
                  <a:pt x="20561" y="141619"/>
                </a:lnTo>
                <a:lnTo>
                  <a:pt x="36809" y="187409"/>
                </a:lnTo>
                <a:lnTo>
                  <a:pt x="57699" y="231275"/>
                </a:lnTo>
                <a:lnTo>
                  <a:pt x="83232" y="273218"/>
                </a:lnTo>
                <a:lnTo>
                  <a:pt x="113406" y="313237"/>
                </a:lnTo>
                <a:lnTo>
                  <a:pt x="148223" y="351332"/>
                </a:lnTo>
                <a:lnTo>
                  <a:pt x="186318" y="386149"/>
                </a:lnTo>
                <a:lnTo>
                  <a:pt x="226338" y="416324"/>
                </a:lnTo>
                <a:lnTo>
                  <a:pt x="268280" y="441856"/>
                </a:lnTo>
                <a:lnTo>
                  <a:pt x="312147" y="462746"/>
                </a:lnTo>
                <a:lnTo>
                  <a:pt x="357937" y="478994"/>
                </a:lnTo>
                <a:lnTo>
                  <a:pt x="405650" y="490600"/>
                </a:lnTo>
                <a:lnTo>
                  <a:pt x="455286" y="497563"/>
                </a:lnTo>
                <a:lnTo>
                  <a:pt x="506846" y="499884"/>
                </a:lnTo>
                <a:lnTo>
                  <a:pt x="558405" y="497563"/>
                </a:lnTo>
                <a:lnTo>
                  <a:pt x="608042" y="490600"/>
                </a:lnTo>
                <a:lnTo>
                  <a:pt x="655755" y="478994"/>
                </a:lnTo>
                <a:lnTo>
                  <a:pt x="701545" y="462746"/>
                </a:lnTo>
                <a:lnTo>
                  <a:pt x="745411" y="441856"/>
                </a:lnTo>
                <a:lnTo>
                  <a:pt x="787354" y="416324"/>
                </a:lnTo>
                <a:lnTo>
                  <a:pt x="827373" y="386149"/>
                </a:lnTo>
                <a:lnTo>
                  <a:pt x="865468" y="351332"/>
                </a:lnTo>
                <a:lnTo>
                  <a:pt x="900285" y="313237"/>
                </a:lnTo>
                <a:lnTo>
                  <a:pt x="930460" y="273218"/>
                </a:lnTo>
                <a:lnTo>
                  <a:pt x="955992" y="231275"/>
                </a:lnTo>
                <a:lnTo>
                  <a:pt x="976882" y="187409"/>
                </a:lnTo>
                <a:lnTo>
                  <a:pt x="993130" y="141619"/>
                </a:lnTo>
                <a:lnTo>
                  <a:pt x="1004736" y="93906"/>
                </a:lnTo>
                <a:lnTo>
                  <a:pt x="1011699" y="44269"/>
                </a:lnTo>
                <a:lnTo>
                  <a:pt x="1013692" y="0"/>
                </a:lnTo>
                <a:close/>
              </a:path>
            </a:pathLst>
          </a:custGeom>
          <a:solidFill>
            <a:srgbClr val="FFFFFF"/>
          </a:solidFill>
        </p:spPr>
        <p:txBody>
          <a:bodyPr wrap="square" lIns="0" tIns="0" rIns="0" bIns="0" rtlCol="0"/>
          <a:lstStyle/>
          <a:p>
            <a:endParaRPr/>
          </a:p>
        </p:txBody>
      </p:sp>
      <p:sp>
        <p:nvSpPr>
          <p:cNvPr id="86" name="object 86"/>
          <p:cNvSpPr txBox="1"/>
          <p:nvPr/>
        </p:nvSpPr>
        <p:spPr>
          <a:xfrm>
            <a:off x="728926" y="7150338"/>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dirty="0">
              <a:latin typeface="Arial"/>
              <a:cs typeface="Arial"/>
            </a:endParaRPr>
          </a:p>
        </p:txBody>
      </p:sp>
      <p:sp>
        <p:nvSpPr>
          <p:cNvPr id="87" name="object 87"/>
          <p:cNvSpPr txBox="1"/>
          <p:nvPr/>
        </p:nvSpPr>
        <p:spPr>
          <a:xfrm>
            <a:off x="1326646" y="8006120"/>
            <a:ext cx="4986020" cy="463587"/>
          </a:xfrm>
          <a:prstGeom prst="rect">
            <a:avLst/>
          </a:prstGeom>
        </p:spPr>
        <p:txBody>
          <a:bodyPr vert="horz" wrap="square" lIns="0" tIns="32384" rIns="0" bIns="0" rtlCol="0">
            <a:spAutoFit/>
          </a:bodyPr>
          <a:lstStyle/>
          <a:p>
            <a:pPr algn="ctr"/>
            <a:r>
              <a:rPr lang="ru-RU" sz="1400" dirty="0" smtClean="0">
                <a:solidFill>
                  <a:schemeClr val="bg1"/>
                </a:solidFill>
              </a:rPr>
              <a:t>ОСНОВНЫЕ НАПРАВЛЕНИЯ НАЛОГОВОЙ ПОЛИТИКИ ГОРОДА НЕВИННОМЫССКА НА 2019-2021 гг. </a:t>
            </a:r>
            <a:endParaRPr lang="ru-RU" sz="1400" dirty="0">
              <a:solidFill>
                <a:schemeClr val="bg1"/>
              </a:solidFill>
              <a:latin typeface="Arial"/>
              <a:cs typeface="Arial"/>
            </a:endParaRPr>
          </a:p>
        </p:txBody>
      </p:sp>
      <p:sp>
        <p:nvSpPr>
          <p:cNvPr id="88" name="object 88"/>
          <p:cNvSpPr/>
          <p:nvPr/>
        </p:nvSpPr>
        <p:spPr>
          <a:xfrm>
            <a:off x="735202" y="8666340"/>
            <a:ext cx="273050" cy="273685"/>
          </a:xfrm>
          <a:custGeom>
            <a:avLst/>
            <a:gdLst/>
            <a:ahLst/>
            <a:cxnLst/>
            <a:rect l="l" t="t" r="r" b="b"/>
            <a:pathLst>
              <a:path w="273050" h="273684">
                <a:moveTo>
                  <a:pt x="136385" y="0"/>
                </a:moveTo>
                <a:lnTo>
                  <a:pt x="84029" y="10010"/>
                </a:lnTo>
                <a:lnTo>
                  <a:pt x="39941" y="40043"/>
                </a:lnTo>
                <a:lnTo>
                  <a:pt x="9983" y="84224"/>
                </a:lnTo>
                <a:lnTo>
                  <a:pt x="0" y="136702"/>
                </a:lnTo>
                <a:lnTo>
                  <a:pt x="2495" y="163977"/>
                </a:lnTo>
                <a:lnTo>
                  <a:pt x="22465" y="212310"/>
                </a:lnTo>
                <a:lnTo>
                  <a:pt x="60950" y="250881"/>
                </a:lnTo>
                <a:lnTo>
                  <a:pt x="109175" y="270902"/>
                </a:lnTo>
                <a:lnTo>
                  <a:pt x="136385" y="273405"/>
                </a:lnTo>
                <a:lnTo>
                  <a:pt x="163600" y="270902"/>
                </a:lnTo>
                <a:lnTo>
                  <a:pt x="211821" y="250881"/>
                </a:lnTo>
                <a:lnTo>
                  <a:pt x="250305" y="212310"/>
                </a:lnTo>
                <a:lnTo>
                  <a:pt x="270274" y="163977"/>
                </a:lnTo>
                <a:lnTo>
                  <a:pt x="272770" y="136702"/>
                </a:lnTo>
                <a:lnTo>
                  <a:pt x="270274" y="109428"/>
                </a:lnTo>
                <a:lnTo>
                  <a:pt x="250305"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89" name="object 89"/>
          <p:cNvSpPr/>
          <p:nvPr/>
        </p:nvSpPr>
        <p:spPr>
          <a:xfrm>
            <a:off x="731393" y="8773541"/>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90" name="object 90"/>
          <p:cNvSpPr txBox="1"/>
          <p:nvPr/>
        </p:nvSpPr>
        <p:spPr>
          <a:xfrm>
            <a:off x="1129966" y="8663251"/>
            <a:ext cx="1437119" cy="1527341"/>
          </a:xfrm>
          <a:prstGeom prst="rect">
            <a:avLst/>
          </a:prstGeom>
        </p:spPr>
        <p:txBody>
          <a:bodyPr vert="horz" wrap="square" lIns="0" tIns="19050" rIns="0" bIns="0" rtlCol="0">
            <a:spAutoFit/>
          </a:bodyPr>
          <a:lstStyle/>
          <a:p>
            <a:pPr algn="just"/>
            <a:r>
              <a:rPr lang="ru-RU" sz="1000" dirty="0" smtClean="0">
                <a:solidFill>
                  <a:schemeClr val="bg1"/>
                </a:solidFill>
              </a:rPr>
              <a:t>РЕАЛИЗАЦИЯ НОВЫХ ПРИНЦИПОВ НАЛОГООБЛОЖЕНИЯ ПО НАЛОГУ НА ИМУЩЕСТВО ФИЗИЧЕСКИХ ЛИЦ ИСХОДЯ ИЗ КАДАСТРОВОЙ СТОИМОСТИ ОБЪЕКТОВ НЕДВИЖИМОСТИ</a:t>
            </a:r>
          </a:p>
          <a:p>
            <a:pPr algn="just"/>
            <a:endParaRPr lang="ru-RU" sz="800" dirty="0" smtClean="0">
              <a:solidFill>
                <a:schemeClr val="bg1"/>
              </a:solidFill>
            </a:endParaRPr>
          </a:p>
        </p:txBody>
      </p:sp>
      <p:sp>
        <p:nvSpPr>
          <p:cNvPr id="91" name="object 91"/>
          <p:cNvSpPr/>
          <p:nvPr/>
        </p:nvSpPr>
        <p:spPr>
          <a:xfrm>
            <a:off x="4817338" y="8662530"/>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0" y="163977"/>
                </a:lnTo>
                <a:lnTo>
                  <a:pt x="272770" y="136702"/>
                </a:lnTo>
                <a:lnTo>
                  <a:pt x="270280"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92" name="object 92"/>
          <p:cNvSpPr/>
          <p:nvPr/>
        </p:nvSpPr>
        <p:spPr>
          <a:xfrm>
            <a:off x="4813528" y="8769731"/>
            <a:ext cx="274320" cy="162560"/>
          </a:xfrm>
          <a:custGeom>
            <a:avLst/>
            <a:gdLst/>
            <a:ahLst/>
            <a:cxnLst/>
            <a:rect l="l" t="t" r="r" b="b"/>
            <a:pathLst>
              <a:path w="274320"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93" name="object 93"/>
          <p:cNvSpPr txBox="1"/>
          <p:nvPr/>
        </p:nvSpPr>
        <p:spPr>
          <a:xfrm>
            <a:off x="5148194" y="8660538"/>
            <a:ext cx="1984294" cy="693780"/>
          </a:xfrm>
          <a:prstGeom prst="rect">
            <a:avLst/>
          </a:prstGeom>
        </p:spPr>
        <p:txBody>
          <a:bodyPr vert="horz" wrap="square" lIns="0" tIns="16510" rIns="0" bIns="0" rtlCol="0">
            <a:spAutoFit/>
          </a:bodyPr>
          <a:lstStyle/>
          <a:p>
            <a:pPr algn="just"/>
            <a:r>
              <a:rPr lang="ru-RU" sz="1100" dirty="0" smtClean="0">
                <a:solidFill>
                  <a:schemeClr val="bg1"/>
                </a:solidFill>
              </a:rPr>
              <a:t>ПОВЫШЕНИЕ ЭФФЕКТИВНОСТИ УПРАВЛЕНИЯ МУНИЦИПАЛЬНЫМИ АКТИВАМИ</a:t>
            </a:r>
            <a:endParaRPr lang="ru-RU" sz="1100" dirty="0">
              <a:solidFill>
                <a:schemeClr val="bg1"/>
              </a:solidFill>
              <a:latin typeface="Arial"/>
              <a:cs typeface="Arial"/>
            </a:endParaRPr>
          </a:p>
        </p:txBody>
      </p:sp>
      <p:sp>
        <p:nvSpPr>
          <p:cNvPr id="94" name="object 94"/>
          <p:cNvSpPr/>
          <p:nvPr/>
        </p:nvSpPr>
        <p:spPr>
          <a:xfrm>
            <a:off x="2779128" y="8658720"/>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0" y="163977"/>
                </a:lnTo>
                <a:lnTo>
                  <a:pt x="272770" y="136702"/>
                </a:lnTo>
                <a:lnTo>
                  <a:pt x="270280"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95" name="object 95"/>
          <p:cNvSpPr/>
          <p:nvPr/>
        </p:nvSpPr>
        <p:spPr>
          <a:xfrm>
            <a:off x="2775318" y="8765933"/>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96" name="object 96"/>
          <p:cNvSpPr txBox="1"/>
          <p:nvPr/>
        </p:nvSpPr>
        <p:spPr>
          <a:xfrm>
            <a:off x="3173685" y="8655691"/>
            <a:ext cx="1640478" cy="527067"/>
          </a:xfrm>
          <a:prstGeom prst="rect">
            <a:avLst/>
          </a:prstGeom>
        </p:spPr>
        <p:txBody>
          <a:bodyPr vert="horz" wrap="square" lIns="0" tIns="19050" rIns="0" bIns="0" rtlCol="0">
            <a:spAutoFit/>
          </a:bodyPr>
          <a:lstStyle/>
          <a:p>
            <a:r>
              <a:rPr lang="ru-RU" sz="1100" dirty="0" smtClean="0">
                <a:solidFill>
                  <a:schemeClr val="bg1"/>
                </a:solidFill>
              </a:rPr>
              <a:t>СОВЕРШЕНСТВОВАНИЕ НАЛОГОВОГО АДМИНИСТРИРОВАНИЯ</a:t>
            </a:r>
            <a:endParaRPr lang="ru-RU" sz="1100" dirty="0">
              <a:solidFill>
                <a:schemeClr val="bg1"/>
              </a:solidFill>
              <a:latin typeface="Arial"/>
              <a:cs typeface="Arial"/>
            </a:endParaRPr>
          </a:p>
        </p:txBody>
      </p:sp>
      <p:sp>
        <p:nvSpPr>
          <p:cNvPr id="99" name="object 99"/>
          <p:cNvSpPr/>
          <p:nvPr/>
        </p:nvSpPr>
        <p:spPr>
          <a:xfrm>
            <a:off x="2769616" y="9640087"/>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00" name="object 100"/>
          <p:cNvSpPr txBox="1"/>
          <p:nvPr/>
        </p:nvSpPr>
        <p:spPr>
          <a:xfrm>
            <a:off x="708405" y="2835273"/>
            <a:ext cx="1585595" cy="1120178"/>
          </a:xfrm>
          <a:prstGeom prst="rect">
            <a:avLst/>
          </a:prstGeom>
        </p:spPr>
        <p:txBody>
          <a:bodyPr vert="horz" wrap="square" lIns="0" tIns="12065" rIns="0" bIns="0" rtlCol="0">
            <a:spAutoFit/>
          </a:bodyPr>
          <a:lstStyle/>
          <a:p>
            <a:r>
              <a:rPr lang="ru-RU" sz="1200" b="1" dirty="0" smtClean="0">
                <a:solidFill>
                  <a:schemeClr val="accent1">
                    <a:lumMod val="75000"/>
                  </a:schemeClr>
                </a:solidFill>
              </a:rPr>
              <a:t>Прогноз </a:t>
            </a:r>
            <a:r>
              <a:rPr lang="ru-RU" sz="1200" b="1" dirty="0">
                <a:solidFill>
                  <a:schemeClr val="accent1">
                    <a:lumMod val="75000"/>
                  </a:schemeClr>
                </a:solidFill>
              </a:rPr>
              <a:t>темпов роста</a:t>
            </a:r>
          </a:p>
          <a:p>
            <a:r>
              <a:rPr lang="ru-RU" sz="1200" b="1" dirty="0">
                <a:solidFill>
                  <a:schemeClr val="accent1">
                    <a:lumMod val="75000"/>
                  </a:schemeClr>
                </a:solidFill>
              </a:rPr>
              <a:t>в основных секторах</a:t>
            </a:r>
          </a:p>
          <a:p>
            <a:r>
              <a:rPr lang="ru-RU" sz="1200" b="1" dirty="0">
                <a:solidFill>
                  <a:schemeClr val="accent1">
                    <a:lumMod val="75000"/>
                  </a:schemeClr>
                </a:solidFill>
              </a:rPr>
              <a:t>экономики</a:t>
            </a:r>
          </a:p>
          <a:p>
            <a:r>
              <a:rPr lang="ru-RU" sz="1200" b="1" dirty="0">
                <a:solidFill>
                  <a:schemeClr val="accent1">
                    <a:lumMod val="75000"/>
                  </a:schemeClr>
                </a:solidFill>
              </a:rPr>
              <a:t>города </a:t>
            </a:r>
            <a:r>
              <a:rPr lang="ru-RU" sz="1200" b="1" dirty="0" smtClean="0">
                <a:solidFill>
                  <a:schemeClr val="accent1">
                    <a:lumMod val="75000"/>
                  </a:schemeClr>
                </a:solidFill>
              </a:rPr>
              <a:t>Невинномысска</a:t>
            </a:r>
            <a:endParaRPr lang="ru-RU" sz="1200" b="1" dirty="0">
              <a:solidFill>
                <a:schemeClr val="accent1">
                  <a:lumMod val="75000"/>
                </a:schemeClr>
              </a:solidFill>
            </a:endParaRPr>
          </a:p>
          <a:p>
            <a:r>
              <a:rPr lang="ru-RU" sz="1200" b="1" dirty="0">
                <a:solidFill>
                  <a:schemeClr val="accent1">
                    <a:lumMod val="75000"/>
                  </a:schemeClr>
                </a:solidFill>
              </a:rPr>
              <a:t>на </a:t>
            </a:r>
            <a:r>
              <a:rPr lang="ru-RU" sz="1200" b="1" dirty="0" smtClean="0">
                <a:solidFill>
                  <a:schemeClr val="accent1">
                    <a:lumMod val="75000"/>
                  </a:schemeClr>
                </a:solidFill>
              </a:rPr>
              <a:t>2019 </a:t>
            </a:r>
            <a:r>
              <a:rPr lang="ru-RU" sz="1200" b="1" dirty="0">
                <a:solidFill>
                  <a:schemeClr val="accent1">
                    <a:lumMod val="75000"/>
                  </a:schemeClr>
                </a:solidFill>
              </a:rPr>
              <a:t>год</a:t>
            </a:r>
          </a:p>
          <a:p>
            <a:r>
              <a:rPr lang="ru-RU" sz="1200" b="1" dirty="0">
                <a:solidFill>
                  <a:schemeClr val="accent1">
                    <a:lumMod val="75000"/>
                  </a:schemeClr>
                </a:solidFill>
              </a:rPr>
              <a:t>(% к оценке </a:t>
            </a:r>
            <a:r>
              <a:rPr lang="ru-RU" sz="1200" b="1" dirty="0" smtClean="0">
                <a:solidFill>
                  <a:schemeClr val="accent1">
                    <a:lumMod val="75000"/>
                  </a:schemeClr>
                </a:solidFill>
              </a:rPr>
              <a:t>2018 года)</a:t>
            </a:r>
            <a:endParaRPr sz="1000" b="1" dirty="0">
              <a:solidFill>
                <a:schemeClr val="accent1">
                  <a:lumMod val="75000"/>
                </a:schemeClr>
              </a:solidFill>
              <a:latin typeface="Arial"/>
              <a:cs typeface="Arial"/>
            </a:endParaRPr>
          </a:p>
        </p:txBody>
      </p:sp>
      <p:sp>
        <p:nvSpPr>
          <p:cNvPr id="101" name="object 101"/>
          <p:cNvSpPr/>
          <p:nvPr/>
        </p:nvSpPr>
        <p:spPr>
          <a:xfrm>
            <a:off x="2498064" y="2980245"/>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2" name="object 102"/>
          <p:cNvSpPr/>
          <p:nvPr/>
        </p:nvSpPr>
        <p:spPr>
          <a:xfrm>
            <a:off x="2498064" y="3073488"/>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3" name="object 103"/>
          <p:cNvSpPr/>
          <p:nvPr/>
        </p:nvSpPr>
        <p:spPr>
          <a:xfrm>
            <a:off x="2498064" y="3156648"/>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4" name="object 104"/>
          <p:cNvSpPr/>
          <p:nvPr/>
        </p:nvSpPr>
        <p:spPr>
          <a:xfrm>
            <a:off x="2498064" y="3249891"/>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5" name="object 105"/>
          <p:cNvSpPr/>
          <p:nvPr/>
        </p:nvSpPr>
        <p:spPr>
          <a:xfrm>
            <a:off x="2498064" y="3335934"/>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6" name="object 106"/>
          <p:cNvSpPr/>
          <p:nvPr/>
        </p:nvSpPr>
        <p:spPr>
          <a:xfrm>
            <a:off x="2498064" y="3429533"/>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7" name="object 107"/>
          <p:cNvSpPr/>
          <p:nvPr/>
        </p:nvSpPr>
        <p:spPr>
          <a:xfrm>
            <a:off x="2498064" y="3512337"/>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8" name="object 108"/>
          <p:cNvSpPr/>
          <p:nvPr/>
        </p:nvSpPr>
        <p:spPr>
          <a:xfrm>
            <a:off x="2498064" y="3605580"/>
            <a:ext cx="4157979" cy="0"/>
          </a:xfrm>
          <a:custGeom>
            <a:avLst/>
            <a:gdLst/>
            <a:ahLst/>
            <a:cxnLst/>
            <a:rect l="l" t="t" r="r" b="b"/>
            <a:pathLst>
              <a:path w="4157979">
                <a:moveTo>
                  <a:pt x="0" y="0"/>
                </a:moveTo>
                <a:lnTo>
                  <a:pt x="4157637" y="0"/>
                </a:lnTo>
              </a:path>
            </a:pathLst>
          </a:custGeom>
          <a:ln w="3238">
            <a:solidFill>
              <a:srgbClr val="7998BE"/>
            </a:solidFill>
          </a:ln>
        </p:spPr>
        <p:txBody>
          <a:bodyPr wrap="square" lIns="0" tIns="0" rIns="0" bIns="0" rtlCol="0"/>
          <a:lstStyle/>
          <a:p>
            <a:endParaRPr/>
          </a:p>
        </p:txBody>
      </p:sp>
      <p:sp>
        <p:nvSpPr>
          <p:cNvPr id="109" name="object 109"/>
          <p:cNvSpPr txBox="1"/>
          <p:nvPr/>
        </p:nvSpPr>
        <p:spPr>
          <a:xfrm>
            <a:off x="2567085" y="2872823"/>
            <a:ext cx="170180" cy="114134"/>
          </a:xfrm>
          <a:prstGeom prst="rect">
            <a:avLst/>
          </a:prstGeom>
        </p:spPr>
        <p:txBody>
          <a:bodyPr vert="horz" wrap="square" lIns="0" tIns="13970" rIns="0" bIns="0" rtlCol="0">
            <a:spAutoFit/>
          </a:bodyPr>
          <a:lstStyle/>
          <a:p>
            <a:pPr marL="12700">
              <a:lnSpc>
                <a:spcPct val="100000"/>
              </a:lnSpc>
              <a:spcBef>
                <a:spcPts val="110"/>
              </a:spcBef>
            </a:pPr>
            <a:r>
              <a:rPr sz="650" spc="15" dirty="0" smtClean="0">
                <a:solidFill>
                  <a:srgbClr val="231F20"/>
                </a:solidFill>
                <a:latin typeface="Arial"/>
                <a:cs typeface="Arial"/>
              </a:rPr>
              <a:t>1</a:t>
            </a:r>
            <a:r>
              <a:rPr lang="ru-RU" sz="650" spc="15" dirty="0" smtClean="0">
                <a:solidFill>
                  <a:srgbClr val="231F20"/>
                </a:solidFill>
                <a:latin typeface="Arial"/>
                <a:cs typeface="Arial"/>
              </a:rPr>
              <a:t>14</a:t>
            </a:r>
            <a:endParaRPr sz="650" dirty="0">
              <a:latin typeface="Arial"/>
              <a:cs typeface="Arial"/>
            </a:endParaRPr>
          </a:p>
        </p:txBody>
      </p:sp>
      <p:sp>
        <p:nvSpPr>
          <p:cNvPr id="110" name="object 110"/>
          <p:cNvSpPr txBox="1"/>
          <p:nvPr/>
        </p:nvSpPr>
        <p:spPr>
          <a:xfrm>
            <a:off x="2567085" y="2961383"/>
            <a:ext cx="170180" cy="114134"/>
          </a:xfrm>
          <a:prstGeom prst="rect">
            <a:avLst/>
          </a:prstGeom>
        </p:spPr>
        <p:txBody>
          <a:bodyPr vert="horz" wrap="square" lIns="0" tIns="13970" rIns="0" bIns="0" rtlCol="0">
            <a:spAutoFit/>
          </a:bodyPr>
          <a:lstStyle/>
          <a:p>
            <a:pPr marL="12700">
              <a:lnSpc>
                <a:spcPct val="100000"/>
              </a:lnSpc>
              <a:spcBef>
                <a:spcPts val="110"/>
              </a:spcBef>
            </a:pPr>
            <a:r>
              <a:rPr sz="650" spc="15" dirty="0" smtClean="0">
                <a:solidFill>
                  <a:srgbClr val="231F20"/>
                </a:solidFill>
                <a:latin typeface="Arial"/>
                <a:cs typeface="Arial"/>
              </a:rPr>
              <a:t>1</a:t>
            </a:r>
            <a:r>
              <a:rPr lang="ru-RU" sz="650" spc="15" dirty="0" smtClean="0">
                <a:solidFill>
                  <a:srgbClr val="231F20"/>
                </a:solidFill>
                <a:latin typeface="Arial"/>
                <a:cs typeface="Arial"/>
              </a:rPr>
              <a:t>12</a:t>
            </a:r>
            <a:endParaRPr sz="650" dirty="0">
              <a:latin typeface="Arial"/>
              <a:cs typeface="Arial"/>
            </a:endParaRPr>
          </a:p>
        </p:txBody>
      </p:sp>
      <p:sp>
        <p:nvSpPr>
          <p:cNvPr id="111" name="object 111"/>
          <p:cNvSpPr txBox="1"/>
          <p:nvPr/>
        </p:nvSpPr>
        <p:spPr>
          <a:xfrm>
            <a:off x="5959684" y="3385145"/>
            <a:ext cx="396240" cy="258404"/>
          </a:xfrm>
          <a:prstGeom prst="rect">
            <a:avLst/>
          </a:prstGeom>
        </p:spPr>
        <p:txBody>
          <a:bodyPr vert="horz" wrap="square" lIns="0" tIns="12065" rIns="0" bIns="0" rtlCol="0">
            <a:spAutoFit/>
          </a:bodyPr>
          <a:lstStyle/>
          <a:p>
            <a:pPr marL="12700">
              <a:lnSpc>
                <a:spcPct val="100000"/>
              </a:lnSpc>
              <a:spcBef>
                <a:spcPts val="95"/>
              </a:spcBef>
            </a:pPr>
            <a:r>
              <a:rPr sz="1600" spc="-204" dirty="0" smtClean="0">
                <a:solidFill>
                  <a:srgbClr val="231F20"/>
                </a:solidFill>
                <a:latin typeface="Calibri"/>
                <a:cs typeface="Calibri"/>
              </a:rPr>
              <a:t>1</a:t>
            </a:r>
            <a:r>
              <a:rPr lang="ru-RU" sz="1600" spc="-204" dirty="0" smtClean="0">
                <a:solidFill>
                  <a:srgbClr val="231F20"/>
                </a:solidFill>
                <a:latin typeface="Calibri"/>
                <a:cs typeface="Calibri"/>
              </a:rPr>
              <a:t>01,3</a:t>
            </a:r>
            <a:endParaRPr sz="1600" dirty="0">
              <a:latin typeface="Calibri"/>
              <a:cs typeface="Calibri"/>
            </a:endParaRPr>
          </a:p>
        </p:txBody>
      </p:sp>
      <p:sp>
        <p:nvSpPr>
          <p:cNvPr id="112" name="object 112"/>
          <p:cNvSpPr txBox="1"/>
          <p:nvPr/>
        </p:nvSpPr>
        <p:spPr>
          <a:xfrm>
            <a:off x="2567085" y="3050303"/>
            <a:ext cx="170180" cy="114134"/>
          </a:xfrm>
          <a:prstGeom prst="rect">
            <a:avLst/>
          </a:prstGeom>
        </p:spPr>
        <p:txBody>
          <a:bodyPr vert="horz" wrap="square" lIns="0" tIns="13970" rIns="0" bIns="0" rtlCol="0">
            <a:spAutoFit/>
          </a:bodyPr>
          <a:lstStyle/>
          <a:p>
            <a:pPr marL="12700">
              <a:lnSpc>
                <a:spcPct val="100000"/>
              </a:lnSpc>
              <a:spcBef>
                <a:spcPts val="110"/>
              </a:spcBef>
            </a:pPr>
            <a:r>
              <a:rPr sz="650" spc="15" dirty="0" smtClean="0">
                <a:solidFill>
                  <a:srgbClr val="231F20"/>
                </a:solidFill>
                <a:latin typeface="Arial"/>
                <a:cs typeface="Arial"/>
              </a:rPr>
              <a:t>1</a:t>
            </a:r>
            <a:r>
              <a:rPr lang="ru-RU" sz="650" spc="15" dirty="0" smtClean="0">
                <a:solidFill>
                  <a:srgbClr val="231F20"/>
                </a:solidFill>
                <a:latin typeface="Arial"/>
                <a:cs typeface="Arial"/>
              </a:rPr>
              <a:t>10</a:t>
            </a:r>
            <a:endParaRPr sz="650" dirty="0">
              <a:latin typeface="Arial"/>
              <a:cs typeface="Arial"/>
            </a:endParaRPr>
          </a:p>
        </p:txBody>
      </p:sp>
      <p:sp>
        <p:nvSpPr>
          <p:cNvPr id="113" name="object 113"/>
          <p:cNvSpPr txBox="1"/>
          <p:nvPr/>
        </p:nvSpPr>
        <p:spPr>
          <a:xfrm>
            <a:off x="2567085" y="3139222"/>
            <a:ext cx="170180" cy="114134"/>
          </a:xfrm>
          <a:prstGeom prst="rect">
            <a:avLst/>
          </a:prstGeom>
        </p:spPr>
        <p:txBody>
          <a:bodyPr vert="horz" wrap="square" lIns="0" tIns="13970" rIns="0" bIns="0" rtlCol="0">
            <a:spAutoFit/>
          </a:bodyPr>
          <a:lstStyle/>
          <a:p>
            <a:pPr marL="12700">
              <a:lnSpc>
                <a:spcPct val="100000"/>
              </a:lnSpc>
              <a:spcBef>
                <a:spcPts val="110"/>
              </a:spcBef>
            </a:pPr>
            <a:r>
              <a:rPr sz="650" spc="15" dirty="0" smtClean="0">
                <a:solidFill>
                  <a:srgbClr val="231F20"/>
                </a:solidFill>
                <a:latin typeface="Arial"/>
                <a:cs typeface="Arial"/>
              </a:rPr>
              <a:t>1</a:t>
            </a:r>
            <a:r>
              <a:rPr lang="ru-RU" sz="650" spc="15" dirty="0" smtClean="0">
                <a:solidFill>
                  <a:srgbClr val="231F20"/>
                </a:solidFill>
                <a:latin typeface="Arial"/>
                <a:cs typeface="Arial"/>
              </a:rPr>
              <a:t>08</a:t>
            </a:r>
            <a:endParaRPr sz="650" dirty="0">
              <a:latin typeface="Arial"/>
              <a:cs typeface="Arial"/>
            </a:endParaRPr>
          </a:p>
        </p:txBody>
      </p:sp>
      <p:sp>
        <p:nvSpPr>
          <p:cNvPr id="114" name="object 114"/>
          <p:cNvSpPr txBox="1"/>
          <p:nvPr/>
        </p:nvSpPr>
        <p:spPr>
          <a:xfrm>
            <a:off x="2567085" y="3227782"/>
            <a:ext cx="170180" cy="114134"/>
          </a:xfrm>
          <a:prstGeom prst="rect">
            <a:avLst/>
          </a:prstGeom>
        </p:spPr>
        <p:txBody>
          <a:bodyPr vert="horz" wrap="square" lIns="0" tIns="13970" rIns="0" bIns="0" rtlCol="0">
            <a:spAutoFit/>
          </a:bodyPr>
          <a:lstStyle/>
          <a:p>
            <a:pPr marL="12700">
              <a:lnSpc>
                <a:spcPct val="100000"/>
              </a:lnSpc>
              <a:spcBef>
                <a:spcPts val="110"/>
              </a:spcBef>
            </a:pPr>
            <a:r>
              <a:rPr lang="ru-RU" sz="650" spc="15" dirty="0" smtClean="0">
                <a:solidFill>
                  <a:srgbClr val="231F20"/>
                </a:solidFill>
                <a:latin typeface="Arial"/>
                <a:cs typeface="Arial"/>
              </a:rPr>
              <a:t>106</a:t>
            </a:r>
            <a:endParaRPr sz="650" dirty="0">
              <a:latin typeface="Arial"/>
              <a:cs typeface="Arial"/>
            </a:endParaRPr>
          </a:p>
        </p:txBody>
      </p:sp>
      <p:sp>
        <p:nvSpPr>
          <p:cNvPr id="115" name="object 115"/>
          <p:cNvSpPr txBox="1"/>
          <p:nvPr/>
        </p:nvSpPr>
        <p:spPr>
          <a:xfrm>
            <a:off x="3221812" y="3116695"/>
            <a:ext cx="427990" cy="258404"/>
          </a:xfrm>
          <a:prstGeom prst="rect">
            <a:avLst/>
          </a:prstGeom>
        </p:spPr>
        <p:txBody>
          <a:bodyPr vert="horz" wrap="square" lIns="0" tIns="12065" rIns="0" bIns="0" rtlCol="0">
            <a:spAutoFit/>
          </a:bodyPr>
          <a:lstStyle/>
          <a:p>
            <a:pPr marL="12700">
              <a:lnSpc>
                <a:spcPct val="100000"/>
              </a:lnSpc>
              <a:spcBef>
                <a:spcPts val="95"/>
              </a:spcBef>
            </a:pPr>
            <a:r>
              <a:rPr lang="ru-RU" sz="1600" spc="-135" dirty="0" smtClean="0">
                <a:solidFill>
                  <a:srgbClr val="231F20"/>
                </a:solidFill>
                <a:latin typeface="Calibri"/>
                <a:cs typeface="Calibri"/>
              </a:rPr>
              <a:t>107,5</a:t>
            </a:r>
            <a:endParaRPr sz="1600" dirty="0">
              <a:latin typeface="Calibri"/>
              <a:cs typeface="Calibri"/>
            </a:endParaRPr>
          </a:p>
        </p:txBody>
      </p:sp>
      <p:sp>
        <p:nvSpPr>
          <p:cNvPr id="117" name="object 117"/>
          <p:cNvSpPr txBox="1"/>
          <p:nvPr/>
        </p:nvSpPr>
        <p:spPr>
          <a:xfrm>
            <a:off x="2567085" y="3316704"/>
            <a:ext cx="170180" cy="114134"/>
          </a:xfrm>
          <a:prstGeom prst="rect">
            <a:avLst/>
          </a:prstGeom>
        </p:spPr>
        <p:txBody>
          <a:bodyPr vert="horz" wrap="square" lIns="0" tIns="13970" rIns="0" bIns="0" rtlCol="0">
            <a:spAutoFit/>
          </a:bodyPr>
          <a:lstStyle/>
          <a:p>
            <a:pPr marL="12700">
              <a:lnSpc>
                <a:spcPct val="100000"/>
              </a:lnSpc>
              <a:spcBef>
                <a:spcPts val="110"/>
              </a:spcBef>
            </a:pPr>
            <a:r>
              <a:rPr lang="ru-RU" sz="650" spc="15" dirty="0" smtClean="0">
                <a:solidFill>
                  <a:srgbClr val="231F20"/>
                </a:solidFill>
                <a:latin typeface="Arial"/>
                <a:cs typeface="Arial"/>
              </a:rPr>
              <a:t>104</a:t>
            </a:r>
            <a:endParaRPr sz="650" dirty="0">
              <a:latin typeface="Arial"/>
              <a:cs typeface="Arial"/>
            </a:endParaRPr>
          </a:p>
        </p:txBody>
      </p:sp>
      <p:sp>
        <p:nvSpPr>
          <p:cNvPr id="118" name="object 118"/>
          <p:cNvSpPr txBox="1"/>
          <p:nvPr/>
        </p:nvSpPr>
        <p:spPr>
          <a:xfrm>
            <a:off x="4282325" y="2775920"/>
            <a:ext cx="427990" cy="258404"/>
          </a:xfrm>
          <a:prstGeom prst="rect">
            <a:avLst/>
          </a:prstGeom>
        </p:spPr>
        <p:txBody>
          <a:bodyPr vert="horz" wrap="square" lIns="0" tIns="12065" rIns="0" bIns="0" rtlCol="0">
            <a:spAutoFit/>
          </a:bodyPr>
          <a:lstStyle/>
          <a:p>
            <a:pPr marL="12700">
              <a:lnSpc>
                <a:spcPct val="100000"/>
              </a:lnSpc>
              <a:spcBef>
                <a:spcPts val="95"/>
              </a:spcBef>
            </a:pPr>
            <a:r>
              <a:rPr lang="ru-RU" sz="1600" spc="-100" dirty="0" smtClean="0">
                <a:solidFill>
                  <a:srgbClr val="231F20"/>
                </a:solidFill>
                <a:latin typeface="Calibri"/>
                <a:cs typeface="Calibri"/>
              </a:rPr>
              <a:t>124,6</a:t>
            </a:r>
            <a:endParaRPr sz="1600" dirty="0">
              <a:latin typeface="Calibri"/>
              <a:cs typeface="Calibri"/>
            </a:endParaRPr>
          </a:p>
        </p:txBody>
      </p:sp>
      <p:sp>
        <p:nvSpPr>
          <p:cNvPr id="119" name="object 119"/>
          <p:cNvSpPr txBox="1"/>
          <p:nvPr/>
        </p:nvSpPr>
        <p:spPr>
          <a:xfrm>
            <a:off x="2567085" y="3405624"/>
            <a:ext cx="170180" cy="114134"/>
          </a:xfrm>
          <a:prstGeom prst="rect">
            <a:avLst/>
          </a:prstGeom>
        </p:spPr>
        <p:txBody>
          <a:bodyPr vert="horz" wrap="square" lIns="0" tIns="13970" rIns="0" bIns="0" rtlCol="0">
            <a:spAutoFit/>
          </a:bodyPr>
          <a:lstStyle/>
          <a:p>
            <a:pPr marL="12700">
              <a:lnSpc>
                <a:spcPct val="100000"/>
              </a:lnSpc>
              <a:spcBef>
                <a:spcPts val="110"/>
              </a:spcBef>
            </a:pPr>
            <a:r>
              <a:rPr lang="ru-RU" sz="650" spc="15" dirty="0" smtClean="0">
                <a:solidFill>
                  <a:srgbClr val="231F20"/>
                </a:solidFill>
                <a:latin typeface="Arial"/>
                <a:cs typeface="Arial"/>
              </a:rPr>
              <a:t>102</a:t>
            </a:r>
            <a:endParaRPr sz="650" dirty="0">
              <a:latin typeface="Arial"/>
              <a:cs typeface="Arial"/>
            </a:endParaRPr>
          </a:p>
        </p:txBody>
      </p:sp>
      <p:sp>
        <p:nvSpPr>
          <p:cNvPr id="120" name="object 120"/>
          <p:cNvSpPr txBox="1"/>
          <p:nvPr/>
        </p:nvSpPr>
        <p:spPr>
          <a:xfrm>
            <a:off x="5189907" y="3374326"/>
            <a:ext cx="484588" cy="258404"/>
          </a:xfrm>
          <a:prstGeom prst="rect">
            <a:avLst/>
          </a:prstGeom>
        </p:spPr>
        <p:txBody>
          <a:bodyPr vert="horz" wrap="square" lIns="0" tIns="12065" rIns="0" bIns="0" rtlCol="0">
            <a:spAutoFit/>
          </a:bodyPr>
          <a:lstStyle/>
          <a:p>
            <a:pPr marL="12700">
              <a:lnSpc>
                <a:spcPct val="100000"/>
              </a:lnSpc>
              <a:spcBef>
                <a:spcPts val="95"/>
              </a:spcBef>
            </a:pPr>
            <a:r>
              <a:rPr lang="ru-RU" sz="1600" dirty="0" smtClean="0">
                <a:latin typeface="Calibri"/>
                <a:cs typeface="Calibri"/>
              </a:rPr>
              <a:t>102,3</a:t>
            </a:r>
            <a:endParaRPr sz="1600" dirty="0">
              <a:latin typeface="Calibri"/>
              <a:cs typeface="Calibri"/>
            </a:endParaRPr>
          </a:p>
        </p:txBody>
      </p:sp>
      <p:sp>
        <p:nvSpPr>
          <p:cNvPr id="121" name="object 121"/>
          <p:cNvSpPr txBox="1"/>
          <p:nvPr/>
        </p:nvSpPr>
        <p:spPr>
          <a:xfrm>
            <a:off x="2567085" y="3494184"/>
            <a:ext cx="170180" cy="114134"/>
          </a:xfrm>
          <a:prstGeom prst="rect">
            <a:avLst/>
          </a:prstGeom>
        </p:spPr>
        <p:txBody>
          <a:bodyPr vert="horz" wrap="square" lIns="0" tIns="13970" rIns="0" bIns="0" rtlCol="0">
            <a:spAutoFit/>
          </a:bodyPr>
          <a:lstStyle/>
          <a:p>
            <a:pPr marL="12700">
              <a:lnSpc>
                <a:spcPct val="100000"/>
              </a:lnSpc>
              <a:spcBef>
                <a:spcPts val="110"/>
              </a:spcBef>
            </a:pPr>
            <a:r>
              <a:rPr lang="ru-RU" sz="650" spc="15" dirty="0" smtClean="0">
                <a:solidFill>
                  <a:srgbClr val="231F20"/>
                </a:solidFill>
                <a:latin typeface="Arial"/>
                <a:cs typeface="Arial"/>
              </a:rPr>
              <a:t>100</a:t>
            </a:r>
            <a:endParaRPr sz="650" dirty="0">
              <a:latin typeface="Arial"/>
              <a:cs typeface="Arial"/>
            </a:endParaRPr>
          </a:p>
        </p:txBody>
      </p:sp>
      <p:sp>
        <p:nvSpPr>
          <p:cNvPr id="122" name="object 122"/>
          <p:cNvSpPr txBox="1"/>
          <p:nvPr/>
        </p:nvSpPr>
        <p:spPr>
          <a:xfrm>
            <a:off x="3161338" y="3638474"/>
            <a:ext cx="759025" cy="214161"/>
          </a:xfrm>
          <a:prstGeom prst="rect">
            <a:avLst/>
          </a:prstGeom>
        </p:spPr>
        <p:txBody>
          <a:bodyPr vert="horz" wrap="square" lIns="0" tIns="13970" rIns="0" bIns="0" rtlCol="0">
            <a:spAutoFit/>
          </a:bodyPr>
          <a:lstStyle/>
          <a:p>
            <a:pPr marL="12700">
              <a:lnSpc>
                <a:spcPct val="100000"/>
              </a:lnSpc>
              <a:spcBef>
                <a:spcPts val="110"/>
              </a:spcBef>
            </a:pPr>
            <a:r>
              <a:rPr lang="ru-RU" sz="650" dirty="0" smtClean="0">
                <a:cs typeface="Arial"/>
              </a:rPr>
              <a:t>промышленное производство</a:t>
            </a:r>
            <a:endParaRPr lang="ru-RU" sz="650" dirty="0">
              <a:cs typeface="Arial"/>
            </a:endParaRPr>
          </a:p>
        </p:txBody>
      </p:sp>
      <p:sp>
        <p:nvSpPr>
          <p:cNvPr id="123" name="object 123"/>
          <p:cNvSpPr txBox="1"/>
          <p:nvPr/>
        </p:nvSpPr>
        <p:spPr>
          <a:xfrm>
            <a:off x="4190380" y="3637721"/>
            <a:ext cx="652780" cy="114134"/>
          </a:xfrm>
          <a:prstGeom prst="rect">
            <a:avLst/>
          </a:prstGeom>
        </p:spPr>
        <p:txBody>
          <a:bodyPr vert="horz" wrap="square" lIns="0" tIns="13970" rIns="0" bIns="0" rtlCol="0">
            <a:spAutoFit/>
          </a:bodyPr>
          <a:lstStyle/>
          <a:p>
            <a:pPr marL="12700">
              <a:lnSpc>
                <a:spcPct val="100000"/>
              </a:lnSpc>
              <a:spcBef>
                <a:spcPts val="110"/>
              </a:spcBef>
            </a:pPr>
            <a:r>
              <a:rPr lang="ru-RU" sz="650" spc="65" dirty="0" smtClean="0">
                <a:solidFill>
                  <a:srgbClr val="231F20"/>
                </a:solidFill>
                <a:cs typeface="Arial"/>
              </a:rPr>
              <a:t>строительство</a:t>
            </a:r>
            <a:endParaRPr sz="650" dirty="0">
              <a:cs typeface="Arial"/>
            </a:endParaRPr>
          </a:p>
        </p:txBody>
      </p:sp>
      <p:sp>
        <p:nvSpPr>
          <p:cNvPr id="125" name="object 125"/>
          <p:cNvSpPr txBox="1"/>
          <p:nvPr/>
        </p:nvSpPr>
        <p:spPr>
          <a:xfrm>
            <a:off x="5197110" y="3753232"/>
            <a:ext cx="555615" cy="205184"/>
          </a:xfrm>
          <a:prstGeom prst="rect">
            <a:avLst/>
          </a:prstGeom>
        </p:spPr>
        <p:txBody>
          <a:bodyPr vert="horz" wrap="square" lIns="0" tIns="25400" rIns="0" bIns="0" rtlCol="0">
            <a:spAutoFit/>
          </a:bodyPr>
          <a:lstStyle/>
          <a:p>
            <a:pPr marL="12700" marR="5080">
              <a:lnSpc>
                <a:spcPts val="700"/>
              </a:lnSpc>
              <a:spcBef>
                <a:spcPts val="200"/>
              </a:spcBef>
            </a:pPr>
            <a:r>
              <a:rPr lang="ru-RU" sz="650" spc="20" dirty="0" smtClean="0">
                <a:solidFill>
                  <a:srgbClr val="231F20"/>
                </a:solidFill>
                <a:cs typeface="Arial"/>
              </a:rPr>
              <a:t>розничная торговля</a:t>
            </a:r>
            <a:endParaRPr lang="ru-RU" sz="650" dirty="0">
              <a:cs typeface="Arial"/>
            </a:endParaRPr>
          </a:p>
        </p:txBody>
      </p:sp>
      <p:sp>
        <p:nvSpPr>
          <p:cNvPr id="126" name="object 126"/>
          <p:cNvSpPr txBox="1"/>
          <p:nvPr/>
        </p:nvSpPr>
        <p:spPr>
          <a:xfrm>
            <a:off x="5869013" y="3686722"/>
            <a:ext cx="676649" cy="115416"/>
          </a:xfrm>
          <a:prstGeom prst="rect">
            <a:avLst/>
          </a:prstGeom>
        </p:spPr>
        <p:txBody>
          <a:bodyPr vert="horz" wrap="square" lIns="0" tIns="25400" rIns="0" bIns="0" rtlCol="0">
            <a:spAutoFit/>
          </a:bodyPr>
          <a:lstStyle/>
          <a:p>
            <a:pPr marL="12700" marR="5080">
              <a:lnSpc>
                <a:spcPts val="700"/>
              </a:lnSpc>
              <a:spcBef>
                <a:spcPts val="200"/>
              </a:spcBef>
            </a:pPr>
            <a:r>
              <a:rPr lang="ru-RU" sz="650" spc="-30" dirty="0" smtClean="0">
                <a:solidFill>
                  <a:srgbClr val="231F20"/>
                </a:solidFill>
                <a:cs typeface="Arial"/>
              </a:rPr>
              <a:t>сельское хозяйство</a:t>
            </a:r>
            <a:endParaRPr lang="ru-RU" sz="650" dirty="0">
              <a:cs typeface="Arial"/>
            </a:endParaRPr>
          </a:p>
        </p:txBody>
      </p:sp>
      <p:sp>
        <p:nvSpPr>
          <p:cNvPr id="127" name="object 127"/>
          <p:cNvSpPr txBox="1"/>
          <p:nvPr/>
        </p:nvSpPr>
        <p:spPr>
          <a:xfrm>
            <a:off x="708405" y="1439553"/>
            <a:ext cx="1626870" cy="749564"/>
          </a:xfrm>
          <a:prstGeom prst="rect">
            <a:avLst/>
          </a:prstGeom>
        </p:spPr>
        <p:txBody>
          <a:bodyPr vert="horz" wrap="square" lIns="0" tIns="10795" rIns="0" bIns="0" rtlCol="0">
            <a:spAutoFit/>
          </a:bodyPr>
          <a:lstStyle/>
          <a:p>
            <a:r>
              <a:rPr lang="ru-RU" sz="1200" b="1" dirty="0">
                <a:solidFill>
                  <a:schemeClr val="accent1">
                    <a:lumMod val="75000"/>
                  </a:schemeClr>
                </a:solidFill>
              </a:rPr>
              <a:t>Прогнозируемые</a:t>
            </a:r>
          </a:p>
          <a:p>
            <a:r>
              <a:rPr lang="ru-RU" sz="1200" b="1" dirty="0">
                <a:solidFill>
                  <a:schemeClr val="accent1">
                    <a:lumMod val="75000"/>
                  </a:schemeClr>
                </a:solidFill>
              </a:rPr>
              <a:t>экономические</a:t>
            </a:r>
          </a:p>
          <a:p>
            <a:r>
              <a:rPr lang="ru-RU" sz="1200" b="1" dirty="0">
                <a:solidFill>
                  <a:schemeClr val="accent1">
                    <a:lumMod val="75000"/>
                  </a:schemeClr>
                </a:solidFill>
              </a:rPr>
              <a:t>показатели на </a:t>
            </a:r>
            <a:r>
              <a:rPr lang="ru-RU" sz="1200" b="1" dirty="0" smtClean="0">
                <a:solidFill>
                  <a:schemeClr val="accent1">
                    <a:lumMod val="75000"/>
                  </a:schemeClr>
                </a:solidFill>
              </a:rPr>
              <a:t>2019 </a:t>
            </a:r>
            <a:r>
              <a:rPr lang="ru-RU" sz="1200" b="1" dirty="0">
                <a:solidFill>
                  <a:schemeClr val="accent1">
                    <a:lumMod val="75000"/>
                  </a:schemeClr>
                </a:solidFill>
              </a:rPr>
              <a:t>год</a:t>
            </a:r>
          </a:p>
          <a:p>
            <a:r>
              <a:rPr lang="ru-RU" sz="1200" b="1" dirty="0">
                <a:solidFill>
                  <a:schemeClr val="accent1">
                    <a:lumMod val="75000"/>
                  </a:schemeClr>
                </a:solidFill>
              </a:rPr>
              <a:t>(% к оценке </a:t>
            </a:r>
            <a:r>
              <a:rPr lang="ru-RU" sz="1200" b="1" dirty="0" smtClean="0">
                <a:solidFill>
                  <a:schemeClr val="accent1">
                    <a:lumMod val="75000"/>
                  </a:schemeClr>
                </a:solidFill>
              </a:rPr>
              <a:t>2018 </a:t>
            </a:r>
            <a:r>
              <a:rPr lang="ru-RU" sz="1200" b="1" dirty="0">
                <a:solidFill>
                  <a:schemeClr val="accent1">
                    <a:lumMod val="75000"/>
                  </a:schemeClr>
                </a:solidFill>
              </a:rPr>
              <a:t>года)</a:t>
            </a:r>
            <a:endParaRPr sz="1000" b="1" dirty="0">
              <a:solidFill>
                <a:schemeClr val="accent1">
                  <a:lumMod val="75000"/>
                </a:schemeClr>
              </a:solidFill>
              <a:latin typeface="Arial"/>
              <a:cs typeface="Arial"/>
            </a:endParaRPr>
          </a:p>
        </p:txBody>
      </p:sp>
      <p:sp>
        <p:nvSpPr>
          <p:cNvPr id="128" name="object 128"/>
          <p:cNvSpPr txBox="1"/>
          <p:nvPr/>
        </p:nvSpPr>
        <p:spPr>
          <a:xfrm>
            <a:off x="5319643" y="1682723"/>
            <a:ext cx="1446522" cy="335988"/>
          </a:xfrm>
          <a:prstGeom prst="rect">
            <a:avLst/>
          </a:prstGeom>
        </p:spPr>
        <p:txBody>
          <a:bodyPr vert="horz" wrap="square" lIns="0" tIns="27939" rIns="0" bIns="0" rtlCol="0">
            <a:spAutoFit/>
          </a:bodyPr>
          <a:lstStyle/>
          <a:p>
            <a:r>
              <a:rPr lang="ru-RU" sz="1000" dirty="0" smtClean="0">
                <a:solidFill>
                  <a:schemeClr val="bg1"/>
                </a:solidFill>
              </a:rPr>
              <a:t>ОБЪЕМ ПРОИЗВОДСТВА</a:t>
            </a:r>
          </a:p>
          <a:p>
            <a:r>
              <a:rPr lang="ru-RU" sz="1000" dirty="0" smtClean="0">
                <a:solidFill>
                  <a:schemeClr val="bg1"/>
                </a:solidFill>
              </a:rPr>
              <a:t>РАБОТ (УСЛУГ)</a:t>
            </a:r>
            <a:endParaRPr lang="ru-RU" sz="1000" dirty="0">
              <a:solidFill>
                <a:schemeClr val="bg1"/>
              </a:solidFill>
              <a:latin typeface="Arial"/>
              <a:cs typeface="Arial"/>
            </a:endParaRPr>
          </a:p>
        </p:txBody>
      </p:sp>
      <p:sp>
        <p:nvSpPr>
          <p:cNvPr id="129" name="object 129"/>
          <p:cNvSpPr txBox="1"/>
          <p:nvPr/>
        </p:nvSpPr>
        <p:spPr>
          <a:xfrm>
            <a:off x="5319642" y="2101404"/>
            <a:ext cx="1565737" cy="335988"/>
          </a:xfrm>
          <a:prstGeom prst="rect">
            <a:avLst/>
          </a:prstGeom>
        </p:spPr>
        <p:txBody>
          <a:bodyPr vert="horz" wrap="square" lIns="0" tIns="27939" rIns="0" bIns="0" rtlCol="0">
            <a:spAutoFit/>
          </a:bodyPr>
          <a:lstStyle/>
          <a:p>
            <a:r>
              <a:rPr lang="ru-RU" sz="1000" dirty="0" smtClean="0">
                <a:solidFill>
                  <a:schemeClr val="bg1"/>
                </a:solidFill>
              </a:rPr>
              <a:t>ПРИБЫЛЬ ПРИБЫЛЬНЫХ</a:t>
            </a:r>
          </a:p>
          <a:p>
            <a:r>
              <a:rPr lang="ru-RU" sz="1000" dirty="0" smtClean="0">
                <a:solidFill>
                  <a:schemeClr val="bg1"/>
                </a:solidFill>
              </a:rPr>
              <a:t>ПРЕДПРИЯТИЙ</a:t>
            </a:r>
            <a:endParaRPr lang="ru-RU" sz="1000" dirty="0">
              <a:solidFill>
                <a:schemeClr val="bg1"/>
              </a:solidFill>
              <a:latin typeface="Arial"/>
              <a:cs typeface="Arial"/>
            </a:endParaRPr>
          </a:p>
        </p:txBody>
      </p:sp>
      <p:sp>
        <p:nvSpPr>
          <p:cNvPr id="130" name="object 130"/>
          <p:cNvSpPr txBox="1"/>
          <p:nvPr/>
        </p:nvSpPr>
        <p:spPr>
          <a:xfrm>
            <a:off x="5279771" y="2576630"/>
            <a:ext cx="1291682" cy="166712"/>
          </a:xfrm>
          <a:prstGeom prst="rect">
            <a:avLst/>
          </a:prstGeom>
        </p:spPr>
        <p:txBody>
          <a:bodyPr vert="horz" wrap="square" lIns="0" tIns="12700" rIns="0" bIns="0" rtlCol="0">
            <a:spAutoFit/>
          </a:bodyPr>
          <a:lstStyle/>
          <a:p>
            <a:pPr marL="12700">
              <a:lnSpc>
                <a:spcPct val="100000"/>
              </a:lnSpc>
              <a:spcBef>
                <a:spcPts val="100"/>
              </a:spcBef>
            </a:pPr>
            <a:r>
              <a:rPr lang="ru-RU" sz="1000" dirty="0" smtClean="0">
                <a:solidFill>
                  <a:schemeClr val="bg1"/>
                </a:solidFill>
              </a:rPr>
              <a:t>ФОНД ОПЛАТЫ ТРУДА</a:t>
            </a:r>
            <a:endParaRPr lang="ru-RU" sz="1000" dirty="0">
              <a:solidFill>
                <a:schemeClr val="bg1"/>
              </a:solidFill>
              <a:latin typeface="Arial"/>
              <a:cs typeface="Arial"/>
            </a:endParaRPr>
          </a:p>
        </p:txBody>
      </p:sp>
      <p:sp>
        <p:nvSpPr>
          <p:cNvPr id="131" name="object 131"/>
          <p:cNvSpPr/>
          <p:nvPr/>
        </p:nvSpPr>
        <p:spPr>
          <a:xfrm>
            <a:off x="3023489" y="2219363"/>
            <a:ext cx="1909445" cy="583565"/>
          </a:xfrm>
          <a:custGeom>
            <a:avLst/>
            <a:gdLst/>
            <a:ahLst/>
            <a:cxnLst/>
            <a:rect l="l" t="t" r="r" b="b"/>
            <a:pathLst>
              <a:path w="1909445" h="583564">
                <a:moveTo>
                  <a:pt x="0" y="0"/>
                </a:moveTo>
                <a:lnTo>
                  <a:pt x="0" y="324243"/>
                </a:lnTo>
                <a:lnTo>
                  <a:pt x="439623" y="326669"/>
                </a:lnTo>
                <a:lnTo>
                  <a:pt x="637247" y="533107"/>
                </a:lnTo>
                <a:lnTo>
                  <a:pt x="662878" y="554774"/>
                </a:lnTo>
                <a:lnTo>
                  <a:pt x="691505" y="570272"/>
                </a:lnTo>
                <a:lnTo>
                  <a:pt x="722137" y="579586"/>
                </a:lnTo>
                <a:lnTo>
                  <a:pt x="753783" y="582701"/>
                </a:lnTo>
                <a:lnTo>
                  <a:pt x="753783" y="583133"/>
                </a:lnTo>
                <a:lnTo>
                  <a:pt x="1909038" y="583133"/>
                </a:lnTo>
                <a:lnTo>
                  <a:pt x="1909038" y="258889"/>
                </a:lnTo>
                <a:lnTo>
                  <a:pt x="822426" y="258889"/>
                </a:lnTo>
                <a:lnTo>
                  <a:pt x="633298" y="61341"/>
                </a:lnTo>
                <a:lnTo>
                  <a:pt x="608297" y="36956"/>
                </a:lnTo>
                <a:lnTo>
                  <a:pt x="578507" y="18391"/>
                </a:lnTo>
                <a:lnTo>
                  <a:pt x="544855" y="6571"/>
                </a:lnTo>
                <a:lnTo>
                  <a:pt x="508266" y="2425"/>
                </a:lnTo>
                <a:lnTo>
                  <a:pt x="0" y="0"/>
                </a:lnTo>
                <a:close/>
              </a:path>
            </a:pathLst>
          </a:custGeom>
          <a:solidFill>
            <a:srgbClr val="8ED8F8"/>
          </a:solidFill>
        </p:spPr>
        <p:txBody>
          <a:bodyPr wrap="square" lIns="0" tIns="0" rIns="0" bIns="0" rtlCol="0"/>
          <a:lstStyle/>
          <a:p>
            <a:endParaRPr/>
          </a:p>
        </p:txBody>
      </p:sp>
      <p:sp>
        <p:nvSpPr>
          <p:cNvPr id="132" name="object 132"/>
          <p:cNvSpPr/>
          <p:nvPr/>
        </p:nvSpPr>
        <p:spPr>
          <a:xfrm>
            <a:off x="3003295" y="1827949"/>
            <a:ext cx="2095500" cy="581025"/>
          </a:xfrm>
          <a:custGeom>
            <a:avLst/>
            <a:gdLst/>
            <a:ahLst/>
            <a:cxnLst/>
            <a:rect l="l" t="t" r="r" b="b"/>
            <a:pathLst>
              <a:path w="2095500" h="581025">
                <a:moveTo>
                  <a:pt x="694131" y="0"/>
                </a:moveTo>
                <a:lnTo>
                  <a:pt x="0" y="0"/>
                </a:lnTo>
                <a:lnTo>
                  <a:pt x="0" y="324243"/>
                </a:lnTo>
                <a:lnTo>
                  <a:pt x="625500" y="324243"/>
                </a:lnTo>
                <a:lnTo>
                  <a:pt x="823125" y="530682"/>
                </a:lnTo>
                <a:lnTo>
                  <a:pt x="848755" y="552343"/>
                </a:lnTo>
                <a:lnTo>
                  <a:pt x="877381" y="567840"/>
                </a:lnTo>
                <a:lnTo>
                  <a:pt x="908008" y="577154"/>
                </a:lnTo>
                <a:lnTo>
                  <a:pt x="939647" y="580263"/>
                </a:lnTo>
                <a:lnTo>
                  <a:pt x="939647" y="580707"/>
                </a:lnTo>
                <a:lnTo>
                  <a:pt x="2094903" y="580707"/>
                </a:lnTo>
                <a:lnTo>
                  <a:pt x="2094903" y="256463"/>
                </a:lnTo>
                <a:lnTo>
                  <a:pt x="1008291" y="256463"/>
                </a:lnTo>
                <a:lnTo>
                  <a:pt x="819175" y="58915"/>
                </a:lnTo>
                <a:lnTo>
                  <a:pt x="794166" y="34531"/>
                </a:lnTo>
                <a:lnTo>
                  <a:pt x="764373" y="15965"/>
                </a:lnTo>
                <a:lnTo>
                  <a:pt x="730719" y="4145"/>
                </a:lnTo>
                <a:lnTo>
                  <a:pt x="694131" y="0"/>
                </a:lnTo>
                <a:close/>
              </a:path>
            </a:pathLst>
          </a:custGeom>
          <a:solidFill>
            <a:srgbClr val="7670B3"/>
          </a:solidFill>
        </p:spPr>
        <p:txBody>
          <a:bodyPr wrap="square" lIns="0" tIns="0" rIns="0" bIns="0" rtlCol="0"/>
          <a:lstStyle/>
          <a:p>
            <a:endParaRPr/>
          </a:p>
        </p:txBody>
      </p:sp>
      <p:sp>
        <p:nvSpPr>
          <p:cNvPr id="133" name="object 133"/>
          <p:cNvSpPr/>
          <p:nvPr/>
        </p:nvSpPr>
        <p:spPr>
          <a:xfrm>
            <a:off x="2473325" y="1443355"/>
            <a:ext cx="1100455" cy="1100455"/>
          </a:xfrm>
          <a:custGeom>
            <a:avLst/>
            <a:gdLst/>
            <a:ahLst/>
            <a:cxnLst/>
            <a:rect l="l" t="t" r="r" b="b"/>
            <a:pathLst>
              <a:path w="1100454" h="1100455">
                <a:moveTo>
                  <a:pt x="550163" y="0"/>
                </a:moveTo>
                <a:lnTo>
                  <a:pt x="502700" y="2019"/>
                </a:lnTo>
                <a:lnTo>
                  <a:pt x="456357" y="7968"/>
                </a:lnTo>
                <a:lnTo>
                  <a:pt x="411299" y="17681"/>
                </a:lnTo>
                <a:lnTo>
                  <a:pt x="367691" y="30993"/>
                </a:lnTo>
                <a:lnTo>
                  <a:pt x="325699" y="47738"/>
                </a:lnTo>
                <a:lnTo>
                  <a:pt x="285487" y="67751"/>
                </a:lnTo>
                <a:lnTo>
                  <a:pt x="247222" y="90867"/>
                </a:lnTo>
                <a:lnTo>
                  <a:pt x="211068" y="116921"/>
                </a:lnTo>
                <a:lnTo>
                  <a:pt x="177191" y="145747"/>
                </a:lnTo>
                <a:lnTo>
                  <a:pt x="145756" y="177180"/>
                </a:lnTo>
                <a:lnTo>
                  <a:pt x="116928" y="211055"/>
                </a:lnTo>
                <a:lnTo>
                  <a:pt x="90873" y="247207"/>
                </a:lnTo>
                <a:lnTo>
                  <a:pt x="67755" y="285469"/>
                </a:lnTo>
                <a:lnTo>
                  <a:pt x="47741" y="325678"/>
                </a:lnTo>
                <a:lnTo>
                  <a:pt x="30995" y="367667"/>
                </a:lnTo>
                <a:lnTo>
                  <a:pt x="17682" y="411272"/>
                </a:lnTo>
                <a:lnTo>
                  <a:pt x="7969" y="456327"/>
                </a:lnTo>
                <a:lnTo>
                  <a:pt x="2019" y="502666"/>
                </a:lnTo>
                <a:lnTo>
                  <a:pt x="0" y="550125"/>
                </a:lnTo>
                <a:lnTo>
                  <a:pt x="2019" y="597586"/>
                </a:lnTo>
                <a:lnTo>
                  <a:pt x="7969" y="643927"/>
                </a:lnTo>
                <a:lnTo>
                  <a:pt x="17682" y="688983"/>
                </a:lnTo>
                <a:lnTo>
                  <a:pt x="30995" y="732589"/>
                </a:lnTo>
                <a:lnTo>
                  <a:pt x="47741" y="774578"/>
                </a:lnTo>
                <a:lnTo>
                  <a:pt x="67755" y="814787"/>
                </a:lnTo>
                <a:lnTo>
                  <a:pt x="90873" y="853050"/>
                </a:lnTo>
                <a:lnTo>
                  <a:pt x="116928" y="889201"/>
                </a:lnTo>
                <a:lnTo>
                  <a:pt x="145756" y="923075"/>
                </a:lnTo>
                <a:lnTo>
                  <a:pt x="177191" y="954508"/>
                </a:lnTo>
                <a:lnTo>
                  <a:pt x="211068" y="983334"/>
                </a:lnTo>
                <a:lnTo>
                  <a:pt x="247222" y="1009387"/>
                </a:lnTo>
                <a:lnTo>
                  <a:pt x="285487" y="1032502"/>
                </a:lnTo>
                <a:lnTo>
                  <a:pt x="325699" y="1052515"/>
                </a:lnTo>
                <a:lnTo>
                  <a:pt x="367691" y="1069259"/>
                </a:lnTo>
                <a:lnTo>
                  <a:pt x="411299" y="1082570"/>
                </a:lnTo>
                <a:lnTo>
                  <a:pt x="456357" y="1092283"/>
                </a:lnTo>
                <a:lnTo>
                  <a:pt x="502700" y="1098232"/>
                </a:lnTo>
                <a:lnTo>
                  <a:pt x="550163" y="1100251"/>
                </a:lnTo>
                <a:lnTo>
                  <a:pt x="597627" y="1098232"/>
                </a:lnTo>
                <a:lnTo>
                  <a:pt x="643970" y="1092283"/>
                </a:lnTo>
                <a:lnTo>
                  <a:pt x="689028" y="1082570"/>
                </a:lnTo>
                <a:lnTo>
                  <a:pt x="732636" y="1069259"/>
                </a:lnTo>
                <a:lnTo>
                  <a:pt x="774628" y="1052515"/>
                </a:lnTo>
                <a:lnTo>
                  <a:pt x="814840" y="1032502"/>
                </a:lnTo>
                <a:lnTo>
                  <a:pt x="853105" y="1009387"/>
                </a:lnTo>
                <a:lnTo>
                  <a:pt x="889259" y="983334"/>
                </a:lnTo>
                <a:lnTo>
                  <a:pt x="923136" y="954508"/>
                </a:lnTo>
                <a:lnTo>
                  <a:pt x="954571" y="923075"/>
                </a:lnTo>
                <a:lnTo>
                  <a:pt x="983399" y="889201"/>
                </a:lnTo>
                <a:lnTo>
                  <a:pt x="1009454" y="853050"/>
                </a:lnTo>
                <a:lnTo>
                  <a:pt x="1032572" y="814787"/>
                </a:lnTo>
                <a:lnTo>
                  <a:pt x="1052586" y="774578"/>
                </a:lnTo>
                <a:lnTo>
                  <a:pt x="1069332" y="732589"/>
                </a:lnTo>
                <a:lnTo>
                  <a:pt x="1082645" y="688983"/>
                </a:lnTo>
                <a:lnTo>
                  <a:pt x="1092358" y="643927"/>
                </a:lnTo>
                <a:lnTo>
                  <a:pt x="1098308" y="597586"/>
                </a:lnTo>
                <a:lnTo>
                  <a:pt x="1100327" y="550125"/>
                </a:lnTo>
                <a:lnTo>
                  <a:pt x="1098308" y="502666"/>
                </a:lnTo>
                <a:lnTo>
                  <a:pt x="1092358" y="456327"/>
                </a:lnTo>
                <a:lnTo>
                  <a:pt x="1082645" y="411272"/>
                </a:lnTo>
                <a:lnTo>
                  <a:pt x="1069332" y="367667"/>
                </a:lnTo>
                <a:lnTo>
                  <a:pt x="1052586" y="325678"/>
                </a:lnTo>
                <a:lnTo>
                  <a:pt x="1032572" y="285469"/>
                </a:lnTo>
                <a:lnTo>
                  <a:pt x="1009454" y="247207"/>
                </a:lnTo>
                <a:lnTo>
                  <a:pt x="983399" y="211055"/>
                </a:lnTo>
                <a:lnTo>
                  <a:pt x="954571" y="177180"/>
                </a:lnTo>
                <a:lnTo>
                  <a:pt x="923136" y="145747"/>
                </a:lnTo>
                <a:lnTo>
                  <a:pt x="889259" y="116921"/>
                </a:lnTo>
                <a:lnTo>
                  <a:pt x="853105" y="90867"/>
                </a:lnTo>
                <a:lnTo>
                  <a:pt x="814840" y="67751"/>
                </a:lnTo>
                <a:lnTo>
                  <a:pt x="774628" y="47738"/>
                </a:lnTo>
                <a:lnTo>
                  <a:pt x="732636" y="30993"/>
                </a:lnTo>
                <a:lnTo>
                  <a:pt x="689028" y="17681"/>
                </a:lnTo>
                <a:lnTo>
                  <a:pt x="643970" y="7968"/>
                </a:lnTo>
                <a:lnTo>
                  <a:pt x="597627" y="2019"/>
                </a:lnTo>
                <a:lnTo>
                  <a:pt x="550163" y="0"/>
                </a:lnTo>
                <a:close/>
              </a:path>
            </a:pathLst>
          </a:custGeom>
          <a:solidFill>
            <a:srgbClr val="0095DA"/>
          </a:solidFill>
        </p:spPr>
        <p:txBody>
          <a:bodyPr wrap="square" lIns="0" tIns="0" rIns="0" bIns="0" rtlCol="0"/>
          <a:lstStyle/>
          <a:p>
            <a:endParaRPr/>
          </a:p>
        </p:txBody>
      </p:sp>
      <p:sp>
        <p:nvSpPr>
          <p:cNvPr id="134" name="object 134"/>
          <p:cNvSpPr/>
          <p:nvPr/>
        </p:nvSpPr>
        <p:spPr>
          <a:xfrm>
            <a:off x="3007601" y="1443748"/>
            <a:ext cx="2273300" cy="584200"/>
          </a:xfrm>
          <a:custGeom>
            <a:avLst/>
            <a:gdLst/>
            <a:ahLst/>
            <a:cxnLst/>
            <a:rect l="l" t="t" r="r" b="b"/>
            <a:pathLst>
              <a:path w="2273300" h="584200">
                <a:moveTo>
                  <a:pt x="0" y="0"/>
                </a:moveTo>
                <a:lnTo>
                  <a:pt x="0" y="324243"/>
                </a:lnTo>
                <a:lnTo>
                  <a:pt x="803668" y="327418"/>
                </a:lnTo>
                <a:lnTo>
                  <a:pt x="1001293" y="533857"/>
                </a:lnTo>
                <a:lnTo>
                  <a:pt x="1026924" y="555523"/>
                </a:lnTo>
                <a:lnTo>
                  <a:pt x="1055550" y="571020"/>
                </a:lnTo>
                <a:lnTo>
                  <a:pt x="1086182" y="580330"/>
                </a:lnTo>
                <a:lnTo>
                  <a:pt x="1117828" y="583438"/>
                </a:lnTo>
                <a:lnTo>
                  <a:pt x="1117828" y="583882"/>
                </a:lnTo>
                <a:lnTo>
                  <a:pt x="2273084" y="583882"/>
                </a:lnTo>
                <a:lnTo>
                  <a:pt x="2273084" y="259638"/>
                </a:lnTo>
                <a:lnTo>
                  <a:pt x="1186459" y="259638"/>
                </a:lnTo>
                <a:lnTo>
                  <a:pt x="997343" y="62090"/>
                </a:lnTo>
                <a:lnTo>
                  <a:pt x="972340" y="37706"/>
                </a:lnTo>
                <a:lnTo>
                  <a:pt x="942547" y="19140"/>
                </a:lnTo>
                <a:lnTo>
                  <a:pt x="908895" y="7320"/>
                </a:lnTo>
                <a:lnTo>
                  <a:pt x="872312" y="3175"/>
                </a:lnTo>
                <a:lnTo>
                  <a:pt x="0" y="0"/>
                </a:lnTo>
                <a:close/>
              </a:path>
            </a:pathLst>
          </a:custGeom>
          <a:solidFill>
            <a:srgbClr val="0095DA"/>
          </a:solidFill>
        </p:spPr>
        <p:txBody>
          <a:bodyPr wrap="square" lIns="0" tIns="0" rIns="0" bIns="0" rtlCol="0"/>
          <a:lstStyle/>
          <a:p>
            <a:endParaRPr/>
          </a:p>
        </p:txBody>
      </p:sp>
      <p:sp>
        <p:nvSpPr>
          <p:cNvPr id="135" name="object 135"/>
          <p:cNvSpPr txBox="1"/>
          <p:nvPr/>
        </p:nvSpPr>
        <p:spPr>
          <a:xfrm>
            <a:off x="4126606" y="1661792"/>
            <a:ext cx="1087120" cy="1149350"/>
          </a:xfrm>
          <a:prstGeom prst="rect">
            <a:avLst/>
          </a:prstGeom>
        </p:spPr>
        <p:txBody>
          <a:bodyPr vert="horz" wrap="square" lIns="0" tIns="12065" rIns="0" bIns="0" rtlCol="0">
            <a:spAutoFit/>
          </a:bodyPr>
          <a:lstStyle/>
          <a:p>
            <a:pPr marL="422909">
              <a:lnSpc>
                <a:spcPct val="100000"/>
              </a:lnSpc>
              <a:spcBef>
                <a:spcPts val="95"/>
              </a:spcBef>
            </a:pPr>
            <a:r>
              <a:rPr sz="2300" spc="-30" dirty="0" smtClean="0">
                <a:solidFill>
                  <a:srgbClr val="FFFFFF"/>
                </a:solidFill>
                <a:latin typeface="Calibri"/>
                <a:cs typeface="Calibri"/>
              </a:rPr>
              <a:t>107,8</a:t>
            </a:r>
            <a:endParaRPr sz="2300" dirty="0" smtClean="0">
              <a:latin typeface="Calibri"/>
              <a:cs typeface="Calibri"/>
            </a:endParaRPr>
          </a:p>
          <a:p>
            <a:pPr marL="191135">
              <a:lnSpc>
                <a:spcPct val="100000"/>
              </a:lnSpc>
              <a:spcBef>
                <a:spcPts val="100"/>
              </a:spcBef>
            </a:pPr>
            <a:r>
              <a:rPr sz="2300" spc="55" dirty="0" smtClean="0">
                <a:solidFill>
                  <a:srgbClr val="FFFF00"/>
                </a:solidFill>
                <a:latin typeface="Calibri"/>
                <a:cs typeface="Calibri"/>
              </a:rPr>
              <a:t>108,6</a:t>
            </a:r>
            <a:endParaRPr sz="2300" dirty="0">
              <a:solidFill>
                <a:srgbClr val="FFFF00"/>
              </a:solidFill>
              <a:latin typeface="Calibri"/>
              <a:cs typeface="Calibri"/>
            </a:endParaRPr>
          </a:p>
          <a:p>
            <a:pPr marL="12700">
              <a:lnSpc>
                <a:spcPct val="100000"/>
              </a:lnSpc>
              <a:spcBef>
                <a:spcPts val="470"/>
              </a:spcBef>
            </a:pPr>
            <a:r>
              <a:rPr lang="ru-RU" sz="2300" spc="25" dirty="0" smtClean="0">
                <a:solidFill>
                  <a:schemeClr val="bg1"/>
                </a:solidFill>
                <a:latin typeface="Calibri"/>
                <a:cs typeface="Calibri"/>
              </a:rPr>
              <a:t>103,0</a:t>
            </a:r>
            <a:endParaRPr sz="2300" dirty="0">
              <a:solidFill>
                <a:schemeClr val="bg1"/>
              </a:solidFill>
              <a:latin typeface="Calibri"/>
              <a:cs typeface="Calibri"/>
            </a:endParaRPr>
          </a:p>
        </p:txBody>
      </p:sp>
      <p:sp>
        <p:nvSpPr>
          <p:cNvPr id="136" name="object 136"/>
          <p:cNvSpPr/>
          <p:nvPr/>
        </p:nvSpPr>
        <p:spPr>
          <a:xfrm>
            <a:off x="1951185" y="6656819"/>
            <a:ext cx="1402080" cy="693420"/>
          </a:xfrm>
          <a:custGeom>
            <a:avLst/>
            <a:gdLst/>
            <a:ahLst/>
            <a:cxnLst/>
            <a:rect l="l" t="t" r="r" b="b"/>
            <a:pathLst>
              <a:path w="1402079" h="693420">
                <a:moveTo>
                  <a:pt x="1401813" y="0"/>
                </a:moveTo>
                <a:lnTo>
                  <a:pt x="1131150" y="0"/>
                </a:lnTo>
                <a:lnTo>
                  <a:pt x="809688" y="396227"/>
                </a:lnTo>
                <a:lnTo>
                  <a:pt x="0" y="396227"/>
                </a:lnTo>
                <a:lnTo>
                  <a:pt x="0" y="693381"/>
                </a:lnTo>
                <a:lnTo>
                  <a:pt x="879652" y="693381"/>
                </a:lnTo>
                <a:lnTo>
                  <a:pt x="879652" y="692912"/>
                </a:lnTo>
                <a:lnTo>
                  <a:pt x="911639" y="689412"/>
                </a:lnTo>
                <a:lnTo>
                  <a:pt x="942263" y="679053"/>
                </a:lnTo>
                <a:lnTo>
                  <a:pt x="970306" y="661954"/>
                </a:lnTo>
                <a:lnTo>
                  <a:pt x="994549" y="638238"/>
                </a:lnTo>
                <a:lnTo>
                  <a:pt x="1401813" y="136270"/>
                </a:lnTo>
                <a:lnTo>
                  <a:pt x="1401813" y="0"/>
                </a:lnTo>
                <a:close/>
              </a:path>
            </a:pathLst>
          </a:custGeom>
          <a:solidFill>
            <a:srgbClr val="00A4D3"/>
          </a:solidFill>
        </p:spPr>
        <p:txBody>
          <a:bodyPr wrap="square" lIns="0" tIns="0" rIns="0" bIns="0" rtlCol="0"/>
          <a:lstStyle/>
          <a:p>
            <a:endParaRPr/>
          </a:p>
        </p:txBody>
      </p:sp>
      <p:sp>
        <p:nvSpPr>
          <p:cNvPr id="139" name="object 139"/>
          <p:cNvSpPr/>
          <p:nvPr/>
        </p:nvSpPr>
        <p:spPr>
          <a:xfrm>
            <a:off x="2525161" y="4745430"/>
            <a:ext cx="1190555" cy="1245878"/>
          </a:xfrm>
          <a:custGeom>
            <a:avLst/>
            <a:gdLst/>
            <a:ahLst/>
            <a:cxnLst/>
            <a:rect l="l" t="t" r="r" b="b"/>
            <a:pathLst>
              <a:path w="1221104" h="1221739">
                <a:moveTo>
                  <a:pt x="1220952" y="0"/>
                </a:moveTo>
                <a:lnTo>
                  <a:pt x="1173017" y="924"/>
                </a:lnTo>
                <a:lnTo>
                  <a:pt x="1125549" y="3674"/>
                </a:lnTo>
                <a:lnTo>
                  <a:pt x="1078583" y="8217"/>
                </a:lnTo>
                <a:lnTo>
                  <a:pt x="1032153" y="14517"/>
                </a:lnTo>
                <a:lnTo>
                  <a:pt x="986291" y="22542"/>
                </a:lnTo>
                <a:lnTo>
                  <a:pt x="941033" y="32257"/>
                </a:lnTo>
                <a:lnTo>
                  <a:pt x="896412" y="43628"/>
                </a:lnTo>
                <a:lnTo>
                  <a:pt x="852463" y="56621"/>
                </a:lnTo>
                <a:lnTo>
                  <a:pt x="809218" y="71203"/>
                </a:lnTo>
                <a:lnTo>
                  <a:pt x="766713" y="87339"/>
                </a:lnTo>
                <a:lnTo>
                  <a:pt x="724981" y="104995"/>
                </a:lnTo>
                <a:lnTo>
                  <a:pt x="684056" y="124138"/>
                </a:lnTo>
                <a:lnTo>
                  <a:pt x="643971" y="144733"/>
                </a:lnTo>
                <a:lnTo>
                  <a:pt x="604762" y="166746"/>
                </a:lnTo>
                <a:lnTo>
                  <a:pt x="566462" y="190144"/>
                </a:lnTo>
                <a:lnTo>
                  <a:pt x="529105" y="214893"/>
                </a:lnTo>
                <a:lnTo>
                  <a:pt x="492724" y="240958"/>
                </a:lnTo>
                <a:lnTo>
                  <a:pt x="457354" y="268306"/>
                </a:lnTo>
                <a:lnTo>
                  <a:pt x="423029" y="296903"/>
                </a:lnTo>
                <a:lnTo>
                  <a:pt x="389783" y="326714"/>
                </a:lnTo>
                <a:lnTo>
                  <a:pt x="357649" y="357706"/>
                </a:lnTo>
                <a:lnTo>
                  <a:pt x="326662" y="389845"/>
                </a:lnTo>
                <a:lnTo>
                  <a:pt x="296855" y="423097"/>
                </a:lnTo>
                <a:lnTo>
                  <a:pt x="268263" y="457427"/>
                </a:lnTo>
                <a:lnTo>
                  <a:pt x="240920" y="492802"/>
                </a:lnTo>
                <a:lnTo>
                  <a:pt x="214859" y="529189"/>
                </a:lnTo>
                <a:lnTo>
                  <a:pt x="190114" y="566552"/>
                </a:lnTo>
                <a:lnTo>
                  <a:pt x="166719" y="604858"/>
                </a:lnTo>
                <a:lnTo>
                  <a:pt x="144709" y="644073"/>
                </a:lnTo>
                <a:lnTo>
                  <a:pt x="124118" y="684164"/>
                </a:lnTo>
                <a:lnTo>
                  <a:pt x="104978" y="725095"/>
                </a:lnTo>
                <a:lnTo>
                  <a:pt x="87324" y="766834"/>
                </a:lnTo>
                <a:lnTo>
                  <a:pt x="71191" y="809346"/>
                </a:lnTo>
                <a:lnTo>
                  <a:pt x="56612" y="852597"/>
                </a:lnTo>
                <a:lnTo>
                  <a:pt x="43621" y="896553"/>
                </a:lnTo>
                <a:lnTo>
                  <a:pt x="32251" y="941181"/>
                </a:lnTo>
                <a:lnTo>
                  <a:pt x="22538" y="986446"/>
                </a:lnTo>
                <a:lnTo>
                  <a:pt x="14515" y="1032314"/>
                </a:lnTo>
                <a:lnTo>
                  <a:pt x="8215" y="1078752"/>
                </a:lnTo>
                <a:lnTo>
                  <a:pt x="3674" y="1125726"/>
                </a:lnTo>
                <a:lnTo>
                  <a:pt x="924" y="1173200"/>
                </a:lnTo>
                <a:lnTo>
                  <a:pt x="0" y="1221587"/>
                </a:lnTo>
                <a:lnTo>
                  <a:pt x="1220952" y="1221143"/>
                </a:lnTo>
                <a:lnTo>
                  <a:pt x="1220952" y="0"/>
                </a:lnTo>
                <a:close/>
              </a:path>
            </a:pathLst>
          </a:custGeom>
          <a:solidFill>
            <a:srgbClr val="0095DA"/>
          </a:solidFill>
        </p:spPr>
        <p:txBody>
          <a:bodyPr wrap="square" lIns="0" tIns="0" rIns="0" bIns="0" rtlCol="0"/>
          <a:lstStyle/>
          <a:p>
            <a:endParaRPr lang="ru-RU" sz="900" b="1" dirty="0">
              <a:solidFill>
                <a:schemeClr val="tx2"/>
              </a:solidFill>
            </a:endParaRPr>
          </a:p>
        </p:txBody>
      </p:sp>
      <p:sp>
        <p:nvSpPr>
          <p:cNvPr id="140" name="object 140"/>
          <p:cNvSpPr/>
          <p:nvPr/>
        </p:nvSpPr>
        <p:spPr>
          <a:xfrm>
            <a:off x="3833748" y="4739728"/>
            <a:ext cx="1221105" cy="1221740"/>
          </a:xfrm>
          <a:custGeom>
            <a:avLst/>
            <a:gdLst/>
            <a:ahLst/>
            <a:cxnLst/>
            <a:rect l="l" t="t" r="r" b="b"/>
            <a:pathLst>
              <a:path w="1221104" h="1221739">
                <a:moveTo>
                  <a:pt x="0" y="0"/>
                </a:moveTo>
                <a:lnTo>
                  <a:pt x="0" y="1221143"/>
                </a:lnTo>
                <a:lnTo>
                  <a:pt x="1220952" y="1221587"/>
                </a:lnTo>
                <a:lnTo>
                  <a:pt x="1220028" y="1173200"/>
                </a:lnTo>
                <a:lnTo>
                  <a:pt x="1217278" y="1125726"/>
                </a:lnTo>
                <a:lnTo>
                  <a:pt x="1212736" y="1078752"/>
                </a:lnTo>
                <a:lnTo>
                  <a:pt x="1206437" y="1032314"/>
                </a:lnTo>
                <a:lnTo>
                  <a:pt x="1198413" y="986446"/>
                </a:lnTo>
                <a:lnTo>
                  <a:pt x="1188700" y="941181"/>
                </a:lnTo>
                <a:lnTo>
                  <a:pt x="1177331" y="896553"/>
                </a:lnTo>
                <a:lnTo>
                  <a:pt x="1164340" y="852597"/>
                </a:lnTo>
                <a:lnTo>
                  <a:pt x="1149760" y="809346"/>
                </a:lnTo>
                <a:lnTo>
                  <a:pt x="1133627" y="766834"/>
                </a:lnTo>
                <a:lnTo>
                  <a:pt x="1115974" y="725095"/>
                </a:lnTo>
                <a:lnTo>
                  <a:pt x="1096834" y="684164"/>
                </a:lnTo>
                <a:lnTo>
                  <a:pt x="1076242" y="644073"/>
                </a:lnTo>
                <a:lnTo>
                  <a:pt x="1054232" y="604858"/>
                </a:lnTo>
                <a:lnTo>
                  <a:pt x="1030838" y="566552"/>
                </a:lnTo>
                <a:lnTo>
                  <a:pt x="1006093" y="529189"/>
                </a:lnTo>
                <a:lnTo>
                  <a:pt x="980032" y="492802"/>
                </a:lnTo>
                <a:lnTo>
                  <a:pt x="952688" y="457427"/>
                </a:lnTo>
                <a:lnTo>
                  <a:pt x="924096" y="423097"/>
                </a:lnTo>
                <a:lnTo>
                  <a:pt x="894290" y="389845"/>
                </a:lnTo>
                <a:lnTo>
                  <a:pt x="863303" y="357706"/>
                </a:lnTo>
                <a:lnTo>
                  <a:pt x="831169" y="326714"/>
                </a:lnTo>
                <a:lnTo>
                  <a:pt x="797923" y="296903"/>
                </a:lnTo>
                <a:lnTo>
                  <a:pt x="763597" y="268306"/>
                </a:lnTo>
                <a:lnTo>
                  <a:pt x="728228" y="240958"/>
                </a:lnTo>
                <a:lnTo>
                  <a:pt x="691847" y="214893"/>
                </a:lnTo>
                <a:lnTo>
                  <a:pt x="654490" y="190144"/>
                </a:lnTo>
                <a:lnTo>
                  <a:pt x="616189" y="166746"/>
                </a:lnTo>
                <a:lnTo>
                  <a:pt x="576980" y="144733"/>
                </a:lnTo>
                <a:lnTo>
                  <a:pt x="536896" y="124138"/>
                </a:lnTo>
                <a:lnTo>
                  <a:pt x="495971" y="104995"/>
                </a:lnTo>
                <a:lnTo>
                  <a:pt x="454239" y="87339"/>
                </a:lnTo>
                <a:lnTo>
                  <a:pt x="411733" y="71203"/>
                </a:lnTo>
                <a:lnTo>
                  <a:pt x="368489" y="56621"/>
                </a:lnTo>
                <a:lnTo>
                  <a:pt x="324539" y="43628"/>
                </a:lnTo>
                <a:lnTo>
                  <a:pt x="279919" y="32257"/>
                </a:lnTo>
                <a:lnTo>
                  <a:pt x="234660" y="22542"/>
                </a:lnTo>
                <a:lnTo>
                  <a:pt x="188799" y="14517"/>
                </a:lnTo>
                <a:lnTo>
                  <a:pt x="142368" y="8217"/>
                </a:lnTo>
                <a:lnTo>
                  <a:pt x="95402" y="3674"/>
                </a:lnTo>
                <a:lnTo>
                  <a:pt x="47935" y="924"/>
                </a:lnTo>
                <a:lnTo>
                  <a:pt x="0" y="0"/>
                </a:lnTo>
                <a:close/>
              </a:path>
            </a:pathLst>
          </a:custGeom>
          <a:solidFill>
            <a:srgbClr val="0095DA"/>
          </a:solidFill>
        </p:spPr>
        <p:txBody>
          <a:bodyPr wrap="square" lIns="0" tIns="0" rIns="0" bIns="0" rtlCol="0"/>
          <a:lstStyle/>
          <a:p>
            <a:endParaRPr/>
          </a:p>
        </p:txBody>
      </p:sp>
      <p:sp>
        <p:nvSpPr>
          <p:cNvPr id="141" name="object 141"/>
          <p:cNvSpPr/>
          <p:nvPr/>
        </p:nvSpPr>
        <p:spPr>
          <a:xfrm>
            <a:off x="3833748" y="6268643"/>
            <a:ext cx="1221105" cy="1221740"/>
          </a:xfrm>
          <a:custGeom>
            <a:avLst/>
            <a:gdLst/>
            <a:ahLst/>
            <a:cxnLst/>
            <a:rect l="l" t="t" r="r" b="b"/>
            <a:pathLst>
              <a:path w="1221104" h="1221740">
                <a:moveTo>
                  <a:pt x="1220952" y="0"/>
                </a:moveTo>
                <a:lnTo>
                  <a:pt x="0" y="444"/>
                </a:lnTo>
                <a:lnTo>
                  <a:pt x="0" y="1221587"/>
                </a:lnTo>
                <a:lnTo>
                  <a:pt x="47935" y="1220663"/>
                </a:lnTo>
                <a:lnTo>
                  <a:pt x="95402" y="1217912"/>
                </a:lnTo>
                <a:lnTo>
                  <a:pt x="142368" y="1213370"/>
                </a:lnTo>
                <a:lnTo>
                  <a:pt x="188799" y="1207069"/>
                </a:lnTo>
                <a:lnTo>
                  <a:pt x="234660" y="1199045"/>
                </a:lnTo>
                <a:lnTo>
                  <a:pt x="279919" y="1189330"/>
                </a:lnTo>
                <a:lnTo>
                  <a:pt x="324539" y="1177959"/>
                </a:lnTo>
                <a:lnTo>
                  <a:pt x="368489" y="1164966"/>
                </a:lnTo>
                <a:lnTo>
                  <a:pt x="411733" y="1150384"/>
                </a:lnTo>
                <a:lnTo>
                  <a:pt x="454239" y="1134248"/>
                </a:lnTo>
                <a:lnTo>
                  <a:pt x="495971" y="1116592"/>
                </a:lnTo>
                <a:lnTo>
                  <a:pt x="536896" y="1097449"/>
                </a:lnTo>
                <a:lnTo>
                  <a:pt x="576980" y="1076854"/>
                </a:lnTo>
                <a:lnTo>
                  <a:pt x="616189" y="1054840"/>
                </a:lnTo>
                <a:lnTo>
                  <a:pt x="654490" y="1031442"/>
                </a:lnTo>
                <a:lnTo>
                  <a:pt x="691847" y="1006694"/>
                </a:lnTo>
                <a:lnTo>
                  <a:pt x="728228" y="980628"/>
                </a:lnTo>
                <a:lnTo>
                  <a:pt x="763597" y="953280"/>
                </a:lnTo>
                <a:lnTo>
                  <a:pt x="797923" y="924684"/>
                </a:lnTo>
                <a:lnTo>
                  <a:pt x="831169" y="894873"/>
                </a:lnTo>
                <a:lnTo>
                  <a:pt x="863303" y="863880"/>
                </a:lnTo>
                <a:lnTo>
                  <a:pt x="894290" y="831742"/>
                </a:lnTo>
                <a:lnTo>
                  <a:pt x="924096" y="798490"/>
                </a:lnTo>
                <a:lnTo>
                  <a:pt x="952688" y="764160"/>
                </a:lnTo>
                <a:lnTo>
                  <a:pt x="980032" y="728784"/>
                </a:lnTo>
                <a:lnTo>
                  <a:pt x="1006093" y="692398"/>
                </a:lnTo>
                <a:lnTo>
                  <a:pt x="1030838" y="655035"/>
                </a:lnTo>
                <a:lnTo>
                  <a:pt x="1054232" y="616728"/>
                </a:lnTo>
                <a:lnTo>
                  <a:pt x="1076242" y="577513"/>
                </a:lnTo>
                <a:lnTo>
                  <a:pt x="1096834" y="537423"/>
                </a:lnTo>
                <a:lnTo>
                  <a:pt x="1115974" y="496491"/>
                </a:lnTo>
                <a:lnTo>
                  <a:pt x="1133627" y="454753"/>
                </a:lnTo>
                <a:lnTo>
                  <a:pt x="1149760" y="412241"/>
                </a:lnTo>
                <a:lnTo>
                  <a:pt x="1164340" y="368990"/>
                </a:lnTo>
                <a:lnTo>
                  <a:pt x="1177331" y="325033"/>
                </a:lnTo>
                <a:lnTo>
                  <a:pt x="1188700" y="280406"/>
                </a:lnTo>
                <a:lnTo>
                  <a:pt x="1198413" y="235141"/>
                </a:lnTo>
                <a:lnTo>
                  <a:pt x="1206437" y="189272"/>
                </a:lnTo>
                <a:lnTo>
                  <a:pt x="1212736" y="142834"/>
                </a:lnTo>
                <a:lnTo>
                  <a:pt x="1217278" y="95861"/>
                </a:lnTo>
                <a:lnTo>
                  <a:pt x="1220028" y="48386"/>
                </a:lnTo>
                <a:lnTo>
                  <a:pt x="1220952" y="0"/>
                </a:lnTo>
                <a:close/>
              </a:path>
            </a:pathLst>
          </a:custGeom>
          <a:solidFill>
            <a:srgbClr val="0095DA"/>
          </a:solidFill>
        </p:spPr>
        <p:txBody>
          <a:bodyPr wrap="square" lIns="0" tIns="0" rIns="0" bIns="0" rtlCol="0"/>
          <a:lstStyle/>
          <a:p>
            <a:endParaRPr/>
          </a:p>
        </p:txBody>
      </p:sp>
      <p:sp>
        <p:nvSpPr>
          <p:cNvPr id="142" name="object 142"/>
          <p:cNvSpPr/>
          <p:nvPr/>
        </p:nvSpPr>
        <p:spPr>
          <a:xfrm>
            <a:off x="2553424" y="6268643"/>
            <a:ext cx="1182772" cy="1221740"/>
          </a:xfrm>
          <a:custGeom>
            <a:avLst/>
            <a:gdLst/>
            <a:ahLst/>
            <a:cxnLst/>
            <a:rect l="l" t="t" r="r" b="b"/>
            <a:pathLst>
              <a:path w="1221104" h="1221740">
                <a:moveTo>
                  <a:pt x="0" y="0"/>
                </a:moveTo>
                <a:lnTo>
                  <a:pt x="924" y="48386"/>
                </a:lnTo>
                <a:lnTo>
                  <a:pt x="3674" y="95861"/>
                </a:lnTo>
                <a:lnTo>
                  <a:pt x="8215" y="142834"/>
                </a:lnTo>
                <a:lnTo>
                  <a:pt x="14515" y="189272"/>
                </a:lnTo>
                <a:lnTo>
                  <a:pt x="22538" y="235141"/>
                </a:lnTo>
                <a:lnTo>
                  <a:pt x="32251" y="280406"/>
                </a:lnTo>
                <a:lnTo>
                  <a:pt x="43621" y="325033"/>
                </a:lnTo>
                <a:lnTo>
                  <a:pt x="56612" y="368990"/>
                </a:lnTo>
                <a:lnTo>
                  <a:pt x="71191" y="412241"/>
                </a:lnTo>
                <a:lnTo>
                  <a:pt x="87324" y="454753"/>
                </a:lnTo>
                <a:lnTo>
                  <a:pt x="104978" y="496491"/>
                </a:lnTo>
                <a:lnTo>
                  <a:pt x="124118" y="537423"/>
                </a:lnTo>
                <a:lnTo>
                  <a:pt x="144709" y="577513"/>
                </a:lnTo>
                <a:lnTo>
                  <a:pt x="166719" y="616728"/>
                </a:lnTo>
                <a:lnTo>
                  <a:pt x="190114" y="655035"/>
                </a:lnTo>
                <a:lnTo>
                  <a:pt x="214859" y="692398"/>
                </a:lnTo>
                <a:lnTo>
                  <a:pt x="240920" y="728784"/>
                </a:lnTo>
                <a:lnTo>
                  <a:pt x="268263" y="764160"/>
                </a:lnTo>
                <a:lnTo>
                  <a:pt x="296855" y="798490"/>
                </a:lnTo>
                <a:lnTo>
                  <a:pt x="326662" y="831742"/>
                </a:lnTo>
                <a:lnTo>
                  <a:pt x="357649" y="863880"/>
                </a:lnTo>
                <a:lnTo>
                  <a:pt x="389783" y="894873"/>
                </a:lnTo>
                <a:lnTo>
                  <a:pt x="423029" y="924684"/>
                </a:lnTo>
                <a:lnTo>
                  <a:pt x="457354" y="953280"/>
                </a:lnTo>
                <a:lnTo>
                  <a:pt x="492724" y="980628"/>
                </a:lnTo>
                <a:lnTo>
                  <a:pt x="529105" y="1006694"/>
                </a:lnTo>
                <a:lnTo>
                  <a:pt x="566462" y="1031442"/>
                </a:lnTo>
                <a:lnTo>
                  <a:pt x="604762" y="1054840"/>
                </a:lnTo>
                <a:lnTo>
                  <a:pt x="643971" y="1076854"/>
                </a:lnTo>
                <a:lnTo>
                  <a:pt x="684056" y="1097449"/>
                </a:lnTo>
                <a:lnTo>
                  <a:pt x="724981" y="1116592"/>
                </a:lnTo>
                <a:lnTo>
                  <a:pt x="766713" y="1134248"/>
                </a:lnTo>
                <a:lnTo>
                  <a:pt x="809218" y="1150384"/>
                </a:lnTo>
                <a:lnTo>
                  <a:pt x="852463" y="1164966"/>
                </a:lnTo>
                <a:lnTo>
                  <a:pt x="896412" y="1177959"/>
                </a:lnTo>
                <a:lnTo>
                  <a:pt x="941033" y="1189330"/>
                </a:lnTo>
                <a:lnTo>
                  <a:pt x="986291" y="1199045"/>
                </a:lnTo>
                <a:lnTo>
                  <a:pt x="1032153" y="1207069"/>
                </a:lnTo>
                <a:lnTo>
                  <a:pt x="1078583" y="1213370"/>
                </a:lnTo>
                <a:lnTo>
                  <a:pt x="1125549" y="1217912"/>
                </a:lnTo>
                <a:lnTo>
                  <a:pt x="1173017" y="1220663"/>
                </a:lnTo>
                <a:lnTo>
                  <a:pt x="1220952" y="1221587"/>
                </a:lnTo>
                <a:lnTo>
                  <a:pt x="1220952" y="444"/>
                </a:lnTo>
                <a:lnTo>
                  <a:pt x="0" y="0"/>
                </a:lnTo>
                <a:close/>
              </a:path>
            </a:pathLst>
          </a:custGeom>
          <a:solidFill>
            <a:srgbClr val="0095DA"/>
          </a:solidFill>
        </p:spPr>
        <p:txBody>
          <a:bodyPr wrap="square" lIns="0" tIns="0" rIns="0" bIns="0" rtlCol="0"/>
          <a:lstStyle/>
          <a:p>
            <a:pPr algn="r"/>
            <a:r>
              <a:rPr lang="ru-RU" sz="800" b="1" dirty="0">
                <a:solidFill>
                  <a:schemeClr val="bg1"/>
                </a:solidFill>
              </a:rPr>
              <a:t>ЗЕМЕЛЬНЫЙ НАЛОГ, АРЕНДА ЗЕМЛИ И ИМУЩЕСТВА, ЕНВД, </a:t>
            </a:r>
            <a:r>
              <a:rPr lang="ru-RU" sz="800" b="1" dirty="0" smtClean="0">
                <a:solidFill>
                  <a:schemeClr val="bg1"/>
                </a:solidFill>
              </a:rPr>
              <a:t>ЕСХН, ПАТЕНТНАЯ СИСТЕМА </a:t>
            </a:r>
            <a:r>
              <a:rPr lang="ru-RU" sz="800" b="1" dirty="0">
                <a:solidFill>
                  <a:schemeClr val="bg1"/>
                </a:solidFill>
              </a:rPr>
              <a:t>НАЛОГООБЛОЖЕНИЯ, НАЛОГ НА ИМУЩЕСТВО ФИЗИЧЕСКИХ ЛИЦ, ПРОДАЖА ЗЕМЛИ И ИМУЩЕСТВА</a:t>
            </a:r>
            <a:endParaRPr lang="ru-RU" sz="800" b="1" dirty="0">
              <a:solidFill>
                <a:schemeClr val="bg1"/>
              </a:solidFill>
              <a:latin typeface="PMingLiU"/>
              <a:cs typeface="PMingLiU"/>
            </a:endParaRPr>
          </a:p>
        </p:txBody>
      </p:sp>
      <p:sp>
        <p:nvSpPr>
          <p:cNvPr id="143" name="object 143"/>
          <p:cNvSpPr/>
          <p:nvPr/>
        </p:nvSpPr>
        <p:spPr>
          <a:xfrm>
            <a:off x="3834650" y="4697539"/>
            <a:ext cx="1772920" cy="1249680"/>
          </a:xfrm>
          <a:custGeom>
            <a:avLst/>
            <a:gdLst/>
            <a:ahLst/>
            <a:cxnLst/>
            <a:rect l="l" t="t" r="r" b="b"/>
            <a:pathLst>
              <a:path w="1772920" h="1249679">
                <a:moveTo>
                  <a:pt x="1772361" y="0"/>
                </a:moveTo>
                <a:lnTo>
                  <a:pt x="855484" y="0"/>
                </a:lnTo>
                <a:lnTo>
                  <a:pt x="855484" y="203"/>
                </a:lnTo>
                <a:lnTo>
                  <a:pt x="838309" y="2091"/>
                </a:lnTo>
                <a:lnTo>
                  <a:pt x="821878" y="7688"/>
                </a:lnTo>
                <a:lnTo>
                  <a:pt x="806855" y="16921"/>
                </a:lnTo>
                <a:lnTo>
                  <a:pt x="793902" y="29717"/>
                </a:lnTo>
                <a:lnTo>
                  <a:pt x="0" y="998499"/>
                </a:lnTo>
                <a:lnTo>
                  <a:pt x="0" y="1249159"/>
                </a:lnTo>
                <a:lnTo>
                  <a:pt x="893267" y="158483"/>
                </a:lnTo>
                <a:lnTo>
                  <a:pt x="1772361" y="158483"/>
                </a:lnTo>
                <a:lnTo>
                  <a:pt x="1772361" y="0"/>
                </a:lnTo>
                <a:close/>
              </a:path>
            </a:pathLst>
          </a:custGeom>
          <a:solidFill>
            <a:srgbClr val="8ED8F8"/>
          </a:solidFill>
        </p:spPr>
        <p:txBody>
          <a:bodyPr wrap="square" lIns="0" tIns="0" rIns="0" bIns="0" rtlCol="0"/>
          <a:lstStyle/>
          <a:p>
            <a:endParaRPr/>
          </a:p>
        </p:txBody>
      </p:sp>
      <p:sp>
        <p:nvSpPr>
          <p:cNvPr id="144" name="object 144"/>
          <p:cNvSpPr/>
          <p:nvPr/>
        </p:nvSpPr>
        <p:spPr>
          <a:xfrm rot="10800000" flipV="1">
            <a:off x="2054404" y="4802764"/>
            <a:ext cx="1671165" cy="1158538"/>
          </a:xfrm>
          <a:custGeom>
            <a:avLst/>
            <a:gdLst/>
            <a:ahLst/>
            <a:cxnLst/>
            <a:rect l="l" t="t" r="r" b="b"/>
            <a:pathLst>
              <a:path w="1661795" h="1016635">
                <a:moveTo>
                  <a:pt x="1661795" y="0"/>
                </a:moveTo>
                <a:lnTo>
                  <a:pt x="888555" y="0"/>
                </a:lnTo>
                <a:lnTo>
                  <a:pt x="888555" y="127"/>
                </a:lnTo>
                <a:lnTo>
                  <a:pt x="867399" y="2412"/>
                </a:lnTo>
                <a:lnTo>
                  <a:pt x="847115" y="9201"/>
                </a:lnTo>
                <a:lnTo>
                  <a:pt x="828497" y="20418"/>
                </a:lnTo>
                <a:lnTo>
                  <a:pt x="812342" y="35991"/>
                </a:lnTo>
                <a:lnTo>
                  <a:pt x="0" y="1016419"/>
                </a:lnTo>
                <a:lnTo>
                  <a:pt x="256933" y="1016419"/>
                </a:lnTo>
                <a:lnTo>
                  <a:pt x="934948" y="198107"/>
                </a:lnTo>
                <a:lnTo>
                  <a:pt x="1661795" y="198107"/>
                </a:lnTo>
                <a:lnTo>
                  <a:pt x="1661795" y="0"/>
                </a:lnTo>
                <a:close/>
              </a:path>
            </a:pathLst>
          </a:custGeom>
          <a:solidFill>
            <a:srgbClr val="00ADE3"/>
          </a:solidFill>
        </p:spPr>
        <p:txBody>
          <a:bodyPr wrap="square" lIns="0" tIns="0" rIns="0" bIns="0" rtlCol="0"/>
          <a:lstStyle/>
          <a:p>
            <a:endParaRPr/>
          </a:p>
        </p:txBody>
      </p:sp>
      <p:sp>
        <p:nvSpPr>
          <p:cNvPr id="147" name="object 147"/>
          <p:cNvSpPr/>
          <p:nvPr/>
        </p:nvSpPr>
        <p:spPr>
          <a:xfrm>
            <a:off x="4685779" y="6853580"/>
            <a:ext cx="925194" cy="705485"/>
          </a:xfrm>
          <a:custGeom>
            <a:avLst/>
            <a:gdLst/>
            <a:ahLst/>
            <a:cxnLst/>
            <a:rect l="l" t="t" r="r" b="b"/>
            <a:pathLst>
              <a:path w="925195" h="705484">
                <a:moveTo>
                  <a:pt x="0" y="0"/>
                </a:moveTo>
                <a:lnTo>
                  <a:pt x="0" y="131305"/>
                </a:lnTo>
                <a:lnTo>
                  <a:pt x="414388" y="686460"/>
                </a:lnTo>
                <a:lnTo>
                  <a:pt x="420594" y="694117"/>
                </a:lnTo>
                <a:lnTo>
                  <a:pt x="428502" y="700017"/>
                </a:lnTo>
                <a:lnTo>
                  <a:pt x="437760" y="703812"/>
                </a:lnTo>
                <a:lnTo>
                  <a:pt x="448017" y="705154"/>
                </a:lnTo>
                <a:lnTo>
                  <a:pt x="924598" y="705154"/>
                </a:lnTo>
                <a:lnTo>
                  <a:pt x="924598" y="625919"/>
                </a:lnTo>
                <a:lnTo>
                  <a:pt x="467601" y="625919"/>
                </a:lnTo>
                <a:lnTo>
                  <a:pt x="0" y="0"/>
                </a:lnTo>
                <a:close/>
              </a:path>
            </a:pathLst>
          </a:custGeom>
          <a:solidFill>
            <a:srgbClr val="0095DA"/>
          </a:solidFill>
        </p:spPr>
        <p:txBody>
          <a:bodyPr wrap="square" lIns="0" tIns="0" rIns="0" bIns="0" rtlCol="0"/>
          <a:lstStyle/>
          <a:p>
            <a:endParaRPr/>
          </a:p>
        </p:txBody>
      </p:sp>
      <p:sp>
        <p:nvSpPr>
          <p:cNvPr id="148" name="object 148"/>
          <p:cNvSpPr/>
          <p:nvPr/>
        </p:nvSpPr>
        <p:spPr>
          <a:xfrm>
            <a:off x="4357941" y="6268961"/>
            <a:ext cx="1249045" cy="746760"/>
          </a:xfrm>
          <a:custGeom>
            <a:avLst/>
            <a:gdLst/>
            <a:ahLst/>
            <a:cxnLst/>
            <a:rect l="l" t="t" r="r" b="b"/>
            <a:pathLst>
              <a:path w="1249045" h="746759">
                <a:moveTo>
                  <a:pt x="205168" y="0"/>
                </a:moveTo>
                <a:lnTo>
                  <a:pt x="0" y="0"/>
                </a:lnTo>
                <a:lnTo>
                  <a:pt x="587552" y="716991"/>
                </a:lnTo>
                <a:lnTo>
                  <a:pt x="600513" y="729787"/>
                </a:lnTo>
                <a:lnTo>
                  <a:pt x="615540" y="739020"/>
                </a:lnTo>
                <a:lnTo>
                  <a:pt x="631972" y="744617"/>
                </a:lnTo>
                <a:lnTo>
                  <a:pt x="649147" y="746506"/>
                </a:lnTo>
                <a:lnTo>
                  <a:pt x="649147" y="746709"/>
                </a:lnTo>
                <a:lnTo>
                  <a:pt x="1248613" y="746709"/>
                </a:lnTo>
                <a:lnTo>
                  <a:pt x="1248613" y="588238"/>
                </a:lnTo>
                <a:lnTo>
                  <a:pt x="686930" y="588238"/>
                </a:lnTo>
                <a:lnTo>
                  <a:pt x="205168" y="0"/>
                </a:lnTo>
                <a:close/>
              </a:path>
            </a:pathLst>
          </a:custGeom>
          <a:solidFill>
            <a:srgbClr val="8ED8F8"/>
          </a:solidFill>
        </p:spPr>
        <p:txBody>
          <a:bodyPr wrap="square" lIns="0" tIns="0" rIns="0" bIns="0" rtlCol="0"/>
          <a:lstStyle/>
          <a:p>
            <a:endParaRPr/>
          </a:p>
        </p:txBody>
      </p:sp>
      <p:sp>
        <p:nvSpPr>
          <p:cNvPr id="149" name="object 149"/>
          <p:cNvSpPr/>
          <p:nvPr/>
        </p:nvSpPr>
        <p:spPr>
          <a:xfrm>
            <a:off x="4690770" y="6268961"/>
            <a:ext cx="916305" cy="499745"/>
          </a:xfrm>
          <a:custGeom>
            <a:avLst/>
            <a:gdLst/>
            <a:ahLst/>
            <a:cxnLst/>
            <a:rect l="l" t="t" r="r" b="b"/>
            <a:pathLst>
              <a:path w="916304" h="499745">
                <a:moveTo>
                  <a:pt x="256933" y="0"/>
                </a:moveTo>
                <a:lnTo>
                  <a:pt x="0" y="0"/>
                </a:lnTo>
                <a:lnTo>
                  <a:pt x="383743" y="463143"/>
                </a:lnTo>
                <a:lnTo>
                  <a:pt x="399896" y="478716"/>
                </a:lnTo>
                <a:lnTo>
                  <a:pt x="418511" y="489934"/>
                </a:lnTo>
                <a:lnTo>
                  <a:pt x="438794" y="496722"/>
                </a:lnTo>
                <a:lnTo>
                  <a:pt x="459955" y="499008"/>
                </a:lnTo>
                <a:lnTo>
                  <a:pt x="915784" y="499122"/>
                </a:lnTo>
                <a:lnTo>
                  <a:pt x="915784" y="301028"/>
                </a:lnTo>
                <a:lnTo>
                  <a:pt x="506348" y="301028"/>
                </a:lnTo>
                <a:lnTo>
                  <a:pt x="256933" y="0"/>
                </a:lnTo>
                <a:close/>
              </a:path>
            </a:pathLst>
          </a:custGeom>
          <a:solidFill>
            <a:srgbClr val="00ADE3"/>
          </a:solidFill>
        </p:spPr>
        <p:txBody>
          <a:bodyPr wrap="square" lIns="0" tIns="0" rIns="0" bIns="0" rtlCol="0"/>
          <a:lstStyle/>
          <a:p>
            <a:endParaRPr/>
          </a:p>
        </p:txBody>
      </p:sp>
      <p:sp>
        <p:nvSpPr>
          <p:cNvPr id="150" name="object 150"/>
          <p:cNvSpPr txBox="1"/>
          <p:nvPr/>
        </p:nvSpPr>
        <p:spPr>
          <a:xfrm>
            <a:off x="2679215" y="5117158"/>
            <a:ext cx="1168051" cy="166071"/>
          </a:xfrm>
          <a:prstGeom prst="rect">
            <a:avLst/>
          </a:prstGeom>
        </p:spPr>
        <p:txBody>
          <a:bodyPr vert="horz" wrap="square" lIns="0" tIns="12065" rIns="0" bIns="0" rtlCol="0">
            <a:spAutoFit/>
          </a:bodyPr>
          <a:lstStyle/>
          <a:p>
            <a:pPr algn="ctr"/>
            <a:endParaRPr lang="ru-RU" sz="1000" b="1" dirty="0">
              <a:solidFill>
                <a:schemeClr val="bg1"/>
              </a:solidFill>
              <a:latin typeface="Arial"/>
              <a:cs typeface="Arial"/>
            </a:endParaRPr>
          </a:p>
        </p:txBody>
      </p:sp>
      <p:sp>
        <p:nvSpPr>
          <p:cNvPr id="151" name="object 151"/>
          <p:cNvSpPr txBox="1"/>
          <p:nvPr/>
        </p:nvSpPr>
        <p:spPr>
          <a:xfrm>
            <a:off x="2645727" y="5308627"/>
            <a:ext cx="2231492" cy="750847"/>
          </a:xfrm>
          <a:prstGeom prst="rect">
            <a:avLst/>
          </a:prstGeom>
        </p:spPr>
        <p:txBody>
          <a:bodyPr vert="horz" wrap="square" lIns="0" tIns="12065" rIns="0" bIns="0" rtlCol="0">
            <a:spAutoFit/>
          </a:bodyPr>
          <a:lstStyle/>
          <a:p>
            <a:pPr marL="12700" algn="ctr">
              <a:lnSpc>
                <a:spcPct val="100000"/>
              </a:lnSpc>
              <a:spcBef>
                <a:spcPts val="95"/>
              </a:spcBef>
            </a:pPr>
            <a:r>
              <a:rPr lang="ru-RU" sz="4800" dirty="0">
                <a:solidFill>
                  <a:schemeClr val="bg1"/>
                </a:solidFill>
              </a:rPr>
              <a:t>НДФЛ</a:t>
            </a:r>
            <a:endParaRPr sz="4800" dirty="0">
              <a:solidFill>
                <a:schemeClr val="bg1"/>
              </a:solidFill>
              <a:latin typeface="Arial"/>
              <a:cs typeface="Arial"/>
            </a:endParaRPr>
          </a:p>
        </p:txBody>
      </p:sp>
      <p:sp>
        <p:nvSpPr>
          <p:cNvPr id="152" name="object 152"/>
          <p:cNvSpPr txBox="1"/>
          <p:nvPr/>
        </p:nvSpPr>
        <p:spPr>
          <a:xfrm>
            <a:off x="3898725" y="6339414"/>
            <a:ext cx="1156128" cy="869469"/>
          </a:xfrm>
          <a:prstGeom prst="rect">
            <a:avLst/>
          </a:prstGeom>
        </p:spPr>
        <p:txBody>
          <a:bodyPr vert="horz" wrap="square" lIns="0" tIns="22860" rIns="0" bIns="0" rtlCol="0">
            <a:spAutoFit/>
          </a:bodyPr>
          <a:lstStyle/>
          <a:p>
            <a:r>
              <a:rPr lang="ru-RU" sz="1100" dirty="0" smtClean="0">
                <a:solidFill>
                  <a:schemeClr val="bg1"/>
                </a:solidFill>
              </a:rPr>
              <a:t>ПЛАТА ЗА</a:t>
            </a:r>
          </a:p>
          <a:p>
            <a:r>
              <a:rPr lang="ru-RU" sz="1100" dirty="0" smtClean="0">
                <a:solidFill>
                  <a:schemeClr val="bg1"/>
                </a:solidFill>
              </a:rPr>
              <a:t>НЕГАТИВНОЕ</a:t>
            </a:r>
          </a:p>
          <a:p>
            <a:r>
              <a:rPr lang="ru-RU" sz="1100" dirty="0" smtClean="0">
                <a:solidFill>
                  <a:schemeClr val="bg1"/>
                </a:solidFill>
              </a:rPr>
              <a:t>ВОЗДЕЙСТВИЕ</a:t>
            </a:r>
          </a:p>
          <a:p>
            <a:r>
              <a:rPr lang="ru-RU" sz="1100" dirty="0" smtClean="0">
                <a:solidFill>
                  <a:schemeClr val="bg1"/>
                </a:solidFill>
              </a:rPr>
              <a:t>НА ОКРУЖАЮЩУЮ</a:t>
            </a:r>
          </a:p>
          <a:p>
            <a:r>
              <a:rPr lang="ru-RU" sz="1100" dirty="0" smtClean="0">
                <a:solidFill>
                  <a:schemeClr val="bg1"/>
                </a:solidFill>
              </a:rPr>
              <a:t>СРЕДУ</a:t>
            </a:r>
            <a:endParaRPr lang="ru-RU" sz="1100" dirty="0">
              <a:solidFill>
                <a:schemeClr val="bg1"/>
              </a:solidFill>
              <a:latin typeface="PMingLiU"/>
              <a:cs typeface="PMingLiU"/>
            </a:endParaRPr>
          </a:p>
        </p:txBody>
      </p:sp>
      <p:sp>
        <p:nvSpPr>
          <p:cNvPr id="158" name="object 158"/>
          <p:cNvSpPr txBox="1"/>
          <p:nvPr/>
        </p:nvSpPr>
        <p:spPr>
          <a:xfrm>
            <a:off x="1704809" y="5940041"/>
            <a:ext cx="1047237" cy="89768"/>
          </a:xfrm>
          <a:prstGeom prst="rect">
            <a:avLst/>
          </a:prstGeom>
        </p:spPr>
        <p:txBody>
          <a:bodyPr vert="horz" wrap="square" lIns="0" tIns="12700" rIns="0" bIns="0" rtlCol="0">
            <a:spAutoFit/>
          </a:bodyPr>
          <a:lstStyle/>
          <a:p>
            <a:pPr algn="r"/>
            <a:endParaRPr lang="ru-RU" sz="500" b="1" dirty="0">
              <a:solidFill>
                <a:schemeClr val="tx2"/>
              </a:solidFill>
              <a:latin typeface="PMingLiU"/>
              <a:cs typeface="PMingLiU"/>
            </a:endParaRPr>
          </a:p>
        </p:txBody>
      </p:sp>
      <p:sp>
        <p:nvSpPr>
          <p:cNvPr id="165" name="object 165"/>
          <p:cNvSpPr txBox="1"/>
          <p:nvPr/>
        </p:nvSpPr>
        <p:spPr>
          <a:xfrm>
            <a:off x="673036" y="3935431"/>
            <a:ext cx="3887702" cy="879087"/>
          </a:xfrm>
          <a:prstGeom prst="rect">
            <a:avLst/>
          </a:prstGeom>
        </p:spPr>
        <p:txBody>
          <a:bodyPr vert="horz" wrap="square" lIns="0" tIns="47625" rIns="0" bIns="0" rtlCol="0">
            <a:spAutoFit/>
          </a:bodyPr>
          <a:lstStyle/>
          <a:p>
            <a:r>
              <a:rPr lang="ru-RU" b="1" dirty="0">
                <a:solidFill>
                  <a:schemeClr val="accent1">
                    <a:lumMod val="75000"/>
                  </a:schemeClr>
                </a:solidFill>
              </a:rPr>
              <a:t>Из каких </a:t>
            </a:r>
            <a:r>
              <a:rPr lang="ru-RU" b="1" dirty="0" smtClean="0">
                <a:solidFill>
                  <a:schemeClr val="accent1">
                    <a:lumMod val="75000"/>
                  </a:schemeClr>
                </a:solidFill>
              </a:rPr>
              <a:t>основных налогов </a:t>
            </a:r>
            <a:r>
              <a:rPr lang="ru-RU" b="1" dirty="0">
                <a:solidFill>
                  <a:schemeClr val="accent1">
                    <a:lumMod val="75000"/>
                  </a:schemeClr>
                </a:solidFill>
              </a:rPr>
              <a:t>и </a:t>
            </a:r>
            <a:r>
              <a:rPr lang="ru-RU" b="1" dirty="0" smtClean="0">
                <a:solidFill>
                  <a:schemeClr val="accent1">
                    <a:lumMod val="75000"/>
                  </a:schemeClr>
                </a:solidFill>
              </a:rPr>
              <a:t>платежей формируется бюджет города</a:t>
            </a:r>
          </a:p>
        </p:txBody>
      </p:sp>
      <p:sp>
        <p:nvSpPr>
          <p:cNvPr id="166" name="object 166"/>
          <p:cNvSpPr txBox="1"/>
          <p:nvPr/>
        </p:nvSpPr>
        <p:spPr>
          <a:xfrm>
            <a:off x="5703045" y="4607476"/>
            <a:ext cx="445134" cy="332783"/>
          </a:xfrm>
          <a:prstGeom prst="rect">
            <a:avLst/>
          </a:prstGeom>
        </p:spPr>
        <p:txBody>
          <a:bodyPr vert="horz" wrap="square" lIns="0" tIns="12065" rIns="0" bIns="0" rtlCol="0">
            <a:spAutoFit/>
          </a:bodyPr>
          <a:lstStyle/>
          <a:p>
            <a:pPr marL="12700">
              <a:lnSpc>
                <a:spcPts val="2545"/>
              </a:lnSpc>
            </a:pPr>
            <a:r>
              <a:rPr sz="2200" spc="110" dirty="0" smtClean="0">
                <a:solidFill>
                  <a:srgbClr val="231F20"/>
                </a:solidFill>
                <a:latin typeface="Calibri"/>
                <a:cs typeface="Calibri"/>
              </a:rPr>
              <a:t>7</a:t>
            </a:r>
            <a:r>
              <a:rPr lang="ru-RU" sz="2200" spc="140" dirty="0" smtClean="0">
                <a:solidFill>
                  <a:srgbClr val="231F20"/>
                </a:solidFill>
                <a:latin typeface="Calibri"/>
                <a:cs typeface="Calibri"/>
              </a:rPr>
              <a:t>3</a:t>
            </a:r>
            <a:r>
              <a:rPr sz="1000" spc="95" dirty="0" smtClean="0">
                <a:solidFill>
                  <a:srgbClr val="231F20"/>
                </a:solidFill>
                <a:latin typeface="Calibri"/>
                <a:cs typeface="Calibri"/>
              </a:rPr>
              <a:t>%</a:t>
            </a:r>
            <a:endParaRPr sz="1000" dirty="0">
              <a:latin typeface="Calibri"/>
              <a:cs typeface="Calibri"/>
            </a:endParaRPr>
          </a:p>
        </p:txBody>
      </p:sp>
      <p:sp>
        <p:nvSpPr>
          <p:cNvPr id="167" name="object 167"/>
          <p:cNvSpPr txBox="1"/>
          <p:nvPr/>
        </p:nvSpPr>
        <p:spPr>
          <a:xfrm>
            <a:off x="6214241" y="4607476"/>
            <a:ext cx="663575" cy="289823"/>
          </a:xfrm>
          <a:prstGeom prst="rect">
            <a:avLst/>
          </a:prstGeom>
        </p:spPr>
        <p:txBody>
          <a:bodyPr vert="horz" wrap="square" lIns="0" tIns="12700" rIns="0" bIns="0" rtlCol="0">
            <a:spAutoFit/>
          </a:bodyPr>
          <a:lstStyle/>
          <a:p>
            <a:r>
              <a:rPr lang="ru-RU" sz="900" dirty="0" smtClean="0"/>
              <a:t>в </a:t>
            </a:r>
            <a:r>
              <a:rPr lang="ru-RU" sz="900" dirty="0"/>
              <a:t>краевой</a:t>
            </a:r>
          </a:p>
          <a:p>
            <a:r>
              <a:rPr lang="ru-RU" sz="900" dirty="0"/>
              <a:t>бюджет</a:t>
            </a:r>
            <a:endParaRPr sz="900" dirty="0">
              <a:latin typeface="Lucida Sans"/>
              <a:cs typeface="Lucida Sans"/>
            </a:endParaRPr>
          </a:p>
        </p:txBody>
      </p:sp>
      <p:sp>
        <p:nvSpPr>
          <p:cNvPr id="168" name="object 168"/>
          <p:cNvSpPr txBox="1"/>
          <p:nvPr/>
        </p:nvSpPr>
        <p:spPr>
          <a:xfrm>
            <a:off x="1512128" y="6597838"/>
            <a:ext cx="663575" cy="289823"/>
          </a:xfrm>
          <a:prstGeom prst="rect">
            <a:avLst/>
          </a:prstGeom>
        </p:spPr>
        <p:txBody>
          <a:bodyPr vert="horz" wrap="square" lIns="0" tIns="12700" rIns="0" bIns="0" rtlCol="0">
            <a:spAutoFit/>
          </a:bodyPr>
          <a:lstStyle/>
          <a:p>
            <a:r>
              <a:rPr lang="ru-RU" sz="900" dirty="0"/>
              <a:t>в </a:t>
            </a:r>
            <a:r>
              <a:rPr lang="ru-RU" sz="900" dirty="0" smtClean="0"/>
              <a:t>бюджет города</a:t>
            </a:r>
            <a:endParaRPr lang="ru-RU" sz="900" dirty="0"/>
          </a:p>
        </p:txBody>
      </p:sp>
      <p:sp>
        <p:nvSpPr>
          <p:cNvPr id="169" name="object 169"/>
          <p:cNvSpPr txBox="1"/>
          <p:nvPr/>
        </p:nvSpPr>
        <p:spPr>
          <a:xfrm>
            <a:off x="1318968" y="6320355"/>
            <a:ext cx="707390" cy="150682"/>
          </a:xfrm>
          <a:prstGeom prst="rect">
            <a:avLst/>
          </a:prstGeom>
        </p:spPr>
        <p:txBody>
          <a:bodyPr vert="horz" wrap="square" lIns="0" tIns="12065" rIns="0" bIns="0" rtlCol="0">
            <a:spAutoFit/>
          </a:bodyPr>
          <a:lstStyle/>
          <a:p>
            <a:endParaRPr lang="ru-RU" sz="900" dirty="0">
              <a:latin typeface="Lucida Sans"/>
              <a:cs typeface="Lucida Sans"/>
            </a:endParaRPr>
          </a:p>
        </p:txBody>
      </p:sp>
      <p:sp>
        <p:nvSpPr>
          <p:cNvPr id="171" name="object 171"/>
          <p:cNvSpPr txBox="1"/>
          <p:nvPr/>
        </p:nvSpPr>
        <p:spPr>
          <a:xfrm>
            <a:off x="1209121" y="6953221"/>
            <a:ext cx="709930" cy="436880"/>
          </a:xfrm>
          <a:prstGeom prst="rect">
            <a:avLst/>
          </a:prstGeom>
        </p:spPr>
        <p:txBody>
          <a:bodyPr vert="horz" wrap="square" lIns="0" tIns="12065" rIns="0" bIns="0" rtlCol="0">
            <a:spAutoFit/>
          </a:bodyPr>
          <a:lstStyle/>
          <a:p>
            <a:pPr marL="12700">
              <a:lnSpc>
                <a:spcPct val="100000"/>
              </a:lnSpc>
              <a:spcBef>
                <a:spcPts val="95"/>
              </a:spcBef>
            </a:pPr>
            <a:r>
              <a:rPr sz="2700" spc="145" dirty="0">
                <a:solidFill>
                  <a:srgbClr val="231F20"/>
                </a:solidFill>
                <a:latin typeface="Calibri"/>
                <a:cs typeface="Calibri"/>
              </a:rPr>
              <a:t>10</a:t>
            </a:r>
            <a:r>
              <a:rPr sz="2700" spc="170" dirty="0">
                <a:solidFill>
                  <a:srgbClr val="231F20"/>
                </a:solidFill>
                <a:latin typeface="Calibri"/>
                <a:cs typeface="Calibri"/>
              </a:rPr>
              <a:t>0</a:t>
            </a:r>
            <a:r>
              <a:rPr sz="1000" spc="95" dirty="0">
                <a:solidFill>
                  <a:srgbClr val="231F20"/>
                </a:solidFill>
                <a:latin typeface="Calibri"/>
                <a:cs typeface="Calibri"/>
              </a:rPr>
              <a:t>%</a:t>
            </a:r>
            <a:endParaRPr sz="1000" dirty="0">
              <a:latin typeface="Calibri"/>
              <a:cs typeface="Calibri"/>
            </a:endParaRPr>
          </a:p>
        </p:txBody>
      </p:sp>
      <p:sp>
        <p:nvSpPr>
          <p:cNvPr id="172" name="object 172"/>
          <p:cNvSpPr txBox="1"/>
          <p:nvPr/>
        </p:nvSpPr>
        <p:spPr>
          <a:xfrm>
            <a:off x="5681804" y="7376137"/>
            <a:ext cx="232410" cy="238760"/>
          </a:xfrm>
          <a:prstGeom prst="rect">
            <a:avLst/>
          </a:prstGeom>
        </p:spPr>
        <p:txBody>
          <a:bodyPr vert="horz" wrap="square" lIns="0" tIns="12065" rIns="0" bIns="0" rtlCol="0">
            <a:spAutoFit/>
          </a:bodyPr>
          <a:lstStyle/>
          <a:p>
            <a:pPr marL="12700">
              <a:lnSpc>
                <a:spcPct val="100000"/>
              </a:lnSpc>
              <a:spcBef>
                <a:spcPts val="95"/>
              </a:spcBef>
            </a:pPr>
            <a:r>
              <a:rPr sz="1400" spc="100" dirty="0">
                <a:solidFill>
                  <a:srgbClr val="231F20"/>
                </a:solidFill>
                <a:latin typeface="Calibri"/>
                <a:cs typeface="Calibri"/>
              </a:rPr>
              <a:t>5</a:t>
            </a:r>
            <a:r>
              <a:rPr sz="1000" spc="95" dirty="0">
                <a:solidFill>
                  <a:srgbClr val="231F20"/>
                </a:solidFill>
                <a:latin typeface="Calibri"/>
                <a:cs typeface="Calibri"/>
              </a:rPr>
              <a:t>%</a:t>
            </a:r>
            <a:endParaRPr sz="1000">
              <a:latin typeface="Calibri"/>
              <a:cs typeface="Calibri"/>
            </a:endParaRPr>
          </a:p>
        </p:txBody>
      </p:sp>
      <p:sp>
        <p:nvSpPr>
          <p:cNvPr id="173" name="object 173"/>
          <p:cNvSpPr txBox="1"/>
          <p:nvPr/>
        </p:nvSpPr>
        <p:spPr>
          <a:xfrm>
            <a:off x="5981325" y="7367933"/>
            <a:ext cx="752706" cy="428322"/>
          </a:xfrm>
          <a:prstGeom prst="rect">
            <a:avLst/>
          </a:prstGeom>
        </p:spPr>
        <p:txBody>
          <a:bodyPr vert="horz" wrap="square" lIns="0" tIns="12700" rIns="0" bIns="0" rtlCol="0">
            <a:spAutoFit/>
          </a:bodyPr>
          <a:lstStyle/>
          <a:p>
            <a:r>
              <a:rPr lang="ru-RU" sz="900" dirty="0" smtClean="0"/>
              <a:t>федеральный бюджет</a:t>
            </a:r>
            <a:endParaRPr lang="ru-RU" sz="900" dirty="0"/>
          </a:p>
          <a:p>
            <a:endParaRPr lang="ru-RU" sz="900" dirty="0"/>
          </a:p>
        </p:txBody>
      </p:sp>
      <p:sp>
        <p:nvSpPr>
          <p:cNvPr id="174" name="object 174"/>
          <p:cNvSpPr txBox="1"/>
          <p:nvPr/>
        </p:nvSpPr>
        <p:spPr>
          <a:xfrm>
            <a:off x="6221805" y="6469067"/>
            <a:ext cx="663575" cy="289823"/>
          </a:xfrm>
          <a:prstGeom prst="rect">
            <a:avLst/>
          </a:prstGeom>
        </p:spPr>
        <p:txBody>
          <a:bodyPr vert="horz" wrap="square" lIns="0" tIns="12700" rIns="0" bIns="0" rtlCol="0">
            <a:spAutoFit/>
          </a:bodyPr>
          <a:lstStyle/>
          <a:p>
            <a:r>
              <a:rPr lang="ru-RU" sz="900" dirty="0"/>
              <a:t>в </a:t>
            </a:r>
            <a:r>
              <a:rPr lang="ru-RU" sz="900" dirty="0" smtClean="0"/>
              <a:t>бюджет города</a:t>
            </a:r>
            <a:endParaRPr lang="ru-RU" sz="900" dirty="0"/>
          </a:p>
        </p:txBody>
      </p:sp>
      <p:sp>
        <p:nvSpPr>
          <p:cNvPr id="175" name="object 175"/>
          <p:cNvSpPr txBox="1"/>
          <p:nvPr/>
        </p:nvSpPr>
        <p:spPr>
          <a:xfrm>
            <a:off x="5704125" y="6468958"/>
            <a:ext cx="347345" cy="360680"/>
          </a:xfrm>
          <a:prstGeom prst="rect">
            <a:avLst/>
          </a:prstGeom>
        </p:spPr>
        <p:txBody>
          <a:bodyPr vert="horz" wrap="square" lIns="0" tIns="12065" rIns="0" bIns="0" rtlCol="0">
            <a:spAutoFit/>
          </a:bodyPr>
          <a:lstStyle/>
          <a:p>
            <a:pPr marL="12700">
              <a:lnSpc>
                <a:spcPct val="100000"/>
              </a:lnSpc>
              <a:spcBef>
                <a:spcPts val="95"/>
              </a:spcBef>
            </a:pPr>
            <a:r>
              <a:rPr sz="2200" spc="145" dirty="0">
                <a:solidFill>
                  <a:srgbClr val="231F20"/>
                </a:solidFill>
                <a:latin typeface="Calibri"/>
                <a:cs typeface="Calibri"/>
              </a:rPr>
              <a:t>55</a:t>
            </a:r>
            <a:endParaRPr sz="2200" dirty="0">
              <a:latin typeface="Calibri"/>
              <a:cs typeface="Calibri"/>
            </a:endParaRPr>
          </a:p>
        </p:txBody>
      </p:sp>
      <p:sp>
        <p:nvSpPr>
          <p:cNvPr id="176" name="object 176"/>
          <p:cNvSpPr txBox="1"/>
          <p:nvPr/>
        </p:nvSpPr>
        <p:spPr>
          <a:xfrm>
            <a:off x="6012445" y="6521346"/>
            <a:ext cx="685800" cy="243656"/>
          </a:xfrm>
          <a:prstGeom prst="rect">
            <a:avLst/>
          </a:prstGeom>
        </p:spPr>
        <p:txBody>
          <a:bodyPr vert="horz" wrap="square" lIns="0" tIns="12700" rIns="0" bIns="0" rtlCol="0">
            <a:spAutoFit/>
          </a:bodyPr>
          <a:lstStyle/>
          <a:p>
            <a:pPr marL="38100">
              <a:lnSpc>
                <a:spcPct val="100000"/>
              </a:lnSpc>
              <a:spcBef>
                <a:spcPts val="100"/>
              </a:spcBef>
            </a:pPr>
            <a:r>
              <a:rPr sz="1500" spc="142" baseline="8333" dirty="0" smtClean="0">
                <a:solidFill>
                  <a:srgbClr val="231F20"/>
                </a:solidFill>
                <a:latin typeface="Calibri"/>
                <a:cs typeface="Calibri"/>
              </a:rPr>
              <a:t>%</a:t>
            </a:r>
            <a:endParaRPr sz="900" dirty="0">
              <a:latin typeface="Lucida Sans"/>
              <a:cs typeface="Lucida Sans"/>
            </a:endParaRPr>
          </a:p>
        </p:txBody>
      </p:sp>
      <p:sp>
        <p:nvSpPr>
          <p:cNvPr id="177" name="object 177"/>
          <p:cNvSpPr txBox="1"/>
          <p:nvPr/>
        </p:nvSpPr>
        <p:spPr>
          <a:xfrm>
            <a:off x="6232765" y="6756981"/>
            <a:ext cx="533400" cy="289823"/>
          </a:xfrm>
          <a:prstGeom prst="rect">
            <a:avLst/>
          </a:prstGeom>
        </p:spPr>
        <p:txBody>
          <a:bodyPr vert="horz" wrap="square" lIns="0" tIns="12700" rIns="0" bIns="0" rtlCol="0">
            <a:spAutoFit/>
          </a:bodyPr>
          <a:lstStyle/>
          <a:p>
            <a:r>
              <a:rPr lang="ru-RU" sz="900" dirty="0"/>
              <a:t>в краевой</a:t>
            </a:r>
          </a:p>
          <a:p>
            <a:r>
              <a:rPr lang="ru-RU" sz="900" dirty="0"/>
              <a:t>бюджет</a:t>
            </a:r>
            <a:endParaRPr lang="ru-RU" sz="900" dirty="0">
              <a:latin typeface="Lucida Sans"/>
              <a:cs typeface="Lucida Sans"/>
            </a:endParaRPr>
          </a:p>
        </p:txBody>
      </p:sp>
      <p:sp>
        <p:nvSpPr>
          <p:cNvPr id="178" name="object 178"/>
          <p:cNvSpPr txBox="1"/>
          <p:nvPr/>
        </p:nvSpPr>
        <p:spPr>
          <a:xfrm>
            <a:off x="5692245" y="6749399"/>
            <a:ext cx="367030" cy="360680"/>
          </a:xfrm>
          <a:prstGeom prst="rect">
            <a:avLst/>
          </a:prstGeom>
        </p:spPr>
        <p:txBody>
          <a:bodyPr vert="horz" wrap="square" lIns="0" tIns="12065" rIns="0" bIns="0" rtlCol="0">
            <a:spAutoFit/>
          </a:bodyPr>
          <a:lstStyle/>
          <a:p>
            <a:pPr marL="12700">
              <a:lnSpc>
                <a:spcPct val="100000"/>
              </a:lnSpc>
              <a:spcBef>
                <a:spcPts val="95"/>
              </a:spcBef>
            </a:pPr>
            <a:r>
              <a:rPr sz="2200" spc="220" dirty="0">
                <a:solidFill>
                  <a:srgbClr val="231F20"/>
                </a:solidFill>
                <a:latin typeface="Calibri"/>
                <a:cs typeface="Calibri"/>
              </a:rPr>
              <a:t>40</a:t>
            </a:r>
            <a:endParaRPr sz="2200" dirty="0">
              <a:latin typeface="Calibri"/>
              <a:cs typeface="Calibri"/>
            </a:endParaRPr>
          </a:p>
        </p:txBody>
      </p:sp>
      <p:sp>
        <p:nvSpPr>
          <p:cNvPr id="179" name="object 179"/>
          <p:cNvSpPr txBox="1"/>
          <p:nvPr/>
        </p:nvSpPr>
        <p:spPr>
          <a:xfrm>
            <a:off x="6048231" y="6802547"/>
            <a:ext cx="685800" cy="243656"/>
          </a:xfrm>
          <a:prstGeom prst="rect">
            <a:avLst/>
          </a:prstGeom>
        </p:spPr>
        <p:txBody>
          <a:bodyPr vert="horz" wrap="square" lIns="0" tIns="12700" rIns="0" bIns="0" rtlCol="0">
            <a:spAutoFit/>
          </a:bodyPr>
          <a:lstStyle/>
          <a:p>
            <a:pPr marL="38100">
              <a:lnSpc>
                <a:spcPct val="100000"/>
              </a:lnSpc>
              <a:spcBef>
                <a:spcPts val="100"/>
              </a:spcBef>
            </a:pPr>
            <a:r>
              <a:rPr sz="1500" spc="142" baseline="8333" dirty="0" smtClean="0">
                <a:solidFill>
                  <a:srgbClr val="231F20"/>
                </a:solidFill>
                <a:latin typeface="Calibri"/>
                <a:cs typeface="Calibri"/>
              </a:rPr>
              <a:t>%</a:t>
            </a:r>
            <a:endParaRPr sz="900" dirty="0">
              <a:latin typeface="Lucida Sans"/>
              <a:cs typeface="Lucida Sans"/>
            </a:endParaRPr>
          </a:p>
        </p:txBody>
      </p:sp>
      <p:sp>
        <p:nvSpPr>
          <p:cNvPr id="180" name="object 180"/>
          <p:cNvSpPr/>
          <p:nvPr/>
        </p:nvSpPr>
        <p:spPr>
          <a:xfrm>
            <a:off x="7335139" y="7849908"/>
            <a:ext cx="215684" cy="2843301"/>
          </a:xfrm>
          <a:prstGeom prst="rect">
            <a:avLst/>
          </a:prstGeom>
          <a:blipFill>
            <a:blip r:embed="rId7" cstate="print"/>
            <a:stretch>
              <a:fillRect/>
            </a:stretch>
          </a:blipFill>
        </p:spPr>
        <p:txBody>
          <a:bodyPr wrap="square" lIns="0" tIns="0" rIns="0" bIns="0" rtlCol="0"/>
          <a:lstStyle/>
          <a:p>
            <a:endParaRPr/>
          </a:p>
        </p:txBody>
      </p:sp>
      <p:pic>
        <p:nvPicPr>
          <p:cNvPr id="181" name="Picture 13" descr="Безимени-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5658" y="153642"/>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TextBox 182"/>
          <p:cNvSpPr txBox="1"/>
          <p:nvPr/>
        </p:nvSpPr>
        <p:spPr>
          <a:xfrm>
            <a:off x="1018014" y="4779569"/>
            <a:ext cx="681597" cy="369332"/>
          </a:xfrm>
          <a:prstGeom prst="rect">
            <a:avLst/>
          </a:prstGeom>
          <a:noFill/>
        </p:spPr>
        <p:txBody>
          <a:bodyPr wrap="none" rtlCol="0">
            <a:spAutoFit/>
          </a:bodyPr>
          <a:lstStyle/>
          <a:p>
            <a:r>
              <a:rPr lang="ru-RU" sz="900" dirty="0" smtClean="0"/>
              <a:t>в бюджет </a:t>
            </a:r>
          </a:p>
          <a:p>
            <a:r>
              <a:rPr lang="ru-RU" sz="900" dirty="0" smtClean="0"/>
              <a:t>города</a:t>
            </a:r>
            <a:endParaRPr lang="ru-RU" sz="900" dirty="0"/>
          </a:p>
        </p:txBody>
      </p:sp>
      <p:sp>
        <p:nvSpPr>
          <p:cNvPr id="184" name="TextBox 183"/>
          <p:cNvSpPr txBox="1"/>
          <p:nvPr/>
        </p:nvSpPr>
        <p:spPr>
          <a:xfrm>
            <a:off x="1517941" y="4749269"/>
            <a:ext cx="500458" cy="369332"/>
          </a:xfrm>
          <a:prstGeom prst="rect">
            <a:avLst/>
          </a:prstGeom>
          <a:noFill/>
        </p:spPr>
        <p:txBody>
          <a:bodyPr wrap="none" rtlCol="0">
            <a:spAutoFit/>
          </a:bodyPr>
          <a:lstStyle/>
          <a:p>
            <a:r>
              <a:rPr lang="ru-RU" dirty="0" smtClean="0"/>
              <a:t>27</a:t>
            </a:r>
            <a:r>
              <a:rPr lang="ru-RU" sz="900" dirty="0" smtClean="0"/>
              <a:t>%</a:t>
            </a:r>
            <a:endParaRPr lang="ru-RU" sz="9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69" y="10024980"/>
            <a:ext cx="7543800" cy="668655"/>
          </a:xfrm>
          <a:custGeom>
            <a:avLst/>
            <a:gdLst/>
            <a:ahLst/>
            <a:cxnLst/>
            <a:rect l="l" t="t" r="r" b="b"/>
            <a:pathLst>
              <a:path w="7543800" h="668654">
                <a:moveTo>
                  <a:pt x="0" y="668071"/>
                </a:moveTo>
                <a:lnTo>
                  <a:pt x="7543330" y="668071"/>
                </a:lnTo>
                <a:lnTo>
                  <a:pt x="7543330" y="0"/>
                </a:lnTo>
                <a:lnTo>
                  <a:pt x="0" y="0"/>
                </a:lnTo>
                <a:lnTo>
                  <a:pt x="0" y="668071"/>
                </a:lnTo>
                <a:close/>
              </a:path>
            </a:pathLst>
          </a:custGeom>
          <a:solidFill>
            <a:srgbClr val="00669B"/>
          </a:solidFill>
        </p:spPr>
        <p:txBody>
          <a:bodyPr wrap="square" lIns="0" tIns="0" rIns="0" bIns="0" rtlCol="0"/>
          <a:lstStyle/>
          <a:p>
            <a:endParaRPr/>
          </a:p>
        </p:txBody>
      </p:sp>
      <p:sp>
        <p:nvSpPr>
          <p:cNvPr id="3" name="object 3"/>
          <p:cNvSpPr/>
          <p:nvPr/>
        </p:nvSpPr>
        <p:spPr>
          <a:xfrm>
            <a:off x="12659" y="9156"/>
            <a:ext cx="7543330" cy="659057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432253" y="10396893"/>
            <a:ext cx="821055" cy="296545"/>
          </a:xfrm>
          <a:custGeom>
            <a:avLst/>
            <a:gdLst/>
            <a:ahLst/>
            <a:cxnLst/>
            <a:rect l="l" t="t" r="r" b="b"/>
            <a:pathLst>
              <a:path w="821054" h="296545">
                <a:moveTo>
                  <a:pt x="410303" y="0"/>
                </a:moveTo>
                <a:lnTo>
                  <a:pt x="360360" y="2576"/>
                </a:lnTo>
                <a:lnTo>
                  <a:pt x="312550" y="10306"/>
                </a:lnTo>
                <a:lnTo>
                  <a:pt x="266874" y="23190"/>
                </a:lnTo>
                <a:lnTo>
                  <a:pt x="223333" y="41226"/>
                </a:lnTo>
                <a:lnTo>
                  <a:pt x="181926" y="64415"/>
                </a:lnTo>
                <a:lnTo>
                  <a:pt x="142653" y="92756"/>
                </a:lnTo>
                <a:lnTo>
                  <a:pt x="105516" y="126250"/>
                </a:lnTo>
                <a:lnTo>
                  <a:pt x="72022" y="163388"/>
                </a:lnTo>
                <a:lnTo>
                  <a:pt x="43681" y="202660"/>
                </a:lnTo>
                <a:lnTo>
                  <a:pt x="20492" y="244067"/>
                </a:lnTo>
                <a:lnTo>
                  <a:pt x="2456" y="287608"/>
                </a:lnTo>
                <a:lnTo>
                  <a:pt x="0" y="296316"/>
                </a:lnTo>
                <a:lnTo>
                  <a:pt x="820604" y="296316"/>
                </a:lnTo>
                <a:lnTo>
                  <a:pt x="800114" y="244067"/>
                </a:lnTo>
                <a:lnTo>
                  <a:pt x="776926" y="202660"/>
                </a:lnTo>
                <a:lnTo>
                  <a:pt x="748584" y="163388"/>
                </a:lnTo>
                <a:lnTo>
                  <a:pt x="715091" y="126250"/>
                </a:lnTo>
                <a:lnTo>
                  <a:pt x="677953" y="92756"/>
                </a:lnTo>
                <a:lnTo>
                  <a:pt x="638681" y="64415"/>
                </a:lnTo>
                <a:lnTo>
                  <a:pt x="597274" y="41226"/>
                </a:lnTo>
                <a:lnTo>
                  <a:pt x="553732" y="23190"/>
                </a:lnTo>
                <a:lnTo>
                  <a:pt x="508057" y="10306"/>
                </a:lnTo>
                <a:lnTo>
                  <a:pt x="460247" y="2576"/>
                </a:lnTo>
                <a:lnTo>
                  <a:pt x="410303" y="0"/>
                </a:lnTo>
                <a:close/>
              </a:path>
            </a:pathLst>
          </a:custGeom>
          <a:solidFill>
            <a:srgbClr val="E9D9E6"/>
          </a:solidFill>
        </p:spPr>
        <p:txBody>
          <a:bodyPr wrap="square" lIns="0" tIns="0" rIns="0" bIns="0" rtlCol="0"/>
          <a:lstStyle/>
          <a:p>
            <a:endParaRPr/>
          </a:p>
        </p:txBody>
      </p:sp>
      <p:sp>
        <p:nvSpPr>
          <p:cNvPr id="5" name="object 5"/>
          <p:cNvSpPr/>
          <p:nvPr/>
        </p:nvSpPr>
        <p:spPr>
          <a:xfrm>
            <a:off x="6432253" y="10396893"/>
            <a:ext cx="821055" cy="296545"/>
          </a:xfrm>
          <a:custGeom>
            <a:avLst/>
            <a:gdLst/>
            <a:ahLst/>
            <a:cxnLst/>
            <a:rect l="l" t="t" r="r" b="b"/>
            <a:pathLst>
              <a:path w="821054" h="296545">
                <a:moveTo>
                  <a:pt x="820604" y="296316"/>
                </a:moveTo>
                <a:lnTo>
                  <a:pt x="0" y="296316"/>
                </a:lnTo>
                <a:lnTo>
                  <a:pt x="2456" y="287608"/>
                </a:lnTo>
                <a:lnTo>
                  <a:pt x="20492" y="244067"/>
                </a:lnTo>
                <a:lnTo>
                  <a:pt x="43681" y="202660"/>
                </a:lnTo>
                <a:lnTo>
                  <a:pt x="72022" y="163388"/>
                </a:lnTo>
                <a:lnTo>
                  <a:pt x="105516" y="126250"/>
                </a:lnTo>
                <a:lnTo>
                  <a:pt x="142653" y="92756"/>
                </a:lnTo>
                <a:lnTo>
                  <a:pt x="181926" y="64415"/>
                </a:lnTo>
                <a:lnTo>
                  <a:pt x="223333" y="41226"/>
                </a:lnTo>
                <a:lnTo>
                  <a:pt x="266874" y="23190"/>
                </a:lnTo>
                <a:lnTo>
                  <a:pt x="312550" y="10306"/>
                </a:lnTo>
                <a:lnTo>
                  <a:pt x="360360" y="2576"/>
                </a:lnTo>
                <a:lnTo>
                  <a:pt x="410303" y="0"/>
                </a:lnTo>
                <a:lnTo>
                  <a:pt x="460247" y="2576"/>
                </a:lnTo>
                <a:lnTo>
                  <a:pt x="508057" y="10306"/>
                </a:lnTo>
                <a:lnTo>
                  <a:pt x="553732" y="23190"/>
                </a:lnTo>
                <a:lnTo>
                  <a:pt x="597274" y="41226"/>
                </a:lnTo>
                <a:lnTo>
                  <a:pt x="638681" y="64415"/>
                </a:lnTo>
                <a:lnTo>
                  <a:pt x="677953" y="92756"/>
                </a:lnTo>
                <a:lnTo>
                  <a:pt x="715091" y="126250"/>
                </a:lnTo>
                <a:lnTo>
                  <a:pt x="748584" y="163388"/>
                </a:lnTo>
                <a:lnTo>
                  <a:pt x="776926" y="202660"/>
                </a:lnTo>
                <a:lnTo>
                  <a:pt x="800114" y="244067"/>
                </a:lnTo>
                <a:lnTo>
                  <a:pt x="818149" y="287608"/>
                </a:lnTo>
                <a:lnTo>
                  <a:pt x="820604" y="296316"/>
                </a:lnTo>
              </a:path>
            </a:pathLst>
          </a:custGeom>
          <a:ln w="152285">
            <a:solidFill>
              <a:srgbClr val="A54686"/>
            </a:solidFill>
          </a:ln>
        </p:spPr>
        <p:txBody>
          <a:bodyPr wrap="square" lIns="0" tIns="0" rIns="0" bIns="0" rtlCol="0"/>
          <a:lstStyle/>
          <a:p>
            <a:endParaRPr/>
          </a:p>
        </p:txBody>
      </p:sp>
      <p:sp>
        <p:nvSpPr>
          <p:cNvPr id="6" name="object 6"/>
          <p:cNvSpPr txBox="1"/>
          <p:nvPr/>
        </p:nvSpPr>
        <p:spPr>
          <a:xfrm>
            <a:off x="6790294"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231F20"/>
                </a:solidFill>
                <a:latin typeface="Arial"/>
                <a:cs typeface="Arial"/>
              </a:rPr>
              <a:t>7</a:t>
            </a:r>
            <a:endParaRPr sz="1000">
              <a:latin typeface="Arial"/>
              <a:cs typeface="Arial"/>
            </a:endParaRPr>
          </a:p>
        </p:txBody>
      </p:sp>
      <p:sp>
        <p:nvSpPr>
          <p:cNvPr id="7" name="object 7"/>
          <p:cNvSpPr/>
          <p:nvPr/>
        </p:nvSpPr>
        <p:spPr>
          <a:xfrm>
            <a:off x="6320677" y="10290886"/>
            <a:ext cx="1049020" cy="396875"/>
          </a:xfrm>
          <a:custGeom>
            <a:avLst/>
            <a:gdLst/>
            <a:ahLst/>
            <a:cxnLst/>
            <a:rect l="l" t="t" r="r" b="b"/>
            <a:pathLst>
              <a:path w="1049020" h="396875">
                <a:moveTo>
                  <a:pt x="0" y="396532"/>
                </a:moveTo>
                <a:lnTo>
                  <a:pt x="12474" y="356335"/>
                </a:lnTo>
                <a:lnTo>
                  <a:pt x="30157" y="313643"/>
                </a:lnTo>
                <a:lnTo>
                  <a:pt x="51771" y="272579"/>
                </a:lnTo>
                <a:lnTo>
                  <a:pt x="77315" y="233143"/>
                </a:lnTo>
                <a:lnTo>
                  <a:pt x="106789" y="195335"/>
                </a:lnTo>
                <a:lnTo>
                  <a:pt x="140193" y="159156"/>
                </a:lnTo>
                <a:lnTo>
                  <a:pt x="176373" y="125755"/>
                </a:lnTo>
                <a:lnTo>
                  <a:pt x="214180" y="96283"/>
                </a:lnTo>
                <a:lnTo>
                  <a:pt x="253616" y="70739"/>
                </a:lnTo>
                <a:lnTo>
                  <a:pt x="294680" y="49125"/>
                </a:lnTo>
                <a:lnTo>
                  <a:pt x="337373" y="31441"/>
                </a:lnTo>
                <a:lnTo>
                  <a:pt x="381693" y="17685"/>
                </a:lnTo>
                <a:lnTo>
                  <a:pt x="427640" y="7860"/>
                </a:lnTo>
                <a:lnTo>
                  <a:pt x="475216" y="1965"/>
                </a:lnTo>
                <a:lnTo>
                  <a:pt x="524419" y="0"/>
                </a:lnTo>
                <a:lnTo>
                  <a:pt x="573618" y="1965"/>
                </a:lnTo>
                <a:lnTo>
                  <a:pt x="621191" y="7860"/>
                </a:lnTo>
                <a:lnTo>
                  <a:pt x="667137" y="17685"/>
                </a:lnTo>
                <a:lnTo>
                  <a:pt x="711456" y="31441"/>
                </a:lnTo>
                <a:lnTo>
                  <a:pt x="754148" y="49125"/>
                </a:lnTo>
                <a:lnTo>
                  <a:pt x="795213" y="70739"/>
                </a:lnTo>
                <a:lnTo>
                  <a:pt x="834651" y="96283"/>
                </a:lnTo>
                <a:lnTo>
                  <a:pt x="872461" y="125755"/>
                </a:lnTo>
                <a:lnTo>
                  <a:pt x="908645" y="159156"/>
                </a:lnTo>
                <a:lnTo>
                  <a:pt x="942045" y="195335"/>
                </a:lnTo>
                <a:lnTo>
                  <a:pt x="971516" y="233143"/>
                </a:lnTo>
                <a:lnTo>
                  <a:pt x="997058" y="272579"/>
                </a:lnTo>
                <a:lnTo>
                  <a:pt x="1018670" y="313643"/>
                </a:lnTo>
                <a:lnTo>
                  <a:pt x="1036353" y="356335"/>
                </a:lnTo>
                <a:lnTo>
                  <a:pt x="1048826" y="396532"/>
                </a:lnTo>
              </a:path>
            </a:pathLst>
          </a:custGeom>
          <a:ln w="12598">
            <a:solidFill>
              <a:srgbClr val="A54686"/>
            </a:solidFill>
          </a:ln>
        </p:spPr>
        <p:txBody>
          <a:bodyPr wrap="square" lIns="0" tIns="0" rIns="0" bIns="0" rtlCol="0"/>
          <a:lstStyle/>
          <a:p>
            <a:endParaRPr/>
          </a:p>
        </p:txBody>
      </p:sp>
      <p:sp>
        <p:nvSpPr>
          <p:cNvPr id="8" name="object 8"/>
          <p:cNvSpPr/>
          <p:nvPr/>
        </p:nvSpPr>
        <p:spPr>
          <a:xfrm>
            <a:off x="3602070" y="17424"/>
            <a:ext cx="924560" cy="222885"/>
          </a:xfrm>
          <a:custGeom>
            <a:avLst/>
            <a:gdLst/>
            <a:ahLst/>
            <a:cxnLst/>
            <a:rect l="l" t="t" r="r" b="b"/>
            <a:pathLst>
              <a:path w="924560" h="222885">
                <a:moveTo>
                  <a:pt x="924532" y="0"/>
                </a:moveTo>
                <a:lnTo>
                  <a:pt x="0" y="0"/>
                </a:lnTo>
                <a:lnTo>
                  <a:pt x="7883" y="10113"/>
                </a:lnTo>
                <a:lnTo>
                  <a:pt x="44226" y="49479"/>
                </a:lnTo>
                <a:lnTo>
                  <a:pt x="83590" y="85819"/>
                </a:lnTo>
                <a:lnTo>
                  <a:pt x="124726" y="117884"/>
                </a:lnTo>
                <a:lnTo>
                  <a:pt x="167636" y="145675"/>
                </a:lnTo>
                <a:lnTo>
                  <a:pt x="212320" y="169191"/>
                </a:lnTo>
                <a:lnTo>
                  <a:pt x="258777" y="188432"/>
                </a:lnTo>
                <a:lnTo>
                  <a:pt x="307008" y="203396"/>
                </a:lnTo>
                <a:lnTo>
                  <a:pt x="357016" y="214085"/>
                </a:lnTo>
                <a:lnTo>
                  <a:pt x="408822" y="220496"/>
                </a:lnTo>
                <a:lnTo>
                  <a:pt x="462272" y="222631"/>
                </a:lnTo>
                <a:lnTo>
                  <a:pt x="515830" y="220493"/>
                </a:lnTo>
                <a:lnTo>
                  <a:pt x="567587" y="214079"/>
                </a:lnTo>
                <a:lnTo>
                  <a:pt x="617572" y="203391"/>
                </a:lnTo>
                <a:lnTo>
                  <a:pt x="665786" y="188426"/>
                </a:lnTo>
                <a:lnTo>
                  <a:pt x="712231" y="169187"/>
                </a:lnTo>
                <a:lnTo>
                  <a:pt x="756905" y="145672"/>
                </a:lnTo>
                <a:lnTo>
                  <a:pt x="799809" y="117883"/>
                </a:lnTo>
                <a:lnTo>
                  <a:pt x="840943" y="85818"/>
                </a:lnTo>
                <a:lnTo>
                  <a:pt x="880305" y="49479"/>
                </a:lnTo>
                <a:lnTo>
                  <a:pt x="916648" y="10113"/>
                </a:lnTo>
                <a:lnTo>
                  <a:pt x="924532" y="0"/>
                </a:lnTo>
                <a:close/>
              </a:path>
            </a:pathLst>
          </a:custGeom>
          <a:solidFill>
            <a:srgbClr val="4B7FAC"/>
          </a:solidFill>
        </p:spPr>
        <p:txBody>
          <a:bodyPr wrap="square" lIns="0" tIns="0" rIns="0" bIns="0" rtlCol="0"/>
          <a:lstStyle/>
          <a:p>
            <a:endParaRPr/>
          </a:p>
        </p:txBody>
      </p:sp>
      <p:sp>
        <p:nvSpPr>
          <p:cNvPr id="9" name="object 9"/>
          <p:cNvSpPr/>
          <p:nvPr/>
        </p:nvSpPr>
        <p:spPr>
          <a:xfrm>
            <a:off x="3602070" y="17424"/>
            <a:ext cx="924560" cy="222885"/>
          </a:xfrm>
          <a:custGeom>
            <a:avLst/>
            <a:gdLst/>
            <a:ahLst/>
            <a:cxnLst/>
            <a:rect l="l" t="t" r="r" b="b"/>
            <a:pathLst>
              <a:path w="924560" h="222885">
                <a:moveTo>
                  <a:pt x="0" y="0"/>
                </a:moveTo>
                <a:lnTo>
                  <a:pt x="44226" y="49479"/>
                </a:lnTo>
                <a:lnTo>
                  <a:pt x="83589" y="85818"/>
                </a:lnTo>
                <a:lnTo>
                  <a:pt x="124724" y="117883"/>
                </a:lnTo>
                <a:lnTo>
                  <a:pt x="167631" y="145672"/>
                </a:lnTo>
                <a:lnTo>
                  <a:pt x="212310" y="169187"/>
                </a:lnTo>
                <a:lnTo>
                  <a:pt x="258760" y="188426"/>
                </a:lnTo>
                <a:lnTo>
                  <a:pt x="306982" y="203391"/>
                </a:lnTo>
                <a:lnTo>
                  <a:pt x="356974" y="214079"/>
                </a:lnTo>
                <a:lnTo>
                  <a:pt x="408738" y="220493"/>
                </a:lnTo>
                <a:lnTo>
                  <a:pt x="462272" y="222631"/>
                </a:lnTo>
                <a:lnTo>
                  <a:pt x="515803" y="220496"/>
                </a:lnTo>
                <a:lnTo>
                  <a:pt x="567563" y="214085"/>
                </a:lnTo>
                <a:lnTo>
                  <a:pt x="617554" y="203396"/>
                </a:lnTo>
                <a:lnTo>
                  <a:pt x="665774" y="188432"/>
                </a:lnTo>
                <a:lnTo>
                  <a:pt x="712223" y="169191"/>
                </a:lnTo>
                <a:lnTo>
                  <a:pt x="756901" y="145675"/>
                </a:lnTo>
                <a:lnTo>
                  <a:pt x="799807" y="117884"/>
                </a:lnTo>
                <a:lnTo>
                  <a:pt x="840942" y="85819"/>
                </a:lnTo>
                <a:lnTo>
                  <a:pt x="880305" y="49479"/>
                </a:lnTo>
                <a:lnTo>
                  <a:pt x="916648" y="10113"/>
                </a:lnTo>
                <a:lnTo>
                  <a:pt x="924532" y="0"/>
                </a:lnTo>
                <a:lnTo>
                  <a:pt x="0" y="0"/>
                </a:lnTo>
              </a:path>
            </a:pathLst>
          </a:custGeom>
          <a:ln w="152273">
            <a:solidFill>
              <a:srgbClr val="00669B"/>
            </a:solidFill>
          </a:ln>
        </p:spPr>
        <p:txBody>
          <a:bodyPr wrap="square" lIns="0" tIns="0" rIns="0" bIns="0" rtlCol="0"/>
          <a:lstStyle/>
          <a:p>
            <a:endParaRPr/>
          </a:p>
        </p:txBody>
      </p:sp>
      <p:sp>
        <p:nvSpPr>
          <p:cNvPr id="11" name="object 11"/>
          <p:cNvSpPr/>
          <p:nvPr/>
        </p:nvSpPr>
        <p:spPr>
          <a:xfrm>
            <a:off x="3469055" y="9817"/>
            <a:ext cx="1211580" cy="339090"/>
          </a:xfrm>
          <a:custGeom>
            <a:avLst/>
            <a:gdLst/>
            <a:ahLst/>
            <a:cxnLst/>
            <a:rect l="l" t="t" r="r" b="b"/>
            <a:pathLst>
              <a:path w="1211579" h="339090">
                <a:moveTo>
                  <a:pt x="0" y="0"/>
                </a:moveTo>
                <a:lnTo>
                  <a:pt x="39874" y="58386"/>
                </a:lnTo>
                <a:lnTo>
                  <a:pt x="72240" y="97485"/>
                </a:lnTo>
                <a:lnTo>
                  <a:pt x="108013" y="135191"/>
                </a:lnTo>
                <a:lnTo>
                  <a:pt x="146203" y="170521"/>
                </a:lnTo>
                <a:lnTo>
                  <a:pt x="185804" y="202487"/>
                </a:lnTo>
                <a:lnTo>
                  <a:pt x="226817" y="231089"/>
                </a:lnTo>
                <a:lnTo>
                  <a:pt x="269242" y="256326"/>
                </a:lnTo>
                <a:lnTo>
                  <a:pt x="313079" y="278199"/>
                </a:lnTo>
                <a:lnTo>
                  <a:pt x="358328" y="296707"/>
                </a:lnTo>
                <a:lnTo>
                  <a:pt x="404989" y="311850"/>
                </a:lnTo>
                <a:lnTo>
                  <a:pt x="453062" y="323628"/>
                </a:lnTo>
                <a:lnTo>
                  <a:pt x="502547" y="332041"/>
                </a:lnTo>
                <a:lnTo>
                  <a:pt x="553443" y="337089"/>
                </a:lnTo>
                <a:lnTo>
                  <a:pt x="605752" y="338772"/>
                </a:lnTo>
                <a:lnTo>
                  <a:pt x="658057" y="337089"/>
                </a:lnTo>
                <a:lnTo>
                  <a:pt x="708951" y="332041"/>
                </a:lnTo>
                <a:lnTo>
                  <a:pt x="758434" y="323628"/>
                </a:lnTo>
                <a:lnTo>
                  <a:pt x="806505" y="311850"/>
                </a:lnTo>
                <a:lnTo>
                  <a:pt x="853164" y="296707"/>
                </a:lnTo>
                <a:lnTo>
                  <a:pt x="898412" y="278199"/>
                </a:lnTo>
                <a:lnTo>
                  <a:pt x="942249" y="256326"/>
                </a:lnTo>
                <a:lnTo>
                  <a:pt x="984674" y="231089"/>
                </a:lnTo>
                <a:lnTo>
                  <a:pt x="1025687" y="202487"/>
                </a:lnTo>
                <a:lnTo>
                  <a:pt x="1065288" y="170521"/>
                </a:lnTo>
                <a:lnTo>
                  <a:pt x="1103477" y="135191"/>
                </a:lnTo>
                <a:lnTo>
                  <a:pt x="1139251" y="97482"/>
                </a:lnTo>
                <a:lnTo>
                  <a:pt x="1171618" y="58381"/>
                </a:lnTo>
                <a:lnTo>
                  <a:pt x="1200578" y="17887"/>
                </a:lnTo>
                <a:lnTo>
                  <a:pt x="1211491" y="0"/>
                </a:lnTo>
              </a:path>
            </a:pathLst>
          </a:custGeom>
          <a:ln w="12598">
            <a:solidFill>
              <a:srgbClr val="00669B"/>
            </a:solidFill>
          </a:ln>
        </p:spPr>
        <p:txBody>
          <a:bodyPr wrap="square" lIns="0" tIns="0" rIns="0" bIns="0" rtlCol="0"/>
          <a:lstStyle/>
          <a:p>
            <a:endParaRPr/>
          </a:p>
        </p:txBody>
      </p:sp>
      <p:sp>
        <p:nvSpPr>
          <p:cNvPr id="12" name="object 12"/>
          <p:cNvSpPr txBox="1"/>
          <p:nvPr/>
        </p:nvSpPr>
        <p:spPr>
          <a:xfrm>
            <a:off x="406323" y="311895"/>
            <a:ext cx="4400868" cy="166712"/>
          </a:xfrm>
          <a:prstGeom prst="rect">
            <a:avLst/>
          </a:prstGeom>
        </p:spPr>
        <p:txBody>
          <a:bodyPr vert="horz" wrap="square" lIns="0" tIns="12700" rIns="0" bIns="0" rtlCol="0">
            <a:spAutoFit/>
          </a:bodyPr>
          <a:lstStyle/>
          <a:p>
            <a:pPr marL="12700">
              <a:lnSpc>
                <a:spcPct val="100000"/>
              </a:lnSpc>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ГОДОВ</a:t>
            </a:r>
          </a:p>
        </p:txBody>
      </p:sp>
      <p:sp>
        <p:nvSpPr>
          <p:cNvPr id="13" name="object 13"/>
          <p:cNvSpPr txBox="1"/>
          <p:nvPr/>
        </p:nvSpPr>
        <p:spPr>
          <a:xfrm>
            <a:off x="5360417" y="342137"/>
            <a:ext cx="1959371" cy="182101"/>
          </a:xfrm>
          <a:prstGeom prst="rect">
            <a:avLst/>
          </a:prstGeom>
        </p:spPr>
        <p:txBody>
          <a:bodyPr vert="horz" wrap="square" lIns="0" tIns="12700" rIns="0" bIns="0" rtlCol="0">
            <a:spAutoFit/>
          </a:bodyPr>
          <a:lstStyle/>
          <a:p>
            <a:pPr marL="12700">
              <a:lnSpc>
                <a:spcPct val="100000"/>
              </a:lnSpc>
              <a:spcBef>
                <a:spcPts val="100"/>
              </a:spcBef>
            </a:pPr>
            <a:r>
              <a:rPr lang="ru-RU" sz="1100" dirty="0">
                <a:solidFill>
                  <a:srgbClr val="993366"/>
                </a:solidFill>
              </a:rPr>
              <a:t>ОСНОВНЫЕ ПАРАМЕТРЫ</a:t>
            </a:r>
            <a:endParaRPr lang="ru-RU" sz="1100" dirty="0">
              <a:solidFill>
                <a:srgbClr val="993366"/>
              </a:solidFill>
              <a:latin typeface="Bookman Old Style"/>
              <a:cs typeface="Bookman Old Style"/>
            </a:endParaRPr>
          </a:p>
        </p:txBody>
      </p:sp>
      <p:sp>
        <p:nvSpPr>
          <p:cNvPr id="14" name="object 14"/>
          <p:cNvSpPr/>
          <p:nvPr/>
        </p:nvSpPr>
        <p:spPr>
          <a:xfrm>
            <a:off x="4987124" y="307276"/>
            <a:ext cx="7480" cy="4190"/>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4987125" y="30727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16" name="object 16"/>
          <p:cNvSpPr/>
          <p:nvPr/>
        </p:nvSpPr>
        <p:spPr>
          <a:xfrm>
            <a:off x="4988293" y="307428"/>
            <a:ext cx="2616" cy="2222"/>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4988293" y="307441"/>
            <a:ext cx="3175" cy="2540"/>
          </a:xfrm>
          <a:custGeom>
            <a:avLst/>
            <a:gdLst/>
            <a:ahLst/>
            <a:cxnLst/>
            <a:rect l="l" t="t" r="r" b="b"/>
            <a:pathLst>
              <a:path w="3175" h="2539">
                <a:moveTo>
                  <a:pt x="2616" y="0"/>
                </a:moveTo>
                <a:lnTo>
                  <a:pt x="1612" y="0"/>
                </a:lnTo>
                <a:lnTo>
                  <a:pt x="647" y="12"/>
                </a:lnTo>
                <a:lnTo>
                  <a:pt x="215" y="114"/>
                </a:lnTo>
                <a:lnTo>
                  <a:pt x="0" y="444"/>
                </a:lnTo>
                <a:lnTo>
                  <a:pt x="368" y="1104"/>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18" name="object 18"/>
          <p:cNvSpPr/>
          <p:nvPr/>
        </p:nvSpPr>
        <p:spPr>
          <a:xfrm>
            <a:off x="5013147" y="265607"/>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19" name="object 19"/>
          <p:cNvSpPr/>
          <p:nvPr/>
        </p:nvSpPr>
        <p:spPr>
          <a:xfrm>
            <a:off x="5004765" y="29203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0" name="object 20"/>
          <p:cNvSpPr/>
          <p:nvPr/>
        </p:nvSpPr>
        <p:spPr>
          <a:xfrm>
            <a:off x="5004765" y="29203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1" name="object 21"/>
          <p:cNvSpPr/>
          <p:nvPr/>
        </p:nvSpPr>
        <p:spPr>
          <a:xfrm>
            <a:off x="5012829" y="29036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2" name="object 22"/>
          <p:cNvSpPr/>
          <p:nvPr/>
        </p:nvSpPr>
        <p:spPr>
          <a:xfrm>
            <a:off x="5012829" y="29036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4" name="object 24"/>
          <p:cNvSpPr/>
          <p:nvPr/>
        </p:nvSpPr>
        <p:spPr>
          <a:xfrm>
            <a:off x="5013413" y="2684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5" name="object 25"/>
          <p:cNvSpPr/>
          <p:nvPr/>
        </p:nvSpPr>
        <p:spPr>
          <a:xfrm>
            <a:off x="5013413" y="27085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6" name="object 26"/>
          <p:cNvSpPr/>
          <p:nvPr/>
        </p:nvSpPr>
        <p:spPr>
          <a:xfrm>
            <a:off x="5013413" y="273265"/>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7" name="object 27"/>
          <p:cNvSpPr/>
          <p:nvPr/>
        </p:nvSpPr>
        <p:spPr>
          <a:xfrm>
            <a:off x="5013413" y="27566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28" name="object 28"/>
          <p:cNvSpPr/>
          <p:nvPr/>
        </p:nvSpPr>
        <p:spPr>
          <a:xfrm>
            <a:off x="5013782" y="258630"/>
            <a:ext cx="1270" cy="6985"/>
          </a:xfrm>
          <a:custGeom>
            <a:avLst/>
            <a:gdLst/>
            <a:ahLst/>
            <a:cxnLst/>
            <a:rect l="l" t="t" r="r" b="b"/>
            <a:pathLst>
              <a:path w="1270" h="6985">
                <a:moveTo>
                  <a:pt x="0" y="6367"/>
                </a:moveTo>
                <a:lnTo>
                  <a:pt x="1126" y="6367"/>
                </a:lnTo>
                <a:lnTo>
                  <a:pt x="1126" y="0"/>
                </a:lnTo>
                <a:lnTo>
                  <a:pt x="0" y="0"/>
                </a:lnTo>
                <a:lnTo>
                  <a:pt x="0" y="6367"/>
                </a:lnTo>
                <a:close/>
              </a:path>
            </a:pathLst>
          </a:custGeom>
          <a:solidFill>
            <a:srgbClr val="FEBC11"/>
          </a:solidFill>
        </p:spPr>
        <p:txBody>
          <a:bodyPr wrap="square" lIns="0" tIns="0" rIns="0" bIns="0" rtlCol="0"/>
          <a:lstStyle/>
          <a:p>
            <a:endParaRPr/>
          </a:p>
        </p:txBody>
      </p:sp>
      <p:sp>
        <p:nvSpPr>
          <p:cNvPr id="29" name="object 29"/>
          <p:cNvSpPr/>
          <p:nvPr/>
        </p:nvSpPr>
        <p:spPr>
          <a:xfrm>
            <a:off x="5012054" y="261431"/>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0" name="object 30"/>
          <p:cNvSpPr/>
          <p:nvPr/>
        </p:nvSpPr>
        <p:spPr>
          <a:xfrm>
            <a:off x="5004333" y="27124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1" name="object 31"/>
          <p:cNvSpPr/>
          <p:nvPr/>
        </p:nvSpPr>
        <p:spPr>
          <a:xfrm>
            <a:off x="5019624" y="27956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2" name="object 32"/>
          <p:cNvSpPr/>
          <p:nvPr/>
        </p:nvSpPr>
        <p:spPr>
          <a:xfrm>
            <a:off x="5013248" y="28299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3" name="object 33"/>
          <p:cNvSpPr/>
          <p:nvPr/>
        </p:nvSpPr>
        <p:spPr>
          <a:xfrm>
            <a:off x="5013426" y="27876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5012537" y="285584"/>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35" name="object 35"/>
          <p:cNvSpPr/>
          <p:nvPr/>
        </p:nvSpPr>
        <p:spPr>
          <a:xfrm>
            <a:off x="5015865"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6" name="object 36"/>
          <p:cNvSpPr/>
          <p:nvPr/>
        </p:nvSpPr>
        <p:spPr>
          <a:xfrm>
            <a:off x="5009019" y="28318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37" name="object 37"/>
          <p:cNvSpPr/>
          <p:nvPr/>
        </p:nvSpPr>
        <p:spPr>
          <a:xfrm>
            <a:off x="5022151" y="286511"/>
            <a:ext cx="3175" cy="4445"/>
          </a:xfrm>
          <a:custGeom>
            <a:avLst/>
            <a:gdLst/>
            <a:ahLst/>
            <a:cxnLst/>
            <a:rect l="l" t="t" r="r" b="b"/>
            <a:pathLst>
              <a:path w="3175" h="4445">
                <a:moveTo>
                  <a:pt x="1498" y="0"/>
                </a:moveTo>
                <a:lnTo>
                  <a:pt x="1066" y="2514"/>
                </a:lnTo>
                <a:lnTo>
                  <a:pt x="0" y="3225"/>
                </a:lnTo>
                <a:lnTo>
                  <a:pt x="2654" y="4013"/>
                </a:lnTo>
                <a:lnTo>
                  <a:pt x="1943" y="2730"/>
                </a:lnTo>
                <a:lnTo>
                  <a:pt x="2832" y="368"/>
                </a:lnTo>
                <a:lnTo>
                  <a:pt x="1498" y="0"/>
                </a:lnTo>
                <a:close/>
              </a:path>
            </a:pathLst>
          </a:custGeom>
          <a:solidFill>
            <a:srgbClr val="FEBC11"/>
          </a:solidFill>
        </p:spPr>
        <p:txBody>
          <a:bodyPr wrap="square" lIns="0" tIns="0" rIns="0" bIns="0" rtlCol="0"/>
          <a:lstStyle/>
          <a:p>
            <a:endParaRPr/>
          </a:p>
        </p:txBody>
      </p:sp>
      <p:sp>
        <p:nvSpPr>
          <p:cNvPr id="38" name="object 38"/>
          <p:cNvSpPr/>
          <p:nvPr/>
        </p:nvSpPr>
        <p:spPr>
          <a:xfrm>
            <a:off x="5024069"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39" name="object 39"/>
          <p:cNvSpPr/>
          <p:nvPr/>
        </p:nvSpPr>
        <p:spPr>
          <a:xfrm>
            <a:off x="5024513" y="281012"/>
            <a:ext cx="1905" cy="3175"/>
          </a:xfrm>
          <a:custGeom>
            <a:avLst/>
            <a:gdLst/>
            <a:ahLst/>
            <a:cxnLst/>
            <a:rect l="l" t="t" r="r" b="b"/>
            <a:pathLst>
              <a:path w="1904" h="3175">
                <a:moveTo>
                  <a:pt x="850" y="0"/>
                </a:moveTo>
                <a:lnTo>
                  <a:pt x="393" y="558"/>
                </a:lnTo>
                <a:lnTo>
                  <a:pt x="0" y="2146"/>
                </a:lnTo>
                <a:lnTo>
                  <a:pt x="152" y="2870"/>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0" name="object 40"/>
          <p:cNvSpPr/>
          <p:nvPr/>
        </p:nvSpPr>
        <p:spPr>
          <a:xfrm>
            <a:off x="5020627" y="283629"/>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1" name="object 41"/>
          <p:cNvSpPr/>
          <p:nvPr/>
        </p:nvSpPr>
        <p:spPr>
          <a:xfrm>
            <a:off x="5025821" y="284911"/>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2" name="object 42"/>
          <p:cNvSpPr/>
          <p:nvPr/>
        </p:nvSpPr>
        <p:spPr>
          <a:xfrm>
            <a:off x="5028387" y="28332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3" name="object 43"/>
          <p:cNvSpPr/>
          <p:nvPr/>
        </p:nvSpPr>
        <p:spPr>
          <a:xfrm>
            <a:off x="4998821" y="279742"/>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44" name="object 44"/>
          <p:cNvSpPr/>
          <p:nvPr/>
        </p:nvSpPr>
        <p:spPr>
          <a:xfrm>
            <a:off x="5003762" y="286689"/>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45" name="object 45"/>
          <p:cNvSpPr/>
          <p:nvPr/>
        </p:nvSpPr>
        <p:spPr>
          <a:xfrm>
            <a:off x="5002479" y="281203"/>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46" name="object 46"/>
          <p:cNvSpPr/>
          <p:nvPr/>
        </p:nvSpPr>
        <p:spPr>
          <a:xfrm>
            <a:off x="5005070" y="283806"/>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7" name="object 47"/>
          <p:cNvSpPr/>
          <p:nvPr/>
        </p:nvSpPr>
        <p:spPr>
          <a:xfrm>
            <a:off x="4999875" y="28508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48" name="object 48"/>
          <p:cNvSpPr/>
          <p:nvPr/>
        </p:nvSpPr>
        <p:spPr>
          <a:xfrm>
            <a:off x="4993513" y="28350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49" name="object 49"/>
          <p:cNvSpPr/>
          <p:nvPr/>
        </p:nvSpPr>
        <p:spPr>
          <a:xfrm>
            <a:off x="5003190" y="284492"/>
            <a:ext cx="1905" cy="1905"/>
          </a:xfrm>
          <a:custGeom>
            <a:avLst/>
            <a:gdLst/>
            <a:ahLst/>
            <a:cxnLst/>
            <a:rect l="l" t="t" r="r" b="b"/>
            <a:pathLst>
              <a:path w="1904" h="1904">
                <a:moveTo>
                  <a:pt x="1015" y="0"/>
                </a:moveTo>
                <a:lnTo>
                  <a:pt x="228" y="63"/>
                </a:lnTo>
                <a:lnTo>
                  <a:pt x="26" y="292"/>
                </a:lnTo>
                <a:lnTo>
                  <a:pt x="0" y="1181"/>
                </a:lnTo>
                <a:lnTo>
                  <a:pt x="342" y="1473"/>
                </a:lnTo>
                <a:lnTo>
                  <a:pt x="1130" y="1409"/>
                </a:lnTo>
                <a:lnTo>
                  <a:pt x="1325" y="1181"/>
                </a:lnTo>
                <a:lnTo>
                  <a:pt x="1358" y="292"/>
                </a:lnTo>
                <a:lnTo>
                  <a:pt x="1015" y="0"/>
                </a:lnTo>
                <a:close/>
              </a:path>
            </a:pathLst>
          </a:custGeom>
          <a:solidFill>
            <a:srgbClr val="000000"/>
          </a:solidFill>
        </p:spPr>
        <p:txBody>
          <a:bodyPr wrap="square" lIns="0" tIns="0" rIns="0" bIns="0" rtlCol="0"/>
          <a:lstStyle/>
          <a:p>
            <a:endParaRPr/>
          </a:p>
        </p:txBody>
      </p:sp>
      <p:sp>
        <p:nvSpPr>
          <p:cNvPr id="50" name="object 50"/>
          <p:cNvSpPr/>
          <p:nvPr/>
        </p:nvSpPr>
        <p:spPr>
          <a:xfrm>
            <a:off x="4994071" y="28467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1" name="object 51"/>
          <p:cNvSpPr/>
          <p:nvPr/>
        </p:nvSpPr>
        <p:spPr>
          <a:xfrm>
            <a:off x="4996243" y="286537"/>
            <a:ext cx="3175" cy="1905"/>
          </a:xfrm>
          <a:custGeom>
            <a:avLst/>
            <a:gdLst/>
            <a:ahLst/>
            <a:cxnLst/>
            <a:rect l="l" t="t" r="r" b="b"/>
            <a:pathLst>
              <a:path w="3175" h="1904">
                <a:moveTo>
                  <a:pt x="1943" y="0"/>
                </a:moveTo>
                <a:lnTo>
                  <a:pt x="482" y="584"/>
                </a:lnTo>
                <a:lnTo>
                  <a:pt x="0" y="1104"/>
                </a:lnTo>
                <a:lnTo>
                  <a:pt x="266" y="1803"/>
                </a:lnTo>
                <a:lnTo>
                  <a:pt x="977" y="1841"/>
                </a:lnTo>
                <a:lnTo>
                  <a:pt x="2451" y="1257"/>
                </a:lnTo>
                <a:lnTo>
                  <a:pt x="2933" y="736"/>
                </a:lnTo>
                <a:lnTo>
                  <a:pt x="2654" y="50"/>
                </a:lnTo>
                <a:lnTo>
                  <a:pt x="1943" y="0"/>
                </a:lnTo>
                <a:close/>
              </a:path>
            </a:pathLst>
          </a:custGeom>
          <a:solidFill>
            <a:srgbClr val="FEBC11"/>
          </a:solidFill>
        </p:spPr>
        <p:txBody>
          <a:bodyPr wrap="square" lIns="0" tIns="0" rIns="0" bIns="0" rtlCol="0"/>
          <a:lstStyle/>
          <a:p>
            <a:endParaRPr/>
          </a:p>
        </p:txBody>
      </p:sp>
      <p:sp>
        <p:nvSpPr>
          <p:cNvPr id="52" name="object 52"/>
          <p:cNvSpPr/>
          <p:nvPr/>
        </p:nvSpPr>
        <p:spPr>
          <a:xfrm>
            <a:off x="4995049" y="287870"/>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3" name="object 53"/>
          <p:cNvSpPr/>
          <p:nvPr/>
        </p:nvSpPr>
        <p:spPr>
          <a:xfrm>
            <a:off x="4995989" y="289699"/>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54" name="object 54"/>
          <p:cNvSpPr/>
          <p:nvPr/>
        </p:nvSpPr>
        <p:spPr>
          <a:xfrm>
            <a:off x="5033479" y="28451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55" name="object 55"/>
          <p:cNvSpPr/>
          <p:nvPr/>
        </p:nvSpPr>
        <p:spPr>
          <a:xfrm>
            <a:off x="5029580" y="286359"/>
            <a:ext cx="3175" cy="1905"/>
          </a:xfrm>
          <a:custGeom>
            <a:avLst/>
            <a:gdLst/>
            <a:ahLst/>
            <a:cxnLst/>
            <a:rect l="l" t="t" r="r" b="b"/>
            <a:pathLst>
              <a:path w="3175" h="1904">
                <a:moveTo>
                  <a:pt x="977" y="0"/>
                </a:moveTo>
                <a:lnTo>
                  <a:pt x="266" y="50"/>
                </a:lnTo>
                <a:lnTo>
                  <a:pt x="0" y="736"/>
                </a:lnTo>
                <a:lnTo>
                  <a:pt x="482" y="1257"/>
                </a:lnTo>
                <a:lnTo>
                  <a:pt x="1955" y="1841"/>
                </a:lnTo>
                <a:lnTo>
                  <a:pt x="2654" y="1803"/>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56" name="object 56"/>
          <p:cNvSpPr/>
          <p:nvPr/>
        </p:nvSpPr>
        <p:spPr>
          <a:xfrm>
            <a:off x="5032819" y="28768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57" name="object 57"/>
          <p:cNvSpPr/>
          <p:nvPr/>
        </p:nvSpPr>
        <p:spPr>
          <a:xfrm>
            <a:off x="5029809" y="28950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58" name="object 58"/>
          <p:cNvSpPr/>
          <p:nvPr/>
        </p:nvSpPr>
        <p:spPr>
          <a:xfrm>
            <a:off x="5021453" y="29203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59" name="object 59"/>
          <p:cNvSpPr/>
          <p:nvPr/>
        </p:nvSpPr>
        <p:spPr>
          <a:xfrm>
            <a:off x="5021453" y="29203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1" name="object 61"/>
          <p:cNvSpPr/>
          <p:nvPr/>
        </p:nvSpPr>
        <p:spPr>
          <a:xfrm>
            <a:off x="5040058" y="308178"/>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2" name="object 62"/>
          <p:cNvSpPr/>
          <p:nvPr/>
        </p:nvSpPr>
        <p:spPr>
          <a:xfrm>
            <a:off x="5040058" y="308178"/>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3" name="object 63"/>
          <p:cNvSpPr/>
          <p:nvPr/>
        </p:nvSpPr>
        <p:spPr>
          <a:xfrm>
            <a:off x="5038039" y="31549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71"/>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64" name="object 64"/>
          <p:cNvSpPr/>
          <p:nvPr/>
        </p:nvSpPr>
        <p:spPr>
          <a:xfrm>
            <a:off x="5038039" y="31549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0"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0" y="1346"/>
                </a:lnTo>
                <a:lnTo>
                  <a:pt x="9550" y="279"/>
                </a:lnTo>
                <a:lnTo>
                  <a:pt x="7200" y="139"/>
                </a:lnTo>
                <a:close/>
              </a:path>
            </a:pathLst>
          </a:custGeom>
          <a:solidFill>
            <a:srgbClr val="FEBC11"/>
          </a:solidFill>
        </p:spPr>
        <p:txBody>
          <a:bodyPr wrap="square" lIns="0" tIns="0" rIns="0" bIns="0" rtlCol="0"/>
          <a:lstStyle/>
          <a:p>
            <a:endParaRPr/>
          </a:p>
        </p:txBody>
      </p:sp>
      <p:sp>
        <p:nvSpPr>
          <p:cNvPr id="65" name="object 65"/>
          <p:cNvSpPr/>
          <p:nvPr/>
        </p:nvSpPr>
        <p:spPr>
          <a:xfrm>
            <a:off x="5034572" y="307276"/>
            <a:ext cx="7480" cy="4190"/>
          </a:xfrm>
          <a:prstGeom prst="rect">
            <a:avLst/>
          </a:prstGeom>
          <a:blipFill>
            <a:blip r:embed="rId3" cstate="print"/>
            <a:stretch>
              <a:fillRect/>
            </a:stretch>
          </a:blipFill>
        </p:spPr>
        <p:txBody>
          <a:bodyPr wrap="square" lIns="0" tIns="0" rIns="0" bIns="0" rtlCol="0"/>
          <a:lstStyle/>
          <a:p>
            <a:endParaRPr/>
          </a:p>
        </p:txBody>
      </p:sp>
      <p:sp>
        <p:nvSpPr>
          <p:cNvPr id="66" name="object 66"/>
          <p:cNvSpPr/>
          <p:nvPr/>
        </p:nvSpPr>
        <p:spPr>
          <a:xfrm>
            <a:off x="5034572" y="30727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610"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67" name="object 67"/>
          <p:cNvSpPr/>
          <p:nvPr/>
        </p:nvSpPr>
        <p:spPr>
          <a:xfrm>
            <a:off x="5038254" y="307428"/>
            <a:ext cx="2616" cy="2222"/>
          </a:xfrm>
          <a:prstGeom prst="rect">
            <a:avLst/>
          </a:prstGeom>
          <a:blipFill>
            <a:blip r:embed="rId4" cstate="print"/>
            <a:stretch>
              <a:fillRect/>
            </a:stretch>
          </a:blipFill>
        </p:spPr>
        <p:txBody>
          <a:bodyPr wrap="square" lIns="0" tIns="0" rIns="0" bIns="0" rtlCol="0"/>
          <a:lstStyle/>
          <a:p>
            <a:endParaRPr/>
          </a:p>
        </p:txBody>
      </p:sp>
      <p:sp>
        <p:nvSpPr>
          <p:cNvPr id="72" name="object 72"/>
          <p:cNvSpPr/>
          <p:nvPr/>
        </p:nvSpPr>
        <p:spPr>
          <a:xfrm>
            <a:off x="4969728" y="365785"/>
            <a:ext cx="27276" cy="36715"/>
          </a:xfrm>
          <a:prstGeom prst="rect">
            <a:avLst/>
          </a:prstGeom>
          <a:blipFill>
            <a:blip r:embed="rId5" cstate="print"/>
            <a:stretch>
              <a:fillRect/>
            </a:stretch>
          </a:blipFill>
        </p:spPr>
        <p:txBody>
          <a:bodyPr wrap="square" lIns="0" tIns="0" rIns="0" bIns="0" rtlCol="0"/>
          <a:lstStyle/>
          <a:p>
            <a:endParaRPr/>
          </a:p>
        </p:txBody>
      </p:sp>
      <p:sp>
        <p:nvSpPr>
          <p:cNvPr id="75" name="object 75"/>
          <p:cNvSpPr/>
          <p:nvPr/>
        </p:nvSpPr>
        <p:spPr>
          <a:xfrm>
            <a:off x="5081040" y="425665"/>
            <a:ext cx="107121" cy="32586"/>
          </a:xfrm>
          <a:prstGeom prst="rect">
            <a:avLst/>
          </a:prstGeom>
          <a:blipFill>
            <a:blip r:embed="rId6" cstate="print"/>
            <a:stretch>
              <a:fillRect/>
            </a:stretch>
          </a:blipFill>
        </p:spPr>
        <p:txBody>
          <a:bodyPr wrap="square" lIns="0" tIns="0" rIns="0" bIns="0" rtlCol="0"/>
          <a:lstStyle/>
          <a:p>
            <a:endParaRPr/>
          </a:p>
        </p:txBody>
      </p:sp>
      <p:sp>
        <p:nvSpPr>
          <p:cNvPr id="79" name="object 79"/>
          <p:cNvSpPr txBox="1"/>
          <p:nvPr/>
        </p:nvSpPr>
        <p:spPr>
          <a:xfrm>
            <a:off x="880693" y="701913"/>
            <a:ext cx="1662299" cy="1120178"/>
          </a:xfrm>
          <a:prstGeom prst="rect">
            <a:avLst/>
          </a:prstGeom>
        </p:spPr>
        <p:txBody>
          <a:bodyPr vert="horz" wrap="square" lIns="0" tIns="12065" rIns="0" bIns="0" rtlCol="0">
            <a:spAutoFit/>
          </a:bodyPr>
          <a:lstStyle/>
          <a:p>
            <a:pPr algn="just"/>
            <a:r>
              <a:rPr lang="ru-RU" b="1" dirty="0">
                <a:solidFill>
                  <a:schemeClr val="accent1"/>
                </a:solidFill>
              </a:rPr>
              <a:t>Динамика налоговых</a:t>
            </a:r>
          </a:p>
          <a:p>
            <a:pPr algn="just"/>
            <a:r>
              <a:rPr lang="ru-RU" b="1" dirty="0">
                <a:solidFill>
                  <a:schemeClr val="accent1"/>
                </a:solidFill>
              </a:rPr>
              <a:t>и неналоговых</a:t>
            </a:r>
          </a:p>
          <a:p>
            <a:pPr algn="just"/>
            <a:r>
              <a:rPr lang="ru-RU" b="1" dirty="0">
                <a:solidFill>
                  <a:schemeClr val="accent1"/>
                </a:solidFill>
              </a:rPr>
              <a:t>доходов</a:t>
            </a:r>
            <a:endParaRPr b="1" dirty="0">
              <a:solidFill>
                <a:schemeClr val="accent1"/>
              </a:solidFill>
              <a:latin typeface="PMingLiU"/>
              <a:cs typeface="PMingLiU"/>
            </a:endParaRPr>
          </a:p>
        </p:txBody>
      </p:sp>
      <p:sp>
        <p:nvSpPr>
          <p:cNvPr id="80" name="object 80"/>
          <p:cNvSpPr txBox="1"/>
          <p:nvPr/>
        </p:nvSpPr>
        <p:spPr>
          <a:xfrm>
            <a:off x="2583633" y="816789"/>
            <a:ext cx="722281" cy="114134"/>
          </a:xfrm>
          <a:prstGeom prst="rect">
            <a:avLst/>
          </a:prstGeom>
        </p:spPr>
        <p:txBody>
          <a:bodyPr vert="horz" wrap="square" lIns="0" tIns="13970" rIns="0" bIns="0" rtlCol="0">
            <a:spAutoFit/>
          </a:bodyPr>
          <a:lstStyle/>
          <a:p>
            <a:pPr marL="12700">
              <a:lnSpc>
                <a:spcPct val="100000"/>
              </a:lnSpc>
              <a:spcBef>
                <a:spcPts val="110"/>
              </a:spcBef>
            </a:pPr>
            <a:r>
              <a:rPr lang="ru-RU" sz="650" b="1" spc="140" dirty="0" smtClean="0">
                <a:solidFill>
                  <a:srgbClr val="231F20"/>
                </a:solidFill>
                <a:latin typeface="+mj-lt"/>
                <a:cs typeface="Arial"/>
              </a:rPr>
              <a:t>тыс. рублей</a:t>
            </a:r>
            <a:endParaRPr sz="650" b="1" dirty="0">
              <a:latin typeface="+mj-lt"/>
              <a:cs typeface="Arial"/>
            </a:endParaRPr>
          </a:p>
        </p:txBody>
      </p:sp>
      <p:sp>
        <p:nvSpPr>
          <p:cNvPr id="81" name="object 81"/>
          <p:cNvSpPr/>
          <p:nvPr/>
        </p:nvSpPr>
        <p:spPr>
          <a:xfrm>
            <a:off x="2759468" y="978280"/>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82" name="object 82"/>
          <p:cNvSpPr/>
          <p:nvPr/>
        </p:nvSpPr>
        <p:spPr>
          <a:xfrm>
            <a:off x="2759468" y="1066838"/>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83" name="object 83"/>
          <p:cNvSpPr txBox="1"/>
          <p:nvPr/>
        </p:nvSpPr>
        <p:spPr>
          <a:xfrm>
            <a:off x="2722153" y="955574"/>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1000</a:t>
            </a:r>
            <a:endParaRPr sz="650" dirty="0">
              <a:latin typeface="Arial"/>
              <a:cs typeface="Arial"/>
            </a:endParaRPr>
          </a:p>
        </p:txBody>
      </p:sp>
      <p:sp>
        <p:nvSpPr>
          <p:cNvPr id="84" name="object 84"/>
          <p:cNvSpPr txBox="1"/>
          <p:nvPr/>
        </p:nvSpPr>
        <p:spPr>
          <a:xfrm>
            <a:off x="3706456" y="1254347"/>
            <a:ext cx="462915" cy="299720"/>
          </a:xfrm>
          <a:prstGeom prst="rect">
            <a:avLst/>
          </a:prstGeom>
        </p:spPr>
        <p:txBody>
          <a:bodyPr vert="horz" wrap="square" lIns="0" tIns="12065" rIns="0" bIns="0" rtlCol="0">
            <a:spAutoFit/>
          </a:bodyPr>
          <a:lstStyle/>
          <a:p>
            <a:pPr marL="12700">
              <a:lnSpc>
                <a:spcPct val="100000"/>
              </a:lnSpc>
              <a:spcBef>
                <a:spcPts val="95"/>
              </a:spcBef>
            </a:pPr>
            <a:r>
              <a:rPr lang="ru-RU" sz="1800" spc="-60" dirty="0" smtClean="0">
                <a:solidFill>
                  <a:srgbClr val="009E4F"/>
                </a:solidFill>
                <a:latin typeface="Calibri"/>
                <a:cs typeface="Calibri"/>
              </a:rPr>
              <a:t>588</a:t>
            </a:r>
            <a:endParaRPr sz="1800" dirty="0">
              <a:latin typeface="Calibri"/>
              <a:cs typeface="Calibri"/>
            </a:endParaRPr>
          </a:p>
        </p:txBody>
      </p:sp>
      <p:sp>
        <p:nvSpPr>
          <p:cNvPr id="85" name="object 85"/>
          <p:cNvSpPr txBox="1"/>
          <p:nvPr/>
        </p:nvSpPr>
        <p:spPr>
          <a:xfrm>
            <a:off x="4382441" y="1152764"/>
            <a:ext cx="441325" cy="299720"/>
          </a:xfrm>
          <a:prstGeom prst="rect">
            <a:avLst/>
          </a:prstGeom>
        </p:spPr>
        <p:txBody>
          <a:bodyPr vert="horz" wrap="square" lIns="0" tIns="12065" rIns="0" bIns="0" rtlCol="0">
            <a:spAutoFit/>
          </a:bodyPr>
          <a:lstStyle/>
          <a:p>
            <a:pPr marL="12700">
              <a:lnSpc>
                <a:spcPct val="100000"/>
              </a:lnSpc>
              <a:spcBef>
                <a:spcPts val="95"/>
              </a:spcBef>
            </a:pPr>
            <a:r>
              <a:rPr lang="ru-RU" sz="1800" spc="-95" dirty="0" smtClean="0">
                <a:solidFill>
                  <a:srgbClr val="009E4F"/>
                </a:solidFill>
                <a:latin typeface="Calibri"/>
                <a:cs typeface="Calibri"/>
              </a:rPr>
              <a:t>655</a:t>
            </a:r>
            <a:endParaRPr sz="1800" dirty="0">
              <a:latin typeface="Calibri"/>
              <a:cs typeface="Calibri"/>
            </a:endParaRPr>
          </a:p>
        </p:txBody>
      </p:sp>
      <p:sp>
        <p:nvSpPr>
          <p:cNvPr id="87" name="object 87"/>
          <p:cNvSpPr/>
          <p:nvPr/>
        </p:nvSpPr>
        <p:spPr>
          <a:xfrm>
            <a:off x="2759468" y="1155763"/>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88" name="object 88"/>
          <p:cNvSpPr txBox="1"/>
          <p:nvPr/>
        </p:nvSpPr>
        <p:spPr>
          <a:xfrm>
            <a:off x="2746774" y="1043305"/>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900</a:t>
            </a:r>
            <a:endParaRPr sz="650" dirty="0">
              <a:latin typeface="Arial"/>
              <a:cs typeface="Arial"/>
            </a:endParaRPr>
          </a:p>
        </p:txBody>
      </p:sp>
      <p:sp>
        <p:nvSpPr>
          <p:cNvPr id="89" name="object 89"/>
          <p:cNvSpPr/>
          <p:nvPr/>
        </p:nvSpPr>
        <p:spPr>
          <a:xfrm>
            <a:off x="2759468" y="1244676"/>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90" name="object 90"/>
          <p:cNvSpPr txBox="1"/>
          <p:nvPr/>
        </p:nvSpPr>
        <p:spPr>
          <a:xfrm>
            <a:off x="2746774" y="1131865"/>
            <a:ext cx="190500" cy="114134"/>
          </a:xfrm>
          <a:prstGeom prst="rect">
            <a:avLst/>
          </a:prstGeom>
        </p:spPr>
        <p:txBody>
          <a:bodyPr vert="horz" wrap="square" lIns="0" tIns="13970" rIns="0" bIns="0" rtlCol="0">
            <a:spAutoFit/>
          </a:bodyPr>
          <a:lstStyle/>
          <a:p>
            <a:pPr marL="12700">
              <a:lnSpc>
                <a:spcPct val="100000"/>
              </a:lnSpc>
              <a:spcBef>
                <a:spcPts val="110"/>
              </a:spcBef>
            </a:pPr>
            <a:r>
              <a:rPr lang="ru-RU" sz="650" spc="-45" dirty="0" smtClean="0">
                <a:solidFill>
                  <a:srgbClr val="231F20"/>
                </a:solidFill>
                <a:latin typeface="Arial"/>
                <a:cs typeface="Arial"/>
              </a:rPr>
              <a:t>800</a:t>
            </a:r>
            <a:endParaRPr sz="650" dirty="0">
              <a:latin typeface="Arial"/>
              <a:cs typeface="Arial"/>
            </a:endParaRPr>
          </a:p>
        </p:txBody>
      </p:sp>
      <p:sp>
        <p:nvSpPr>
          <p:cNvPr id="91" name="object 91"/>
          <p:cNvSpPr/>
          <p:nvPr/>
        </p:nvSpPr>
        <p:spPr>
          <a:xfrm>
            <a:off x="2759468" y="1333246"/>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92" name="object 92"/>
          <p:cNvSpPr txBox="1"/>
          <p:nvPr/>
        </p:nvSpPr>
        <p:spPr>
          <a:xfrm>
            <a:off x="2746774" y="1220784"/>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700</a:t>
            </a:r>
            <a:endParaRPr sz="650" dirty="0">
              <a:latin typeface="Arial"/>
              <a:cs typeface="Arial"/>
            </a:endParaRPr>
          </a:p>
        </p:txBody>
      </p:sp>
      <p:sp>
        <p:nvSpPr>
          <p:cNvPr id="96" name="object 96"/>
          <p:cNvSpPr txBox="1"/>
          <p:nvPr/>
        </p:nvSpPr>
        <p:spPr>
          <a:xfrm>
            <a:off x="5637965" y="1052035"/>
            <a:ext cx="426720" cy="273793"/>
          </a:xfrm>
          <a:prstGeom prst="rect">
            <a:avLst/>
          </a:prstGeom>
        </p:spPr>
        <p:txBody>
          <a:bodyPr vert="horz" wrap="square" lIns="0" tIns="12065" rIns="0" bIns="0" rtlCol="0">
            <a:spAutoFit/>
          </a:bodyPr>
          <a:lstStyle/>
          <a:p>
            <a:pPr marL="12700">
              <a:lnSpc>
                <a:spcPct val="100000"/>
              </a:lnSpc>
              <a:spcBef>
                <a:spcPts val="95"/>
              </a:spcBef>
            </a:pPr>
            <a:r>
              <a:rPr lang="ru-RU" sz="1700" spc="-75" dirty="0" smtClean="0">
                <a:solidFill>
                  <a:srgbClr val="009E4F"/>
                </a:solidFill>
                <a:latin typeface="Calibri"/>
                <a:cs typeface="Calibri"/>
              </a:rPr>
              <a:t>771</a:t>
            </a:r>
            <a:endParaRPr sz="1700" dirty="0">
              <a:latin typeface="Calibri"/>
              <a:cs typeface="Calibri"/>
            </a:endParaRPr>
          </a:p>
        </p:txBody>
      </p:sp>
      <p:sp>
        <p:nvSpPr>
          <p:cNvPr id="97" name="object 97"/>
          <p:cNvSpPr txBox="1"/>
          <p:nvPr/>
        </p:nvSpPr>
        <p:spPr>
          <a:xfrm>
            <a:off x="6253543" y="1027995"/>
            <a:ext cx="442595" cy="284480"/>
          </a:xfrm>
          <a:prstGeom prst="rect">
            <a:avLst/>
          </a:prstGeom>
        </p:spPr>
        <p:txBody>
          <a:bodyPr vert="horz" wrap="square" lIns="0" tIns="12065" rIns="0" bIns="0" rtlCol="0">
            <a:spAutoFit/>
          </a:bodyPr>
          <a:lstStyle/>
          <a:p>
            <a:pPr marL="12700">
              <a:lnSpc>
                <a:spcPct val="100000"/>
              </a:lnSpc>
              <a:spcBef>
                <a:spcPts val="95"/>
              </a:spcBef>
            </a:pPr>
            <a:r>
              <a:rPr lang="ru-RU" sz="1700" spc="-50" dirty="0" smtClean="0">
                <a:solidFill>
                  <a:srgbClr val="009E4F"/>
                </a:solidFill>
                <a:latin typeface="Calibri"/>
                <a:cs typeface="Calibri"/>
              </a:rPr>
              <a:t>794</a:t>
            </a:r>
            <a:endParaRPr sz="1700" dirty="0">
              <a:latin typeface="Calibri"/>
              <a:cs typeface="Calibri"/>
            </a:endParaRPr>
          </a:p>
        </p:txBody>
      </p:sp>
      <p:sp>
        <p:nvSpPr>
          <p:cNvPr id="98" name="object 98"/>
          <p:cNvSpPr/>
          <p:nvPr/>
        </p:nvSpPr>
        <p:spPr>
          <a:xfrm>
            <a:off x="2759468" y="1422158"/>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99" name="object 99"/>
          <p:cNvSpPr txBox="1"/>
          <p:nvPr/>
        </p:nvSpPr>
        <p:spPr>
          <a:xfrm>
            <a:off x="2746774" y="1309705"/>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600</a:t>
            </a:r>
            <a:endParaRPr sz="650" dirty="0">
              <a:latin typeface="Arial"/>
              <a:cs typeface="Arial"/>
            </a:endParaRPr>
          </a:p>
        </p:txBody>
      </p:sp>
      <p:sp>
        <p:nvSpPr>
          <p:cNvPr id="100" name="object 100"/>
          <p:cNvSpPr/>
          <p:nvPr/>
        </p:nvSpPr>
        <p:spPr>
          <a:xfrm>
            <a:off x="2759468" y="1511084"/>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01" name="object 101"/>
          <p:cNvSpPr txBox="1"/>
          <p:nvPr/>
        </p:nvSpPr>
        <p:spPr>
          <a:xfrm>
            <a:off x="2746774" y="1398264"/>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500</a:t>
            </a:r>
            <a:endParaRPr sz="650" dirty="0">
              <a:latin typeface="Arial"/>
              <a:cs typeface="Arial"/>
            </a:endParaRPr>
          </a:p>
        </p:txBody>
      </p:sp>
      <p:sp>
        <p:nvSpPr>
          <p:cNvPr id="102" name="object 102"/>
          <p:cNvSpPr/>
          <p:nvPr/>
        </p:nvSpPr>
        <p:spPr>
          <a:xfrm>
            <a:off x="2759468" y="1599996"/>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03" name="object 103"/>
          <p:cNvSpPr txBox="1"/>
          <p:nvPr/>
        </p:nvSpPr>
        <p:spPr>
          <a:xfrm>
            <a:off x="2746774" y="1487184"/>
            <a:ext cx="190500" cy="114134"/>
          </a:xfrm>
          <a:prstGeom prst="rect">
            <a:avLst/>
          </a:prstGeom>
        </p:spPr>
        <p:txBody>
          <a:bodyPr vert="horz" wrap="square" lIns="0" tIns="13970" rIns="0" bIns="0" rtlCol="0">
            <a:spAutoFit/>
          </a:bodyPr>
          <a:lstStyle/>
          <a:p>
            <a:pPr marL="12700">
              <a:lnSpc>
                <a:spcPct val="100000"/>
              </a:lnSpc>
              <a:spcBef>
                <a:spcPts val="110"/>
              </a:spcBef>
            </a:pPr>
            <a:r>
              <a:rPr lang="ru-RU" sz="650" spc="-45" dirty="0" smtClean="0">
                <a:solidFill>
                  <a:srgbClr val="231F20"/>
                </a:solidFill>
                <a:latin typeface="Arial"/>
                <a:cs typeface="Arial"/>
              </a:rPr>
              <a:t>400</a:t>
            </a:r>
            <a:endParaRPr sz="650" dirty="0">
              <a:latin typeface="Arial"/>
              <a:cs typeface="Arial"/>
            </a:endParaRPr>
          </a:p>
        </p:txBody>
      </p:sp>
      <p:sp>
        <p:nvSpPr>
          <p:cNvPr id="104" name="object 104"/>
          <p:cNvSpPr/>
          <p:nvPr/>
        </p:nvSpPr>
        <p:spPr>
          <a:xfrm>
            <a:off x="2759468" y="1688566"/>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05" name="object 105"/>
          <p:cNvSpPr txBox="1"/>
          <p:nvPr/>
        </p:nvSpPr>
        <p:spPr>
          <a:xfrm>
            <a:off x="2746774" y="1576105"/>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300</a:t>
            </a:r>
            <a:endParaRPr sz="650" dirty="0">
              <a:latin typeface="Arial"/>
              <a:cs typeface="Arial"/>
            </a:endParaRPr>
          </a:p>
        </p:txBody>
      </p:sp>
      <p:sp>
        <p:nvSpPr>
          <p:cNvPr id="106" name="object 106"/>
          <p:cNvSpPr/>
          <p:nvPr/>
        </p:nvSpPr>
        <p:spPr>
          <a:xfrm>
            <a:off x="2759468" y="1777479"/>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07" name="object 107"/>
          <p:cNvSpPr txBox="1"/>
          <p:nvPr/>
        </p:nvSpPr>
        <p:spPr>
          <a:xfrm>
            <a:off x="2746774" y="1665026"/>
            <a:ext cx="14922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200</a:t>
            </a:r>
            <a:endParaRPr sz="650" dirty="0">
              <a:latin typeface="Arial"/>
              <a:cs typeface="Arial"/>
            </a:endParaRPr>
          </a:p>
        </p:txBody>
      </p:sp>
      <p:sp>
        <p:nvSpPr>
          <p:cNvPr id="108" name="object 108"/>
          <p:cNvSpPr txBox="1"/>
          <p:nvPr/>
        </p:nvSpPr>
        <p:spPr>
          <a:xfrm>
            <a:off x="3731334" y="1544570"/>
            <a:ext cx="337185" cy="284480"/>
          </a:xfrm>
          <a:prstGeom prst="rect">
            <a:avLst/>
          </a:prstGeom>
        </p:spPr>
        <p:txBody>
          <a:bodyPr vert="horz" wrap="square" lIns="0" tIns="12065" rIns="0" bIns="0" rtlCol="0">
            <a:spAutoFit/>
          </a:bodyPr>
          <a:lstStyle/>
          <a:p>
            <a:pPr marL="12700">
              <a:lnSpc>
                <a:spcPct val="100000"/>
              </a:lnSpc>
              <a:spcBef>
                <a:spcPts val="95"/>
              </a:spcBef>
            </a:pPr>
            <a:r>
              <a:rPr lang="ru-RU" sz="1700" spc="-45" dirty="0" smtClean="0">
                <a:solidFill>
                  <a:srgbClr val="A54686"/>
                </a:solidFill>
                <a:latin typeface="Calibri"/>
                <a:cs typeface="Calibri"/>
              </a:rPr>
              <a:t>208</a:t>
            </a:r>
            <a:endParaRPr sz="1700" dirty="0">
              <a:latin typeface="Calibri"/>
              <a:cs typeface="Calibri"/>
            </a:endParaRPr>
          </a:p>
        </p:txBody>
      </p:sp>
      <p:sp>
        <p:nvSpPr>
          <p:cNvPr id="109" name="object 109"/>
          <p:cNvSpPr txBox="1"/>
          <p:nvPr/>
        </p:nvSpPr>
        <p:spPr>
          <a:xfrm>
            <a:off x="4385422" y="1487951"/>
            <a:ext cx="344805" cy="284480"/>
          </a:xfrm>
          <a:prstGeom prst="rect">
            <a:avLst/>
          </a:prstGeom>
        </p:spPr>
        <p:txBody>
          <a:bodyPr vert="horz" wrap="square" lIns="0" tIns="12065" rIns="0" bIns="0" rtlCol="0">
            <a:spAutoFit/>
          </a:bodyPr>
          <a:lstStyle/>
          <a:p>
            <a:pPr marL="12700">
              <a:lnSpc>
                <a:spcPct val="100000"/>
              </a:lnSpc>
              <a:spcBef>
                <a:spcPts val="95"/>
              </a:spcBef>
            </a:pPr>
            <a:r>
              <a:rPr lang="ru-RU" sz="1700" spc="-30" dirty="0" smtClean="0">
                <a:solidFill>
                  <a:srgbClr val="A54686"/>
                </a:solidFill>
                <a:latin typeface="Calibri"/>
                <a:cs typeface="Calibri"/>
              </a:rPr>
              <a:t>228</a:t>
            </a:r>
            <a:endParaRPr sz="1700" dirty="0">
              <a:latin typeface="Calibri"/>
              <a:cs typeface="Calibri"/>
            </a:endParaRPr>
          </a:p>
        </p:txBody>
      </p:sp>
      <p:sp>
        <p:nvSpPr>
          <p:cNvPr id="110" name="object 110"/>
          <p:cNvSpPr txBox="1"/>
          <p:nvPr/>
        </p:nvSpPr>
        <p:spPr>
          <a:xfrm>
            <a:off x="5048266" y="1533081"/>
            <a:ext cx="1530350" cy="284480"/>
          </a:xfrm>
          <a:prstGeom prst="rect">
            <a:avLst/>
          </a:prstGeom>
        </p:spPr>
        <p:txBody>
          <a:bodyPr vert="horz" wrap="square" lIns="0" tIns="12065" rIns="0" bIns="0" rtlCol="0">
            <a:spAutoFit/>
          </a:bodyPr>
          <a:lstStyle/>
          <a:p>
            <a:pPr marL="12700">
              <a:lnSpc>
                <a:spcPct val="100000"/>
              </a:lnSpc>
              <a:spcBef>
                <a:spcPts val="95"/>
              </a:spcBef>
              <a:tabLst>
                <a:tab pos="641350" algn="l"/>
                <a:tab pos="1217295" algn="l"/>
              </a:tabLst>
            </a:pPr>
            <a:r>
              <a:rPr lang="ru-RU" sz="1700" spc="-45" dirty="0" smtClean="0">
                <a:solidFill>
                  <a:srgbClr val="A54686"/>
                </a:solidFill>
                <a:latin typeface="Calibri"/>
                <a:cs typeface="Calibri"/>
              </a:rPr>
              <a:t>182</a:t>
            </a:r>
            <a:r>
              <a:rPr sz="1700" spc="-45" dirty="0">
                <a:solidFill>
                  <a:srgbClr val="A54686"/>
                </a:solidFill>
                <a:latin typeface="Calibri"/>
                <a:cs typeface="Calibri"/>
              </a:rPr>
              <a:t>	</a:t>
            </a:r>
            <a:r>
              <a:rPr lang="ru-RU" sz="1700" spc="-40" dirty="0" smtClean="0">
                <a:solidFill>
                  <a:srgbClr val="A54686"/>
                </a:solidFill>
                <a:latin typeface="Calibri"/>
                <a:cs typeface="Calibri"/>
              </a:rPr>
              <a:t>179</a:t>
            </a:r>
            <a:r>
              <a:rPr sz="1700" spc="-40" dirty="0">
                <a:solidFill>
                  <a:srgbClr val="A54686"/>
                </a:solidFill>
                <a:latin typeface="Calibri"/>
                <a:cs typeface="Calibri"/>
              </a:rPr>
              <a:t>	</a:t>
            </a:r>
            <a:r>
              <a:rPr lang="ru-RU" sz="2550" spc="-120" baseline="1633" dirty="0" smtClean="0">
                <a:solidFill>
                  <a:srgbClr val="A54686"/>
                </a:solidFill>
                <a:latin typeface="Calibri"/>
                <a:cs typeface="Calibri"/>
              </a:rPr>
              <a:t>178</a:t>
            </a:r>
            <a:endParaRPr sz="2550" baseline="1633" dirty="0">
              <a:latin typeface="Calibri"/>
              <a:cs typeface="Calibri"/>
            </a:endParaRPr>
          </a:p>
        </p:txBody>
      </p:sp>
      <p:sp>
        <p:nvSpPr>
          <p:cNvPr id="111" name="object 111"/>
          <p:cNvSpPr/>
          <p:nvPr/>
        </p:nvSpPr>
        <p:spPr>
          <a:xfrm>
            <a:off x="2759468" y="1866404"/>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12" name="object 112"/>
          <p:cNvSpPr txBox="1"/>
          <p:nvPr/>
        </p:nvSpPr>
        <p:spPr>
          <a:xfrm>
            <a:off x="2746774" y="1753585"/>
            <a:ext cx="67310" cy="126364"/>
          </a:xfrm>
          <a:prstGeom prst="rect">
            <a:avLst/>
          </a:prstGeom>
        </p:spPr>
        <p:txBody>
          <a:bodyPr vert="horz" wrap="square" lIns="0" tIns="13970" rIns="0" bIns="0" rtlCol="0">
            <a:spAutoFit/>
          </a:bodyPr>
          <a:lstStyle/>
          <a:p>
            <a:pPr marL="12700">
              <a:lnSpc>
                <a:spcPct val="100000"/>
              </a:lnSpc>
              <a:spcBef>
                <a:spcPts val="110"/>
              </a:spcBef>
            </a:pPr>
            <a:r>
              <a:rPr sz="650" spc="-35" dirty="0">
                <a:solidFill>
                  <a:srgbClr val="231F20"/>
                </a:solidFill>
                <a:latin typeface="Arial"/>
                <a:cs typeface="Arial"/>
              </a:rPr>
              <a:t>0</a:t>
            </a:r>
            <a:endParaRPr sz="650">
              <a:latin typeface="Arial"/>
              <a:cs typeface="Arial"/>
            </a:endParaRPr>
          </a:p>
        </p:txBody>
      </p:sp>
      <p:sp>
        <p:nvSpPr>
          <p:cNvPr id="113" name="object 113"/>
          <p:cNvSpPr/>
          <p:nvPr/>
        </p:nvSpPr>
        <p:spPr>
          <a:xfrm>
            <a:off x="2759468" y="2043887"/>
            <a:ext cx="4076065" cy="0"/>
          </a:xfrm>
          <a:custGeom>
            <a:avLst/>
            <a:gdLst/>
            <a:ahLst/>
            <a:cxnLst/>
            <a:rect l="l" t="t" r="r" b="b"/>
            <a:pathLst>
              <a:path w="4076065">
                <a:moveTo>
                  <a:pt x="0" y="0"/>
                </a:moveTo>
                <a:lnTo>
                  <a:pt x="4075925" y="0"/>
                </a:lnTo>
              </a:path>
            </a:pathLst>
          </a:custGeom>
          <a:ln w="3238">
            <a:solidFill>
              <a:srgbClr val="849FC2"/>
            </a:solidFill>
          </a:ln>
        </p:spPr>
        <p:txBody>
          <a:bodyPr wrap="square" lIns="0" tIns="0" rIns="0" bIns="0" rtlCol="0"/>
          <a:lstStyle/>
          <a:p>
            <a:endParaRPr/>
          </a:p>
        </p:txBody>
      </p:sp>
      <p:sp>
        <p:nvSpPr>
          <p:cNvPr id="114" name="object 114"/>
          <p:cNvSpPr txBox="1"/>
          <p:nvPr/>
        </p:nvSpPr>
        <p:spPr>
          <a:xfrm>
            <a:off x="3753333" y="1842505"/>
            <a:ext cx="337820" cy="205184"/>
          </a:xfrm>
          <a:prstGeom prst="rect">
            <a:avLst/>
          </a:prstGeom>
        </p:spPr>
        <p:txBody>
          <a:bodyPr vert="horz" wrap="square" lIns="0" tIns="25400" rIns="0" bIns="0" rtlCol="0">
            <a:spAutoFit/>
          </a:bodyPr>
          <a:lstStyle/>
          <a:p>
            <a:pPr marL="12700" marR="5080">
              <a:lnSpc>
                <a:spcPts val="700"/>
              </a:lnSpc>
              <a:spcBef>
                <a:spcPts val="20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7 год</a:t>
            </a:r>
            <a:r>
              <a:rPr sz="650" spc="-5" dirty="0" smtClean="0">
                <a:solidFill>
                  <a:srgbClr val="231F20"/>
                </a:solidFill>
                <a:latin typeface="Arial"/>
                <a:cs typeface="Arial"/>
              </a:rPr>
              <a:t>  </a:t>
            </a:r>
            <a:r>
              <a:rPr sz="650" spc="-35" dirty="0" smtClean="0">
                <a:solidFill>
                  <a:srgbClr val="231F20"/>
                </a:solidFill>
                <a:latin typeface="Arial"/>
                <a:cs typeface="Arial"/>
              </a:rPr>
              <a:t>(</a:t>
            </a:r>
            <a:r>
              <a:rPr lang="ru-RU" sz="650" spc="-35" dirty="0" smtClean="0">
                <a:solidFill>
                  <a:srgbClr val="231F20"/>
                </a:solidFill>
                <a:latin typeface="Arial"/>
                <a:cs typeface="Arial"/>
              </a:rPr>
              <a:t>отчет)</a:t>
            </a:r>
            <a:endParaRPr sz="650" dirty="0">
              <a:latin typeface="Arial"/>
              <a:cs typeface="Arial"/>
            </a:endParaRPr>
          </a:p>
        </p:txBody>
      </p:sp>
      <p:sp>
        <p:nvSpPr>
          <p:cNvPr id="115" name="object 115"/>
          <p:cNvSpPr txBox="1"/>
          <p:nvPr/>
        </p:nvSpPr>
        <p:spPr>
          <a:xfrm>
            <a:off x="4382718" y="1842505"/>
            <a:ext cx="413370" cy="205184"/>
          </a:xfrm>
          <a:prstGeom prst="rect">
            <a:avLst/>
          </a:prstGeom>
        </p:spPr>
        <p:txBody>
          <a:bodyPr vert="horz" wrap="square" lIns="0" tIns="25400" rIns="0" bIns="0" rtlCol="0">
            <a:spAutoFit/>
          </a:bodyPr>
          <a:lstStyle/>
          <a:p>
            <a:pPr marL="12700" marR="5080" indent="635">
              <a:lnSpc>
                <a:spcPts val="700"/>
              </a:lnSpc>
              <a:spcBef>
                <a:spcPts val="20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8</a:t>
            </a:r>
            <a:r>
              <a:rPr sz="650" spc="-40" dirty="0" smtClean="0">
                <a:solidFill>
                  <a:srgbClr val="231F20"/>
                </a:solidFill>
                <a:latin typeface="Arial"/>
                <a:cs typeface="Arial"/>
              </a:rPr>
              <a:t> </a:t>
            </a:r>
            <a:r>
              <a:rPr lang="ru-RU" sz="650" spc="-5" dirty="0" smtClean="0">
                <a:solidFill>
                  <a:srgbClr val="231F20"/>
                </a:solidFill>
                <a:latin typeface="Arial"/>
                <a:cs typeface="Arial"/>
              </a:rPr>
              <a:t>год</a:t>
            </a:r>
            <a:r>
              <a:rPr sz="650" spc="-5" dirty="0" smtClean="0">
                <a:solidFill>
                  <a:srgbClr val="231F20"/>
                </a:solidFill>
                <a:latin typeface="Arial"/>
                <a:cs typeface="Arial"/>
              </a:rPr>
              <a:t>  </a:t>
            </a:r>
            <a:r>
              <a:rPr lang="ru-RU" sz="650" spc="-5" dirty="0" smtClean="0">
                <a:solidFill>
                  <a:srgbClr val="231F20"/>
                </a:solidFill>
                <a:latin typeface="Arial"/>
                <a:cs typeface="Arial"/>
              </a:rPr>
              <a:t>(</a:t>
            </a:r>
            <a:r>
              <a:rPr lang="ru-RU" sz="650" spc="20" dirty="0" smtClean="0">
                <a:solidFill>
                  <a:srgbClr val="231F20"/>
                </a:solidFill>
                <a:latin typeface="Arial"/>
                <a:cs typeface="Arial"/>
              </a:rPr>
              <a:t>отчет</a:t>
            </a:r>
            <a:r>
              <a:rPr sz="650" spc="20" dirty="0" smtClean="0">
                <a:solidFill>
                  <a:srgbClr val="231F20"/>
                </a:solidFill>
                <a:latin typeface="Arial"/>
                <a:cs typeface="Arial"/>
              </a:rPr>
              <a:t>)</a:t>
            </a:r>
            <a:endParaRPr sz="650" dirty="0">
              <a:latin typeface="Arial"/>
              <a:cs typeface="Arial"/>
            </a:endParaRPr>
          </a:p>
        </p:txBody>
      </p:sp>
      <p:sp>
        <p:nvSpPr>
          <p:cNvPr id="116" name="object 116"/>
          <p:cNvSpPr txBox="1"/>
          <p:nvPr/>
        </p:nvSpPr>
        <p:spPr>
          <a:xfrm>
            <a:off x="5047371" y="1842505"/>
            <a:ext cx="458801" cy="205184"/>
          </a:xfrm>
          <a:prstGeom prst="rect">
            <a:avLst/>
          </a:prstGeom>
        </p:spPr>
        <p:txBody>
          <a:bodyPr vert="horz" wrap="square" lIns="0" tIns="25400" rIns="0" bIns="0" rtlCol="0">
            <a:spAutoFit/>
          </a:bodyPr>
          <a:lstStyle/>
          <a:p>
            <a:pPr marL="12700" marR="5080" indent="635">
              <a:lnSpc>
                <a:spcPts val="700"/>
              </a:lnSpc>
              <a:spcBef>
                <a:spcPts val="200"/>
              </a:spcBef>
            </a:pPr>
            <a:r>
              <a:rPr sz="650" spc="-40" dirty="0" smtClean="0">
                <a:solidFill>
                  <a:srgbClr val="231F20"/>
                </a:solidFill>
                <a:latin typeface="Arial"/>
                <a:cs typeface="Arial"/>
              </a:rPr>
              <a:t>201</a:t>
            </a:r>
            <a:r>
              <a:rPr lang="ru-RU" sz="650" spc="-40" dirty="0" smtClean="0">
                <a:solidFill>
                  <a:srgbClr val="231F20"/>
                </a:solidFill>
                <a:latin typeface="Arial"/>
                <a:cs typeface="Arial"/>
              </a:rPr>
              <a:t>9</a:t>
            </a:r>
            <a:r>
              <a:rPr sz="650" spc="-40" dirty="0" smtClean="0">
                <a:solidFill>
                  <a:srgbClr val="231F20"/>
                </a:solidFill>
                <a:latin typeface="Arial"/>
                <a:cs typeface="Arial"/>
              </a:rPr>
              <a:t> </a:t>
            </a:r>
            <a:r>
              <a:rPr lang="ru-RU" sz="650" spc="-5" dirty="0" smtClean="0">
                <a:solidFill>
                  <a:srgbClr val="231F20"/>
                </a:solidFill>
                <a:latin typeface="Arial"/>
                <a:cs typeface="Arial"/>
              </a:rPr>
              <a:t>год</a:t>
            </a:r>
            <a:r>
              <a:rPr sz="650" spc="-5" dirty="0" smtClean="0">
                <a:solidFill>
                  <a:srgbClr val="231F20"/>
                </a:solidFill>
                <a:latin typeface="Arial"/>
                <a:cs typeface="Arial"/>
              </a:rPr>
              <a:t>  </a:t>
            </a:r>
            <a:r>
              <a:rPr sz="650" spc="35" dirty="0" smtClean="0">
                <a:solidFill>
                  <a:srgbClr val="231F20"/>
                </a:solidFill>
                <a:latin typeface="Arial"/>
                <a:cs typeface="Arial"/>
              </a:rPr>
              <a:t>(</a:t>
            </a:r>
            <a:r>
              <a:rPr lang="ru-RU" sz="650" spc="35" dirty="0" smtClean="0">
                <a:solidFill>
                  <a:srgbClr val="231F20"/>
                </a:solidFill>
                <a:latin typeface="Arial"/>
                <a:cs typeface="Arial"/>
              </a:rPr>
              <a:t>прогноз</a:t>
            </a:r>
            <a:r>
              <a:rPr sz="650" spc="35" dirty="0" smtClean="0">
                <a:solidFill>
                  <a:srgbClr val="231F20"/>
                </a:solidFill>
                <a:latin typeface="Arial"/>
                <a:cs typeface="Arial"/>
              </a:rPr>
              <a:t>)</a:t>
            </a:r>
            <a:endParaRPr sz="650" dirty="0">
              <a:latin typeface="Arial"/>
              <a:cs typeface="Arial"/>
            </a:endParaRPr>
          </a:p>
        </p:txBody>
      </p:sp>
      <p:sp>
        <p:nvSpPr>
          <p:cNvPr id="117" name="object 117"/>
          <p:cNvSpPr txBox="1"/>
          <p:nvPr/>
        </p:nvSpPr>
        <p:spPr>
          <a:xfrm>
            <a:off x="5676945" y="1842505"/>
            <a:ext cx="427321" cy="205184"/>
          </a:xfrm>
          <a:prstGeom prst="rect">
            <a:avLst/>
          </a:prstGeom>
        </p:spPr>
        <p:txBody>
          <a:bodyPr vert="horz" wrap="square" lIns="0" tIns="25400" rIns="0" bIns="0" rtlCol="0">
            <a:spAutoFit/>
          </a:bodyPr>
          <a:lstStyle/>
          <a:p>
            <a:pPr marL="12700" marR="5080">
              <a:lnSpc>
                <a:spcPts val="700"/>
              </a:lnSpc>
              <a:spcBef>
                <a:spcPts val="200"/>
              </a:spcBef>
            </a:pPr>
            <a:r>
              <a:rPr sz="650" spc="-40" dirty="0" smtClean="0">
                <a:solidFill>
                  <a:srgbClr val="231F20"/>
                </a:solidFill>
                <a:latin typeface="Arial"/>
                <a:cs typeface="Arial"/>
              </a:rPr>
              <a:t>20</a:t>
            </a:r>
            <a:r>
              <a:rPr lang="ru-RU" sz="650" spc="-40" dirty="0" smtClean="0">
                <a:solidFill>
                  <a:srgbClr val="231F20"/>
                </a:solidFill>
                <a:latin typeface="Arial"/>
                <a:cs typeface="Arial"/>
              </a:rPr>
              <a:t>20 год</a:t>
            </a:r>
            <a:r>
              <a:rPr sz="650" spc="-5" dirty="0" smtClean="0">
                <a:solidFill>
                  <a:srgbClr val="231F20"/>
                </a:solidFill>
                <a:latin typeface="Arial"/>
                <a:cs typeface="Arial"/>
              </a:rPr>
              <a:t> </a:t>
            </a:r>
            <a:r>
              <a:rPr sz="650" spc="35" dirty="0" smtClean="0">
                <a:solidFill>
                  <a:srgbClr val="231F20"/>
                </a:solidFill>
                <a:latin typeface="Arial"/>
                <a:cs typeface="Arial"/>
              </a:rPr>
              <a:t>(</a:t>
            </a:r>
            <a:r>
              <a:rPr lang="ru-RU" sz="650" spc="35" dirty="0" smtClean="0">
                <a:solidFill>
                  <a:srgbClr val="231F20"/>
                </a:solidFill>
                <a:latin typeface="Arial"/>
                <a:cs typeface="Arial"/>
              </a:rPr>
              <a:t>прогноз</a:t>
            </a:r>
            <a:r>
              <a:rPr sz="650" spc="35" dirty="0" smtClean="0">
                <a:solidFill>
                  <a:srgbClr val="231F20"/>
                </a:solidFill>
                <a:latin typeface="Arial"/>
                <a:cs typeface="Arial"/>
              </a:rPr>
              <a:t>)</a:t>
            </a:r>
            <a:endParaRPr sz="650" dirty="0">
              <a:latin typeface="Arial"/>
              <a:cs typeface="Arial"/>
            </a:endParaRPr>
          </a:p>
        </p:txBody>
      </p:sp>
      <p:sp>
        <p:nvSpPr>
          <p:cNvPr id="118" name="object 118"/>
          <p:cNvSpPr txBox="1"/>
          <p:nvPr/>
        </p:nvSpPr>
        <p:spPr>
          <a:xfrm>
            <a:off x="6253235" y="1842505"/>
            <a:ext cx="442903" cy="205184"/>
          </a:xfrm>
          <a:prstGeom prst="rect">
            <a:avLst/>
          </a:prstGeom>
        </p:spPr>
        <p:txBody>
          <a:bodyPr vert="horz" wrap="square" lIns="0" tIns="25400" rIns="0" bIns="0" rtlCol="0">
            <a:spAutoFit/>
          </a:bodyPr>
          <a:lstStyle/>
          <a:p>
            <a:pPr marL="12700" marR="5080">
              <a:lnSpc>
                <a:spcPts val="700"/>
              </a:lnSpc>
              <a:spcBef>
                <a:spcPts val="200"/>
              </a:spcBef>
            </a:pPr>
            <a:r>
              <a:rPr sz="650" spc="-45" dirty="0" smtClean="0">
                <a:solidFill>
                  <a:srgbClr val="231F20"/>
                </a:solidFill>
                <a:latin typeface="Arial"/>
                <a:cs typeface="Arial"/>
              </a:rPr>
              <a:t>202</a:t>
            </a:r>
            <a:r>
              <a:rPr lang="ru-RU" sz="650" spc="-45" dirty="0" smtClean="0">
                <a:solidFill>
                  <a:srgbClr val="231F20"/>
                </a:solidFill>
                <a:latin typeface="Arial"/>
                <a:cs typeface="Arial"/>
              </a:rPr>
              <a:t>1</a:t>
            </a:r>
            <a:r>
              <a:rPr sz="650" spc="-45" dirty="0" smtClean="0">
                <a:solidFill>
                  <a:srgbClr val="231F20"/>
                </a:solidFill>
                <a:latin typeface="Arial"/>
                <a:cs typeface="Arial"/>
              </a:rPr>
              <a:t> </a:t>
            </a:r>
            <a:r>
              <a:rPr lang="ru-RU" sz="650" spc="-10" dirty="0" smtClean="0">
                <a:solidFill>
                  <a:srgbClr val="231F20"/>
                </a:solidFill>
                <a:latin typeface="Arial"/>
                <a:cs typeface="Arial"/>
              </a:rPr>
              <a:t>год</a:t>
            </a:r>
            <a:r>
              <a:rPr sz="650" spc="-10" dirty="0" smtClean="0">
                <a:solidFill>
                  <a:srgbClr val="231F20"/>
                </a:solidFill>
                <a:latin typeface="Arial"/>
                <a:cs typeface="Arial"/>
              </a:rPr>
              <a:t>  </a:t>
            </a:r>
            <a:r>
              <a:rPr sz="650" spc="35" dirty="0" smtClean="0">
                <a:solidFill>
                  <a:srgbClr val="231F20"/>
                </a:solidFill>
                <a:latin typeface="Arial"/>
                <a:cs typeface="Arial"/>
              </a:rPr>
              <a:t>(</a:t>
            </a:r>
            <a:r>
              <a:rPr lang="ru-RU" sz="650" spc="35" dirty="0" smtClean="0">
                <a:solidFill>
                  <a:srgbClr val="231F20"/>
                </a:solidFill>
                <a:latin typeface="Arial"/>
                <a:cs typeface="Arial"/>
              </a:rPr>
              <a:t>прогноз</a:t>
            </a:r>
            <a:r>
              <a:rPr sz="650" spc="35" dirty="0" smtClean="0">
                <a:solidFill>
                  <a:srgbClr val="231F20"/>
                </a:solidFill>
                <a:latin typeface="Arial"/>
                <a:cs typeface="Arial"/>
              </a:rPr>
              <a:t>)</a:t>
            </a:r>
            <a:endParaRPr sz="650" dirty="0">
              <a:latin typeface="Arial"/>
              <a:cs typeface="Arial"/>
            </a:endParaRPr>
          </a:p>
        </p:txBody>
      </p:sp>
      <p:sp>
        <p:nvSpPr>
          <p:cNvPr id="119" name="object 119"/>
          <p:cNvSpPr txBox="1"/>
          <p:nvPr/>
        </p:nvSpPr>
        <p:spPr>
          <a:xfrm>
            <a:off x="2868987" y="2084663"/>
            <a:ext cx="975994" cy="260328"/>
          </a:xfrm>
          <a:prstGeom prst="rect">
            <a:avLst/>
          </a:prstGeom>
        </p:spPr>
        <p:txBody>
          <a:bodyPr vert="horz" wrap="square" lIns="0" tIns="13970" rIns="0" bIns="0" rtlCol="0">
            <a:spAutoFit/>
          </a:bodyPr>
          <a:lstStyle/>
          <a:p>
            <a:r>
              <a:rPr lang="ru-RU" sz="800" dirty="0"/>
              <a:t>Неналоговые доходы</a:t>
            </a:r>
          </a:p>
          <a:p>
            <a:r>
              <a:rPr lang="ru-RU" sz="800" dirty="0" smtClean="0"/>
              <a:t> </a:t>
            </a:r>
            <a:r>
              <a:rPr lang="ru-RU" sz="800" dirty="0"/>
              <a:t>Налоговые доходы</a:t>
            </a:r>
            <a:endParaRPr sz="650" dirty="0">
              <a:latin typeface="Arial"/>
              <a:cs typeface="Arial"/>
            </a:endParaRPr>
          </a:p>
        </p:txBody>
      </p:sp>
      <p:sp>
        <p:nvSpPr>
          <p:cNvPr id="120" name="object 120"/>
          <p:cNvSpPr/>
          <p:nvPr/>
        </p:nvSpPr>
        <p:spPr>
          <a:xfrm>
            <a:off x="2759455" y="2122855"/>
            <a:ext cx="82461" cy="175729"/>
          </a:xfrm>
          <a:prstGeom prst="rect">
            <a:avLst/>
          </a:prstGeom>
          <a:blipFill>
            <a:blip r:embed="rId7" cstate="print"/>
            <a:stretch>
              <a:fillRect/>
            </a:stretch>
          </a:blipFill>
        </p:spPr>
        <p:txBody>
          <a:bodyPr wrap="square" lIns="0" tIns="0" rIns="0" bIns="0" rtlCol="0"/>
          <a:lstStyle/>
          <a:p>
            <a:endParaRPr/>
          </a:p>
        </p:txBody>
      </p:sp>
      <p:sp>
        <p:nvSpPr>
          <p:cNvPr id="121" name="object 121"/>
          <p:cNvSpPr txBox="1"/>
          <p:nvPr/>
        </p:nvSpPr>
        <p:spPr>
          <a:xfrm>
            <a:off x="888094" y="2363968"/>
            <a:ext cx="4418330" cy="381515"/>
          </a:xfrm>
          <a:prstGeom prst="rect">
            <a:avLst/>
          </a:prstGeom>
        </p:spPr>
        <p:txBody>
          <a:bodyPr vert="horz" wrap="square" lIns="0" tIns="12065" rIns="0" bIns="0" rtlCol="0">
            <a:spAutoFit/>
          </a:bodyPr>
          <a:lstStyle/>
          <a:p>
            <a:pPr marL="12700">
              <a:lnSpc>
                <a:spcPct val="100000"/>
              </a:lnSpc>
              <a:spcBef>
                <a:spcPts val="95"/>
              </a:spcBef>
            </a:pPr>
            <a:r>
              <a:rPr lang="ru-RU" sz="2400" b="1" dirty="0">
                <a:solidFill>
                  <a:schemeClr val="accent1"/>
                </a:solidFill>
              </a:rPr>
              <a:t>Объем доходов </a:t>
            </a:r>
            <a:r>
              <a:rPr lang="ru-RU" sz="2400" b="1" dirty="0" smtClean="0">
                <a:solidFill>
                  <a:schemeClr val="accent1"/>
                </a:solidFill>
              </a:rPr>
              <a:t>бюджета города</a:t>
            </a:r>
            <a:endParaRPr sz="2100" b="1" dirty="0">
              <a:solidFill>
                <a:schemeClr val="accent1"/>
              </a:solidFill>
              <a:latin typeface="Bookman Old Style"/>
              <a:cs typeface="Bookman Old Style"/>
            </a:endParaRPr>
          </a:p>
        </p:txBody>
      </p:sp>
      <p:graphicFrame>
        <p:nvGraphicFramePr>
          <p:cNvPr id="122" name="object 122"/>
          <p:cNvGraphicFramePr>
            <a:graphicFrameLocks noGrp="1"/>
          </p:cNvGraphicFramePr>
          <p:nvPr>
            <p:extLst>
              <p:ext uri="{D42A27DB-BD31-4B8C-83A1-F6EECF244321}">
                <p14:modId xmlns:p14="http://schemas.microsoft.com/office/powerpoint/2010/main" val="3709737703"/>
              </p:ext>
            </p:extLst>
          </p:nvPr>
        </p:nvGraphicFramePr>
        <p:xfrm>
          <a:off x="577850" y="2745482"/>
          <a:ext cx="6705600" cy="2276140"/>
        </p:xfrm>
        <a:graphic>
          <a:graphicData uri="http://schemas.openxmlformats.org/drawingml/2006/table">
            <a:tbl>
              <a:tblPr firstRow="1" bandRow="1">
                <a:tableStyleId>{2D5ABB26-0587-4C30-8999-92F81FD0307C}</a:tableStyleId>
              </a:tblPr>
              <a:tblGrid>
                <a:gridCol w="1975681"/>
                <a:gridCol w="679859"/>
                <a:gridCol w="500355"/>
                <a:gridCol w="577905"/>
                <a:gridCol w="457200"/>
                <a:gridCol w="457200"/>
                <a:gridCol w="533400"/>
                <a:gridCol w="533400"/>
                <a:gridCol w="457200"/>
                <a:gridCol w="533400"/>
              </a:tblGrid>
              <a:tr h="274491">
                <a:tc gridSpan="2">
                  <a:txBody>
                    <a:bodyPr/>
                    <a:lstStyle/>
                    <a:p>
                      <a:pPr marL="1977389" marR="69215" indent="-1976120" algn="ctr">
                        <a:lnSpc>
                          <a:spcPts val="700"/>
                        </a:lnSpc>
                        <a:spcBef>
                          <a:spcPts val="10"/>
                        </a:spcBef>
                        <a:tabLst>
                          <a:tab pos="1977389" algn="l"/>
                        </a:tabLst>
                      </a:pPr>
                      <a:r>
                        <a:rPr lang="ru-RU" sz="800" spc="45" dirty="0" smtClean="0">
                          <a:solidFill>
                            <a:srgbClr val="231F20"/>
                          </a:solidFill>
                          <a:latin typeface="+mn-lt"/>
                          <a:cs typeface="Arial"/>
                        </a:rPr>
                        <a:t>наименование</a:t>
                      </a:r>
                      <a:r>
                        <a:rPr lang="ru-RU" sz="800" spc="45" baseline="0" dirty="0" smtClean="0">
                          <a:solidFill>
                            <a:srgbClr val="231F20"/>
                          </a:solidFill>
                          <a:latin typeface="+mn-lt"/>
                          <a:cs typeface="Arial"/>
                        </a:rPr>
                        <a:t> доходных источников</a:t>
                      </a:r>
                      <a:r>
                        <a:rPr sz="800" dirty="0">
                          <a:solidFill>
                            <a:srgbClr val="231F20"/>
                          </a:solidFill>
                          <a:latin typeface="+mn-lt"/>
                          <a:cs typeface="Arial"/>
                        </a:rPr>
                        <a:t>	</a:t>
                      </a:r>
                      <a:r>
                        <a:rPr lang="ru-RU" sz="800" dirty="0" smtClean="0">
                          <a:solidFill>
                            <a:srgbClr val="231F20"/>
                          </a:solidFill>
                          <a:latin typeface="+mn-lt"/>
                          <a:cs typeface="Arial"/>
                        </a:rPr>
                        <a:t>  </a:t>
                      </a:r>
                      <a:r>
                        <a:rPr sz="800" spc="-40" dirty="0" smtClean="0">
                          <a:solidFill>
                            <a:srgbClr val="231F20"/>
                          </a:solidFill>
                          <a:latin typeface="+mn-lt"/>
                          <a:cs typeface="Arial"/>
                        </a:rPr>
                        <a:t>201</a:t>
                      </a:r>
                      <a:r>
                        <a:rPr lang="ru-RU" sz="800" spc="-40" dirty="0" smtClean="0">
                          <a:solidFill>
                            <a:srgbClr val="231F20"/>
                          </a:solidFill>
                          <a:latin typeface="+mn-lt"/>
                          <a:cs typeface="Arial"/>
                        </a:rPr>
                        <a:t>7</a:t>
                      </a:r>
                      <a:r>
                        <a:rPr sz="800" spc="-40" dirty="0" smtClean="0">
                          <a:solidFill>
                            <a:srgbClr val="231F20"/>
                          </a:solidFill>
                          <a:latin typeface="+mn-lt"/>
                          <a:cs typeface="Arial"/>
                        </a:rPr>
                        <a:t> </a:t>
                      </a:r>
                      <a:r>
                        <a:rPr lang="ru-RU" sz="800" spc="-5" dirty="0" smtClean="0">
                          <a:solidFill>
                            <a:srgbClr val="231F20"/>
                          </a:solidFill>
                          <a:latin typeface="+mn-lt"/>
                          <a:cs typeface="Arial"/>
                        </a:rPr>
                        <a:t>год</a:t>
                      </a:r>
                      <a:r>
                        <a:rPr sz="800" spc="-5" dirty="0" smtClean="0">
                          <a:solidFill>
                            <a:srgbClr val="231F20"/>
                          </a:solidFill>
                          <a:latin typeface="+mn-lt"/>
                          <a:cs typeface="Arial"/>
                        </a:rPr>
                        <a:t>  </a:t>
                      </a:r>
                      <a:r>
                        <a:rPr sz="800" spc="-30" dirty="0" smtClean="0">
                          <a:solidFill>
                            <a:srgbClr val="231F20"/>
                          </a:solidFill>
                          <a:latin typeface="+mn-lt"/>
                          <a:cs typeface="Arial"/>
                        </a:rPr>
                        <a:t>(</a:t>
                      </a:r>
                      <a:r>
                        <a:rPr lang="ru-RU" sz="800" spc="-30" dirty="0" smtClean="0">
                          <a:solidFill>
                            <a:srgbClr val="231F20"/>
                          </a:solidFill>
                          <a:latin typeface="+mn-lt"/>
                          <a:cs typeface="Arial"/>
                        </a:rPr>
                        <a:t>отчет)</a:t>
                      </a:r>
                      <a:endParaRPr sz="800" dirty="0">
                        <a:latin typeface="+mn-lt"/>
                        <a:cs typeface="Arial"/>
                      </a:endParaRPr>
                    </a:p>
                  </a:txBody>
                  <a:tcPr marL="0" marR="0" marT="1270" marB="0">
                    <a:lnT w="6350">
                      <a:solidFill>
                        <a:srgbClr val="849FC2"/>
                      </a:solidFill>
                      <a:prstDash val="solid"/>
                    </a:lnT>
                    <a:lnB w="6350">
                      <a:solidFill>
                        <a:srgbClr val="849FC2"/>
                      </a:solidFill>
                      <a:prstDash val="solid"/>
                    </a:lnB>
                  </a:tcPr>
                </a:tc>
                <a:tc hMerge="1">
                  <a:txBody>
                    <a:bodyPr/>
                    <a:lstStyle/>
                    <a:p>
                      <a:endParaRPr/>
                    </a:p>
                  </a:txBody>
                  <a:tcPr marL="0" marR="0" marT="0" marB="0"/>
                </a:tc>
                <a:tc>
                  <a:txBody>
                    <a:bodyPr/>
                    <a:lstStyle/>
                    <a:p>
                      <a:pPr marL="78105" marR="51435" algn="ctr">
                        <a:lnSpc>
                          <a:spcPts val="700"/>
                        </a:lnSpc>
                        <a:spcBef>
                          <a:spcPts val="10"/>
                        </a:spcBef>
                      </a:pPr>
                      <a:r>
                        <a:rPr sz="800" spc="-40" dirty="0" smtClean="0">
                          <a:solidFill>
                            <a:srgbClr val="231F20"/>
                          </a:solidFill>
                          <a:latin typeface="+mn-lt"/>
                          <a:cs typeface="Arial"/>
                        </a:rPr>
                        <a:t>201</a:t>
                      </a:r>
                      <a:r>
                        <a:rPr lang="ru-RU" sz="800" spc="-40" dirty="0" smtClean="0">
                          <a:solidFill>
                            <a:srgbClr val="231F20"/>
                          </a:solidFill>
                          <a:latin typeface="+mn-lt"/>
                          <a:cs typeface="Arial"/>
                        </a:rPr>
                        <a:t>8</a:t>
                      </a:r>
                      <a:r>
                        <a:rPr sz="800" spc="-40" dirty="0" smtClean="0">
                          <a:solidFill>
                            <a:srgbClr val="231F20"/>
                          </a:solidFill>
                          <a:latin typeface="+mn-lt"/>
                          <a:cs typeface="Arial"/>
                        </a:rPr>
                        <a:t> </a:t>
                      </a:r>
                      <a:r>
                        <a:rPr lang="ru-RU" sz="800" spc="-5" dirty="0" smtClean="0">
                          <a:solidFill>
                            <a:srgbClr val="231F20"/>
                          </a:solidFill>
                          <a:latin typeface="+mn-lt"/>
                          <a:cs typeface="Arial"/>
                        </a:rPr>
                        <a:t>год</a:t>
                      </a:r>
                      <a:r>
                        <a:rPr sz="800" spc="-5" dirty="0" smtClean="0">
                          <a:solidFill>
                            <a:srgbClr val="231F20"/>
                          </a:solidFill>
                          <a:latin typeface="+mn-lt"/>
                          <a:cs typeface="Arial"/>
                        </a:rPr>
                        <a:t>  </a:t>
                      </a:r>
                      <a:r>
                        <a:rPr sz="800" dirty="0" smtClean="0">
                          <a:solidFill>
                            <a:srgbClr val="231F20"/>
                          </a:solidFill>
                          <a:latin typeface="+mn-lt"/>
                          <a:cs typeface="Arial"/>
                        </a:rPr>
                        <a:t> </a:t>
                      </a:r>
                      <a:r>
                        <a:rPr sz="800" spc="-15" dirty="0">
                          <a:solidFill>
                            <a:srgbClr val="231F20"/>
                          </a:solidFill>
                          <a:latin typeface="+mn-lt"/>
                          <a:cs typeface="Arial"/>
                        </a:rPr>
                        <a:t>(</a:t>
                      </a:r>
                      <a:r>
                        <a:rPr sz="800" spc="10" dirty="0">
                          <a:solidFill>
                            <a:srgbClr val="231F20"/>
                          </a:solidFill>
                          <a:latin typeface="+mn-lt"/>
                          <a:cs typeface="Arial"/>
                        </a:rPr>
                        <a:t> </a:t>
                      </a:r>
                      <a:r>
                        <a:rPr lang="ru-RU" sz="800" spc="20" dirty="0" smtClean="0">
                          <a:solidFill>
                            <a:srgbClr val="231F20"/>
                          </a:solidFill>
                          <a:latin typeface="+mn-lt"/>
                          <a:cs typeface="Arial"/>
                        </a:rPr>
                        <a:t>отчет</a:t>
                      </a:r>
                      <a:r>
                        <a:rPr sz="800" spc="20" dirty="0" smtClean="0">
                          <a:solidFill>
                            <a:srgbClr val="231F20"/>
                          </a:solidFill>
                          <a:latin typeface="+mn-lt"/>
                          <a:cs typeface="Arial"/>
                        </a:rPr>
                        <a:t>)</a:t>
                      </a:r>
                      <a:endParaRPr sz="800" dirty="0">
                        <a:latin typeface="+mn-lt"/>
                        <a:cs typeface="Arial"/>
                      </a:endParaRPr>
                    </a:p>
                  </a:txBody>
                  <a:tcPr marL="0" marR="0" marT="1270" marB="0">
                    <a:lnT w="6350">
                      <a:solidFill>
                        <a:srgbClr val="849FC2"/>
                      </a:solidFill>
                      <a:prstDash val="solid"/>
                    </a:lnT>
                    <a:lnB w="6350">
                      <a:solidFill>
                        <a:srgbClr val="849FC2"/>
                      </a:solidFill>
                      <a:prstDash val="solid"/>
                    </a:lnB>
                  </a:tcPr>
                </a:tc>
                <a:tc>
                  <a:txBody>
                    <a:bodyPr/>
                    <a:lstStyle/>
                    <a:p>
                      <a:pPr marL="59690" marR="34925" algn="ctr">
                        <a:lnSpc>
                          <a:spcPts val="700"/>
                        </a:lnSpc>
                        <a:spcBef>
                          <a:spcPts val="10"/>
                        </a:spcBef>
                      </a:pPr>
                      <a:r>
                        <a:rPr sz="800" spc="-35" dirty="0" smtClean="0">
                          <a:solidFill>
                            <a:srgbClr val="231F20"/>
                          </a:solidFill>
                          <a:latin typeface="+mn-lt"/>
                          <a:cs typeface="Arial"/>
                        </a:rPr>
                        <a:t>201</a:t>
                      </a:r>
                      <a:r>
                        <a:rPr lang="ru-RU" sz="800" spc="-35" dirty="0" smtClean="0">
                          <a:solidFill>
                            <a:srgbClr val="231F20"/>
                          </a:solidFill>
                          <a:latin typeface="+mn-lt"/>
                          <a:cs typeface="Arial"/>
                        </a:rPr>
                        <a:t>9</a:t>
                      </a:r>
                      <a:r>
                        <a:rPr sz="800" spc="-35" dirty="0" smtClean="0">
                          <a:solidFill>
                            <a:srgbClr val="231F20"/>
                          </a:solidFill>
                          <a:latin typeface="+mn-lt"/>
                          <a:cs typeface="Arial"/>
                        </a:rPr>
                        <a:t> </a:t>
                      </a:r>
                      <a:r>
                        <a:rPr lang="ru-RU" sz="800" dirty="0" smtClean="0">
                          <a:solidFill>
                            <a:srgbClr val="231F20"/>
                          </a:solidFill>
                          <a:latin typeface="+mn-lt"/>
                          <a:cs typeface="Arial"/>
                        </a:rPr>
                        <a:t>год</a:t>
                      </a:r>
                      <a:r>
                        <a:rPr sz="800" dirty="0" smtClean="0">
                          <a:solidFill>
                            <a:srgbClr val="231F20"/>
                          </a:solidFill>
                          <a:latin typeface="+mn-lt"/>
                          <a:cs typeface="Arial"/>
                        </a:rPr>
                        <a:t>  </a:t>
                      </a:r>
                      <a:r>
                        <a:rPr sz="800" spc="-5" dirty="0" smtClean="0">
                          <a:solidFill>
                            <a:srgbClr val="231F20"/>
                          </a:solidFill>
                          <a:latin typeface="+mn-lt"/>
                          <a:cs typeface="Arial"/>
                        </a:rPr>
                        <a:t>(</a:t>
                      </a:r>
                      <a:r>
                        <a:rPr lang="ru-RU" sz="800" spc="-5" dirty="0" smtClean="0">
                          <a:solidFill>
                            <a:srgbClr val="231F20"/>
                          </a:solidFill>
                          <a:latin typeface="+mn-lt"/>
                          <a:cs typeface="Arial"/>
                        </a:rPr>
                        <a:t>прогноз</a:t>
                      </a:r>
                      <a:r>
                        <a:rPr sz="800" spc="-5" dirty="0" smtClean="0">
                          <a:solidFill>
                            <a:srgbClr val="231F20"/>
                          </a:solidFill>
                          <a:latin typeface="+mn-lt"/>
                          <a:cs typeface="Arial"/>
                        </a:rPr>
                        <a:t>)</a:t>
                      </a:r>
                      <a:endParaRPr sz="800" dirty="0">
                        <a:latin typeface="+mn-lt"/>
                        <a:cs typeface="Arial"/>
                      </a:endParaRPr>
                    </a:p>
                  </a:txBody>
                  <a:tcPr marL="0" marR="0" marT="1270" marB="0">
                    <a:lnT w="6350">
                      <a:solidFill>
                        <a:srgbClr val="849FC2"/>
                      </a:solidFill>
                      <a:prstDash val="solid"/>
                    </a:lnT>
                    <a:lnB w="6350">
                      <a:solidFill>
                        <a:srgbClr val="849FC2"/>
                      </a:solidFill>
                      <a:prstDash val="solid"/>
                    </a:lnB>
                  </a:tcPr>
                </a:tc>
                <a:tc gridSpan="2">
                  <a:txBody>
                    <a:bodyPr/>
                    <a:lstStyle/>
                    <a:p>
                      <a:pPr marL="45085" algn="ctr">
                        <a:lnSpc>
                          <a:spcPts val="700"/>
                        </a:lnSpc>
                      </a:pPr>
                      <a:r>
                        <a:rPr lang="ru-RU" sz="800" spc="45" dirty="0" smtClean="0">
                          <a:solidFill>
                            <a:srgbClr val="231F20"/>
                          </a:solidFill>
                          <a:latin typeface="+mn-lt"/>
                          <a:cs typeface="Arial"/>
                        </a:rPr>
                        <a:t> Плановый период</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hMerge="1">
                  <a:txBody>
                    <a:bodyPr/>
                    <a:lstStyle/>
                    <a:p>
                      <a:endParaRPr/>
                    </a:p>
                  </a:txBody>
                  <a:tcPr marL="0" marR="0" marT="0" marB="0"/>
                </a:tc>
                <a:tc gridSpan="4">
                  <a:txBody>
                    <a:bodyPr/>
                    <a:lstStyle/>
                    <a:p>
                      <a:pPr marL="76200" algn="ctr">
                        <a:lnSpc>
                          <a:spcPts val="700"/>
                        </a:lnSpc>
                      </a:pPr>
                      <a:r>
                        <a:rPr lang="ru-RU" sz="800" spc="5" dirty="0" smtClean="0">
                          <a:solidFill>
                            <a:srgbClr val="231F20"/>
                          </a:solidFill>
                          <a:latin typeface="+mn-lt"/>
                          <a:cs typeface="Arial"/>
                        </a:rPr>
                        <a:t>Динамика</a:t>
                      </a:r>
                      <a:r>
                        <a:rPr sz="800" spc="5" dirty="0" smtClean="0">
                          <a:solidFill>
                            <a:srgbClr val="231F20"/>
                          </a:solidFill>
                          <a:latin typeface="+mn-lt"/>
                          <a:cs typeface="Arial"/>
                        </a:rPr>
                        <a:t>,</a:t>
                      </a:r>
                      <a:r>
                        <a:rPr sz="800" spc="-50" dirty="0" smtClean="0">
                          <a:solidFill>
                            <a:srgbClr val="231F20"/>
                          </a:solidFill>
                          <a:latin typeface="+mn-lt"/>
                          <a:cs typeface="Arial"/>
                        </a:rPr>
                        <a:t> </a:t>
                      </a:r>
                      <a:r>
                        <a:rPr sz="800" spc="-70" dirty="0">
                          <a:solidFill>
                            <a:srgbClr val="231F20"/>
                          </a:solidFill>
                          <a:latin typeface="+mn-lt"/>
                          <a:cs typeface="Arial"/>
                        </a:rPr>
                        <a:t>%</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122763">
                <a:tc>
                  <a:txBody>
                    <a:bodyPr/>
                    <a:lstStyle/>
                    <a:p>
                      <a:pPr>
                        <a:lnSpc>
                          <a:spcPct val="100000"/>
                        </a:lnSpc>
                      </a:pPr>
                      <a:endParaRPr sz="800">
                        <a:latin typeface="+mn-lt"/>
                        <a:cs typeface="Times New Roman"/>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43815">
                        <a:lnSpc>
                          <a:spcPts val="585"/>
                        </a:lnSpc>
                      </a:pPr>
                      <a:r>
                        <a:rPr sz="800" spc="-45" dirty="0" smtClean="0">
                          <a:solidFill>
                            <a:srgbClr val="231F20"/>
                          </a:solidFill>
                          <a:latin typeface="+mn-lt"/>
                          <a:cs typeface="Arial"/>
                        </a:rPr>
                        <a:t>20</a:t>
                      </a:r>
                      <a:r>
                        <a:rPr lang="ru-RU" sz="800" spc="-45" dirty="0" smtClean="0">
                          <a:solidFill>
                            <a:srgbClr val="231F20"/>
                          </a:solidFill>
                          <a:latin typeface="+mn-lt"/>
                          <a:cs typeface="Arial"/>
                        </a:rPr>
                        <a:t>20 год</a:t>
                      </a:r>
                      <a:endParaRPr sz="800" dirty="0">
                        <a:latin typeface="+mn-lt"/>
                        <a:cs typeface="Arial"/>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57150">
                        <a:lnSpc>
                          <a:spcPts val="585"/>
                        </a:lnSpc>
                      </a:pPr>
                      <a:r>
                        <a:rPr sz="800" spc="-50" dirty="0" smtClean="0">
                          <a:solidFill>
                            <a:srgbClr val="231F20"/>
                          </a:solidFill>
                          <a:latin typeface="+mn-lt"/>
                          <a:cs typeface="Arial"/>
                        </a:rPr>
                        <a:t>202</a:t>
                      </a:r>
                      <a:r>
                        <a:rPr lang="ru-RU" sz="800" spc="-50" dirty="0" smtClean="0">
                          <a:solidFill>
                            <a:srgbClr val="231F20"/>
                          </a:solidFill>
                          <a:latin typeface="+mn-lt"/>
                          <a:cs typeface="Arial"/>
                        </a:rPr>
                        <a:t>1 год</a:t>
                      </a:r>
                      <a:endParaRPr sz="800" dirty="0">
                        <a:latin typeface="+mn-lt"/>
                        <a:cs typeface="Arial"/>
                      </a:endParaRPr>
                    </a:p>
                  </a:txBody>
                  <a:tcPr marL="0" marR="0" marT="0" marB="0">
                    <a:lnB w="6350">
                      <a:solidFill>
                        <a:srgbClr val="849FC2"/>
                      </a:solidFill>
                      <a:prstDash val="solid"/>
                    </a:lnB>
                  </a:tcPr>
                </a:tc>
                <a:tc>
                  <a:txBody>
                    <a:bodyPr/>
                    <a:lstStyle/>
                    <a:p>
                      <a:pPr marL="76200">
                        <a:lnSpc>
                          <a:spcPts val="585"/>
                        </a:lnSpc>
                      </a:pPr>
                      <a:r>
                        <a:rPr lang="ru-RU" sz="800" spc="-30" dirty="0" smtClean="0">
                          <a:solidFill>
                            <a:srgbClr val="231F20"/>
                          </a:solidFill>
                          <a:latin typeface="+mn-lt"/>
                          <a:cs typeface="Arial"/>
                        </a:rPr>
                        <a:t>2018</a:t>
                      </a:r>
                      <a:r>
                        <a:rPr sz="800" spc="-30" dirty="0" smtClean="0">
                          <a:solidFill>
                            <a:srgbClr val="231F20"/>
                          </a:solidFill>
                          <a:latin typeface="+mn-lt"/>
                          <a:cs typeface="Arial"/>
                        </a:rPr>
                        <a:t>/201</a:t>
                      </a:r>
                      <a:r>
                        <a:rPr lang="ru-RU" sz="800" spc="-30" dirty="0" smtClean="0">
                          <a:solidFill>
                            <a:srgbClr val="231F20"/>
                          </a:solidFill>
                          <a:latin typeface="+mn-lt"/>
                          <a:cs typeface="Arial"/>
                        </a:rPr>
                        <a:t>7</a:t>
                      </a:r>
                      <a:endParaRPr sz="800" dirty="0">
                        <a:latin typeface="+mn-lt"/>
                        <a:cs typeface="Arial"/>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44450">
                        <a:lnSpc>
                          <a:spcPts val="585"/>
                        </a:lnSpc>
                      </a:pPr>
                      <a:r>
                        <a:rPr sz="800" spc="-30" dirty="0" smtClean="0">
                          <a:solidFill>
                            <a:srgbClr val="231F20"/>
                          </a:solidFill>
                          <a:latin typeface="+mn-lt"/>
                          <a:cs typeface="Arial"/>
                        </a:rPr>
                        <a:t>201</a:t>
                      </a:r>
                      <a:r>
                        <a:rPr lang="ru-RU" sz="800" spc="-30" dirty="0" smtClean="0">
                          <a:solidFill>
                            <a:srgbClr val="231F20"/>
                          </a:solidFill>
                          <a:latin typeface="+mn-lt"/>
                          <a:cs typeface="Arial"/>
                        </a:rPr>
                        <a:t>9</a:t>
                      </a:r>
                      <a:r>
                        <a:rPr sz="800" spc="-30" dirty="0" smtClean="0">
                          <a:solidFill>
                            <a:srgbClr val="231F20"/>
                          </a:solidFill>
                          <a:latin typeface="+mn-lt"/>
                          <a:cs typeface="Arial"/>
                        </a:rPr>
                        <a:t>/201</a:t>
                      </a:r>
                      <a:r>
                        <a:rPr lang="ru-RU" sz="800" spc="-30" dirty="0" smtClean="0">
                          <a:solidFill>
                            <a:srgbClr val="231F20"/>
                          </a:solidFill>
                          <a:latin typeface="+mn-lt"/>
                          <a:cs typeface="Arial"/>
                        </a:rPr>
                        <a:t>8</a:t>
                      </a:r>
                      <a:endParaRPr sz="800" dirty="0">
                        <a:latin typeface="+mn-lt"/>
                        <a:cs typeface="Arial"/>
                      </a:endParaRPr>
                    </a:p>
                  </a:txBody>
                  <a:tcPr marL="0" marR="0" marT="0" marB="0">
                    <a:lnB w="6350">
                      <a:solidFill>
                        <a:srgbClr val="849FC2"/>
                      </a:solidFill>
                      <a:prstDash val="solid"/>
                    </a:lnB>
                  </a:tcPr>
                </a:tc>
                <a:tc>
                  <a:txBody>
                    <a:bodyPr/>
                    <a:lstStyle/>
                    <a:p>
                      <a:pPr marL="36195">
                        <a:lnSpc>
                          <a:spcPts val="585"/>
                        </a:lnSpc>
                      </a:pPr>
                      <a:r>
                        <a:rPr sz="800" spc="-30" dirty="0" smtClean="0">
                          <a:solidFill>
                            <a:srgbClr val="231F20"/>
                          </a:solidFill>
                          <a:latin typeface="+mn-lt"/>
                          <a:cs typeface="Arial"/>
                        </a:rPr>
                        <a:t>20</a:t>
                      </a:r>
                      <a:r>
                        <a:rPr lang="ru-RU" sz="800" spc="-30" dirty="0" smtClean="0">
                          <a:solidFill>
                            <a:srgbClr val="231F20"/>
                          </a:solidFill>
                          <a:latin typeface="+mn-lt"/>
                          <a:cs typeface="Arial"/>
                        </a:rPr>
                        <a:t>20</a:t>
                      </a:r>
                      <a:r>
                        <a:rPr sz="800" spc="-30" dirty="0" smtClean="0">
                          <a:solidFill>
                            <a:srgbClr val="231F20"/>
                          </a:solidFill>
                          <a:latin typeface="+mn-lt"/>
                          <a:cs typeface="Arial"/>
                        </a:rPr>
                        <a:t>/201</a:t>
                      </a:r>
                      <a:r>
                        <a:rPr lang="ru-RU" sz="800" spc="-30" dirty="0" smtClean="0">
                          <a:solidFill>
                            <a:srgbClr val="231F20"/>
                          </a:solidFill>
                          <a:latin typeface="+mn-lt"/>
                          <a:cs typeface="Arial"/>
                        </a:rPr>
                        <a:t>9</a:t>
                      </a:r>
                      <a:endParaRPr sz="800" dirty="0">
                        <a:latin typeface="+mn-lt"/>
                        <a:cs typeface="Arial"/>
                      </a:endParaRPr>
                    </a:p>
                  </a:txBody>
                  <a:tcPr marL="0" marR="0" marT="0" marB="0">
                    <a:lnB w="6350">
                      <a:solidFill>
                        <a:srgbClr val="849FC2"/>
                      </a:solidFill>
                      <a:prstDash val="solid"/>
                    </a:lnB>
                  </a:tcPr>
                </a:tc>
                <a:tc>
                  <a:txBody>
                    <a:bodyPr/>
                    <a:lstStyle/>
                    <a:p>
                      <a:pPr marL="51435">
                        <a:lnSpc>
                          <a:spcPts val="585"/>
                        </a:lnSpc>
                      </a:pPr>
                      <a:r>
                        <a:rPr sz="800" spc="-30" dirty="0" smtClean="0">
                          <a:solidFill>
                            <a:srgbClr val="231F20"/>
                          </a:solidFill>
                          <a:latin typeface="+mn-lt"/>
                          <a:cs typeface="Arial"/>
                        </a:rPr>
                        <a:t>202</a:t>
                      </a:r>
                      <a:r>
                        <a:rPr lang="ru-RU" sz="800" spc="-30" dirty="0" smtClean="0">
                          <a:solidFill>
                            <a:srgbClr val="231F20"/>
                          </a:solidFill>
                          <a:latin typeface="+mn-lt"/>
                          <a:cs typeface="Arial"/>
                        </a:rPr>
                        <a:t>1</a:t>
                      </a:r>
                      <a:r>
                        <a:rPr sz="800" spc="-30" dirty="0" smtClean="0">
                          <a:solidFill>
                            <a:srgbClr val="231F20"/>
                          </a:solidFill>
                          <a:latin typeface="+mn-lt"/>
                          <a:cs typeface="Arial"/>
                        </a:rPr>
                        <a:t>/20</a:t>
                      </a:r>
                      <a:r>
                        <a:rPr lang="ru-RU" sz="800" spc="-30" dirty="0" smtClean="0">
                          <a:solidFill>
                            <a:srgbClr val="231F20"/>
                          </a:solidFill>
                          <a:latin typeface="+mn-lt"/>
                          <a:cs typeface="Arial"/>
                        </a:rPr>
                        <a:t>20</a:t>
                      </a:r>
                      <a:endParaRPr sz="800" dirty="0">
                        <a:latin typeface="+mn-lt"/>
                        <a:cs typeface="Arial"/>
                      </a:endParaRPr>
                    </a:p>
                  </a:txBody>
                  <a:tcPr marL="0" marR="0" marT="0" marB="0">
                    <a:lnB w="6350">
                      <a:solidFill>
                        <a:srgbClr val="849FC2"/>
                      </a:solidFill>
                      <a:prstDash val="solid"/>
                    </a:lnB>
                  </a:tcPr>
                </a:tc>
              </a:tr>
              <a:tr h="111367">
                <a:tc>
                  <a:txBody>
                    <a:bodyPr/>
                    <a:lstStyle/>
                    <a:p>
                      <a:pPr marL="1270" algn="ctr">
                        <a:lnSpc>
                          <a:spcPts val="600"/>
                        </a:lnSpc>
                      </a:pPr>
                      <a:r>
                        <a:rPr sz="800" dirty="0">
                          <a:solidFill>
                            <a:srgbClr val="FFFFFF"/>
                          </a:solidFill>
                          <a:latin typeface="+mn-lt"/>
                          <a:cs typeface="Arial"/>
                        </a:rPr>
                        <a:t>1</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220979" algn="ctr">
                        <a:lnSpc>
                          <a:spcPts val="600"/>
                        </a:lnSpc>
                      </a:pPr>
                      <a:r>
                        <a:rPr sz="800" dirty="0">
                          <a:solidFill>
                            <a:srgbClr val="FFFFFF"/>
                          </a:solidFill>
                          <a:latin typeface="+mn-lt"/>
                          <a:cs typeface="Arial"/>
                        </a:rPr>
                        <a:t>2</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78105" algn="ctr">
                        <a:lnSpc>
                          <a:spcPts val="600"/>
                        </a:lnSpc>
                      </a:pPr>
                      <a:r>
                        <a:rPr sz="800" dirty="0">
                          <a:solidFill>
                            <a:srgbClr val="FFFFFF"/>
                          </a:solidFill>
                          <a:latin typeface="+mn-lt"/>
                          <a:cs typeface="Arial"/>
                        </a:rPr>
                        <a:t>3</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9690" algn="ctr">
                        <a:lnSpc>
                          <a:spcPts val="600"/>
                        </a:lnSpc>
                      </a:pPr>
                      <a:r>
                        <a:rPr sz="800" dirty="0">
                          <a:solidFill>
                            <a:srgbClr val="FFFFFF"/>
                          </a:solidFill>
                          <a:latin typeface="+mn-lt"/>
                          <a:cs typeface="Arial"/>
                        </a:rPr>
                        <a:t>4</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43815" algn="ctr">
                        <a:lnSpc>
                          <a:spcPts val="600"/>
                        </a:lnSpc>
                      </a:pPr>
                      <a:r>
                        <a:rPr sz="800" dirty="0">
                          <a:solidFill>
                            <a:srgbClr val="FFFFFF"/>
                          </a:solidFill>
                          <a:latin typeface="+mn-lt"/>
                          <a:cs typeface="Arial"/>
                        </a:rPr>
                        <a:t>5</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7150" algn="ctr">
                        <a:lnSpc>
                          <a:spcPts val="600"/>
                        </a:lnSpc>
                      </a:pPr>
                      <a:r>
                        <a:rPr sz="800" dirty="0">
                          <a:solidFill>
                            <a:srgbClr val="FFFFFF"/>
                          </a:solidFill>
                          <a:latin typeface="+mn-lt"/>
                          <a:cs typeface="Arial"/>
                        </a:rPr>
                        <a:t>6</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76200" algn="ctr">
                        <a:lnSpc>
                          <a:spcPts val="600"/>
                        </a:lnSpc>
                      </a:pPr>
                      <a:r>
                        <a:rPr sz="800" dirty="0">
                          <a:solidFill>
                            <a:srgbClr val="FFFFFF"/>
                          </a:solidFill>
                          <a:latin typeface="+mn-lt"/>
                          <a:cs typeface="Arial"/>
                        </a:rPr>
                        <a:t>7</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45085" algn="ctr">
                        <a:lnSpc>
                          <a:spcPts val="600"/>
                        </a:lnSpc>
                      </a:pPr>
                      <a:r>
                        <a:rPr sz="800" dirty="0">
                          <a:solidFill>
                            <a:srgbClr val="FFFFFF"/>
                          </a:solidFill>
                          <a:latin typeface="+mn-lt"/>
                          <a:cs typeface="Arial"/>
                        </a:rPr>
                        <a:t>8</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36195" algn="ctr">
                        <a:lnSpc>
                          <a:spcPts val="600"/>
                        </a:lnSpc>
                      </a:pPr>
                      <a:r>
                        <a:rPr sz="800" dirty="0">
                          <a:solidFill>
                            <a:srgbClr val="FFFFFF"/>
                          </a:solidFill>
                          <a:latin typeface="+mn-lt"/>
                          <a:cs typeface="Arial"/>
                        </a:rPr>
                        <a:t>9</a:t>
                      </a:r>
                      <a:endParaRPr sz="80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c>
                  <a:txBody>
                    <a:bodyPr/>
                    <a:lstStyle/>
                    <a:p>
                      <a:pPr marL="52069" algn="ctr">
                        <a:lnSpc>
                          <a:spcPts val="600"/>
                        </a:lnSpc>
                      </a:pPr>
                      <a:r>
                        <a:rPr sz="800" spc="5" dirty="0">
                          <a:solidFill>
                            <a:srgbClr val="FFFFFF"/>
                          </a:solidFill>
                          <a:latin typeface="+mn-lt"/>
                          <a:cs typeface="Arial"/>
                        </a:rPr>
                        <a:t>10</a:t>
                      </a:r>
                      <a:endParaRPr sz="800" dirty="0">
                        <a:latin typeface="+mn-lt"/>
                        <a:cs typeface="Arial"/>
                      </a:endParaRPr>
                    </a:p>
                  </a:txBody>
                  <a:tcPr marL="0" marR="0" marT="0" marB="0">
                    <a:lnT w="6350">
                      <a:solidFill>
                        <a:srgbClr val="849FC2"/>
                      </a:solidFill>
                      <a:prstDash val="solid"/>
                    </a:lnT>
                    <a:lnB w="6350">
                      <a:solidFill>
                        <a:srgbClr val="849FC2"/>
                      </a:solidFill>
                      <a:prstDash val="solid"/>
                    </a:lnB>
                    <a:solidFill>
                      <a:srgbClr val="A54686"/>
                    </a:solidFill>
                  </a:tcPr>
                </a:tc>
              </a:tr>
              <a:tr h="122763">
                <a:tc>
                  <a:txBody>
                    <a:bodyPr/>
                    <a:lstStyle/>
                    <a:p>
                      <a:pPr marL="1270">
                        <a:lnSpc>
                          <a:spcPts val="595"/>
                        </a:lnSpc>
                      </a:pPr>
                      <a:r>
                        <a:rPr lang="ru-RU" sz="800" spc="25" dirty="0" smtClean="0">
                          <a:solidFill>
                            <a:srgbClr val="231F20"/>
                          </a:solidFill>
                          <a:latin typeface="+mn-lt"/>
                          <a:cs typeface="Arial"/>
                        </a:rPr>
                        <a:t>Доходы</a:t>
                      </a:r>
                      <a:r>
                        <a:rPr lang="ru-RU" sz="800" spc="25" baseline="0" dirty="0" smtClean="0">
                          <a:solidFill>
                            <a:srgbClr val="231F20"/>
                          </a:solidFill>
                          <a:latin typeface="+mn-lt"/>
                          <a:cs typeface="Arial"/>
                        </a:rPr>
                        <a:t> всего, млн. рублей</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595"/>
                        </a:lnSpc>
                      </a:pPr>
                      <a:r>
                        <a:rPr lang="ru-RU" sz="800" spc="-45" dirty="0" smtClean="0">
                          <a:solidFill>
                            <a:srgbClr val="231F20"/>
                          </a:solidFill>
                          <a:latin typeface="+mn-lt"/>
                          <a:cs typeface="Arial"/>
                        </a:rPr>
                        <a:t>2285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835" algn="ctr">
                        <a:lnSpc>
                          <a:spcPts val="595"/>
                        </a:lnSpc>
                      </a:pPr>
                      <a:r>
                        <a:rPr lang="ru-RU" sz="800" spc="-40" dirty="0" smtClean="0">
                          <a:solidFill>
                            <a:srgbClr val="231F20"/>
                          </a:solidFill>
                          <a:latin typeface="+mn-lt"/>
                          <a:cs typeface="Arial"/>
                        </a:rPr>
                        <a:t>2829</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r>
                        <a:rPr lang="ru-RU" sz="800" dirty="0" smtClean="0">
                          <a:latin typeface="+mn-lt"/>
                          <a:cs typeface="Times New Roman"/>
                        </a:rPr>
                        <a:t>3134</a:t>
                      </a:r>
                      <a:endParaRPr sz="8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r>
                        <a:rPr lang="ru-RU" sz="800" dirty="0" smtClean="0">
                          <a:latin typeface="+mn-lt"/>
                          <a:cs typeface="Times New Roman"/>
                        </a:rPr>
                        <a:t>2665</a:t>
                      </a:r>
                      <a:endParaRPr sz="8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gn="ctr">
                        <a:lnSpc>
                          <a:spcPct val="100000"/>
                        </a:lnSpc>
                      </a:pPr>
                      <a:r>
                        <a:rPr lang="ru-RU" sz="800" dirty="0" smtClean="0">
                          <a:latin typeface="+mn-lt"/>
                          <a:cs typeface="Times New Roman"/>
                        </a:rPr>
                        <a:t>2133</a:t>
                      </a:r>
                      <a:endParaRPr sz="800" dirty="0">
                        <a:latin typeface="+mn-lt"/>
                        <a:cs typeface="Times New Roman"/>
                      </a:endParaRPr>
                    </a:p>
                  </a:txBody>
                  <a:tcPr marL="0" marR="0" marT="0" marB="0" anchor="ctr">
                    <a:lnT w="6350">
                      <a:solidFill>
                        <a:srgbClr val="849FC2"/>
                      </a:solidFill>
                      <a:prstDash val="soli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800">
                        <a:latin typeface="+mn-lt"/>
                        <a:cs typeface="Times New Roman"/>
                      </a:endParaRPr>
                    </a:p>
                  </a:txBody>
                  <a:tcPr marL="0" marR="0" marT="0" marB="0">
                    <a:lnT w="6350">
                      <a:solidFill>
                        <a:srgbClr val="849FC2"/>
                      </a:solidFill>
                      <a:prstDash val="solid"/>
                    </a:lnT>
                    <a:lnB w="6350">
                      <a:solidFill>
                        <a:srgbClr val="849FC2"/>
                      </a:solidFill>
                      <a:prstDash val="solid"/>
                    </a:lnB>
                  </a:tcPr>
                </a:tc>
              </a:tr>
              <a:tr h="110825">
                <a:tc>
                  <a:txBody>
                    <a:bodyPr/>
                    <a:lstStyle/>
                    <a:p>
                      <a:pPr marL="1270" algn="l">
                        <a:lnSpc>
                          <a:spcPts val="600"/>
                        </a:lnSpc>
                      </a:pPr>
                      <a:r>
                        <a:rPr lang="ru-RU" sz="800" spc="15" dirty="0" smtClean="0">
                          <a:solidFill>
                            <a:srgbClr val="231F20"/>
                          </a:solidFill>
                          <a:latin typeface="+mn-lt"/>
                          <a:cs typeface="Arial"/>
                        </a:rPr>
                        <a:t>Налоговые</a:t>
                      </a:r>
                      <a:r>
                        <a:rPr lang="ru-RU" sz="800" spc="15" baseline="0" dirty="0" smtClean="0">
                          <a:solidFill>
                            <a:srgbClr val="231F20"/>
                          </a:solidFill>
                          <a:latin typeface="+mn-lt"/>
                          <a:cs typeface="Arial"/>
                        </a:rPr>
                        <a:t> и неналоговые доходы</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600"/>
                        </a:lnSpc>
                      </a:pPr>
                      <a:r>
                        <a:rPr lang="ru-RU" sz="800" spc="-45" dirty="0" smtClean="0">
                          <a:solidFill>
                            <a:srgbClr val="231F20"/>
                          </a:solidFill>
                          <a:latin typeface="+mn-lt"/>
                          <a:cs typeface="Arial"/>
                        </a:rPr>
                        <a:t>796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7470" algn="ctr">
                        <a:lnSpc>
                          <a:spcPts val="600"/>
                        </a:lnSpc>
                      </a:pPr>
                      <a:r>
                        <a:rPr lang="ru-RU" sz="800" spc="-45" dirty="0" smtClean="0">
                          <a:solidFill>
                            <a:srgbClr val="231F20"/>
                          </a:solidFill>
                          <a:latin typeface="+mn-lt"/>
                          <a:cs typeface="Arial"/>
                        </a:rPr>
                        <a:t>883</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055" algn="ctr">
                        <a:lnSpc>
                          <a:spcPts val="600"/>
                        </a:lnSpc>
                      </a:pPr>
                      <a:r>
                        <a:rPr lang="ru-RU" sz="800" spc="-40" dirty="0" smtClean="0">
                          <a:solidFill>
                            <a:srgbClr val="231F20"/>
                          </a:solidFill>
                          <a:latin typeface="+mn-lt"/>
                          <a:cs typeface="Arial"/>
                        </a:rPr>
                        <a:t>932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180" algn="ctr">
                        <a:lnSpc>
                          <a:spcPts val="600"/>
                        </a:lnSpc>
                      </a:pPr>
                      <a:r>
                        <a:rPr lang="ru-RU" sz="800" spc="-45" dirty="0" smtClean="0">
                          <a:solidFill>
                            <a:srgbClr val="231F20"/>
                          </a:solidFill>
                          <a:latin typeface="+mn-lt"/>
                          <a:cs typeface="Arial"/>
                        </a:rPr>
                        <a:t>950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5880" algn="ctr">
                        <a:lnSpc>
                          <a:spcPts val="600"/>
                        </a:lnSpc>
                      </a:pPr>
                      <a:r>
                        <a:rPr lang="ru-RU" sz="800" spc="-40" dirty="0" smtClean="0">
                          <a:solidFill>
                            <a:srgbClr val="231F20"/>
                          </a:solidFill>
                          <a:latin typeface="+mn-lt"/>
                          <a:cs typeface="Arial"/>
                        </a:rPr>
                        <a:t>972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5565" algn="ctr">
                        <a:lnSpc>
                          <a:spcPts val="600"/>
                        </a:lnSpc>
                      </a:pPr>
                      <a:r>
                        <a:rPr lang="ru-RU" sz="800" spc="-35" dirty="0" smtClean="0">
                          <a:solidFill>
                            <a:srgbClr val="231F20"/>
                          </a:solidFill>
                          <a:latin typeface="+mn-lt"/>
                          <a:cs typeface="Arial"/>
                        </a:rPr>
                        <a:t>110,9</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4450" algn="ctr">
                        <a:lnSpc>
                          <a:spcPts val="600"/>
                        </a:lnSpc>
                      </a:pPr>
                      <a:r>
                        <a:rPr lang="ru-RU" sz="800" spc="-35" dirty="0" smtClean="0">
                          <a:solidFill>
                            <a:srgbClr val="231F20"/>
                          </a:solidFill>
                          <a:latin typeface="+mn-lt"/>
                          <a:cs typeface="Arial"/>
                        </a:rPr>
                        <a:t>105,5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5560" algn="ctr">
                        <a:lnSpc>
                          <a:spcPts val="600"/>
                        </a:lnSpc>
                      </a:pPr>
                      <a:r>
                        <a:rPr lang="ru-RU" sz="800" spc="-35" dirty="0" smtClean="0">
                          <a:solidFill>
                            <a:srgbClr val="231F20"/>
                          </a:solidFill>
                          <a:latin typeface="+mn-lt"/>
                          <a:cs typeface="Arial"/>
                        </a:rPr>
                        <a:t>101,9</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1435" algn="ctr">
                        <a:lnSpc>
                          <a:spcPts val="600"/>
                        </a:lnSpc>
                      </a:pPr>
                      <a:r>
                        <a:rPr lang="ru-RU" sz="800" spc="-35" dirty="0" smtClean="0">
                          <a:solidFill>
                            <a:srgbClr val="231F20"/>
                          </a:solidFill>
                          <a:latin typeface="+mn-lt"/>
                          <a:cs typeface="Arial"/>
                        </a:rPr>
                        <a:t>102,3</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127855">
                <a:tc>
                  <a:txBody>
                    <a:bodyPr/>
                    <a:lstStyle/>
                    <a:p>
                      <a:pPr marL="1270" algn="l">
                        <a:lnSpc>
                          <a:spcPts val="600"/>
                        </a:lnSpc>
                      </a:pPr>
                      <a:r>
                        <a:rPr lang="ru-RU" sz="800" spc="20" dirty="0" smtClean="0">
                          <a:solidFill>
                            <a:srgbClr val="231F20"/>
                          </a:solidFill>
                          <a:latin typeface="+mn-lt"/>
                          <a:cs typeface="Arial"/>
                        </a:rPr>
                        <a:t>НДФЛ</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600"/>
                        </a:lnSpc>
                      </a:pPr>
                      <a:r>
                        <a:rPr lang="ru-RU" sz="800" spc="-40" dirty="0" smtClean="0">
                          <a:solidFill>
                            <a:srgbClr val="231F20"/>
                          </a:solidFill>
                          <a:latin typeface="+mn-lt"/>
                          <a:cs typeface="Arial"/>
                        </a:rPr>
                        <a:t>318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8105" algn="ctr">
                        <a:lnSpc>
                          <a:spcPts val="600"/>
                        </a:lnSpc>
                      </a:pPr>
                      <a:r>
                        <a:rPr lang="ru-RU" sz="800" spc="-40" dirty="0" smtClean="0">
                          <a:solidFill>
                            <a:srgbClr val="231F20"/>
                          </a:solidFill>
                          <a:latin typeface="+mn-lt"/>
                          <a:cs typeface="Arial"/>
                        </a:rPr>
                        <a:t>374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600"/>
                        </a:lnSpc>
                      </a:pPr>
                      <a:r>
                        <a:rPr lang="ru-RU" sz="800" spc="-40" dirty="0" smtClean="0">
                          <a:solidFill>
                            <a:srgbClr val="231F20"/>
                          </a:solidFill>
                          <a:latin typeface="+mn-lt"/>
                          <a:cs typeface="Arial"/>
                        </a:rPr>
                        <a:t>464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815" algn="ctr">
                        <a:lnSpc>
                          <a:spcPts val="600"/>
                        </a:lnSpc>
                      </a:pPr>
                      <a:r>
                        <a:rPr lang="ru-RU" sz="800" spc="-40" dirty="0" smtClean="0">
                          <a:solidFill>
                            <a:srgbClr val="231F20"/>
                          </a:solidFill>
                          <a:latin typeface="+mn-lt"/>
                          <a:cs typeface="Arial"/>
                        </a:rPr>
                        <a:t>474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7150" algn="ctr">
                        <a:lnSpc>
                          <a:spcPts val="600"/>
                        </a:lnSpc>
                      </a:pPr>
                      <a:r>
                        <a:rPr lang="ru-RU" sz="800" spc="-40" dirty="0" smtClean="0">
                          <a:solidFill>
                            <a:srgbClr val="231F20"/>
                          </a:solidFill>
                          <a:latin typeface="+mn-lt"/>
                          <a:cs typeface="Arial"/>
                        </a:rPr>
                        <a:t>486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200" algn="ctr">
                        <a:lnSpc>
                          <a:spcPts val="600"/>
                        </a:lnSpc>
                      </a:pPr>
                      <a:r>
                        <a:rPr lang="ru-RU" sz="800" spc="-35" dirty="0" smtClean="0">
                          <a:solidFill>
                            <a:srgbClr val="231F20"/>
                          </a:solidFill>
                          <a:latin typeface="+mn-lt"/>
                          <a:cs typeface="Arial"/>
                        </a:rPr>
                        <a:t>117,6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5085" algn="ctr">
                        <a:lnSpc>
                          <a:spcPts val="600"/>
                        </a:lnSpc>
                      </a:pPr>
                      <a:r>
                        <a:rPr lang="ru-RU" sz="800" spc="-35" dirty="0" smtClean="0">
                          <a:solidFill>
                            <a:srgbClr val="231F20"/>
                          </a:solidFill>
                          <a:latin typeface="+mn-lt"/>
                          <a:cs typeface="Arial"/>
                        </a:rPr>
                        <a:t>124,1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6195" algn="ctr">
                        <a:lnSpc>
                          <a:spcPts val="600"/>
                        </a:lnSpc>
                      </a:pPr>
                      <a:r>
                        <a:rPr lang="ru-RU" sz="800" spc="-35" dirty="0" smtClean="0">
                          <a:solidFill>
                            <a:srgbClr val="231F20"/>
                          </a:solidFill>
                          <a:latin typeface="+mn-lt"/>
                          <a:cs typeface="Arial"/>
                        </a:rPr>
                        <a:t>102,2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2069" algn="ctr">
                        <a:lnSpc>
                          <a:spcPts val="600"/>
                        </a:lnSpc>
                      </a:pPr>
                      <a:r>
                        <a:rPr sz="800" spc="-35" dirty="0" smtClean="0">
                          <a:solidFill>
                            <a:srgbClr val="231F20"/>
                          </a:solidFill>
                          <a:latin typeface="+mn-lt"/>
                          <a:cs typeface="Arial"/>
                        </a:rPr>
                        <a:t>102,</a:t>
                      </a:r>
                      <a:r>
                        <a:rPr lang="ru-RU" sz="800" spc="-35" dirty="0" smtClean="0">
                          <a:solidFill>
                            <a:srgbClr val="231F20"/>
                          </a:solidFill>
                          <a:latin typeface="+mn-lt"/>
                          <a:cs typeface="Arial"/>
                        </a:rPr>
                        <a:t>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110825">
                <a:tc>
                  <a:txBody>
                    <a:bodyPr/>
                    <a:lstStyle/>
                    <a:p>
                      <a:pPr marL="1270" algn="l">
                        <a:lnSpc>
                          <a:spcPts val="595"/>
                        </a:lnSpc>
                      </a:pPr>
                      <a:r>
                        <a:rPr lang="ru-RU" sz="800" spc="20" dirty="0" smtClean="0">
                          <a:solidFill>
                            <a:srgbClr val="231F20"/>
                          </a:solidFill>
                          <a:latin typeface="+mn-lt"/>
                          <a:cs typeface="Arial"/>
                        </a:rPr>
                        <a:t>Акцизы</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595"/>
                        </a:lnSpc>
                      </a:pPr>
                      <a:r>
                        <a:rPr lang="ru-RU" sz="800" spc="-40" dirty="0" smtClean="0">
                          <a:solidFill>
                            <a:srgbClr val="231F20"/>
                          </a:solidFill>
                          <a:latin typeface="+mn-lt"/>
                          <a:cs typeface="Arial"/>
                        </a:rPr>
                        <a:t>10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8105" algn="ctr">
                        <a:lnSpc>
                          <a:spcPts val="595"/>
                        </a:lnSpc>
                      </a:pPr>
                      <a:r>
                        <a:rPr lang="ru-RU" sz="800" spc="-45" dirty="0" smtClean="0">
                          <a:solidFill>
                            <a:srgbClr val="231F20"/>
                          </a:solidFill>
                          <a:latin typeface="+mn-lt"/>
                          <a:cs typeface="Arial"/>
                        </a:rPr>
                        <a:t>10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595"/>
                        </a:lnSpc>
                      </a:pPr>
                      <a:r>
                        <a:rPr lang="ru-RU" sz="800" spc="-45" dirty="0" smtClean="0">
                          <a:solidFill>
                            <a:srgbClr val="231F20"/>
                          </a:solidFill>
                          <a:latin typeface="+mn-lt"/>
                          <a:cs typeface="Arial"/>
                        </a:rPr>
                        <a:t>11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2545" algn="ctr">
                        <a:lnSpc>
                          <a:spcPts val="595"/>
                        </a:lnSpc>
                      </a:pPr>
                      <a:r>
                        <a:rPr lang="ru-RU" sz="800" spc="-45" dirty="0" smtClean="0">
                          <a:solidFill>
                            <a:srgbClr val="231F20"/>
                          </a:solidFill>
                          <a:latin typeface="+mn-lt"/>
                          <a:cs typeface="Arial"/>
                        </a:rPr>
                        <a:t>13</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5244" algn="ctr">
                        <a:lnSpc>
                          <a:spcPts val="595"/>
                        </a:lnSpc>
                      </a:pPr>
                      <a:r>
                        <a:rPr lang="ru-RU" sz="800" spc="-45" dirty="0" smtClean="0">
                          <a:solidFill>
                            <a:srgbClr val="231F20"/>
                          </a:solidFill>
                          <a:latin typeface="+mn-lt"/>
                          <a:cs typeface="Arial"/>
                        </a:rPr>
                        <a:t>16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4295" algn="ctr">
                        <a:lnSpc>
                          <a:spcPts val="595"/>
                        </a:lnSpc>
                      </a:pPr>
                      <a:r>
                        <a:rPr lang="ru-RU" sz="800" spc="-35" dirty="0" smtClean="0">
                          <a:solidFill>
                            <a:srgbClr val="231F20"/>
                          </a:solidFill>
                          <a:latin typeface="+mn-lt"/>
                          <a:cs typeface="Arial"/>
                        </a:rPr>
                        <a:t>100,0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815" algn="ctr">
                        <a:lnSpc>
                          <a:spcPts val="595"/>
                        </a:lnSpc>
                      </a:pPr>
                      <a:r>
                        <a:rPr lang="ru-RU" sz="800" spc="-35" dirty="0" smtClean="0">
                          <a:solidFill>
                            <a:srgbClr val="231F20"/>
                          </a:solidFill>
                          <a:latin typeface="+mn-lt"/>
                          <a:cs typeface="Arial"/>
                        </a:rPr>
                        <a:t>110,0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5560" algn="ctr">
                        <a:lnSpc>
                          <a:spcPts val="595"/>
                        </a:lnSpc>
                      </a:pPr>
                      <a:r>
                        <a:rPr lang="ru-RU" sz="800" spc="-35" dirty="0" smtClean="0">
                          <a:solidFill>
                            <a:srgbClr val="231F20"/>
                          </a:solidFill>
                          <a:latin typeface="+mn-lt"/>
                          <a:cs typeface="Arial"/>
                        </a:rPr>
                        <a:t>118,2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1435" algn="ctr">
                        <a:lnSpc>
                          <a:spcPts val="595"/>
                        </a:lnSpc>
                      </a:pPr>
                      <a:r>
                        <a:rPr lang="ru-RU" sz="800" spc="-35" dirty="0" smtClean="0">
                          <a:solidFill>
                            <a:srgbClr val="231F20"/>
                          </a:solidFill>
                          <a:latin typeface="+mn-lt"/>
                          <a:cs typeface="Arial"/>
                        </a:rPr>
                        <a:t>123,1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247417">
                <a:tc>
                  <a:txBody>
                    <a:bodyPr/>
                    <a:lstStyle/>
                    <a:p>
                      <a:pPr marL="1270">
                        <a:lnSpc>
                          <a:spcPct val="100000"/>
                        </a:lnSpc>
                      </a:pPr>
                      <a:r>
                        <a:rPr lang="ru-RU" sz="800" spc="-45" dirty="0" smtClean="0">
                          <a:solidFill>
                            <a:srgbClr val="231F20"/>
                          </a:solidFill>
                          <a:latin typeface="+mn-lt"/>
                          <a:cs typeface="Arial"/>
                        </a:rPr>
                        <a:t>Единый</a:t>
                      </a:r>
                      <a:r>
                        <a:rPr lang="ru-RU" sz="800" spc="-45" baseline="0" dirty="0" smtClean="0">
                          <a:solidFill>
                            <a:srgbClr val="231F20"/>
                          </a:solidFill>
                          <a:latin typeface="+mn-lt"/>
                          <a:cs typeface="Arial"/>
                        </a:rPr>
                        <a:t> налог на вмененный доход для отдельных видов деятельности</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19710" algn="ctr">
                        <a:lnSpc>
                          <a:spcPts val="600"/>
                        </a:lnSpc>
                      </a:pPr>
                      <a:r>
                        <a:rPr lang="ru-RU" sz="800" spc="-40" dirty="0" smtClean="0">
                          <a:solidFill>
                            <a:srgbClr val="231F20"/>
                          </a:solidFill>
                          <a:latin typeface="+mn-lt"/>
                          <a:cs typeface="Arial"/>
                        </a:rPr>
                        <a:t>67</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7470" algn="ctr">
                        <a:lnSpc>
                          <a:spcPts val="600"/>
                        </a:lnSpc>
                      </a:pPr>
                      <a:r>
                        <a:rPr lang="ru-RU" sz="800" spc="-45" dirty="0" smtClean="0">
                          <a:solidFill>
                            <a:srgbClr val="231F20"/>
                          </a:solidFill>
                          <a:latin typeface="+mn-lt"/>
                          <a:cs typeface="Arial"/>
                        </a:rPr>
                        <a:t>62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600"/>
                        </a:lnSpc>
                      </a:pPr>
                      <a:r>
                        <a:rPr lang="ru-RU" sz="800" spc="-45" dirty="0" smtClean="0">
                          <a:solidFill>
                            <a:srgbClr val="231F20"/>
                          </a:solidFill>
                          <a:latin typeface="+mn-lt"/>
                          <a:cs typeface="Arial"/>
                        </a:rPr>
                        <a:t>60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180" algn="ctr">
                        <a:lnSpc>
                          <a:spcPts val="600"/>
                        </a:lnSpc>
                      </a:pPr>
                      <a:r>
                        <a:rPr lang="ru-RU" sz="800" spc="-40" dirty="0" smtClean="0">
                          <a:solidFill>
                            <a:srgbClr val="231F20"/>
                          </a:solidFill>
                          <a:latin typeface="+mn-lt"/>
                          <a:cs typeface="Arial"/>
                        </a:rPr>
                        <a:t>62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7150" algn="ctr">
                        <a:lnSpc>
                          <a:spcPts val="600"/>
                        </a:lnSpc>
                      </a:pPr>
                      <a:r>
                        <a:rPr lang="ru-RU" sz="800" spc="-40" dirty="0" smtClean="0">
                          <a:solidFill>
                            <a:srgbClr val="231F20"/>
                          </a:solidFill>
                          <a:latin typeface="+mn-lt"/>
                          <a:cs typeface="Arial"/>
                        </a:rPr>
                        <a:t>63</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200" algn="ctr">
                        <a:lnSpc>
                          <a:spcPts val="600"/>
                        </a:lnSpc>
                      </a:pPr>
                      <a:r>
                        <a:rPr lang="ru-RU" sz="800" spc="-35" dirty="0" smtClean="0">
                          <a:solidFill>
                            <a:srgbClr val="231F20"/>
                          </a:solidFill>
                          <a:latin typeface="+mn-lt"/>
                          <a:cs typeface="Arial"/>
                        </a:rPr>
                        <a:t>92,5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5720" algn="ctr">
                        <a:lnSpc>
                          <a:spcPts val="600"/>
                        </a:lnSpc>
                      </a:pPr>
                      <a:r>
                        <a:rPr lang="ru-RU" sz="800" spc="-35" dirty="0" smtClean="0">
                          <a:solidFill>
                            <a:srgbClr val="231F20"/>
                          </a:solidFill>
                          <a:latin typeface="+mn-lt"/>
                          <a:cs typeface="Arial"/>
                        </a:rPr>
                        <a:t>96,8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6830" algn="ctr">
                        <a:lnSpc>
                          <a:spcPts val="600"/>
                        </a:lnSpc>
                      </a:pPr>
                      <a:r>
                        <a:rPr lang="ru-RU" sz="800" spc="-35" dirty="0" smtClean="0">
                          <a:solidFill>
                            <a:srgbClr val="231F20"/>
                          </a:solidFill>
                          <a:latin typeface="+mn-lt"/>
                          <a:cs typeface="Arial"/>
                        </a:rPr>
                        <a:t>103,3</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2069" algn="ctr">
                        <a:lnSpc>
                          <a:spcPts val="600"/>
                        </a:lnSpc>
                      </a:pPr>
                      <a:r>
                        <a:rPr lang="ru-RU" sz="800" spc="-35" dirty="0" smtClean="0">
                          <a:solidFill>
                            <a:srgbClr val="231F20"/>
                          </a:solidFill>
                          <a:latin typeface="+mn-lt"/>
                          <a:cs typeface="Arial"/>
                        </a:rPr>
                        <a:t>101,6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189943">
                <a:tc>
                  <a:txBody>
                    <a:bodyPr/>
                    <a:lstStyle/>
                    <a:p>
                      <a:pPr marL="1270">
                        <a:lnSpc>
                          <a:spcPct val="100000"/>
                        </a:lnSpc>
                      </a:pPr>
                      <a:r>
                        <a:rPr lang="ru-RU" sz="800" spc="-10" dirty="0" smtClean="0">
                          <a:solidFill>
                            <a:srgbClr val="231F20"/>
                          </a:solidFill>
                          <a:latin typeface="+mn-lt"/>
                          <a:cs typeface="Arial"/>
                        </a:rPr>
                        <a:t>Налог,</a:t>
                      </a:r>
                      <a:r>
                        <a:rPr lang="ru-RU" sz="800" spc="-10" baseline="0" dirty="0" smtClean="0">
                          <a:solidFill>
                            <a:srgbClr val="231F20"/>
                          </a:solidFill>
                          <a:latin typeface="+mn-lt"/>
                          <a:cs typeface="Arial"/>
                        </a:rPr>
                        <a:t> взимаемый в связи с применением патентной системы налогообложения</a:t>
                      </a:r>
                      <a:endParaRPr sz="800" dirty="0">
                        <a:latin typeface="+mn-lt"/>
                        <a:cs typeface="Arial"/>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220979" algn="ctr">
                        <a:lnSpc>
                          <a:spcPts val="595"/>
                        </a:lnSpc>
                      </a:pPr>
                      <a:r>
                        <a:rPr lang="ru-RU" sz="800" spc="-40" dirty="0" smtClean="0">
                          <a:solidFill>
                            <a:srgbClr val="231F20"/>
                          </a:solidFill>
                          <a:latin typeface="+mn-lt"/>
                          <a:cs typeface="Arial"/>
                        </a:rPr>
                        <a:t>4</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78105" algn="ctr">
                        <a:lnSpc>
                          <a:spcPts val="595"/>
                        </a:lnSpc>
                      </a:pPr>
                      <a:r>
                        <a:rPr lang="ru-RU" sz="800" spc="-40" dirty="0" smtClean="0">
                          <a:solidFill>
                            <a:srgbClr val="231F20"/>
                          </a:solidFill>
                          <a:latin typeface="+mn-lt"/>
                          <a:cs typeface="Arial"/>
                        </a:rPr>
                        <a:t>5</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59690" algn="ctr">
                        <a:lnSpc>
                          <a:spcPts val="595"/>
                        </a:lnSpc>
                      </a:pPr>
                      <a:r>
                        <a:rPr lang="ru-RU" sz="800" spc="-40" dirty="0" smtClean="0">
                          <a:solidFill>
                            <a:srgbClr val="231F20"/>
                          </a:solidFill>
                          <a:latin typeface="+mn-lt"/>
                          <a:cs typeface="Arial"/>
                        </a:rPr>
                        <a:t>5</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43815" algn="ctr">
                        <a:lnSpc>
                          <a:spcPts val="595"/>
                        </a:lnSpc>
                      </a:pPr>
                      <a:r>
                        <a:rPr lang="ru-RU" sz="800" spc="-40" dirty="0" smtClean="0">
                          <a:solidFill>
                            <a:srgbClr val="231F20"/>
                          </a:solidFill>
                          <a:latin typeface="+mn-lt"/>
                          <a:cs typeface="Arial"/>
                        </a:rPr>
                        <a:t>5</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57150" algn="ctr">
                        <a:lnSpc>
                          <a:spcPts val="595"/>
                        </a:lnSpc>
                      </a:pPr>
                      <a:r>
                        <a:rPr lang="ru-RU" sz="800" spc="-40" dirty="0" smtClean="0">
                          <a:solidFill>
                            <a:srgbClr val="231F20"/>
                          </a:solidFill>
                          <a:latin typeface="+mn-lt"/>
                          <a:cs typeface="Arial"/>
                        </a:rPr>
                        <a:t>5</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76200" algn="ctr">
                        <a:lnSpc>
                          <a:spcPts val="595"/>
                        </a:lnSpc>
                      </a:pPr>
                      <a:r>
                        <a:rPr lang="ru-RU" sz="800" spc="-35" dirty="0" smtClean="0">
                          <a:solidFill>
                            <a:srgbClr val="231F20"/>
                          </a:solidFill>
                          <a:latin typeface="+mn-lt"/>
                          <a:cs typeface="Arial"/>
                        </a:rPr>
                        <a:t>125,0</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45085" algn="ctr">
                        <a:lnSpc>
                          <a:spcPts val="595"/>
                        </a:lnSpc>
                      </a:pPr>
                      <a:r>
                        <a:rPr lang="ru-RU" sz="800" spc="-35" dirty="0" smtClean="0">
                          <a:solidFill>
                            <a:srgbClr val="231F20"/>
                          </a:solidFill>
                          <a:latin typeface="+mn-lt"/>
                          <a:cs typeface="Arial"/>
                        </a:rPr>
                        <a:t>100,0</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36195" algn="ctr">
                        <a:lnSpc>
                          <a:spcPts val="595"/>
                        </a:lnSpc>
                      </a:pPr>
                      <a:r>
                        <a:rPr sz="800" spc="-35" dirty="0">
                          <a:solidFill>
                            <a:srgbClr val="231F20"/>
                          </a:solidFill>
                          <a:latin typeface="+mn-lt"/>
                          <a:cs typeface="Arial"/>
                        </a:rPr>
                        <a:t>100,0</a:t>
                      </a:r>
                      <a:endParaRPr sz="80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52069" algn="ctr">
                        <a:lnSpc>
                          <a:spcPts val="595"/>
                        </a:lnSpc>
                      </a:pPr>
                      <a:r>
                        <a:rPr sz="800" spc="-35" dirty="0">
                          <a:solidFill>
                            <a:srgbClr val="231F20"/>
                          </a:solidFill>
                          <a:latin typeface="+mn-lt"/>
                          <a:cs typeface="Arial"/>
                        </a:rPr>
                        <a:t>100,0</a:t>
                      </a:r>
                      <a:endParaRPr sz="800" dirty="0">
                        <a:latin typeface="+mn-lt"/>
                        <a:cs typeface="Arial"/>
                      </a:endParaRPr>
                    </a:p>
                  </a:txBody>
                  <a:tcPr marL="0" marR="0" marT="0" marB="0" anchor="ctr">
                    <a:lnT w="6350" cap="flat" cmpd="sng" algn="ctr">
                      <a:solidFill>
                        <a:srgbClr val="849FC2"/>
                      </a:solidFill>
                      <a:prstDash val="solid"/>
                      <a:round/>
                      <a:headEnd type="none" w="med" len="med"/>
                      <a:tailEnd type="none" w="med" len="med"/>
                    </a:lnT>
                    <a:lnB w="6350">
                      <a:solidFill>
                        <a:srgbClr val="849FC2"/>
                      </a:solidFill>
                      <a:prstDash val="solid"/>
                    </a:lnB>
                  </a:tcPr>
                </a:tc>
              </a:tr>
              <a:tr h="116965">
                <a:tc>
                  <a:txBody>
                    <a:bodyPr/>
                    <a:lstStyle/>
                    <a:p>
                      <a:pPr marL="1270" algn="l">
                        <a:lnSpc>
                          <a:spcPts val="600"/>
                        </a:lnSpc>
                      </a:pPr>
                      <a:r>
                        <a:rPr lang="ru-RU" sz="800" spc="20" dirty="0" smtClean="0">
                          <a:solidFill>
                            <a:srgbClr val="231F20"/>
                          </a:solidFill>
                          <a:latin typeface="+mn-lt"/>
                          <a:cs typeface="Arial"/>
                        </a:rPr>
                        <a:t>Налог на имущество физических лиц</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600"/>
                        </a:lnSpc>
                      </a:pPr>
                      <a:r>
                        <a:rPr lang="ru-RU" sz="800" spc="-40" dirty="0" smtClean="0">
                          <a:solidFill>
                            <a:srgbClr val="231F20"/>
                          </a:solidFill>
                          <a:latin typeface="+mn-lt"/>
                          <a:cs typeface="Arial"/>
                        </a:rPr>
                        <a:t>21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8105" algn="ctr">
                        <a:lnSpc>
                          <a:spcPts val="600"/>
                        </a:lnSpc>
                      </a:pPr>
                      <a:r>
                        <a:rPr lang="ru-RU" sz="800" spc="-40" dirty="0" smtClean="0">
                          <a:solidFill>
                            <a:srgbClr val="231F20"/>
                          </a:solidFill>
                          <a:latin typeface="+mn-lt"/>
                          <a:cs typeface="Arial"/>
                        </a:rPr>
                        <a:t>31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600"/>
                        </a:lnSpc>
                      </a:pPr>
                      <a:r>
                        <a:rPr lang="ru-RU" sz="800" spc="-40" dirty="0" smtClean="0">
                          <a:solidFill>
                            <a:srgbClr val="231F20"/>
                          </a:solidFill>
                          <a:latin typeface="+mn-lt"/>
                          <a:cs typeface="Arial"/>
                        </a:rPr>
                        <a:t>39</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815" algn="ctr">
                        <a:lnSpc>
                          <a:spcPts val="600"/>
                        </a:lnSpc>
                      </a:pPr>
                      <a:r>
                        <a:rPr lang="ru-RU" sz="800" spc="-40" dirty="0" smtClean="0">
                          <a:solidFill>
                            <a:srgbClr val="231F20"/>
                          </a:solidFill>
                          <a:latin typeface="+mn-lt"/>
                          <a:cs typeface="Arial"/>
                        </a:rPr>
                        <a:t>45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7150" algn="ctr">
                        <a:lnSpc>
                          <a:spcPts val="600"/>
                        </a:lnSpc>
                      </a:pPr>
                      <a:r>
                        <a:rPr lang="ru-RU" sz="800" spc="-40" dirty="0" smtClean="0">
                          <a:solidFill>
                            <a:srgbClr val="231F20"/>
                          </a:solidFill>
                          <a:latin typeface="+mn-lt"/>
                          <a:cs typeface="Arial"/>
                        </a:rPr>
                        <a:t>52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200" algn="ctr">
                        <a:lnSpc>
                          <a:spcPts val="600"/>
                        </a:lnSpc>
                      </a:pPr>
                      <a:r>
                        <a:rPr lang="ru-RU" sz="800" spc="-35" dirty="0" smtClean="0">
                          <a:solidFill>
                            <a:srgbClr val="231F20"/>
                          </a:solidFill>
                          <a:latin typeface="+mn-lt"/>
                          <a:cs typeface="Arial"/>
                        </a:rPr>
                        <a:t>147,6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4450" algn="ctr">
                        <a:lnSpc>
                          <a:spcPts val="600"/>
                        </a:lnSpc>
                      </a:pPr>
                      <a:r>
                        <a:rPr lang="ru-RU" sz="800" spc="-35" dirty="0" smtClean="0">
                          <a:solidFill>
                            <a:srgbClr val="231F20"/>
                          </a:solidFill>
                          <a:latin typeface="+mn-lt"/>
                          <a:cs typeface="Arial"/>
                        </a:rPr>
                        <a:t>125,8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6830" algn="ctr">
                        <a:lnSpc>
                          <a:spcPts val="600"/>
                        </a:lnSpc>
                      </a:pPr>
                      <a:r>
                        <a:rPr lang="ru-RU" sz="800" spc="-35" dirty="0" smtClean="0">
                          <a:solidFill>
                            <a:srgbClr val="231F20"/>
                          </a:solidFill>
                          <a:latin typeface="+mn-lt"/>
                          <a:cs typeface="Arial"/>
                        </a:rPr>
                        <a:t>115,4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2069" algn="ctr">
                        <a:lnSpc>
                          <a:spcPts val="600"/>
                        </a:lnSpc>
                      </a:pPr>
                      <a:r>
                        <a:rPr lang="ru-RU" sz="800" spc="-35" dirty="0" smtClean="0">
                          <a:solidFill>
                            <a:srgbClr val="231F20"/>
                          </a:solidFill>
                          <a:latin typeface="+mn-lt"/>
                          <a:cs typeface="Arial"/>
                        </a:rPr>
                        <a:t>115,6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110375">
                <a:tc>
                  <a:txBody>
                    <a:bodyPr/>
                    <a:lstStyle/>
                    <a:p>
                      <a:pPr marL="1270">
                        <a:lnSpc>
                          <a:spcPts val="600"/>
                        </a:lnSpc>
                      </a:pPr>
                      <a:r>
                        <a:rPr lang="ru-RU" sz="800" dirty="0" smtClean="0">
                          <a:solidFill>
                            <a:srgbClr val="231F20"/>
                          </a:solidFill>
                          <a:latin typeface="+mn-lt"/>
                          <a:cs typeface="Arial"/>
                        </a:rPr>
                        <a:t>Земельный</a:t>
                      </a:r>
                      <a:r>
                        <a:rPr lang="ru-RU" sz="800" baseline="0" dirty="0" smtClean="0">
                          <a:solidFill>
                            <a:srgbClr val="231F20"/>
                          </a:solidFill>
                          <a:latin typeface="+mn-lt"/>
                          <a:cs typeface="Arial"/>
                        </a:rPr>
                        <a:t> налог</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600"/>
                        </a:lnSpc>
                      </a:pPr>
                      <a:r>
                        <a:rPr lang="ru-RU" sz="800" spc="-40" dirty="0" smtClean="0">
                          <a:solidFill>
                            <a:srgbClr val="231F20"/>
                          </a:solidFill>
                          <a:latin typeface="+mn-lt"/>
                          <a:cs typeface="Arial"/>
                        </a:rPr>
                        <a:t>157</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8105" algn="ctr">
                        <a:lnSpc>
                          <a:spcPts val="600"/>
                        </a:lnSpc>
                      </a:pPr>
                      <a:r>
                        <a:rPr lang="ru-RU" sz="800" spc="-40" dirty="0" smtClean="0">
                          <a:solidFill>
                            <a:srgbClr val="231F20"/>
                          </a:solidFill>
                          <a:latin typeface="+mn-lt"/>
                          <a:cs typeface="Arial"/>
                        </a:rPr>
                        <a:t>161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600"/>
                        </a:lnSpc>
                      </a:pPr>
                      <a:r>
                        <a:rPr lang="ru-RU" sz="800" spc="-40" dirty="0" smtClean="0">
                          <a:solidFill>
                            <a:srgbClr val="231F20"/>
                          </a:solidFill>
                          <a:latin typeface="+mn-lt"/>
                          <a:cs typeface="Arial"/>
                        </a:rPr>
                        <a:t>158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815" algn="ctr">
                        <a:lnSpc>
                          <a:spcPts val="600"/>
                        </a:lnSpc>
                      </a:pPr>
                      <a:r>
                        <a:rPr lang="ru-RU" sz="800" spc="-40" dirty="0" smtClean="0">
                          <a:solidFill>
                            <a:srgbClr val="231F20"/>
                          </a:solidFill>
                          <a:latin typeface="+mn-lt"/>
                          <a:cs typeface="Arial"/>
                        </a:rPr>
                        <a:t>158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7150" algn="ctr">
                        <a:lnSpc>
                          <a:spcPts val="600"/>
                        </a:lnSpc>
                      </a:pPr>
                      <a:r>
                        <a:rPr lang="ru-RU" sz="800" spc="-40" dirty="0" smtClean="0">
                          <a:solidFill>
                            <a:srgbClr val="231F20"/>
                          </a:solidFill>
                          <a:latin typeface="+mn-lt"/>
                          <a:cs typeface="Arial"/>
                        </a:rPr>
                        <a:t>158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200" algn="ctr">
                        <a:lnSpc>
                          <a:spcPts val="600"/>
                        </a:lnSpc>
                      </a:pPr>
                      <a:r>
                        <a:rPr lang="ru-RU" sz="800" spc="-35" dirty="0" smtClean="0">
                          <a:solidFill>
                            <a:srgbClr val="231F20"/>
                          </a:solidFill>
                          <a:latin typeface="+mn-lt"/>
                          <a:cs typeface="Arial"/>
                        </a:rPr>
                        <a:t>102,5</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5085" algn="ctr">
                        <a:lnSpc>
                          <a:spcPts val="600"/>
                        </a:lnSpc>
                      </a:pPr>
                      <a:r>
                        <a:rPr lang="ru-RU" sz="800" spc="-35" dirty="0" smtClean="0">
                          <a:solidFill>
                            <a:srgbClr val="231F20"/>
                          </a:solidFill>
                          <a:latin typeface="+mn-lt"/>
                          <a:cs typeface="Arial"/>
                        </a:rPr>
                        <a:t>98,1</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6195" algn="ctr">
                        <a:lnSpc>
                          <a:spcPts val="600"/>
                        </a:lnSpc>
                      </a:pPr>
                      <a:r>
                        <a:rPr lang="ru-RU" sz="800" spc="-35" dirty="0" smtClean="0">
                          <a:solidFill>
                            <a:srgbClr val="231F20"/>
                          </a:solidFill>
                          <a:latin typeface="+mn-lt"/>
                          <a:cs typeface="Arial"/>
                        </a:rPr>
                        <a:t>100,0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2069" algn="ctr">
                        <a:lnSpc>
                          <a:spcPts val="600"/>
                        </a:lnSpc>
                      </a:pPr>
                      <a:r>
                        <a:rPr lang="ru-RU" sz="800" spc="-35" dirty="0" smtClean="0">
                          <a:solidFill>
                            <a:srgbClr val="231F20"/>
                          </a:solidFill>
                          <a:latin typeface="+mn-lt"/>
                          <a:cs typeface="Arial"/>
                        </a:rPr>
                        <a:t>100,0</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222700">
                <a:tc>
                  <a:txBody>
                    <a:bodyPr/>
                    <a:lstStyle/>
                    <a:p>
                      <a:pPr marR="212090" indent="1270">
                        <a:lnSpc>
                          <a:spcPts val="700"/>
                        </a:lnSpc>
                        <a:spcBef>
                          <a:spcPts val="10"/>
                        </a:spcBef>
                      </a:pPr>
                      <a:r>
                        <a:rPr lang="ru-RU" sz="800" dirty="0" smtClean="0">
                          <a:latin typeface="+mn-lt"/>
                          <a:cs typeface="Arial"/>
                        </a:rPr>
                        <a:t>Государственная пошлина</a:t>
                      </a:r>
                      <a:endParaRPr sz="800" dirty="0">
                        <a:latin typeface="+mn-lt"/>
                        <a:cs typeface="Arial"/>
                      </a:endParaRPr>
                    </a:p>
                  </a:txBody>
                  <a:tcPr marL="0" marR="0" marT="1270"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220345" algn="ctr">
                        <a:lnSpc>
                          <a:spcPts val="675"/>
                        </a:lnSpc>
                      </a:pPr>
                      <a:r>
                        <a:rPr lang="ru-RU" sz="800" spc="-40" dirty="0" smtClean="0">
                          <a:solidFill>
                            <a:srgbClr val="231F20"/>
                          </a:solidFill>
                          <a:latin typeface="+mn-lt"/>
                          <a:cs typeface="Arial"/>
                        </a:rPr>
                        <a:t>11</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78105" algn="ctr">
                        <a:lnSpc>
                          <a:spcPts val="675"/>
                        </a:lnSpc>
                      </a:pPr>
                      <a:r>
                        <a:rPr lang="ru-RU" sz="800" spc="-40" dirty="0" smtClean="0">
                          <a:solidFill>
                            <a:srgbClr val="231F20"/>
                          </a:solidFill>
                          <a:latin typeface="+mn-lt"/>
                          <a:cs typeface="Arial"/>
                        </a:rPr>
                        <a:t>12</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59690" algn="ctr">
                        <a:lnSpc>
                          <a:spcPts val="675"/>
                        </a:lnSpc>
                      </a:pPr>
                      <a:r>
                        <a:rPr lang="ru-RU" sz="800" spc="-40" dirty="0" smtClean="0">
                          <a:solidFill>
                            <a:srgbClr val="231F20"/>
                          </a:solidFill>
                          <a:latin typeface="+mn-lt"/>
                          <a:cs typeface="Arial"/>
                        </a:rPr>
                        <a:t>13</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43815" algn="ctr">
                        <a:lnSpc>
                          <a:spcPts val="675"/>
                        </a:lnSpc>
                      </a:pPr>
                      <a:r>
                        <a:rPr lang="ru-RU" sz="800" spc="-40" dirty="0" smtClean="0">
                          <a:solidFill>
                            <a:srgbClr val="231F20"/>
                          </a:solidFill>
                          <a:latin typeface="+mn-lt"/>
                          <a:cs typeface="Arial"/>
                        </a:rPr>
                        <a:t>14</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57150" algn="ctr">
                        <a:lnSpc>
                          <a:spcPts val="675"/>
                        </a:lnSpc>
                      </a:pPr>
                      <a:r>
                        <a:rPr lang="ru-RU" sz="800" spc="-40" dirty="0" smtClean="0">
                          <a:solidFill>
                            <a:srgbClr val="231F20"/>
                          </a:solidFill>
                          <a:latin typeface="+mn-lt"/>
                          <a:cs typeface="Arial"/>
                        </a:rPr>
                        <a:t>14</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76200" algn="ctr">
                        <a:lnSpc>
                          <a:spcPts val="675"/>
                        </a:lnSpc>
                      </a:pPr>
                      <a:r>
                        <a:rPr lang="ru-RU" sz="800" spc="-35" dirty="0" smtClean="0">
                          <a:solidFill>
                            <a:srgbClr val="231F20"/>
                          </a:solidFill>
                          <a:latin typeface="+mn-lt"/>
                          <a:cs typeface="Arial"/>
                        </a:rPr>
                        <a:t>109,1</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45085" algn="ctr">
                        <a:lnSpc>
                          <a:spcPts val="675"/>
                        </a:lnSpc>
                      </a:pPr>
                      <a:r>
                        <a:rPr lang="ru-RU" sz="800" spc="-35" dirty="0" smtClean="0">
                          <a:solidFill>
                            <a:srgbClr val="231F20"/>
                          </a:solidFill>
                          <a:latin typeface="+mn-lt"/>
                          <a:cs typeface="Arial"/>
                        </a:rPr>
                        <a:t>108,3</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36830" algn="ctr">
                        <a:lnSpc>
                          <a:spcPts val="675"/>
                        </a:lnSpc>
                      </a:pPr>
                      <a:r>
                        <a:rPr lang="ru-RU" sz="800" spc="-35" dirty="0" smtClean="0">
                          <a:solidFill>
                            <a:srgbClr val="231F20"/>
                          </a:solidFill>
                          <a:latin typeface="+mn-lt"/>
                          <a:cs typeface="Arial"/>
                        </a:rPr>
                        <a:t>107,7</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52069" algn="ctr">
                        <a:lnSpc>
                          <a:spcPts val="675"/>
                        </a:lnSpc>
                      </a:pPr>
                      <a:r>
                        <a:rPr lang="ru-RU" sz="800" spc="-35" dirty="0" smtClean="0">
                          <a:solidFill>
                            <a:srgbClr val="231F20"/>
                          </a:solidFill>
                          <a:latin typeface="+mn-lt"/>
                          <a:cs typeface="Arial"/>
                        </a:rPr>
                        <a:t>100,0</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r>
              <a:tr h="108844">
                <a:tc>
                  <a:txBody>
                    <a:bodyPr/>
                    <a:lstStyle/>
                    <a:p>
                      <a:pPr marL="61913" indent="-61913" algn="l">
                        <a:lnSpc>
                          <a:spcPts val="600"/>
                        </a:lnSpc>
                      </a:pPr>
                      <a:r>
                        <a:rPr lang="ru-RU" sz="800" spc="-5" dirty="0" smtClean="0">
                          <a:solidFill>
                            <a:srgbClr val="231F20"/>
                          </a:solidFill>
                          <a:latin typeface="+mn-lt"/>
                          <a:cs typeface="Arial"/>
                        </a:rPr>
                        <a:t>Неналоговые</a:t>
                      </a:r>
                      <a:r>
                        <a:rPr lang="ru-RU" sz="800" spc="-5" baseline="0" dirty="0" smtClean="0">
                          <a:solidFill>
                            <a:srgbClr val="231F20"/>
                          </a:solidFill>
                          <a:latin typeface="+mn-lt"/>
                          <a:cs typeface="Arial"/>
                        </a:rPr>
                        <a:t> доходы</a:t>
                      </a:r>
                      <a:endParaRPr sz="800" dirty="0">
                        <a:latin typeface="+mn-lt"/>
                        <a:cs typeface="Arial"/>
                      </a:endParaRPr>
                    </a:p>
                  </a:txBody>
                  <a:tcPr marL="0" marR="0" marT="0" marB="0">
                    <a:lnT w="6350">
                      <a:solidFill>
                        <a:srgbClr val="849FC2"/>
                      </a:solidFill>
                      <a:prstDash val="solid"/>
                    </a:lnT>
                    <a:lnB w="6350">
                      <a:solidFill>
                        <a:srgbClr val="849FC2"/>
                      </a:solidFill>
                      <a:prstDash val="solid"/>
                    </a:lnB>
                  </a:tcPr>
                </a:tc>
                <a:tc>
                  <a:txBody>
                    <a:bodyPr/>
                    <a:lstStyle/>
                    <a:p>
                      <a:pPr marL="220979" algn="ctr">
                        <a:lnSpc>
                          <a:spcPts val="600"/>
                        </a:lnSpc>
                      </a:pPr>
                      <a:r>
                        <a:rPr lang="ru-RU" sz="800" spc="-40" dirty="0" smtClean="0">
                          <a:solidFill>
                            <a:srgbClr val="231F20"/>
                          </a:solidFill>
                          <a:latin typeface="+mn-lt"/>
                          <a:cs typeface="Arial"/>
                        </a:rPr>
                        <a:t>208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8105" algn="ctr">
                        <a:lnSpc>
                          <a:spcPts val="600"/>
                        </a:lnSpc>
                      </a:pPr>
                      <a:r>
                        <a:rPr lang="ru-RU" sz="800" spc="-40" dirty="0" smtClean="0">
                          <a:solidFill>
                            <a:srgbClr val="231F20"/>
                          </a:solidFill>
                          <a:latin typeface="+mn-lt"/>
                          <a:cs typeface="Arial"/>
                        </a:rPr>
                        <a:t>228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9690" algn="ctr">
                        <a:lnSpc>
                          <a:spcPts val="600"/>
                        </a:lnSpc>
                      </a:pPr>
                      <a:r>
                        <a:rPr lang="ru-RU" sz="800" spc="-40" dirty="0" smtClean="0">
                          <a:solidFill>
                            <a:srgbClr val="231F20"/>
                          </a:solidFill>
                          <a:latin typeface="+mn-lt"/>
                          <a:cs typeface="Arial"/>
                        </a:rPr>
                        <a:t>182</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3815" algn="ctr">
                        <a:lnSpc>
                          <a:spcPts val="600"/>
                        </a:lnSpc>
                      </a:pPr>
                      <a:r>
                        <a:rPr lang="ru-RU" sz="800" spc="-40" dirty="0" smtClean="0">
                          <a:solidFill>
                            <a:srgbClr val="231F20"/>
                          </a:solidFill>
                          <a:latin typeface="+mn-lt"/>
                          <a:cs typeface="Arial"/>
                        </a:rPr>
                        <a:t>179</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7150" algn="ctr">
                        <a:lnSpc>
                          <a:spcPts val="600"/>
                        </a:lnSpc>
                      </a:pPr>
                      <a:r>
                        <a:rPr lang="ru-RU" sz="800" spc="-40" dirty="0" smtClean="0">
                          <a:solidFill>
                            <a:srgbClr val="231F20"/>
                          </a:solidFill>
                          <a:latin typeface="+mn-lt"/>
                          <a:cs typeface="Arial"/>
                        </a:rPr>
                        <a:t>178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76200" algn="ctr">
                        <a:lnSpc>
                          <a:spcPts val="600"/>
                        </a:lnSpc>
                      </a:pPr>
                      <a:r>
                        <a:rPr lang="ru-RU" sz="800" spc="-40" dirty="0" smtClean="0">
                          <a:solidFill>
                            <a:srgbClr val="231F20"/>
                          </a:solidFill>
                          <a:latin typeface="+mn-lt"/>
                          <a:cs typeface="Arial"/>
                        </a:rPr>
                        <a:t>109,6</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45085" algn="ctr">
                        <a:lnSpc>
                          <a:spcPts val="600"/>
                        </a:lnSpc>
                      </a:pPr>
                      <a:r>
                        <a:rPr lang="ru-RU" sz="800" spc="-35" dirty="0" smtClean="0">
                          <a:solidFill>
                            <a:srgbClr val="231F20"/>
                          </a:solidFill>
                          <a:latin typeface="+mn-lt"/>
                          <a:cs typeface="Arial"/>
                        </a:rPr>
                        <a:t>79,8</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35560" algn="ctr">
                        <a:lnSpc>
                          <a:spcPts val="600"/>
                        </a:lnSpc>
                      </a:pPr>
                      <a:r>
                        <a:rPr lang="ru-RU" sz="800" spc="-35" dirty="0" smtClean="0">
                          <a:solidFill>
                            <a:srgbClr val="231F20"/>
                          </a:solidFill>
                          <a:latin typeface="+mn-lt"/>
                          <a:cs typeface="Arial"/>
                        </a:rPr>
                        <a:t>98,4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c>
                  <a:txBody>
                    <a:bodyPr/>
                    <a:lstStyle/>
                    <a:p>
                      <a:pPr marL="52069" algn="ctr">
                        <a:lnSpc>
                          <a:spcPts val="600"/>
                        </a:lnSpc>
                      </a:pPr>
                      <a:r>
                        <a:rPr lang="ru-RU" sz="800" spc="-35" dirty="0" smtClean="0">
                          <a:solidFill>
                            <a:srgbClr val="231F20"/>
                          </a:solidFill>
                          <a:latin typeface="+mn-lt"/>
                          <a:cs typeface="Arial"/>
                        </a:rPr>
                        <a:t>99,4</a:t>
                      </a:r>
                      <a:endParaRPr sz="800" dirty="0">
                        <a:latin typeface="+mn-lt"/>
                        <a:cs typeface="Arial"/>
                      </a:endParaRPr>
                    </a:p>
                  </a:txBody>
                  <a:tcPr marL="0" marR="0" marT="0" marB="0" anchor="ctr">
                    <a:lnT w="6350">
                      <a:solidFill>
                        <a:srgbClr val="849FC2"/>
                      </a:solidFill>
                      <a:prstDash val="solid"/>
                    </a:lnT>
                    <a:lnB w="6350">
                      <a:solidFill>
                        <a:srgbClr val="849FC2"/>
                      </a:solidFill>
                      <a:prstDash val="solid"/>
                    </a:lnB>
                  </a:tcPr>
                </a:tc>
              </a:tr>
              <a:tr h="223182">
                <a:tc>
                  <a:txBody>
                    <a:bodyPr/>
                    <a:lstStyle/>
                    <a:p>
                      <a:pPr marL="0" marR="718820" indent="0">
                        <a:lnSpc>
                          <a:spcPct val="100000"/>
                        </a:lnSpc>
                        <a:spcBef>
                          <a:spcPts val="0"/>
                        </a:spcBef>
                      </a:pPr>
                      <a:r>
                        <a:rPr lang="ru-RU" sz="800" spc="20" dirty="0" smtClean="0">
                          <a:solidFill>
                            <a:srgbClr val="231F20"/>
                          </a:solidFill>
                          <a:latin typeface="+mn-lt"/>
                          <a:cs typeface="Arial"/>
                        </a:rPr>
                        <a:t>Безвозмездные</a:t>
                      </a:r>
                      <a:r>
                        <a:rPr lang="ru-RU" sz="800" spc="20" baseline="0" dirty="0" smtClean="0">
                          <a:solidFill>
                            <a:srgbClr val="231F20"/>
                          </a:solidFill>
                          <a:latin typeface="+mn-lt"/>
                          <a:cs typeface="Arial"/>
                        </a:rPr>
                        <a:t> </a:t>
                      </a:r>
                      <a:r>
                        <a:rPr lang="ru-RU" sz="800" spc="20" dirty="0" smtClean="0">
                          <a:solidFill>
                            <a:srgbClr val="231F20"/>
                          </a:solidFill>
                          <a:latin typeface="+mn-lt"/>
                          <a:cs typeface="Arial"/>
                        </a:rPr>
                        <a:t>поступления</a:t>
                      </a:r>
                      <a:endParaRPr sz="800" dirty="0">
                        <a:latin typeface="+mn-lt"/>
                        <a:cs typeface="Arial"/>
                      </a:endParaRPr>
                    </a:p>
                  </a:txBody>
                  <a:tcPr marL="0" marR="0" marT="1270" marB="0">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222250" algn="ctr">
                        <a:lnSpc>
                          <a:spcPts val="675"/>
                        </a:lnSpc>
                      </a:pPr>
                      <a:r>
                        <a:rPr lang="ru-RU" sz="800" spc="-50" dirty="0" smtClean="0">
                          <a:solidFill>
                            <a:srgbClr val="231F20"/>
                          </a:solidFill>
                          <a:latin typeface="+mn-lt"/>
                          <a:cs typeface="Arial"/>
                        </a:rPr>
                        <a:t>1489</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78740" algn="ctr">
                        <a:lnSpc>
                          <a:spcPts val="675"/>
                        </a:lnSpc>
                      </a:pPr>
                      <a:r>
                        <a:rPr lang="ru-RU" sz="800" spc="-40" dirty="0" smtClean="0">
                          <a:solidFill>
                            <a:srgbClr val="231F20"/>
                          </a:solidFill>
                          <a:latin typeface="+mn-lt"/>
                          <a:cs typeface="Arial"/>
                        </a:rPr>
                        <a:t>1946</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60960" algn="ctr">
                        <a:lnSpc>
                          <a:spcPts val="675"/>
                        </a:lnSpc>
                      </a:pPr>
                      <a:r>
                        <a:rPr lang="ru-RU" sz="800" spc="-50" dirty="0" smtClean="0">
                          <a:solidFill>
                            <a:srgbClr val="231F20"/>
                          </a:solidFill>
                          <a:latin typeface="+mn-lt"/>
                          <a:cs typeface="Arial"/>
                        </a:rPr>
                        <a:t>2202</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43815" algn="ctr">
                        <a:lnSpc>
                          <a:spcPts val="675"/>
                        </a:lnSpc>
                      </a:pPr>
                      <a:r>
                        <a:rPr lang="ru-RU" sz="800" spc="-40" dirty="0" smtClean="0">
                          <a:solidFill>
                            <a:srgbClr val="231F20"/>
                          </a:solidFill>
                          <a:latin typeface="+mn-lt"/>
                          <a:cs typeface="Arial"/>
                        </a:rPr>
                        <a:t>1715</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57150" algn="ctr">
                        <a:lnSpc>
                          <a:spcPts val="675"/>
                        </a:lnSpc>
                      </a:pPr>
                      <a:r>
                        <a:rPr lang="ru-RU" sz="800" spc="-40" dirty="0" smtClean="0">
                          <a:solidFill>
                            <a:srgbClr val="231F20"/>
                          </a:solidFill>
                          <a:latin typeface="+mn-lt"/>
                          <a:cs typeface="Arial"/>
                        </a:rPr>
                        <a:t>1161</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76200" algn="ctr">
                        <a:lnSpc>
                          <a:spcPts val="675"/>
                        </a:lnSpc>
                      </a:pPr>
                      <a:r>
                        <a:rPr lang="ru-RU" sz="800" spc="-35" dirty="0" smtClean="0">
                          <a:solidFill>
                            <a:srgbClr val="231F20"/>
                          </a:solidFill>
                          <a:latin typeface="+mn-lt"/>
                          <a:cs typeface="Arial"/>
                        </a:rPr>
                        <a:t>130,7</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45720" algn="ctr">
                        <a:lnSpc>
                          <a:spcPts val="675"/>
                        </a:lnSpc>
                      </a:pPr>
                      <a:r>
                        <a:rPr lang="ru-RU" sz="800" spc="-35" dirty="0" smtClean="0">
                          <a:solidFill>
                            <a:srgbClr val="231F20"/>
                          </a:solidFill>
                          <a:latin typeface="+mn-lt"/>
                          <a:cs typeface="Arial"/>
                        </a:rPr>
                        <a:t>113,2</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36830" algn="ctr">
                        <a:lnSpc>
                          <a:spcPts val="675"/>
                        </a:lnSpc>
                      </a:pPr>
                      <a:r>
                        <a:rPr lang="ru-RU" sz="800" spc="-35" dirty="0" smtClean="0">
                          <a:solidFill>
                            <a:srgbClr val="231F20"/>
                          </a:solidFill>
                          <a:latin typeface="+mn-lt"/>
                          <a:cs typeface="Arial"/>
                        </a:rPr>
                        <a:t>77,9</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c>
                  <a:txBody>
                    <a:bodyPr/>
                    <a:lstStyle/>
                    <a:p>
                      <a:pPr algn="ctr">
                        <a:lnSpc>
                          <a:spcPct val="100000"/>
                        </a:lnSpc>
                        <a:spcBef>
                          <a:spcPts val="45"/>
                        </a:spcBef>
                      </a:pPr>
                      <a:endParaRPr sz="800" dirty="0">
                        <a:latin typeface="+mn-lt"/>
                        <a:cs typeface="Times New Roman"/>
                      </a:endParaRPr>
                    </a:p>
                    <a:p>
                      <a:pPr marL="52069" algn="ctr">
                        <a:lnSpc>
                          <a:spcPts val="675"/>
                        </a:lnSpc>
                      </a:pPr>
                      <a:r>
                        <a:rPr lang="ru-RU" sz="800" spc="-35" dirty="0" smtClean="0">
                          <a:solidFill>
                            <a:srgbClr val="231F20"/>
                          </a:solidFill>
                          <a:latin typeface="+mn-lt"/>
                          <a:cs typeface="Arial"/>
                        </a:rPr>
                        <a:t>67,7</a:t>
                      </a:r>
                      <a:endParaRPr sz="800" dirty="0">
                        <a:latin typeface="+mn-lt"/>
                        <a:cs typeface="Arial"/>
                      </a:endParaRPr>
                    </a:p>
                  </a:txBody>
                  <a:tcPr marL="0" marR="0" marT="5715" marB="0" anchor="ctr">
                    <a:lnT w="6350">
                      <a:solidFill>
                        <a:srgbClr val="849FC2"/>
                      </a:solidFill>
                      <a:prstDash val="solid"/>
                    </a:lnT>
                    <a:lnB w="6350">
                      <a:solidFill>
                        <a:srgbClr val="849FC2"/>
                      </a:solidFill>
                      <a:prstDash val="solid"/>
                    </a:lnB>
                  </a:tcPr>
                </a:tc>
              </a:tr>
            </a:tbl>
          </a:graphicData>
        </a:graphic>
      </p:graphicFrame>
      <p:sp>
        <p:nvSpPr>
          <p:cNvPr id="123" name="object 123"/>
          <p:cNvSpPr txBox="1"/>
          <p:nvPr/>
        </p:nvSpPr>
        <p:spPr>
          <a:xfrm>
            <a:off x="596350" y="5200992"/>
            <a:ext cx="1617345" cy="935513"/>
          </a:xfrm>
          <a:prstGeom prst="rect">
            <a:avLst/>
          </a:prstGeom>
        </p:spPr>
        <p:txBody>
          <a:bodyPr vert="horz" wrap="square" lIns="0" tIns="12065" rIns="0" bIns="0" rtlCol="0">
            <a:spAutoFit/>
          </a:bodyPr>
          <a:lstStyle/>
          <a:p>
            <a:r>
              <a:rPr lang="ru-RU" sz="1200" b="1" dirty="0" smtClean="0">
                <a:solidFill>
                  <a:schemeClr val="accent1"/>
                </a:solidFill>
              </a:rPr>
              <a:t>ДИНАМИКА НАЛОГОВЫХ И</a:t>
            </a:r>
          </a:p>
          <a:p>
            <a:r>
              <a:rPr lang="ru-RU" sz="1200" b="1" dirty="0" smtClean="0">
                <a:solidFill>
                  <a:schemeClr val="accent1"/>
                </a:solidFill>
              </a:rPr>
              <a:t>НЕНАЛОГОВЫХ ДОХОДОВ БЮДЖЕТА ГОРОДА</a:t>
            </a:r>
            <a:endParaRPr lang="ru-RU" sz="1200" b="1" dirty="0">
              <a:solidFill>
                <a:schemeClr val="accent1"/>
              </a:solidFill>
              <a:latin typeface="PMingLiU"/>
              <a:cs typeface="PMingLiU"/>
            </a:endParaRPr>
          </a:p>
        </p:txBody>
      </p:sp>
      <p:sp>
        <p:nvSpPr>
          <p:cNvPr id="124" name="object 124"/>
          <p:cNvSpPr txBox="1"/>
          <p:nvPr/>
        </p:nvSpPr>
        <p:spPr>
          <a:xfrm>
            <a:off x="2583633" y="5051824"/>
            <a:ext cx="695536" cy="114134"/>
          </a:xfrm>
          <a:prstGeom prst="rect">
            <a:avLst/>
          </a:prstGeom>
        </p:spPr>
        <p:txBody>
          <a:bodyPr vert="horz" wrap="square" lIns="0" tIns="13970" rIns="0" bIns="0" rtlCol="0">
            <a:spAutoFit/>
          </a:bodyPr>
          <a:lstStyle/>
          <a:p>
            <a:pPr marL="12700">
              <a:lnSpc>
                <a:spcPct val="100000"/>
              </a:lnSpc>
              <a:spcBef>
                <a:spcPts val="110"/>
              </a:spcBef>
            </a:pPr>
            <a:r>
              <a:rPr lang="ru-RU" sz="650" spc="140" dirty="0" smtClean="0">
                <a:solidFill>
                  <a:srgbClr val="231F20"/>
                </a:solidFill>
                <a:cs typeface="Arial"/>
              </a:rPr>
              <a:t>млн. рублей</a:t>
            </a:r>
            <a:endParaRPr sz="650" dirty="0">
              <a:cs typeface="Arial"/>
            </a:endParaRPr>
          </a:p>
        </p:txBody>
      </p:sp>
      <p:sp>
        <p:nvSpPr>
          <p:cNvPr id="125" name="object 125"/>
          <p:cNvSpPr txBox="1"/>
          <p:nvPr/>
        </p:nvSpPr>
        <p:spPr>
          <a:xfrm>
            <a:off x="3713092" y="5025857"/>
            <a:ext cx="1232535" cy="227626"/>
          </a:xfrm>
          <a:prstGeom prst="rect">
            <a:avLst/>
          </a:prstGeom>
        </p:spPr>
        <p:txBody>
          <a:bodyPr vert="horz" wrap="square" lIns="0" tIns="12065" rIns="0" bIns="0" rtlCol="0">
            <a:spAutoFit/>
          </a:bodyPr>
          <a:lstStyle/>
          <a:p>
            <a:pPr marL="38100">
              <a:lnSpc>
                <a:spcPct val="100000"/>
              </a:lnSpc>
              <a:spcBef>
                <a:spcPts val="95"/>
              </a:spcBef>
            </a:pPr>
            <a:r>
              <a:rPr sz="2100" spc="-157" baseline="-21825" dirty="0" smtClean="0">
                <a:solidFill>
                  <a:srgbClr val="EC008C"/>
                </a:solidFill>
                <a:latin typeface="Calibri"/>
                <a:cs typeface="Calibri"/>
              </a:rPr>
              <a:t>+</a:t>
            </a:r>
            <a:r>
              <a:rPr lang="ru-RU" sz="2100" spc="-157" baseline="-21825" dirty="0" smtClean="0">
                <a:solidFill>
                  <a:srgbClr val="EC008C"/>
                </a:solidFill>
                <a:latin typeface="Calibri"/>
                <a:cs typeface="Calibri"/>
              </a:rPr>
              <a:t>110,9</a:t>
            </a:r>
            <a:r>
              <a:rPr sz="2100" spc="-157" baseline="-21825" dirty="0" smtClean="0">
                <a:solidFill>
                  <a:srgbClr val="EC008C"/>
                </a:solidFill>
                <a:latin typeface="Calibri"/>
                <a:cs typeface="Calibri"/>
              </a:rPr>
              <a:t>%</a:t>
            </a:r>
            <a:r>
              <a:rPr sz="2100" spc="-135" baseline="-21825" dirty="0" smtClean="0">
                <a:solidFill>
                  <a:srgbClr val="EC008C"/>
                </a:solidFill>
                <a:latin typeface="Calibri"/>
                <a:cs typeface="Calibri"/>
              </a:rPr>
              <a:t> </a:t>
            </a:r>
            <a:r>
              <a:rPr lang="ru-RU" sz="2100" spc="-135" baseline="-21825" dirty="0" smtClean="0">
                <a:solidFill>
                  <a:srgbClr val="EC008C"/>
                </a:solidFill>
                <a:latin typeface="Calibri"/>
                <a:cs typeface="Calibri"/>
              </a:rPr>
              <a:t>   </a:t>
            </a:r>
            <a:r>
              <a:rPr sz="1400" spc="-100" dirty="0" smtClean="0">
                <a:solidFill>
                  <a:srgbClr val="EC008C"/>
                </a:solidFill>
                <a:latin typeface="Calibri"/>
                <a:cs typeface="Calibri"/>
              </a:rPr>
              <a:t>+1</a:t>
            </a:r>
            <a:r>
              <a:rPr lang="ru-RU" sz="1400" spc="-100" dirty="0" smtClean="0">
                <a:solidFill>
                  <a:srgbClr val="EC008C"/>
                </a:solidFill>
                <a:latin typeface="Calibri"/>
                <a:cs typeface="Calibri"/>
              </a:rPr>
              <a:t>05,5</a:t>
            </a:r>
            <a:r>
              <a:rPr sz="1400" spc="-100" dirty="0" smtClean="0">
                <a:solidFill>
                  <a:srgbClr val="EC008C"/>
                </a:solidFill>
                <a:latin typeface="Calibri"/>
                <a:cs typeface="Calibri"/>
              </a:rPr>
              <a:t>%</a:t>
            </a:r>
            <a:endParaRPr sz="1400" dirty="0">
              <a:latin typeface="Calibri"/>
              <a:cs typeface="Calibri"/>
            </a:endParaRPr>
          </a:p>
        </p:txBody>
      </p:sp>
      <p:sp>
        <p:nvSpPr>
          <p:cNvPr id="126" name="object 126"/>
          <p:cNvSpPr txBox="1"/>
          <p:nvPr/>
        </p:nvSpPr>
        <p:spPr>
          <a:xfrm>
            <a:off x="5154376" y="5038063"/>
            <a:ext cx="481330" cy="227626"/>
          </a:xfrm>
          <a:prstGeom prst="rect">
            <a:avLst/>
          </a:prstGeom>
        </p:spPr>
        <p:txBody>
          <a:bodyPr vert="horz" wrap="square" lIns="0" tIns="12065" rIns="0" bIns="0" rtlCol="0">
            <a:spAutoFit/>
          </a:bodyPr>
          <a:lstStyle/>
          <a:p>
            <a:pPr marL="12700">
              <a:lnSpc>
                <a:spcPct val="100000"/>
              </a:lnSpc>
              <a:spcBef>
                <a:spcPts val="95"/>
              </a:spcBef>
            </a:pPr>
            <a:r>
              <a:rPr lang="ru-RU" sz="1400" spc="-105" dirty="0" smtClean="0">
                <a:solidFill>
                  <a:srgbClr val="EC008C"/>
                </a:solidFill>
                <a:latin typeface="Calibri"/>
                <a:cs typeface="Calibri"/>
              </a:rPr>
              <a:t>101,9</a:t>
            </a:r>
            <a:r>
              <a:rPr sz="1400" spc="-105" dirty="0" smtClean="0">
                <a:solidFill>
                  <a:srgbClr val="EC008C"/>
                </a:solidFill>
                <a:latin typeface="Calibri"/>
                <a:cs typeface="Calibri"/>
              </a:rPr>
              <a:t>%</a:t>
            </a:r>
            <a:endParaRPr sz="1400" dirty="0">
              <a:latin typeface="Calibri"/>
              <a:cs typeface="Calibri"/>
            </a:endParaRPr>
          </a:p>
        </p:txBody>
      </p:sp>
      <p:sp>
        <p:nvSpPr>
          <p:cNvPr id="127" name="object 127"/>
          <p:cNvSpPr txBox="1"/>
          <p:nvPr/>
        </p:nvSpPr>
        <p:spPr>
          <a:xfrm>
            <a:off x="5821480" y="4973366"/>
            <a:ext cx="486409" cy="227626"/>
          </a:xfrm>
          <a:prstGeom prst="rect">
            <a:avLst/>
          </a:prstGeom>
        </p:spPr>
        <p:txBody>
          <a:bodyPr vert="horz" wrap="square" lIns="0" tIns="12065" rIns="0" bIns="0" rtlCol="0">
            <a:spAutoFit/>
          </a:bodyPr>
          <a:lstStyle/>
          <a:p>
            <a:pPr marL="12700">
              <a:lnSpc>
                <a:spcPct val="100000"/>
              </a:lnSpc>
              <a:spcBef>
                <a:spcPts val="95"/>
              </a:spcBef>
            </a:pPr>
            <a:r>
              <a:rPr lang="ru-RU" sz="1400" spc="-114" dirty="0" smtClean="0">
                <a:solidFill>
                  <a:srgbClr val="EC008C"/>
                </a:solidFill>
                <a:latin typeface="Calibri"/>
                <a:cs typeface="Calibri"/>
              </a:rPr>
              <a:t>102,3</a:t>
            </a:r>
            <a:r>
              <a:rPr sz="1400" spc="-95" dirty="0" smtClean="0">
                <a:solidFill>
                  <a:srgbClr val="EC008C"/>
                </a:solidFill>
                <a:latin typeface="Calibri"/>
                <a:cs typeface="Calibri"/>
              </a:rPr>
              <a:t>%</a:t>
            </a:r>
            <a:endParaRPr sz="1400" dirty="0">
              <a:latin typeface="Calibri"/>
              <a:cs typeface="Calibri"/>
            </a:endParaRPr>
          </a:p>
        </p:txBody>
      </p:sp>
      <p:sp>
        <p:nvSpPr>
          <p:cNvPr id="128" name="object 128"/>
          <p:cNvSpPr txBox="1"/>
          <p:nvPr/>
        </p:nvSpPr>
        <p:spPr>
          <a:xfrm>
            <a:off x="2722153" y="5178491"/>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100</a:t>
            </a:r>
            <a:r>
              <a:rPr sz="650" spc="-40" dirty="0" smtClean="0">
                <a:solidFill>
                  <a:srgbClr val="231F20"/>
                </a:solidFill>
                <a:latin typeface="Arial"/>
                <a:cs typeface="Arial"/>
              </a:rPr>
              <a:t>0</a:t>
            </a:r>
            <a:endParaRPr sz="650" dirty="0">
              <a:latin typeface="Arial"/>
              <a:cs typeface="Arial"/>
            </a:endParaRPr>
          </a:p>
        </p:txBody>
      </p:sp>
      <p:sp>
        <p:nvSpPr>
          <p:cNvPr id="129" name="object 129"/>
          <p:cNvSpPr txBox="1"/>
          <p:nvPr/>
        </p:nvSpPr>
        <p:spPr>
          <a:xfrm>
            <a:off x="2746774" y="5267543"/>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90</a:t>
            </a:r>
            <a:r>
              <a:rPr sz="650" spc="-40" dirty="0" smtClean="0">
                <a:solidFill>
                  <a:srgbClr val="231F20"/>
                </a:solidFill>
                <a:latin typeface="Arial"/>
                <a:cs typeface="Arial"/>
              </a:rPr>
              <a:t>0</a:t>
            </a:r>
            <a:endParaRPr sz="650" dirty="0">
              <a:latin typeface="Arial"/>
              <a:cs typeface="Arial"/>
            </a:endParaRPr>
          </a:p>
        </p:txBody>
      </p:sp>
      <p:sp>
        <p:nvSpPr>
          <p:cNvPr id="130" name="object 130"/>
          <p:cNvSpPr txBox="1"/>
          <p:nvPr/>
        </p:nvSpPr>
        <p:spPr>
          <a:xfrm>
            <a:off x="2746774" y="5356104"/>
            <a:ext cx="190500" cy="114134"/>
          </a:xfrm>
          <a:prstGeom prst="rect">
            <a:avLst/>
          </a:prstGeom>
        </p:spPr>
        <p:txBody>
          <a:bodyPr vert="horz" wrap="square" lIns="0" tIns="13970" rIns="0" bIns="0" rtlCol="0">
            <a:spAutoFit/>
          </a:bodyPr>
          <a:lstStyle/>
          <a:p>
            <a:pPr marL="12700">
              <a:lnSpc>
                <a:spcPct val="100000"/>
              </a:lnSpc>
              <a:spcBef>
                <a:spcPts val="110"/>
              </a:spcBef>
            </a:pPr>
            <a:r>
              <a:rPr lang="ru-RU" sz="650" spc="-45" dirty="0" smtClean="0">
                <a:solidFill>
                  <a:srgbClr val="231F20"/>
                </a:solidFill>
                <a:latin typeface="Arial"/>
                <a:cs typeface="Arial"/>
              </a:rPr>
              <a:t>800</a:t>
            </a:r>
            <a:endParaRPr sz="650" dirty="0">
              <a:latin typeface="Arial"/>
              <a:cs typeface="Arial"/>
            </a:endParaRPr>
          </a:p>
        </p:txBody>
      </p:sp>
      <p:sp>
        <p:nvSpPr>
          <p:cNvPr id="131" name="object 131"/>
          <p:cNvSpPr txBox="1"/>
          <p:nvPr/>
        </p:nvSpPr>
        <p:spPr>
          <a:xfrm>
            <a:off x="3753333" y="5338341"/>
            <a:ext cx="170815" cy="135935"/>
          </a:xfrm>
          <a:prstGeom prst="rect">
            <a:avLst/>
          </a:prstGeom>
        </p:spPr>
        <p:txBody>
          <a:bodyPr vert="horz" wrap="square" lIns="0" tIns="12700" rIns="0" bIns="0" rtlCol="0">
            <a:spAutoFit/>
          </a:bodyPr>
          <a:lstStyle/>
          <a:p>
            <a:pPr marL="12700">
              <a:lnSpc>
                <a:spcPct val="100000"/>
              </a:lnSpc>
              <a:spcBef>
                <a:spcPts val="100"/>
              </a:spcBef>
            </a:pPr>
            <a:r>
              <a:rPr lang="ru-RU" sz="800" spc="-30" dirty="0" smtClean="0">
                <a:solidFill>
                  <a:srgbClr val="009E4F"/>
                </a:solidFill>
                <a:latin typeface="Calibri"/>
                <a:cs typeface="Calibri"/>
              </a:rPr>
              <a:t>318</a:t>
            </a:r>
            <a:endParaRPr sz="800" dirty="0">
              <a:latin typeface="Calibri"/>
              <a:cs typeface="Calibri"/>
            </a:endParaRPr>
          </a:p>
        </p:txBody>
      </p:sp>
      <p:sp>
        <p:nvSpPr>
          <p:cNvPr id="132" name="object 132"/>
          <p:cNvSpPr txBox="1"/>
          <p:nvPr/>
        </p:nvSpPr>
        <p:spPr>
          <a:xfrm>
            <a:off x="4383509" y="5338341"/>
            <a:ext cx="158115" cy="135935"/>
          </a:xfrm>
          <a:prstGeom prst="rect">
            <a:avLst/>
          </a:prstGeom>
        </p:spPr>
        <p:txBody>
          <a:bodyPr vert="horz" wrap="square" lIns="0" tIns="12700" rIns="0" bIns="0" rtlCol="0">
            <a:spAutoFit/>
          </a:bodyPr>
          <a:lstStyle/>
          <a:p>
            <a:pPr marL="12700">
              <a:lnSpc>
                <a:spcPct val="100000"/>
              </a:lnSpc>
              <a:spcBef>
                <a:spcPts val="100"/>
              </a:spcBef>
            </a:pPr>
            <a:r>
              <a:rPr lang="ru-RU" sz="800" spc="-35" dirty="0" smtClean="0">
                <a:solidFill>
                  <a:srgbClr val="009E4F"/>
                </a:solidFill>
                <a:latin typeface="Calibri"/>
                <a:cs typeface="Calibri"/>
              </a:rPr>
              <a:t>374</a:t>
            </a:r>
            <a:endParaRPr sz="800" dirty="0">
              <a:latin typeface="Calibri"/>
              <a:cs typeface="Calibri"/>
            </a:endParaRPr>
          </a:p>
        </p:txBody>
      </p:sp>
      <p:sp>
        <p:nvSpPr>
          <p:cNvPr id="133" name="object 133"/>
          <p:cNvSpPr txBox="1"/>
          <p:nvPr/>
        </p:nvSpPr>
        <p:spPr>
          <a:xfrm>
            <a:off x="5048761" y="5338341"/>
            <a:ext cx="173990" cy="135935"/>
          </a:xfrm>
          <a:prstGeom prst="rect">
            <a:avLst/>
          </a:prstGeom>
        </p:spPr>
        <p:txBody>
          <a:bodyPr vert="horz" wrap="square" lIns="0" tIns="12700" rIns="0" bIns="0" rtlCol="0">
            <a:spAutoFit/>
          </a:bodyPr>
          <a:lstStyle/>
          <a:p>
            <a:pPr marL="12700">
              <a:lnSpc>
                <a:spcPct val="100000"/>
              </a:lnSpc>
              <a:spcBef>
                <a:spcPts val="100"/>
              </a:spcBef>
            </a:pPr>
            <a:r>
              <a:rPr lang="ru-RU" sz="800" spc="-30" dirty="0" smtClean="0">
                <a:solidFill>
                  <a:srgbClr val="009E4F"/>
                </a:solidFill>
                <a:latin typeface="Calibri"/>
                <a:cs typeface="Calibri"/>
              </a:rPr>
              <a:t>464</a:t>
            </a:r>
            <a:endParaRPr sz="800" dirty="0">
              <a:latin typeface="Calibri"/>
              <a:cs typeface="Calibri"/>
            </a:endParaRPr>
          </a:p>
        </p:txBody>
      </p:sp>
      <p:sp>
        <p:nvSpPr>
          <p:cNvPr id="134" name="object 134"/>
          <p:cNvSpPr txBox="1"/>
          <p:nvPr/>
        </p:nvSpPr>
        <p:spPr>
          <a:xfrm>
            <a:off x="5677970" y="5338341"/>
            <a:ext cx="173355" cy="135935"/>
          </a:xfrm>
          <a:prstGeom prst="rect">
            <a:avLst/>
          </a:prstGeom>
        </p:spPr>
        <p:txBody>
          <a:bodyPr vert="horz" wrap="square" lIns="0" tIns="12700" rIns="0" bIns="0" rtlCol="0">
            <a:spAutoFit/>
          </a:bodyPr>
          <a:lstStyle/>
          <a:p>
            <a:pPr marL="12700">
              <a:lnSpc>
                <a:spcPct val="100000"/>
              </a:lnSpc>
              <a:spcBef>
                <a:spcPts val="100"/>
              </a:spcBef>
            </a:pPr>
            <a:r>
              <a:rPr lang="ru-RU" sz="800" spc="-25" dirty="0" smtClean="0">
                <a:solidFill>
                  <a:srgbClr val="009E4F"/>
                </a:solidFill>
                <a:latin typeface="Calibri"/>
                <a:cs typeface="Calibri"/>
              </a:rPr>
              <a:t>474</a:t>
            </a:r>
            <a:endParaRPr sz="800" dirty="0">
              <a:latin typeface="Calibri"/>
              <a:cs typeface="Calibri"/>
            </a:endParaRPr>
          </a:p>
        </p:txBody>
      </p:sp>
      <p:sp>
        <p:nvSpPr>
          <p:cNvPr id="135" name="object 135"/>
          <p:cNvSpPr txBox="1"/>
          <p:nvPr/>
        </p:nvSpPr>
        <p:spPr>
          <a:xfrm>
            <a:off x="6253426" y="5338341"/>
            <a:ext cx="173355" cy="135935"/>
          </a:xfrm>
          <a:prstGeom prst="rect">
            <a:avLst/>
          </a:prstGeom>
        </p:spPr>
        <p:txBody>
          <a:bodyPr vert="horz" wrap="square" lIns="0" tIns="12700" rIns="0" bIns="0" rtlCol="0">
            <a:spAutoFit/>
          </a:bodyPr>
          <a:lstStyle/>
          <a:p>
            <a:pPr marL="12700">
              <a:lnSpc>
                <a:spcPct val="100000"/>
              </a:lnSpc>
              <a:spcBef>
                <a:spcPts val="100"/>
              </a:spcBef>
            </a:pPr>
            <a:r>
              <a:rPr lang="ru-RU" sz="800" spc="-20" dirty="0" smtClean="0">
                <a:solidFill>
                  <a:srgbClr val="009E4F"/>
                </a:solidFill>
                <a:latin typeface="Calibri"/>
                <a:cs typeface="Calibri"/>
              </a:rPr>
              <a:t>486</a:t>
            </a:r>
            <a:endParaRPr sz="800" dirty="0">
              <a:latin typeface="Calibri"/>
              <a:cs typeface="Calibri"/>
            </a:endParaRPr>
          </a:p>
        </p:txBody>
      </p:sp>
      <p:sp>
        <p:nvSpPr>
          <p:cNvPr id="136" name="object 136"/>
          <p:cNvSpPr txBox="1"/>
          <p:nvPr/>
        </p:nvSpPr>
        <p:spPr>
          <a:xfrm>
            <a:off x="2746774" y="5445023"/>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700</a:t>
            </a:r>
            <a:endParaRPr sz="650" dirty="0">
              <a:latin typeface="Arial"/>
              <a:cs typeface="Arial"/>
            </a:endParaRPr>
          </a:p>
        </p:txBody>
      </p:sp>
      <p:sp>
        <p:nvSpPr>
          <p:cNvPr id="137" name="object 137"/>
          <p:cNvSpPr txBox="1"/>
          <p:nvPr/>
        </p:nvSpPr>
        <p:spPr>
          <a:xfrm>
            <a:off x="3753333" y="5427260"/>
            <a:ext cx="208279" cy="135935"/>
          </a:xfrm>
          <a:prstGeom prst="rect">
            <a:avLst/>
          </a:prstGeom>
        </p:spPr>
        <p:txBody>
          <a:bodyPr vert="horz" wrap="square" lIns="0" tIns="12700" rIns="0" bIns="0" rtlCol="0">
            <a:spAutoFit/>
          </a:bodyPr>
          <a:lstStyle/>
          <a:p>
            <a:pPr marL="12700">
              <a:lnSpc>
                <a:spcPct val="100000"/>
              </a:lnSpc>
              <a:spcBef>
                <a:spcPts val="100"/>
              </a:spcBef>
            </a:pPr>
            <a:r>
              <a:rPr lang="ru-RU" sz="800" spc="-55" dirty="0" smtClean="0">
                <a:solidFill>
                  <a:srgbClr val="00AEEF"/>
                </a:solidFill>
                <a:latin typeface="Calibri"/>
                <a:cs typeface="Calibri"/>
              </a:rPr>
              <a:t>157</a:t>
            </a:r>
            <a:endParaRPr sz="800" dirty="0">
              <a:latin typeface="Calibri"/>
              <a:cs typeface="Calibri"/>
            </a:endParaRPr>
          </a:p>
        </p:txBody>
      </p:sp>
      <p:sp>
        <p:nvSpPr>
          <p:cNvPr id="138" name="object 138"/>
          <p:cNvSpPr txBox="1"/>
          <p:nvPr/>
        </p:nvSpPr>
        <p:spPr>
          <a:xfrm>
            <a:off x="4384288" y="5427260"/>
            <a:ext cx="203200" cy="135935"/>
          </a:xfrm>
          <a:prstGeom prst="rect">
            <a:avLst/>
          </a:prstGeom>
        </p:spPr>
        <p:txBody>
          <a:bodyPr vert="horz" wrap="square" lIns="0" tIns="12700" rIns="0" bIns="0" rtlCol="0">
            <a:spAutoFit/>
          </a:bodyPr>
          <a:lstStyle/>
          <a:p>
            <a:pPr marL="12700">
              <a:lnSpc>
                <a:spcPct val="100000"/>
              </a:lnSpc>
              <a:spcBef>
                <a:spcPts val="100"/>
              </a:spcBef>
            </a:pPr>
            <a:r>
              <a:rPr lang="ru-RU" sz="800" spc="-130" dirty="0" smtClean="0">
                <a:solidFill>
                  <a:srgbClr val="00AEEF"/>
                </a:solidFill>
                <a:latin typeface="Calibri"/>
                <a:cs typeface="Calibri"/>
              </a:rPr>
              <a:t>161</a:t>
            </a:r>
            <a:endParaRPr sz="800" dirty="0">
              <a:latin typeface="Calibri"/>
              <a:cs typeface="Calibri"/>
            </a:endParaRPr>
          </a:p>
        </p:txBody>
      </p:sp>
      <p:sp>
        <p:nvSpPr>
          <p:cNvPr id="139" name="object 139"/>
          <p:cNvSpPr txBox="1"/>
          <p:nvPr/>
        </p:nvSpPr>
        <p:spPr>
          <a:xfrm>
            <a:off x="5049208" y="5427260"/>
            <a:ext cx="198120" cy="135935"/>
          </a:xfrm>
          <a:prstGeom prst="rect">
            <a:avLst/>
          </a:prstGeom>
        </p:spPr>
        <p:txBody>
          <a:bodyPr vert="horz" wrap="square" lIns="0" tIns="12700" rIns="0" bIns="0" rtlCol="0">
            <a:spAutoFit/>
          </a:bodyPr>
          <a:lstStyle/>
          <a:p>
            <a:pPr marL="12700">
              <a:lnSpc>
                <a:spcPct val="100000"/>
              </a:lnSpc>
              <a:spcBef>
                <a:spcPts val="100"/>
              </a:spcBef>
            </a:pPr>
            <a:r>
              <a:rPr lang="ru-RU" sz="800" spc="-70" dirty="0" smtClean="0">
                <a:solidFill>
                  <a:srgbClr val="00AEEF"/>
                </a:solidFill>
                <a:latin typeface="Calibri"/>
                <a:cs typeface="Calibri"/>
              </a:rPr>
              <a:t>158</a:t>
            </a:r>
            <a:endParaRPr sz="800" dirty="0">
              <a:latin typeface="Calibri"/>
              <a:cs typeface="Calibri"/>
            </a:endParaRPr>
          </a:p>
        </p:txBody>
      </p:sp>
      <p:sp>
        <p:nvSpPr>
          <p:cNvPr id="140" name="object 140"/>
          <p:cNvSpPr txBox="1"/>
          <p:nvPr/>
        </p:nvSpPr>
        <p:spPr>
          <a:xfrm>
            <a:off x="5677345" y="5427260"/>
            <a:ext cx="209550" cy="135935"/>
          </a:xfrm>
          <a:prstGeom prst="rect">
            <a:avLst/>
          </a:prstGeom>
        </p:spPr>
        <p:txBody>
          <a:bodyPr vert="horz" wrap="square" lIns="0" tIns="12700" rIns="0" bIns="0" rtlCol="0">
            <a:spAutoFit/>
          </a:bodyPr>
          <a:lstStyle/>
          <a:p>
            <a:pPr marL="12700">
              <a:lnSpc>
                <a:spcPct val="100000"/>
              </a:lnSpc>
              <a:spcBef>
                <a:spcPts val="100"/>
              </a:spcBef>
            </a:pPr>
            <a:r>
              <a:rPr lang="ru-RU" sz="800" spc="-50" dirty="0" smtClean="0">
                <a:solidFill>
                  <a:srgbClr val="00AEEF"/>
                </a:solidFill>
                <a:latin typeface="Calibri"/>
                <a:cs typeface="Calibri"/>
              </a:rPr>
              <a:t>158</a:t>
            </a:r>
            <a:endParaRPr sz="800" dirty="0">
              <a:latin typeface="Calibri"/>
              <a:cs typeface="Calibri"/>
            </a:endParaRPr>
          </a:p>
        </p:txBody>
      </p:sp>
      <p:sp>
        <p:nvSpPr>
          <p:cNvPr id="141" name="object 141"/>
          <p:cNvSpPr txBox="1"/>
          <p:nvPr/>
        </p:nvSpPr>
        <p:spPr>
          <a:xfrm>
            <a:off x="6253572" y="5427260"/>
            <a:ext cx="186690" cy="135935"/>
          </a:xfrm>
          <a:prstGeom prst="rect">
            <a:avLst/>
          </a:prstGeom>
        </p:spPr>
        <p:txBody>
          <a:bodyPr vert="horz" wrap="square" lIns="0" tIns="12700" rIns="0" bIns="0" rtlCol="0">
            <a:spAutoFit/>
          </a:bodyPr>
          <a:lstStyle/>
          <a:p>
            <a:pPr marL="12700">
              <a:lnSpc>
                <a:spcPct val="100000"/>
              </a:lnSpc>
              <a:spcBef>
                <a:spcPts val="100"/>
              </a:spcBef>
            </a:pPr>
            <a:r>
              <a:rPr lang="ru-RU" sz="800" spc="-105" dirty="0" smtClean="0">
                <a:solidFill>
                  <a:srgbClr val="00AEEF"/>
                </a:solidFill>
                <a:latin typeface="Calibri"/>
                <a:cs typeface="Calibri"/>
              </a:rPr>
              <a:t>158</a:t>
            </a:r>
            <a:endParaRPr sz="800" dirty="0">
              <a:latin typeface="Calibri"/>
              <a:cs typeface="Calibri"/>
            </a:endParaRPr>
          </a:p>
        </p:txBody>
      </p:sp>
      <p:sp>
        <p:nvSpPr>
          <p:cNvPr id="142" name="object 142"/>
          <p:cNvSpPr txBox="1"/>
          <p:nvPr/>
        </p:nvSpPr>
        <p:spPr>
          <a:xfrm>
            <a:off x="2746774" y="5533943"/>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600</a:t>
            </a:r>
            <a:endParaRPr sz="650" dirty="0">
              <a:latin typeface="Arial"/>
              <a:cs typeface="Arial"/>
            </a:endParaRPr>
          </a:p>
        </p:txBody>
      </p:sp>
      <p:sp>
        <p:nvSpPr>
          <p:cNvPr id="143" name="object 143"/>
          <p:cNvSpPr txBox="1"/>
          <p:nvPr/>
        </p:nvSpPr>
        <p:spPr>
          <a:xfrm>
            <a:off x="3753333" y="5516181"/>
            <a:ext cx="151511" cy="135935"/>
          </a:xfrm>
          <a:prstGeom prst="rect">
            <a:avLst/>
          </a:prstGeom>
        </p:spPr>
        <p:txBody>
          <a:bodyPr vert="horz" wrap="square" lIns="0" tIns="12700" rIns="0" bIns="0" rtlCol="0">
            <a:spAutoFit/>
          </a:bodyPr>
          <a:lstStyle/>
          <a:p>
            <a:pPr marL="12700">
              <a:lnSpc>
                <a:spcPct val="100000"/>
              </a:lnSpc>
              <a:spcBef>
                <a:spcPts val="100"/>
              </a:spcBef>
            </a:pPr>
            <a:r>
              <a:rPr lang="ru-RU" sz="800" spc="-5" dirty="0" smtClean="0">
                <a:solidFill>
                  <a:srgbClr val="FFC708"/>
                </a:solidFill>
                <a:latin typeface="Calibri"/>
                <a:cs typeface="Calibri"/>
              </a:rPr>
              <a:t>10</a:t>
            </a:r>
            <a:endParaRPr sz="800" dirty="0">
              <a:latin typeface="Calibri"/>
              <a:cs typeface="Calibri"/>
            </a:endParaRPr>
          </a:p>
        </p:txBody>
      </p:sp>
      <p:sp>
        <p:nvSpPr>
          <p:cNvPr id="144" name="object 144"/>
          <p:cNvSpPr txBox="1"/>
          <p:nvPr/>
        </p:nvSpPr>
        <p:spPr>
          <a:xfrm>
            <a:off x="4383330" y="5516181"/>
            <a:ext cx="121285" cy="135935"/>
          </a:xfrm>
          <a:prstGeom prst="rect">
            <a:avLst/>
          </a:prstGeom>
        </p:spPr>
        <p:txBody>
          <a:bodyPr vert="horz" wrap="square" lIns="0" tIns="12700" rIns="0" bIns="0" rtlCol="0">
            <a:spAutoFit/>
          </a:bodyPr>
          <a:lstStyle/>
          <a:p>
            <a:pPr marL="12700">
              <a:lnSpc>
                <a:spcPct val="100000"/>
              </a:lnSpc>
              <a:spcBef>
                <a:spcPts val="100"/>
              </a:spcBef>
            </a:pPr>
            <a:r>
              <a:rPr lang="ru-RU" sz="800" spc="-40" dirty="0" smtClean="0">
                <a:solidFill>
                  <a:srgbClr val="FFC708"/>
                </a:solidFill>
                <a:latin typeface="Calibri"/>
                <a:cs typeface="Calibri"/>
              </a:rPr>
              <a:t>10</a:t>
            </a:r>
            <a:endParaRPr sz="800" dirty="0">
              <a:latin typeface="Calibri"/>
              <a:cs typeface="Calibri"/>
            </a:endParaRPr>
          </a:p>
        </p:txBody>
      </p:sp>
      <p:sp>
        <p:nvSpPr>
          <p:cNvPr id="145" name="object 145"/>
          <p:cNvSpPr txBox="1"/>
          <p:nvPr/>
        </p:nvSpPr>
        <p:spPr>
          <a:xfrm>
            <a:off x="5048250" y="5516181"/>
            <a:ext cx="161290" cy="135935"/>
          </a:xfrm>
          <a:prstGeom prst="rect">
            <a:avLst/>
          </a:prstGeom>
        </p:spPr>
        <p:txBody>
          <a:bodyPr vert="horz" wrap="square" lIns="0" tIns="12700" rIns="0" bIns="0" rtlCol="0">
            <a:spAutoFit/>
          </a:bodyPr>
          <a:lstStyle/>
          <a:p>
            <a:pPr marL="12700">
              <a:lnSpc>
                <a:spcPct val="100000"/>
              </a:lnSpc>
              <a:spcBef>
                <a:spcPts val="100"/>
              </a:spcBef>
            </a:pPr>
            <a:r>
              <a:rPr lang="ru-RU" sz="800" spc="-55" dirty="0" smtClean="0">
                <a:solidFill>
                  <a:srgbClr val="FFC708"/>
                </a:solidFill>
                <a:latin typeface="Calibri"/>
                <a:cs typeface="Calibri"/>
              </a:rPr>
              <a:t>11</a:t>
            </a:r>
            <a:endParaRPr sz="800" dirty="0">
              <a:latin typeface="Calibri"/>
              <a:cs typeface="Calibri"/>
            </a:endParaRPr>
          </a:p>
        </p:txBody>
      </p:sp>
      <p:sp>
        <p:nvSpPr>
          <p:cNvPr id="146" name="object 146"/>
          <p:cNvSpPr txBox="1"/>
          <p:nvPr/>
        </p:nvSpPr>
        <p:spPr>
          <a:xfrm>
            <a:off x="5677491" y="5516181"/>
            <a:ext cx="158115"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FFC708"/>
                </a:solidFill>
                <a:latin typeface="Calibri"/>
                <a:cs typeface="Calibri"/>
              </a:rPr>
              <a:t>13</a:t>
            </a:r>
            <a:endParaRPr sz="800" dirty="0">
              <a:latin typeface="Calibri"/>
              <a:cs typeface="Calibri"/>
            </a:endParaRPr>
          </a:p>
        </p:txBody>
      </p:sp>
      <p:sp>
        <p:nvSpPr>
          <p:cNvPr id="147" name="object 147"/>
          <p:cNvSpPr txBox="1"/>
          <p:nvPr/>
        </p:nvSpPr>
        <p:spPr>
          <a:xfrm>
            <a:off x="6253775" y="5516181"/>
            <a:ext cx="160020"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FFC708"/>
                </a:solidFill>
                <a:latin typeface="Calibri"/>
                <a:cs typeface="Calibri"/>
              </a:rPr>
              <a:t>16</a:t>
            </a:r>
            <a:endParaRPr sz="800" dirty="0">
              <a:latin typeface="Calibri"/>
              <a:cs typeface="Calibri"/>
            </a:endParaRPr>
          </a:p>
        </p:txBody>
      </p:sp>
      <p:sp>
        <p:nvSpPr>
          <p:cNvPr id="148" name="object 148"/>
          <p:cNvSpPr txBox="1"/>
          <p:nvPr/>
        </p:nvSpPr>
        <p:spPr>
          <a:xfrm>
            <a:off x="2746774" y="5622503"/>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500</a:t>
            </a:r>
            <a:endParaRPr sz="650" dirty="0">
              <a:latin typeface="Arial"/>
              <a:cs typeface="Arial"/>
            </a:endParaRPr>
          </a:p>
        </p:txBody>
      </p:sp>
      <p:sp>
        <p:nvSpPr>
          <p:cNvPr id="149" name="object 149"/>
          <p:cNvSpPr txBox="1"/>
          <p:nvPr/>
        </p:nvSpPr>
        <p:spPr>
          <a:xfrm>
            <a:off x="3753333" y="5604741"/>
            <a:ext cx="166370" cy="135935"/>
          </a:xfrm>
          <a:prstGeom prst="rect">
            <a:avLst/>
          </a:prstGeom>
        </p:spPr>
        <p:txBody>
          <a:bodyPr vert="horz" wrap="square" lIns="0" tIns="12700" rIns="0" bIns="0" rtlCol="0">
            <a:spAutoFit/>
          </a:bodyPr>
          <a:lstStyle/>
          <a:p>
            <a:pPr marL="12700">
              <a:lnSpc>
                <a:spcPct val="100000"/>
              </a:lnSpc>
              <a:spcBef>
                <a:spcPts val="100"/>
              </a:spcBef>
            </a:pPr>
            <a:r>
              <a:rPr lang="ru-RU" sz="800" spc="-45" dirty="0" smtClean="0">
                <a:solidFill>
                  <a:srgbClr val="A54686"/>
                </a:solidFill>
                <a:latin typeface="Calibri"/>
                <a:cs typeface="Calibri"/>
              </a:rPr>
              <a:t>67</a:t>
            </a:r>
            <a:endParaRPr sz="800" dirty="0">
              <a:latin typeface="Calibri"/>
              <a:cs typeface="Calibri"/>
            </a:endParaRPr>
          </a:p>
        </p:txBody>
      </p:sp>
      <p:sp>
        <p:nvSpPr>
          <p:cNvPr id="150" name="object 150"/>
          <p:cNvSpPr txBox="1"/>
          <p:nvPr/>
        </p:nvSpPr>
        <p:spPr>
          <a:xfrm>
            <a:off x="4383338" y="5604741"/>
            <a:ext cx="168275" cy="135935"/>
          </a:xfrm>
          <a:prstGeom prst="rect">
            <a:avLst/>
          </a:prstGeom>
        </p:spPr>
        <p:txBody>
          <a:bodyPr vert="horz" wrap="square" lIns="0" tIns="12700" rIns="0" bIns="0" rtlCol="0">
            <a:spAutoFit/>
          </a:bodyPr>
          <a:lstStyle/>
          <a:p>
            <a:pPr marL="12700">
              <a:lnSpc>
                <a:spcPct val="100000"/>
              </a:lnSpc>
              <a:spcBef>
                <a:spcPts val="100"/>
              </a:spcBef>
            </a:pPr>
            <a:r>
              <a:rPr lang="ru-RU" sz="800" spc="-40" dirty="0" smtClean="0">
                <a:solidFill>
                  <a:srgbClr val="A54686"/>
                </a:solidFill>
                <a:latin typeface="Calibri"/>
                <a:cs typeface="Calibri"/>
              </a:rPr>
              <a:t>62</a:t>
            </a:r>
            <a:endParaRPr sz="800" dirty="0">
              <a:latin typeface="Calibri"/>
              <a:cs typeface="Calibri"/>
            </a:endParaRPr>
          </a:p>
        </p:txBody>
      </p:sp>
      <p:sp>
        <p:nvSpPr>
          <p:cNvPr id="151" name="object 151"/>
          <p:cNvSpPr txBox="1"/>
          <p:nvPr/>
        </p:nvSpPr>
        <p:spPr>
          <a:xfrm>
            <a:off x="5048250" y="5604741"/>
            <a:ext cx="159385"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A54686"/>
                </a:solidFill>
                <a:latin typeface="Calibri"/>
                <a:cs typeface="Calibri"/>
              </a:rPr>
              <a:t>60</a:t>
            </a:r>
            <a:endParaRPr sz="800" dirty="0">
              <a:latin typeface="Calibri"/>
              <a:cs typeface="Calibri"/>
            </a:endParaRPr>
          </a:p>
        </p:txBody>
      </p:sp>
      <p:sp>
        <p:nvSpPr>
          <p:cNvPr id="152" name="object 152"/>
          <p:cNvSpPr txBox="1"/>
          <p:nvPr/>
        </p:nvSpPr>
        <p:spPr>
          <a:xfrm>
            <a:off x="5677524" y="5604741"/>
            <a:ext cx="159385"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A54686"/>
                </a:solidFill>
                <a:latin typeface="Calibri"/>
                <a:cs typeface="Calibri"/>
              </a:rPr>
              <a:t>62</a:t>
            </a:r>
            <a:endParaRPr sz="800" dirty="0">
              <a:latin typeface="Calibri"/>
              <a:cs typeface="Calibri"/>
            </a:endParaRPr>
          </a:p>
        </p:txBody>
      </p:sp>
      <p:sp>
        <p:nvSpPr>
          <p:cNvPr id="153" name="object 153"/>
          <p:cNvSpPr txBox="1"/>
          <p:nvPr/>
        </p:nvSpPr>
        <p:spPr>
          <a:xfrm>
            <a:off x="6253515" y="5604741"/>
            <a:ext cx="159385"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A54686"/>
                </a:solidFill>
                <a:latin typeface="Calibri"/>
                <a:cs typeface="Calibri"/>
              </a:rPr>
              <a:t>63</a:t>
            </a:r>
            <a:endParaRPr sz="800" dirty="0">
              <a:latin typeface="Calibri"/>
              <a:cs typeface="Calibri"/>
            </a:endParaRPr>
          </a:p>
        </p:txBody>
      </p:sp>
      <p:sp>
        <p:nvSpPr>
          <p:cNvPr id="154" name="object 154"/>
          <p:cNvSpPr txBox="1"/>
          <p:nvPr/>
        </p:nvSpPr>
        <p:spPr>
          <a:xfrm>
            <a:off x="2746774" y="5711423"/>
            <a:ext cx="190500" cy="114134"/>
          </a:xfrm>
          <a:prstGeom prst="rect">
            <a:avLst/>
          </a:prstGeom>
        </p:spPr>
        <p:txBody>
          <a:bodyPr vert="horz" wrap="square" lIns="0" tIns="13970" rIns="0" bIns="0" rtlCol="0">
            <a:spAutoFit/>
          </a:bodyPr>
          <a:lstStyle/>
          <a:p>
            <a:pPr marL="12700">
              <a:lnSpc>
                <a:spcPct val="100000"/>
              </a:lnSpc>
              <a:spcBef>
                <a:spcPts val="110"/>
              </a:spcBef>
            </a:pPr>
            <a:r>
              <a:rPr lang="ru-RU" sz="650" spc="-45" dirty="0" smtClean="0">
                <a:solidFill>
                  <a:srgbClr val="231F20"/>
                </a:solidFill>
                <a:latin typeface="Arial"/>
                <a:cs typeface="Arial"/>
              </a:rPr>
              <a:t>400</a:t>
            </a:r>
            <a:endParaRPr sz="650" dirty="0">
              <a:latin typeface="Arial"/>
              <a:cs typeface="Arial"/>
            </a:endParaRPr>
          </a:p>
        </p:txBody>
      </p:sp>
      <p:sp>
        <p:nvSpPr>
          <p:cNvPr id="155" name="object 155"/>
          <p:cNvSpPr txBox="1"/>
          <p:nvPr/>
        </p:nvSpPr>
        <p:spPr>
          <a:xfrm>
            <a:off x="3753333" y="5693661"/>
            <a:ext cx="158750"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3D3092"/>
                </a:solidFill>
                <a:latin typeface="Calibri"/>
                <a:cs typeface="Calibri"/>
              </a:rPr>
              <a:t>4</a:t>
            </a:r>
            <a:endParaRPr sz="800" dirty="0">
              <a:latin typeface="Calibri"/>
              <a:cs typeface="Calibri"/>
            </a:endParaRPr>
          </a:p>
        </p:txBody>
      </p:sp>
      <p:sp>
        <p:nvSpPr>
          <p:cNvPr id="156" name="object 156"/>
          <p:cNvSpPr txBox="1"/>
          <p:nvPr/>
        </p:nvSpPr>
        <p:spPr>
          <a:xfrm>
            <a:off x="4383030" y="5693661"/>
            <a:ext cx="149225" cy="135935"/>
          </a:xfrm>
          <a:prstGeom prst="rect">
            <a:avLst/>
          </a:prstGeom>
        </p:spPr>
        <p:txBody>
          <a:bodyPr vert="horz" wrap="square" lIns="0" tIns="12700" rIns="0" bIns="0" rtlCol="0">
            <a:spAutoFit/>
          </a:bodyPr>
          <a:lstStyle/>
          <a:p>
            <a:pPr marL="12700">
              <a:lnSpc>
                <a:spcPct val="100000"/>
              </a:lnSpc>
              <a:spcBef>
                <a:spcPts val="100"/>
              </a:spcBef>
            </a:pPr>
            <a:r>
              <a:rPr lang="ru-RU" sz="800" spc="-120" dirty="0" smtClean="0">
                <a:solidFill>
                  <a:srgbClr val="3D3092"/>
                </a:solidFill>
                <a:latin typeface="Calibri"/>
                <a:cs typeface="Calibri"/>
              </a:rPr>
              <a:t>5</a:t>
            </a:r>
            <a:endParaRPr sz="800" dirty="0">
              <a:latin typeface="Calibri"/>
              <a:cs typeface="Calibri"/>
            </a:endParaRPr>
          </a:p>
        </p:txBody>
      </p:sp>
      <p:sp>
        <p:nvSpPr>
          <p:cNvPr id="157" name="object 157"/>
          <p:cNvSpPr txBox="1"/>
          <p:nvPr/>
        </p:nvSpPr>
        <p:spPr>
          <a:xfrm>
            <a:off x="5047933" y="5693661"/>
            <a:ext cx="158115" cy="135935"/>
          </a:xfrm>
          <a:prstGeom prst="rect">
            <a:avLst/>
          </a:prstGeom>
        </p:spPr>
        <p:txBody>
          <a:bodyPr vert="horz" wrap="square" lIns="0" tIns="12700" rIns="0" bIns="0" rtlCol="0">
            <a:spAutoFit/>
          </a:bodyPr>
          <a:lstStyle/>
          <a:p>
            <a:pPr marL="12700">
              <a:lnSpc>
                <a:spcPct val="100000"/>
              </a:lnSpc>
              <a:spcBef>
                <a:spcPts val="100"/>
              </a:spcBef>
            </a:pPr>
            <a:r>
              <a:rPr lang="ru-RU" sz="800" spc="-60" dirty="0" smtClean="0">
                <a:solidFill>
                  <a:srgbClr val="3D3092"/>
                </a:solidFill>
                <a:latin typeface="Calibri"/>
                <a:cs typeface="Calibri"/>
              </a:rPr>
              <a:t>5</a:t>
            </a:r>
            <a:endParaRPr sz="800" dirty="0">
              <a:latin typeface="Calibri"/>
              <a:cs typeface="Calibri"/>
            </a:endParaRPr>
          </a:p>
        </p:txBody>
      </p:sp>
      <p:sp>
        <p:nvSpPr>
          <p:cNvPr id="158" name="object 158"/>
          <p:cNvSpPr txBox="1"/>
          <p:nvPr/>
        </p:nvSpPr>
        <p:spPr>
          <a:xfrm>
            <a:off x="5677451" y="5693661"/>
            <a:ext cx="151765" cy="135935"/>
          </a:xfrm>
          <a:prstGeom prst="rect">
            <a:avLst/>
          </a:prstGeom>
        </p:spPr>
        <p:txBody>
          <a:bodyPr vert="horz" wrap="square" lIns="0" tIns="12700" rIns="0" bIns="0" rtlCol="0">
            <a:spAutoFit/>
          </a:bodyPr>
          <a:lstStyle/>
          <a:p>
            <a:pPr marL="12700">
              <a:lnSpc>
                <a:spcPct val="100000"/>
              </a:lnSpc>
              <a:spcBef>
                <a:spcPts val="100"/>
              </a:spcBef>
            </a:pPr>
            <a:r>
              <a:rPr lang="ru-RU" sz="800" spc="-125" dirty="0" smtClean="0">
                <a:solidFill>
                  <a:srgbClr val="3D3092"/>
                </a:solidFill>
                <a:latin typeface="Calibri"/>
                <a:cs typeface="Calibri"/>
              </a:rPr>
              <a:t>5</a:t>
            </a:r>
            <a:endParaRPr sz="800" dirty="0">
              <a:latin typeface="Calibri"/>
              <a:cs typeface="Calibri"/>
            </a:endParaRPr>
          </a:p>
        </p:txBody>
      </p:sp>
      <p:sp>
        <p:nvSpPr>
          <p:cNvPr id="159" name="object 159"/>
          <p:cNvSpPr txBox="1"/>
          <p:nvPr/>
        </p:nvSpPr>
        <p:spPr>
          <a:xfrm>
            <a:off x="6253426" y="5693661"/>
            <a:ext cx="169545" cy="135935"/>
          </a:xfrm>
          <a:prstGeom prst="rect">
            <a:avLst/>
          </a:prstGeom>
        </p:spPr>
        <p:txBody>
          <a:bodyPr vert="horz" wrap="square" lIns="0" tIns="12700" rIns="0" bIns="0" rtlCol="0">
            <a:spAutoFit/>
          </a:bodyPr>
          <a:lstStyle/>
          <a:p>
            <a:pPr marL="12700">
              <a:lnSpc>
                <a:spcPct val="100000"/>
              </a:lnSpc>
              <a:spcBef>
                <a:spcPts val="100"/>
              </a:spcBef>
            </a:pPr>
            <a:r>
              <a:rPr lang="ru-RU" sz="800" spc="-45" dirty="0" smtClean="0">
                <a:solidFill>
                  <a:srgbClr val="3D3092"/>
                </a:solidFill>
                <a:latin typeface="Calibri"/>
                <a:cs typeface="Calibri"/>
              </a:rPr>
              <a:t>5</a:t>
            </a:r>
            <a:endParaRPr sz="800" dirty="0">
              <a:latin typeface="Calibri"/>
              <a:cs typeface="Calibri"/>
            </a:endParaRPr>
          </a:p>
        </p:txBody>
      </p:sp>
      <p:sp>
        <p:nvSpPr>
          <p:cNvPr id="160" name="object 160"/>
          <p:cNvSpPr txBox="1"/>
          <p:nvPr/>
        </p:nvSpPr>
        <p:spPr>
          <a:xfrm>
            <a:off x="2746774" y="5800343"/>
            <a:ext cx="18986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300</a:t>
            </a:r>
            <a:endParaRPr sz="650" dirty="0">
              <a:latin typeface="Arial"/>
              <a:cs typeface="Arial"/>
            </a:endParaRPr>
          </a:p>
        </p:txBody>
      </p:sp>
      <p:sp>
        <p:nvSpPr>
          <p:cNvPr id="161" name="object 161"/>
          <p:cNvSpPr txBox="1"/>
          <p:nvPr/>
        </p:nvSpPr>
        <p:spPr>
          <a:xfrm>
            <a:off x="2746774" y="5888903"/>
            <a:ext cx="149225" cy="114134"/>
          </a:xfrm>
          <a:prstGeom prst="rect">
            <a:avLst/>
          </a:prstGeom>
        </p:spPr>
        <p:txBody>
          <a:bodyPr vert="horz" wrap="square" lIns="0" tIns="13970" rIns="0" bIns="0" rtlCol="0">
            <a:spAutoFit/>
          </a:bodyPr>
          <a:lstStyle/>
          <a:p>
            <a:pPr marL="12700">
              <a:lnSpc>
                <a:spcPct val="100000"/>
              </a:lnSpc>
              <a:spcBef>
                <a:spcPts val="110"/>
              </a:spcBef>
            </a:pPr>
            <a:r>
              <a:rPr lang="ru-RU" sz="650" spc="-40" dirty="0" smtClean="0">
                <a:solidFill>
                  <a:srgbClr val="231F20"/>
                </a:solidFill>
                <a:latin typeface="Arial"/>
                <a:cs typeface="Arial"/>
              </a:rPr>
              <a:t>200</a:t>
            </a:r>
            <a:endParaRPr sz="650" dirty="0">
              <a:latin typeface="Arial"/>
              <a:cs typeface="Arial"/>
            </a:endParaRPr>
          </a:p>
        </p:txBody>
      </p:sp>
      <p:sp>
        <p:nvSpPr>
          <p:cNvPr id="162" name="object 162"/>
          <p:cNvSpPr txBox="1"/>
          <p:nvPr/>
        </p:nvSpPr>
        <p:spPr>
          <a:xfrm>
            <a:off x="3753333" y="5782581"/>
            <a:ext cx="173355" cy="218008"/>
          </a:xfrm>
          <a:prstGeom prst="rect">
            <a:avLst/>
          </a:prstGeom>
        </p:spPr>
        <p:txBody>
          <a:bodyPr vert="horz" wrap="square" lIns="0" tIns="12700" rIns="0" bIns="0" rtlCol="0">
            <a:spAutoFit/>
          </a:bodyPr>
          <a:lstStyle/>
          <a:p>
            <a:pPr marL="12700">
              <a:lnSpc>
                <a:spcPts val="830"/>
              </a:lnSpc>
              <a:spcBef>
                <a:spcPts val="100"/>
              </a:spcBef>
            </a:pPr>
            <a:r>
              <a:rPr lang="ru-RU" sz="800" spc="-40" dirty="0" smtClean="0">
                <a:solidFill>
                  <a:srgbClr val="EC008C"/>
                </a:solidFill>
                <a:latin typeface="Calibri"/>
                <a:cs typeface="Calibri"/>
              </a:rPr>
              <a:t>21</a:t>
            </a:r>
            <a:endParaRPr sz="800" dirty="0">
              <a:latin typeface="Calibri"/>
              <a:cs typeface="Calibri"/>
            </a:endParaRPr>
          </a:p>
          <a:p>
            <a:pPr marL="12700">
              <a:lnSpc>
                <a:spcPts val="830"/>
              </a:lnSpc>
            </a:pPr>
            <a:r>
              <a:rPr lang="ru-RU" sz="800" spc="-20" dirty="0" smtClean="0">
                <a:solidFill>
                  <a:srgbClr val="ED1C24"/>
                </a:solidFill>
                <a:latin typeface="Calibri"/>
                <a:cs typeface="Calibri"/>
              </a:rPr>
              <a:t>208</a:t>
            </a:r>
            <a:endParaRPr sz="800" dirty="0">
              <a:latin typeface="Calibri"/>
              <a:cs typeface="Calibri"/>
            </a:endParaRPr>
          </a:p>
        </p:txBody>
      </p:sp>
      <p:sp>
        <p:nvSpPr>
          <p:cNvPr id="163" name="object 163"/>
          <p:cNvSpPr txBox="1"/>
          <p:nvPr/>
        </p:nvSpPr>
        <p:spPr>
          <a:xfrm>
            <a:off x="4382916" y="5782581"/>
            <a:ext cx="172720" cy="218008"/>
          </a:xfrm>
          <a:prstGeom prst="rect">
            <a:avLst/>
          </a:prstGeom>
        </p:spPr>
        <p:txBody>
          <a:bodyPr vert="horz" wrap="square" lIns="0" tIns="12700" rIns="0" bIns="0" rtlCol="0">
            <a:spAutoFit/>
          </a:bodyPr>
          <a:lstStyle/>
          <a:p>
            <a:pPr marL="12700">
              <a:lnSpc>
                <a:spcPts val="830"/>
              </a:lnSpc>
              <a:spcBef>
                <a:spcPts val="100"/>
              </a:spcBef>
            </a:pPr>
            <a:r>
              <a:rPr lang="ru-RU" sz="800" spc="-25" dirty="0" smtClean="0">
                <a:solidFill>
                  <a:srgbClr val="EC008C"/>
                </a:solidFill>
                <a:latin typeface="Calibri"/>
                <a:cs typeface="Calibri"/>
              </a:rPr>
              <a:t>31</a:t>
            </a:r>
            <a:endParaRPr sz="800" dirty="0">
              <a:latin typeface="Calibri"/>
              <a:cs typeface="Calibri"/>
            </a:endParaRPr>
          </a:p>
          <a:p>
            <a:pPr marL="12700">
              <a:lnSpc>
                <a:spcPts val="830"/>
              </a:lnSpc>
            </a:pPr>
            <a:r>
              <a:rPr lang="ru-RU" sz="800" spc="-60" dirty="0" smtClean="0">
                <a:solidFill>
                  <a:srgbClr val="ED1C24"/>
                </a:solidFill>
                <a:latin typeface="Calibri"/>
                <a:cs typeface="Calibri"/>
              </a:rPr>
              <a:t>228</a:t>
            </a:r>
            <a:endParaRPr sz="800" dirty="0">
              <a:latin typeface="Calibri"/>
              <a:cs typeface="Calibri"/>
            </a:endParaRPr>
          </a:p>
        </p:txBody>
      </p:sp>
      <p:sp>
        <p:nvSpPr>
          <p:cNvPr id="164" name="object 164"/>
          <p:cNvSpPr txBox="1"/>
          <p:nvPr/>
        </p:nvSpPr>
        <p:spPr>
          <a:xfrm>
            <a:off x="5047738" y="5782581"/>
            <a:ext cx="168275" cy="218008"/>
          </a:xfrm>
          <a:prstGeom prst="rect">
            <a:avLst/>
          </a:prstGeom>
        </p:spPr>
        <p:txBody>
          <a:bodyPr vert="horz" wrap="square" lIns="0" tIns="12700" rIns="0" bIns="0" rtlCol="0">
            <a:spAutoFit/>
          </a:bodyPr>
          <a:lstStyle/>
          <a:p>
            <a:pPr marL="12700">
              <a:lnSpc>
                <a:spcPts val="830"/>
              </a:lnSpc>
              <a:spcBef>
                <a:spcPts val="100"/>
              </a:spcBef>
            </a:pPr>
            <a:r>
              <a:rPr lang="ru-RU" sz="800" spc="-45" dirty="0" smtClean="0">
                <a:solidFill>
                  <a:srgbClr val="EC008C"/>
                </a:solidFill>
                <a:latin typeface="Calibri"/>
                <a:cs typeface="Calibri"/>
              </a:rPr>
              <a:t>39</a:t>
            </a:r>
            <a:endParaRPr sz="800" dirty="0">
              <a:latin typeface="Calibri"/>
              <a:cs typeface="Calibri"/>
            </a:endParaRPr>
          </a:p>
          <a:p>
            <a:pPr marL="12700">
              <a:lnSpc>
                <a:spcPts val="830"/>
              </a:lnSpc>
            </a:pPr>
            <a:r>
              <a:rPr lang="ru-RU" sz="800" spc="-35" dirty="0" smtClean="0">
                <a:solidFill>
                  <a:srgbClr val="ED1C24"/>
                </a:solidFill>
                <a:latin typeface="Calibri"/>
                <a:cs typeface="Calibri"/>
              </a:rPr>
              <a:t>182</a:t>
            </a:r>
            <a:endParaRPr sz="800" dirty="0">
              <a:latin typeface="Calibri"/>
              <a:cs typeface="Calibri"/>
            </a:endParaRPr>
          </a:p>
        </p:txBody>
      </p:sp>
      <p:sp>
        <p:nvSpPr>
          <p:cNvPr id="165" name="object 165"/>
          <p:cNvSpPr txBox="1"/>
          <p:nvPr/>
        </p:nvSpPr>
        <p:spPr>
          <a:xfrm>
            <a:off x="5677499" y="5782581"/>
            <a:ext cx="161925" cy="218008"/>
          </a:xfrm>
          <a:prstGeom prst="rect">
            <a:avLst/>
          </a:prstGeom>
        </p:spPr>
        <p:txBody>
          <a:bodyPr vert="horz" wrap="square" lIns="0" tIns="12700" rIns="0" bIns="0" rtlCol="0">
            <a:spAutoFit/>
          </a:bodyPr>
          <a:lstStyle/>
          <a:p>
            <a:pPr marL="12700">
              <a:lnSpc>
                <a:spcPts val="830"/>
              </a:lnSpc>
              <a:spcBef>
                <a:spcPts val="100"/>
              </a:spcBef>
            </a:pPr>
            <a:r>
              <a:rPr lang="ru-RU" sz="800" spc="-60" dirty="0" smtClean="0">
                <a:solidFill>
                  <a:srgbClr val="EC008C"/>
                </a:solidFill>
                <a:latin typeface="Calibri"/>
                <a:cs typeface="Calibri"/>
              </a:rPr>
              <a:t>45</a:t>
            </a:r>
            <a:endParaRPr sz="800" dirty="0">
              <a:latin typeface="Calibri"/>
              <a:cs typeface="Calibri"/>
            </a:endParaRPr>
          </a:p>
          <a:p>
            <a:pPr marL="12700">
              <a:lnSpc>
                <a:spcPts val="830"/>
              </a:lnSpc>
            </a:pPr>
            <a:r>
              <a:rPr lang="ru-RU" sz="800" spc="-45" dirty="0" smtClean="0">
                <a:solidFill>
                  <a:srgbClr val="ED1C24"/>
                </a:solidFill>
                <a:latin typeface="Calibri"/>
                <a:cs typeface="Calibri"/>
              </a:rPr>
              <a:t>179</a:t>
            </a:r>
            <a:endParaRPr sz="800" dirty="0">
              <a:latin typeface="Calibri"/>
              <a:cs typeface="Calibri"/>
            </a:endParaRPr>
          </a:p>
        </p:txBody>
      </p:sp>
      <p:sp>
        <p:nvSpPr>
          <p:cNvPr id="166" name="object 166"/>
          <p:cNvSpPr txBox="1"/>
          <p:nvPr/>
        </p:nvSpPr>
        <p:spPr>
          <a:xfrm>
            <a:off x="6253418" y="5782581"/>
            <a:ext cx="168275" cy="218008"/>
          </a:xfrm>
          <a:prstGeom prst="rect">
            <a:avLst/>
          </a:prstGeom>
        </p:spPr>
        <p:txBody>
          <a:bodyPr vert="horz" wrap="square" lIns="0" tIns="12700" rIns="0" bIns="0" rtlCol="0">
            <a:spAutoFit/>
          </a:bodyPr>
          <a:lstStyle/>
          <a:p>
            <a:pPr marL="12700">
              <a:lnSpc>
                <a:spcPts val="830"/>
              </a:lnSpc>
              <a:spcBef>
                <a:spcPts val="100"/>
              </a:spcBef>
            </a:pPr>
            <a:r>
              <a:rPr lang="ru-RU" sz="800" spc="-35" dirty="0" smtClean="0">
                <a:solidFill>
                  <a:srgbClr val="EC008C"/>
                </a:solidFill>
                <a:latin typeface="Calibri"/>
                <a:cs typeface="Calibri"/>
              </a:rPr>
              <a:t>52</a:t>
            </a:r>
            <a:endParaRPr sz="800" dirty="0">
              <a:latin typeface="Calibri"/>
              <a:cs typeface="Calibri"/>
            </a:endParaRPr>
          </a:p>
          <a:p>
            <a:pPr marL="12700">
              <a:lnSpc>
                <a:spcPts val="830"/>
              </a:lnSpc>
            </a:pPr>
            <a:r>
              <a:rPr lang="ru-RU" sz="800" spc="-70" dirty="0" smtClean="0">
                <a:solidFill>
                  <a:srgbClr val="ED1C24"/>
                </a:solidFill>
                <a:latin typeface="Calibri"/>
                <a:cs typeface="Calibri"/>
              </a:rPr>
              <a:t>178</a:t>
            </a:r>
            <a:endParaRPr sz="800" dirty="0">
              <a:latin typeface="Calibri"/>
              <a:cs typeface="Calibri"/>
            </a:endParaRPr>
          </a:p>
        </p:txBody>
      </p:sp>
      <p:sp>
        <p:nvSpPr>
          <p:cNvPr id="168" name="object 168"/>
          <p:cNvSpPr txBox="1"/>
          <p:nvPr/>
        </p:nvSpPr>
        <p:spPr>
          <a:xfrm>
            <a:off x="2920607" y="6245400"/>
            <a:ext cx="1523365" cy="1143646"/>
          </a:xfrm>
          <a:prstGeom prst="rect">
            <a:avLst/>
          </a:prstGeom>
        </p:spPr>
        <p:txBody>
          <a:bodyPr vert="horz" wrap="square" lIns="0" tIns="24130" rIns="0" bIns="0" rtlCol="0">
            <a:spAutoFit/>
          </a:bodyPr>
          <a:lstStyle/>
          <a:p>
            <a:pPr marL="12700" marR="5080">
              <a:lnSpc>
                <a:spcPct val="89600"/>
              </a:lnSpc>
              <a:spcBef>
                <a:spcPts val="190"/>
              </a:spcBef>
            </a:pPr>
            <a:r>
              <a:rPr lang="ru-RU" sz="600" dirty="0" smtClean="0">
                <a:solidFill>
                  <a:srgbClr val="231F20"/>
                </a:solidFill>
                <a:cs typeface="Arial"/>
              </a:rPr>
              <a:t>НДФЛ</a:t>
            </a:r>
          </a:p>
          <a:p>
            <a:pPr marL="12700" marR="5080">
              <a:lnSpc>
                <a:spcPct val="89600"/>
              </a:lnSpc>
              <a:spcBef>
                <a:spcPts val="190"/>
              </a:spcBef>
            </a:pPr>
            <a:r>
              <a:rPr lang="ru-RU" sz="600" dirty="0" smtClean="0">
                <a:solidFill>
                  <a:srgbClr val="231F20"/>
                </a:solidFill>
                <a:cs typeface="Arial"/>
              </a:rPr>
              <a:t>Земельный налог</a:t>
            </a:r>
          </a:p>
          <a:p>
            <a:pPr marL="12700" marR="5080">
              <a:lnSpc>
                <a:spcPct val="89600"/>
              </a:lnSpc>
              <a:spcBef>
                <a:spcPts val="190"/>
              </a:spcBef>
            </a:pPr>
            <a:r>
              <a:rPr lang="ru-RU" sz="600" dirty="0" smtClean="0">
                <a:solidFill>
                  <a:srgbClr val="231F20"/>
                </a:solidFill>
                <a:cs typeface="Arial"/>
              </a:rPr>
              <a:t>Налог на имущество физических лиц</a:t>
            </a:r>
          </a:p>
          <a:p>
            <a:pPr marL="12700" marR="5080">
              <a:lnSpc>
                <a:spcPct val="89600"/>
              </a:lnSpc>
              <a:spcBef>
                <a:spcPts val="190"/>
              </a:spcBef>
            </a:pPr>
            <a:r>
              <a:rPr lang="ru-RU" sz="600" dirty="0" smtClean="0">
                <a:cs typeface="Arial"/>
              </a:rPr>
              <a:t>Налог, взимаемый в связи с применением патентной системы налогообложения</a:t>
            </a:r>
          </a:p>
          <a:p>
            <a:pPr marL="12700" marR="5080">
              <a:lnSpc>
                <a:spcPct val="89600"/>
              </a:lnSpc>
              <a:spcBef>
                <a:spcPts val="190"/>
              </a:spcBef>
            </a:pPr>
            <a:r>
              <a:rPr lang="ru-RU" sz="600" dirty="0" smtClean="0">
                <a:cs typeface="Arial"/>
              </a:rPr>
              <a:t>Единый налог на вмененный доход для отдельных видов деятельности</a:t>
            </a:r>
          </a:p>
          <a:p>
            <a:pPr marL="12700" marR="5080">
              <a:lnSpc>
                <a:spcPct val="89600"/>
              </a:lnSpc>
              <a:spcBef>
                <a:spcPts val="190"/>
              </a:spcBef>
            </a:pPr>
            <a:r>
              <a:rPr lang="ru-RU" sz="600" dirty="0" smtClean="0">
                <a:cs typeface="Arial"/>
              </a:rPr>
              <a:t>Акцизы</a:t>
            </a:r>
          </a:p>
          <a:p>
            <a:pPr marL="12700" marR="5080">
              <a:lnSpc>
                <a:spcPct val="89600"/>
              </a:lnSpc>
              <a:spcBef>
                <a:spcPts val="190"/>
              </a:spcBef>
            </a:pPr>
            <a:r>
              <a:rPr lang="ru-RU" sz="600" dirty="0" smtClean="0">
                <a:cs typeface="Arial"/>
              </a:rPr>
              <a:t>Неналоговые доходы</a:t>
            </a:r>
          </a:p>
          <a:p>
            <a:pPr marL="12700" marR="5080">
              <a:lnSpc>
                <a:spcPct val="89600"/>
              </a:lnSpc>
              <a:spcBef>
                <a:spcPts val="190"/>
              </a:spcBef>
            </a:pPr>
            <a:r>
              <a:rPr lang="ru-RU" sz="600" dirty="0" smtClean="0">
                <a:cs typeface="Arial"/>
              </a:rPr>
              <a:t>Государственная пошлина</a:t>
            </a:r>
          </a:p>
          <a:p>
            <a:pPr marL="12700" marR="5080">
              <a:lnSpc>
                <a:spcPct val="89600"/>
              </a:lnSpc>
              <a:spcBef>
                <a:spcPts val="190"/>
              </a:spcBef>
            </a:pPr>
            <a:endParaRPr sz="600" dirty="0">
              <a:cs typeface="Arial"/>
            </a:endParaRPr>
          </a:p>
        </p:txBody>
      </p:sp>
      <p:sp>
        <p:nvSpPr>
          <p:cNvPr id="169" name="object 169"/>
          <p:cNvSpPr/>
          <p:nvPr/>
        </p:nvSpPr>
        <p:spPr>
          <a:xfrm>
            <a:off x="2831427" y="6270726"/>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3" y="57069"/>
                </a:lnTo>
                <a:lnTo>
                  <a:pt x="82461" y="41236"/>
                </a:lnTo>
                <a:lnTo>
                  <a:pt x="81706" y="33007"/>
                </a:lnTo>
                <a:lnTo>
                  <a:pt x="57064" y="3019"/>
                </a:lnTo>
                <a:lnTo>
                  <a:pt x="41236" y="0"/>
                </a:lnTo>
                <a:close/>
              </a:path>
            </a:pathLst>
          </a:custGeom>
          <a:solidFill>
            <a:srgbClr val="009E4F"/>
          </a:solidFill>
        </p:spPr>
        <p:txBody>
          <a:bodyPr wrap="square" lIns="0" tIns="0" rIns="0" bIns="0" rtlCol="0"/>
          <a:lstStyle/>
          <a:p>
            <a:endParaRPr/>
          </a:p>
        </p:txBody>
      </p:sp>
      <p:sp>
        <p:nvSpPr>
          <p:cNvPr id="170" name="object 170"/>
          <p:cNvSpPr/>
          <p:nvPr/>
        </p:nvSpPr>
        <p:spPr>
          <a:xfrm>
            <a:off x="2831803" y="6387299"/>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9" y="57069"/>
                </a:lnTo>
                <a:lnTo>
                  <a:pt x="82473" y="41236"/>
                </a:lnTo>
                <a:lnTo>
                  <a:pt x="81717" y="33007"/>
                </a:lnTo>
                <a:lnTo>
                  <a:pt x="57064" y="3019"/>
                </a:lnTo>
                <a:lnTo>
                  <a:pt x="41236" y="0"/>
                </a:lnTo>
                <a:close/>
              </a:path>
            </a:pathLst>
          </a:custGeom>
          <a:solidFill>
            <a:srgbClr val="00AEEF"/>
          </a:solidFill>
        </p:spPr>
        <p:txBody>
          <a:bodyPr wrap="square" lIns="0" tIns="0" rIns="0" bIns="0" rtlCol="0"/>
          <a:lstStyle/>
          <a:p>
            <a:endParaRPr/>
          </a:p>
        </p:txBody>
      </p:sp>
      <p:sp>
        <p:nvSpPr>
          <p:cNvPr id="171" name="object 171"/>
          <p:cNvSpPr/>
          <p:nvPr/>
        </p:nvSpPr>
        <p:spPr>
          <a:xfrm>
            <a:off x="2829468" y="6490855"/>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3" y="57069"/>
                </a:lnTo>
                <a:lnTo>
                  <a:pt x="82461" y="41236"/>
                </a:lnTo>
                <a:lnTo>
                  <a:pt x="81706" y="33007"/>
                </a:lnTo>
                <a:lnTo>
                  <a:pt x="57064" y="3019"/>
                </a:lnTo>
                <a:lnTo>
                  <a:pt x="41236" y="0"/>
                </a:lnTo>
                <a:close/>
              </a:path>
            </a:pathLst>
          </a:custGeom>
          <a:solidFill>
            <a:srgbClr val="EC008C"/>
          </a:solidFill>
        </p:spPr>
        <p:txBody>
          <a:bodyPr wrap="square" lIns="0" tIns="0" rIns="0" bIns="0" rtlCol="0"/>
          <a:lstStyle/>
          <a:p>
            <a:endParaRPr/>
          </a:p>
        </p:txBody>
      </p:sp>
      <p:sp>
        <p:nvSpPr>
          <p:cNvPr id="172" name="object 172"/>
          <p:cNvSpPr/>
          <p:nvPr/>
        </p:nvSpPr>
        <p:spPr>
          <a:xfrm>
            <a:off x="2829468" y="6596105"/>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3" y="57069"/>
                </a:lnTo>
                <a:lnTo>
                  <a:pt x="82461" y="41236"/>
                </a:lnTo>
                <a:lnTo>
                  <a:pt x="81706" y="33007"/>
                </a:lnTo>
                <a:lnTo>
                  <a:pt x="57064" y="3019"/>
                </a:lnTo>
                <a:lnTo>
                  <a:pt x="41236" y="0"/>
                </a:lnTo>
                <a:close/>
              </a:path>
            </a:pathLst>
          </a:custGeom>
          <a:solidFill>
            <a:srgbClr val="3D3092"/>
          </a:solidFill>
        </p:spPr>
        <p:txBody>
          <a:bodyPr wrap="square" lIns="0" tIns="0" rIns="0" bIns="0" rtlCol="0"/>
          <a:lstStyle/>
          <a:p>
            <a:endParaRPr/>
          </a:p>
        </p:txBody>
      </p:sp>
      <p:sp>
        <p:nvSpPr>
          <p:cNvPr id="173" name="object 173"/>
          <p:cNvSpPr/>
          <p:nvPr/>
        </p:nvSpPr>
        <p:spPr>
          <a:xfrm>
            <a:off x="2817825" y="6778802"/>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8" y="57069"/>
                </a:lnTo>
                <a:lnTo>
                  <a:pt x="82461" y="41236"/>
                </a:lnTo>
                <a:lnTo>
                  <a:pt x="81708" y="33007"/>
                </a:lnTo>
                <a:lnTo>
                  <a:pt x="57064" y="3019"/>
                </a:lnTo>
                <a:lnTo>
                  <a:pt x="41236" y="0"/>
                </a:lnTo>
                <a:close/>
              </a:path>
            </a:pathLst>
          </a:custGeom>
          <a:solidFill>
            <a:srgbClr val="A54686"/>
          </a:solidFill>
        </p:spPr>
        <p:txBody>
          <a:bodyPr wrap="square" lIns="0" tIns="0" rIns="0" bIns="0" rtlCol="0"/>
          <a:lstStyle/>
          <a:p>
            <a:endParaRPr/>
          </a:p>
        </p:txBody>
      </p:sp>
      <p:sp>
        <p:nvSpPr>
          <p:cNvPr id="174" name="object 174"/>
          <p:cNvSpPr/>
          <p:nvPr/>
        </p:nvSpPr>
        <p:spPr>
          <a:xfrm>
            <a:off x="2814084" y="6946760"/>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8" y="57069"/>
                </a:lnTo>
                <a:lnTo>
                  <a:pt x="82461" y="41236"/>
                </a:lnTo>
                <a:lnTo>
                  <a:pt x="81708" y="33007"/>
                </a:lnTo>
                <a:lnTo>
                  <a:pt x="57064" y="3019"/>
                </a:lnTo>
                <a:lnTo>
                  <a:pt x="41236" y="0"/>
                </a:lnTo>
                <a:close/>
              </a:path>
            </a:pathLst>
          </a:custGeom>
          <a:solidFill>
            <a:srgbClr val="FFC708"/>
          </a:solidFill>
        </p:spPr>
        <p:txBody>
          <a:bodyPr wrap="square" lIns="0" tIns="0" rIns="0" bIns="0" rtlCol="0"/>
          <a:lstStyle/>
          <a:p>
            <a:endParaRPr/>
          </a:p>
        </p:txBody>
      </p:sp>
      <p:sp>
        <p:nvSpPr>
          <p:cNvPr id="175" name="object 175"/>
          <p:cNvSpPr/>
          <p:nvPr/>
        </p:nvSpPr>
        <p:spPr>
          <a:xfrm>
            <a:off x="2817774" y="7075288"/>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8" y="57069"/>
                </a:lnTo>
                <a:lnTo>
                  <a:pt x="82461" y="41236"/>
                </a:lnTo>
                <a:lnTo>
                  <a:pt x="81708" y="33007"/>
                </a:lnTo>
                <a:lnTo>
                  <a:pt x="57064" y="3019"/>
                </a:lnTo>
                <a:lnTo>
                  <a:pt x="41236" y="0"/>
                </a:lnTo>
                <a:close/>
              </a:path>
            </a:pathLst>
          </a:custGeom>
          <a:solidFill>
            <a:srgbClr val="ED1C24"/>
          </a:solidFill>
        </p:spPr>
        <p:txBody>
          <a:bodyPr wrap="square" lIns="0" tIns="0" rIns="0" bIns="0" rtlCol="0"/>
          <a:lstStyle/>
          <a:p>
            <a:endParaRPr/>
          </a:p>
        </p:txBody>
      </p:sp>
      <p:sp>
        <p:nvSpPr>
          <p:cNvPr id="176" name="object 176"/>
          <p:cNvSpPr/>
          <p:nvPr/>
        </p:nvSpPr>
        <p:spPr>
          <a:xfrm>
            <a:off x="2814084" y="7184161"/>
            <a:ext cx="82550" cy="82550"/>
          </a:xfrm>
          <a:custGeom>
            <a:avLst/>
            <a:gdLst/>
            <a:ahLst/>
            <a:cxnLst/>
            <a:rect l="l" t="t" r="r" b="b"/>
            <a:pathLst>
              <a:path w="82550" h="82550">
                <a:moveTo>
                  <a:pt x="41236" y="0"/>
                </a:moveTo>
                <a:lnTo>
                  <a:pt x="6793" y="18428"/>
                </a:lnTo>
                <a:lnTo>
                  <a:pt x="0" y="41236"/>
                </a:lnTo>
                <a:lnTo>
                  <a:pt x="754" y="49466"/>
                </a:lnTo>
                <a:lnTo>
                  <a:pt x="25404" y="79454"/>
                </a:lnTo>
                <a:lnTo>
                  <a:pt x="41236" y="82473"/>
                </a:lnTo>
                <a:lnTo>
                  <a:pt x="49461" y="81718"/>
                </a:lnTo>
                <a:lnTo>
                  <a:pt x="79448" y="57069"/>
                </a:lnTo>
                <a:lnTo>
                  <a:pt x="82461" y="41236"/>
                </a:lnTo>
                <a:lnTo>
                  <a:pt x="81708" y="33007"/>
                </a:lnTo>
                <a:lnTo>
                  <a:pt x="57064" y="3019"/>
                </a:lnTo>
                <a:lnTo>
                  <a:pt x="41236" y="0"/>
                </a:lnTo>
                <a:close/>
              </a:path>
            </a:pathLst>
          </a:custGeom>
          <a:solidFill>
            <a:srgbClr val="00669B"/>
          </a:solidFill>
        </p:spPr>
        <p:txBody>
          <a:bodyPr wrap="square" lIns="0" tIns="0" rIns="0" bIns="0" rtlCol="0"/>
          <a:lstStyle/>
          <a:p>
            <a:endParaRPr/>
          </a:p>
        </p:txBody>
      </p:sp>
      <p:sp>
        <p:nvSpPr>
          <p:cNvPr id="177" name="object 177"/>
          <p:cNvSpPr/>
          <p:nvPr/>
        </p:nvSpPr>
        <p:spPr>
          <a:xfrm>
            <a:off x="1875" y="7860690"/>
            <a:ext cx="7553325" cy="2164715"/>
          </a:xfrm>
          <a:custGeom>
            <a:avLst/>
            <a:gdLst/>
            <a:ahLst/>
            <a:cxnLst/>
            <a:rect l="l" t="t" r="r" b="b"/>
            <a:pathLst>
              <a:path w="7553325" h="2164715">
                <a:moveTo>
                  <a:pt x="0" y="2164448"/>
                </a:moveTo>
                <a:lnTo>
                  <a:pt x="7552753" y="2164448"/>
                </a:lnTo>
                <a:lnTo>
                  <a:pt x="7552753" y="0"/>
                </a:lnTo>
                <a:lnTo>
                  <a:pt x="0" y="0"/>
                </a:lnTo>
                <a:lnTo>
                  <a:pt x="0" y="2164448"/>
                </a:lnTo>
                <a:close/>
              </a:path>
            </a:pathLst>
          </a:custGeom>
          <a:solidFill>
            <a:srgbClr val="00669B"/>
          </a:solidFill>
        </p:spPr>
        <p:txBody>
          <a:bodyPr wrap="square" lIns="0" tIns="0" rIns="0" bIns="0" rtlCol="0"/>
          <a:lstStyle/>
          <a:p>
            <a:endParaRPr/>
          </a:p>
        </p:txBody>
      </p:sp>
      <p:sp>
        <p:nvSpPr>
          <p:cNvPr id="178" name="object 178"/>
          <p:cNvSpPr/>
          <p:nvPr/>
        </p:nvSpPr>
        <p:spPr>
          <a:xfrm>
            <a:off x="398041" y="7860690"/>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1"/>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179" name="object 179"/>
          <p:cNvSpPr txBox="1"/>
          <p:nvPr/>
        </p:nvSpPr>
        <p:spPr>
          <a:xfrm>
            <a:off x="728974" y="7146378"/>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dirty="0">
              <a:latin typeface="Arial"/>
              <a:cs typeface="Arial"/>
            </a:endParaRPr>
          </a:p>
        </p:txBody>
      </p:sp>
      <p:sp>
        <p:nvSpPr>
          <p:cNvPr id="180" name="object 180"/>
          <p:cNvSpPr txBox="1"/>
          <p:nvPr/>
        </p:nvSpPr>
        <p:spPr>
          <a:xfrm>
            <a:off x="1074335" y="7881696"/>
            <a:ext cx="5877447" cy="1140696"/>
          </a:xfrm>
          <a:prstGeom prst="rect">
            <a:avLst/>
          </a:prstGeom>
        </p:spPr>
        <p:txBody>
          <a:bodyPr vert="horz" wrap="square" lIns="0" tIns="32384" rIns="0" bIns="0" rtlCol="0">
            <a:spAutoFit/>
          </a:bodyPr>
          <a:lstStyle/>
          <a:p>
            <a:pPr algn="ctr"/>
            <a:r>
              <a:rPr lang="ru-RU" dirty="0" smtClean="0">
                <a:solidFill>
                  <a:schemeClr val="bg1"/>
                </a:solidFill>
              </a:rPr>
              <a:t>ОСНОВНЫЕ </a:t>
            </a:r>
          </a:p>
          <a:p>
            <a:pPr algn="ctr"/>
            <a:r>
              <a:rPr lang="ru-RU" dirty="0" smtClean="0">
                <a:solidFill>
                  <a:schemeClr val="bg1"/>
                </a:solidFill>
              </a:rPr>
              <a:t>ЦЕЛИ НАЛОГОВОЙ ПОЛИТИКИ ГОРОДА </a:t>
            </a:r>
          </a:p>
          <a:p>
            <a:pPr algn="ctr"/>
            <a:r>
              <a:rPr lang="ru-RU" dirty="0" smtClean="0">
                <a:solidFill>
                  <a:schemeClr val="bg1"/>
                </a:solidFill>
              </a:rPr>
              <a:t>НЕВИННОМЫССКА</a:t>
            </a:r>
          </a:p>
          <a:p>
            <a:pPr algn="ctr"/>
            <a:r>
              <a:rPr lang="ru-RU" dirty="0" smtClean="0">
                <a:solidFill>
                  <a:schemeClr val="bg1"/>
                </a:solidFill>
              </a:rPr>
              <a:t>НА 2019-2021 ГГ.</a:t>
            </a:r>
            <a:endParaRPr lang="ru-RU" dirty="0">
              <a:solidFill>
                <a:schemeClr val="bg1"/>
              </a:solidFill>
              <a:latin typeface="Arial"/>
              <a:cs typeface="Arial"/>
            </a:endParaRPr>
          </a:p>
        </p:txBody>
      </p:sp>
      <p:sp>
        <p:nvSpPr>
          <p:cNvPr id="181" name="object 181"/>
          <p:cNvSpPr/>
          <p:nvPr/>
        </p:nvSpPr>
        <p:spPr>
          <a:xfrm>
            <a:off x="735202" y="9101505"/>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5" y="163977"/>
                </a:lnTo>
                <a:lnTo>
                  <a:pt x="272783" y="136702"/>
                </a:lnTo>
                <a:lnTo>
                  <a:pt x="270285"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182" name="object 182"/>
          <p:cNvSpPr/>
          <p:nvPr/>
        </p:nvSpPr>
        <p:spPr>
          <a:xfrm>
            <a:off x="731393" y="9208719"/>
            <a:ext cx="274320" cy="162560"/>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83" name="object 183"/>
          <p:cNvSpPr txBox="1"/>
          <p:nvPr/>
        </p:nvSpPr>
        <p:spPr>
          <a:xfrm>
            <a:off x="1129654" y="9098131"/>
            <a:ext cx="2960864" cy="903132"/>
          </a:xfrm>
          <a:prstGeom prst="rect">
            <a:avLst/>
          </a:prstGeom>
        </p:spPr>
        <p:txBody>
          <a:bodyPr vert="horz" wrap="square" lIns="0" tIns="16510" rIns="0" bIns="0" rtlCol="0">
            <a:spAutoFit/>
          </a:bodyPr>
          <a:lstStyle/>
          <a:p>
            <a:pPr marL="12700" marR="5080">
              <a:lnSpc>
                <a:spcPct val="96100"/>
              </a:lnSpc>
              <a:spcBef>
                <a:spcPts val="130"/>
              </a:spcBef>
            </a:pPr>
            <a:r>
              <a:rPr lang="ru-RU" sz="1200" dirty="0" smtClean="0">
                <a:solidFill>
                  <a:schemeClr val="bg1"/>
                </a:solidFill>
              </a:rPr>
              <a:t>ОБЕСПЕЧЕНИЕ СБАЛАНСИРОВАННОСТИ БЮДЖЕТА ГОРОДА НЕВИННОМЫССКА ПОСРЕДСТВОМ ПОЛУЧЕНИЯ НЕОБХОДИМОГО ОБЪЕМА БЮДЖЕТНЫХ ДОХОДОВ</a:t>
            </a:r>
            <a:endParaRPr lang="ru-RU" sz="1200" dirty="0">
              <a:solidFill>
                <a:schemeClr val="bg1"/>
              </a:solidFill>
              <a:latin typeface="PMingLiU"/>
              <a:cs typeface="PMingLiU"/>
            </a:endParaRPr>
          </a:p>
        </p:txBody>
      </p:sp>
      <p:sp>
        <p:nvSpPr>
          <p:cNvPr id="184" name="object 184"/>
          <p:cNvSpPr/>
          <p:nvPr/>
        </p:nvSpPr>
        <p:spPr>
          <a:xfrm>
            <a:off x="4817338" y="9097695"/>
            <a:ext cx="273050" cy="273685"/>
          </a:xfrm>
          <a:custGeom>
            <a:avLst/>
            <a:gdLst/>
            <a:ahLst/>
            <a:cxnLst/>
            <a:rect l="l" t="t" r="r" b="b"/>
            <a:pathLst>
              <a:path w="273050" h="273684">
                <a:moveTo>
                  <a:pt x="136385" y="0"/>
                </a:moveTo>
                <a:lnTo>
                  <a:pt x="84029" y="10010"/>
                </a:lnTo>
                <a:lnTo>
                  <a:pt x="39941" y="40043"/>
                </a:lnTo>
                <a:lnTo>
                  <a:pt x="9988" y="84224"/>
                </a:lnTo>
                <a:lnTo>
                  <a:pt x="0" y="136702"/>
                </a:lnTo>
                <a:lnTo>
                  <a:pt x="2497" y="163977"/>
                </a:lnTo>
                <a:lnTo>
                  <a:pt x="22470" y="212310"/>
                </a:lnTo>
                <a:lnTo>
                  <a:pt x="60950" y="250881"/>
                </a:lnTo>
                <a:lnTo>
                  <a:pt x="109175" y="270902"/>
                </a:lnTo>
                <a:lnTo>
                  <a:pt x="136385" y="273405"/>
                </a:lnTo>
                <a:lnTo>
                  <a:pt x="163600" y="270902"/>
                </a:lnTo>
                <a:lnTo>
                  <a:pt x="211821" y="250881"/>
                </a:lnTo>
                <a:lnTo>
                  <a:pt x="250307" y="212310"/>
                </a:lnTo>
                <a:lnTo>
                  <a:pt x="270285" y="163977"/>
                </a:lnTo>
                <a:lnTo>
                  <a:pt x="272783" y="136702"/>
                </a:lnTo>
                <a:lnTo>
                  <a:pt x="270285" y="109428"/>
                </a:lnTo>
                <a:lnTo>
                  <a:pt x="250307"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185" name="object 185"/>
          <p:cNvSpPr/>
          <p:nvPr/>
        </p:nvSpPr>
        <p:spPr>
          <a:xfrm>
            <a:off x="4813528" y="9204909"/>
            <a:ext cx="274320" cy="162560"/>
          </a:xfrm>
          <a:custGeom>
            <a:avLst/>
            <a:gdLst/>
            <a:ahLst/>
            <a:cxnLst/>
            <a:rect l="l" t="t" r="r" b="b"/>
            <a:pathLst>
              <a:path w="274320"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90" name="object 190"/>
          <p:cNvSpPr txBox="1"/>
          <p:nvPr/>
        </p:nvSpPr>
        <p:spPr>
          <a:xfrm>
            <a:off x="5148268" y="9034745"/>
            <a:ext cx="2362868" cy="903132"/>
          </a:xfrm>
          <a:prstGeom prst="rect">
            <a:avLst/>
          </a:prstGeom>
        </p:spPr>
        <p:txBody>
          <a:bodyPr vert="horz" wrap="square" lIns="0" tIns="16510" rIns="0" bIns="0" rtlCol="0">
            <a:spAutoFit/>
          </a:bodyPr>
          <a:lstStyle/>
          <a:p>
            <a:pPr marL="12700" marR="5080">
              <a:lnSpc>
                <a:spcPct val="96100"/>
              </a:lnSpc>
              <a:spcBef>
                <a:spcPts val="130"/>
              </a:spcBef>
            </a:pPr>
            <a:r>
              <a:rPr lang="ru-RU" sz="1200" dirty="0" smtClean="0">
                <a:solidFill>
                  <a:schemeClr val="bg1"/>
                </a:solidFill>
              </a:rPr>
              <a:t>ПОДДЕРЖКА ИНВЕСТИЦИОННОЙ АКТИВНОСТИ ХОЗЯЙСТВУЮЩИХ СУБЪЕКТОВ, ОСУЩЕСТВЛЯЮЩИХ ДЕЯТЕЛЬНОСТЬ НА ТЕРРИТОРИИ ГОРОДА НЕВИННОМЫССКА</a:t>
            </a:r>
            <a:endParaRPr lang="ru-RU" sz="1200" dirty="0">
              <a:solidFill>
                <a:schemeClr val="bg1"/>
              </a:solidFill>
              <a:latin typeface="PMingLiU"/>
              <a:cs typeface="PMingLiU"/>
            </a:endParaRPr>
          </a:p>
        </p:txBody>
      </p:sp>
      <p:sp>
        <p:nvSpPr>
          <p:cNvPr id="192" name="object 192"/>
          <p:cNvSpPr/>
          <p:nvPr/>
        </p:nvSpPr>
        <p:spPr>
          <a:xfrm>
            <a:off x="4807191" y="9830396"/>
            <a:ext cx="274320" cy="162560"/>
          </a:xfrm>
          <a:custGeom>
            <a:avLst/>
            <a:gdLst/>
            <a:ahLst/>
            <a:cxnLst/>
            <a:rect l="l" t="t" r="r" b="b"/>
            <a:pathLst>
              <a:path w="274320"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197" name="object 197"/>
          <p:cNvSpPr/>
          <p:nvPr/>
        </p:nvSpPr>
        <p:spPr>
          <a:xfrm>
            <a:off x="3966460" y="5263330"/>
            <a:ext cx="149225" cy="129539"/>
          </a:xfrm>
          <a:custGeom>
            <a:avLst/>
            <a:gdLst/>
            <a:ahLst/>
            <a:cxnLst/>
            <a:rect l="l" t="t" r="r" b="b"/>
            <a:pathLst>
              <a:path w="149225" h="129539">
                <a:moveTo>
                  <a:pt x="74434" y="0"/>
                </a:moveTo>
                <a:lnTo>
                  <a:pt x="0" y="129159"/>
                </a:lnTo>
                <a:lnTo>
                  <a:pt x="148882" y="129159"/>
                </a:lnTo>
                <a:lnTo>
                  <a:pt x="74434" y="0"/>
                </a:lnTo>
                <a:close/>
              </a:path>
            </a:pathLst>
          </a:custGeom>
          <a:solidFill>
            <a:srgbClr val="00669B"/>
          </a:solidFill>
        </p:spPr>
        <p:txBody>
          <a:bodyPr wrap="square" lIns="0" tIns="0" rIns="0" bIns="0" rtlCol="0"/>
          <a:lstStyle/>
          <a:p>
            <a:endParaRPr/>
          </a:p>
        </p:txBody>
      </p:sp>
      <p:sp>
        <p:nvSpPr>
          <p:cNvPr id="198" name="object 198"/>
          <p:cNvSpPr/>
          <p:nvPr/>
        </p:nvSpPr>
        <p:spPr>
          <a:xfrm>
            <a:off x="4651032" y="5281929"/>
            <a:ext cx="149225" cy="129539"/>
          </a:xfrm>
          <a:custGeom>
            <a:avLst/>
            <a:gdLst/>
            <a:ahLst/>
            <a:cxnLst/>
            <a:rect l="l" t="t" r="r" b="b"/>
            <a:pathLst>
              <a:path w="149225" h="129539">
                <a:moveTo>
                  <a:pt x="74434" y="0"/>
                </a:moveTo>
                <a:lnTo>
                  <a:pt x="0" y="129159"/>
                </a:lnTo>
                <a:lnTo>
                  <a:pt x="148882" y="129159"/>
                </a:lnTo>
                <a:lnTo>
                  <a:pt x="74434" y="0"/>
                </a:lnTo>
                <a:close/>
              </a:path>
            </a:pathLst>
          </a:custGeom>
          <a:solidFill>
            <a:srgbClr val="00669B"/>
          </a:solidFill>
        </p:spPr>
        <p:txBody>
          <a:bodyPr wrap="square" lIns="0" tIns="0" rIns="0" bIns="0" rtlCol="0"/>
          <a:lstStyle/>
          <a:p>
            <a:endParaRPr/>
          </a:p>
        </p:txBody>
      </p:sp>
      <p:sp>
        <p:nvSpPr>
          <p:cNvPr id="199" name="object 199"/>
          <p:cNvSpPr/>
          <p:nvPr/>
        </p:nvSpPr>
        <p:spPr>
          <a:xfrm>
            <a:off x="5338584" y="5313434"/>
            <a:ext cx="149225" cy="129539"/>
          </a:xfrm>
          <a:custGeom>
            <a:avLst/>
            <a:gdLst/>
            <a:ahLst/>
            <a:cxnLst/>
            <a:rect l="l" t="t" r="r" b="b"/>
            <a:pathLst>
              <a:path w="149225" h="129539">
                <a:moveTo>
                  <a:pt x="74434" y="0"/>
                </a:moveTo>
                <a:lnTo>
                  <a:pt x="0" y="129159"/>
                </a:lnTo>
                <a:lnTo>
                  <a:pt x="148882" y="129159"/>
                </a:lnTo>
                <a:lnTo>
                  <a:pt x="74434" y="0"/>
                </a:lnTo>
                <a:close/>
              </a:path>
            </a:pathLst>
          </a:custGeom>
          <a:solidFill>
            <a:srgbClr val="00669B"/>
          </a:solidFill>
        </p:spPr>
        <p:txBody>
          <a:bodyPr wrap="square" lIns="0" tIns="0" rIns="0" bIns="0" rtlCol="0"/>
          <a:lstStyle/>
          <a:p>
            <a:endParaRPr/>
          </a:p>
        </p:txBody>
      </p:sp>
      <p:graphicFrame>
        <p:nvGraphicFramePr>
          <p:cNvPr id="201" name="object 201"/>
          <p:cNvGraphicFramePr>
            <a:graphicFrameLocks noGrp="1"/>
          </p:cNvGraphicFramePr>
          <p:nvPr>
            <p:extLst>
              <p:ext uri="{D42A27DB-BD31-4B8C-83A1-F6EECF244321}">
                <p14:modId xmlns:p14="http://schemas.microsoft.com/office/powerpoint/2010/main" val="3089316720"/>
              </p:ext>
            </p:extLst>
          </p:nvPr>
        </p:nvGraphicFramePr>
        <p:xfrm>
          <a:off x="2636033" y="5346699"/>
          <a:ext cx="4173823" cy="897511"/>
        </p:xfrm>
        <a:graphic>
          <a:graphicData uri="http://schemas.openxmlformats.org/drawingml/2006/table">
            <a:tbl>
              <a:tblPr firstRow="1" bandRow="1">
                <a:tableStyleId>{2D5ABB26-0587-4C30-8999-92F81FD0307C}</a:tableStyleId>
              </a:tblPr>
              <a:tblGrid>
                <a:gridCol w="397674"/>
                <a:gridCol w="1008000"/>
                <a:gridCol w="684590"/>
                <a:gridCol w="686516"/>
                <a:gridCol w="617086"/>
                <a:gridCol w="779957"/>
              </a:tblGrid>
              <a:tr h="117327">
                <a:tc gridSpan="2">
                  <a:txBody>
                    <a:bodyPr/>
                    <a:lstStyle/>
                    <a:p>
                      <a:pPr>
                        <a:lnSpc>
                          <a:spcPct val="100000"/>
                        </a:lnSpc>
                      </a:pPr>
                      <a:endParaRPr sz="400" dirty="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80600">
                <a:tc gridSpan="2">
                  <a:txBody>
                    <a:bodyPr/>
                    <a:lstStyle/>
                    <a:p>
                      <a:pPr>
                        <a:lnSpc>
                          <a:spcPct val="100000"/>
                        </a:lnSpc>
                      </a:pPr>
                      <a:endParaRPr sz="400" dirty="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hMerge="1">
                  <a:txBody>
                    <a:bodyPr/>
                    <a:lstStyle/>
                    <a:p>
                      <a:endParaRPr/>
                    </a:p>
                  </a:txBody>
                  <a:tcPr marL="0" marR="0" marT="0" marB="0"/>
                </a:tc>
                <a:tc>
                  <a:txBody>
                    <a:bodyPr/>
                    <a:lstStyle/>
                    <a:p>
                      <a:pPr>
                        <a:lnSpc>
                          <a:spcPct val="100000"/>
                        </a:lnSpc>
                      </a:pPr>
                      <a:endParaRPr sz="400" dirty="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80600">
                <a:tc>
                  <a:txBody>
                    <a:bodyPr/>
                    <a:lstStyle/>
                    <a:p>
                      <a:pPr>
                        <a:lnSpc>
                          <a:spcPct val="100000"/>
                        </a:lnSpc>
                      </a:pPr>
                      <a:endParaRPr sz="400" dirty="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80265">
                <a:tc>
                  <a:txBody>
                    <a:bodyPr/>
                    <a:lstStyle/>
                    <a:p>
                      <a:pPr>
                        <a:lnSpc>
                          <a:spcPct val="100000"/>
                        </a:lnSpc>
                      </a:pPr>
                      <a:endParaRPr sz="40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80588">
                <a:tc>
                  <a:txBody>
                    <a:bodyPr/>
                    <a:lstStyle/>
                    <a:p>
                      <a:pPr>
                        <a:lnSpc>
                          <a:spcPct val="100000"/>
                        </a:lnSpc>
                      </a:pPr>
                      <a:endParaRPr sz="400" dirty="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80600">
                <a:tc>
                  <a:txBody>
                    <a:bodyPr/>
                    <a:lstStyle/>
                    <a:p>
                      <a:pPr>
                        <a:lnSpc>
                          <a:spcPct val="100000"/>
                        </a:lnSpc>
                      </a:pPr>
                      <a:endParaRPr sz="400" dirty="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120784">
                <a:tc>
                  <a:txBody>
                    <a:bodyPr/>
                    <a:lstStyle/>
                    <a:p>
                      <a:pPr>
                        <a:lnSpc>
                          <a:spcPct val="100000"/>
                        </a:lnSpc>
                      </a:pPr>
                      <a:endParaRPr sz="400">
                        <a:latin typeface="Times New Roman"/>
                        <a:cs typeface="Times New Roman"/>
                      </a:endParaRPr>
                    </a:p>
                  </a:txBody>
                  <a:tcPr marL="0" marR="0" marT="0" marB="0">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dirty="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R w="12700">
                      <a:solidFill>
                        <a:srgbClr val="00669B"/>
                      </a:solidFill>
                      <a:prstDash val="solid"/>
                    </a:lnR>
                    <a:lnT w="6350">
                      <a:solidFill>
                        <a:srgbClr val="849FC2"/>
                      </a:solidFill>
                      <a:prstDash val="solid"/>
                    </a:lnT>
                    <a:lnB w="6350">
                      <a:solidFill>
                        <a:srgbClr val="849FC2"/>
                      </a:solidFill>
                      <a:prstDash val="solid"/>
                    </a:lnB>
                  </a:tcPr>
                </a:tc>
                <a:tc>
                  <a:txBody>
                    <a:bodyPr/>
                    <a:lstStyle/>
                    <a:p>
                      <a:pPr>
                        <a:lnSpc>
                          <a:spcPct val="100000"/>
                        </a:lnSpc>
                      </a:pPr>
                      <a:endParaRPr sz="400">
                        <a:latin typeface="Times New Roman"/>
                        <a:cs typeface="Times New Roman"/>
                      </a:endParaRPr>
                    </a:p>
                  </a:txBody>
                  <a:tcPr marL="0" marR="0" marT="0" marB="0">
                    <a:lnL w="12700">
                      <a:solidFill>
                        <a:srgbClr val="00669B"/>
                      </a:solidFill>
                      <a:prstDash val="solid"/>
                    </a:lnL>
                    <a:lnT w="6350">
                      <a:solidFill>
                        <a:srgbClr val="849FC2"/>
                      </a:solidFill>
                      <a:prstDash val="solid"/>
                    </a:lnT>
                    <a:lnB w="6350">
                      <a:solidFill>
                        <a:srgbClr val="849FC2"/>
                      </a:solidFill>
                      <a:prstDash val="solid"/>
                    </a:lnB>
                  </a:tcPr>
                </a:tc>
              </a:tr>
              <a:tr h="256747">
                <a:tc>
                  <a:txBody>
                    <a:bodyPr/>
                    <a:lstStyle/>
                    <a:p>
                      <a:pPr>
                        <a:lnSpc>
                          <a:spcPct val="100000"/>
                        </a:lnSpc>
                      </a:pPr>
                      <a:endParaRPr sz="400" u="sng" dirty="0">
                        <a:latin typeface="Times New Roman"/>
                        <a:cs typeface="Times New Roman"/>
                      </a:endParaRPr>
                    </a:p>
                  </a:txBody>
                  <a:tcPr marL="0" marR="0" marT="0" marB="0">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565150" indent="419100" algn="ctr">
                        <a:lnSpc>
                          <a:spcPct val="100000"/>
                        </a:lnSpc>
                      </a:pPr>
                      <a:r>
                        <a:rPr lang="ru-RU" sz="800" dirty="0" smtClean="0">
                          <a:solidFill>
                            <a:schemeClr val="tx2">
                              <a:lumMod val="50000"/>
                            </a:schemeClr>
                          </a:solidFill>
                          <a:latin typeface="+mn-lt"/>
                          <a:cs typeface="Times New Roman"/>
                        </a:rPr>
                        <a:t>                                                11</a:t>
                      </a:r>
                      <a:endParaRPr sz="800" dirty="0">
                        <a:solidFill>
                          <a:schemeClr val="tx2">
                            <a:lumMod val="50000"/>
                          </a:schemeClr>
                        </a:solidFill>
                        <a:latin typeface="+mn-lt"/>
                        <a:cs typeface="Times New Roman"/>
                      </a:endParaRPr>
                    </a:p>
                  </a:txBody>
                  <a:tcPr marL="0" marR="0" marT="0" marB="0" anchor="ctr">
                    <a:lnR w="12700" cap="flat" cmpd="sng" algn="ctr">
                      <a:solidFill>
                        <a:srgbClr val="00669B"/>
                      </a:solidFill>
                      <a:prstDash val="solid"/>
                      <a:round/>
                      <a:headEnd type="none" w="med" len="med"/>
                      <a:tailEnd type="none" w="med" len="med"/>
                    </a:ln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0" indent="268288" algn="ctr">
                        <a:lnSpc>
                          <a:spcPct val="100000"/>
                        </a:lnSpc>
                      </a:pPr>
                      <a:r>
                        <a:rPr lang="ru-RU" sz="800" dirty="0" smtClean="0">
                          <a:solidFill>
                            <a:schemeClr val="tx2">
                              <a:lumMod val="50000"/>
                            </a:schemeClr>
                          </a:solidFill>
                          <a:latin typeface="+mn-lt"/>
                          <a:cs typeface="Times New Roman"/>
                        </a:rPr>
                        <a:t>12</a:t>
                      </a:r>
                      <a:endParaRPr sz="800" dirty="0">
                        <a:solidFill>
                          <a:schemeClr val="tx2">
                            <a:lumMod val="50000"/>
                          </a:schemeClr>
                        </a:solidFill>
                        <a:latin typeface="+mn-lt"/>
                        <a:cs typeface="Times New Roman"/>
                      </a:endParaRPr>
                    </a:p>
                  </a:txBody>
                  <a:tcPr marL="0" marR="0" marT="0" marB="0" anchor="ctr">
                    <a:lnL w="12700" cap="flat" cmpd="sng" algn="ctr">
                      <a:solidFill>
                        <a:srgbClr val="00669B"/>
                      </a:solidFill>
                      <a:prstDash val="solid"/>
                      <a:round/>
                      <a:headEnd type="none" w="med" len="med"/>
                      <a:tailEnd type="none" w="med" len="med"/>
                    </a:lnL>
                    <a:lnR w="12700" cap="flat" cmpd="sng" algn="ctr">
                      <a:solidFill>
                        <a:srgbClr val="00669B"/>
                      </a:solidFill>
                      <a:prstDash val="solid"/>
                      <a:round/>
                      <a:headEnd type="none" w="med" len="med"/>
                      <a:tailEnd type="none" w="med" len="med"/>
                    </a:ln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0" indent="88900" algn="ctr">
                        <a:lnSpc>
                          <a:spcPct val="100000"/>
                        </a:lnSpc>
                      </a:pPr>
                      <a:r>
                        <a:rPr lang="ru-RU" sz="800" dirty="0" smtClean="0">
                          <a:solidFill>
                            <a:schemeClr val="tx2">
                              <a:lumMod val="50000"/>
                            </a:schemeClr>
                          </a:solidFill>
                          <a:latin typeface="+mn-lt"/>
                          <a:cs typeface="Times New Roman"/>
                        </a:rPr>
                        <a:t>13</a:t>
                      </a:r>
                      <a:endParaRPr sz="800" dirty="0">
                        <a:solidFill>
                          <a:schemeClr val="tx2">
                            <a:lumMod val="50000"/>
                          </a:schemeClr>
                        </a:solidFill>
                        <a:latin typeface="+mn-lt"/>
                        <a:cs typeface="Times New Roman"/>
                      </a:endParaRPr>
                    </a:p>
                  </a:txBody>
                  <a:tcPr marL="0" marR="0" marT="0" marB="0" anchor="ctr">
                    <a:lnL w="12700" cap="flat" cmpd="sng" algn="ctr">
                      <a:solidFill>
                        <a:srgbClr val="00669B"/>
                      </a:solidFill>
                      <a:prstDash val="solid"/>
                      <a:round/>
                      <a:headEnd type="none" w="med" len="med"/>
                      <a:tailEnd type="none" w="med" len="med"/>
                    </a:lnL>
                    <a:lnR w="12700" cap="flat" cmpd="sng" algn="ctr">
                      <a:solidFill>
                        <a:srgbClr val="00669B"/>
                      </a:solidFill>
                      <a:prstDash val="solid"/>
                      <a:round/>
                      <a:headEnd type="none" w="med" len="med"/>
                      <a:tailEnd type="none" w="med" len="med"/>
                    </a:ln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algn="ctr">
                        <a:lnSpc>
                          <a:spcPct val="100000"/>
                        </a:lnSpc>
                      </a:pPr>
                      <a:r>
                        <a:rPr lang="ru-RU" sz="800" dirty="0" smtClean="0">
                          <a:solidFill>
                            <a:schemeClr val="tx2">
                              <a:lumMod val="50000"/>
                            </a:schemeClr>
                          </a:solidFill>
                          <a:latin typeface="+mn-lt"/>
                          <a:cs typeface="Times New Roman"/>
                        </a:rPr>
                        <a:t>14</a:t>
                      </a:r>
                      <a:endParaRPr sz="800" dirty="0">
                        <a:solidFill>
                          <a:schemeClr val="tx2">
                            <a:lumMod val="50000"/>
                          </a:schemeClr>
                        </a:solidFill>
                        <a:latin typeface="+mn-lt"/>
                        <a:cs typeface="Times New Roman"/>
                      </a:endParaRPr>
                    </a:p>
                  </a:txBody>
                  <a:tcPr marL="0" marR="0" marT="0" marB="0" anchor="ctr">
                    <a:lnL w="12700" cap="flat" cmpd="sng" algn="ctr">
                      <a:solidFill>
                        <a:srgbClr val="00669B"/>
                      </a:solidFill>
                      <a:prstDash val="solid"/>
                      <a:round/>
                      <a:headEnd type="none" w="med" len="med"/>
                      <a:tailEnd type="none" w="med" len="med"/>
                    </a:lnL>
                    <a:lnR w="12700" cap="flat" cmpd="sng" algn="ctr">
                      <a:solidFill>
                        <a:srgbClr val="00669B"/>
                      </a:solidFill>
                      <a:prstDash val="solid"/>
                      <a:round/>
                      <a:headEnd type="none" w="med" len="med"/>
                      <a:tailEnd type="none" w="med" len="med"/>
                    </a:lnR>
                    <a:lnT w="6350" cap="flat" cmpd="sng" algn="ctr">
                      <a:solidFill>
                        <a:srgbClr val="849FC2"/>
                      </a:solidFill>
                      <a:prstDash val="solid"/>
                      <a:round/>
                      <a:headEnd type="none" w="med" len="med"/>
                      <a:tailEnd type="none" w="med" len="med"/>
                    </a:lnT>
                    <a:lnB w="6350">
                      <a:solidFill>
                        <a:srgbClr val="849FC2"/>
                      </a:solidFill>
                      <a:prstDash val="solid"/>
                    </a:lnB>
                  </a:tcPr>
                </a:tc>
                <a:tc>
                  <a:txBody>
                    <a:bodyPr/>
                    <a:lstStyle/>
                    <a:p>
                      <a:pPr marL="0" indent="0" algn="ctr">
                        <a:lnSpc>
                          <a:spcPct val="100000"/>
                        </a:lnSpc>
                      </a:pPr>
                      <a:r>
                        <a:rPr lang="ru-RU" sz="800" dirty="0" smtClean="0">
                          <a:solidFill>
                            <a:schemeClr val="tx2">
                              <a:lumMod val="50000"/>
                            </a:schemeClr>
                          </a:solidFill>
                          <a:latin typeface="+mn-lt"/>
                          <a:cs typeface="Times New Roman"/>
                        </a:rPr>
                        <a:t>14</a:t>
                      </a:r>
                      <a:endParaRPr sz="800" dirty="0">
                        <a:solidFill>
                          <a:schemeClr val="tx2">
                            <a:lumMod val="50000"/>
                          </a:schemeClr>
                        </a:solidFill>
                        <a:latin typeface="+mn-lt"/>
                        <a:cs typeface="Times New Roman"/>
                      </a:endParaRPr>
                    </a:p>
                  </a:txBody>
                  <a:tcPr marL="0" marR="0" marT="0" marB="0" anchor="ctr">
                    <a:lnL w="12700" cap="flat" cmpd="sng" algn="ctr">
                      <a:solidFill>
                        <a:srgbClr val="00669B"/>
                      </a:solidFill>
                      <a:prstDash val="solid"/>
                      <a:round/>
                      <a:headEnd type="none" w="med" len="med"/>
                      <a:tailEnd type="none" w="med" len="med"/>
                    </a:lnL>
                    <a:lnT w="6350" cap="flat" cmpd="sng" algn="ctr">
                      <a:solidFill>
                        <a:srgbClr val="849FC2"/>
                      </a:solidFill>
                      <a:prstDash val="solid"/>
                      <a:round/>
                      <a:headEnd type="none" w="med" len="med"/>
                      <a:tailEnd type="none" w="med" len="med"/>
                    </a:lnT>
                    <a:lnB w="6350">
                      <a:solidFill>
                        <a:srgbClr val="849FC2"/>
                      </a:solidFill>
                      <a:prstDash val="solid"/>
                    </a:lnB>
                  </a:tcPr>
                </a:tc>
              </a:tr>
            </a:tbl>
          </a:graphicData>
        </a:graphic>
      </p:graphicFrame>
      <p:sp>
        <p:nvSpPr>
          <p:cNvPr id="202" name="object 202"/>
          <p:cNvSpPr/>
          <p:nvPr/>
        </p:nvSpPr>
        <p:spPr>
          <a:xfrm>
            <a:off x="5961007" y="5210768"/>
            <a:ext cx="149225" cy="129539"/>
          </a:xfrm>
          <a:custGeom>
            <a:avLst/>
            <a:gdLst/>
            <a:ahLst/>
            <a:cxnLst/>
            <a:rect l="l" t="t" r="r" b="b"/>
            <a:pathLst>
              <a:path w="149225" h="129539">
                <a:moveTo>
                  <a:pt x="74434" y="0"/>
                </a:moveTo>
                <a:lnTo>
                  <a:pt x="0" y="129159"/>
                </a:lnTo>
                <a:lnTo>
                  <a:pt x="148882" y="129159"/>
                </a:lnTo>
                <a:lnTo>
                  <a:pt x="74434" y="0"/>
                </a:lnTo>
                <a:close/>
              </a:path>
            </a:pathLst>
          </a:custGeom>
          <a:solidFill>
            <a:srgbClr val="00669B"/>
          </a:solidFill>
        </p:spPr>
        <p:txBody>
          <a:bodyPr wrap="square" lIns="0" tIns="0" rIns="0" bIns="0" rtlCol="0"/>
          <a:lstStyle/>
          <a:p>
            <a:endParaRPr/>
          </a:p>
        </p:txBody>
      </p:sp>
      <p:sp>
        <p:nvSpPr>
          <p:cNvPr id="203" name="object 203"/>
          <p:cNvSpPr/>
          <p:nvPr/>
        </p:nvSpPr>
        <p:spPr>
          <a:xfrm>
            <a:off x="8853" y="7853075"/>
            <a:ext cx="215683" cy="2840134"/>
          </a:xfrm>
          <a:prstGeom prst="rect">
            <a:avLst/>
          </a:prstGeom>
          <a:blipFill>
            <a:blip r:embed="rId8" cstate="print"/>
            <a:stretch>
              <a:fillRect/>
            </a:stretch>
          </a:blipFill>
        </p:spPr>
        <p:txBody>
          <a:bodyPr wrap="square" lIns="0" tIns="0" rIns="0" bIns="0" rtlCol="0"/>
          <a:lstStyle/>
          <a:p>
            <a:endParaRPr/>
          </a:p>
        </p:txBody>
      </p:sp>
      <p:pic>
        <p:nvPicPr>
          <p:cNvPr id="204" name="Picture 13" descr="Безимени-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8872" y="153245"/>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 name="TextBox 204"/>
          <p:cNvSpPr txBox="1"/>
          <p:nvPr/>
        </p:nvSpPr>
        <p:spPr>
          <a:xfrm>
            <a:off x="4879047" y="1061937"/>
            <a:ext cx="618227" cy="369332"/>
          </a:xfrm>
          <a:prstGeom prst="rect">
            <a:avLst/>
          </a:prstGeom>
          <a:noFill/>
        </p:spPr>
        <p:txBody>
          <a:bodyPr wrap="square" rtlCol="0">
            <a:spAutoFit/>
          </a:bodyPr>
          <a:lstStyle/>
          <a:p>
            <a:r>
              <a:rPr lang="ru-RU" dirty="0" smtClean="0">
                <a:solidFill>
                  <a:srgbClr val="00A249"/>
                </a:solidFill>
              </a:rPr>
              <a:t>750</a:t>
            </a:r>
            <a:endParaRPr lang="ru-RU" dirty="0">
              <a:solidFill>
                <a:srgbClr val="00A24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6" y="10011181"/>
            <a:ext cx="7553325" cy="682625"/>
          </a:xfrm>
          <a:custGeom>
            <a:avLst/>
            <a:gdLst/>
            <a:ahLst/>
            <a:cxnLst/>
            <a:rect l="l" t="t" r="r" b="b"/>
            <a:pathLst>
              <a:path w="7553325" h="682625">
                <a:moveTo>
                  <a:pt x="0" y="682028"/>
                </a:moveTo>
                <a:lnTo>
                  <a:pt x="7552753" y="682028"/>
                </a:lnTo>
                <a:lnTo>
                  <a:pt x="7552753" y="0"/>
                </a:lnTo>
                <a:lnTo>
                  <a:pt x="0" y="0"/>
                </a:lnTo>
                <a:lnTo>
                  <a:pt x="0" y="682028"/>
                </a:lnTo>
                <a:close/>
              </a:path>
            </a:pathLst>
          </a:custGeom>
          <a:solidFill>
            <a:srgbClr val="00669B"/>
          </a:solidFill>
        </p:spPr>
        <p:txBody>
          <a:bodyPr wrap="square" lIns="0" tIns="0" rIns="0" bIns="0" rtlCol="0"/>
          <a:lstStyle/>
          <a:p>
            <a:endParaRPr/>
          </a:p>
        </p:txBody>
      </p:sp>
      <p:sp>
        <p:nvSpPr>
          <p:cNvPr id="3" name="object 3"/>
          <p:cNvSpPr/>
          <p:nvPr/>
        </p:nvSpPr>
        <p:spPr>
          <a:xfrm>
            <a:off x="-2799" y="63760"/>
            <a:ext cx="7554620" cy="65905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6105" y="5981"/>
            <a:ext cx="857885" cy="384810"/>
          </a:xfrm>
          <a:custGeom>
            <a:avLst/>
            <a:gdLst/>
            <a:ahLst/>
            <a:cxnLst/>
            <a:rect l="l" t="t" r="r" b="b"/>
            <a:pathLst>
              <a:path w="857885" h="384810">
                <a:moveTo>
                  <a:pt x="857265" y="0"/>
                </a:moveTo>
                <a:lnTo>
                  <a:pt x="849363" y="51131"/>
                </a:lnTo>
                <a:lnTo>
                  <a:pt x="836480" y="96807"/>
                </a:lnTo>
                <a:lnTo>
                  <a:pt x="818444" y="140348"/>
                </a:lnTo>
                <a:lnTo>
                  <a:pt x="795255" y="181755"/>
                </a:lnTo>
                <a:lnTo>
                  <a:pt x="766913" y="221028"/>
                </a:lnTo>
                <a:lnTo>
                  <a:pt x="733419" y="258165"/>
                </a:lnTo>
                <a:lnTo>
                  <a:pt x="696282" y="291659"/>
                </a:lnTo>
                <a:lnTo>
                  <a:pt x="657010" y="320000"/>
                </a:lnTo>
                <a:lnTo>
                  <a:pt x="615603" y="343189"/>
                </a:lnTo>
                <a:lnTo>
                  <a:pt x="572061" y="361225"/>
                </a:lnTo>
                <a:lnTo>
                  <a:pt x="526386" y="374109"/>
                </a:lnTo>
                <a:lnTo>
                  <a:pt x="478576" y="381839"/>
                </a:lnTo>
                <a:lnTo>
                  <a:pt x="428632" y="384416"/>
                </a:lnTo>
                <a:lnTo>
                  <a:pt x="378688" y="381839"/>
                </a:lnTo>
                <a:lnTo>
                  <a:pt x="330879" y="374109"/>
                </a:lnTo>
                <a:lnTo>
                  <a:pt x="285203" y="361225"/>
                </a:lnTo>
                <a:lnTo>
                  <a:pt x="241661" y="343189"/>
                </a:lnTo>
                <a:lnTo>
                  <a:pt x="200254" y="320000"/>
                </a:lnTo>
                <a:lnTo>
                  <a:pt x="160982" y="291659"/>
                </a:lnTo>
                <a:lnTo>
                  <a:pt x="123845" y="258165"/>
                </a:lnTo>
                <a:lnTo>
                  <a:pt x="90351" y="221028"/>
                </a:lnTo>
                <a:lnTo>
                  <a:pt x="62010" y="181755"/>
                </a:lnTo>
                <a:lnTo>
                  <a:pt x="38821" y="140348"/>
                </a:lnTo>
                <a:lnTo>
                  <a:pt x="20784" y="96807"/>
                </a:lnTo>
                <a:lnTo>
                  <a:pt x="7901" y="51131"/>
                </a:lnTo>
                <a:lnTo>
                  <a:pt x="171" y="3321"/>
                </a:lnTo>
                <a:lnTo>
                  <a:pt x="0" y="0"/>
                </a:lnTo>
              </a:path>
            </a:pathLst>
          </a:custGeom>
          <a:ln w="152285">
            <a:solidFill>
              <a:srgbClr val="00669B"/>
            </a:solidFill>
          </a:ln>
        </p:spPr>
        <p:txBody>
          <a:bodyPr wrap="square" lIns="0" tIns="0" rIns="0" bIns="0" rtlCol="0"/>
          <a:lstStyle/>
          <a:p>
            <a:endParaRPr/>
          </a:p>
        </p:txBody>
      </p:sp>
      <p:sp>
        <p:nvSpPr>
          <p:cNvPr id="5" name="object 5"/>
          <p:cNvSpPr/>
          <p:nvPr/>
        </p:nvSpPr>
        <p:spPr>
          <a:xfrm>
            <a:off x="923620" y="5981"/>
            <a:ext cx="1110615" cy="643255"/>
          </a:xfrm>
          <a:custGeom>
            <a:avLst/>
            <a:gdLst/>
            <a:ahLst/>
            <a:cxnLst/>
            <a:rect l="l" t="t" r="r" b="b"/>
            <a:pathLst>
              <a:path w="1110614" h="643255">
                <a:moveTo>
                  <a:pt x="1103402" y="0"/>
                </a:moveTo>
                <a:lnTo>
                  <a:pt x="6704" y="0"/>
                </a:lnTo>
                <a:lnTo>
                  <a:pt x="2007" y="37915"/>
                </a:lnTo>
                <a:lnTo>
                  <a:pt x="0" y="88176"/>
                </a:lnTo>
                <a:lnTo>
                  <a:pt x="2007" y="138436"/>
                </a:lnTo>
                <a:lnTo>
                  <a:pt x="8028" y="187033"/>
                </a:lnTo>
                <a:lnTo>
                  <a:pt x="18063" y="233968"/>
                </a:lnTo>
                <a:lnTo>
                  <a:pt x="32113" y="279239"/>
                </a:lnTo>
                <a:lnTo>
                  <a:pt x="50176" y="322848"/>
                </a:lnTo>
                <a:lnTo>
                  <a:pt x="72254" y="364794"/>
                </a:lnTo>
                <a:lnTo>
                  <a:pt x="98346" y="405077"/>
                </a:lnTo>
                <a:lnTo>
                  <a:pt x="128452" y="443698"/>
                </a:lnTo>
                <a:lnTo>
                  <a:pt x="162572" y="480656"/>
                </a:lnTo>
                <a:lnTo>
                  <a:pt x="199531" y="514777"/>
                </a:lnTo>
                <a:lnTo>
                  <a:pt x="238151" y="544883"/>
                </a:lnTo>
                <a:lnTo>
                  <a:pt x="278435" y="570975"/>
                </a:lnTo>
                <a:lnTo>
                  <a:pt x="320381" y="593052"/>
                </a:lnTo>
                <a:lnTo>
                  <a:pt x="363989" y="611116"/>
                </a:lnTo>
                <a:lnTo>
                  <a:pt x="409261" y="625165"/>
                </a:lnTo>
                <a:lnTo>
                  <a:pt x="456195" y="635201"/>
                </a:lnTo>
                <a:lnTo>
                  <a:pt x="504792" y="641222"/>
                </a:lnTo>
                <a:lnTo>
                  <a:pt x="555053" y="643229"/>
                </a:lnTo>
                <a:lnTo>
                  <a:pt x="605314" y="641222"/>
                </a:lnTo>
                <a:lnTo>
                  <a:pt x="653911" y="635201"/>
                </a:lnTo>
                <a:lnTo>
                  <a:pt x="700845" y="625165"/>
                </a:lnTo>
                <a:lnTo>
                  <a:pt x="746117" y="611116"/>
                </a:lnTo>
                <a:lnTo>
                  <a:pt x="789725" y="593052"/>
                </a:lnTo>
                <a:lnTo>
                  <a:pt x="831671" y="570975"/>
                </a:lnTo>
                <a:lnTo>
                  <a:pt x="871955" y="544883"/>
                </a:lnTo>
                <a:lnTo>
                  <a:pt x="910575" y="514777"/>
                </a:lnTo>
                <a:lnTo>
                  <a:pt x="947534" y="480656"/>
                </a:lnTo>
                <a:lnTo>
                  <a:pt x="981654" y="443698"/>
                </a:lnTo>
                <a:lnTo>
                  <a:pt x="1011760" y="405077"/>
                </a:lnTo>
                <a:lnTo>
                  <a:pt x="1037852" y="364794"/>
                </a:lnTo>
                <a:lnTo>
                  <a:pt x="1059930" y="322848"/>
                </a:lnTo>
                <a:lnTo>
                  <a:pt x="1077993" y="279239"/>
                </a:lnTo>
                <a:lnTo>
                  <a:pt x="1092043" y="233968"/>
                </a:lnTo>
                <a:lnTo>
                  <a:pt x="1102078" y="187033"/>
                </a:lnTo>
                <a:lnTo>
                  <a:pt x="1108099" y="138436"/>
                </a:lnTo>
                <a:lnTo>
                  <a:pt x="1110107" y="88176"/>
                </a:lnTo>
                <a:lnTo>
                  <a:pt x="1108099" y="37915"/>
                </a:lnTo>
                <a:lnTo>
                  <a:pt x="1103402" y="0"/>
                </a:lnTo>
                <a:close/>
              </a:path>
            </a:pathLst>
          </a:custGeom>
          <a:solidFill>
            <a:srgbClr val="6E91B9"/>
          </a:solidFill>
        </p:spPr>
        <p:txBody>
          <a:bodyPr wrap="square" lIns="0" tIns="0" rIns="0" bIns="0" rtlCol="0"/>
          <a:lstStyle/>
          <a:p>
            <a:endParaRPr/>
          </a:p>
        </p:txBody>
      </p:sp>
      <p:sp>
        <p:nvSpPr>
          <p:cNvPr id="6" name="object 6"/>
          <p:cNvSpPr/>
          <p:nvPr/>
        </p:nvSpPr>
        <p:spPr>
          <a:xfrm>
            <a:off x="923620" y="5981"/>
            <a:ext cx="1110615" cy="643255"/>
          </a:xfrm>
          <a:custGeom>
            <a:avLst/>
            <a:gdLst/>
            <a:ahLst/>
            <a:cxnLst/>
            <a:rect l="l" t="t" r="r" b="b"/>
            <a:pathLst>
              <a:path w="1110614" h="643255">
                <a:moveTo>
                  <a:pt x="0" y="88176"/>
                </a:moveTo>
                <a:lnTo>
                  <a:pt x="2007" y="37915"/>
                </a:lnTo>
                <a:lnTo>
                  <a:pt x="6704" y="0"/>
                </a:lnTo>
                <a:lnTo>
                  <a:pt x="1103402" y="0"/>
                </a:lnTo>
                <a:lnTo>
                  <a:pt x="1108099" y="37915"/>
                </a:lnTo>
                <a:lnTo>
                  <a:pt x="1110107" y="88176"/>
                </a:lnTo>
                <a:lnTo>
                  <a:pt x="1108099" y="138436"/>
                </a:lnTo>
                <a:lnTo>
                  <a:pt x="1102078" y="187033"/>
                </a:lnTo>
                <a:lnTo>
                  <a:pt x="1092043" y="233968"/>
                </a:lnTo>
                <a:lnTo>
                  <a:pt x="1077993" y="279239"/>
                </a:lnTo>
                <a:lnTo>
                  <a:pt x="1059930" y="322848"/>
                </a:lnTo>
                <a:lnTo>
                  <a:pt x="1037852" y="364794"/>
                </a:lnTo>
                <a:lnTo>
                  <a:pt x="1011760" y="405077"/>
                </a:lnTo>
                <a:lnTo>
                  <a:pt x="981654" y="443698"/>
                </a:lnTo>
                <a:lnTo>
                  <a:pt x="947534" y="480656"/>
                </a:lnTo>
                <a:lnTo>
                  <a:pt x="910575" y="514777"/>
                </a:lnTo>
                <a:lnTo>
                  <a:pt x="871955" y="544883"/>
                </a:lnTo>
                <a:lnTo>
                  <a:pt x="831671" y="570975"/>
                </a:lnTo>
                <a:lnTo>
                  <a:pt x="789725" y="593052"/>
                </a:lnTo>
                <a:lnTo>
                  <a:pt x="746117" y="611116"/>
                </a:lnTo>
                <a:lnTo>
                  <a:pt x="700845" y="625165"/>
                </a:lnTo>
                <a:lnTo>
                  <a:pt x="653911" y="635201"/>
                </a:lnTo>
                <a:lnTo>
                  <a:pt x="605314" y="641222"/>
                </a:lnTo>
                <a:lnTo>
                  <a:pt x="555053" y="643229"/>
                </a:lnTo>
                <a:lnTo>
                  <a:pt x="504792" y="641222"/>
                </a:lnTo>
                <a:lnTo>
                  <a:pt x="456195" y="635201"/>
                </a:lnTo>
                <a:lnTo>
                  <a:pt x="409261" y="625165"/>
                </a:lnTo>
                <a:lnTo>
                  <a:pt x="363989" y="611116"/>
                </a:lnTo>
                <a:lnTo>
                  <a:pt x="320381" y="593052"/>
                </a:lnTo>
                <a:lnTo>
                  <a:pt x="278435" y="570975"/>
                </a:lnTo>
                <a:lnTo>
                  <a:pt x="238151" y="544883"/>
                </a:lnTo>
                <a:lnTo>
                  <a:pt x="199531" y="514777"/>
                </a:lnTo>
                <a:lnTo>
                  <a:pt x="162572" y="480656"/>
                </a:lnTo>
                <a:lnTo>
                  <a:pt x="128452" y="443698"/>
                </a:lnTo>
                <a:lnTo>
                  <a:pt x="98346" y="405077"/>
                </a:lnTo>
                <a:lnTo>
                  <a:pt x="72254" y="364794"/>
                </a:lnTo>
                <a:lnTo>
                  <a:pt x="50176" y="322848"/>
                </a:lnTo>
                <a:lnTo>
                  <a:pt x="32113" y="279239"/>
                </a:lnTo>
                <a:lnTo>
                  <a:pt x="18063" y="233968"/>
                </a:lnTo>
                <a:lnTo>
                  <a:pt x="8028" y="187033"/>
                </a:lnTo>
                <a:lnTo>
                  <a:pt x="2007" y="138436"/>
                </a:lnTo>
                <a:lnTo>
                  <a:pt x="0" y="88176"/>
                </a:lnTo>
              </a:path>
            </a:pathLst>
          </a:custGeom>
          <a:ln w="152285">
            <a:solidFill>
              <a:srgbClr val="00669B"/>
            </a:solidFill>
          </a:ln>
        </p:spPr>
        <p:txBody>
          <a:bodyPr wrap="square" lIns="0" tIns="0" rIns="0" bIns="0" rtlCol="0"/>
          <a:lstStyle/>
          <a:p>
            <a:endParaRPr/>
          </a:p>
        </p:txBody>
      </p:sp>
      <p:sp>
        <p:nvSpPr>
          <p:cNvPr id="7" name="object 7"/>
          <p:cNvSpPr/>
          <p:nvPr/>
        </p:nvSpPr>
        <p:spPr>
          <a:xfrm>
            <a:off x="2203767" y="5981"/>
            <a:ext cx="441959" cy="283845"/>
          </a:xfrm>
          <a:custGeom>
            <a:avLst/>
            <a:gdLst/>
            <a:ahLst/>
            <a:cxnLst/>
            <a:rect l="l" t="t" r="r" b="b"/>
            <a:pathLst>
              <a:path w="441960" h="283845">
                <a:moveTo>
                  <a:pt x="431861" y="0"/>
                </a:moveTo>
                <a:lnTo>
                  <a:pt x="9628" y="0"/>
                </a:lnTo>
                <a:lnTo>
                  <a:pt x="4040" y="18755"/>
                </a:lnTo>
                <a:lnTo>
                  <a:pt x="0" y="62801"/>
                </a:lnTo>
                <a:lnTo>
                  <a:pt x="4040" y="106847"/>
                </a:lnTo>
                <a:lnTo>
                  <a:pt x="16163" y="147544"/>
                </a:lnTo>
                <a:lnTo>
                  <a:pt x="36368" y="184890"/>
                </a:lnTo>
                <a:lnTo>
                  <a:pt x="64655" y="218884"/>
                </a:lnTo>
                <a:lnTo>
                  <a:pt x="98657" y="247171"/>
                </a:lnTo>
                <a:lnTo>
                  <a:pt x="136005" y="267376"/>
                </a:lnTo>
                <a:lnTo>
                  <a:pt x="176700" y="279499"/>
                </a:lnTo>
                <a:lnTo>
                  <a:pt x="220738" y="283540"/>
                </a:lnTo>
                <a:lnTo>
                  <a:pt x="264784" y="279499"/>
                </a:lnTo>
                <a:lnTo>
                  <a:pt x="305482" y="267376"/>
                </a:lnTo>
                <a:lnTo>
                  <a:pt x="342832" y="247171"/>
                </a:lnTo>
                <a:lnTo>
                  <a:pt x="376834" y="218884"/>
                </a:lnTo>
                <a:lnTo>
                  <a:pt x="405121" y="184890"/>
                </a:lnTo>
                <a:lnTo>
                  <a:pt x="425326" y="147544"/>
                </a:lnTo>
                <a:lnTo>
                  <a:pt x="437449" y="106847"/>
                </a:lnTo>
                <a:lnTo>
                  <a:pt x="441490" y="62801"/>
                </a:lnTo>
                <a:lnTo>
                  <a:pt x="437449" y="18755"/>
                </a:lnTo>
                <a:lnTo>
                  <a:pt x="431861" y="0"/>
                </a:lnTo>
                <a:close/>
              </a:path>
            </a:pathLst>
          </a:custGeom>
          <a:solidFill>
            <a:srgbClr val="638BB5"/>
          </a:solidFill>
        </p:spPr>
        <p:txBody>
          <a:bodyPr wrap="square" lIns="0" tIns="0" rIns="0" bIns="0" rtlCol="0"/>
          <a:lstStyle/>
          <a:p>
            <a:endParaRPr/>
          </a:p>
        </p:txBody>
      </p:sp>
      <p:sp>
        <p:nvSpPr>
          <p:cNvPr id="8" name="object 8"/>
          <p:cNvSpPr/>
          <p:nvPr/>
        </p:nvSpPr>
        <p:spPr>
          <a:xfrm>
            <a:off x="2203767" y="5981"/>
            <a:ext cx="441959" cy="283845"/>
          </a:xfrm>
          <a:custGeom>
            <a:avLst/>
            <a:gdLst/>
            <a:ahLst/>
            <a:cxnLst/>
            <a:rect l="l" t="t" r="r" b="b"/>
            <a:pathLst>
              <a:path w="441960" h="283845">
                <a:moveTo>
                  <a:pt x="0" y="62801"/>
                </a:moveTo>
                <a:lnTo>
                  <a:pt x="4040" y="18755"/>
                </a:lnTo>
                <a:lnTo>
                  <a:pt x="9628" y="0"/>
                </a:lnTo>
                <a:lnTo>
                  <a:pt x="431861" y="0"/>
                </a:lnTo>
                <a:lnTo>
                  <a:pt x="437449" y="18755"/>
                </a:lnTo>
                <a:lnTo>
                  <a:pt x="441490" y="62801"/>
                </a:lnTo>
                <a:lnTo>
                  <a:pt x="437449" y="106847"/>
                </a:lnTo>
                <a:lnTo>
                  <a:pt x="425326" y="147544"/>
                </a:lnTo>
                <a:lnTo>
                  <a:pt x="405121" y="184890"/>
                </a:lnTo>
                <a:lnTo>
                  <a:pt x="376834" y="218884"/>
                </a:lnTo>
                <a:lnTo>
                  <a:pt x="342832" y="247171"/>
                </a:lnTo>
                <a:lnTo>
                  <a:pt x="305482" y="267376"/>
                </a:lnTo>
                <a:lnTo>
                  <a:pt x="264784" y="279499"/>
                </a:lnTo>
                <a:lnTo>
                  <a:pt x="220738" y="283540"/>
                </a:lnTo>
                <a:lnTo>
                  <a:pt x="176700" y="279499"/>
                </a:lnTo>
                <a:lnTo>
                  <a:pt x="136005" y="267376"/>
                </a:lnTo>
                <a:lnTo>
                  <a:pt x="98657" y="247171"/>
                </a:lnTo>
                <a:lnTo>
                  <a:pt x="64655" y="218884"/>
                </a:lnTo>
                <a:lnTo>
                  <a:pt x="36368" y="184890"/>
                </a:lnTo>
                <a:lnTo>
                  <a:pt x="16163" y="147544"/>
                </a:lnTo>
                <a:lnTo>
                  <a:pt x="4040" y="106847"/>
                </a:lnTo>
                <a:lnTo>
                  <a:pt x="0" y="62801"/>
                </a:lnTo>
              </a:path>
            </a:pathLst>
          </a:custGeom>
          <a:ln w="152285">
            <a:solidFill>
              <a:srgbClr val="00669B"/>
            </a:solidFill>
          </a:ln>
        </p:spPr>
        <p:txBody>
          <a:bodyPr wrap="square" lIns="0" tIns="0" rIns="0" bIns="0" rtlCol="0"/>
          <a:lstStyle/>
          <a:p>
            <a:endParaRPr/>
          </a:p>
        </p:txBody>
      </p:sp>
      <p:sp>
        <p:nvSpPr>
          <p:cNvPr id="9" name="object 9"/>
          <p:cNvSpPr/>
          <p:nvPr/>
        </p:nvSpPr>
        <p:spPr>
          <a:xfrm>
            <a:off x="2925843" y="5981"/>
            <a:ext cx="924560" cy="222885"/>
          </a:xfrm>
          <a:custGeom>
            <a:avLst/>
            <a:gdLst/>
            <a:ahLst/>
            <a:cxnLst/>
            <a:rect l="l" t="t" r="r" b="b"/>
            <a:pathLst>
              <a:path w="924560" h="222885">
                <a:moveTo>
                  <a:pt x="924551" y="0"/>
                </a:moveTo>
                <a:lnTo>
                  <a:pt x="0" y="0"/>
                </a:lnTo>
                <a:lnTo>
                  <a:pt x="7886" y="10116"/>
                </a:lnTo>
                <a:lnTo>
                  <a:pt x="44229" y="49479"/>
                </a:lnTo>
                <a:lnTo>
                  <a:pt x="83595" y="85822"/>
                </a:lnTo>
                <a:lnTo>
                  <a:pt x="124732" y="117890"/>
                </a:lnTo>
                <a:lnTo>
                  <a:pt x="167640" y="145681"/>
                </a:lnTo>
                <a:lnTo>
                  <a:pt x="212318" y="169198"/>
                </a:lnTo>
                <a:lnTo>
                  <a:pt x="258767" y="188438"/>
                </a:lnTo>
                <a:lnTo>
                  <a:pt x="306987" y="203403"/>
                </a:lnTo>
                <a:lnTo>
                  <a:pt x="356979" y="214092"/>
                </a:lnTo>
                <a:lnTo>
                  <a:pt x="408741" y="220506"/>
                </a:lnTo>
                <a:lnTo>
                  <a:pt x="462275" y="222643"/>
                </a:lnTo>
                <a:lnTo>
                  <a:pt x="515809" y="220506"/>
                </a:lnTo>
                <a:lnTo>
                  <a:pt x="567573" y="214092"/>
                </a:lnTo>
                <a:lnTo>
                  <a:pt x="617565" y="203403"/>
                </a:lnTo>
                <a:lnTo>
                  <a:pt x="665787" y="188438"/>
                </a:lnTo>
                <a:lnTo>
                  <a:pt x="712237" y="169198"/>
                </a:lnTo>
                <a:lnTo>
                  <a:pt x="756916" y="145681"/>
                </a:lnTo>
                <a:lnTo>
                  <a:pt x="799823" y="117890"/>
                </a:lnTo>
                <a:lnTo>
                  <a:pt x="840958" y="85822"/>
                </a:lnTo>
                <a:lnTo>
                  <a:pt x="880321" y="49479"/>
                </a:lnTo>
                <a:lnTo>
                  <a:pt x="916664" y="10116"/>
                </a:lnTo>
                <a:lnTo>
                  <a:pt x="924551" y="0"/>
                </a:lnTo>
                <a:close/>
              </a:path>
            </a:pathLst>
          </a:custGeom>
          <a:solidFill>
            <a:srgbClr val="8EA7C7"/>
          </a:solidFill>
        </p:spPr>
        <p:txBody>
          <a:bodyPr wrap="square" lIns="0" tIns="0" rIns="0" bIns="0" rtlCol="0"/>
          <a:lstStyle/>
          <a:p>
            <a:endParaRPr/>
          </a:p>
        </p:txBody>
      </p:sp>
      <p:sp>
        <p:nvSpPr>
          <p:cNvPr id="10" name="object 10"/>
          <p:cNvSpPr/>
          <p:nvPr/>
        </p:nvSpPr>
        <p:spPr>
          <a:xfrm>
            <a:off x="2925843" y="5981"/>
            <a:ext cx="924560" cy="222885"/>
          </a:xfrm>
          <a:custGeom>
            <a:avLst/>
            <a:gdLst/>
            <a:ahLst/>
            <a:cxnLst/>
            <a:rect l="l" t="t" r="r" b="b"/>
            <a:pathLst>
              <a:path w="924560" h="222885">
                <a:moveTo>
                  <a:pt x="924551" y="0"/>
                </a:moveTo>
                <a:lnTo>
                  <a:pt x="880321" y="49479"/>
                </a:lnTo>
                <a:lnTo>
                  <a:pt x="840958" y="85822"/>
                </a:lnTo>
                <a:lnTo>
                  <a:pt x="799823" y="117890"/>
                </a:lnTo>
                <a:lnTo>
                  <a:pt x="756916" y="145681"/>
                </a:lnTo>
                <a:lnTo>
                  <a:pt x="712237" y="169198"/>
                </a:lnTo>
                <a:lnTo>
                  <a:pt x="665787" y="188438"/>
                </a:lnTo>
                <a:lnTo>
                  <a:pt x="617565" y="203403"/>
                </a:lnTo>
                <a:lnTo>
                  <a:pt x="567573" y="214092"/>
                </a:lnTo>
                <a:lnTo>
                  <a:pt x="515809" y="220506"/>
                </a:lnTo>
                <a:lnTo>
                  <a:pt x="462275" y="222643"/>
                </a:lnTo>
                <a:lnTo>
                  <a:pt x="408741" y="220506"/>
                </a:lnTo>
                <a:lnTo>
                  <a:pt x="356979" y="214092"/>
                </a:lnTo>
                <a:lnTo>
                  <a:pt x="306987" y="203403"/>
                </a:lnTo>
                <a:lnTo>
                  <a:pt x="258767" y="188438"/>
                </a:lnTo>
                <a:lnTo>
                  <a:pt x="212318" y="169198"/>
                </a:lnTo>
                <a:lnTo>
                  <a:pt x="167640" y="145681"/>
                </a:lnTo>
                <a:lnTo>
                  <a:pt x="124732" y="117890"/>
                </a:lnTo>
                <a:lnTo>
                  <a:pt x="83595" y="85822"/>
                </a:lnTo>
                <a:lnTo>
                  <a:pt x="44229" y="49479"/>
                </a:lnTo>
                <a:lnTo>
                  <a:pt x="7886" y="10116"/>
                </a:lnTo>
                <a:lnTo>
                  <a:pt x="0" y="0"/>
                </a:lnTo>
                <a:lnTo>
                  <a:pt x="924551" y="0"/>
                </a:lnTo>
              </a:path>
            </a:pathLst>
          </a:custGeom>
          <a:ln w="152285">
            <a:solidFill>
              <a:srgbClr val="00669B"/>
            </a:solidFill>
          </a:ln>
        </p:spPr>
        <p:txBody>
          <a:bodyPr wrap="square" lIns="0" tIns="0" rIns="0" bIns="0" rtlCol="0"/>
          <a:lstStyle/>
          <a:p>
            <a:endParaRPr/>
          </a:p>
        </p:txBody>
      </p:sp>
      <p:sp>
        <p:nvSpPr>
          <p:cNvPr id="11" name="object 11"/>
          <p:cNvSpPr/>
          <p:nvPr/>
        </p:nvSpPr>
        <p:spPr>
          <a:xfrm>
            <a:off x="801763" y="5981"/>
            <a:ext cx="6985" cy="99060"/>
          </a:xfrm>
          <a:custGeom>
            <a:avLst/>
            <a:gdLst/>
            <a:ahLst/>
            <a:cxnLst/>
            <a:rect l="l" t="t" r="r" b="b"/>
            <a:pathLst>
              <a:path w="6984" h="99060">
                <a:moveTo>
                  <a:pt x="0" y="98958"/>
                </a:moveTo>
                <a:lnTo>
                  <a:pt x="1643" y="48515"/>
                </a:lnTo>
                <a:lnTo>
                  <a:pt x="6516" y="0"/>
                </a:lnTo>
              </a:path>
            </a:pathLst>
          </a:custGeom>
          <a:ln w="12598">
            <a:solidFill>
              <a:srgbClr val="00669B"/>
            </a:solidFill>
          </a:ln>
        </p:spPr>
        <p:txBody>
          <a:bodyPr wrap="square" lIns="0" tIns="0" rIns="0" bIns="0" rtlCol="0"/>
          <a:lstStyle/>
          <a:p>
            <a:endParaRPr/>
          </a:p>
        </p:txBody>
      </p:sp>
      <p:sp>
        <p:nvSpPr>
          <p:cNvPr id="12" name="object 12"/>
          <p:cNvSpPr/>
          <p:nvPr/>
        </p:nvSpPr>
        <p:spPr>
          <a:xfrm>
            <a:off x="801763" y="5981"/>
            <a:ext cx="1357630" cy="777875"/>
          </a:xfrm>
          <a:custGeom>
            <a:avLst/>
            <a:gdLst/>
            <a:ahLst/>
            <a:cxnLst/>
            <a:rect l="l" t="t" r="r" b="b"/>
            <a:pathLst>
              <a:path w="1357630" h="777875">
                <a:moveTo>
                  <a:pt x="1351113" y="0"/>
                </a:moveTo>
                <a:lnTo>
                  <a:pt x="1355986" y="48515"/>
                </a:lnTo>
                <a:lnTo>
                  <a:pt x="1357630" y="98958"/>
                </a:lnTo>
                <a:lnTo>
                  <a:pt x="1355986" y="149400"/>
                </a:lnTo>
                <a:lnTo>
                  <a:pt x="1351056" y="198481"/>
                </a:lnTo>
                <a:lnTo>
                  <a:pt x="1342840" y="246201"/>
                </a:lnTo>
                <a:lnTo>
                  <a:pt x="1331337" y="292559"/>
                </a:lnTo>
                <a:lnTo>
                  <a:pt x="1316548" y="337556"/>
                </a:lnTo>
                <a:lnTo>
                  <a:pt x="1298473" y="381192"/>
                </a:lnTo>
                <a:lnTo>
                  <a:pt x="1277112" y="423467"/>
                </a:lnTo>
                <a:lnTo>
                  <a:pt x="1252466" y="464380"/>
                </a:lnTo>
                <a:lnTo>
                  <a:pt x="1224533" y="503933"/>
                </a:lnTo>
                <a:lnTo>
                  <a:pt x="1193315" y="542124"/>
                </a:lnTo>
                <a:lnTo>
                  <a:pt x="1158811" y="578954"/>
                </a:lnTo>
                <a:lnTo>
                  <a:pt x="1121980" y="613458"/>
                </a:lnTo>
                <a:lnTo>
                  <a:pt x="1083788" y="644676"/>
                </a:lnTo>
                <a:lnTo>
                  <a:pt x="1044235" y="672609"/>
                </a:lnTo>
                <a:lnTo>
                  <a:pt x="1003320" y="697256"/>
                </a:lnTo>
                <a:lnTo>
                  <a:pt x="961044" y="718617"/>
                </a:lnTo>
                <a:lnTo>
                  <a:pt x="917408" y="736692"/>
                </a:lnTo>
                <a:lnTo>
                  <a:pt x="872410" y="751481"/>
                </a:lnTo>
                <a:lnTo>
                  <a:pt x="826052" y="762983"/>
                </a:lnTo>
                <a:lnTo>
                  <a:pt x="778333" y="771200"/>
                </a:lnTo>
                <a:lnTo>
                  <a:pt x="729254" y="776130"/>
                </a:lnTo>
                <a:lnTo>
                  <a:pt x="678815" y="777773"/>
                </a:lnTo>
                <a:lnTo>
                  <a:pt x="628372" y="776130"/>
                </a:lnTo>
                <a:lnTo>
                  <a:pt x="579291" y="771200"/>
                </a:lnTo>
                <a:lnTo>
                  <a:pt x="531571" y="762983"/>
                </a:lnTo>
                <a:lnTo>
                  <a:pt x="485213" y="751481"/>
                </a:lnTo>
                <a:lnTo>
                  <a:pt x="440216" y="736692"/>
                </a:lnTo>
                <a:lnTo>
                  <a:pt x="396580" y="718617"/>
                </a:lnTo>
                <a:lnTo>
                  <a:pt x="354306" y="697256"/>
                </a:lnTo>
                <a:lnTo>
                  <a:pt x="313392" y="672609"/>
                </a:lnTo>
                <a:lnTo>
                  <a:pt x="273840" y="644676"/>
                </a:lnTo>
                <a:lnTo>
                  <a:pt x="235648" y="613458"/>
                </a:lnTo>
                <a:lnTo>
                  <a:pt x="198818" y="578954"/>
                </a:lnTo>
                <a:lnTo>
                  <a:pt x="164314" y="542124"/>
                </a:lnTo>
                <a:lnTo>
                  <a:pt x="133096" y="503933"/>
                </a:lnTo>
                <a:lnTo>
                  <a:pt x="105163" y="464380"/>
                </a:lnTo>
                <a:lnTo>
                  <a:pt x="80517" y="423467"/>
                </a:lnTo>
                <a:lnTo>
                  <a:pt x="59156" y="381192"/>
                </a:lnTo>
                <a:lnTo>
                  <a:pt x="41081" y="337556"/>
                </a:lnTo>
                <a:lnTo>
                  <a:pt x="26292" y="292559"/>
                </a:lnTo>
                <a:lnTo>
                  <a:pt x="14789" y="246201"/>
                </a:lnTo>
                <a:lnTo>
                  <a:pt x="6573" y="198481"/>
                </a:lnTo>
                <a:lnTo>
                  <a:pt x="1643" y="149400"/>
                </a:lnTo>
                <a:lnTo>
                  <a:pt x="0" y="98958"/>
                </a:lnTo>
              </a:path>
            </a:pathLst>
          </a:custGeom>
          <a:ln w="12598">
            <a:solidFill>
              <a:srgbClr val="00669B"/>
            </a:solidFill>
          </a:ln>
        </p:spPr>
        <p:txBody>
          <a:bodyPr wrap="square" lIns="0" tIns="0" rIns="0" bIns="0" rtlCol="0"/>
          <a:lstStyle/>
          <a:p>
            <a:endParaRPr/>
          </a:p>
        </p:txBody>
      </p:sp>
      <p:sp>
        <p:nvSpPr>
          <p:cNvPr id="13" name="object 13"/>
          <p:cNvSpPr/>
          <p:nvPr/>
        </p:nvSpPr>
        <p:spPr>
          <a:xfrm>
            <a:off x="2778862" y="5981"/>
            <a:ext cx="1211580" cy="339090"/>
          </a:xfrm>
          <a:custGeom>
            <a:avLst/>
            <a:gdLst/>
            <a:ahLst/>
            <a:cxnLst/>
            <a:rect l="l" t="t" r="r" b="b"/>
            <a:pathLst>
              <a:path w="1211579" h="339090">
                <a:moveTo>
                  <a:pt x="1211531" y="0"/>
                </a:moveTo>
                <a:lnTo>
                  <a:pt x="1171646" y="58399"/>
                </a:lnTo>
                <a:lnTo>
                  <a:pt x="1139277" y="97498"/>
                </a:lnTo>
                <a:lnTo>
                  <a:pt x="1103501" y="135204"/>
                </a:lnTo>
                <a:lnTo>
                  <a:pt x="1065312" y="170537"/>
                </a:lnTo>
                <a:lnTo>
                  <a:pt x="1025710" y="202506"/>
                </a:lnTo>
                <a:lnTo>
                  <a:pt x="984697" y="231110"/>
                </a:lnTo>
                <a:lnTo>
                  <a:pt x="942272" y="256349"/>
                </a:lnTo>
                <a:lnTo>
                  <a:pt x="898435" y="278222"/>
                </a:lnTo>
                <a:lnTo>
                  <a:pt x="853186" y="296731"/>
                </a:lnTo>
                <a:lnTo>
                  <a:pt x="806525" y="311875"/>
                </a:lnTo>
                <a:lnTo>
                  <a:pt x="758452" y="323654"/>
                </a:lnTo>
                <a:lnTo>
                  <a:pt x="708968" y="332067"/>
                </a:lnTo>
                <a:lnTo>
                  <a:pt x="658071" y="337115"/>
                </a:lnTo>
                <a:lnTo>
                  <a:pt x="605763" y="338798"/>
                </a:lnTo>
                <a:lnTo>
                  <a:pt x="553457" y="337115"/>
                </a:lnTo>
                <a:lnTo>
                  <a:pt x="502562" y="332067"/>
                </a:lnTo>
                <a:lnTo>
                  <a:pt x="453079" y="323654"/>
                </a:lnTo>
                <a:lnTo>
                  <a:pt x="405006" y="311875"/>
                </a:lnTo>
                <a:lnTo>
                  <a:pt x="358345" y="296731"/>
                </a:lnTo>
                <a:lnTo>
                  <a:pt x="313095" y="278222"/>
                </a:lnTo>
                <a:lnTo>
                  <a:pt x="269257" y="256349"/>
                </a:lnTo>
                <a:lnTo>
                  <a:pt x="226830" y="231110"/>
                </a:lnTo>
                <a:lnTo>
                  <a:pt x="185816" y="202506"/>
                </a:lnTo>
                <a:lnTo>
                  <a:pt x="146214" y="170537"/>
                </a:lnTo>
                <a:lnTo>
                  <a:pt x="108024" y="135204"/>
                </a:lnTo>
                <a:lnTo>
                  <a:pt x="72251" y="97498"/>
                </a:lnTo>
                <a:lnTo>
                  <a:pt x="39884" y="58399"/>
                </a:lnTo>
                <a:lnTo>
                  <a:pt x="10924" y="17906"/>
                </a:lnTo>
                <a:lnTo>
                  <a:pt x="0" y="0"/>
                </a:lnTo>
              </a:path>
            </a:pathLst>
          </a:custGeom>
          <a:ln w="12598">
            <a:solidFill>
              <a:srgbClr val="00669B"/>
            </a:solidFill>
          </a:ln>
        </p:spPr>
        <p:txBody>
          <a:bodyPr wrap="square" lIns="0" tIns="0" rIns="0" bIns="0" rtlCol="0"/>
          <a:lstStyle/>
          <a:p>
            <a:endParaRPr/>
          </a:p>
        </p:txBody>
      </p:sp>
      <p:sp>
        <p:nvSpPr>
          <p:cNvPr id="14" name="object 14"/>
          <p:cNvSpPr txBox="1"/>
          <p:nvPr/>
        </p:nvSpPr>
        <p:spPr>
          <a:xfrm>
            <a:off x="584155" y="236739"/>
            <a:ext cx="4166268" cy="166712"/>
          </a:xfrm>
          <a:prstGeom prst="rect">
            <a:avLst/>
          </a:prstGeom>
        </p:spPr>
        <p:txBody>
          <a:bodyPr vert="horz" wrap="square" lIns="0" tIns="12700" rIns="0" bIns="0" rtlCol="0">
            <a:spAutoFit/>
          </a:bodyPr>
          <a:lstStyle/>
          <a:p>
            <a:pPr marL="12700">
              <a:spcBef>
                <a:spcPts val="100"/>
              </a:spcBef>
            </a:pPr>
            <a:r>
              <a:rPr lang="ru-RU" sz="1000" b="1" dirty="0">
                <a:solidFill>
                  <a:schemeClr val="bg1"/>
                </a:solidFill>
                <a:cs typeface="Times New Roman" panose="02020603050405020304" pitchFamily="18" charset="0"/>
              </a:rPr>
              <a:t>ПРОЕКТ БЮДЖЕТА НА 2019 И НА ПЛАНОВЫЙ ПЕРИОД 2020 и 2021 </a:t>
            </a:r>
            <a:r>
              <a:rPr lang="ru-RU" sz="1000" b="1" dirty="0" smtClean="0">
                <a:solidFill>
                  <a:schemeClr val="bg1"/>
                </a:solidFill>
                <a:cs typeface="Times New Roman" panose="02020603050405020304" pitchFamily="18" charset="0"/>
              </a:rPr>
              <a:t>ГОДОВ</a:t>
            </a:r>
            <a:endParaRPr lang="ru-RU" sz="1000" b="1" dirty="0">
              <a:solidFill>
                <a:schemeClr val="bg1"/>
              </a:solidFill>
              <a:cs typeface="Times New Roman" panose="02020603050405020304" pitchFamily="18" charset="0"/>
            </a:endParaRPr>
          </a:p>
        </p:txBody>
      </p:sp>
      <p:sp>
        <p:nvSpPr>
          <p:cNvPr id="15" name="object 15"/>
          <p:cNvSpPr txBox="1"/>
          <p:nvPr/>
        </p:nvSpPr>
        <p:spPr>
          <a:xfrm>
            <a:off x="5477980" y="276269"/>
            <a:ext cx="1466850" cy="174407"/>
          </a:xfrm>
          <a:prstGeom prst="rect">
            <a:avLst/>
          </a:prstGeom>
        </p:spPr>
        <p:txBody>
          <a:bodyPr vert="horz" wrap="square" lIns="0" tIns="12700" rIns="0" bIns="0" rtlCol="0">
            <a:spAutoFit/>
          </a:bodyPr>
          <a:lstStyle/>
          <a:p>
            <a:pPr marL="12700">
              <a:lnSpc>
                <a:spcPct val="100000"/>
              </a:lnSpc>
              <a:spcBef>
                <a:spcPts val="100"/>
              </a:spcBef>
            </a:pPr>
            <a:r>
              <a:rPr lang="ru-RU" sz="1050" dirty="0">
                <a:solidFill>
                  <a:srgbClr val="993366"/>
                </a:solidFill>
              </a:rPr>
              <a:t>ОСНОВНЫЕ ПАРАМЕТРЫ</a:t>
            </a:r>
            <a:endParaRPr lang="ru-RU" sz="1050" dirty="0">
              <a:solidFill>
                <a:srgbClr val="993366"/>
              </a:solidFill>
              <a:latin typeface="Bookman Old Style"/>
              <a:cs typeface="Bookman Old Style"/>
            </a:endParaRPr>
          </a:p>
        </p:txBody>
      </p:sp>
      <p:sp>
        <p:nvSpPr>
          <p:cNvPr id="16" name="object 16"/>
          <p:cNvSpPr/>
          <p:nvPr/>
        </p:nvSpPr>
        <p:spPr>
          <a:xfrm>
            <a:off x="478212" y="280161"/>
            <a:ext cx="105943" cy="105943"/>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79238" y="10403865"/>
            <a:ext cx="812800" cy="283845"/>
          </a:xfrm>
          <a:custGeom>
            <a:avLst/>
            <a:gdLst/>
            <a:ahLst/>
            <a:cxnLst/>
            <a:rect l="l" t="t" r="r" b="b"/>
            <a:pathLst>
              <a:path w="812800" h="283845">
                <a:moveTo>
                  <a:pt x="406167" y="0"/>
                </a:moveTo>
                <a:lnTo>
                  <a:pt x="356224" y="2576"/>
                </a:lnTo>
                <a:lnTo>
                  <a:pt x="308414" y="10306"/>
                </a:lnTo>
                <a:lnTo>
                  <a:pt x="262738" y="23190"/>
                </a:lnTo>
                <a:lnTo>
                  <a:pt x="219197" y="41226"/>
                </a:lnTo>
                <a:lnTo>
                  <a:pt x="177790" y="64415"/>
                </a:lnTo>
                <a:lnTo>
                  <a:pt x="138517" y="92756"/>
                </a:lnTo>
                <a:lnTo>
                  <a:pt x="101380" y="126250"/>
                </a:lnTo>
                <a:lnTo>
                  <a:pt x="67886" y="163388"/>
                </a:lnTo>
                <a:lnTo>
                  <a:pt x="39545" y="202660"/>
                </a:lnTo>
                <a:lnTo>
                  <a:pt x="16356" y="244067"/>
                </a:lnTo>
                <a:lnTo>
                  <a:pt x="0" y="283552"/>
                </a:lnTo>
                <a:lnTo>
                  <a:pt x="812335" y="283552"/>
                </a:lnTo>
                <a:lnTo>
                  <a:pt x="795979" y="244067"/>
                </a:lnTo>
                <a:lnTo>
                  <a:pt x="772790" y="202660"/>
                </a:lnTo>
                <a:lnTo>
                  <a:pt x="744448" y="163388"/>
                </a:lnTo>
                <a:lnTo>
                  <a:pt x="710954" y="126250"/>
                </a:lnTo>
                <a:lnTo>
                  <a:pt x="673817" y="92756"/>
                </a:lnTo>
                <a:lnTo>
                  <a:pt x="634545" y="64415"/>
                </a:lnTo>
                <a:lnTo>
                  <a:pt x="593138" y="41226"/>
                </a:lnTo>
                <a:lnTo>
                  <a:pt x="549596" y="23190"/>
                </a:lnTo>
                <a:lnTo>
                  <a:pt x="503921" y="10306"/>
                </a:lnTo>
                <a:lnTo>
                  <a:pt x="456111" y="2576"/>
                </a:lnTo>
                <a:lnTo>
                  <a:pt x="406167" y="0"/>
                </a:lnTo>
                <a:close/>
              </a:path>
            </a:pathLst>
          </a:custGeom>
          <a:solidFill>
            <a:srgbClr val="E9D9E6"/>
          </a:solidFill>
        </p:spPr>
        <p:txBody>
          <a:bodyPr wrap="square" lIns="0" tIns="0" rIns="0" bIns="0" rtlCol="0"/>
          <a:lstStyle/>
          <a:p>
            <a:endParaRPr/>
          </a:p>
        </p:txBody>
      </p:sp>
      <p:sp>
        <p:nvSpPr>
          <p:cNvPr id="18" name="object 18"/>
          <p:cNvSpPr/>
          <p:nvPr/>
        </p:nvSpPr>
        <p:spPr>
          <a:xfrm>
            <a:off x="279238" y="10403865"/>
            <a:ext cx="812800" cy="283845"/>
          </a:xfrm>
          <a:custGeom>
            <a:avLst/>
            <a:gdLst/>
            <a:ahLst/>
            <a:cxnLst/>
            <a:rect l="l" t="t" r="r" b="b"/>
            <a:pathLst>
              <a:path w="812800" h="283845">
                <a:moveTo>
                  <a:pt x="0" y="283552"/>
                </a:moveTo>
                <a:lnTo>
                  <a:pt x="16356" y="244067"/>
                </a:lnTo>
                <a:lnTo>
                  <a:pt x="39545" y="202660"/>
                </a:lnTo>
                <a:lnTo>
                  <a:pt x="67886" y="163388"/>
                </a:lnTo>
                <a:lnTo>
                  <a:pt x="101380" y="126250"/>
                </a:lnTo>
                <a:lnTo>
                  <a:pt x="138517" y="92756"/>
                </a:lnTo>
                <a:lnTo>
                  <a:pt x="177790" y="64415"/>
                </a:lnTo>
                <a:lnTo>
                  <a:pt x="219197" y="41226"/>
                </a:lnTo>
                <a:lnTo>
                  <a:pt x="262738" y="23190"/>
                </a:lnTo>
                <a:lnTo>
                  <a:pt x="308414" y="10306"/>
                </a:lnTo>
                <a:lnTo>
                  <a:pt x="356224" y="2576"/>
                </a:lnTo>
                <a:lnTo>
                  <a:pt x="406167" y="0"/>
                </a:lnTo>
                <a:lnTo>
                  <a:pt x="456111" y="2576"/>
                </a:lnTo>
                <a:lnTo>
                  <a:pt x="503921" y="10306"/>
                </a:lnTo>
                <a:lnTo>
                  <a:pt x="549596" y="23190"/>
                </a:lnTo>
                <a:lnTo>
                  <a:pt x="593138" y="41226"/>
                </a:lnTo>
                <a:lnTo>
                  <a:pt x="634545" y="64415"/>
                </a:lnTo>
                <a:lnTo>
                  <a:pt x="673817" y="92756"/>
                </a:lnTo>
                <a:lnTo>
                  <a:pt x="710954" y="126250"/>
                </a:lnTo>
                <a:lnTo>
                  <a:pt x="744448" y="163388"/>
                </a:lnTo>
                <a:lnTo>
                  <a:pt x="772790" y="202660"/>
                </a:lnTo>
                <a:lnTo>
                  <a:pt x="795979" y="244067"/>
                </a:lnTo>
                <a:lnTo>
                  <a:pt x="812335" y="283552"/>
                </a:lnTo>
                <a:lnTo>
                  <a:pt x="0" y="283552"/>
                </a:lnTo>
              </a:path>
            </a:pathLst>
          </a:custGeom>
          <a:ln w="152285">
            <a:solidFill>
              <a:srgbClr val="A54686"/>
            </a:solidFill>
          </a:ln>
        </p:spPr>
        <p:txBody>
          <a:bodyPr wrap="square" lIns="0" tIns="0" rIns="0" bIns="0" rtlCol="0"/>
          <a:lstStyle/>
          <a:p>
            <a:endParaRPr/>
          </a:p>
        </p:txBody>
      </p:sp>
      <p:sp>
        <p:nvSpPr>
          <p:cNvPr id="19" name="object 19"/>
          <p:cNvSpPr/>
          <p:nvPr/>
        </p:nvSpPr>
        <p:spPr>
          <a:xfrm>
            <a:off x="163789" y="10297871"/>
            <a:ext cx="1044575" cy="389890"/>
          </a:xfrm>
          <a:custGeom>
            <a:avLst/>
            <a:gdLst/>
            <a:ahLst/>
            <a:cxnLst/>
            <a:rect l="l" t="t" r="r" b="b"/>
            <a:pathLst>
              <a:path w="1044575" h="389890">
                <a:moveTo>
                  <a:pt x="0" y="389547"/>
                </a:moveTo>
                <a:lnTo>
                  <a:pt x="27990" y="313643"/>
                </a:lnTo>
                <a:lnTo>
                  <a:pt x="49603" y="272579"/>
                </a:lnTo>
                <a:lnTo>
                  <a:pt x="75147" y="233143"/>
                </a:lnTo>
                <a:lnTo>
                  <a:pt x="104621" y="195335"/>
                </a:lnTo>
                <a:lnTo>
                  <a:pt x="138025" y="159156"/>
                </a:lnTo>
                <a:lnTo>
                  <a:pt x="174205" y="125755"/>
                </a:lnTo>
                <a:lnTo>
                  <a:pt x="212013" y="96283"/>
                </a:lnTo>
                <a:lnTo>
                  <a:pt x="251449" y="70739"/>
                </a:lnTo>
                <a:lnTo>
                  <a:pt x="292513" y="49125"/>
                </a:lnTo>
                <a:lnTo>
                  <a:pt x="335205" y="31441"/>
                </a:lnTo>
                <a:lnTo>
                  <a:pt x="379525" y="17685"/>
                </a:lnTo>
                <a:lnTo>
                  <a:pt x="425473" y="7860"/>
                </a:lnTo>
                <a:lnTo>
                  <a:pt x="473048" y="1965"/>
                </a:lnTo>
                <a:lnTo>
                  <a:pt x="522251" y="0"/>
                </a:lnTo>
                <a:lnTo>
                  <a:pt x="571451" y="1965"/>
                </a:lnTo>
                <a:lnTo>
                  <a:pt x="619023" y="7860"/>
                </a:lnTo>
                <a:lnTo>
                  <a:pt x="664969" y="17685"/>
                </a:lnTo>
                <a:lnTo>
                  <a:pt x="709288" y="31441"/>
                </a:lnTo>
                <a:lnTo>
                  <a:pt x="751980" y="49125"/>
                </a:lnTo>
                <a:lnTo>
                  <a:pt x="793045" y="70739"/>
                </a:lnTo>
                <a:lnTo>
                  <a:pt x="832483" y="96283"/>
                </a:lnTo>
                <a:lnTo>
                  <a:pt x="870294" y="125755"/>
                </a:lnTo>
                <a:lnTo>
                  <a:pt x="906477" y="159156"/>
                </a:lnTo>
                <a:lnTo>
                  <a:pt x="939878" y="195335"/>
                </a:lnTo>
                <a:lnTo>
                  <a:pt x="969349" y="233143"/>
                </a:lnTo>
                <a:lnTo>
                  <a:pt x="994890" y="272579"/>
                </a:lnTo>
                <a:lnTo>
                  <a:pt x="1016502" y="313643"/>
                </a:lnTo>
                <a:lnTo>
                  <a:pt x="1034185" y="356335"/>
                </a:lnTo>
                <a:lnTo>
                  <a:pt x="1044491" y="389547"/>
                </a:lnTo>
              </a:path>
            </a:pathLst>
          </a:custGeom>
          <a:ln w="12598">
            <a:solidFill>
              <a:srgbClr val="A54686"/>
            </a:solidFill>
          </a:ln>
        </p:spPr>
        <p:txBody>
          <a:bodyPr wrap="square" lIns="0" tIns="0" rIns="0" bIns="0" rtlCol="0"/>
          <a:lstStyle/>
          <a:p>
            <a:endParaRPr/>
          </a:p>
        </p:txBody>
      </p:sp>
      <p:sp>
        <p:nvSpPr>
          <p:cNvPr id="20" name="object 20"/>
          <p:cNvSpPr txBox="1"/>
          <p:nvPr/>
        </p:nvSpPr>
        <p:spPr>
          <a:xfrm>
            <a:off x="640726" y="10469246"/>
            <a:ext cx="9207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231F20"/>
                </a:solidFill>
                <a:latin typeface="Arial"/>
                <a:cs typeface="Arial"/>
              </a:rPr>
              <a:t>8</a:t>
            </a:r>
            <a:endParaRPr sz="1000">
              <a:latin typeface="Arial"/>
              <a:cs typeface="Arial"/>
            </a:endParaRPr>
          </a:p>
        </p:txBody>
      </p:sp>
      <p:sp>
        <p:nvSpPr>
          <p:cNvPr id="22" name="object 22"/>
          <p:cNvSpPr/>
          <p:nvPr/>
        </p:nvSpPr>
        <p:spPr>
          <a:xfrm>
            <a:off x="4950358" y="324916"/>
            <a:ext cx="7620" cy="4445"/>
          </a:xfrm>
          <a:custGeom>
            <a:avLst/>
            <a:gdLst/>
            <a:ahLst/>
            <a:cxnLst/>
            <a:rect l="l" t="t" r="r" b="b"/>
            <a:pathLst>
              <a:path w="7620" h="4445">
                <a:moveTo>
                  <a:pt x="6972" y="253"/>
                </a:moveTo>
                <a:lnTo>
                  <a:pt x="1790" y="0"/>
                </a:lnTo>
                <a:lnTo>
                  <a:pt x="1193" y="342"/>
                </a:lnTo>
                <a:lnTo>
                  <a:pt x="596" y="673"/>
                </a:lnTo>
                <a:lnTo>
                  <a:pt x="0" y="1739"/>
                </a:lnTo>
                <a:lnTo>
                  <a:pt x="177" y="2336"/>
                </a:lnTo>
                <a:lnTo>
                  <a:pt x="342" y="2933"/>
                </a:lnTo>
                <a:lnTo>
                  <a:pt x="1257" y="3136"/>
                </a:lnTo>
                <a:lnTo>
                  <a:pt x="2070" y="3606"/>
                </a:lnTo>
                <a:lnTo>
                  <a:pt x="2870" y="4076"/>
                </a:lnTo>
                <a:lnTo>
                  <a:pt x="4051" y="4190"/>
                </a:lnTo>
                <a:lnTo>
                  <a:pt x="5321" y="3555"/>
                </a:lnTo>
                <a:lnTo>
                  <a:pt x="6603" y="2920"/>
                </a:lnTo>
                <a:lnTo>
                  <a:pt x="7315" y="1993"/>
                </a:lnTo>
                <a:lnTo>
                  <a:pt x="7391" y="1269"/>
                </a:lnTo>
                <a:lnTo>
                  <a:pt x="7480" y="546"/>
                </a:lnTo>
                <a:lnTo>
                  <a:pt x="6972" y="253"/>
                </a:lnTo>
                <a:close/>
              </a:path>
            </a:pathLst>
          </a:custGeom>
          <a:ln w="3175">
            <a:solidFill>
              <a:srgbClr val="231F20"/>
            </a:solidFill>
          </a:ln>
        </p:spPr>
        <p:txBody>
          <a:bodyPr wrap="square" lIns="0" tIns="0" rIns="0" bIns="0" rtlCol="0"/>
          <a:lstStyle/>
          <a:p>
            <a:endParaRPr/>
          </a:p>
        </p:txBody>
      </p:sp>
      <p:sp>
        <p:nvSpPr>
          <p:cNvPr id="23" name="object 23"/>
          <p:cNvSpPr/>
          <p:nvPr/>
        </p:nvSpPr>
        <p:spPr>
          <a:xfrm>
            <a:off x="4951526" y="325081"/>
            <a:ext cx="3175" cy="2540"/>
          </a:xfrm>
          <a:custGeom>
            <a:avLst/>
            <a:gdLst/>
            <a:ahLst/>
            <a:cxnLst/>
            <a:rect l="l" t="t" r="r" b="b"/>
            <a:pathLst>
              <a:path w="3175" h="2539">
                <a:moveTo>
                  <a:pt x="2616" y="0"/>
                </a:moveTo>
                <a:lnTo>
                  <a:pt x="1612" y="0"/>
                </a:lnTo>
                <a:lnTo>
                  <a:pt x="647" y="12"/>
                </a:lnTo>
                <a:lnTo>
                  <a:pt x="215" y="114"/>
                </a:lnTo>
                <a:lnTo>
                  <a:pt x="0" y="444"/>
                </a:lnTo>
                <a:lnTo>
                  <a:pt x="368" y="1092"/>
                </a:lnTo>
                <a:lnTo>
                  <a:pt x="406" y="1447"/>
                </a:lnTo>
                <a:lnTo>
                  <a:pt x="444" y="1803"/>
                </a:lnTo>
                <a:lnTo>
                  <a:pt x="1130" y="2133"/>
                </a:lnTo>
                <a:lnTo>
                  <a:pt x="1638" y="2171"/>
                </a:lnTo>
                <a:lnTo>
                  <a:pt x="2146" y="2209"/>
                </a:lnTo>
                <a:lnTo>
                  <a:pt x="2527" y="1790"/>
                </a:lnTo>
                <a:lnTo>
                  <a:pt x="2438" y="1282"/>
                </a:lnTo>
                <a:lnTo>
                  <a:pt x="2362" y="774"/>
                </a:lnTo>
                <a:lnTo>
                  <a:pt x="2654" y="0"/>
                </a:lnTo>
                <a:close/>
              </a:path>
            </a:pathLst>
          </a:custGeom>
          <a:ln w="3175">
            <a:solidFill>
              <a:srgbClr val="231F20"/>
            </a:solidFill>
          </a:ln>
        </p:spPr>
        <p:txBody>
          <a:bodyPr wrap="square" lIns="0" tIns="0" rIns="0" bIns="0" rtlCol="0"/>
          <a:lstStyle/>
          <a:p>
            <a:endParaRPr/>
          </a:p>
        </p:txBody>
      </p:sp>
      <p:sp>
        <p:nvSpPr>
          <p:cNvPr id="24" name="object 24"/>
          <p:cNvSpPr/>
          <p:nvPr/>
        </p:nvSpPr>
        <p:spPr>
          <a:xfrm>
            <a:off x="4976380" y="283235"/>
            <a:ext cx="2540" cy="2540"/>
          </a:xfrm>
          <a:custGeom>
            <a:avLst/>
            <a:gdLst/>
            <a:ahLst/>
            <a:cxnLst/>
            <a:rect l="l" t="t" r="r" b="b"/>
            <a:pathLst>
              <a:path w="2539" h="2539">
                <a:moveTo>
                  <a:pt x="1854" y="0"/>
                </a:moveTo>
                <a:lnTo>
                  <a:pt x="533" y="0"/>
                </a:lnTo>
                <a:lnTo>
                  <a:pt x="0" y="533"/>
                </a:lnTo>
                <a:lnTo>
                  <a:pt x="0" y="1841"/>
                </a:lnTo>
                <a:lnTo>
                  <a:pt x="533" y="2374"/>
                </a:lnTo>
                <a:lnTo>
                  <a:pt x="1854" y="2374"/>
                </a:lnTo>
                <a:lnTo>
                  <a:pt x="2387" y="1841"/>
                </a:lnTo>
                <a:lnTo>
                  <a:pt x="2387" y="533"/>
                </a:lnTo>
                <a:lnTo>
                  <a:pt x="1854" y="0"/>
                </a:lnTo>
                <a:close/>
              </a:path>
            </a:pathLst>
          </a:custGeom>
          <a:solidFill>
            <a:srgbClr val="000000"/>
          </a:solidFill>
        </p:spPr>
        <p:txBody>
          <a:bodyPr wrap="square" lIns="0" tIns="0" rIns="0" bIns="0" rtlCol="0"/>
          <a:lstStyle/>
          <a:p>
            <a:endParaRPr/>
          </a:p>
        </p:txBody>
      </p:sp>
      <p:sp>
        <p:nvSpPr>
          <p:cNvPr id="25" name="object 25"/>
          <p:cNvSpPr/>
          <p:nvPr/>
        </p:nvSpPr>
        <p:spPr>
          <a:xfrm>
            <a:off x="4967998" y="309676"/>
            <a:ext cx="2540" cy="2540"/>
          </a:xfrm>
          <a:custGeom>
            <a:avLst/>
            <a:gdLst/>
            <a:ahLst/>
            <a:cxnLst/>
            <a:rect l="l" t="t" r="r" b="b"/>
            <a:pathLst>
              <a:path w="2539" h="2539">
                <a:moveTo>
                  <a:pt x="1028" y="0"/>
                </a:moveTo>
                <a:lnTo>
                  <a:pt x="1587" y="0"/>
                </a:lnTo>
                <a:lnTo>
                  <a:pt x="2057" y="457"/>
                </a:lnTo>
                <a:lnTo>
                  <a:pt x="2057" y="1028"/>
                </a:lnTo>
                <a:lnTo>
                  <a:pt x="2057" y="1587"/>
                </a:lnTo>
                <a:lnTo>
                  <a:pt x="1587"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26" name="object 26"/>
          <p:cNvSpPr/>
          <p:nvPr/>
        </p:nvSpPr>
        <p:spPr>
          <a:xfrm>
            <a:off x="4967998" y="309676"/>
            <a:ext cx="2540" cy="2540"/>
          </a:xfrm>
          <a:custGeom>
            <a:avLst/>
            <a:gdLst/>
            <a:ahLst/>
            <a:cxnLst/>
            <a:rect l="l" t="t" r="r" b="b"/>
            <a:pathLst>
              <a:path w="2539" h="2539">
                <a:moveTo>
                  <a:pt x="1587" y="0"/>
                </a:moveTo>
                <a:lnTo>
                  <a:pt x="469" y="0"/>
                </a:lnTo>
                <a:lnTo>
                  <a:pt x="0" y="457"/>
                </a:lnTo>
                <a:lnTo>
                  <a:pt x="0" y="1587"/>
                </a:lnTo>
                <a:lnTo>
                  <a:pt x="469" y="2044"/>
                </a:lnTo>
                <a:lnTo>
                  <a:pt x="1587" y="2044"/>
                </a:lnTo>
                <a:lnTo>
                  <a:pt x="2057" y="1587"/>
                </a:lnTo>
                <a:lnTo>
                  <a:pt x="2057" y="457"/>
                </a:lnTo>
                <a:lnTo>
                  <a:pt x="1587" y="0"/>
                </a:lnTo>
                <a:close/>
              </a:path>
            </a:pathLst>
          </a:custGeom>
          <a:solidFill>
            <a:srgbClr val="000000"/>
          </a:solidFill>
        </p:spPr>
        <p:txBody>
          <a:bodyPr wrap="square" lIns="0" tIns="0" rIns="0" bIns="0" rtlCol="0"/>
          <a:lstStyle/>
          <a:p>
            <a:endParaRPr/>
          </a:p>
        </p:txBody>
      </p:sp>
      <p:sp>
        <p:nvSpPr>
          <p:cNvPr id="27" name="object 27"/>
          <p:cNvSpPr/>
          <p:nvPr/>
        </p:nvSpPr>
        <p:spPr>
          <a:xfrm>
            <a:off x="4976063" y="308000"/>
            <a:ext cx="3175" cy="3175"/>
          </a:xfrm>
          <a:custGeom>
            <a:avLst/>
            <a:gdLst/>
            <a:ahLst/>
            <a:cxnLst/>
            <a:rect l="l" t="t" r="r" b="b"/>
            <a:pathLst>
              <a:path w="3175" h="3175">
                <a:moveTo>
                  <a:pt x="1511" y="0"/>
                </a:moveTo>
                <a:lnTo>
                  <a:pt x="2349" y="0"/>
                </a:lnTo>
                <a:lnTo>
                  <a:pt x="3022" y="673"/>
                </a:lnTo>
                <a:lnTo>
                  <a:pt x="3022" y="1511"/>
                </a:lnTo>
                <a:lnTo>
                  <a:pt x="3022" y="2349"/>
                </a:lnTo>
                <a:lnTo>
                  <a:pt x="2349" y="3022"/>
                </a:lnTo>
                <a:lnTo>
                  <a:pt x="1511" y="3022"/>
                </a:lnTo>
                <a:lnTo>
                  <a:pt x="673" y="3022"/>
                </a:lnTo>
                <a:lnTo>
                  <a:pt x="0" y="2349"/>
                </a:lnTo>
                <a:lnTo>
                  <a:pt x="0" y="1511"/>
                </a:lnTo>
                <a:lnTo>
                  <a:pt x="0" y="673"/>
                </a:lnTo>
                <a:lnTo>
                  <a:pt x="673" y="0"/>
                </a:lnTo>
                <a:lnTo>
                  <a:pt x="1511" y="0"/>
                </a:lnTo>
                <a:close/>
              </a:path>
            </a:pathLst>
          </a:custGeom>
          <a:ln w="3657">
            <a:solidFill>
              <a:srgbClr val="231F20"/>
            </a:solidFill>
          </a:ln>
        </p:spPr>
        <p:txBody>
          <a:bodyPr wrap="square" lIns="0" tIns="0" rIns="0" bIns="0" rtlCol="0"/>
          <a:lstStyle/>
          <a:p>
            <a:endParaRPr/>
          </a:p>
        </p:txBody>
      </p:sp>
      <p:sp>
        <p:nvSpPr>
          <p:cNvPr id="28" name="object 28"/>
          <p:cNvSpPr/>
          <p:nvPr/>
        </p:nvSpPr>
        <p:spPr>
          <a:xfrm>
            <a:off x="4976063" y="308000"/>
            <a:ext cx="3175" cy="3175"/>
          </a:xfrm>
          <a:custGeom>
            <a:avLst/>
            <a:gdLst/>
            <a:ahLst/>
            <a:cxnLst/>
            <a:rect l="l" t="t" r="r" b="b"/>
            <a:pathLst>
              <a:path w="3175" h="3175">
                <a:moveTo>
                  <a:pt x="2349" y="0"/>
                </a:moveTo>
                <a:lnTo>
                  <a:pt x="673" y="0"/>
                </a:lnTo>
                <a:lnTo>
                  <a:pt x="0" y="673"/>
                </a:lnTo>
                <a:lnTo>
                  <a:pt x="0" y="2349"/>
                </a:lnTo>
                <a:lnTo>
                  <a:pt x="673" y="3022"/>
                </a:lnTo>
                <a:lnTo>
                  <a:pt x="2349" y="3022"/>
                </a:lnTo>
                <a:lnTo>
                  <a:pt x="3022" y="2349"/>
                </a:lnTo>
                <a:lnTo>
                  <a:pt x="3022" y="673"/>
                </a:lnTo>
                <a:lnTo>
                  <a:pt x="2349" y="0"/>
                </a:lnTo>
                <a:close/>
              </a:path>
            </a:pathLst>
          </a:custGeom>
          <a:solidFill>
            <a:srgbClr val="000000"/>
          </a:solidFill>
        </p:spPr>
        <p:txBody>
          <a:bodyPr wrap="square" lIns="0" tIns="0" rIns="0" bIns="0" rtlCol="0"/>
          <a:lstStyle/>
          <a:p>
            <a:endParaRPr/>
          </a:p>
        </p:txBody>
      </p:sp>
      <p:sp>
        <p:nvSpPr>
          <p:cNvPr id="29" name="object 29"/>
          <p:cNvSpPr/>
          <p:nvPr/>
        </p:nvSpPr>
        <p:spPr>
          <a:xfrm>
            <a:off x="4965065" y="312788"/>
            <a:ext cx="25400" cy="3175"/>
          </a:xfrm>
          <a:custGeom>
            <a:avLst/>
            <a:gdLst/>
            <a:ahLst/>
            <a:cxnLst/>
            <a:rect l="l" t="t" r="r" b="b"/>
            <a:pathLst>
              <a:path w="25400" h="3175">
                <a:moveTo>
                  <a:pt x="18097" y="0"/>
                </a:moveTo>
                <a:lnTo>
                  <a:pt x="6921" y="0"/>
                </a:lnTo>
                <a:lnTo>
                  <a:pt x="2095" y="1168"/>
                </a:lnTo>
                <a:lnTo>
                  <a:pt x="0" y="2844"/>
                </a:lnTo>
                <a:lnTo>
                  <a:pt x="25019" y="2844"/>
                </a:lnTo>
                <a:lnTo>
                  <a:pt x="22923" y="1168"/>
                </a:lnTo>
                <a:lnTo>
                  <a:pt x="18097" y="0"/>
                </a:lnTo>
                <a:close/>
              </a:path>
            </a:pathLst>
          </a:custGeom>
          <a:solidFill>
            <a:srgbClr val="FEBC11"/>
          </a:solidFill>
        </p:spPr>
        <p:txBody>
          <a:bodyPr wrap="square" lIns="0" tIns="0" rIns="0" bIns="0" rtlCol="0"/>
          <a:lstStyle/>
          <a:p>
            <a:endParaRPr/>
          </a:p>
        </p:txBody>
      </p:sp>
      <p:sp>
        <p:nvSpPr>
          <p:cNvPr id="30" name="object 30"/>
          <p:cNvSpPr/>
          <p:nvPr/>
        </p:nvSpPr>
        <p:spPr>
          <a:xfrm>
            <a:off x="4976647" y="286092"/>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1" name="object 31"/>
          <p:cNvSpPr/>
          <p:nvPr/>
        </p:nvSpPr>
        <p:spPr>
          <a:xfrm>
            <a:off x="4976647" y="288493"/>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2" name="object 32"/>
          <p:cNvSpPr/>
          <p:nvPr/>
        </p:nvSpPr>
        <p:spPr>
          <a:xfrm>
            <a:off x="4976647" y="2909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3" name="object 33"/>
          <p:cNvSpPr/>
          <p:nvPr/>
        </p:nvSpPr>
        <p:spPr>
          <a:xfrm>
            <a:off x="4976647" y="293306"/>
            <a:ext cx="1905" cy="1905"/>
          </a:xfrm>
          <a:custGeom>
            <a:avLst/>
            <a:gdLst/>
            <a:ahLst/>
            <a:cxnLst/>
            <a:rect l="l" t="t" r="r" b="b"/>
            <a:pathLst>
              <a:path w="1904" h="1904">
                <a:moveTo>
                  <a:pt x="1397" y="0"/>
                </a:moveTo>
                <a:lnTo>
                  <a:pt x="406" y="0"/>
                </a:lnTo>
                <a:lnTo>
                  <a:pt x="0" y="406"/>
                </a:lnTo>
                <a:lnTo>
                  <a:pt x="0" y="1397"/>
                </a:lnTo>
                <a:lnTo>
                  <a:pt x="406" y="1803"/>
                </a:lnTo>
                <a:lnTo>
                  <a:pt x="1397" y="1803"/>
                </a:lnTo>
                <a:lnTo>
                  <a:pt x="1803" y="1397"/>
                </a:lnTo>
                <a:lnTo>
                  <a:pt x="1803" y="406"/>
                </a:lnTo>
                <a:lnTo>
                  <a:pt x="1397" y="0"/>
                </a:lnTo>
                <a:close/>
              </a:path>
            </a:pathLst>
          </a:custGeom>
          <a:solidFill>
            <a:srgbClr val="FEBC11"/>
          </a:solidFill>
        </p:spPr>
        <p:txBody>
          <a:bodyPr wrap="square" lIns="0" tIns="0" rIns="0" bIns="0" rtlCol="0"/>
          <a:lstStyle/>
          <a:p>
            <a:endParaRPr/>
          </a:p>
        </p:txBody>
      </p:sp>
      <p:sp>
        <p:nvSpPr>
          <p:cNvPr id="34" name="object 34"/>
          <p:cNvSpPr/>
          <p:nvPr/>
        </p:nvSpPr>
        <p:spPr>
          <a:xfrm>
            <a:off x="4977015" y="276269"/>
            <a:ext cx="1270" cy="6985"/>
          </a:xfrm>
          <a:custGeom>
            <a:avLst/>
            <a:gdLst/>
            <a:ahLst/>
            <a:cxnLst/>
            <a:rect l="l" t="t" r="r" b="b"/>
            <a:pathLst>
              <a:path w="1270" h="6985">
                <a:moveTo>
                  <a:pt x="0" y="6368"/>
                </a:moveTo>
                <a:lnTo>
                  <a:pt x="1127" y="6368"/>
                </a:lnTo>
                <a:lnTo>
                  <a:pt x="1127" y="0"/>
                </a:lnTo>
                <a:lnTo>
                  <a:pt x="0" y="0"/>
                </a:lnTo>
                <a:lnTo>
                  <a:pt x="0" y="6368"/>
                </a:lnTo>
                <a:close/>
              </a:path>
            </a:pathLst>
          </a:custGeom>
          <a:solidFill>
            <a:srgbClr val="FEBC11"/>
          </a:solidFill>
        </p:spPr>
        <p:txBody>
          <a:bodyPr wrap="square" lIns="0" tIns="0" rIns="0" bIns="0" rtlCol="0"/>
          <a:lstStyle/>
          <a:p>
            <a:endParaRPr/>
          </a:p>
        </p:txBody>
      </p:sp>
      <p:sp>
        <p:nvSpPr>
          <p:cNvPr id="35" name="object 35"/>
          <p:cNvSpPr/>
          <p:nvPr/>
        </p:nvSpPr>
        <p:spPr>
          <a:xfrm>
            <a:off x="4975288" y="279073"/>
            <a:ext cx="5080" cy="1270"/>
          </a:xfrm>
          <a:custGeom>
            <a:avLst/>
            <a:gdLst/>
            <a:ahLst/>
            <a:cxnLst/>
            <a:rect l="l" t="t" r="r" b="b"/>
            <a:pathLst>
              <a:path w="5079" h="1270">
                <a:moveTo>
                  <a:pt x="0" y="1127"/>
                </a:moveTo>
                <a:lnTo>
                  <a:pt x="4577" y="1127"/>
                </a:lnTo>
                <a:lnTo>
                  <a:pt x="4577" y="0"/>
                </a:lnTo>
                <a:lnTo>
                  <a:pt x="0" y="0"/>
                </a:lnTo>
                <a:lnTo>
                  <a:pt x="0" y="1127"/>
                </a:lnTo>
                <a:close/>
              </a:path>
            </a:pathLst>
          </a:custGeom>
          <a:solidFill>
            <a:srgbClr val="FEBC11"/>
          </a:solidFill>
        </p:spPr>
        <p:txBody>
          <a:bodyPr wrap="square" lIns="0" tIns="0" rIns="0" bIns="0" rtlCol="0"/>
          <a:lstStyle/>
          <a:p>
            <a:endParaRPr/>
          </a:p>
        </p:txBody>
      </p:sp>
      <p:sp>
        <p:nvSpPr>
          <p:cNvPr id="36" name="object 36"/>
          <p:cNvSpPr/>
          <p:nvPr/>
        </p:nvSpPr>
        <p:spPr>
          <a:xfrm>
            <a:off x="4967554" y="288886"/>
            <a:ext cx="5080" cy="12700"/>
          </a:xfrm>
          <a:custGeom>
            <a:avLst/>
            <a:gdLst/>
            <a:ahLst/>
            <a:cxnLst/>
            <a:rect l="l" t="t" r="r" b="b"/>
            <a:pathLst>
              <a:path w="5079" h="12700">
                <a:moveTo>
                  <a:pt x="1917" y="0"/>
                </a:moveTo>
                <a:lnTo>
                  <a:pt x="0" y="342"/>
                </a:lnTo>
                <a:lnTo>
                  <a:pt x="3111" y="12636"/>
                </a:lnTo>
                <a:lnTo>
                  <a:pt x="4673" y="12331"/>
                </a:lnTo>
                <a:lnTo>
                  <a:pt x="1917" y="0"/>
                </a:lnTo>
                <a:close/>
              </a:path>
            </a:pathLst>
          </a:custGeom>
          <a:solidFill>
            <a:srgbClr val="FEBC11"/>
          </a:solidFill>
        </p:spPr>
        <p:txBody>
          <a:bodyPr wrap="square" lIns="0" tIns="0" rIns="0" bIns="0" rtlCol="0"/>
          <a:lstStyle/>
          <a:p>
            <a:endParaRPr/>
          </a:p>
        </p:txBody>
      </p:sp>
      <p:sp>
        <p:nvSpPr>
          <p:cNvPr id="37" name="object 37"/>
          <p:cNvSpPr/>
          <p:nvPr/>
        </p:nvSpPr>
        <p:spPr>
          <a:xfrm>
            <a:off x="4982857" y="297205"/>
            <a:ext cx="10795" cy="8255"/>
          </a:xfrm>
          <a:custGeom>
            <a:avLst/>
            <a:gdLst/>
            <a:ahLst/>
            <a:cxnLst/>
            <a:rect l="l" t="t" r="r" b="b"/>
            <a:pathLst>
              <a:path w="10795" h="8254">
                <a:moveTo>
                  <a:pt x="10079" y="6477"/>
                </a:moveTo>
                <a:lnTo>
                  <a:pt x="4953" y="6477"/>
                </a:lnTo>
                <a:lnTo>
                  <a:pt x="5384" y="6985"/>
                </a:lnTo>
                <a:lnTo>
                  <a:pt x="6121" y="7391"/>
                </a:lnTo>
                <a:lnTo>
                  <a:pt x="8547" y="7810"/>
                </a:lnTo>
                <a:lnTo>
                  <a:pt x="9944" y="7226"/>
                </a:lnTo>
                <a:lnTo>
                  <a:pt x="10079" y="6477"/>
                </a:lnTo>
                <a:close/>
              </a:path>
              <a:path w="10795" h="8254">
                <a:moveTo>
                  <a:pt x="1765" y="2959"/>
                </a:moveTo>
                <a:lnTo>
                  <a:pt x="368" y="3543"/>
                </a:lnTo>
                <a:lnTo>
                  <a:pt x="0" y="5499"/>
                </a:lnTo>
                <a:lnTo>
                  <a:pt x="1104" y="6527"/>
                </a:lnTo>
                <a:lnTo>
                  <a:pt x="3517" y="6946"/>
                </a:lnTo>
                <a:lnTo>
                  <a:pt x="4368" y="6807"/>
                </a:lnTo>
                <a:lnTo>
                  <a:pt x="4953" y="6477"/>
                </a:lnTo>
                <a:lnTo>
                  <a:pt x="10079" y="6477"/>
                </a:lnTo>
                <a:lnTo>
                  <a:pt x="10299" y="5257"/>
                </a:lnTo>
                <a:lnTo>
                  <a:pt x="9207" y="4241"/>
                </a:lnTo>
                <a:lnTo>
                  <a:pt x="7404" y="3937"/>
                </a:lnTo>
                <a:lnTo>
                  <a:pt x="7505" y="3708"/>
                </a:lnTo>
                <a:lnTo>
                  <a:pt x="7587" y="3365"/>
                </a:lnTo>
                <a:lnTo>
                  <a:pt x="3860" y="3365"/>
                </a:lnTo>
                <a:lnTo>
                  <a:pt x="3492" y="3251"/>
                </a:lnTo>
                <a:lnTo>
                  <a:pt x="1765" y="2959"/>
                </a:lnTo>
                <a:close/>
              </a:path>
              <a:path w="10795" h="8254">
                <a:moveTo>
                  <a:pt x="5257" y="0"/>
                </a:moveTo>
                <a:lnTo>
                  <a:pt x="4203" y="1054"/>
                </a:lnTo>
                <a:lnTo>
                  <a:pt x="3873" y="2819"/>
                </a:lnTo>
                <a:lnTo>
                  <a:pt x="3860" y="3365"/>
                </a:lnTo>
                <a:lnTo>
                  <a:pt x="7587" y="3365"/>
                </a:lnTo>
                <a:lnTo>
                  <a:pt x="7899" y="1701"/>
                </a:lnTo>
                <a:lnTo>
                  <a:pt x="7289" y="355"/>
                </a:lnTo>
                <a:lnTo>
                  <a:pt x="5257" y="0"/>
                </a:lnTo>
                <a:close/>
              </a:path>
            </a:pathLst>
          </a:custGeom>
          <a:solidFill>
            <a:srgbClr val="231F20"/>
          </a:solidFill>
        </p:spPr>
        <p:txBody>
          <a:bodyPr wrap="square" lIns="0" tIns="0" rIns="0" bIns="0" rtlCol="0"/>
          <a:lstStyle/>
          <a:p>
            <a:endParaRPr/>
          </a:p>
        </p:txBody>
      </p:sp>
      <p:sp>
        <p:nvSpPr>
          <p:cNvPr id="38" name="object 38"/>
          <p:cNvSpPr/>
          <p:nvPr/>
        </p:nvSpPr>
        <p:spPr>
          <a:xfrm>
            <a:off x="4976482" y="300634"/>
            <a:ext cx="2540" cy="2540"/>
          </a:xfrm>
          <a:custGeom>
            <a:avLst/>
            <a:gdLst/>
            <a:ahLst/>
            <a:cxnLst/>
            <a:rect l="l" t="t" r="r" b="b"/>
            <a:pathLst>
              <a:path w="2539" h="2539">
                <a:moveTo>
                  <a:pt x="1701" y="0"/>
                </a:moveTo>
                <a:lnTo>
                  <a:pt x="482" y="0"/>
                </a:lnTo>
                <a:lnTo>
                  <a:pt x="0" y="495"/>
                </a:lnTo>
                <a:lnTo>
                  <a:pt x="0" y="1701"/>
                </a:lnTo>
                <a:lnTo>
                  <a:pt x="482" y="2197"/>
                </a:lnTo>
                <a:lnTo>
                  <a:pt x="1701" y="2197"/>
                </a:lnTo>
                <a:lnTo>
                  <a:pt x="2184" y="1701"/>
                </a:lnTo>
                <a:lnTo>
                  <a:pt x="2184" y="495"/>
                </a:lnTo>
                <a:lnTo>
                  <a:pt x="1701" y="0"/>
                </a:lnTo>
                <a:close/>
              </a:path>
            </a:pathLst>
          </a:custGeom>
          <a:solidFill>
            <a:srgbClr val="000000"/>
          </a:solidFill>
        </p:spPr>
        <p:txBody>
          <a:bodyPr wrap="square" lIns="0" tIns="0" rIns="0" bIns="0" rtlCol="0"/>
          <a:lstStyle/>
          <a:p>
            <a:endParaRPr/>
          </a:p>
        </p:txBody>
      </p:sp>
      <p:sp>
        <p:nvSpPr>
          <p:cNvPr id="39" name="object 39"/>
          <p:cNvSpPr/>
          <p:nvPr/>
        </p:nvSpPr>
        <p:spPr>
          <a:xfrm>
            <a:off x="4976660" y="296405"/>
            <a:ext cx="1905" cy="3810"/>
          </a:xfrm>
          <a:custGeom>
            <a:avLst/>
            <a:gdLst/>
            <a:ahLst/>
            <a:cxnLst/>
            <a:rect l="l" t="t" r="r" b="b"/>
            <a:pathLst>
              <a:path w="1904" h="3810">
                <a:moveTo>
                  <a:pt x="1397" y="0"/>
                </a:moveTo>
                <a:lnTo>
                  <a:pt x="406" y="0"/>
                </a:lnTo>
                <a:lnTo>
                  <a:pt x="0" y="850"/>
                </a:lnTo>
                <a:lnTo>
                  <a:pt x="0" y="2933"/>
                </a:lnTo>
                <a:lnTo>
                  <a:pt x="406" y="3784"/>
                </a:lnTo>
                <a:lnTo>
                  <a:pt x="1397" y="3784"/>
                </a:lnTo>
                <a:lnTo>
                  <a:pt x="1803" y="2933"/>
                </a:lnTo>
                <a:lnTo>
                  <a:pt x="1803" y="850"/>
                </a:lnTo>
                <a:lnTo>
                  <a:pt x="1397" y="0"/>
                </a:lnTo>
                <a:close/>
              </a:path>
            </a:pathLst>
          </a:custGeom>
          <a:solidFill>
            <a:srgbClr val="FEBC11"/>
          </a:solidFill>
        </p:spPr>
        <p:txBody>
          <a:bodyPr wrap="square" lIns="0" tIns="0" rIns="0" bIns="0" rtlCol="0"/>
          <a:lstStyle/>
          <a:p>
            <a:endParaRPr/>
          </a:p>
        </p:txBody>
      </p:sp>
      <p:sp>
        <p:nvSpPr>
          <p:cNvPr id="40" name="object 40"/>
          <p:cNvSpPr/>
          <p:nvPr/>
        </p:nvSpPr>
        <p:spPr>
          <a:xfrm>
            <a:off x="4975771" y="303225"/>
            <a:ext cx="3810" cy="3810"/>
          </a:xfrm>
          <a:custGeom>
            <a:avLst/>
            <a:gdLst/>
            <a:ahLst/>
            <a:cxnLst/>
            <a:rect l="l" t="t" r="r" b="b"/>
            <a:pathLst>
              <a:path w="3810" h="3810">
                <a:moveTo>
                  <a:pt x="2819" y="0"/>
                </a:moveTo>
                <a:lnTo>
                  <a:pt x="990" y="38"/>
                </a:lnTo>
                <a:lnTo>
                  <a:pt x="1168" y="2730"/>
                </a:lnTo>
                <a:lnTo>
                  <a:pt x="0" y="3771"/>
                </a:lnTo>
                <a:lnTo>
                  <a:pt x="3642" y="3759"/>
                </a:lnTo>
                <a:lnTo>
                  <a:pt x="2362" y="2679"/>
                </a:lnTo>
                <a:lnTo>
                  <a:pt x="2819" y="0"/>
                </a:lnTo>
                <a:close/>
              </a:path>
              <a:path w="3810" h="3810">
                <a:moveTo>
                  <a:pt x="3642" y="3759"/>
                </a:moveTo>
                <a:lnTo>
                  <a:pt x="2641" y="3759"/>
                </a:lnTo>
                <a:lnTo>
                  <a:pt x="3657" y="3771"/>
                </a:lnTo>
                <a:close/>
              </a:path>
            </a:pathLst>
          </a:custGeom>
          <a:solidFill>
            <a:srgbClr val="FEBC11"/>
          </a:solidFill>
        </p:spPr>
        <p:txBody>
          <a:bodyPr wrap="square" lIns="0" tIns="0" rIns="0" bIns="0" rtlCol="0"/>
          <a:lstStyle/>
          <a:p>
            <a:endParaRPr/>
          </a:p>
        </p:txBody>
      </p:sp>
      <p:sp>
        <p:nvSpPr>
          <p:cNvPr id="41" name="object 41"/>
          <p:cNvSpPr/>
          <p:nvPr/>
        </p:nvSpPr>
        <p:spPr>
          <a:xfrm>
            <a:off x="4979098"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2" name="object 42"/>
          <p:cNvSpPr/>
          <p:nvPr/>
        </p:nvSpPr>
        <p:spPr>
          <a:xfrm>
            <a:off x="4972240" y="300824"/>
            <a:ext cx="3810" cy="1905"/>
          </a:xfrm>
          <a:custGeom>
            <a:avLst/>
            <a:gdLst/>
            <a:ahLst/>
            <a:cxnLst/>
            <a:rect l="l" t="t" r="r" b="b"/>
            <a:pathLst>
              <a:path w="3810" h="1904">
                <a:moveTo>
                  <a:pt x="2933" y="0"/>
                </a:moveTo>
                <a:lnTo>
                  <a:pt x="850" y="0"/>
                </a:lnTo>
                <a:lnTo>
                  <a:pt x="0" y="406"/>
                </a:lnTo>
                <a:lnTo>
                  <a:pt x="0" y="1397"/>
                </a:lnTo>
                <a:lnTo>
                  <a:pt x="850" y="1803"/>
                </a:lnTo>
                <a:lnTo>
                  <a:pt x="2933" y="1803"/>
                </a:lnTo>
                <a:lnTo>
                  <a:pt x="3784" y="1397"/>
                </a:lnTo>
                <a:lnTo>
                  <a:pt x="3784" y="406"/>
                </a:lnTo>
                <a:lnTo>
                  <a:pt x="2933" y="0"/>
                </a:lnTo>
                <a:close/>
              </a:path>
            </a:pathLst>
          </a:custGeom>
          <a:solidFill>
            <a:srgbClr val="FEBC11"/>
          </a:solidFill>
        </p:spPr>
        <p:txBody>
          <a:bodyPr wrap="square" lIns="0" tIns="0" rIns="0" bIns="0" rtlCol="0"/>
          <a:lstStyle/>
          <a:p>
            <a:endParaRPr/>
          </a:p>
        </p:txBody>
      </p:sp>
      <p:sp>
        <p:nvSpPr>
          <p:cNvPr id="43" name="object 43"/>
          <p:cNvSpPr/>
          <p:nvPr/>
        </p:nvSpPr>
        <p:spPr>
          <a:xfrm>
            <a:off x="4985384" y="304152"/>
            <a:ext cx="3175" cy="4445"/>
          </a:xfrm>
          <a:custGeom>
            <a:avLst/>
            <a:gdLst/>
            <a:ahLst/>
            <a:cxnLst/>
            <a:rect l="l" t="t" r="r" b="b"/>
            <a:pathLst>
              <a:path w="3175" h="4445">
                <a:moveTo>
                  <a:pt x="1498" y="0"/>
                </a:moveTo>
                <a:lnTo>
                  <a:pt x="1066" y="2514"/>
                </a:lnTo>
                <a:lnTo>
                  <a:pt x="0" y="3225"/>
                </a:lnTo>
                <a:lnTo>
                  <a:pt x="2654" y="4013"/>
                </a:lnTo>
                <a:lnTo>
                  <a:pt x="1943" y="2730"/>
                </a:lnTo>
                <a:lnTo>
                  <a:pt x="2832" y="355"/>
                </a:lnTo>
                <a:lnTo>
                  <a:pt x="1498" y="0"/>
                </a:lnTo>
                <a:close/>
              </a:path>
            </a:pathLst>
          </a:custGeom>
          <a:solidFill>
            <a:srgbClr val="FEBC11"/>
          </a:solidFill>
        </p:spPr>
        <p:txBody>
          <a:bodyPr wrap="square" lIns="0" tIns="0" rIns="0" bIns="0" rtlCol="0"/>
          <a:lstStyle/>
          <a:p>
            <a:endParaRPr/>
          </a:p>
        </p:txBody>
      </p:sp>
      <p:sp>
        <p:nvSpPr>
          <p:cNvPr id="44" name="object 44"/>
          <p:cNvSpPr/>
          <p:nvPr/>
        </p:nvSpPr>
        <p:spPr>
          <a:xfrm>
            <a:off x="4987302"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45" name="object 45"/>
          <p:cNvSpPr/>
          <p:nvPr/>
        </p:nvSpPr>
        <p:spPr>
          <a:xfrm>
            <a:off x="4987734" y="298653"/>
            <a:ext cx="1905" cy="3175"/>
          </a:xfrm>
          <a:custGeom>
            <a:avLst/>
            <a:gdLst/>
            <a:ahLst/>
            <a:cxnLst/>
            <a:rect l="l" t="t" r="r" b="b"/>
            <a:pathLst>
              <a:path w="1904" h="3175">
                <a:moveTo>
                  <a:pt x="850" y="0"/>
                </a:moveTo>
                <a:lnTo>
                  <a:pt x="393" y="558"/>
                </a:lnTo>
                <a:lnTo>
                  <a:pt x="0" y="2146"/>
                </a:lnTo>
                <a:lnTo>
                  <a:pt x="152" y="2857"/>
                </a:lnTo>
                <a:lnTo>
                  <a:pt x="901" y="3047"/>
                </a:lnTo>
                <a:lnTo>
                  <a:pt x="1358" y="2476"/>
                </a:lnTo>
                <a:lnTo>
                  <a:pt x="1752" y="901"/>
                </a:lnTo>
                <a:lnTo>
                  <a:pt x="1612" y="177"/>
                </a:lnTo>
                <a:lnTo>
                  <a:pt x="850" y="0"/>
                </a:lnTo>
                <a:close/>
              </a:path>
            </a:pathLst>
          </a:custGeom>
          <a:solidFill>
            <a:srgbClr val="FEBC11"/>
          </a:solidFill>
        </p:spPr>
        <p:txBody>
          <a:bodyPr wrap="square" lIns="0" tIns="0" rIns="0" bIns="0" rtlCol="0"/>
          <a:lstStyle/>
          <a:p>
            <a:endParaRPr/>
          </a:p>
        </p:txBody>
      </p:sp>
      <p:sp>
        <p:nvSpPr>
          <p:cNvPr id="46" name="object 46"/>
          <p:cNvSpPr/>
          <p:nvPr/>
        </p:nvSpPr>
        <p:spPr>
          <a:xfrm>
            <a:off x="4983848" y="301256"/>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7" name="object 47"/>
          <p:cNvSpPr/>
          <p:nvPr/>
        </p:nvSpPr>
        <p:spPr>
          <a:xfrm>
            <a:off x="4989055" y="302552"/>
            <a:ext cx="3175" cy="1905"/>
          </a:xfrm>
          <a:custGeom>
            <a:avLst/>
            <a:gdLst/>
            <a:ahLst/>
            <a:cxnLst/>
            <a:rect l="l" t="t" r="r" b="b"/>
            <a:pathLst>
              <a:path w="3175" h="1904">
                <a:moveTo>
                  <a:pt x="901" y="0"/>
                </a:moveTo>
                <a:lnTo>
                  <a:pt x="177" y="139"/>
                </a:lnTo>
                <a:lnTo>
                  <a:pt x="0" y="901"/>
                </a:lnTo>
                <a:lnTo>
                  <a:pt x="558" y="1358"/>
                </a:lnTo>
                <a:lnTo>
                  <a:pt x="2146" y="1752"/>
                </a:lnTo>
                <a:lnTo>
                  <a:pt x="2857" y="1600"/>
                </a:lnTo>
                <a:lnTo>
                  <a:pt x="3048" y="850"/>
                </a:lnTo>
                <a:lnTo>
                  <a:pt x="2476" y="393"/>
                </a:lnTo>
                <a:lnTo>
                  <a:pt x="901" y="0"/>
                </a:lnTo>
                <a:close/>
              </a:path>
            </a:pathLst>
          </a:custGeom>
          <a:solidFill>
            <a:srgbClr val="FEBC11"/>
          </a:solidFill>
        </p:spPr>
        <p:txBody>
          <a:bodyPr wrap="square" lIns="0" tIns="0" rIns="0" bIns="0" rtlCol="0"/>
          <a:lstStyle/>
          <a:p>
            <a:endParaRPr/>
          </a:p>
        </p:txBody>
      </p:sp>
      <p:sp>
        <p:nvSpPr>
          <p:cNvPr id="48" name="object 48"/>
          <p:cNvSpPr/>
          <p:nvPr/>
        </p:nvSpPr>
        <p:spPr>
          <a:xfrm>
            <a:off x="4991620" y="300964"/>
            <a:ext cx="6985" cy="6350"/>
          </a:xfrm>
          <a:custGeom>
            <a:avLst/>
            <a:gdLst/>
            <a:ahLst/>
            <a:cxnLst/>
            <a:rect l="l" t="t" r="r" b="b"/>
            <a:pathLst>
              <a:path w="6985" h="6350">
                <a:moveTo>
                  <a:pt x="4826" y="5740"/>
                </a:moveTo>
                <a:lnTo>
                  <a:pt x="4546" y="5740"/>
                </a:lnTo>
                <a:lnTo>
                  <a:pt x="4686" y="5956"/>
                </a:lnTo>
                <a:lnTo>
                  <a:pt x="4826" y="5740"/>
                </a:lnTo>
                <a:close/>
              </a:path>
              <a:path w="6985" h="6350">
                <a:moveTo>
                  <a:pt x="2146" y="1993"/>
                </a:moveTo>
                <a:lnTo>
                  <a:pt x="711" y="2273"/>
                </a:lnTo>
                <a:lnTo>
                  <a:pt x="0" y="3987"/>
                </a:lnTo>
                <a:lnTo>
                  <a:pt x="850" y="5105"/>
                </a:lnTo>
                <a:lnTo>
                  <a:pt x="3086" y="5918"/>
                </a:lnTo>
                <a:lnTo>
                  <a:pt x="3924" y="5943"/>
                </a:lnTo>
                <a:lnTo>
                  <a:pt x="4546" y="5740"/>
                </a:lnTo>
                <a:lnTo>
                  <a:pt x="4826" y="5740"/>
                </a:lnTo>
                <a:lnTo>
                  <a:pt x="5753" y="4318"/>
                </a:lnTo>
                <a:lnTo>
                  <a:pt x="6362" y="2933"/>
                </a:lnTo>
                <a:lnTo>
                  <a:pt x="6415" y="2730"/>
                </a:lnTo>
                <a:lnTo>
                  <a:pt x="4089" y="2730"/>
                </a:lnTo>
                <a:lnTo>
                  <a:pt x="3746" y="2565"/>
                </a:lnTo>
                <a:lnTo>
                  <a:pt x="2146" y="1993"/>
                </a:lnTo>
                <a:close/>
              </a:path>
              <a:path w="6985" h="6350">
                <a:moveTo>
                  <a:pt x="5930" y="0"/>
                </a:moveTo>
                <a:lnTo>
                  <a:pt x="4813" y="762"/>
                </a:lnTo>
                <a:lnTo>
                  <a:pt x="4190" y="2235"/>
                </a:lnTo>
                <a:lnTo>
                  <a:pt x="4089" y="2730"/>
                </a:lnTo>
                <a:lnTo>
                  <a:pt x="6415" y="2730"/>
                </a:lnTo>
                <a:lnTo>
                  <a:pt x="6718" y="1562"/>
                </a:lnTo>
                <a:lnTo>
                  <a:pt x="6845" y="228"/>
                </a:lnTo>
                <a:lnTo>
                  <a:pt x="5930" y="0"/>
                </a:lnTo>
                <a:close/>
              </a:path>
            </a:pathLst>
          </a:custGeom>
          <a:solidFill>
            <a:srgbClr val="231F20"/>
          </a:solidFill>
        </p:spPr>
        <p:txBody>
          <a:bodyPr wrap="square" lIns="0" tIns="0" rIns="0" bIns="0" rtlCol="0"/>
          <a:lstStyle/>
          <a:p>
            <a:endParaRPr/>
          </a:p>
        </p:txBody>
      </p:sp>
      <p:sp>
        <p:nvSpPr>
          <p:cNvPr id="49" name="object 49"/>
          <p:cNvSpPr/>
          <p:nvPr/>
        </p:nvSpPr>
        <p:spPr>
          <a:xfrm>
            <a:off x="4962042" y="297383"/>
            <a:ext cx="10795" cy="8255"/>
          </a:xfrm>
          <a:custGeom>
            <a:avLst/>
            <a:gdLst/>
            <a:ahLst/>
            <a:cxnLst/>
            <a:rect l="l" t="t" r="r" b="b"/>
            <a:pathLst>
              <a:path w="10795" h="8254">
                <a:moveTo>
                  <a:pt x="5041" y="0"/>
                </a:moveTo>
                <a:lnTo>
                  <a:pt x="3009" y="355"/>
                </a:lnTo>
                <a:lnTo>
                  <a:pt x="2400" y="1701"/>
                </a:lnTo>
                <a:lnTo>
                  <a:pt x="2667" y="3175"/>
                </a:lnTo>
                <a:lnTo>
                  <a:pt x="2794" y="3708"/>
                </a:lnTo>
                <a:lnTo>
                  <a:pt x="2895" y="3937"/>
                </a:lnTo>
                <a:lnTo>
                  <a:pt x="1092" y="4241"/>
                </a:lnTo>
                <a:lnTo>
                  <a:pt x="0" y="5257"/>
                </a:lnTo>
                <a:lnTo>
                  <a:pt x="355" y="7226"/>
                </a:lnTo>
                <a:lnTo>
                  <a:pt x="1752" y="7810"/>
                </a:lnTo>
                <a:lnTo>
                  <a:pt x="4178" y="7391"/>
                </a:lnTo>
                <a:lnTo>
                  <a:pt x="4914" y="6985"/>
                </a:lnTo>
                <a:lnTo>
                  <a:pt x="5346" y="6477"/>
                </a:lnTo>
                <a:lnTo>
                  <a:pt x="9249" y="6477"/>
                </a:lnTo>
                <a:lnTo>
                  <a:pt x="10299" y="5499"/>
                </a:lnTo>
                <a:lnTo>
                  <a:pt x="9931" y="3543"/>
                </a:lnTo>
                <a:lnTo>
                  <a:pt x="9506" y="3365"/>
                </a:lnTo>
                <a:lnTo>
                  <a:pt x="6438" y="3365"/>
                </a:lnTo>
                <a:lnTo>
                  <a:pt x="6426" y="2819"/>
                </a:lnTo>
                <a:lnTo>
                  <a:pt x="6096" y="1054"/>
                </a:lnTo>
                <a:lnTo>
                  <a:pt x="5041" y="0"/>
                </a:lnTo>
                <a:close/>
              </a:path>
              <a:path w="10795" h="8254">
                <a:moveTo>
                  <a:pt x="9249" y="6477"/>
                </a:moveTo>
                <a:lnTo>
                  <a:pt x="5346" y="6477"/>
                </a:lnTo>
                <a:lnTo>
                  <a:pt x="5930" y="6807"/>
                </a:lnTo>
                <a:lnTo>
                  <a:pt x="6781" y="6946"/>
                </a:lnTo>
                <a:lnTo>
                  <a:pt x="9194" y="6527"/>
                </a:lnTo>
                <a:close/>
              </a:path>
              <a:path w="10795" h="8254">
                <a:moveTo>
                  <a:pt x="8534" y="2959"/>
                </a:moveTo>
                <a:lnTo>
                  <a:pt x="6807" y="3251"/>
                </a:lnTo>
                <a:lnTo>
                  <a:pt x="6438" y="3365"/>
                </a:lnTo>
                <a:lnTo>
                  <a:pt x="9506" y="3365"/>
                </a:lnTo>
                <a:lnTo>
                  <a:pt x="8534" y="2959"/>
                </a:lnTo>
                <a:close/>
              </a:path>
            </a:pathLst>
          </a:custGeom>
          <a:solidFill>
            <a:srgbClr val="231F20"/>
          </a:solidFill>
        </p:spPr>
        <p:txBody>
          <a:bodyPr wrap="square" lIns="0" tIns="0" rIns="0" bIns="0" rtlCol="0"/>
          <a:lstStyle/>
          <a:p>
            <a:endParaRPr/>
          </a:p>
        </p:txBody>
      </p:sp>
      <p:sp>
        <p:nvSpPr>
          <p:cNvPr id="50" name="object 50"/>
          <p:cNvSpPr/>
          <p:nvPr/>
        </p:nvSpPr>
        <p:spPr>
          <a:xfrm>
            <a:off x="4966982" y="304330"/>
            <a:ext cx="3175" cy="4445"/>
          </a:xfrm>
          <a:custGeom>
            <a:avLst/>
            <a:gdLst/>
            <a:ahLst/>
            <a:cxnLst/>
            <a:rect l="l" t="t" r="r" b="b"/>
            <a:pathLst>
              <a:path w="3175" h="4445">
                <a:moveTo>
                  <a:pt x="1333" y="0"/>
                </a:moveTo>
                <a:lnTo>
                  <a:pt x="0" y="368"/>
                </a:lnTo>
                <a:lnTo>
                  <a:pt x="888" y="2730"/>
                </a:lnTo>
                <a:lnTo>
                  <a:pt x="177" y="4013"/>
                </a:lnTo>
                <a:lnTo>
                  <a:pt x="2832" y="3225"/>
                </a:lnTo>
                <a:lnTo>
                  <a:pt x="1765" y="2514"/>
                </a:lnTo>
                <a:lnTo>
                  <a:pt x="1333" y="0"/>
                </a:lnTo>
                <a:close/>
              </a:path>
            </a:pathLst>
          </a:custGeom>
          <a:solidFill>
            <a:srgbClr val="FEBC11"/>
          </a:solidFill>
        </p:spPr>
        <p:txBody>
          <a:bodyPr wrap="square" lIns="0" tIns="0" rIns="0" bIns="0" rtlCol="0"/>
          <a:lstStyle/>
          <a:p>
            <a:endParaRPr/>
          </a:p>
        </p:txBody>
      </p:sp>
      <p:sp>
        <p:nvSpPr>
          <p:cNvPr id="51" name="object 51"/>
          <p:cNvSpPr/>
          <p:nvPr/>
        </p:nvSpPr>
        <p:spPr>
          <a:xfrm>
            <a:off x="4965712" y="298831"/>
            <a:ext cx="1905" cy="3175"/>
          </a:xfrm>
          <a:custGeom>
            <a:avLst/>
            <a:gdLst/>
            <a:ahLst/>
            <a:cxnLst/>
            <a:rect l="l" t="t" r="r" b="b"/>
            <a:pathLst>
              <a:path w="1904" h="3175">
                <a:moveTo>
                  <a:pt x="901" y="0"/>
                </a:moveTo>
                <a:lnTo>
                  <a:pt x="139" y="177"/>
                </a:lnTo>
                <a:lnTo>
                  <a:pt x="0" y="901"/>
                </a:lnTo>
                <a:lnTo>
                  <a:pt x="393" y="2476"/>
                </a:lnTo>
                <a:lnTo>
                  <a:pt x="850" y="3047"/>
                </a:lnTo>
                <a:lnTo>
                  <a:pt x="1600" y="2870"/>
                </a:lnTo>
                <a:lnTo>
                  <a:pt x="1752" y="2146"/>
                </a:lnTo>
                <a:lnTo>
                  <a:pt x="1358" y="558"/>
                </a:lnTo>
                <a:lnTo>
                  <a:pt x="901" y="0"/>
                </a:lnTo>
                <a:close/>
              </a:path>
            </a:pathLst>
          </a:custGeom>
          <a:solidFill>
            <a:srgbClr val="FEBC11"/>
          </a:solidFill>
        </p:spPr>
        <p:txBody>
          <a:bodyPr wrap="square" lIns="0" tIns="0" rIns="0" bIns="0" rtlCol="0"/>
          <a:lstStyle/>
          <a:p>
            <a:endParaRPr/>
          </a:p>
        </p:txBody>
      </p:sp>
      <p:sp>
        <p:nvSpPr>
          <p:cNvPr id="52" name="object 52"/>
          <p:cNvSpPr/>
          <p:nvPr/>
        </p:nvSpPr>
        <p:spPr>
          <a:xfrm>
            <a:off x="4968303" y="301447"/>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3" name="object 53"/>
          <p:cNvSpPr/>
          <p:nvPr/>
        </p:nvSpPr>
        <p:spPr>
          <a:xfrm>
            <a:off x="4963109" y="302729"/>
            <a:ext cx="3175" cy="1905"/>
          </a:xfrm>
          <a:custGeom>
            <a:avLst/>
            <a:gdLst/>
            <a:ahLst/>
            <a:cxnLst/>
            <a:rect l="l" t="t" r="r" b="b"/>
            <a:pathLst>
              <a:path w="3175" h="1904">
                <a:moveTo>
                  <a:pt x="2146" y="0"/>
                </a:moveTo>
                <a:lnTo>
                  <a:pt x="571" y="393"/>
                </a:lnTo>
                <a:lnTo>
                  <a:pt x="0" y="850"/>
                </a:lnTo>
                <a:lnTo>
                  <a:pt x="190" y="1600"/>
                </a:lnTo>
                <a:lnTo>
                  <a:pt x="901" y="1752"/>
                </a:lnTo>
                <a:lnTo>
                  <a:pt x="2489" y="1358"/>
                </a:lnTo>
                <a:lnTo>
                  <a:pt x="3048" y="901"/>
                </a:lnTo>
                <a:lnTo>
                  <a:pt x="2870" y="139"/>
                </a:lnTo>
                <a:lnTo>
                  <a:pt x="2146" y="0"/>
                </a:lnTo>
                <a:close/>
              </a:path>
            </a:pathLst>
          </a:custGeom>
          <a:solidFill>
            <a:srgbClr val="FEBC11"/>
          </a:solidFill>
        </p:spPr>
        <p:txBody>
          <a:bodyPr wrap="square" lIns="0" tIns="0" rIns="0" bIns="0" rtlCol="0"/>
          <a:lstStyle/>
          <a:p>
            <a:endParaRPr/>
          </a:p>
        </p:txBody>
      </p:sp>
      <p:sp>
        <p:nvSpPr>
          <p:cNvPr id="54" name="object 54"/>
          <p:cNvSpPr/>
          <p:nvPr/>
        </p:nvSpPr>
        <p:spPr>
          <a:xfrm>
            <a:off x="4956746" y="301142"/>
            <a:ext cx="6985" cy="6350"/>
          </a:xfrm>
          <a:custGeom>
            <a:avLst/>
            <a:gdLst/>
            <a:ahLst/>
            <a:cxnLst/>
            <a:rect l="l" t="t" r="r" b="b"/>
            <a:pathLst>
              <a:path w="6985" h="6350">
                <a:moveTo>
                  <a:pt x="914" y="0"/>
                </a:moveTo>
                <a:lnTo>
                  <a:pt x="0" y="228"/>
                </a:lnTo>
                <a:lnTo>
                  <a:pt x="127" y="1562"/>
                </a:lnTo>
                <a:lnTo>
                  <a:pt x="482" y="2933"/>
                </a:lnTo>
                <a:lnTo>
                  <a:pt x="1092" y="4318"/>
                </a:lnTo>
                <a:lnTo>
                  <a:pt x="2159" y="5956"/>
                </a:lnTo>
                <a:lnTo>
                  <a:pt x="2298" y="5740"/>
                </a:lnTo>
                <a:lnTo>
                  <a:pt x="4248" y="5740"/>
                </a:lnTo>
                <a:lnTo>
                  <a:pt x="5994" y="5105"/>
                </a:lnTo>
                <a:lnTo>
                  <a:pt x="6845" y="3987"/>
                </a:lnTo>
                <a:lnTo>
                  <a:pt x="6323" y="2730"/>
                </a:lnTo>
                <a:lnTo>
                  <a:pt x="2755" y="2730"/>
                </a:lnTo>
                <a:lnTo>
                  <a:pt x="2654" y="2235"/>
                </a:lnTo>
                <a:lnTo>
                  <a:pt x="2032" y="762"/>
                </a:lnTo>
                <a:lnTo>
                  <a:pt x="914" y="0"/>
                </a:lnTo>
                <a:close/>
              </a:path>
              <a:path w="6985" h="6350">
                <a:moveTo>
                  <a:pt x="4248" y="5740"/>
                </a:moveTo>
                <a:lnTo>
                  <a:pt x="2298" y="5740"/>
                </a:lnTo>
                <a:lnTo>
                  <a:pt x="2921" y="5943"/>
                </a:lnTo>
                <a:lnTo>
                  <a:pt x="3759" y="5918"/>
                </a:lnTo>
                <a:lnTo>
                  <a:pt x="4248" y="5740"/>
                </a:lnTo>
                <a:close/>
              </a:path>
              <a:path w="6985" h="6350">
                <a:moveTo>
                  <a:pt x="4699" y="1993"/>
                </a:moveTo>
                <a:lnTo>
                  <a:pt x="3098" y="2565"/>
                </a:lnTo>
                <a:lnTo>
                  <a:pt x="2755" y="2730"/>
                </a:lnTo>
                <a:lnTo>
                  <a:pt x="6323" y="2730"/>
                </a:lnTo>
                <a:lnTo>
                  <a:pt x="6134" y="2273"/>
                </a:lnTo>
                <a:lnTo>
                  <a:pt x="4699" y="1993"/>
                </a:lnTo>
                <a:close/>
              </a:path>
            </a:pathLst>
          </a:custGeom>
          <a:solidFill>
            <a:srgbClr val="231F20"/>
          </a:solidFill>
        </p:spPr>
        <p:txBody>
          <a:bodyPr wrap="square" lIns="0" tIns="0" rIns="0" bIns="0" rtlCol="0"/>
          <a:lstStyle/>
          <a:p>
            <a:endParaRPr/>
          </a:p>
        </p:txBody>
      </p:sp>
      <p:sp>
        <p:nvSpPr>
          <p:cNvPr id="55" name="object 55"/>
          <p:cNvSpPr/>
          <p:nvPr/>
        </p:nvSpPr>
        <p:spPr>
          <a:xfrm>
            <a:off x="4966411" y="302133"/>
            <a:ext cx="1905" cy="1905"/>
          </a:xfrm>
          <a:custGeom>
            <a:avLst/>
            <a:gdLst/>
            <a:ahLst/>
            <a:cxnLst/>
            <a:rect l="l" t="t" r="r" b="b"/>
            <a:pathLst>
              <a:path w="1904" h="1904">
                <a:moveTo>
                  <a:pt x="1015" y="0"/>
                </a:moveTo>
                <a:lnTo>
                  <a:pt x="228" y="50"/>
                </a:lnTo>
                <a:lnTo>
                  <a:pt x="33" y="279"/>
                </a:lnTo>
                <a:lnTo>
                  <a:pt x="0" y="1181"/>
                </a:lnTo>
                <a:lnTo>
                  <a:pt x="342" y="1473"/>
                </a:lnTo>
                <a:lnTo>
                  <a:pt x="1130" y="1409"/>
                </a:lnTo>
                <a:lnTo>
                  <a:pt x="1325" y="1181"/>
                </a:lnTo>
                <a:lnTo>
                  <a:pt x="1358" y="279"/>
                </a:lnTo>
                <a:lnTo>
                  <a:pt x="1015" y="0"/>
                </a:lnTo>
                <a:close/>
              </a:path>
            </a:pathLst>
          </a:custGeom>
          <a:solidFill>
            <a:srgbClr val="000000"/>
          </a:solidFill>
        </p:spPr>
        <p:txBody>
          <a:bodyPr wrap="square" lIns="0" tIns="0" rIns="0" bIns="0" rtlCol="0"/>
          <a:lstStyle/>
          <a:p>
            <a:endParaRPr/>
          </a:p>
        </p:txBody>
      </p:sp>
      <p:sp>
        <p:nvSpPr>
          <p:cNvPr id="56" name="object 56"/>
          <p:cNvSpPr/>
          <p:nvPr/>
        </p:nvSpPr>
        <p:spPr>
          <a:xfrm>
            <a:off x="4957305" y="302310"/>
            <a:ext cx="1270" cy="3175"/>
          </a:xfrm>
          <a:custGeom>
            <a:avLst/>
            <a:gdLst/>
            <a:ahLst/>
            <a:cxnLst/>
            <a:rect l="l" t="t" r="r" b="b"/>
            <a:pathLst>
              <a:path w="1270" h="3175">
                <a:moveTo>
                  <a:pt x="0" y="0"/>
                </a:moveTo>
                <a:lnTo>
                  <a:pt x="673" y="2679"/>
                </a:lnTo>
                <a:lnTo>
                  <a:pt x="1130" y="2527"/>
                </a:lnTo>
                <a:lnTo>
                  <a:pt x="1181" y="1816"/>
                </a:lnTo>
                <a:lnTo>
                  <a:pt x="673" y="520"/>
                </a:lnTo>
                <a:lnTo>
                  <a:pt x="304" y="101"/>
                </a:lnTo>
                <a:lnTo>
                  <a:pt x="0" y="0"/>
                </a:lnTo>
                <a:close/>
              </a:path>
            </a:pathLst>
          </a:custGeom>
          <a:solidFill>
            <a:srgbClr val="FEBC11"/>
          </a:solidFill>
        </p:spPr>
        <p:txBody>
          <a:bodyPr wrap="square" lIns="0" tIns="0" rIns="0" bIns="0" rtlCol="0"/>
          <a:lstStyle/>
          <a:p>
            <a:endParaRPr/>
          </a:p>
        </p:txBody>
      </p:sp>
      <p:sp>
        <p:nvSpPr>
          <p:cNvPr id="57" name="object 57"/>
          <p:cNvSpPr/>
          <p:nvPr/>
        </p:nvSpPr>
        <p:spPr>
          <a:xfrm>
            <a:off x="4959451" y="304177"/>
            <a:ext cx="3175" cy="1905"/>
          </a:xfrm>
          <a:custGeom>
            <a:avLst/>
            <a:gdLst/>
            <a:ahLst/>
            <a:cxnLst/>
            <a:rect l="l" t="t" r="r" b="b"/>
            <a:pathLst>
              <a:path w="3175" h="1904">
                <a:moveTo>
                  <a:pt x="1955" y="0"/>
                </a:moveTo>
                <a:lnTo>
                  <a:pt x="495" y="584"/>
                </a:lnTo>
                <a:lnTo>
                  <a:pt x="0" y="1104"/>
                </a:lnTo>
                <a:lnTo>
                  <a:pt x="279" y="1803"/>
                </a:lnTo>
                <a:lnTo>
                  <a:pt x="990" y="1841"/>
                </a:lnTo>
                <a:lnTo>
                  <a:pt x="2463" y="1257"/>
                </a:lnTo>
                <a:lnTo>
                  <a:pt x="2946" y="736"/>
                </a:lnTo>
                <a:lnTo>
                  <a:pt x="2667" y="50"/>
                </a:lnTo>
                <a:lnTo>
                  <a:pt x="1955" y="0"/>
                </a:lnTo>
                <a:close/>
              </a:path>
            </a:pathLst>
          </a:custGeom>
          <a:solidFill>
            <a:srgbClr val="FEBC11"/>
          </a:solidFill>
        </p:spPr>
        <p:txBody>
          <a:bodyPr wrap="square" lIns="0" tIns="0" rIns="0" bIns="0" rtlCol="0"/>
          <a:lstStyle/>
          <a:p>
            <a:endParaRPr/>
          </a:p>
        </p:txBody>
      </p:sp>
      <p:sp>
        <p:nvSpPr>
          <p:cNvPr id="58" name="object 58"/>
          <p:cNvSpPr/>
          <p:nvPr/>
        </p:nvSpPr>
        <p:spPr>
          <a:xfrm>
            <a:off x="4958283" y="305498"/>
            <a:ext cx="1270" cy="1270"/>
          </a:xfrm>
          <a:custGeom>
            <a:avLst/>
            <a:gdLst/>
            <a:ahLst/>
            <a:cxnLst/>
            <a:rect l="l" t="t" r="r" b="b"/>
            <a:pathLst>
              <a:path w="1270" h="1270">
                <a:moveTo>
                  <a:pt x="495" y="0"/>
                </a:moveTo>
                <a:lnTo>
                  <a:pt x="0" y="63"/>
                </a:lnTo>
                <a:lnTo>
                  <a:pt x="19" y="254"/>
                </a:lnTo>
                <a:lnTo>
                  <a:pt x="546" y="1219"/>
                </a:lnTo>
                <a:lnTo>
                  <a:pt x="762" y="1092"/>
                </a:lnTo>
                <a:lnTo>
                  <a:pt x="812" y="254"/>
                </a:lnTo>
                <a:lnTo>
                  <a:pt x="495" y="0"/>
                </a:lnTo>
                <a:close/>
              </a:path>
            </a:pathLst>
          </a:custGeom>
          <a:solidFill>
            <a:srgbClr val="000000"/>
          </a:solidFill>
        </p:spPr>
        <p:txBody>
          <a:bodyPr wrap="square" lIns="0" tIns="0" rIns="0" bIns="0" rtlCol="0"/>
          <a:lstStyle/>
          <a:p>
            <a:endParaRPr/>
          </a:p>
        </p:txBody>
      </p:sp>
      <p:sp>
        <p:nvSpPr>
          <p:cNvPr id="59" name="object 59"/>
          <p:cNvSpPr/>
          <p:nvPr/>
        </p:nvSpPr>
        <p:spPr>
          <a:xfrm>
            <a:off x="4959210" y="307340"/>
            <a:ext cx="3175" cy="3175"/>
          </a:xfrm>
          <a:custGeom>
            <a:avLst/>
            <a:gdLst/>
            <a:ahLst/>
            <a:cxnLst/>
            <a:rect l="l" t="t" r="r" b="b"/>
            <a:pathLst>
              <a:path w="3175" h="3175">
                <a:moveTo>
                  <a:pt x="609" y="0"/>
                </a:moveTo>
                <a:lnTo>
                  <a:pt x="0" y="12"/>
                </a:lnTo>
                <a:lnTo>
                  <a:pt x="2070" y="3048"/>
                </a:lnTo>
                <a:lnTo>
                  <a:pt x="2959" y="2120"/>
                </a:lnTo>
                <a:lnTo>
                  <a:pt x="1841" y="1955"/>
                </a:lnTo>
                <a:lnTo>
                  <a:pt x="609" y="0"/>
                </a:lnTo>
                <a:close/>
              </a:path>
            </a:pathLst>
          </a:custGeom>
          <a:solidFill>
            <a:srgbClr val="FEBC11"/>
          </a:solidFill>
        </p:spPr>
        <p:txBody>
          <a:bodyPr wrap="square" lIns="0" tIns="0" rIns="0" bIns="0" rtlCol="0"/>
          <a:lstStyle/>
          <a:p>
            <a:endParaRPr/>
          </a:p>
        </p:txBody>
      </p:sp>
      <p:sp>
        <p:nvSpPr>
          <p:cNvPr id="60" name="object 60"/>
          <p:cNvSpPr/>
          <p:nvPr/>
        </p:nvSpPr>
        <p:spPr>
          <a:xfrm>
            <a:off x="4996713" y="302158"/>
            <a:ext cx="1270" cy="3175"/>
          </a:xfrm>
          <a:custGeom>
            <a:avLst/>
            <a:gdLst/>
            <a:ahLst/>
            <a:cxnLst/>
            <a:rect l="l" t="t" r="r" b="b"/>
            <a:pathLst>
              <a:path w="1270" h="3175">
                <a:moveTo>
                  <a:pt x="1117" y="0"/>
                </a:moveTo>
                <a:lnTo>
                  <a:pt x="825" y="139"/>
                </a:lnTo>
                <a:lnTo>
                  <a:pt x="508" y="533"/>
                </a:lnTo>
                <a:lnTo>
                  <a:pt x="0" y="1778"/>
                </a:lnTo>
                <a:lnTo>
                  <a:pt x="50" y="2489"/>
                </a:lnTo>
                <a:lnTo>
                  <a:pt x="419" y="2641"/>
                </a:lnTo>
                <a:lnTo>
                  <a:pt x="1117" y="0"/>
                </a:lnTo>
                <a:close/>
              </a:path>
            </a:pathLst>
          </a:custGeom>
          <a:solidFill>
            <a:srgbClr val="FEBC11"/>
          </a:solidFill>
        </p:spPr>
        <p:txBody>
          <a:bodyPr wrap="square" lIns="0" tIns="0" rIns="0" bIns="0" rtlCol="0"/>
          <a:lstStyle/>
          <a:p>
            <a:endParaRPr/>
          </a:p>
        </p:txBody>
      </p:sp>
      <p:sp>
        <p:nvSpPr>
          <p:cNvPr id="61" name="object 61"/>
          <p:cNvSpPr/>
          <p:nvPr/>
        </p:nvSpPr>
        <p:spPr>
          <a:xfrm>
            <a:off x="4992814" y="303999"/>
            <a:ext cx="3175" cy="1905"/>
          </a:xfrm>
          <a:custGeom>
            <a:avLst/>
            <a:gdLst/>
            <a:ahLst/>
            <a:cxnLst/>
            <a:rect l="l" t="t" r="r" b="b"/>
            <a:pathLst>
              <a:path w="3175" h="1904">
                <a:moveTo>
                  <a:pt x="977" y="0"/>
                </a:moveTo>
                <a:lnTo>
                  <a:pt x="266" y="50"/>
                </a:lnTo>
                <a:lnTo>
                  <a:pt x="0" y="736"/>
                </a:lnTo>
                <a:lnTo>
                  <a:pt x="482" y="1257"/>
                </a:lnTo>
                <a:lnTo>
                  <a:pt x="1955" y="1841"/>
                </a:lnTo>
                <a:lnTo>
                  <a:pt x="2654" y="1790"/>
                </a:lnTo>
                <a:lnTo>
                  <a:pt x="2933" y="1104"/>
                </a:lnTo>
                <a:lnTo>
                  <a:pt x="2451" y="584"/>
                </a:lnTo>
                <a:lnTo>
                  <a:pt x="977" y="0"/>
                </a:lnTo>
                <a:close/>
              </a:path>
            </a:pathLst>
          </a:custGeom>
          <a:solidFill>
            <a:srgbClr val="FEBC11"/>
          </a:solidFill>
        </p:spPr>
        <p:txBody>
          <a:bodyPr wrap="square" lIns="0" tIns="0" rIns="0" bIns="0" rtlCol="0"/>
          <a:lstStyle/>
          <a:p>
            <a:endParaRPr/>
          </a:p>
        </p:txBody>
      </p:sp>
      <p:sp>
        <p:nvSpPr>
          <p:cNvPr id="62" name="object 62"/>
          <p:cNvSpPr/>
          <p:nvPr/>
        </p:nvSpPr>
        <p:spPr>
          <a:xfrm>
            <a:off x="4996040" y="305320"/>
            <a:ext cx="1270" cy="1270"/>
          </a:xfrm>
          <a:custGeom>
            <a:avLst/>
            <a:gdLst/>
            <a:ahLst/>
            <a:cxnLst/>
            <a:rect l="l" t="t" r="r" b="b"/>
            <a:pathLst>
              <a:path w="1270" h="1270">
                <a:moveTo>
                  <a:pt x="381" y="0"/>
                </a:moveTo>
                <a:lnTo>
                  <a:pt x="63" y="254"/>
                </a:lnTo>
                <a:lnTo>
                  <a:pt x="0" y="850"/>
                </a:lnTo>
                <a:lnTo>
                  <a:pt x="127" y="1079"/>
                </a:lnTo>
                <a:lnTo>
                  <a:pt x="317" y="1206"/>
                </a:lnTo>
                <a:lnTo>
                  <a:pt x="927" y="101"/>
                </a:lnTo>
                <a:lnTo>
                  <a:pt x="723" y="38"/>
                </a:lnTo>
                <a:lnTo>
                  <a:pt x="381" y="0"/>
                </a:lnTo>
                <a:close/>
              </a:path>
            </a:pathLst>
          </a:custGeom>
          <a:solidFill>
            <a:srgbClr val="000000"/>
          </a:solidFill>
        </p:spPr>
        <p:txBody>
          <a:bodyPr wrap="square" lIns="0" tIns="0" rIns="0" bIns="0" rtlCol="0"/>
          <a:lstStyle/>
          <a:p>
            <a:endParaRPr/>
          </a:p>
        </p:txBody>
      </p:sp>
      <p:sp>
        <p:nvSpPr>
          <p:cNvPr id="63" name="object 63"/>
          <p:cNvSpPr/>
          <p:nvPr/>
        </p:nvSpPr>
        <p:spPr>
          <a:xfrm>
            <a:off x="4993043" y="307149"/>
            <a:ext cx="3175" cy="3175"/>
          </a:xfrm>
          <a:custGeom>
            <a:avLst/>
            <a:gdLst/>
            <a:ahLst/>
            <a:cxnLst/>
            <a:rect l="l" t="t" r="r" b="b"/>
            <a:pathLst>
              <a:path w="3175" h="3175">
                <a:moveTo>
                  <a:pt x="2362" y="0"/>
                </a:moveTo>
                <a:lnTo>
                  <a:pt x="1117" y="1968"/>
                </a:lnTo>
                <a:lnTo>
                  <a:pt x="0" y="2133"/>
                </a:lnTo>
                <a:lnTo>
                  <a:pt x="888" y="3073"/>
                </a:lnTo>
                <a:lnTo>
                  <a:pt x="2959" y="25"/>
                </a:lnTo>
                <a:lnTo>
                  <a:pt x="2362" y="0"/>
                </a:lnTo>
                <a:close/>
              </a:path>
            </a:pathLst>
          </a:custGeom>
          <a:solidFill>
            <a:srgbClr val="FEBC11"/>
          </a:solidFill>
        </p:spPr>
        <p:txBody>
          <a:bodyPr wrap="square" lIns="0" tIns="0" rIns="0" bIns="0" rtlCol="0"/>
          <a:lstStyle/>
          <a:p>
            <a:endParaRPr/>
          </a:p>
        </p:txBody>
      </p:sp>
      <p:sp>
        <p:nvSpPr>
          <p:cNvPr id="64" name="object 64"/>
          <p:cNvSpPr/>
          <p:nvPr/>
        </p:nvSpPr>
        <p:spPr>
          <a:xfrm>
            <a:off x="4984686" y="309676"/>
            <a:ext cx="2540" cy="2540"/>
          </a:xfrm>
          <a:custGeom>
            <a:avLst/>
            <a:gdLst/>
            <a:ahLst/>
            <a:cxnLst/>
            <a:rect l="l" t="t" r="r" b="b"/>
            <a:pathLst>
              <a:path w="2539" h="2539">
                <a:moveTo>
                  <a:pt x="1028" y="0"/>
                </a:moveTo>
                <a:lnTo>
                  <a:pt x="1600" y="0"/>
                </a:lnTo>
                <a:lnTo>
                  <a:pt x="2057" y="457"/>
                </a:lnTo>
                <a:lnTo>
                  <a:pt x="2057" y="1028"/>
                </a:lnTo>
                <a:lnTo>
                  <a:pt x="2057" y="1587"/>
                </a:lnTo>
                <a:lnTo>
                  <a:pt x="1600" y="2044"/>
                </a:lnTo>
                <a:lnTo>
                  <a:pt x="1028" y="2044"/>
                </a:lnTo>
                <a:lnTo>
                  <a:pt x="469" y="2044"/>
                </a:lnTo>
                <a:lnTo>
                  <a:pt x="0" y="1587"/>
                </a:lnTo>
                <a:lnTo>
                  <a:pt x="0" y="1028"/>
                </a:lnTo>
                <a:lnTo>
                  <a:pt x="0" y="457"/>
                </a:lnTo>
                <a:lnTo>
                  <a:pt x="469" y="0"/>
                </a:lnTo>
                <a:lnTo>
                  <a:pt x="1028" y="0"/>
                </a:lnTo>
                <a:close/>
              </a:path>
            </a:pathLst>
          </a:custGeom>
          <a:ln w="3657">
            <a:solidFill>
              <a:srgbClr val="231F20"/>
            </a:solidFill>
          </a:ln>
        </p:spPr>
        <p:txBody>
          <a:bodyPr wrap="square" lIns="0" tIns="0" rIns="0" bIns="0" rtlCol="0"/>
          <a:lstStyle/>
          <a:p>
            <a:endParaRPr/>
          </a:p>
        </p:txBody>
      </p:sp>
      <p:sp>
        <p:nvSpPr>
          <p:cNvPr id="65" name="object 65"/>
          <p:cNvSpPr/>
          <p:nvPr/>
        </p:nvSpPr>
        <p:spPr>
          <a:xfrm>
            <a:off x="4984686" y="309676"/>
            <a:ext cx="2540" cy="2540"/>
          </a:xfrm>
          <a:custGeom>
            <a:avLst/>
            <a:gdLst/>
            <a:ahLst/>
            <a:cxnLst/>
            <a:rect l="l" t="t" r="r" b="b"/>
            <a:pathLst>
              <a:path w="2539" h="2539">
                <a:moveTo>
                  <a:pt x="1600" y="0"/>
                </a:moveTo>
                <a:lnTo>
                  <a:pt x="469" y="0"/>
                </a:lnTo>
                <a:lnTo>
                  <a:pt x="0" y="457"/>
                </a:lnTo>
                <a:lnTo>
                  <a:pt x="0" y="1587"/>
                </a:lnTo>
                <a:lnTo>
                  <a:pt x="469" y="2044"/>
                </a:lnTo>
                <a:lnTo>
                  <a:pt x="1600" y="2044"/>
                </a:lnTo>
                <a:lnTo>
                  <a:pt x="2057" y="1587"/>
                </a:lnTo>
                <a:lnTo>
                  <a:pt x="2057" y="457"/>
                </a:lnTo>
                <a:lnTo>
                  <a:pt x="1600" y="0"/>
                </a:lnTo>
                <a:close/>
              </a:path>
            </a:pathLst>
          </a:custGeom>
          <a:solidFill>
            <a:srgbClr val="000000"/>
          </a:solidFill>
        </p:spPr>
        <p:txBody>
          <a:bodyPr wrap="square" lIns="0" tIns="0" rIns="0" bIns="0" rtlCol="0"/>
          <a:lstStyle/>
          <a:p>
            <a:endParaRPr/>
          </a:p>
        </p:txBody>
      </p:sp>
      <p:sp>
        <p:nvSpPr>
          <p:cNvPr id="67" name="object 67"/>
          <p:cNvSpPr/>
          <p:nvPr/>
        </p:nvSpPr>
        <p:spPr>
          <a:xfrm>
            <a:off x="5003291" y="325805"/>
            <a:ext cx="10795" cy="10160"/>
          </a:xfrm>
          <a:custGeom>
            <a:avLst/>
            <a:gdLst/>
            <a:ahLst/>
            <a:cxnLst/>
            <a:rect l="l" t="t" r="r" b="b"/>
            <a:pathLst>
              <a:path w="10795" h="10160">
                <a:moveTo>
                  <a:pt x="3822" y="0"/>
                </a:moveTo>
                <a:lnTo>
                  <a:pt x="8254" y="1511"/>
                </a:lnTo>
                <a:lnTo>
                  <a:pt x="9423" y="3759"/>
                </a:lnTo>
                <a:lnTo>
                  <a:pt x="10579" y="5956"/>
                </a:lnTo>
                <a:lnTo>
                  <a:pt x="10579" y="7785"/>
                </a:lnTo>
                <a:lnTo>
                  <a:pt x="8940" y="9613"/>
                </a:lnTo>
                <a:lnTo>
                  <a:pt x="8585" y="9080"/>
                </a:lnTo>
                <a:lnTo>
                  <a:pt x="8407" y="8394"/>
                </a:lnTo>
                <a:lnTo>
                  <a:pt x="8064" y="7061"/>
                </a:lnTo>
                <a:lnTo>
                  <a:pt x="4000" y="7302"/>
                </a:lnTo>
                <a:lnTo>
                  <a:pt x="2844" y="7810"/>
                </a:lnTo>
                <a:lnTo>
                  <a:pt x="1181" y="8521"/>
                </a:lnTo>
                <a:lnTo>
                  <a:pt x="0" y="8077"/>
                </a:lnTo>
                <a:lnTo>
                  <a:pt x="228" y="7315"/>
                </a:lnTo>
                <a:lnTo>
                  <a:pt x="3822" y="0"/>
                </a:lnTo>
                <a:close/>
              </a:path>
            </a:pathLst>
          </a:custGeom>
          <a:ln w="3175">
            <a:solidFill>
              <a:srgbClr val="000000"/>
            </a:solidFill>
          </a:ln>
        </p:spPr>
        <p:txBody>
          <a:bodyPr wrap="square" lIns="0" tIns="0" rIns="0" bIns="0" rtlCol="0"/>
          <a:lstStyle/>
          <a:p>
            <a:endParaRPr/>
          </a:p>
        </p:txBody>
      </p:sp>
      <p:sp>
        <p:nvSpPr>
          <p:cNvPr id="68" name="object 68"/>
          <p:cNvSpPr/>
          <p:nvPr/>
        </p:nvSpPr>
        <p:spPr>
          <a:xfrm>
            <a:off x="5003291" y="325805"/>
            <a:ext cx="10795" cy="10160"/>
          </a:xfrm>
          <a:custGeom>
            <a:avLst/>
            <a:gdLst/>
            <a:ahLst/>
            <a:cxnLst/>
            <a:rect l="l" t="t" r="r" b="b"/>
            <a:pathLst>
              <a:path w="10795" h="10160">
                <a:moveTo>
                  <a:pt x="10579" y="7061"/>
                </a:moveTo>
                <a:lnTo>
                  <a:pt x="8064" y="7061"/>
                </a:lnTo>
                <a:lnTo>
                  <a:pt x="8585" y="9080"/>
                </a:lnTo>
                <a:lnTo>
                  <a:pt x="8940" y="9613"/>
                </a:lnTo>
                <a:lnTo>
                  <a:pt x="10579" y="7785"/>
                </a:lnTo>
                <a:lnTo>
                  <a:pt x="10579" y="7061"/>
                </a:lnTo>
                <a:close/>
              </a:path>
              <a:path w="10795" h="10160">
                <a:moveTo>
                  <a:pt x="3822" y="0"/>
                </a:moveTo>
                <a:lnTo>
                  <a:pt x="228" y="7315"/>
                </a:lnTo>
                <a:lnTo>
                  <a:pt x="0" y="8077"/>
                </a:lnTo>
                <a:lnTo>
                  <a:pt x="1181" y="8521"/>
                </a:lnTo>
                <a:lnTo>
                  <a:pt x="4000" y="7302"/>
                </a:lnTo>
                <a:lnTo>
                  <a:pt x="8064" y="7061"/>
                </a:lnTo>
                <a:lnTo>
                  <a:pt x="10579" y="7061"/>
                </a:lnTo>
                <a:lnTo>
                  <a:pt x="10579" y="5956"/>
                </a:lnTo>
                <a:lnTo>
                  <a:pt x="8254" y="1511"/>
                </a:lnTo>
                <a:lnTo>
                  <a:pt x="3822" y="0"/>
                </a:lnTo>
                <a:close/>
              </a:path>
            </a:pathLst>
          </a:custGeom>
          <a:solidFill>
            <a:srgbClr val="FEBC11"/>
          </a:solidFill>
        </p:spPr>
        <p:txBody>
          <a:bodyPr wrap="square" lIns="0" tIns="0" rIns="0" bIns="0" rtlCol="0"/>
          <a:lstStyle/>
          <a:p>
            <a:endParaRPr/>
          </a:p>
        </p:txBody>
      </p:sp>
      <p:sp>
        <p:nvSpPr>
          <p:cNvPr id="69" name="object 69"/>
          <p:cNvSpPr/>
          <p:nvPr/>
        </p:nvSpPr>
        <p:spPr>
          <a:xfrm>
            <a:off x="5001272" y="333133"/>
            <a:ext cx="10795" cy="4445"/>
          </a:xfrm>
          <a:custGeom>
            <a:avLst/>
            <a:gdLst/>
            <a:ahLst/>
            <a:cxnLst/>
            <a:rect l="l" t="t" r="r" b="b"/>
            <a:pathLst>
              <a:path w="10795" h="4445">
                <a:moveTo>
                  <a:pt x="1993" y="0"/>
                </a:moveTo>
                <a:lnTo>
                  <a:pt x="2260" y="0"/>
                </a:lnTo>
                <a:lnTo>
                  <a:pt x="1993" y="546"/>
                </a:lnTo>
                <a:lnTo>
                  <a:pt x="2895" y="1346"/>
                </a:lnTo>
                <a:lnTo>
                  <a:pt x="4876" y="482"/>
                </a:lnTo>
                <a:lnTo>
                  <a:pt x="5346" y="279"/>
                </a:lnTo>
                <a:lnTo>
                  <a:pt x="6248" y="139"/>
                </a:lnTo>
                <a:lnTo>
                  <a:pt x="7200" y="139"/>
                </a:lnTo>
                <a:lnTo>
                  <a:pt x="8293" y="203"/>
                </a:lnTo>
                <a:lnTo>
                  <a:pt x="9550" y="279"/>
                </a:lnTo>
                <a:lnTo>
                  <a:pt x="9842" y="774"/>
                </a:lnTo>
                <a:lnTo>
                  <a:pt x="10185" y="1358"/>
                </a:lnTo>
                <a:lnTo>
                  <a:pt x="10185" y="2730"/>
                </a:lnTo>
                <a:lnTo>
                  <a:pt x="9740" y="2679"/>
                </a:lnTo>
                <a:lnTo>
                  <a:pt x="9309" y="2628"/>
                </a:lnTo>
                <a:lnTo>
                  <a:pt x="8864" y="2247"/>
                </a:lnTo>
                <a:lnTo>
                  <a:pt x="7746" y="2336"/>
                </a:lnTo>
                <a:lnTo>
                  <a:pt x="6629" y="2438"/>
                </a:lnTo>
                <a:lnTo>
                  <a:pt x="6337" y="2679"/>
                </a:lnTo>
                <a:lnTo>
                  <a:pt x="4876" y="3124"/>
                </a:lnTo>
                <a:lnTo>
                  <a:pt x="3403" y="3556"/>
                </a:lnTo>
                <a:lnTo>
                  <a:pt x="1650" y="3848"/>
                </a:lnTo>
                <a:lnTo>
                  <a:pt x="825" y="3708"/>
                </a:lnTo>
                <a:lnTo>
                  <a:pt x="0" y="3556"/>
                </a:lnTo>
                <a:lnTo>
                  <a:pt x="88" y="2921"/>
                </a:lnTo>
                <a:lnTo>
                  <a:pt x="1993" y="0"/>
                </a:lnTo>
                <a:close/>
              </a:path>
            </a:pathLst>
          </a:custGeom>
          <a:ln w="3175">
            <a:solidFill>
              <a:srgbClr val="000000"/>
            </a:solidFill>
          </a:ln>
        </p:spPr>
        <p:txBody>
          <a:bodyPr wrap="square" lIns="0" tIns="0" rIns="0" bIns="0" rtlCol="0"/>
          <a:lstStyle/>
          <a:p>
            <a:endParaRPr/>
          </a:p>
        </p:txBody>
      </p:sp>
      <p:sp>
        <p:nvSpPr>
          <p:cNvPr id="70" name="object 70"/>
          <p:cNvSpPr/>
          <p:nvPr/>
        </p:nvSpPr>
        <p:spPr>
          <a:xfrm>
            <a:off x="5001272" y="333133"/>
            <a:ext cx="10795" cy="4445"/>
          </a:xfrm>
          <a:custGeom>
            <a:avLst/>
            <a:gdLst/>
            <a:ahLst/>
            <a:cxnLst/>
            <a:rect l="l" t="t" r="r" b="b"/>
            <a:pathLst>
              <a:path w="10795" h="4445">
                <a:moveTo>
                  <a:pt x="2260" y="0"/>
                </a:moveTo>
                <a:lnTo>
                  <a:pt x="1993" y="0"/>
                </a:lnTo>
                <a:lnTo>
                  <a:pt x="88" y="2921"/>
                </a:lnTo>
                <a:lnTo>
                  <a:pt x="0" y="3556"/>
                </a:lnTo>
                <a:lnTo>
                  <a:pt x="1650" y="3848"/>
                </a:lnTo>
                <a:lnTo>
                  <a:pt x="3403" y="3556"/>
                </a:lnTo>
                <a:lnTo>
                  <a:pt x="6337" y="2679"/>
                </a:lnTo>
                <a:lnTo>
                  <a:pt x="6629" y="2438"/>
                </a:lnTo>
                <a:lnTo>
                  <a:pt x="8864" y="2247"/>
                </a:lnTo>
                <a:lnTo>
                  <a:pt x="10185" y="2247"/>
                </a:lnTo>
                <a:lnTo>
                  <a:pt x="10177" y="1346"/>
                </a:lnTo>
                <a:lnTo>
                  <a:pt x="2895" y="1346"/>
                </a:lnTo>
                <a:lnTo>
                  <a:pt x="1993" y="546"/>
                </a:lnTo>
                <a:lnTo>
                  <a:pt x="2260" y="0"/>
                </a:lnTo>
                <a:close/>
              </a:path>
              <a:path w="10795" h="4445">
                <a:moveTo>
                  <a:pt x="10185" y="2247"/>
                </a:moveTo>
                <a:lnTo>
                  <a:pt x="8864" y="2247"/>
                </a:lnTo>
                <a:lnTo>
                  <a:pt x="9309" y="2628"/>
                </a:lnTo>
                <a:lnTo>
                  <a:pt x="10185" y="2730"/>
                </a:lnTo>
                <a:lnTo>
                  <a:pt x="10185" y="2247"/>
                </a:lnTo>
                <a:close/>
              </a:path>
              <a:path w="10795" h="4445">
                <a:moveTo>
                  <a:pt x="7200" y="139"/>
                </a:moveTo>
                <a:lnTo>
                  <a:pt x="6248" y="139"/>
                </a:lnTo>
                <a:lnTo>
                  <a:pt x="5346" y="279"/>
                </a:lnTo>
                <a:lnTo>
                  <a:pt x="2895" y="1346"/>
                </a:lnTo>
                <a:lnTo>
                  <a:pt x="10177" y="1346"/>
                </a:lnTo>
                <a:lnTo>
                  <a:pt x="9550" y="279"/>
                </a:lnTo>
                <a:lnTo>
                  <a:pt x="7200" y="139"/>
                </a:lnTo>
                <a:close/>
              </a:path>
            </a:pathLst>
          </a:custGeom>
          <a:solidFill>
            <a:srgbClr val="FEBC11"/>
          </a:solidFill>
        </p:spPr>
        <p:txBody>
          <a:bodyPr wrap="square" lIns="0" tIns="0" rIns="0" bIns="0" rtlCol="0"/>
          <a:lstStyle/>
          <a:p>
            <a:endParaRPr/>
          </a:p>
        </p:txBody>
      </p:sp>
      <p:sp>
        <p:nvSpPr>
          <p:cNvPr id="71" name="object 71"/>
          <p:cNvSpPr/>
          <p:nvPr/>
        </p:nvSpPr>
        <p:spPr>
          <a:xfrm>
            <a:off x="4997805" y="324916"/>
            <a:ext cx="7620" cy="4445"/>
          </a:xfrm>
          <a:custGeom>
            <a:avLst/>
            <a:gdLst/>
            <a:ahLst/>
            <a:cxnLst/>
            <a:rect l="l" t="t" r="r" b="b"/>
            <a:pathLst>
              <a:path w="7620" h="4445">
                <a:moveTo>
                  <a:pt x="508" y="253"/>
                </a:moveTo>
                <a:lnTo>
                  <a:pt x="5689" y="0"/>
                </a:lnTo>
                <a:lnTo>
                  <a:pt x="6286" y="342"/>
                </a:lnTo>
                <a:lnTo>
                  <a:pt x="6883" y="673"/>
                </a:lnTo>
                <a:lnTo>
                  <a:pt x="7480" y="1739"/>
                </a:lnTo>
                <a:lnTo>
                  <a:pt x="7302" y="2336"/>
                </a:lnTo>
                <a:lnTo>
                  <a:pt x="7137" y="2933"/>
                </a:lnTo>
                <a:lnTo>
                  <a:pt x="6223" y="3136"/>
                </a:lnTo>
                <a:lnTo>
                  <a:pt x="5410" y="3606"/>
                </a:lnTo>
                <a:lnTo>
                  <a:pt x="4597" y="4076"/>
                </a:lnTo>
                <a:lnTo>
                  <a:pt x="3429" y="4190"/>
                </a:lnTo>
                <a:lnTo>
                  <a:pt x="2159" y="3555"/>
                </a:lnTo>
                <a:lnTo>
                  <a:pt x="876" y="2920"/>
                </a:lnTo>
                <a:lnTo>
                  <a:pt x="165" y="1993"/>
                </a:lnTo>
                <a:lnTo>
                  <a:pt x="88" y="1269"/>
                </a:lnTo>
                <a:lnTo>
                  <a:pt x="0" y="546"/>
                </a:lnTo>
                <a:lnTo>
                  <a:pt x="508" y="253"/>
                </a:lnTo>
                <a:close/>
              </a:path>
            </a:pathLst>
          </a:custGeom>
          <a:ln w="3175">
            <a:solidFill>
              <a:srgbClr val="231F20"/>
            </a:solidFill>
          </a:ln>
        </p:spPr>
        <p:txBody>
          <a:bodyPr wrap="square" lIns="0" tIns="0" rIns="0" bIns="0" rtlCol="0"/>
          <a:lstStyle/>
          <a:p>
            <a:endParaRPr/>
          </a:p>
        </p:txBody>
      </p:sp>
      <p:sp>
        <p:nvSpPr>
          <p:cNvPr id="75" name="object 75"/>
          <p:cNvSpPr/>
          <p:nvPr/>
        </p:nvSpPr>
        <p:spPr>
          <a:xfrm>
            <a:off x="4951450" y="320840"/>
            <a:ext cx="52742" cy="36068"/>
          </a:xfrm>
          <a:prstGeom prst="rect">
            <a:avLst/>
          </a:prstGeom>
          <a:blipFill>
            <a:blip r:embed="rId4" cstate="print"/>
            <a:stretch>
              <a:fillRect/>
            </a:stretch>
          </a:blipFill>
        </p:spPr>
        <p:txBody>
          <a:bodyPr wrap="square" lIns="0" tIns="0" rIns="0" bIns="0" rtlCol="0"/>
          <a:lstStyle/>
          <a:p>
            <a:endParaRPr/>
          </a:p>
        </p:txBody>
      </p:sp>
      <p:sp>
        <p:nvSpPr>
          <p:cNvPr id="76" name="object 76"/>
          <p:cNvSpPr/>
          <p:nvPr/>
        </p:nvSpPr>
        <p:spPr>
          <a:xfrm>
            <a:off x="4932962" y="383425"/>
            <a:ext cx="27276" cy="36703"/>
          </a:xfrm>
          <a:prstGeom prst="rect">
            <a:avLst/>
          </a:prstGeom>
          <a:blipFill>
            <a:blip r:embed="rId5" cstate="print"/>
            <a:stretch>
              <a:fillRect/>
            </a:stretch>
          </a:blipFill>
        </p:spPr>
        <p:txBody>
          <a:bodyPr wrap="square" lIns="0" tIns="0" rIns="0" bIns="0" rtlCol="0"/>
          <a:lstStyle/>
          <a:p>
            <a:endParaRPr/>
          </a:p>
        </p:txBody>
      </p:sp>
      <p:sp>
        <p:nvSpPr>
          <p:cNvPr id="77" name="object 77"/>
          <p:cNvSpPr/>
          <p:nvPr/>
        </p:nvSpPr>
        <p:spPr>
          <a:xfrm>
            <a:off x="4953486" y="383425"/>
            <a:ext cx="69274" cy="42456"/>
          </a:xfrm>
          <a:prstGeom prst="rect">
            <a:avLst/>
          </a:prstGeom>
          <a:blipFill>
            <a:blip r:embed="rId6" cstate="print"/>
            <a:stretch>
              <a:fillRect/>
            </a:stretch>
          </a:blipFill>
        </p:spPr>
        <p:txBody>
          <a:bodyPr wrap="square" lIns="0" tIns="0" rIns="0" bIns="0" rtlCol="0"/>
          <a:lstStyle/>
          <a:p>
            <a:endParaRPr/>
          </a:p>
        </p:txBody>
      </p:sp>
      <p:sp>
        <p:nvSpPr>
          <p:cNvPr id="79" name="object 79"/>
          <p:cNvSpPr/>
          <p:nvPr/>
        </p:nvSpPr>
        <p:spPr>
          <a:xfrm>
            <a:off x="5066949" y="433235"/>
            <a:ext cx="107126" cy="32573"/>
          </a:xfrm>
          <a:prstGeom prst="rect">
            <a:avLst/>
          </a:prstGeom>
          <a:blipFill>
            <a:blip r:embed="rId7" cstate="print"/>
            <a:stretch>
              <a:fillRect/>
            </a:stretch>
          </a:blipFill>
        </p:spPr>
        <p:txBody>
          <a:bodyPr wrap="square" lIns="0" tIns="0" rIns="0" bIns="0" rtlCol="0"/>
          <a:lstStyle/>
          <a:p>
            <a:endParaRPr/>
          </a:p>
        </p:txBody>
      </p:sp>
      <p:sp>
        <p:nvSpPr>
          <p:cNvPr id="83" name="object 83"/>
          <p:cNvSpPr/>
          <p:nvPr/>
        </p:nvSpPr>
        <p:spPr>
          <a:xfrm>
            <a:off x="1876" y="7846733"/>
            <a:ext cx="7553325" cy="2164715"/>
          </a:xfrm>
          <a:custGeom>
            <a:avLst/>
            <a:gdLst/>
            <a:ahLst/>
            <a:cxnLst/>
            <a:rect l="l" t="t" r="r" b="b"/>
            <a:pathLst>
              <a:path w="7553325" h="2164715">
                <a:moveTo>
                  <a:pt x="0" y="2164448"/>
                </a:moveTo>
                <a:lnTo>
                  <a:pt x="7552753" y="2164448"/>
                </a:lnTo>
                <a:lnTo>
                  <a:pt x="7552753" y="0"/>
                </a:lnTo>
                <a:lnTo>
                  <a:pt x="0" y="0"/>
                </a:lnTo>
                <a:lnTo>
                  <a:pt x="0" y="2164448"/>
                </a:lnTo>
                <a:close/>
              </a:path>
            </a:pathLst>
          </a:custGeom>
          <a:solidFill>
            <a:srgbClr val="00669B"/>
          </a:solidFill>
        </p:spPr>
        <p:txBody>
          <a:bodyPr wrap="square" lIns="0" tIns="0" rIns="0" bIns="0" rtlCol="0"/>
          <a:lstStyle/>
          <a:p>
            <a:endParaRPr/>
          </a:p>
        </p:txBody>
      </p:sp>
      <p:sp>
        <p:nvSpPr>
          <p:cNvPr id="84" name="object 84"/>
          <p:cNvSpPr/>
          <p:nvPr/>
        </p:nvSpPr>
        <p:spPr>
          <a:xfrm>
            <a:off x="398054" y="7846733"/>
            <a:ext cx="1014094" cy="500380"/>
          </a:xfrm>
          <a:custGeom>
            <a:avLst/>
            <a:gdLst/>
            <a:ahLst/>
            <a:cxnLst/>
            <a:rect l="l" t="t" r="r" b="b"/>
            <a:pathLst>
              <a:path w="1014094" h="500379">
                <a:moveTo>
                  <a:pt x="1013691" y="0"/>
                </a:moveTo>
                <a:lnTo>
                  <a:pt x="0" y="0"/>
                </a:lnTo>
                <a:lnTo>
                  <a:pt x="1992" y="44256"/>
                </a:lnTo>
                <a:lnTo>
                  <a:pt x="8955" y="93893"/>
                </a:lnTo>
                <a:lnTo>
                  <a:pt x="20561" y="141606"/>
                </a:lnTo>
                <a:lnTo>
                  <a:pt x="36809" y="187396"/>
                </a:lnTo>
                <a:lnTo>
                  <a:pt x="57699" y="231262"/>
                </a:lnTo>
                <a:lnTo>
                  <a:pt x="83231" y="273205"/>
                </a:lnTo>
                <a:lnTo>
                  <a:pt x="113406" y="313224"/>
                </a:lnTo>
                <a:lnTo>
                  <a:pt x="148223" y="351320"/>
                </a:lnTo>
                <a:lnTo>
                  <a:pt x="186318" y="386136"/>
                </a:lnTo>
                <a:lnTo>
                  <a:pt x="226337" y="416311"/>
                </a:lnTo>
                <a:lnTo>
                  <a:pt x="268280" y="441843"/>
                </a:lnTo>
                <a:lnTo>
                  <a:pt x="312146" y="462734"/>
                </a:lnTo>
                <a:lnTo>
                  <a:pt x="357936" y="478981"/>
                </a:lnTo>
                <a:lnTo>
                  <a:pt x="405649" y="490587"/>
                </a:lnTo>
                <a:lnTo>
                  <a:pt x="455286" y="497550"/>
                </a:lnTo>
                <a:lnTo>
                  <a:pt x="506845" y="499871"/>
                </a:lnTo>
                <a:lnTo>
                  <a:pt x="558405" y="497550"/>
                </a:lnTo>
                <a:lnTo>
                  <a:pt x="608041" y="490587"/>
                </a:lnTo>
                <a:lnTo>
                  <a:pt x="655754" y="478981"/>
                </a:lnTo>
                <a:lnTo>
                  <a:pt x="701544" y="462734"/>
                </a:lnTo>
                <a:lnTo>
                  <a:pt x="745411" y="441843"/>
                </a:lnTo>
                <a:lnTo>
                  <a:pt x="787354" y="416311"/>
                </a:lnTo>
                <a:lnTo>
                  <a:pt x="827373" y="386136"/>
                </a:lnTo>
                <a:lnTo>
                  <a:pt x="865468" y="351320"/>
                </a:lnTo>
                <a:lnTo>
                  <a:pt x="900285" y="313224"/>
                </a:lnTo>
                <a:lnTo>
                  <a:pt x="930459" y="273205"/>
                </a:lnTo>
                <a:lnTo>
                  <a:pt x="955992" y="231262"/>
                </a:lnTo>
                <a:lnTo>
                  <a:pt x="976882" y="187396"/>
                </a:lnTo>
                <a:lnTo>
                  <a:pt x="993130" y="141606"/>
                </a:lnTo>
                <a:lnTo>
                  <a:pt x="1004735" y="93893"/>
                </a:lnTo>
                <a:lnTo>
                  <a:pt x="1011699" y="44256"/>
                </a:lnTo>
                <a:lnTo>
                  <a:pt x="1013691" y="0"/>
                </a:lnTo>
                <a:close/>
              </a:path>
            </a:pathLst>
          </a:custGeom>
          <a:solidFill>
            <a:srgbClr val="FFFFFF"/>
          </a:solidFill>
        </p:spPr>
        <p:txBody>
          <a:bodyPr wrap="square" lIns="0" tIns="0" rIns="0" bIns="0" rtlCol="0"/>
          <a:lstStyle/>
          <a:p>
            <a:endParaRPr/>
          </a:p>
        </p:txBody>
      </p:sp>
      <p:sp>
        <p:nvSpPr>
          <p:cNvPr id="85" name="object 85"/>
          <p:cNvSpPr txBox="1"/>
          <p:nvPr/>
        </p:nvSpPr>
        <p:spPr>
          <a:xfrm>
            <a:off x="728926" y="7132339"/>
            <a:ext cx="355600" cy="1319530"/>
          </a:xfrm>
          <a:prstGeom prst="rect">
            <a:avLst/>
          </a:prstGeom>
        </p:spPr>
        <p:txBody>
          <a:bodyPr vert="horz" wrap="square" lIns="0" tIns="11430" rIns="0" bIns="0" rtlCol="0">
            <a:spAutoFit/>
          </a:bodyPr>
          <a:lstStyle/>
          <a:p>
            <a:pPr marL="12700">
              <a:lnSpc>
                <a:spcPct val="100000"/>
              </a:lnSpc>
              <a:spcBef>
                <a:spcPts val="90"/>
              </a:spcBef>
            </a:pPr>
            <a:r>
              <a:rPr sz="8500" spc="710" dirty="0">
                <a:solidFill>
                  <a:srgbClr val="231F20"/>
                </a:solidFill>
                <a:latin typeface="Arial"/>
                <a:cs typeface="Arial"/>
              </a:rPr>
              <a:t>i</a:t>
            </a:r>
            <a:endParaRPr sz="8500">
              <a:latin typeface="Arial"/>
              <a:cs typeface="Arial"/>
            </a:endParaRPr>
          </a:p>
        </p:txBody>
      </p:sp>
      <p:sp>
        <p:nvSpPr>
          <p:cNvPr id="87" name="object 87"/>
          <p:cNvSpPr/>
          <p:nvPr/>
        </p:nvSpPr>
        <p:spPr>
          <a:xfrm>
            <a:off x="584155" y="8828680"/>
            <a:ext cx="507883" cy="532554"/>
          </a:xfrm>
          <a:custGeom>
            <a:avLst/>
            <a:gdLst/>
            <a:ahLst/>
            <a:cxnLst/>
            <a:rect l="l" t="t" r="r" b="b"/>
            <a:pathLst>
              <a:path w="273050" h="273684">
                <a:moveTo>
                  <a:pt x="136385" y="0"/>
                </a:moveTo>
                <a:lnTo>
                  <a:pt x="84029" y="10010"/>
                </a:lnTo>
                <a:lnTo>
                  <a:pt x="39941" y="40043"/>
                </a:lnTo>
                <a:lnTo>
                  <a:pt x="9983" y="84224"/>
                </a:lnTo>
                <a:lnTo>
                  <a:pt x="0" y="136702"/>
                </a:lnTo>
                <a:lnTo>
                  <a:pt x="2495" y="163977"/>
                </a:lnTo>
                <a:lnTo>
                  <a:pt x="22465" y="212310"/>
                </a:lnTo>
                <a:lnTo>
                  <a:pt x="60950" y="250881"/>
                </a:lnTo>
                <a:lnTo>
                  <a:pt x="109175" y="270902"/>
                </a:lnTo>
                <a:lnTo>
                  <a:pt x="136385" y="273405"/>
                </a:lnTo>
                <a:lnTo>
                  <a:pt x="163600" y="270902"/>
                </a:lnTo>
                <a:lnTo>
                  <a:pt x="211821" y="250881"/>
                </a:lnTo>
                <a:lnTo>
                  <a:pt x="250305" y="212310"/>
                </a:lnTo>
                <a:lnTo>
                  <a:pt x="270274" y="163977"/>
                </a:lnTo>
                <a:lnTo>
                  <a:pt x="272770" y="136702"/>
                </a:lnTo>
                <a:lnTo>
                  <a:pt x="270274" y="109428"/>
                </a:lnTo>
                <a:lnTo>
                  <a:pt x="250305" y="61095"/>
                </a:lnTo>
                <a:lnTo>
                  <a:pt x="211821" y="22524"/>
                </a:lnTo>
                <a:lnTo>
                  <a:pt x="163600" y="2502"/>
                </a:lnTo>
                <a:lnTo>
                  <a:pt x="136385" y="0"/>
                </a:lnTo>
                <a:close/>
              </a:path>
            </a:pathLst>
          </a:custGeom>
          <a:solidFill>
            <a:srgbClr val="A54686"/>
          </a:solidFill>
        </p:spPr>
        <p:txBody>
          <a:bodyPr wrap="square" lIns="0" tIns="0" rIns="0" bIns="0" rtlCol="0"/>
          <a:lstStyle/>
          <a:p>
            <a:endParaRPr/>
          </a:p>
        </p:txBody>
      </p:sp>
      <p:sp>
        <p:nvSpPr>
          <p:cNvPr id="88" name="object 88"/>
          <p:cNvSpPr/>
          <p:nvPr/>
        </p:nvSpPr>
        <p:spPr>
          <a:xfrm>
            <a:off x="573264" y="9062168"/>
            <a:ext cx="511262" cy="292529"/>
          </a:xfrm>
          <a:custGeom>
            <a:avLst/>
            <a:gdLst/>
            <a:ahLst/>
            <a:cxnLst/>
            <a:rect l="l" t="t" r="r" b="b"/>
            <a:pathLst>
              <a:path w="274319" h="162559">
                <a:moveTo>
                  <a:pt x="137020" y="0"/>
                </a:moveTo>
                <a:lnTo>
                  <a:pt x="0" y="162394"/>
                </a:lnTo>
                <a:lnTo>
                  <a:pt x="274040" y="162394"/>
                </a:lnTo>
                <a:lnTo>
                  <a:pt x="137020" y="0"/>
                </a:lnTo>
                <a:close/>
              </a:path>
            </a:pathLst>
          </a:custGeom>
          <a:solidFill>
            <a:srgbClr val="00669B"/>
          </a:solidFill>
        </p:spPr>
        <p:txBody>
          <a:bodyPr wrap="square" lIns="0" tIns="0" rIns="0" bIns="0" rtlCol="0"/>
          <a:lstStyle/>
          <a:p>
            <a:endParaRPr/>
          </a:p>
        </p:txBody>
      </p:sp>
      <p:sp>
        <p:nvSpPr>
          <p:cNvPr id="89" name="object 89"/>
          <p:cNvSpPr txBox="1"/>
          <p:nvPr/>
        </p:nvSpPr>
        <p:spPr>
          <a:xfrm>
            <a:off x="1234733" y="8308583"/>
            <a:ext cx="6141047" cy="2047997"/>
          </a:xfrm>
          <a:prstGeom prst="rect">
            <a:avLst/>
          </a:prstGeom>
        </p:spPr>
        <p:txBody>
          <a:bodyPr vert="horz" wrap="square" lIns="0" tIns="16510" rIns="0" bIns="0" rtlCol="0">
            <a:spAutoFit/>
          </a:bodyPr>
          <a:lstStyle/>
          <a:p>
            <a:r>
              <a:rPr lang="ru-RU" sz="1200" dirty="0" smtClean="0">
                <a:solidFill>
                  <a:schemeClr val="bg1"/>
                </a:solidFill>
              </a:rPr>
              <a:t>ПРИ ОПРЕДЕЛЕНИИ ОБЩИХ ПАРАМЕТРОВ ОБЪЕМА ДОХОДОВ БЮДЖЕТА ГОРОДА НЕВИННОМЫССКА НА 2019 ГОД И ПЛАНОВЫЙ ПЕРИОД 2020 И 2021 ГОДОВ ДОЛЖНЫ БЫТЬ УЧТЕНЫ СЛЕДУЮЩИЕ КОНЦЕПТУАЛЬНЫЕ ИЗМЕНЕНИЯ:</a:t>
            </a:r>
          </a:p>
          <a:p>
            <a:r>
              <a:rPr lang="ru-RU" sz="1200" dirty="0" smtClean="0">
                <a:solidFill>
                  <a:schemeClr val="bg1"/>
                </a:solidFill>
              </a:rPr>
              <a:t>	СОХРАНЕНИЕ НА 2019-2020 ГОДЫ СТАВОК АКЦИЗОВ ПО ПОДАКЦИЗНЫМ ТОВАРАМ НА УРОВНЕ, УСТАНОВЛЕННОМ ДЕЙСТВУЮЩИМ ЗАКОНОДАТЕЛЬСТВОМ РОССИЙСКОЙ ФЕДЕРАЦИИ О НАЛОГАХ И СБОРАХ (ИНДЕКСАЦИЯ СТАВОК АКЦИЗОВ ПО ПОДАКЦИЗНЫМ ТОВАРАМ ПЛАНИРУЕТСЯ В 2021 ГОДУ В СООТВЕТСТВИИ С ПРОГНОЗИРУЕМЫМ УРОВНЕМ ИНФЛЯЦИИ);</a:t>
            </a:r>
          </a:p>
          <a:p>
            <a:r>
              <a:rPr lang="ru-RU" sz="1200" dirty="0" smtClean="0">
                <a:solidFill>
                  <a:schemeClr val="bg1"/>
                </a:solidFill>
              </a:rPr>
              <a:t>	ОТМЕНА С 2021 ГОДА ЕДИНОГО НАЛОГА НА ВМЕНЕННЫЙ ДОХОД.  </a:t>
            </a:r>
          </a:p>
          <a:p>
            <a:r>
              <a:rPr lang="ru-RU" sz="1200" dirty="0" smtClean="0">
                <a:solidFill>
                  <a:schemeClr val="bg1"/>
                </a:solidFill>
              </a:rPr>
              <a:t>РЕАЛИЗАЦИЯ ОСНОВНЫХ НАПРАВЛЕНИЙ НАЛОГОВОЙ ПОЛИТИКИ БУДЕТ СПОСОБСТВОВАТЬ РОСТУ НАЛОГОВОГО ПОТЕНЦИАЛА ГОРОДА НЕВИННОМЫССКА. </a:t>
            </a:r>
            <a:endParaRPr lang="ru-RU" sz="1200" dirty="0">
              <a:solidFill>
                <a:schemeClr val="bg1"/>
              </a:solidFill>
            </a:endParaRPr>
          </a:p>
        </p:txBody>
      </p:sp>
      <p:sp>
        <p:nvSpPr>
          <p:cNvPr id="134" name="object 134"/>
          <p:cNvSpPr txBox="1"/>
          <p:nvPr/>
        </p:nvSpPr>
        <p:spPr>
          <a:xfrm>
            <a:off x="3370248" y="2080464"/>
            <a:ext cx="1445895" cy="114134"/>
          </a:xfrm>
          <a:prstGeom prst="rect">
            <a:avLst/>
          </a:prstGeom>
        </p:spPr>
        <p:txBody>
          <a:bodyPr vert="horz" wrap="square" lIns="0" tIns="13970" rIns="0" bIns="0" rtlCol="0">
            <a:spAutoFit/>
          </a:bodyPr>
          <a:lstStyle/>
          <a:p>
            <a:pPr marL="12700">
              <a:lnSpc>
                <a:spcPct val="100000"/>
              </a:lnSpc>
              <a:spcBef>
                <a:spcPts val="110"/>
              </a:spcBef>
              <a:tabLst>
                <a:tab pos="389890" algn="l"/>
                <a:tab pos="804545" algn="l"/>
                <a:tab pos="1217295" algn="l"/>
              </a:tabLst>
            </a:pPr>
            <a:r>
              <a:rPr sz="650" dirty="0">
                <a:solidFill>
                  <a:srgbClr val="231F20"/>
                </a:solidFill>
                <a:latin typeface="Arial"/>
                <a:cs typeface="Arial"/>
              </a:rPr>
              <a:t>	</a:t>
            </a:r>
            <a:endParaRPr sz="700" dirty="0">
              <a:latin typeface="Times New Roman"/>
              <a:cs typeface="Times New Roman"/>
            </a:endParaRPr>
          </a:p>
        </p:txBody>
      </p:sp>
      <p:sp>
        <p:nvSpPr>
          <p:cNvPr id="146" name="object 146"/>
          <p:cNvSpPr/>
          <p:nvPr/>
        </p:nvSpPr>
        <p:spPr>
          <a:xfrm>
            <a:off x="790658" y="3786410"/>
            <a:ext cx="3830954" cy="1697989"/>
          </a:xfrm>
          <a:custGeom>
            <a:avLst/>
            <a:gdLst/>
            <a:ahLst/>
            <a:cxnLst/>
            <a:rect l="l" t="t" r="r" b="b"/>
            <a:pathLst>
              <a:path w="3830954" h="1697989">
                <a:moveTo>
                  <a:pt x="848626" y="0"/>
                </a:moveTo>
                <a:lnTo>
                  <a:pt x="0" y="0"/>
                </a:lnTo>
                <a:lnTo>
                  <a:pt x="0" y="477113"/>
                </a:lnTo>
                <a:lnTo>
                  <a:pt x="736345" y="477113"/>
                </a:lnTo>
                <a:lnTo>
                  <a:pt x="1658226" y="1609267"/>
                </a:lnTo>
                <a:lnTo>
                  <a:pt x="1697123" y="1647349"/>
                </a:lnTo>
                <a:lnTo>
                  <a:pt x="1742120" y="1674804"/>
                </a:lnTo>
                <a:lnTo>
                  <a:pt x="1791258" y="1691436"/>
                </a:lnTo>
                <a:lnTo>
                  <a:pt x="1842579" y="1697050"/>
                </a:lnTo>
                <a:lnTo>
                  <a:pt x="1842579" y="1697799"/>
                </a:lnTo>
                <a:lnTo>
                  <a:pt x="3830535" y="1697799"/>
                </a:lnTo>
                <a:lnTo>
                  <a:pt x="3830535" y="1220685"/>
                </a:lnTo>
                <a:lnTo>
                  <a:pt x="1954847" y="1220685"/>
                </a:lnTo>
                <a:lnTo>
                  <a:pt x="1044765" y="103009"/>
                </a:lnTo>
                <a:lnTo>
                  <a:pt x="1015655" y="68400"/>
                </a:lnTo>
                <a:lnTo>
                  <a:pt x="980561" y="39866"/>
                </a:lnTo>
                <a:lnTo>
                  <a:pt x="940408" y="18337"/>
                </a:lnTo>
                <a:lnTo>
                  <a:pt x="896121" y="4738"/>
                </a:lnTo>
                <a:lnTo>
                  <a:pt x="848626" y="0"/>
                </a:lnTo>
                <a:close/>
              </a:path>
            </a:pathLst>
          </a:custGeom>
          <a:solidFill>
            <a:srgbClr val="00A4D3"/>
          </a:solidFill>
        </p:spPr>
        <p:txBody>
          <a:bodyPr wrap="square" lIns="0" tIns="0" rIns="0" bIns="0" rtlCol="0"/>
          <a:lstStyle/>
          <a:p>
            <a:endParaRPr/>
          </a:p>
        </p:txBody>
      </p:sp>
      <p:sp>
        <p:nvSpPr>
          <p:cNvPr id="147" name="object 147"/>
          <p:cNvSpPr/>
          <p:nvPr/>
        </p:nvSpPr>
        <p:spPr>
          <a:xfrm>
            <a:off x="704308" y="5987957"/>
            <a:ext cx="3015615" cy="1139825"/>
          </a:xfrm>
          <a:custGeom>
            <a:avLst/>
            <a:gdLst/>
            <a:ahLst/>
            <a:cxnLst/>
            <a:rect l="l" t="t" r="r" b="b"/>
            <a:pathLst>
              <a:path w="3015615" h="1139825">
                <a:moveTo>
                  <a:pt x="1084745" y="0"/>
                </a:moveTo>
                <a:lnTo>
                  <a:pt x="0" y="0"/>
                </a:lnTo>
                <a:lnTo>
                  <a:pt x="0" y="636155"/>
                </a:lnTo>
                <a:lnTo>
                  <a:pt x="950201" y="636155"/>
                </a:lnTo>
                <a:lnTo>
                  <a:pt x="1337589" y="1041171"/>
                </a:lnTo>
                <a:lnTo>
                  <a:pt x="1377247" y="1076145"/>
                </a:lnTo>
                <a:lnTo>
                  <a:pt x="1420912" y="1103379"/>
                </a:lnTo>
                <a:lnTo>
                  <a:pt x="1467591" y="1122855"/>
                </a:lnTo>
                <a:lnTo>
                  <a:pt x="1516289" y="1134556"/>
                </a:lnTo>
                <a:lnTo>
                  <a:pt x="1566011" y="1138466"/>
                </a:lnTo>
                <a:lnTo>
                  <a:pt x="1566011" y="1139329"/>
                </a:lnTo>
                <a:lnTo>
                  <a:pt x="3015589" y="1139329"/>
                </a:lnTo>
                <a:lnTo>
                  <a:pt x="3015589" y="503173"/>
                </a:lnTo>
                <a:lnTo>
                  <a:pt x="1700555" y="503173"/>
                </a:lnTo>
                <a:lnTo>
                  <a:pt x="1298297" y="82514"/>
                </a:lnTo>
                <a:lnTo>
                  <a:pt x="1262313" y="54243"/>
                </a:lnTo>
                <a:lnTo>
                  <a:pt x="1222428" y="31318"/>
                </a:lnTo>
                <a:lnTo>
                  <a:pt x="1179180" y="14277"/>
                </a:lnTo>
                <a:lnTo>
                  <a:pt x="1133107" y="3659"/>
                </a:lnTo>
                <a:lnTo>
                  <a:pt x="1084745" y="0"/>
                </a:lnTo>
                <a:close/>
              </a:path>
            </a:pathLst>
          </a:custGeom>
          <a:solidFill>
            <a:srgbClr val="0095DA"/>
          </a:solidFill>
        </p:spPr>
        <p:txBody>
          <a:bodyPr wrap="square" lIns="0" tIns="0" rIns="0" bIns="0" rtlCol="0"/>
          <a:lstStyle/>
          <a:p>
            <a:endParaRPr/>
          </a:p>
        </p:txBody>
      </p:sp>
      <p:sp>
        <p:nvSpPr>
          <p:cNvPr id="148" name="object 148"/>
          <p:cNvSpPr/>
          <p:nvPr/>
        </p:nvSpPr>
        <p:spPr>
          <a:xfrm>
            <a:off x="745650" y="4037106"/>
            <a:ext cx="3328670" cy="2239645"/>
          </a:xfrm>
          <a:custGeom>
            <a:avLst/>
            <a:gdLst/>
            <a:ahLst/>
            <a:cxnLst/>
            <a:rect l="l" t="t" r="r" b="b"/>
            <a:pathLst>
              <a:path w="3328670" h="2239645">
                <a:moveTo>
                  <a:pt x="88823" y="0"/>
                </a:moveTo>
                <a:lnTo>
                  <a:pt x="0" y="0"/>
                </a:lnTo>
                <a:lnTo>
                  <a:pt x="0" y="506029"/>
                </a:lnTo>
                <a:lnTo>
                  <a:pt x="1333474" y="2150745"/>
                </a:lnTo>
                <a:lnTo>
                  <a:pt x="1372372" y="2188826"/>
                </a:lnTo>
                <a:lnTo>
                  <a:pt x="1417369" y="2216280"/>
                </a:lnTo>
                <a:lnTo>
                  <a:pt x="1466507" y="2232908"/>
                </a:lnTo>
                <a:lnTo>
                  <a:pt x="1517827" y="2238514"/>
                </a:lnTo>
                <a:lnTo>
                  <a:pt x="1517827" y="2239276"/>
                </a:lnTo>
                <a:lnTo>
                  <a:pt x="3328085" y="2239276"/>
                </a:lnTo>
                <a:lnTo>
                  <a:pt x="3328085" y="1762150"/>
                </a:lnTo>
                <a:lnTo>
                  <a:pt x="1630095" y="1762150"/>
                </a:lnTo>
                <a:lnTo>
                  <a:pt x="284962" y="103009"/>
                </a:lnTo>
                <a:lnTo>
                  <a:pt x="255854" y="68400"/>
                </a:lnTo>
                <a:lnTo>
                  <a:pt x="220762" y="39866"/>
                </a:lnTo>
                <a:lnTo>
                  <a:pt x="180611" y="18337"/>
                </a:lnTo>
                <a:lnTo>
                  <a:pt x="136323" y="4738"/>
                </a:lnTo>
                <a:lnTo>
                  <a:pt x="88823" y="0"/>
                </a:lnTo>
                <a:close/>
              </a:path>
            </a:pathLst>
          </a:custGeom>
          <a:solidFill>
            <a:srgbClr val="00A4D3"/>
          </a:solidFill>
        </p:spPr>
        <p:txBody>
          <a:bodyPr wrap="square" lIns="0" tIns="0" rIns="0" bIns="0" rtlCol="0"/>
          <a:lstStyle/>
          <a:p>
            <a:endParaRPr/>
          </a:p>
        </p:txBody>
      </p:sp>
      <p:sp>
        <p:nvSpPr>
          <p:cNvPr id="149" name="object 149"/>
          <p:cNvSpPr/>
          <p:nvPr/>
        </p:nvSpPr>
        <p:spPr>
          <a:xfrm>
            <a:off x="739354" y="3049531"/>
            <a:ext cx="4290962" cy="1551864"/>
          </a:xfrm>
          <a:custGeom>
            <a:avLst/>
            <a:gdLst/>
            <a:ahLst/>
            <a:cxnLst/>
            <a:rect l="l" t="t" r="r" b="b"/>
            <a:pathLst>
              <a:path w="4284345" h="1139825">
                <a:moveTo>
                  <a:pt x="1084745" y="0"/>
                </a:moveTo>
                <a:lnTo>
                  <a:pt x="0" y="0"/>
                </a:lnTo>
                <a:lnTo>
                  <a:pt x="0" y="636155"/>
                </a:lnTo>
                <a:lnTo>
                  <a:pt x="950201" y="636155"/>
                </a:lnTo>
                <a:lnTo>
                  <a:pt x="1337589" y="1041171"/>
                </a:lnTo>
                <a:lnTo>
                  <a:pt x="1377247" y="1076145"/>
                </a:lnTo>
                <a:lnTo>
                  <a:pt x="1420912" y="1103379"/>
                </a:lnTo>
                <a:lnTo>
                  <a:pt x="1467591" y="1122855"/>
                </a:lnTo>
                <a:lnTo>
                  <a:pt x="1516289" y="1134556"/>
                </a:lnTo>
                <a:lnTo>
                  <a:pt x="1566011" y="1138466"/>
                </a:lnTo>
                <a:lnTo>
                  <a:pt x="1566011" y="1139329"/>
                </a:lnTo>
                <a:lnTo>
                  <a:pt x="4283963" y="1139329"/>
                </a:lnTo>
                <a:lnTo>
                  <a:pt x="4283963" y="503173"/>
                </a:lnTo>
                <a:lnTo>
                  <a:pt x="1700555" y="503173"/>
                </a:lnTo>
                <a:lnTo>
                  <a:pt x="1298297" y="82514"/>
                </a:lnTo>
                <a:lnTo>
                  <a:pt x="1262313" y="54243"/>
                </a:lnTo>
                <a:lnTo>
                  <a:pt x="1222428" y="31318"/>
                </a:lnTo>
                <a:lnTo>
                  <a:pt x="1179180" y="14277"/>
                </a:lnTo>
                <a:lnTo>
                  <a:pt x="1133107" y="3659"/>
                </a:lnTo>
                <a:lnTo>
                  <a:pt x="1084745" y="0"/>
                </a:lnTo>
                <a:close/>
              </a:path>
            </a:pathLst>
          </a:custGeom>
          <a:solidFill>
            <a:srgbClr val="0095DA"/>
          </a:solidFill>
        </p:spPr>
        <p:txBody>
          <a:bodyPr wrap="square" lIns="0" tIns="0" rIns="0" bIns="0" rtlCol="0"/>
          <a:lstStyle/>
          <a:p>
            <a:endParaRPr/>
          </a:p>
        </p:txBody>
      </p:sp>
      <p:sp>
        <p:nvSpPr>
          <p:cNvPr id="150" name="object 150"/>
          <p:cNvSpPr/>
          <p:nvPr/>
        </p:nvSpPr>
        <p:spPr>
          <a:xfrm>
            <a:off x="705479" y="3054658"/>
            <a:ext cx="1429793" cy="3425915"/>
          </a:xfrm>
          <a:custGeom>
            <a:avLst/>
            <a:gdLst/>
            <a:ahLst/>
            <a:cxnLst/>
            <a:rect l="l" t="t" r="r" b="b"/>
            <a:pathLst>
              <a:path w="1254760" h="2298065">
                <a:moveTo>
                  <a:pt x="754278" y="0"/>
                </a:moveTo>
                <a:lnTo>
                  <a:pt x="0" y="0"/>
                </a:lnTo>
                <a:lnTo>
                  <a:pt x="0" y="2297480"/>
                </a:lnTo>
                <a:lnTo>
                  <a:pt x="1254645" y="2297480"/>
                </a:lnTo>
                <a:lnTo>
                  <a:pt x="1254645" y="269836"/>
                </a:lnTo>
                <a:lnTo>
                  <a:pt x="754278" y="0"/>
                </a:lnTo>
                <a:close/>
              </a:path>
            </a:pathLst>
          </a:custGeom>
          <a:solidFill>
            <a:srgbClr val="0095DA"/>
          </a:solidFill>
        </p:spPr>
        <p:txBody>
          <a:bodyPr wrap="square" lIns="0" tIns="0" rIns="0" bIns="0" rtlCol="0"/>
          <a:lstStyle/>
          <a:p>
            <a:endParaRPr/>
          </a:p>
        </p:txBody>
      </p:sp>
      <p:sp>
        <p:nvSpPr>
          <p:cNvPr id="151" name="object 151"/>
          <p:cNvSpPr/>
          <p:nvPr/>
        </p:nvSpPr>
        <p:spPr>
          <a:xfrm>
            <a:off x="706447" y="6076765"/>
            <a:ext cx="2709545" cy="1697989"/>
          </a:xfrm>
          <a:custGeom>
            <a:avLst/>
            <a:gdLst/>
            <a:ahLst/>
            <a:cxnLst/>
            <a:rect l="l" t="t" r="r" b="b"/>
            <a:pathLst>
              <a:path w="2709545" h="1697990">
                <a:moveTo>
                  <a:pt x="848626" y="0"/>
                </a:moveTo>
                <a:lnTo>
                  <a:pt x="0" y="0"/>
                </a:lnTo>
                <a:lnTo>
                  <a:pt x="0" y="477113"/>
                </a:lnTo>
                <a:lnTo>
                  <a:pt x="736345" y="477113"/>
                </a:lnTo>
                <a:lnTo>
                  <a:pt x="1658226" y="1609267"/>
                </a:lnTo>
                <a:lnTo>
                  <a:pt x="1697123" y="1647349"/>
                </a:lnTo>
                <a:lnTo>
                  <a:pt x="1742120" y="1674804"/>
                </a:lnTo>
                <a:lnTo>
                  <a:pt x="1791258" y="1691436"/>
                </a:lnTo>
                <a:lnTo>
                  <a:pt x="1842579" y="1697050"/>
                </a:lnTo>
                <a:lnTo>
                  <a:pt x="1842579" y="1697799"/>
                </a:lnTo>
                <a:lnTo>
                  <a:pt x="2709214" y="1697799"/>
                </a:lnTo>
                <a:lnTo>
                  <a:pt x="2709214" y="1220685"/>
                </a:lnTo>
                <a:lnTo>
                  <a:pt x="1954847" y="1220685"/>
                </a:lnTo>
                <a:lnTo>
                  <a:pt x="1044765" y="103009"/>
                </a:lnTo>
                <a:lnTo>
                  <a:pt x="1015655" y="68400"/>
                </a:lnTo>
                <a:lnTo>
                  <a:pt x="980561" y="39866"/>
                </a:lnTo>
                <a:lnTo>
                  <a:pt x="940408" y="18337"/>
                </a:lnTo>
                <a:lnTo>
                  <a:pt x="896121" y="4738"/>
                </a:lnTo>
                <a:lnTo>
                  <a:pt x="848626" y="0"/>
                </a:lnTo>
                <a:close/>
              </a:path>
            </a:pathLst>
          </a:custGeom>
          <a:solidFill>
            <a:srgbClr val="00A4D3"/>
          </a:solidFill>
        </p:spPr>
        <p:txBody>
          <a:bodyPr wrap="square" lIns="0" tIns="0" rIns="0" bIns="0" rtlCol="0"/>
          <a:lstStyle/>
          <a:p>
            <a:endParaRPr/>
          </a:p>
        </p:txBody>
      </p:sp>
      <p:sp>
        <p:nvSpPr>
          <p:cNvPr id="152" name="object 152"/>
          <p:cNvSpPr txBox="1"/>
          <p:nvPr/>
        </p:nvSpPr>
        <p:spPr>
          <a:xfrm>
            <a:off x="3565040" y="7132339"/>
            <a:ext cx="1302385" cy="695325"/>
          </a:xfrm>
          <a:prstGeom prst="rect">
            <a:avLst/>
          </a:prstGeom>
        </p:spPr>
        <p:txBody>
          <a:bodyPr vert="horz" wrap="square" lIns="0" tIns="12065" rIns="0" bIns="0" rtlCol="0">
            <a:spAutoFit/>
          </a:bodyPr>
          <a:lstStyle/>
          <a:p>
            <a:pPr marL="12700">
              <a:lnSpc>
                <a:spcPct val="100000"/>
              </a:lnSpc>
              <a:spcBef>
                <a:spcPts val="95"/>
              </a:spcBef>
            </a:pPr>
            <a:r>
              <a:rPr lang="ru-RU" sz="4400" spc="270" dirty="0" smtClean="0">
                <a:solidFill>
                  <a:srgbClr val="00669B"/>
                </a:solidFill>
                <a:latin typeface="Calibri"/>
                <a:cs typeface="Calibri"/>
              </a:rPr>
              <a:t>796</a:t>
            </a:r>
            <a:endParaRPr sz="4400" dirty="0">
              <a:latin typeface="Calibri"/>
              <a:cs typeface="Calibri"/>
            </a:endParaRPr>
          </a:p>
        </p:txBody>
      </p:sp>
      <p:sp>
        <p:nvSpPr>
          <p:cNvPr id="154" name="object 154"/>
          <p:cNvSpPr txBox="1"/>
          <p:nvPr/>
        </p:nvSpPr>
        <p:spPr>
          <a:xfrm>
            <a:off x="664260" y="1912354"/>
            <a:ext cx="5732603" cy="596958"/>
          </a:xfrm>
          <a:prstGeom prst="rect">
            <a:avLst/>
          </a:prstGeom>
        </p:spPr>
        <p:txBody>
          <a:bodyPr vert="horz" wrap="square" lIns="0" tIns="12065" rIns="0" bIns="0" rtlCol="0">
            <a:spAutoFit/>
          </a:bodyPr>
          <a:lstStyle/>
          <a:p>
            <a:pPr marL="12700" marR="5080">
              <a:lnSpc>
                <a:spcPct val="100000"/>
              </a:lnSpc>
              <a:spcBef>
                <a:spcPts val="95"/>
              </a:spcBef>
            </a:pPr>
            <a:r>
              <a:rPr lang="ru-RU" sz="1900" b="0" spc="55" dirty="0" smtClean="0">
                <a:solidFill>
                  <a:srgbClr val="00669B"/>
                </a:solidFill>
                <a:cs typeface="Bookman Old Style"/>
              </a:rPr>
              <a:t>НАЛОГОВЫХ И НЕНАЛОГОВЫХ ДОХОДОВ БЮДЖЕТА ГОРОДА НЕВИННОМЫССКА НА 2019-2021 ГГ.</a:t>
            </a:r>
            <a:endParaRPr lang="ru-RU" sz="1900" dirty="0">
              <a:cs typeface="Arial"/>
            </a:endParaRPr>
          </a:p>
        </p:txBody>
      </p:sp>
      <p:sp>
        <p:nvSpPr>
          <p:cNvPr id="155" name="object 155"/>
          <p:cNvSpPr/>
          <p:nvPr/>
        </p:nvSpPr>
        <p:spPr>
          <a:xfrm>
            <a:off x="1084526" y="5165878"/>
            <a:ext cx="816983" cy="719871"/>
          </a:xfrm>
          <a:prstGeom prst="rect">
            <a:avLst/>
          </a:prstGeom>
          <a:blipFill>
            <a:blip r:embed="rId8" cstate="print"/>
            <a:stretch>
              <a:fillRect/>
            </a:stretch>
          </a:blipFill>
        </p:spPr>
        <p:txBody>
          <a:bodyPr wrap="square" lIns="0" tIns="0" rIns="0" bIns="0" rtlCol="0"/>
          <a:lstStyle/>
          <a:p>
            <a:endParaRPr/>
          </a:p>
        </p:txBody>
      </p:sp>
      <p:sp>
        <p:nvSpPr>
          <p:cNvPr id="156" name="object 156"/>
          <p:cNvSpPr/>
          <p:nvPr/>
        </p:nvSpPr>
        <p:spPr>
          <a:xfrm>
            <a:off x="1372107" y="5445076"/>
            <a:ext cx="248429" cy="276950"/>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57" name="object 157"/>
          <p:cNvSpPr/>
          <p:nvPr/>
        </p:nvSpPr>
        <p:spPr>
          <a:xfrm>
            <a:off x="755950" y="4338689"/>
            <a:ext cx="899378" cy="861249"/>
          </a:xfrm>
          <a:prstGeom prst="rect">
            <a:avLst/>
          </a:prstGeom>
          <a:blipFill>
            <a:blip r:embed="rId8" cstate="print"/>
            <a:stretch>
              <a:fillRect/>
            </a:stretch>
          </a:blipFill>
        </p:spPr>
        <p:txBody>
          <a:bodyPr wrap="square" lIns="0" tIns="0" rIns="0" bIns="0" rtlCol="0"/>
          <a:lstStyle/>
          <a:p>
            <a:endParaRPr/>
          </a:p>
        </p:txBody>
      </p:sp>
      <p:sp>
        <p:nvSpPr>
          <p:cNvPr id="158" name="object 158"/>
          <p:cNvSpPr/>
          <p:nvPr/>
        </p:nvSpPr>
        <p:spPr>
          <a:xfrm>
            <a:off x="1057576" y="4673030"/>
            <a:ext cx="296126" cy="372349"/>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59" name="object 159"/>
          <p:cNvSpPr/>
          <p:nvPr/>
        </p:nvSpPr>
        <p:spPr>
          <a:xfrm>
            <a:off x="1372108" y="4498810"/>
            <a:ext cx="831659" cy="722921"/>
          </a:xfrm>
          <a:prstGeom prst="rect">
            <a:avLst/>
          </a:prstGeom>
          <a:blipFill>
            <a:blip r:embed="rId8" cstate="print"/>
            <a:stretch>
              <a:fillRect/>
            </a:stretch>
          </a:blipFill>
        </p:spPr>
        <p:txBody>
          <a:bodyPr wrap="square" lIns="0" tIns="0" rIns="0" bIns="0" rtlCol="0"/>
          <a:lstStyle/>
          <a:p>
            <a:endParaRPr/>
          </a:p>
        </p:txBody>
      </p:sp>
      <p:sp>
        <p:nvSpPr>
          <p:cNvPr id="160" name="object 160"/>
          <p:cNvSpPr/>
          <p:nvPr/>
        </p:nvSpPr>
        <p:spPr>
          <a:xfrm>
            <a:off x="1665647" y="4768293"/>
            <a:ext cx="235862" cy="277086"/>
          </a:xfrm>
          <a:custGeom>
            <a:avLst/>
            <a:gdLst/>
            <a:ahLst/>
            <a:cxnLst/>
            <a:rect l="l" t="t" r="r" b="b"/>
            <a:pathLst>
              <a:path w="156844" h="216535">
                <a:moveTo>
                  <a:pt x="0" y="216319"/>
                </a:moveTo>
                <a:lnTo>
                  <a:pt x="156692" y="216319"/>
                </a:lnTo>
                <a:lnTo>
                  <a:pt x="156692" y="0"/>
                </a:lnTo>
                <a:lnTo>
                  <a:pt x="0" y="0"/>
                </a:lnTo>
                <a:lnTo>
                  <a:pt x="0" y="216319"/>
                </a:lnTo>
                <a:close/>
              </a:path>
            </a:pathLst>
          </a:custGeom>
          <a:solidFill>
            <a:srgbClr val="FFFFFF"/>
          </a:solidFill>
        </p:spPr>
        <p:txBody>
          <a:bodyPr wrap="square" lIns="0" tIns="0" rIns="0" bIns="0" rtlCol="0"/>
          <a:lstStyle/>
          <a:p>
            <a:endParaRPr/>
          </a:p>
        </p:txBody>
      </p:sp>
      <p:sp>
        <p:nvSpPr>
          <p:cNvPr id="161" name="object 161"/>
          <p:cNvSpPr txBox="1"/>
          <p:nvPr/>
        </p:nvSpPr>
        <p:spPr>
          <a:xfrm>
            <a:off x="3590813" y="4064086"/>
            <a:ext cx="1439503" cy="227626"/>
          </a:xfrm>
          <a:prstGeom prst="rect">
            <a:avLst/>
          </a:prstGeom>
        </p:spPr>
        <p:txBody>
          <a:bodyPr vert="horz" wrap="square" lIns="0" tIns="12065" rIns="0" bIns="0" rtlCol="0">
            <a:spAutoFit/>
          </a:bodyPr>
          <a:lstStyle/>
          <a:p>
            <a:pPr marL="12700">
              <a:lnSpc>
                <a:spcPct val="100000"/>
              </a:lnSpc>
              <a:spcBef>
                <a:spcPts val="95"/>
              </a:spcBef>
            </a:pPr>
            <a:r>
              <a:rPr sz="1400" spc="-100" dirty="0" smtClean="0">
                <a:solidFill>
                  <a:srgbClr val="FFFFFF"/>
                </a:solidFill>
                <a:latin typeface="Arial"/>
                <a:cs typeface="Arial"/>
              </a:rPr>
              <a:t>202</a:t>
            </a:r>
            <a:r>
              <a:rPr lang="ru-RU" sz="1400" spc="-100" dirty="0" smtClean="0">
                <a:solidFill>
                  <a:srgbClr val="FFFFFF"/>
                </a:solidFill>
                <a:latin typeface="Arial"/>
                <a:cs typeface="Arial"/>
              </a:rPr>
              <a:t>1</a:t>
            </a:r>
            <a:r>
              <a:rPr sz="1400" spc="20" dirty="0" smtClean="0">
                <a:solidFill>
                  <a:srgbClr val="FFFFFF"/>
                </a:solidFill>
                <a:latin typeface="Arial"/>
                <a:cs typeface="Arial"/>
              </a:rPr>
              <a:t> </a:t>
            </a:r>
            <a:r>
              <a:rPr sz="1400" spc="145" dirty="0" smtClean="0">
                <a:solidFill>
                  <a:srgbClr val="FFFFFF"/>
                </a:solidFill>
                <a:latin typeface="Arial"/>
                <a:cs typeface="Arial"/>
              </a:rPr>
              <a:t>(</a:t>
            </a:r>
            <a:r>
              <a:rPr lang="ru-RU" sz="1400" spc="145" dirty="0" smtClean="0">
                <a:solidFill>
                  <a:srgbClr val="FFFFFF"/>
                </a:solidFill>
                <a:latin typeface="Arial"/>
                <a:cs typeface="Arial"/>
              </a:rPr>
              <a:t>прогноз</a:t>
            </a:r>
            <a:r>
              <a:rPr sz="1400" spc="145" dirty="0" smtClean="0">
                <a:solidFill>
                  <a:srgbClr val="FFFFFF"/>
                </a:solidFill>
                <a:latin typeface="Arial"/>
                <a:cs typeface="Arial"/>
              </a:rPr>
              <a:t>)</a:t>
            </a:r>
            <a:endParaRPr sz="1400" dirty="0">
              <a:latin typeface="Arial"/>
              <a:cs typeface="Arial"/>
            </a:endParaRPr>
          </a:p>
        </p:txBody>
      </p:sp>
      <p:sp>
        <p:nvSpPr>
          <p:cNvPr id="162" name="object 162"/>
          <p:cNvSpPr txBox="1"/>
          <p:nvPr/>
        </p:nvSpPr>
        <p:spPr>
          <a:xfrm>
            <a:off x="3193940" y="5136681"/>
            <a:ext cx="1444254" cy="227626"/>
          </a:xfrm>
          <a:prstGeom prst="rect">
            <a:avLst/>
          </a:prstGeom>
        </p:spPr>
        <p:txBody>
          <a:bodyPr vert="horz" wrap="square" lIns="0" tIns="12065" rIns="0" bIns="0" rtlCol="0">
            <a:spAutoFit/>
          </a:bodyPr>
          <a:lstStyle/>
          <a:p>
            <a:pPr marL="12700">
              <a:lnSpc>
                <a:spcPct val="100000"/>
              </a:lnSpc>
              <a:spcBef>
                <a:spcPts val="95"/>
              </a:spcBef>
            </a:pPr>
            <a:r>
              <a:rPr sz="1400" spc="-100" dirty="0" smtClean="0">
                <a:solidFill>
                  <a:srgbClr val="FFFFFF"/>
                </a:solidFill>
                <a:latin typeface="Arial"/>
                <a:cs typeface="Arial"/>
              </a:rPr>
              <a:t>20</a:t>
            </a:r>
            <a:r>
              <a:rPr lang="ru-RU" sz="1400" spc="-100" dirty="0" smtClean="0">
                <a:solidFill>
                  <a:srgbClr val="FFFFFF"/>
                </a:solidFill>
                <a:latin typeface="Arial"/>
                <a:cs typeface="Arial"/>
              </a:rPr>
              <a:t>20</a:t>
            </a:r>
            <a:r>
              <a:rPr sz="1400" spc="20" dirty="0" smtClean="0">
                <a:solidFill>
                  <a:srgbClr val="FFFFFF"/>
                </a:solidFill>
                <a:latin typeface="Arial"/>
                <a:cs typeface="Arial"/>
              </a:rPr>
              <a:t> </a:t>
            </a:r>
            <a:r>
              <a:rPr sz="1400" spc="145" dirty="0" smtClean="0">
                <a:solidFill>
                  <a:srgbClr val="FFFFFF"/>
                </a:solidFill>
                <a:latin typeface="Arial"/>
                <a:cs typeface="Arial"/>
              </a:rPr>
              <a:t>(</a:t>
            </a:r>
            <a:r>
              <a:rPr lang="ru-RU" sz="1400" spc="145" dirty="0" smtClean="0">
                <a:solidFill>
                  <a:srgbClr val="FFFFFF"/>
                </a:solidFill>
                <a:latin typeface="Arial"/>
                <a:cs typeface="Arial"/>
              </a:rPr>
              <a:t>прогноз</a:t>
            </a:r>
            <a:r>
              <a:rPr sz="1400" spc="145" dirty="0" smtClean="0">
                <a:solidFill>
                  <a:srgbClr val="FFFFFF"/>
                </a:solidFill>
                <a:latin typeface="Arial"/>
                <a:cs typeface="Arial"/>
              </a:rPr>
              <a:t>)</a:t>
            </a:r>
            <a:endParaRPr sz="1400" dirty="0">
              <a:latin typeface="Arial"/>
              <a:cs typeface="Arial"/>
            </a:endParaRPr>
          </a:p>
        </p:txBody>
      </p:sp>
      <p:sp>
        <p:nvSpPr>
          <p:cNvPr id="163" name="object 163"/>
          <p:cNvSpPr txBox="1"/>
          <p:nvPr/>
        </p:nvSpPr>
        <p:spPr>
          <a:xfrm>
            <a:off x="2766680" y="5931585"/>
            <a:ext cx="1346843" cy="227626"/>
          </a:xfrm>
          <a:prstGeom prst="rect">
            <a:avLst/>
          </a:prstGeom>
        </p:spPr>
        <p:txBody>
          <a:bodyPr vert="horz" wrap="square" lIns="0" tIns="12065" rIns="0" bIns="0" rtlCol="0">
            <a:spAutoFit/>
          </a:bodyPr>
          <a:lstStyle/>
          <a:p>
            <a:pPr marL="12700">
              <a:lnSpc>
                <a:spcPct val="100000"/>
              </a:lnSpc>
              <a:spcBef>
                <a:spcPts val="95"/>
              </a:spcBef>
            </a:pPr>
            <a:r>
              <a:rPr sz="1400" spc="-100" dirty="0" smtClean="0">
                <a:solidFill>
                  <a:srgbClr val="FFFFFF"/>
                </a:solidFill>
                <a:latin typeface="Arial"/>
                <a:cs typeface="Arial"/>
              </a:rPr>
              <a:t>201</a:t>
            </a:r>
            <a:r>
              <a:rPr lang="ru-RU" sz="1400" spc="-100" dirty="0" smtClean="0">
                <a:solidFill>
                  <a:srgbClr val="FFFFFF"/>
                </a:solidFill>
                <a:latin typeface="Arial"/>
                <a:cs typeface="Arial"/>
              </a:rPr>
              <a:t>9</a:t>
            </a:r>
            <a:r>
              <a:rPr sz="1400" spc="20" dirty="0" smtClean="0">
                <a:solidFill>
                  <a:srgbClr val="FFFFFF"/>
                </a:solidFill>
                <a:latin typeface="Arial"/>
                <a:cs typeface="Arial"/>
              </a:rPr>
              <a:t> </a:t>
            </a:r>
            <a:r>
              <a:rPr sz="1400" spc="145" dirty="0" smtClean="0">
                <a:solidFill>
                  <a:srgbClr val="FFFFFF"/>
                </a:solidFill>
                <a:latin typeface="Arial"/>
                <a:cs typeface="Arial"/>
              </a:rPr>
              <a:t>(</a:t>
            </a:r>
            <a:r>
              <a:rPr lang="ru-RU" sz="1400" spc="145" dirty="0" smtClean="0">
                <a:solidFill>
                  <a:srgbClr val="FFFFFF"/>
                </a:solidFill>
                <a:latin typeface="Arial"/>
                <a:cs typeface="Arial"/>
              </a:rPr>
              <a:t>прогноз</a:t>
            </a:r>
            <a:r>
              <a:rPr sz="1400" spc="145" dirty="0" smtClean="0">
                <a:solidFill>
                  <a:srgbClr val="FFFFFF"/>
                </a:solidFill>
                <a:latin typeface="Arial"/>
                <a:cs typeface="Arial"/>
              </a:rPr>
              <a:t>)</a:t>
            </a:r>
            <a:endParaRPr sz="1400" dirty="0">
              <a:latin typeface="Arial"/>
              <a:cs typeface="Arial"/>
            </a:endParaRPr>
          </a:p>
        </p:txBody>
      </p:sp>
      <p:sp>
        <p:nvSpPr>
          <p:cNvPr id="164" name="object 164"/>
          <p:cNvSpPr txBox="1"/>
          <p:nvPr/>
        </p:nvSpPr>
        <p:spPr>
          <a:xfrm>
            <a:off x="2676893" y="6642822"/>
            <a:ext cx="1173510" cy="227626"/>
          </a:xfrm>
          <a:prstGeom prst="rect">
            <a:avLst/>
          </a:prstGeom>
        </p:spPr>
        <p:txBody>
          <a:bodyPr vert="horz" wrap="square" lIns="0" tIns="12065" rIns="0" bIns="0" rtlCol="0">
            <a:spAutoFit/>
          </a:bodyPr>
          <a:lstStyle/>
          <a:p>
            <a:pPr marL="12700">
              <a:lnSpc>
                <a:spcPct val="100000"/>
              </a:lnSpc>
              <a:spcBef>
                <a:spcPts val="95"/>
              </a:spcBef>
            </a:pPr>
            <a:r>
              <a:rPr sz="1400" spc="-100" dirty="0" smtClean="0">
                <a:solidFill>
                  <a:srgbClr val="FFFFFF"/>
                </a:solidFill>
                <a:latin typeface="Arial"/>
                <a:cs typeface="Arial"/>
              </a:rPr>
              <a:t>201</a:t>
            </a:r>
            <a:r>
              <a:rPr lang="ru-RU" sz="1400" spc="-100" dirty="0" smtClean="0">
                <a:solidFill>
                  <a:srgbClr val="FFFFFF"/>
                </a:solidFill>
                <a:latin typeface="Arial"/>
                <a:cs typeface="Arial"/>
              </a:rPr>
              <a:t>8</a:t>
            </a:r>
            <a:r>
              <a:rPr sz="1400" spc="-30" dirty="0" smtClean="0">
                <a:solidFill>
                  <a:srgbClr val="FFFFFF"/>
                </a:solidFill>
                <a:latin typeface="Arial"/>
                <a:cs typeface="Arial"/>
              </a:rPr>
              <a:t> </a:t>
            </a:r>
            <a:r>
              <a:rPr sz="1400" spc="114" dirty="0" smtClean="0">
                <a:solidFill>
                  <a:srgbClr val="FFFFFF"/>
                </a:solidFill>
                <a:latin typeface="Arial"/>
                <a:cs typeface="Arial"/>
              </a:rPr>
              <a:t>(</a:t>
            </a:r>
            <a:r>
              <a:rPr lang="ru-RU" sz="1400" spc="114" dirty="0" smtClean="0">
                <a:solidFill>
                  <a:srgbClr val="FFFFFF"/>
                </a:solidFill>
                <a:latin typeface="Arial"/>
                <a:cs typeface="Arial"/>
              </a:rPr>
              <a:t>отчет</a:t>
            </a:r>
            <a:r>
              <a:rPr sz="1400" spc="114" dirty="0" smtClean="0">
                <a:solidFill>
                  <a:srgbClr val="FFFFFF"/>
                </a:solidFill>
                <a:latin typeface="Arial"/>
                <a:cs typeface="Arial"/>
              </a:rPr>
              <a:t>)</a:t>
            </a:r>
            <a:endParaRPr sz="1400" dirty="0">
              <a:latin typeface="Arial"/>
              <a:cs typeface="Arial"/>
            </a:endParaRPr>
          </a:p>
        </p:txBody>
      </p:sp>
      <p:sp>
        <p:nvSpPr>
          <p:cNvPr id="165" name="object 165"/>
          <p:cNvSpPr txBox="1"/>
          <p:nvPr/>
        </p:nvSpPr>
        <p:spPr>
          <a:xfrm>
            <a:off x="2945526" y="7391211"/>
            <a:ext cx="376555" cy="227626"/>
          </a:xfrm>
          <a:prstGeom prst="rect">
            <a:avLst/>
          </a:prstGeom>
        </p:spPr>
        <p:txBody>
          <a:bodyPr vert="horz" wrap="square" lIns="0" tIns="12065" rIns="0" bIns="0" rtlCol="0">
            <a:spAutoFit/>
          </a:bodyPr>
          <a:lstStyle/>
          <a:p>
            <a:pPr marL="12700">
              <a:lnSpc>
                <a:spcPct val="100000"/>
              </a:lnSpc>
              <a:spcBef>
                <a:spcPts val="95"/>
              </a:spcBef>
            </a:pPr>
            <a:r>
              <a:rPr lang="ru-RU" sz="1400" spc="-95" dirty="0" smtClean="0">
                <a:solidFill>
                  <a:srgbClr val="FFFFFF"/>
                </a:solidFill>
                <a:latin typeface="Arial"/>
                <a:cs typeface="Arial"/>
              </a:rPr>
              <a:t>2017</a:t>
            </a:r>
            <a:endParaRPr sz="1400" dirty="0">
              <a:latin typeface="Arial"/>
              <a:cs typeface="Arial"/>
            </a:endParaRPr>
          </a:p>
        </p:txBody>
      </p:sp>
      <p:sp>
        <p:nvSpPr>
          <p:cNvPr id="166" name="object 166"/>
          <p:cNvSpPr txBox="1"/>
          <p:nvPr/>
        </p:nvSpPr>
        <p:spPr>
          <a:xfrm>
            <a:off x="4690637" y="3487223"/>
            <a:ext cx="298450" cy="227626"/>
          </a:xfrm>
          <a:prstGeom prst="rect">
            <a:avLst/>
          </a:prstGeom>
        </p:spPr>
        <p:txBody>
          <a:bodyPr vert="horz" wrap="square" lIns="0" tIns="12065" rIns="0" bIns="0" rtlCol="0">
            <a:spAutoFit/>
          </a:bodyPr>
          <a:lstStyle/>
          <a:p>
            <a:pPr marL="12700">
              <a:lnSpc>
                <a:spcPct val="100000"/>
              </a:lnSpc>
              <a:spcBef>
                <a:spcPts val="95"/>
              </a:spcBef>
            </a:pPr>
            <a:r>
              <a:rPr lang="ru-RU" sz="1400" spc="60" dirty="0" smtClean="0">
                <a:solidFill>
                  <a:srgbClr val="00669B"/>
                </a:solidFill>
                <a:latin typeface="Arial"/>
                <a:cs typeface="Arial"/>
              </a:rPr>
              <a:t>год</a:t>
            </a:r>
            <a:endParaRPr sz="1400" dirty="0">
              <a:latin typeface="Arial"/>
              <a:cs typeface="Arial"/>
            </a:endParaRPr>
          </a:p>
        </p:txBody>
      </p:sp>
      <p:sp>
        <p:nvSpPr>
          <p:cNvPr id="167" name="object 167"/>
          <p:cNvSpPr txBox="1"/>
          <p:nvPr/>
        </p:nvSpPr>
        <p:spPr>
          <a:xfrm>
            <a:off x="5160525" y="3059728"/>
            <a:ext cx="2196813" cy="166712"/>
          </a:xfrm>
          <a:prstGeom prst="rect">
            <a:avLst/>
          </a:prstGeom>
        </p:spPr>
        <p:txBody>
          <a:bodyPr vert="horz" wrap="square" lIns="0" tIns="12700" rIns="0" bIns="0" rtlCol="0">
            <a:spAutoFit/>
          </a:bodyPr>
          <a:lstStyle/>
          <a:p>
            <a:pPr marL="12700">
              <a:lnSpc>
                <a:spcPct val="100000"/>
              </a:lnSpc>
              <a:spcBef>
                <a:spcPts val="100"/>
              </a:spcBef>
            </a:pPr>
            <a:r>
              <a:rPr lang="ru-RU" sz="1000" u="sng" spc="195" dirty="0" smtClean="0">
                <a:solidFill>
                  <a:srgbClr val="808285"/>
                </a:solidFill>
                <a:uFill>
                  <a:solidFill>
                    <a:srgbClr val="808285"/>
                  </a:solidFill>
                </a:uFill>
                <a:latin typeface="Arial"/>
                <a:cs typeface="Arial"/>
              </a:rPr>
              <a:t>ПРОГНОЗНЫЕ ДАННЫЕ</a:t>
            </a:r>
            <a:endParaRPr lang="ru-RU" sz="1000" dirty="0">
              <a:latin typeface="Arial"/>
              <a:cs typeface="Arial"/>
            </a:endParaRPr>
          </a:p>
        </p:txBody>
      </p:sp>
      <p:sp>
        <p:nvSpPr>
          <p:cNvPr id="168" name="object 168"/>
          <p:cNvSpPr txBox="1"/>
          <p:nvPr/>
        </p:nvSpPr>
        <p:spPr>
          <a:xfrm>
            <a:off x="3800445" y="6363008"/>
            <a:ext cx="1342390" cy="756285"/>
          </a:xfrm>
          <a:prstGeom prst="rect">
            <a:avLst/>
          </a:prstGeom>
        </p:spPr>
        <p:txBody>
          <a:bodyPr vert="horz" wrap="square" lIns="0" tIns="12065" rIns="0" bIns="0" rtlCol="0">
            <a:spAutoFit/>
          </a:bodyPr>
          <a:lstStyle/>
          <a:p>
            <a:pPr marL="12700">
              <a:lnSpc>
                <a:spcPct val="100000"/>
              </a:lnSpc>
              <a:spcBef>
                <a:spcPts val="95"/>
              </a:spcBef>
            </a:pPr>
            <a:r>
              <a:rPr lang="ru-RU" sz="4800" spc="140" dirty="0" smtClean="0">
                <a:solidFill>
                  <a:srgbClr val="00669B"/>
                </a:solidFill>
                <a:latin typeface="Calibri"/>
                <a:cs typeface="Calibri"/>
              </a:rPr>
              <a:t>883</a:t>
            </a:r>
            <a:endParaRPr sz="4800" dirty="0">
              <a:latin typeface="Calibri"/>
              <a:cs typeface="Calibri"/>
            </a:endParaRPr>
          </a:p>
        </p:txBody>
      </p:sp>
      <p:sp>
        <p:nvSpPr>
          <p:cNvPr id="169" name="object 169"/>
          <p:cNvSpPr txBox="1"/>
          <p:nvPr/>
        </p:nvSpPr>
        <p:spPr>
          <a:xfrm>
            <a:off x="4158079" y="5651655"/>
            <a:ext cx="1457325" cy="756285"/>
          </a:xfrm>
          <a:prstGeom prst="rect">
            <a:avLst/>
          </a:prstGeom>
        </p:spPr>
        <p:txBody>
          <a:bodyPr vert="horz" wrap="square" lIns="0" tIns="12065" rIns="0" bIns="0" rtlCol="0">
            <a:spAutoFit/>
          </a:bodyPr>
          <a:lstStyle/>
          <a:p>
            <a:pPr marL="12700">
              <a:lnSpc>
                <a:spcPct val="100000"/>
              </a:lnSpc>
              <a:spcBef>
                <a:spcPts val="95"/>
              </a:spcBef>
            </a:pPr>
            <a:r>
              <a:rPr lang="ru-RU" sz="4800" spc="365" dirty="0" smtClean="0">
                <a:solidFill>
                  <a:srgbClr val="00669B"/>
                </a:solidFill>
                <a:latin typeface="Calibri"/>
                <a:cs typeface="Calibri"/>
              </a:rPr>
              <a:t>932</a:t>
            </a:r>
            <a:endParaRPr sz="4800" dirty="0">
              <a:latin typeface="Calibri"/>
              <a:cs typeface="Calibri"/>
            </a:endParaRPr>
          </a:p>
        </p:txBody>
      </p:sp>
      <p:sp>
        <p:nvSpPr>
          <p:cNvPr id="170" name="object 170"/>
          <p:cNvSpPr txBox="1"/>
          <p:nvPr/>
        </p:nvSpPr>
        <p:spPr>
          <a:xfrm>
            <a:off x="4877085" y="4832722"/>
            <a:ext cx="1350645" cy="756285"/>
          </a:xfrm>
          <a:prstGeom prst="rect">
            <a:avLst/>
          </a:prstGeom>
        </p:spPr>
        <p:txBody>
          <a:bodyPr vert="horz" wrap="square" lIns="0" tIns="12065" rIns="0" bIns="0" rtlCol="0">
            <a:spAutoFit/>
          </a:bodyPr>
          <a:lstStyle/>
          <a:p>
            <a:pPr marL="12700">
              <a:lnSpc>
                <a:spcPct val="100000"/>
              </a:lnSpc>
              <a:spcBef>
                <a:spcPts val="95"/>
              </a:spcBef>
            </a:pPr>
            <a:r>
              <a:rPr lang="ru-RU" sz="4800" spc="160" dirty="0" smtClean="0">
                <a:solidFill>
                  <a:srgbClr val="00669B"/>
                </a:solidFill>
                <a:latin typeface="Calibri"/>
                <a:cs typeface="Calibri"/>
              </a:rPr>
              <a:t>950</a:t>
            </a:r>
            <a:endParaRPr sz="4800" dirty="0">
              <a:latin typeface="Calibri"/>
              <a:cs typeface="Calibri"/>
            </a:endParaRPr>
          </a:p>
        </p:txBody>
      </p:sp>
      <p:sp>
        <p:nvSpPr>
          <p:cNvPr id="171" name="object 171"/>
          <p:cNvSpPr txBox="1"/>
          <p:nvPr/>
        </p:nvSpPr>
        <p:spPr>
          <a:xfrm>
            <a:off x="5156807" y="3606603"/>
            <a:ext cx="1741805" cy="939165"/>
          </a:xfrm>
          <a:prstGeom prst="rect">
            <a:avLst/>
          </a:prstGeom>
        </p:spPr>
        <p:txBody>
          <a:bodyPr vert="horz" wrap="square" lIns="0" tIns="11430" rIns="0" bIns="0" rtlCol="0">
            <a:spAutoFit/>
          </a:bodyPr>
          <a:lstStyle/>
          <a:p>
            <a:pPr marL="12700">
              <a:lnSpc>
                <a:spcPct val="100000"/>
              </a:lnSpc>
              <a:spcBef>
                <a:spcPts val="90"/>
              </a:spcBef>
            </a:pPr>
            <a:r>
              <a:rPr lang="ru-RU" sz="6000" spc="305" dirty="0" smtClean="0">
                <a:solidFill>
                  <a:srgbClr val="00669B"/>
                </a:solidFill>
                <a:latin typeface="Calibri"/>
                <a:cs typeface="Calibri"/>
              </a:rPr>
              <a:t>972</a:t>
            </a:r>
            <a:endParaRPr sz="6000" dirty="0">
              <a:latin typeface="Calibri"/>
              <a:cs typeface="Calibri"/>
            </a:endParaRPr>
          </a:p>
        </p:txBody>
      </p:sp>
      <p:sp>
        <p:nvSpPr>
          <p:cNvPr id="172" name="object 172"/>
          <p:cNvSpPr/>
          <p:nvPr/>
        </p:nvSpPr>
        <p:spPr>
          <a:xfrm>
            <a:off x="5809464" y="6952054"/>
            <a:ext cx="431518" cy="658229"/>
          </a:xfrm>
          <a:prstGeom prst="rect">
            <a:avLst/>
          </a:prstGeom>
          <a:blipFill>
            <a:blip r:embed="rId9" cstate="print"/>
            <a:stretch>
              <a:fillRect/>
            </a:stretch>
          </a:blipFill>
        </p:spPr>
        <p:txBody>
          <a:bodyPr wrap="square" lIns="0" tIns="0" rIns="0" bIns="0" rtlCol="0"/>
          <a:lstStyle/>
          <a:p>
            <a:endParaRPr/>
          </a:p>
        </p:txBody>
      </p:sp>
      <p:sp>
        <p:nvSpPr>
          <p:cNvPr id="173" name="object 173"/>
          <p:cNvSpPr/>
          <p:nvPr/>
        </p:nvSpPr>
        <p:spPr>
          <a:xfrm>
            <a:off x="5904598" y="7209155"/>
            <a:ext cx="224154" cy="314960"/>
          </a:xfrm>
          <a:custGeom>
            <a:avLst/>
            <a:gdLst/>
            <a:ahLst/>
            <a:cxnLst/>
            <a:rect l="l" t="t" r="r" b="b"/>
            <a:pathLst>
              <a:path w="224154" h="314959">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74" name="object 174"/>
          <p:cNvSpPr/>
          <p:nvPr/>
        </p:nvSpPr>
        <p:spPr>
          <a:xfrm>
            <a:off x="5104079" y="6645237"/>
            <a:ext cx="844334" cy="828484"/>
          </a:xfrm>
          <a:prstGeom prst="rect">
            <a:avLst/>
          </a:prstGeom>
          <a:blipFill>
            <a:blip r:embed="rId10" cstate="print"/>
            <a:stretch>
              <a:fillRect/>
            </a:stretch>
          </a:blipFill>
        </p:spPr>
        <p:txBody>
          <a:bodyPr wrap="square" lIns="0" tIns="0" rIns="0" bIns="0" rtlCol="0"/>
          <a:lstStyle/>
          <a:p>
            <a:endParaRPr/>
          </a:p>
        </p:txBody>
      </p:sp>
      <p:sp>
        <p:nvSpPr>
          <p:cNvPr id="175" name="object 175"/>
          <p:cNvSpPr/>
          <p:nvPr/>
        </p:nvSpPr>
        <p:spPr>
          <a:xfrm>
            <a:off x="5412968" y="6968096"/>
            <a:ext cx="224154" cy="314960"/>
          </a:xfrm>
          <a:custGeom>
            <a:avLst/>
            <a:gdLst/>
            <a:ahLst/>
            <a:cxnLst/>
            <a:rect l="l" t="t" r="r" b="b"/>
            <a:pathLst>
              <a:path w="224154" h="314959">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76" name="object 176"/>
          <p:cNvSpPr/>
          <p:nvPr/>
        </p:nvSpPr>
        <p:spPr>
          <a:xfrm>
            <a:off x="6087973" y="6641439"/>
            <a:ext cx="844334" cy="828484"/>
          </a:xfrm>
          <a:prstGeom prst="rect">
            <a:avLst/>
          </a:prstGeom>
          <a:blipFill>
            <a:blip r:embed="rId10" cstate="print"/>
            <a:stretch>
              <a:fillRect/>
            </a:stretch>
          </a:blipFill>
        </p:spPr>
        <p:txBody>
          <a:bodyPr wrap="square" lIns="0" tIns="0" rIns="0" bIns="0" rtlCol="0"/>
          <a:lstStyle/>
          <a:p>
            <a:endParaRPr/>
          </a:p>
        </p:txBody>
      </p:sp>
      <p:sp>
        <p:nvSpPr>
          <p:cNvPr id="177" name="object 177"/>
          <p:cNvSpPr/>
          <p:nvPr/>
        </p:nvSpPr>
        <p:spPr>
          <a:xfrm>
            <a:off x="6396863" y="6965556"/>
            <a:ext cx="224154" cy="314960"/>
          </a:xfrm>
          <a:custGeom>
            <a:avLst/>
            <a:gdLst/>
            <a:ahLst/>
            <a:cxnLst/>
            <a:rect l="l" t="t" r="r" b="b"/>
            <a:pathLst>
              <a:path w="224154" h="314959">
                <a:moveTo>
                  <a:pt x="0" y="0"/>
                </a:moveTo>
                <a:lnTo>
                  <a:pt x="224015" y="0"/>
                </a:lnTo>
                <a:lnTo>
                  <a:pt x="224015" y="314731"/>
                </a:lnTo>
                <a:lnTo>
                  <a:pt x="0" y="314731"/>
                </a:lnTo>
                <a:lnTo>
                  <a:pt x="0" y="0"/>
                </a:lnTo>
                <a:close/>
              </a:path>
            </a:pathLst>
          </a:custGeom>
          <a:solidFill>
            <a:srgbClr val="00669B"/>
          </a:solidFill>
        </p:spPr>
        <p:txBody>
          <a:bodyPr wrap="square" lIns="0" tIns="0" rIns="0" bIns="0" rtlCol="0"/>
          <a:lstStyle/>
          <a:p>
            <a:endParaRPr/>
          </a:p>
        </p:txBody>
      </p:sp>
      <p:sp>
        <p:nvSpPr>
          <p:cNvPr id="178" name="object 178"/>
          <p:cNvSpPr/>
          <p:nvPr/>
        </p:nvSpPr>
        <p:spPr>
          <a:xfrm>
            <a:off x="7551821" y="7846733"/>
            <a:ext cx="0" cy="2164715"/>
          </a:xfrm>
          <a:custGeom>
            <a:avLst/>
            <a:gdLst/>
            <a:ahLst/>
            <a:cxnLst/>
            <a:rect l="l" t="t" r="r" b="b"/>
            <a:pathLst>
              <a:path h="2164715">
                <a:moveTo>
                  <a:pt x="0" y="0"/>
                </a:moveTo>
                <a:lnTo>
                  <a:pt x="0" y="2164448"/>
                </a:lnTo>
              </a:path>
            </a:pathLst>
          </a:custGeom>
          <a:ln w="8346">
            <a:solidFill>
              <a:srgbClr val="00669B"/>
            </a:solidFill>
          </a:ln>
        </p:spPr>
        <p:txBody>
          <a:bodyPr wrap="square" lIns="0" tIns="0" rIns="0" bIns="0" rtlCol="0"/>
          <a:lstStyle/>
          <a:p>
            <a:endParaRPr/>
          </a:p>
        </p:txBody>
      </p:sp>
      <p:sp>
        <p:nvSpPr>
          <p:cNvPr id="179" name="object 179"/>
          <p:cNvSpPr/>
          <p:nvPr/>
        </p:nvSpPr>
        <p:spPr>
          <a:xfrm>
            <a:off x="7357338" y="7835315"/>
            <a:ext cx="198653" cy="2855275"/>
          </a:xfrm>
          <a:prstGeom prst="rect">
            <a:avLst/>
          </a:prstGeom>
          <a:blipFill>
            <a:blip r:embed="rId11" cstate="print"/>
            <a:stretch>
              <a:fillRect/>
            </a:stretch>
          </a:blipFill>
        </p:spPr>
        <p:txBody>
          <a:bodyPr wrap="square" lIns="0" tIns="0" rIns="0" bIns="0" rtlCol="0"/>
          <a:lstStyle/>
          <a:p>
            <a:endParaRPr/>
          </a:p>
        </p:txBody>
      </p:sp>
      <p:pic>
        <p:nvPicPr>
          <p:cNvPr id="180" name="Picture 13" descr="Безимени-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62984" y="188614"/>
            <a:ext cx="482190" cy="48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object 153"/>
          <p:cNvSpPr txBox="1"/>
          <p:nvPr/>
        </p:nvSpPr>
        <p:spPr>
          <a:xfrm>
            <a:off x="723661" y="1194408"/>
            <a:ext cx="2996262" cy="520014"/>
          </a:xfrm>
          <a:prstGeom prst="rect">
            <a:avLst/>
          </a:prstGeom>
        </p:spPr>
        <p:txBody>
          <a:bodyPr vert="horz" wrap="square" lIns="0" tIns="12065" rIns="0" bIns="0" rtlCol="0">
            <a:spAutoFit/>
          </a:bodyPr>
          <a:lstStyle/>
          <a:p>
            <a:pPr marL="12700">
              <a:lnSpc>
                <a:spcPct val="100000"/>
              </a:lnSpc>
              <a:spcBef>
                <a:spcPts val="95"/>
              </a:spcBef>
            </a:pPr>
            <a:r>
              <a:rPr lang="ru-RU" sz="3300" spc="40" dirty="0" smtClean="0">
                <a:solidFill>
                  <a:srgbClr val="00669B"/>
                </a:solidFill>
                <a:latin typeface="Arial"/>
                <a:cs typeface="Arial"/>
              </a:rPr>
              <a:t>ПОКАЗАТЕЛИ</a:t>
            </a:r>
            <a:endParaRPr lang="ru-RU" sz="3300" dirty="0">
              <a:latin typeface="Bookman Old Style"/>
              <a:cs typeface="Bookman Old Style"/>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90mkm6_bvEGpZLHoYNMBC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fnCLhyb_0iOnUsrvI22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fnCLhyb_0iOnUsrvI22n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AOLasWtL0qoXjyva5TLW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9zdr1NktXkutmdh5YKllk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Qddr43wykCMw7G6ia9yp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6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3745</TotalTime>
  <Words>6005</Words>
  <Application>Microsoft Office PowerPoint</Application>
  <PresentationFormat>Произвольный</PresentationFormat>
  <Paragraphs>1729</Paragraphs>
  <Slides>26</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26</vt:i4>
      </vt:variant>
    </vt:vector>
  </HeadingPairs>
  <TitlesOfParts>
    <vt:vector size="37" baseType="lpstr">
      <vt:lpstr>Arial</vt:lpstr>
      <vt:lpstr>Arial Black</vt:lpstr>
      <vt:lpstr>Bookman Old Style</vt:lpstr>
      <vt:lpstr>Calibri</vt:lpstr>
      <vt:lpstr>Lucida Sans</vt:lpstr>
      <vt:lpstr>PMingLiU</vt:lpstr>
      <vt:lpstr>Tahoma</vt:lpstr>
      <vt:lpstr>Times New Roman</vt:lpstr>
      <vt:lpstr>Trebuchet MS</vt:lpstr>
      <vt:lpstr>TT42DO00</vt:lpstr>
      <vt:lpstr>Office Theme</vt:lpstr>
      <vt:lpstr>ОТКРЫТЫЙ БЮДЖЕТ ГОРОДА НЕВИННОМЫССКА НА 2019ГОД И НА ПЛАНОВЫЙ ПЕРИОД 2020 и 2021 ГОДОВ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1_БЮДЖЕТ_10102017.pmd</dc:title>
  <dc:creator>kvvk</dc:creator>
  <cp:lastModifiedBy>Пользователь Windows</cp:lastModifiedBy>
  <cp:revision>232</cp:revision>
  <cp:lastPrinted>2019-04-24T12:08:22Z</cp:lastPrinted>
  <dcterms:created xsi:type="dcterms:W3CDTF">2019-04-05T14:41:01Z</dcterms:created>
  <dcterms:modified xsi:type="dcterms:W3CDTF">2019-06-17T09:53:30Z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2017-10-17T00:00:00Z</vt:filetime>
  </property>
  <property fmtid="{D5CDD505-2E9C-101B-9397-08002B2CF9AE}" pid="3" name="Creator">
    <vt:lpwstr>PageMaker 7.0</vt:lpwstr>
  </property>
  <property fmtid="{D5CDD505-2E9C-101B-9397-08002B2CF9AE}" pid="4" name="LastSaved">
    <vt:filetime>2019-04-05T00:00:00Z</vt:filetime>
  </property>
</Properties>
</file>